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1" r:id="rId2"/>
    <p:sldId id="376" r:id="rId3"/>
    <p:sldId id="359" r:id="rId4"/>
    <p:sldId id="377" r:id="rId5"/>
    <p:sldId id="378" r:id="rId6"/>
    <p:sldId id="379" r:id="rId7"/>
    <p:sldId id="366" r:id="rId8"/>
    <p:sldId id="381" r:id="rId9"/>
    <p:sldId id="384" r:id="rId10"/>
    <p:sldId id="383" r:id="rId11"/>
    <p:sldId id="367" r:id="rId12"/>
    <p:sldId id="372" r:id="rId13"/>
  </p:sldIdLst>
  <p:sldSz cx="9144000" cy="6858000" type="screen4x3"/>
  <p:notesSz cx="67691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F8F"/>
    <a:srgbClr val="FF6565"/>
    <a:srgbClr val="FFC1C1"/>
    <a:srgbClr val="000000"/>
    <a:srgbClr val="317F44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43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055710-5384-4BB0-BCDC-49B3EEF4B7B3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5F212F-1FB4-4936-86FE-98B6FD920A68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ДАЛЬНЕЙШЕЕ ПРОВЕДЕНИЕ РАБОЧИХ ВСТРЕЧ (СЕМИНАРОВ)</a:t>
          </a:r>
          <a:endParaRPr lang="ru-RU" sz="1500" b="1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9F634C-B185-4D5A-AA9C-6BB15C042714}" type="parTrans" cxnId="{7CB90D23-11F5-4E2E-ADD4-50E96D5EC129}">
      <dgm:prSet/>
      <dgm:spPr/>
      <dgm:t>
        <a:bodyPr/>
        <a:lstStyle/>
        <a:p>
          <a:endParaRPr lang="ru-RU"/>
        </a:p>
      </dgm:t>
    </dgm:pt>
    <dgm:pt modelId="{8E9F9613-EBD2-46DA-86EB-3351714FD8C7}" type="sibTrans" cxnId="{7CB90D23-11F5-4E2E-ADD4-50E96D5EC129}">
      <dgm:prSet/>
      <dgm:spPr/>
      <dgm:t>
        <a:bodyPr/>
        <a:lstStyle/>
        <a:p>
          <a:endParaRPr lang="ru-RU"/>
        </a:p>
      </dgm:t>
    </dgm:pt>
    <dgm:pt modelId="{89727EF6-86B6-4673-A9A5-4209E6194597}">
      <dgm:prSet phldrT="[Текст]" custT="1"/>
      <dgm:spPr/>
      <dgm:t>
        <a:bodyPr/>
        <a:lstStyle/>
        <a:p>
          <a:pPr algn="l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ДОВЕДЕНИЕ ИЗМЕНЕНИЙ НПА</a:t>
          </a:r>
          <a:endParaRPr lang="ru-RU" sz="1500" b="1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B423D0-75EF-4779-A265-0F6F46AE781F}" type="parTrans" cxnId="{00102420-E088-4893-9856-DBF98CD6AEF7}">
      <dgm:prSet/>
      <dgm:spPr/>
      <dgm:t>
        <a:bodyPr/>
        <a:lstStyle/>
        <a:p>
          <a:endParaRPr lang="ru-RU"/>
        </a:p>
      </dgm:t>
    </dgm:pt>
    <dgm:pt modelId="{0CE498ED-EAA4-46B4-9E46-6B556DA4C1E0}" type="sibTrans" cxnId="{00102420-E088-4893-9856-DBF98CD6AEF7}">
      <dgm:prSet/>
      <dgm:spPr/>
      <dgm:t>
        <a:bodyPr/>
        <a:lstStyle/>
        <a:p>
          <a:endParaRPr lang="ru-RU"/>
        </a:p>
      </dgm:t>
    </dgm:pt>
    <dgm:pt modelId="{FF114BB1-C38C-4A08-9ED8-4744F2244467}">
      <dgm:prSet phldrT="[Текст]" custT="1"/>
      <dgm:spPr/>
      <dgm:t>
        <a:bodyPr/>
        <a:lstStyle/>
        <a:p>
          <a:pPr algn="l">
            <a:spcAft>
              <a:spcPts val="0"/>
            </a:spcAft>
          </a:pPr>
          <a:r>
            <a:rPr lang="ru-RU" sz="16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   </a:t>
          </a:r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ОПЕРАТИВНОЕ ОКАЗАНИЕ МЕТОДИЧЕСКОЙ ПОМОЩИ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47E56A-DF96-4909-BC7F-975AF46AB894}" type="parTrans" cxnId="{3BE2EADD-6DF1-4D50-A1D2-7AE2C93418BA}">
      <dgm:prSet/>
      <dgm:spPr/>
      <dgm:t>
        <a:bodyPr/>
        <a:lstStyle/>
        <a:p>
          <a:endParaRPr lang="ru-RU"/>
        </a:p>
      </dgm:t>
    </dgm:pt>
    <dgm:pt modelId="{E15E44AE-AC32-42AB-A95C-89A111347000}" type="sibTrans" cxnId="{3BE2EADD-6DF1-4D50-A1D2-7AE2C93418BA}">
      <dgm:prSet/>
      <dgm:spPr/>
      <dgm:t>
        <a:bodyPr/>
        <a:lstStyle/>
        <a:p>
          <a:endParaRPr lang="ru-RU"/>
        </a:p>
      </dgm:t>
    </dgm:pt>
    <dgm:pt modelId="{9FF94266-4A1E-4BEB-8416-E585B2F73AD7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ТИПОВОЙ ФОРМЫ АКТА ПРОВЕРКИ</a:t>
          </a:r>
          <a:r>
            <a:rPr lang="ru-RU" sz="14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2205CE1B-4F43-41A8-970E-9CF4A032824E}" type="parTrans" cxnId="{E47AE5F4-3379-4F60-86A9-1D360CEB9FE6}">
      <dgm:prSet/>
      <dgm:spPr/>
      <dgm:t>
        <a:bodyPr/>
        <a:lstStyle/>
        <a:p>
          <a:endParaRPr lang="ru-RU"/>
        </a:p>
      </dgm:t>
    </dgm:pt>
    <dgm:pt modelId="{744C588A-EBDB-48CF-830D-C6B6BA9180AE}" type="sibTrans" cxnId="{E47AE5F4-3379-4F60-86A9-1D360CEB9FE6}">
      <dgm:prSet/>
      <dgm:spPr/>
      <dgm:t>
        <a:bodyPr/>
        <a:lstStyle/>
        <a:p>
          <a:endParaRPr lang="ru-RU"/>
        </a:p>
      </dgm:t>
    </dgm:pt>
    <dgm:pt modelId="{8DDF2DB0-B28F-491F-A5F1-4B2EFEDE867C}">
      <dgm:prSet custT="1"/>
      <dgm:spPr/>
      <dgm:t>
        <a:bodyPr/>
        <a:lstStyle/>
        <a:p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ТИПОВОЙ ФОРМЫ ПЛАНА</a:t>
          </a:r>
          <a:endParaRPr lang="ru-RU" sz="1400" b="1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C887A6-FE2B-4FE0-A93D-97678C176AD3}" type="parTrans" cxnId="{AC64E1C0-46F3-4296-B877-E85E43A1F9D6}">
      <dgm:prSet/>
      <dgm:spPr/>
      <dgm:t>
        <a:bodyPr/>
        <a:lstStyle/>
        <a:p>
          <a:endParaRPr lang="ru-RU"/>
        </a:p>
      </dgm:t>
    </dgm:pt>
    <dgm:pt modelId="{4AC19933-E988-4018-B886-1E88D2BCE8A1}" type="sibTrans" cxnId="{AC64E1C0-46F3-4296-B877-E85E43A1F9D6}">
      <dgm:prSet/>
      <dgm:spPr/>
      <dgm:t>
        <a:bodyPr/>
        <a:lstStyle/>
        <a:p>
          <a:endParaRPr lang="ru-RU"/>
        </a:p>
      </dgm:t>
    </dgm:pt>
    <dgm:pt modelId="{1BEABF70-A7D5-4E02-8AE7-6A9EC577E712}">
      <dgm:prSet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     РАЗРАБОТКА ПРОЕКТА ТИПОВОГО ПОРЯДКА</a:t>
          </a:r>
          <a:endParaRPr lang="ru-RU" sz="1400" b="1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09A5A0-2F68-4320-8AD6-27C647220F0A}" type="parTrans" cxnId="{7E6B29E4-DC9D-420F-A659-8C2D1737731C}">
      <dgm:prSet/>
      <dgm:spPr/>
      <dgm:t>
        <a:bodyPr/>
        <a:lstStyle/>
        <a:p>
          <a:endParaRPr lang="ru-RU"/>
        </a:p>
      </dgm:t>
    </dgm:pt>
    <dgm:pt modelId="{068100B9-EBF3-4EF2-9E85-A92A1959C71D}" type="sibTrans" cxnId="{7E6B29E4-DC9D-420F-A659-8C2D1737731C}">
      <dgm:prSet/>
      <dgm:spPr/>
      <dgm:t>
        <a:bodyPr/>
        <a:lstStyle/>
        <a:p>
          <a:endParaRPr lang="ru-RU"/>
        </a:p>
      </dgm:t>
    </dgm:pt>
    <dgm:pt modelId="{943879CA-F379-4318-90AD-BA2DC82A3ABA}">
      <dgm:prSet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   НАПРАВЛЕНИЕ ИНФОРМАЦИИ О ВЫЯВЛЕННЫХ НАРУШЕНИЯХ</a:t>
          </a:r>
          <a:endParaRPr lang="ru-RU" sz="1400" b="1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8D0AFE-85FD-4CE8-973E-CEF10B8EC583}" type="parTrans" cxnId="{3280C6B4-A450-4AF7-ACBC-8DBB4174C8B5}">
      <dgm:prSet/>
      <dgm:spPr/>
      <dgm:t>
        <a:bodyPr/>
        <a:lstStyle/>
        <a:p>
          <a:endParaRPr lang="ru-RU"/>
        </a:p>
      </dgm:t>
    </dgm:pt>
    <dgm:pt modelId="{1E45B675-F56D-4F66-92A8-189D6E99647A}" type="sibTrans" cxnId="{3280C6B4-A450-4AF7-ACBC-8DBB4174C8B5}">
      <dgm:prSet/>
      <dgm:spPr/>
      <dgm:t>
        <a:bodyPr/>
        <a:lstStyle/>
        <a:p>
          <a:endParaRPr lang="ru-RU"/>
        </a:p>
      </dgm:t>
    </dgm:pt>
    <dgm:pt modelId="{308B0818-E913-4488-B132-74BCF3E15D8C}" type="pres">
      <dgm:prSet presAssocID="{9B055710-5384-4BB0-BCDC-49B3EEF4B7B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2ED0C7F-186A-41E4-B5D8-C55D7CC1CF22}" type="pres">
      <dgm:prSet presAssocID="{9B055710-5384-4BB0-BCDC-49B3EEF4B7B3}" presName="Name1" presStyleCnt="0"/>
      <dgm:spPr/>
      <dgm:t>
        <a:bodyPr/>
        <a:lstStyle/>
        <a:p>
          <a:endParaRPr lang="ru-RU"/>
        </a:p>
      </dgm:t>
    </dgm:pt>
    <dgm:pt modelId="{88A564B2-3D47-4329-BE39-A8AB99CF27A4}" type="pres">
      <dgm:prSet presAssocID="{9B055710-5384-4BB0-BCDC-49B3EEF4B7B3}" presName="cycle" presStyleCnt="0"/>
      <dgm:spPr/>
      <dgm:t>
        <a:bodyPr/>
        <a:lstStyle/>
        <a:p>
          <a:endParaRPr lang="ru-RU"/>
        </a:p>
      </dgm:t>
    </dgm:pt>
    <dgm:pt modelId="{CF44516E-C919-4055-83ED-28A6521A6E17}" type="pres">
      <dgm:prSet presAssocID="{9B055710-5384-4BB0-BCDC-49B3EEF4B7B3}" presName="srcNode" presStyleLbl="node1" presStyleIdx="0" presStyleCnt="7"/>
      <dgm:spPr/>
      <dgm:t>
        <a:bodyPr/>
        <a:lstStyle/>
        <a:p>
          <a:endParaRPr lang="ru-RU"/>
        </a:p>
      </dgm:t>
    </dgm:pt>
    <dgm:pt modelId="{69FC6155-E6CD-40DB-8C60-7BE4A27441EB}" type="pres">
      <dgm:prSet presAssocID="{9B055710-5384-4BB0-BCDC-49B3EEF4B7B3}" presName="conn" presStyleLbl="parChTrans1D2" presStyleIdx="0" presStyleCnt="1" custFlipHor="0" custScaleX="102920" custScaleY="89687"/>
      <dgm:spPr/>
      <dgm:t>
        <a:bodyPr/>
        <a:lstStyle/>
        <a:p>
          <a:endParaRPr lang="ru-RU"/>
        </a:p>
      </dgm:t>
    </dgm:pt>
    <dgm:pt modelId="{C1522E58-0566-43D1-8AD9-8E28A380A261}" type="pres">
      <dgm:prSet presAssocID="{9B055710-5384-4BB0-BCDC-49B3EEF4B7B3}" presName="extraNode" presStyleLbl="node1" presStyleIdx="0" presStyleCnt="7"/>
      <dgm:spPr/>
      <dgm:t>
        <a:bodyPr/>
        <a:lstStyle/>
        <a:p>
          <a:endParaRPr lang="ru-RU"/>
        </a:p>
      </dgm:t>
    </dgm:pt>
    <dgm:pt modelId="{34386D11-192F-40F4-BB1C-CB1158B957D7}" type="pres">
      <dgm:prSet presAssocID="{9B055710-5384-4BB0-BCDC-49B3EEF4B7B3}" presName="dstNode" presStyleLbl="node1" presStyleIdx="0" presStyleCnt="7"/>
      <dgm:spPr/>
      <dgm:t>
        <a:bodyPr/>
        <a:lstStyle/>
        <a:p>
          <a:endParaRPr lang="ru-RU"/>
        </a:p>
      </dgm:t>
    </dgm:pt>
    <dgm:pt modelId="{7F413ABE-2C1A-454E-A8BF-A140DBC8A006}" type="pres">
      <dgm:prSet presAssocID="{545F212F-1FB4-4936-86FE-98B6FD920A68}" presName="text_1" presStyleLbl="node1" presStyleIdx="0" presStyleCnt="7" custLinFactNeighborX="-957" custLinFactNeighborY="-92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312A0D-5726-484F-91DE-1DEED7310261}" type="pres">
      <dgm:prSet presAssocID="{545F212F-1FB4-4936-86FE-98B6FD920A68}" presName="accent_1" presStyleCnt="0"/>
      <dgm:spPr/>
      <dgm:t>
        <a:bodyPr/>
        <a:lstStyle/>
        <a:p>
          <a:endParaRPr lang="ru-RU"/>
        </a:p>
      </dgm:t>
    </dgm:pt>
    <dgm:pt modelId="{787E6838-7DB5-4ADD-880A-3776ADCB7FB6}" type="pres">
      <dgm:prSet presAssocID="{545F212F-1FB4-4936-86FE-98B6FD920A68}" presName="accentRepeatNode" presStyleLbl="solidFgAcc1" presStyleIdx="0" presStyleCnt="7" custScaleX="206496" custScaleY="82076" custLinFactNeighborX="-10410" custLinFactNeighborY="-826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E4F5BE61-67C8-4726-A900-DA3E7DBD8817}" type="pres">
      <dgm:prSet presAssocID="{89727EF6-86B6-4673-A9A5-4209E6194597}" presName="text_2" presStyleLbl="node1" presStyleIdx="1" presStyleCnt="7" custScaleX="98778" custScaleY="95608" custLinFactNeighborY="-332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FC402E-7EA7-4A49-83D3-6D6F3C70188C}" type="pres">
      <dgm:prSet presAssocID="{89727EF6-86B6-4673-A9A5-4209E6194597}" presName="accent_2" presStyleCnt="0"/>
      <dgm:spPr/>
      <dgm:t>
        <a:bodyPr/>
        <a:lstStyle/>
        <a:p>
          <a:endParaRPr lang="ru-RU"/>
        </a:p>
      </dgm:t>
    </dgm:pt>
    <dgm:pt modelId="{2AE15E9F-E63A-49A7-9DC1-A8BDDD63D07F}" type="pres">
      <dgm:prSet presAssocID="{89727EF6-86B6-4673-A9A5-4209E6194597}" presName="accentRepeatNode" presStyleLbl="solidFgAcc1" presStyleIdx="1" presStyleCnt="7" custScaleX="207717" custScaleY="82366" custLinFactNeighborX="-6415" custLinFactNeighborY="-30195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B07D3458-838D-455D-BC72-CBD56A7A71CF}" type="pres">
      <dgm:prSet presAssocID="{FF114BB1-C38C-4A08-9ED8-4744F2244467}" presName="text_3" presStyleLbl="node1" presStyleIdx="2" presStyleCnt="7" custScaleX="98467" custScaleY="99167" custLinFactNeighborX="-489" custLinFactNeighborY="-599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2199DF-2AFB-4CCD-956E-5C3B2501D17C}" type="pres">
      <dgm:prSet presAssocID="{FF114BB1-C38C-4A08-9ED8-4744F2244467}" presName="accent_3" presStyleCnt="0"/>
      <dgm:spPr/>
      <dgm:t>
        <a:bodyPr/>
        <a:lstStyle/>
        <a:p>
          <a:endParaRPr lang="ru-RU"/>
        </a:p>
      </dgm:t>
    </dgm:pt>
    <dgm:pt modelId="{0CE26CFA-5E61-4A90-BDBD-3107128E8CAA}" type="pres">
      <dgm:prSet presAssocID="{FF114BB1-C38C-4A08-9ED8-4744F2244467}" presName="accentRepeatNode" presStyleLbl="solidFgAcc1" presStyleIdx="2" presStyleCnt="7" custScaleX="210993" custScaleY="82366" custLinFactNeighborY="-49738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F4598F99-6C4A-48A0-89BA-13679FFEEB1A}" type="pres">
      <dgm:prSet presAssocID="{8DDF2DB0-B28F-491F-A5F1-4B2EFEDE867C}" presName="text_4" presStyleLbl="node1" presStyleIdx="3" presStyleCnt="7" custScaleX="97878" custLinFactNeighborY="-818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7B4740-DB58-4293-911E-1F0E2FD2F262}" type="pres">
      <dgm:prSet presAssocID="{8DDF2DB0-B28F-491F-A5F1-4B2EFEDE867C}" presName="accent_4" presStyleCnt="0"/>
      <dgm:spPr/>
      <dgm:t>
        <a:bodyPr/>
        <a:lstStyle/>
        <a:p>
          <a:endParaRPr lang="ru-RU"/>
        </a:p>
      </dgm:t>
    </dgm:pt>
    <dgm:pt modelId="{AF44412C-4722-4157-8B0E-685EA10E5795}" type="pres">
      <dgm:prSet presAssocID="{8DDF2DB0-B28F-491F-A5F1-4B2EFEDE867C}" presName="accentRepeatNode" presStyleLbl="solidFgAcc1" presStyleIdx="3" presStyleCnt="7" custScaleX="205421" custScaleY="82366" custLinFactNeighborX="14411" custLinFactNeighborY="-66470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0BDF6AB6-4F8F-4CBA-AC25-41A20CAB11C1}" type="pres">
      <dgm:prSet presAssocID="{9FF94266-4A1E-4BEB-8416-E585B2F73AD7}" presName="text_5" presStyleLbl="node1" presStyleIdx="4" presStyleCnt="7" custScaleX="95377" custLinFactNeighborX="1263" custLinFactNeighborY="-976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15ED2E-7210-4EFC-8F5E-C8B1B31D8E2D}" type="pres">
      <dgm:prSet presAssocID="{9FF94266-4A1E-4BEB-8416-E585B2F73AD7}" presName="accent_5" presStyleCnt="0"/>
      <dgm:spPr/>
      <dgm:t>
        <a:bodyPr/>
        <a:lstStyle/>
        <a:p>
          <a:endParaRPr lang="ru-RU"/>
        </a:p>
      </dgm:t>
    </dgm:pt>
    <dgm:pt modelId="{83005E65-E612-41D4-A5ED-FA3ED3237DC4}" type="pres">
      <dgm:prSet presAssocID="{9FF94266-4A1E-4BEB-8416-E585B2F73AD7}" presName="accentRepeatNode" presStyleLbl="solidFgAcc1" presStyleIdx="4" presStyleCnt="7" custScaleX="209008" custScaleY="82366" custLinFactNeighborX="24869" custLinFactNeighborY="-76728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D920ECEB-3B5B-49FB-8AB8-B26766A8AC3E}" type="pres">
      <dgm:prSet presAssocID="{1BEABF70-A7D5-4E02-8AE7-6A9EC577E712}" presName="text_6" presStyleLbl="node1" presStyleIdx="5" presStyleCnt="7" custScaleX="94939" custLinFactY="-17733" custLinFactNeighborX="164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BC4FD5-ED84-4111-8901-32BA7A06E6EE}" type="pres">
      <dgm:prSet presAssocID="{1BEABF70-A7D5-4E02-8AE7-6A9EC577E712}" presName="accent_6" presStyleCnt="0"/>
      <dgm:spPr/>
      <dgm:t>
        <a:bodyPr/>
        <a:lstStyle/>
        <a:p>
          <a:endParaRPr lang="ru-RU"/>
        </a:p>
      </dgm:t>
    </dgm:pt>
    <dgm:pt modelId="{BEBE3911-F2F5-4B8C-B75A-DE495997131B}" type="pres">
      <dgm:prSet presAssocID="{1BEABF70-A7D5-4E02-8AE7-6A9EC577E712}" presName="accentRepeatNode" presStyleLbl="solidFgAcc1" presStyleIdx="5" presStyleCnt="7" custScaleX="214795" custScaleY="82366" custLinFactNeighborX="49738" custLinFactNeighborY="-97266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195098BD-1C9B-417C-B0B3-2D041602E7C7}" type="pres">
      <dgm:prSet presAssocID="{943879CA-F379-4318-90AD-BA2DC82A3ABA}" presName="text_7" presStyleLbl="node1" presStyleIdx="6" presStyleCnt="7" custScaleX="92098" custLinFactY="-33514" custLinFactNeighborX="3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6D7519-5188-437F-A238-504DE86F7B03}" type="pres">
      <dgm:prSet presAssocID="{943879CA-F379-4318-90AD-BA2DC82A3ABA}" presName="accent_7" presStyleCnt="0"/>
      <dgm:spPr/>
      <dgm:t>
        <a:bodyPr/>
        <a:lstStyle/>
        <a:p>
          <a:endParaRPr lang="ru-RU"/>
        </a:p>
      </dgm:t>
    </dgm:pt>
    <dgm:pt modelId="{301FDA4F-E874-4573-8397-ABAEDCF9FA1C}" type="pres">
      <dgm:prSet presAssocID="{943879CA-F379-4318-90AD-BA2DC82A3ABA}" presName="accentRepeatNode" presStyleLbl="solidFgAcc1" presStyleIdx="6" presStyleCnt="7" custScaleX="211252" custScaleY="82366" custLinFactY="-10083" custLinFactNeighborX="76203" custLinFactNeighborY="-100000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</dgm:ptLst>
  <dgm:cxnLst>
    <dgm:cxn modelId="{AC64E1C0-46F3-4296-B877-E85E43A1F9D6}" srcId="{9B055710-5384-4BB0-BCDC-49B3EEF4B7B3}" destId="{8DDF2DB0-B28F-491F-A5F1-4B2EFEDE867C}" srcOrd="3" destOrd="0" parTransId="{78C887A6-FE2B-4FE0-A93D-97678C176AD3}" sibTransId="{4AC19933-E988-4018-B886-1E88D2BCE8A1}"/>
    <dgm:cxn modelId="{00102420-E088-4893-9856-DBF98CD6AEF7}" srcId="{9B055710-5384-4BB0-BCDC-49B3EEF4B7B3}" destId="{89727EF6-86B6-4673-A9A5-4209E6194597}" srcOrd="1" destOrd="0" parTransId="{07B423D0-75EF-4779-A265-0F6F46AE781F}" sibTransId="{0CE498ED-EAA4-46B4-9E46-6B556DA4C1E0}"/>
    <dgm:cxn modelId="{E47AE5F4-3379-4F60-86A9-1D360CEB9FE6}" srcId="{9B055710-5384-4BB0-BCDC-49B3EEF4B7B3}" destId="{9FF94266-4A1E-4BEB-8416-E585B2F73AD7}" srcOrd="4" destOrd="0" parTransId="{2205CE1B-4F43-41A8-970E-9CF4A032824E}" sibTransId="{744C588A-EBDB-48CF-830D-C6B6BA9180AE}"/>
    <dgm:cxn modelId="{1203C6F7-0882-42F3-90AF-DBCD258A0BEF}" type="presOf" srcId="{FF114BB1-C38C-4A08-9ED8-4744F2244467}" destId="{B07D3458-838D-455D-BC72-CBD56A7A71CF}" srcOrd="0" destOrd="0" presId="urn:microsoft.com/office/officeart/2008/layout/VerticalCurvedList"/>
    <dgm:cxn modelId="{3BE2EADD-6DF1-4D50-A1D2-7AE2C93418BA}" srcId="{9B055710-5384-4BB0-BCDC-49B3EEF4B7B3}" destId="{FF114BB1-C38C-4A08-9ED8-4744F2244467}" srcOrd="2" destOrd="0" parTransId="{9047E56A-DF96-4909-BC7F-975AF46AB894}" sibTransId="{E15E44AE-AC32-42AB-A95C-89A111347000}"/>
    <dgm:cxn modelId="{7E6B29E4-DC9D-420F-A659-8C2D1737731C}" srcId="{9B055710-5384-4BB0-BCDC-49B3EEF4B7B3}" destId="{1BEABF70-A7D5-4E02-8AE7-6A9EC577E712}" srcOrd="5" destOrd="0" parTransId="{AE09A5A0-2F68-4320-8AD6-27C647220F0A}" sibTransId="{068100B9-EBF3-4EF2-9E85-A92A1959C71D}"/>
    <dgm:cxn modelId="{7D2852B1-2000-4FE0-A7D9-AD93B97A67A2}" type="presOf" srcId="{545F212F-1FB4-4936-86FE-98B6FD920A68}" destId="{7F413ABE-2C1A-454E-A8BF-A140DBC8A006}" srcOrd="0" destOrd="0" presId="urn:microsoft.com/office/officeart/2008/layout/VerticalCurvedList"/>
    <dgm:cxn modelId="{952CD5DD-5AAF-4DE2-8319-A10CCF657B0E}" type="presOf" srcId="{943879CA-F379-4318-90AD-BA2DC82A3ABA}" destId="{195098BD-1C9B-417C-B0B3-2D041602E7C7}" srcOrd="0" destOrd="0" presId="urn:microsoft.com/office/officeart/2008/layout/VerticalCurvedList"/>
    <dgm:cxn modelId="{368A96CF-4879-4A09-BA5D-590901093583}" type="presOf" srcId="{9B055710-5384-4BB0-BCDC-49B3EEF4B7B3}" destId="{308B0818-E913-4488-B132-74BCF3E15D8C}" srcOrd="0" destOrd="0" presId="urn:microsoft.com/office/officeart/2008/layout/VerticalCurvedList"/>
    <dgm:cxn modelId="{F1FF7107-9A6E-4670-AEF7-F77C0145907B}" type="presOf" srcId="{89727EF6-86B6-4673-A9A5-4209E6194597}" destId="{E4F5BE61-67C8-4726-A900-DA3E7DBD8817}" srcOrd="0" destOrd="0" presId="urn:microsoft.com/office/officeart/2008/layout/VerticalCurvedList"/>
    <dgm:cxn modelId="{1A0D1287-2F7D-4900-AFD1-CBBC95B004FF}" type="presOf" srcId="{8E9F9613-EBD2-46DA-86EB-3351714FD8C7}" destId="{69FC6155-E6CD-40DB-8C60-7BE4A27441EB}" srcOrd="0" destOrd="0" presId="urn:microsoft.com/office/officeart/2008/layout/VerticalCurvedList"/>
    <dgm:cxn modelId="{81078CF1-F6B8-470C-AA2E-B4E4A0FCFFDD}" type="presOf" srcId="{9FF94266-4A1E-4BEB-8416-E585B2F73AD7}" destId="{0BDF6AB6-4F8F-4CBA-AC25-41A20CAB11C1}" srcOrd="0" destOrd="0" presId="urn:microsoft.com/office/officeart/2008/layout/VerticalCurvedList"/>
    <dgm:cxn modelId="{F382B0C8-F2FD-4482-8A6E-B081B81B374D}" type="presOf" srcId="{8DDF2DB0-B28F-491F-A5F1-4B2EFEDE867C}" destId="{F4598F99-6C4A-48A0-89BA-13679FFEEB1A}" srcOrd="0" destOrd="0" presId="urn:microsoft.com/office/officeart/2008/layout/VerticalCurvedList"/>
    <dgm:cxn modelId="{CE052939-BB55-4258-9837-E2F4622275D7}" type="presOf" srcId="{1BEABF70-A7D5-4E02-8AE7-6A9EC577E712}" destId="{D920ECEB-3B5B-49FB-8AB8-B26766A8AC3E}" srcOrd="0" destOrd="0" presId="urn:microsoft.com/office/officeart/2008/layout/VerticalCurvedList"/>
    <dgm:cxn modelId="{3280C6B4-A450-4AF7-ACBC-8DBB4174C8B5}" srcId="{9B055710-5384-4BB0-BCDC-49B3EEF4B7B3}" destId="{943879CA-F379-4318-90AD-BA2DC82A3ABA}" srcOrd="6" destOrd="0" parTransId="{898D0AFE-85FD-4CE8-973E-CEF10B8EC583}" sibTransId="{1E45B675-F56D-4F66-92A8-189D6E99647A}"/>
    <dgm:cxn modelId="{7CB90D23-11F5-4E2E-ADD4-50E96D5EC129}" srcId="{9B055710-5384-4BB0-BCDC-49B3EEF4B7B3}" destId="{545F212F-1FB4-4936-86FE-98B6FD920A68}" srcOrd="0" destOrd="0" parTransId="{569F634C-B185-4D5A-AA9C-6BB15C042714}" sibTransId="{8E9F9613-EBD2-46DA-86EB-3351714FD8C7}"/>
    <dgm:cxn modelId="{6A581047-13A1-424C-AD66-305E26827051}" type="presParOf" srcId="{308B0818-E913-4488-B132-74BCF3E15D8C}" destId="{C2ED0C7F-186A-41E4-B5D8-C55D7CC1CF22}" srcOrd="0" destOrd="0" presId="urn:microsoft.com/office/officeart/2008/layout/VerticalCurvedList"/>
    <dgm:cxn modelId="{8A8F72B2-5E1B-49EA-B443-77A205FFA6A0}" type="presParOf" srcId="{C2ED0C7F-186A-41E4-B5D8-C55D7CC1CF22}" destId="{88A564B2-3D47-4329-BE39-A8AB99CF27A4}" srcOrd="0" destOrd="0" presId="urn:microsoft.com/office/officeart/2008/layout/VerticalCurvedList"/>
    <dgm:cxn modelId="{B4C079B7-D00A-45AB-A238-3C8B8DEAB1B7}" type="presParOf" srcId="{88A564B2-3D47-4329-BE39-A8AB99CF27A4}" destId="{CF44516E-C919-4055-83ED-28A6521A6E17}" srcOrd="0" destOrd="0" presId="urn:microsoft.com/office/officeart/2008/layout/VerticalCurvedList"/>
    <dgm:cxn modelId="{25A030DD-5638-4172-B83A-1DC1ECB86D46}" type="presParOf" srcId="{88A564B2-3D47-4329-BE39-A8AB99CF27A4}" destId="{69FC6155-E6CD-40DB-8C60-7BE4A27441EB}" srcOrd="1" destOrd="0" presId="urn:microsoft.com/office/officeart/2008/layout/VerticalCurvedList"/>
    <dgm:cxn modelId="{DD873527-0ABE-46A3-A0BF-966B94522A73}" type="presParOf" srcId="{88A564B2-3D47-4329-BE39-A8AB99CF27A4}" destId="{C1522E58-0566-43D1-8AD9-8E28A380A261}" srcOrd="2" destOrd="0" presId="urn:microsoft.com/office/officeart/2008/layout/VerticalCurvedList"/>
    <dgm:cxn modelId="{FCAE5C7D-CB85-4242-9CD0-04A386E66E7C}" type="presParOf" srcId="{88A564B2-3D47-4329-BE39-A8AB99CF27A4}" destId="{34386D11-192F-40F4-BB1C-CB1158B957D7}" srcOrd="3" destOrd="0" presId="urn:microsoft.com/office/officeart/2008/layout/VerticalCurvedList"/>
    <dgm:cxn modelId="{90924F90-40FD-445F-9339-D804E89D9FF2}" type="presParOf" srcId="{C2ED0C7F-186A-41E4-B5D8-C55D7CC1CF22}" destId="{7F413ABE-2C1A-454E-A8BF-A140DBC8A006}" srcOrd="1" destOrd="0" presId="urn:microsoft.com/office/officeart/2008/layout/VerticalCurvedList"/>
    <dgm:cxn modelId="{958AFB8A-C76A-4B39-9E2A-BE99361D6A2C}" type="presParOf" srcId="{C2ED0C7F-186A-41E4-B5D8-C55D7CC1CF22}" destId="{1B312A0D-5726-484F-91DE-1DEED7310261}" srcOrd="2" destOrd="0" presId="urn:microsoft.com/office/officeart/2008/layout/VerticalCurvedList"/>
    <dgm:cxn modelId="{3712DADA-6305-489A-B131-451C4F1D2AD1}" type="presParOf" srcId="{1B312A0D-5726-484F-91DE-1DEED7310261}" destId="{787E6838-7DB5-4ADD-880A-3776ADCB7FB6}" srcOrd="0" destOrd="0" presId="urn:microsoft.com/office/officeart/2008/layout/VerticalCurvedList"/>
    <dgm:cxn modelId="{372E6070-1E33-4E61-AD68-87E71E8B8694}" type="presParOf" srcId="{C2ED0C7F-186A-41E4-B5D8-C55D7CC1CF22}" destId="{E4F5BE61-67C8-4726-A900-DA3E7DBD8817}" srcOrd="3" destOrd="0" presId="urn:microsoft.com/office/officeart/2008/layout/VerticalCurvedList"/>
    <dgm:cxn modelId="{655BFD35-BFFF-4918-806B-DDC8D80121FB}" type="presParOf" srcId="{C2ED0C7F-186A-41E4-B5D8-C55D7CC1CF22}" destId="{D9FC402E-7EA7-4A49-83D3-6D6F3C70188C}" srcOrd="4" destOrd="0" presId="urn:microsoft.com/office/officeart/2008/layout/VerticalCurvedList"/>
    <dgm:cxn modelId="{F668FD13-F269-49BD-8E35-07A977E5A91C}" type="presParOf" srcId="{D9FC402E-7EA7-4A49-83D3-6D6F3C70188C}" destId="{2AE15E9F-E63A-49A7-9DC1-A8BDDD63D07F}" srcOrd="0" destOrd="0" presId="urn:microsoft.com/office/officeart/2008/layout/VerticalCurvedList"/>
    <dgm:cxn modelId="{B3F8E0AA-1D41-4466-905F-06B303D397C3}" type="presParOf" srcId="{C2ED0C7F-186A-41E4-B5D8-C55D7CC1CF22}" destId="{B07D3458-838D-455D-BC72-CBD56A7A71CF}" srcOrd="5" destOrd="0" presId="urn:microsoft.com/office/officeart/2008/layout/VerticalCurvedList"/>
    <dgm:cxn modelId="{EFDCE862-FA34-4483-A442-5716594242C2}" type="presParOf" srcId="{C2ED0C7F-186A-41E4-B5D8-C55D7CC1CF22}" destId="{382199DF-2AFB-4CCD-956E-5C3B2501D17C}" srcOrd="6" destOrd="0" presId="urn:microsoft.com/office/officeart/2008/layout/VerticalCurvedList"/>
    <dgm:cxn modelId="{925946A5-2805-4773-8575-F560CD482638}" type="presParOf" srcId="{382199DF-2AFB-4CCD-956E-5C3B2501D17C}" destId="{0CE26CFA-5E61-4A90-BDBD-3107128E8CAA}" srcOrd="0" destOrd="0" presId="urn:microsoft.com/office/officeart/2008/layout/VerticalCurvedList"/>
    <dgm:cxn modelId="{6302503A-2586-4D2B-A528-763F54AF633E}" type="presParOf" srcId="{C2ED0C7F-186A-41E4-B5D8-C55D7CC1CF22}" destId="{F4598F99-6C4A-48A0-89BA-13679FFEEB1A}" srcOrd="7" destOrd="0" presId="urn:microsoft.com/office/officeart/2008/layout/VerticalCurvedList"/>
    <dgm:cxn modelId="{60EF90C6-B8B2-4BBD-8AF1-96E2C8F403B8}" type="presParOf" srcId="{C2ED0C7F-186A-41E4-B5D8-C55D7CC1CF22}" destId="{5F7B4740-DB58-4293-911E-1F0E2FD2F262}" srcOrd="8" destOrd="0" presId="urn:microsoft.com/office/officeart/2008/layout/VerticalCurvedList"/>
    <dgm:cxn modelId="{7BEF9E13-574A-4EEA-8D7B-8D68F2933A1D}" type="presParOf" srcId="{5F7B4740-DB58-4293-911E-1F0E2FD2F262}" destId="{AF44412C-4722-4157-8B0E-685EA10E5795}" srcOrd="0" destOrd="0" presId="urn:microsoft.com/office/officeart/2008/layout/VerticalCurvedList"/>
    <dgm:cxn modelId="{8EC19C42-27AF-4065-8C34-EEBDCD28DC9D}" type="presParOf" srcId="{C2ED0C7F-186A-41E4-B5D8-C55D7CC1CF22}" destId="{0BDF6AB6-4F8F-4CBA-AC25-41A20CAB11C1}" srcOrd="9" destOrd="0" presId="urn:microsoft.com/office/officeart/2008/layout/VerticalCurvedList"/>
    <dgm:cxn modelId="{D687413B-2D18-4EE0-9FF5-3304AC9CABAB}" type="presParOf" srcId="{C2ED0C7F-186A-41E4-B5D8-C55D7CC1CF22}" destId="{2815ED2E-7210-4EFC-8F5E-C8B1B31D8E2D}" srcOrd="10" destOrd="0" presId="urn:microsoft.com/office/officeart/2008/layout/VerticalCurvedList"/>
    <dgm:cxn modelId="{C5BF7AF0-3B37-4254-8F7E-1F9EC3C0556B}" type="presParOf" srcId="{2815ED2E-7210-4EFC-8F5E-C8B1B31D8E2D}" destId="{83005E65-E612-41D4-A5ED-FA3ED3237DC4}" srcOrd="0" destOrd="0" presId="urn:microsoft.com/office/officeart/2008/layout/VerticalCurvedList"/>
    <dgm:cxn modelId="{471AE29D-B000-4FB5-82CE-7EBFC87D2FEE}" type="presParOf" srcId="{C2ED0C7F-186A-41E4-B5D8-C55D7CC1CF22}" destId="{D920ECEB-3B5B-49FB-8AB8-B26766A8AC3E}" srcOrd="11" destOrd="0" presId="urn:microsoft.com/office/officeart/2008/layout/VerticalCurvedList"/>
    <dgm:cxn modelId="{011B7BEE-1483-4B28-8F86-87D50775D953}" type="presParOf" srcId="{C2ED0C7F-186A-41E4-B5D8-C55D7CC1CF22}" destId="{E1BC4FD5-ED84-4111-8901-32BA7A06E6EE}" srcOrd="12" destOrd="0" presId="urn:microsoft.com/office/officeart/2008/layout/VerticalCurvedList"/>
    <dgm:cxn modelId="{1D118382-52EE-435E-9D38-B017E48272C2}" type="presParOf" srcId="{E1BC4FD5-ED84-4111-8901-32BA7A06E6EE}" destId="{BEBE3911-F2F5-4B8C-B75A-DE495997131B}" srcOrd="0" destOrd="0" presId="urn:microsoft.com/office/officeart/2008/layout/VerticalCurvedList"/>
    <dgm:cxn modelId="{AD9D5718-7ACE-4AC5-90C5-0D4445D5D0CD}" type="presParOf" srcId="{C2ED0C7F-186A-41E4-B5D8-C55D7CC1CF22}" destId="{195098BD-1C9B-417C-B0B3-2D041602E7C7}" srcOrd="13" destOrd="0" presId="urn:microsoft.com/office/officeart/2008/layout/VerticalCurvedList"/>
    <dgm:cxn modelId="{0DC06911-B875-4CEB-93DD-0FE1932F34D6}" type="presParOf" srcId="{C2ED0C7F-186A-41E4-B5D8-C55D7CC1CF22}" destId="{4D6D7519-5188-437F-A238-504DE86F7B03}" srcOrd="14" destOrd="0" presId="urn:microsoft.com/office/officeart/2008/layout/VerticalCurvedList"/>
    <dgm:cxn modelId="{A5062D51-2F87-461A-B158-E0DC4772B01C}" type="presParOf" srcId="{4D6D7519-5188-437F-A238-504DE86F7B03}" destId="{301FDA4F-E874-4573-8397-ABAEDCF9FA1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FC6155-E6CD-40DB-8C60-7BE4A27441EB}">
      <dsp:nvSpPr>
        <dsp:cNvPr id="0" name=""/>
        <dsp:cNvSpPr/>
      </dsp:nvSpPr>
      <dsp:spPr>
        <a:xfrm>
          <a:off x="-5936129" y="-550115"/>
          <a:ext cx="7355513" cy="6409773"/>
        </a:xfrm>
        <a:prstGeom prst="blockArc">
          <a:avLst>
            <a:gd name="adj1" fmla="val 18900000"/>
            <a:gd name="adj2" fmla="val 2700000"/>
            <a:gd name="adj3" fmla="val 302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413ABE-2C1A-454E-A8BF-A140DBC8A006}">
      <dsp:nvSpPr>
        <dsp:cNvPr id="0" name=""/>
        <dsp:cNvSpPr/>
      </dsp:nvSpPr>
      <dsp:spPr>
        <a:xfrm>
          <a:off x="472052" y="196974"/>
          <a:ext cx="7123278" cy="4825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300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ДАЛЬНЕЙШЕЕ ПРОВЕДЕНИЕ РАБОЧИХ ВСТРЕЧ (СЕМИНАРОВ)</a:t>
          </a:r>
          <a:endParaRPr lang="ru-RU" sz="1500" b="1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2052" y="196974"/>
        <a:ext cx="7123278" cy="482531"/>
      </dsp:txXfrm>
    </dsp:sp>
    <dsp:sp modelId="{787E6838-7DB5-4ADD-880A-3776ADCB7FB6}">
      <dsp:nvSpPr>
        <dsp:cNvPr id="0" name=""/>
        <dsp:cNvSpPr/>
      </dsp:nvSpPr>
      <dsp:spPr>
        <a:xfrm>
          <a:off x="-82532" y="185283"/>
          <a:ext cx="1245509" cy="495052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4F5BE61-67C8-4726-A900-DA3E7DBD8817}">
      <dsp:nvSpPr>
        <dsp:cNvPr id="0" name=""/>
        <dsp:cNvSpPr/>
      </dsp:nvSpPr>
      <dsp:spPr>
        <a:xfrm>
          <a:off x="1018051" y="815757"/>
          <a:ext cx="6604596" cy="461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300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ДОВЕДЕНИЕ ИЗМЕНЕНИЙ НПА</a:t>
          </a:r>
          <a:endParaRPr lang="ru-RU" sz="1500" b="1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18051" y="815757"/>
        <a:ext cx="6604596" cy="461338"/>
      </dsp:txXfrm>
    </dsp:sp>
    <dsp:sp modelId="{2AE15E9F-E63A-49A7-9DC1-A8BDDD63D07F}">
      <dsp:nvSpPr>
        <dsp:cNvPr id="0" name=""/>
        <dsp:cNvSpPr/>
      </dsp:nvSpPr>
      <dsp:spPr>
        <a:xfrm>
          <a:off x="312067" y="776332"/>
          <a:ext cx="1252874" cy="496802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B07D3458-838D-455D-BC72-CBD56A7A71CF}">
      <dsp:nvSpPr>
        <dsp:cNvPr id="0" name=""/>
        <dsp:cNvSpPr/>
      </dsp:nvSpPr>
      <dsp:spPr>
        <a:xfrm>
          <a:off x="1234548" y="1401992"/>
          <a:ext cx="6348012" cy="4785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300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   </a:t>
          </a: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ОПЕРАТИВНОЕ ОКАЗАНИЕ МЕТОДИЧЕСКОЙ ПОМОЩИ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34548" y="1401992"/>
        <a:ext cx="6348012" cy="478511"/>
      </dsp:txXfrm>
    </dsp:sp>
    <dsp:sp modelId="{0CE26CFA-5E61-4A90-BDBD-3107128E8CAA}">
      <dsp:nvSpPr>
        <dsp:cNvPr id="0" name=""/>
        <dsp:cNvSpPr/>
      </dsp:nvSpPr>
      <dsp:spPr>
        <a:xfrm>
          <a:off x="580341" y="1382147"/>
          <a:ext cx="1272633" cy="496802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F4598F99-6C4A-48A0-89BA-13679FFEEB1A}">
      <dsp:nvSpPr>
        <dsp:cNvPr id="0" name=""/>
        <dsp:cNvSpPr/>
      </dsp:nvSpPr>
      <dsp:spPr>
        <a:xfrm>
          <a:off x="1360705" y="2018698"/>
          <a:ext cx="6235205" cy="4825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3009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ТИПОВОЙ ФОРМЫ ПЛАНА</a:t>
          </a:r>
          <a:endParaRPr lang="ru-RU" sz="1400" b="1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60705" y="2018698"/>
        <a:ext cx="6235205" cy="482531"/>
      </dsp:txXfrm>
    </dsp:sp>
    <dsp:sp modelId="{AF44412C-4722-4157-8B0E-685EA10E5795}">
      <dsp:nvSpPr>
        <dsp:cNvPr id="0" name=""/>
        <dsp:cNvSpPr/>
      </dsp:nvSpPr>
      <dsp:spPr>
        <a:xfrm>
          <a:off x="760524" y="2005447"/>
          <a:ext cx="1239025" cy="496802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0BDF6AB6-4F8F-4CBA-AC25-41A20CAB11C1}">
      <dsp:nvSpPr>
        <dsp:cNvPr id="0" name=""/>
        <dsp:cNvSpPr/>
      </dsp:nvSpPr>
      <dsp:spPr>
        <a:xfrm>
          <a:off x="1417820" y="2666772"/>
          <a:ext cx="6148804" cy="4825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300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ТИПОВОЙ ФОРМЫ АКТА ПРОВЕРКИ</a:t>
          </a:r>
          <a:r>
            <a:rPr lang="ru-RU" sz="1400" b="1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1417820" y="2666772"/>
        <a:ext cx="6148804" cy="482531"/>
      </dsp:txXfrm>
    </dsp:sp>
    <dsp:sp modelId="{83005E65-E612-41D4-A5ED-FA3ED3237DC4}">
      <dsp:nvSpPr>
        <dsp:cNvPr id="0" name=""/>
        <dsp:cNvSpPr/>
      </dsp:nvSpPr>
      <dsp:spPr>
        <a:xfrm>
          <a:off x="736328" y="2667796"/>
          <a:ext cx="1260661" cy="496802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920ECEB-3B5B-49FB-8AB8-B26766A8AC3E}">
      <dsp:nvSpPr>
        <dsp:cNvPr id="0" name=""/>
        <dsp:cNvSpPr/>
      </dsp:nvSpPr>
      <dsp:spPr>
        <a:xfrm>
          <a:off x="1218716" y="3293319"/>
          <a:ext cx="6347908" cy="4825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3009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     РАЗРАБОТКА ПРОЕКТА ТИПОВОГО ПОРЯДКА</a:t>
          </a:r>
          <a:endParaRPr lang="ru-RU" sz="1400" b="1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18716" y="3293319"/>
        <a:ext cx="6347908" cy="482531"/>
      </dsp:txXfrm>
    </dsp:sp>
    <dsp:sp modelId="{BEBE3911-F2F5-4B8C-B75A-DE495997131B}">
      <dsp:nvSpPr>
        <dsp:cNvPr id="0" name=""/>
        <dsp:cNvSpPr/>
      </dsp:nvSpPr>
      <dsp:spPr>
        <a:xfrm>
          <a:off x="629416" y="3267609"/>
          <a:ext cx="1295566" cy="496802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195098BD-1C9B-417C-B0B3-2D041602E7C7}">
      <dsp:nvSpPr>
        <dsp:cNvPr id="0" name=""/>
        <dsp:cNvSpPr/>
      </dsp:nvSpPr>
      <dsp:spPr>
        <a:xfrm>
          <a:off x="1006228" y="3941393"/>
          <a:ext cx="6560396" cy="4825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3009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   НАПРАВЛЕНИЕ ИНФОРМАЦИИ О ВЫЯВЛЕННЫХ НАРУШЕНИЯХ</a:t>
          </a:r>
          <a:endParaRPr lang="ru-RU" sz="1400" b="1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06228" y="3941393"/>
        <a:ext cx="6560396" cy="482531"/>
      </dsp:txXfrm>
    </dsp:sp>
    <dsp:sp modelId="{301FDA4F-E874-4573-8397-ABAEDCF9FA1C}">
      <dsp:nvSpPr>
        <dsp:cNvPr id="0" name=""/>
        <dsp:cNvSpPr/>
      </dsp:nvSpPr>
      <dsp:spPr>
        <a:xfrm>
          <a:off x="362753" y="3914523"/>
          <a:ext cx="1274196" cy="496802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33813" y="0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23B4AB-7BA6-4544-BD1B-2C7DADC656DE}" type="datetimeFigureOut">
              <a:rPr lang="ru-RU" smtClean="0"/>
              <a:pPr/>
              <a:t>19.06.2017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05350"/>
            <a:ext cx="541655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33813" y="9409113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4D909-7FBC-456A-B74B-E16413905E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5891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dirty="0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BB571FA8-7D94-48ED-9C0D-D39711E60FD4}" type="slidenum">
              <a:rPr lang="ru-RU" altLang="ru-RU" smtClean="0"/>
              <a:pPr eaLnBrk="1" hangingPunct="1"/>
              <a:t>1</a:t>
            </a:fld>
            <a:endParaRPr lang="ru-RU" alt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BB571FA8-7D94-48ED-9C0D-D39711E60FD4}" type="slidenum">
              <a:rPr lang="ru-RU" altLang="ru-RU" smtClean="0"/>
              <a:pPr eaLnBrk="1" hangingPunct="1"/>
              <a:t>12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B6C7-5A3C-4EE3-8FF7-CCF2166CD70A}" type="datetimeFigureOut">
              <a:rPr lang="ru-RU" smtClean="0"/>
              <a:pPr/>
              <a:t>19.06.2017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EF6E4-EEB3-4BE0-BD93-03362F727E5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B6C7-5A3C-4EE3-8FF7-CCF2166CD70A}" type="datetimeFigureOut">
              <a:rPr lang="ru-RU" smtClean="0"/>
              <a:pPr/>
              <a:t>19.06.2017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EF6E4-EEB3-4BE0-BD93-03362F727E5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B6C7-5A3C-4EE3-8FF7-CCF2166CD70A}" type="datetimeFigureOut">
              <a:rPr lang="ru-RU" smtClean="0"/>
              <a:pPr/>
              <a:t>19.06.2017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EF6E4-EEB3-4BE0-BD93-03362F727E5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B6C7-5A3C-4EE3-8FF7-CCF2166CD70A}" type="datetimeFigureOut">
              <a:rPr lang="ru-RU" smtClean="0"/>
              <a:pPr/>
              <a:t>19.06.2017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EF6E4-EEB3-4BE0-BD93-03362F727E5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B6C7-5A3C-4EE3-8FF7-CCF2166CD70A}" type="datetimeFigureOut">
              <a:rPr lang="ru-RU" smtClean="0"/>
              <a:pPr/>
              <a:t>19.06.2017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EF6E4-EEB3-4BE0-BD93-03362F727E5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B6C7-5A3C-4EE3-8FF7-CCF2166CD70A}" type="datetimeFigureOut">
              <a:rPr lang="ru-RU" smtClean="0"/>
              <a:pPr/>
              <a:t>19.06.2017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EF6E4-EEB3-4BE0-BD93-03362F727E5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B6C7-5A3C-4EE3-8FF7-CCF2166CD70A}" type="datetimeFigureOut">
              <a:rPr lang="ru-RU" smtClean="0"/>
              <a:pPr/>
              <a:t>19.06.2017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EF6E4-EEB3-4BE0-BD93-03362F727E5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B6C7-5A3C-4EE3-8FF7-CCF2166CD70A}" type="datetimeFigureOut">
              <a:rPr lang="ru-RU" smtClean="0"/>
              <a:pPr/>
              <a:t>19.06.2017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EF6E4-EEB3-4BE0-BD93-03362F727E5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B6C7-5A3C-4EE3-8FF7-CCF2166CD70A}" type="datetimeFigureOut">
              <a:rPr lang="ru-RU" smtClean="0"/>
              <a:pPr/>
              <a:t>19.06.2017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EF6E4-EEB3-4BE0-BD93-03362F727E5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B6C7-5A3C-4EE3-8FF7-CCF2166CD70A}" type="datetimeFigureOut">
              <a:rPr lang="ru-RU" smtClean="0"/>
              <a:pPr/>
              <a:t>19.06.2017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EF6E4-EEB3-4BE0-BD93-03362F727E5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B6C7-5A3C-4EE3-8FF7-CCF2166CD70A}" type="datetimeFigureOut">
              <a:rPr lang="ru-RU" smtClean="0"/>
              <a:pPr/>
              <a:t>19.06.2017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EF6E4-EEB3-4BE0-BD93-03362F727E5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3B6C7-5A3C-4EE3-8FF7-CCF2166CD70A}" type="datetimeFigureOut">
              <a:rPr lang="ru-RU" smtClean="0"/>
              <a:pPr/>
              <a:t>19.06.2017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EF6E4-EEB3-4BE0-BD93-03362F727E5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 стрелкой 4"/>
          <p:cNvCxnSpPr/>
          <p:nvPr/>
        </p:nvCxnSpPr>
        <p:spPr>
          <a:xfrm>
            <a:off x="4356100" y="1628775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Группа 32"/>
          <p:cNvGrpSpPr/>
          <p:nvPr/>
        </p:nvGrpSpPr>
        <p:grpSpPr>
          <a:xfrm>
            <a:off x="0" y="0"/>
            <a:ext cx="9144000" cy="1052736"/>
            <a:chOff x="0" y="0"/>
            <a:chExt cx="9144000" cy="928670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0" y="0"/>
              <a:ext cx="9144000" cy="9286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35" name="Рисунок 34" descr="sil_mono_pr.bmp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6082539" y="0"/>
              <a:ext cx="3061461" cy="92867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</p:spPr>
        </p:pic>
        <p:pic>
          <p:nvPicPr>
            <p:cNvPr id="37" name="Рисунок 36" descr="Герб СПБ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5845" y="72000"/>
              <a:ext cx="746504" cy="785794"/>
            </a:xfrm>
            <a:prstGeom prst="rect">
              <a:avLst/>
            </a:prstGeom>
          </p:spPr>
        </p:pic>
      </p:grpSp>
      <p:pic>
        <p:nvPicPr>
          <p:cNvPr id="38" name="Рисунок 37" descr="539px-Roskazna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4455" y="121368"/>
            <a:ext cx="727650" cy="8100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79512" y="1010979"/>
            <a:ext cx="8856984" cy="6155531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  <a:sp3d extrusionH="57150">
              <a:bevelT w="38100" h="38100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rgbClr val="0000AC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Актуальные вопросы организации и осуществления анализа исполнения бюджетных полномочий органов внутреннего государственного (муниципального) финансового контроля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                             	         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Начальник Отдела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	           внутреннего контроля и аудита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                                                           УФК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г.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Санкт-Петербургу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             В.А. Брун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600" b="1" dirty="0">
              <a:solidFill>
                <a:srgbClr val="0000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4456" y="66456"/>
            <a:ext cx="89420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ФЕДЕРАЛЬНОГО</a:t>
            </a:r>
          </a:p>
          <a:p>
            <a:pPr lvl="0" algn="ctr"/>
            <a:r>
              <a:rPr lang="ru-RU" b="1" dirty="0" smtClean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КАЗНАЧЕЙСТВА ПО Г. САНКТ-ПЕТЕРБУРГУ</a:t>
            </a:r>
            <a:endParaRPr lang="ru-RU" b="1" dirty="0">
              <a:solidFill>
                <a:prstClr val="white">
                  <a:alpha val="97000"/>
                </a:prst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27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848421" y="874809"/>
            <a:ext cx="7866155" cy="393952"/>
          </a:xfrm>
          <a:prstGeom prst="roundRect">
            <a:avLst/>
          </a:prstGeom>
          <a:noFill/>
          <a:ln>
            <a:noFill/>
          </a:ln>
          <a:effectLst>
            <a:outerShdw blurRad="40000" dist="23000" dir="5400000" rotWithShape="0">
              <a:srgbClr val="000000">
                <a:alpha val="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endParaRPr lang="ru-RU" sz="19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Заголовок 2"/>
          <p:cNvSpPr txBox="1">
            <a:spLocks/>
          </p:cNvSpPr>
          <p:nvPr/>
        </p:nvSpPr>
        <p:spPr>
          <a:xfrm>
            <a:off x="156790" y="260896"/>
            <a:ext cx="8159626" cy="719832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Заголовок 2"/>
          <p:cNvSpPr txBox="1">
            <a:spLocks/>
          </p:cNvSpPr>
          <p:nvPr/>
        </p:nvSpPr>
        <p:spPr>
          <a:xfrm>
            <a:off x="309190" y="260896"/>
            <a:ext cx="8159626" cy="872232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ПРЕДЛОЖЕНИЯ ПО СОВЕРШЕНСТВОВАНИЮ КОНТРОЛЬНОЙ ДЕЯТЕЛЬНОСТИ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35" name="Группа 34"/>
          <p:cNvGrpSpPr/>
          <p:nvPr/>
        </p:nvGrpSpPr>
        <p:grpSpPr>
          <a:xfrm>
            <a:off x="0" y="-53862"/>
            <a:ext cx="9157520" cy="1034590"/>
            <a:chOff x="0" y="0"/>
            <a:chExt cx="9144000" cy="928670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0" y="0"/>
              <a:ext cx="9144000" cy="9286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37" name="Рисунок 36" descr="sil_mono_pr.bmp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6082539" y="0"/>
              <a:ext cx="3061461" cy="92867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</p:spPr>
        </p:pic>
        <p:sp>
          <p:nvSpPr>
            <p:cNvPr id="38" name="Прямоугольник 37"/>
            <p:cNvSpPr/>
            <p:nvPr/>
          </p:nvSpPr>
          <p:spPr>
            <a:xfrm>
              <a:off x="1728000" y="108000"/>
              <a:ext cx="5715040" cy="3315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endParaRPr lang="ru-RU" b="1" dirty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9" name="Рисунок 38" descr="Герб СПБ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45589" y="72000"/>
              <a:ext cx="746504" cy="785794"/>
            </a:xfrm>
            <a:prstGeom prst="rect">
              <a:avLst/>
            </a:prstGeom>
          </p:spPr>
        </p:pic>
      </p:grpSp>
      <p:pic>
        <p:nvPicPr>
          <p:cNvPr id="40" name="Рисунок 39" descr="539px-Roskazn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0771" y="50283"/>
            <a:ext cx="727650" cy="810000"/>
          </a:xfrm>
          <a:prstGeom prst="rect">
            <a:avLst/>
          </a:prstGeom>
        </p:spPr>
      </p:pic>
      <p:graphicFrame>
        <p:nvGraphicFramePr>
          <p:cNvPr id="71" name="Схема 70"/>
          <p:cNvGraphicFramePr/>
          <p:nvPr>
            <p:extLst>
              <p:ext uri="{D42A27DB-BD31-4B8C-83A1-F6EECF244321}">
                <p14:modId xmlns:p14="http://schemas.microsoft.com/office/powerpoint/2010/main" val="1049045290"/>
              </p:ext>
            </p:extLst>
          </p:nvPr>
        </p:nvGraphicFramePr>
        <p:xfrm>
          <a:off x="1469871" y="1071785"/>
          <a:ext cx="7566625" cy="5309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Стрелка вправо 2"/>
          <p:cNvSpPr/>
          <p:nvPr/>
        </p:nvSpPr>
        <p:spPr>
          <a:xfrm>
            <a:off x="285881" y="2803947"/>
            <a:ext cx="1880761" cy="1656184"/>
          </a:xfrm>
          <a:prstGeom prst="rightArrow">
            <a:avLst>
              <a:gd name="adj1" fmla="val 50000"/>
              <a:gd name="adj2" fmla="val 513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83902" y="5682904"/>
            <a:ext cx="7352593" cy="482400"/>
          </a:xfrm>
          <a:prstGeom prst="rect">
            <a:avLst/>
          </a:prstGeom>
          <a:gradFill flip="none" rotWithShape="1">
            <a:gsLst>
              <a:gs pos="0">
                <a:srgbClr val="A3C4FF"/>
              </a:gs>
              <a:gs pos="35000">
                <a:srgbClr val="BFD5FF"/>
              </a:gs>
              <a:gs pos="100000">
                <a:srgbClr val="E5EEFF"/>
              </a:gs>
            </a:gsLst>
            <a:lin ang="16200000" scaled="1"/>
            <a:tileRect/>
          </a:gradFill>
          <a:ln w="3175"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5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ИНФОРМАЦИИ О ВЫПОЛНЕНИИ РЕКОМЕНДАЦИЙ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узел 4"/>
          <p:cNvSpPr/>
          <p:nvPr/>
        </p:nvSpPr>
        <p:spPr>
          <a:xfrm>
            <a:off x="1101942" y="5636072"/>
            <a:ext cx="1257225" cy="576064"/>
          </a:xfrm>
          <a:prstGeom prst="flowChartConnector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655335" y="1298917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45721" y="2535464"/>
            <a:ext cx="1527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94597" y="378985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24954" y="443711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75991" y="508518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20791" y="5720333"/>
            <a:ext cx="921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55335" y="1896200"/>
            <a:ext cx="1557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091003" y="3140968"/>
            <a:ext cx="1527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94456" y="66456"/>
            <a:ext cx="89420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ФЕДЕРАЛЬНОГО</a:t>
            </a:r>
          </a:p>
          <a:p>
            <a:pPr lvl="0" algn="ctr"/>
            <a:r>
              <a:rPr lang="ru-RU" b="1" dirty="0" smtClean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КАЗНАЧЕЙСТВА ПО Г. САНКТ-ПЕТЕРБУРГУ</a:t>
            </a:r>
            <a:endParaRPr lang="ru-RU" b="1" dirty="0">
              <a:solidFill>
                <a:prstClr val="white">
                  <a:alpha val="97000"/>
                </a:prst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420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 rot="21312624">
            <a:off x="6461597" y="3934703"/>
            <a:ext cx="1511036" cy="40011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79015"/>
              </a:avLst>
            </a:prstTxWarp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Номер слайда 1"/>
          <p:cNvSpPr txBox="1">
            <a:spLocks/>
          </p:cNvSpPr>
          <p:nvPr/>
        </p:nvSpPr>
        <p:spPr>
          <a:xfrm>
            <a:off x="827584" y="4722602"/>
            <a:ext cx="432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0" y="0"/>
            <a:ext cx="9144000" cy="1052736"/>
            <a:chOff x="0" y="0"/>
            <a:chExt cx="9144000" cy="928670"/>
          </a:xfrm>
        </p:grpSpPr>
        <p:sp>
          <p:nvSpPr>
            <p:cNvPr id="42" name="Прямоугольник 41"/>
            <p:cNvSpPr/>
            <p:nvPr/>
          </p:nvSpPr>
          <p:spPr>
            <a:xfrm>
              <a:off x="0" y="0"/>
              <a:ext cx="9144000" cy="9286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3" name="Рисунок 42" descr="sil_mono_pr.bmp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6082539" y="0"/>
              <a:ext cx="3061461" cy="92867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</p:spPr>
        </p:pic>
        <p:pic>
          <p:nvPicPr>
            <p:cNvPr id="46" name="Рисунок 45" descr="Герб СПБ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5845" y="72000"/>
              <a:ext cx="746504" cy="785794"/>
            </a:xfrm>
            <a:prstGeom prst="rect">
              <a:avLst/>
            </a:prstGeom>
          </p:spPr>
        </p:pic>
      </p:grpSp>
      <p:pic>
        <p:nvPicPr>
          <p:cNvPr id="47" name="Рисунок 46" descr="539px-Roskazn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4455" y="121368"/>
            <a:ext cx="727650" cy="810000"/>
          </a:xfrm>
          <a:prstGeom prst="rect">
            <a:avLst/>
          </a:prstGeom>
        </p:spPr>
      </p:pic>
      <p:sp>
        <p:nvSpPr>
          <p:cNvPr id="5" name="Двойная стрелка влево/вправо 4"/>
          <p:cNvSpPr/>
          <p:nvPr/>
        </p:nvSpPr>
        <p:spPr>
          <a:xfrm>
            <a:off x="3311007" y="4797152"/>
            <a:ext cx="2592288" cy="790339"/>
          </a:xfrm>
          <a:prstGeom prst="left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Вертикальный свиток 32"/>
          <p:cNvSpPr/>
          <p:nvPr/>
        </p:nvSpPr>
        <p:spPr>
          <a:xfrm>
            <a:off x="99944" y="2626278"/>
            <a:ext cx="3159807" cy="3404215"/>
          </a:xfrm>
          <a:prstGeom prst="verticalScroll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СОВЕРШЕНСТВОВАНИЕ </a:t>
            </a:r>
            <a:r>
              <a:rPr lang="ru-RU" sz="15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НОРМАТИВНЫХ ПРАВОВЫХ АКТОВ РФ ПО ВОПРОСАМ ВНУТРЕННЕГО ГОСУДАРСТВЕННОГО ФИНАНСОВОГО КОНТРОЛЯ </a:t>
            </a:r>
            <a:endParaRPr lang="ru-RU" sz="15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301318" y="1124744"/>
            <a:ext cx="6511042" cy="93610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 </a:t>
            </a:r>
          </a:p>
          <a:p>
            <a:pPr algn="ctr"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ФЕДЕРАЛЬНОГО КАЗНАЧЕЙСТВА</a:t>
            </a:r>
          </a:p>
          <a:p>
            <a:pPr algn="ctr"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11 октября 2016 года № 368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3782236" y="2384884"/>
            <a:ext cx="1549205" cy="504056"/>
          </a:xfrm>
          <a:prstGeom prst="downArrow">
            <a:avLst>
              <a:gd name="adj1" fmla="val 50000"/>
              <a:gd name="adj2" fmla="val 38306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3168696" y="3254615"/>
            <a:ext cx="2806607" cy="123540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СОВЕТ</a:t>
            </a:r>
          </a:p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по вопросам </a:t>
            </a:r>
          </a:p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ВГФК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Вертикальный свиток 22"/>
          <p:cNvSpPr/>
          <p:nvPr/>
        </p:nvSpPr>
        <p:spPr>
          <a:xfrm flipH="1">
            <a:off x="5826471" y="2564904"/>
            <a:ext cx="3159807" cy="3465589"/>
          </a:xfrm>
          <a:prstGeom prst="verticalScroll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ВЫРАБОТКА ПРЕДЛОЖЕНИЙ ПО РАЗВИТИЮ МЕЖВЕДОМСТВЕННОГО ВЗАИМОДЕЙСТВИЯ В СФЕРЕ ВНУТРЕННЕГО ГОСУДАРСТВЕННОГО ФИНАНСОВОГО КОНТРОЛЯ</a:t>
            </a:r>
            <a:endParaRPr lang="ru-RU" sz="15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94456" y="66456"/>
            <a:ext cx="89420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ФЕДЕРАЛЬНОГО</a:t>
            </a:r>
          </a:p>
          <a:p>
            <a:pPr lvl="0" algn="ctr"/>
            <a:r>
              <a:rPr lang="ru-RU" b="1" dirty="0" smtClean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КАЗНАЧЕЙСТВА ПО Г. САНКТ-ПЕТЕРБУРГУ</a:t>
            </a:r>
            <a:endParaRPr lang="ru-RU" b="1" dirty="0">
              <a:solidFill>
                <a:prstClr val="white">
                  <a:alpha val="97000"/>
                </a:prst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609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 стрелкой 4"/>
          <p:cNvCxnSpPr/>
          <p:nvPr/>
        </p:nvCxnSpPr>
        <p:spPr>
          <a:xfrm>
            <a:off x="4356100" y="1628775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Группа 32"/>
          <p:cNvGrpSpPr/>
          <p:nvPr/>
        </p:nvGrpSpPr>
        <p:grpSpPr>
          <a:xfrm>
            <a:off x="0" y="0"/>
            <a:ext cx="9144000" cy="1052736"/>
            <a:chOff x="0" y="0"/>
            <a:chExt cx="9144000" cy="928670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0" y="0"/>
              <a:ext cx="9144000" cy="9286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35" name="Рисунок 34" descr="sil_mono_pr.bmp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6082539" y="0"/>
              <a:ext cx="3061461" cy="92867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</p:spPr>
        </p:pic>
        <p:pic>
          <p:nvPicPr>
            <p:cNvPr id="37" name="Рисунок 36" descr="Герб СПБ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5845" y="72000"/>
              <a:ext cx="746504" cy="785794"/>
            </a:xfrm>
            <a:prstGeom prst="rect">
              <a:avLst/>
            </a:prstGeom>
          </p:spPr>
        </p:pic>
      </p:grpSp>
      <p:pic>
        <p:nvPicPr>
          <p:cNvPr id="38" name="Рисунок 37" descr="539px-Roskazna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4455" y="121368"/>
            <a:ext cx="727650" cy="8100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94455" y="1988840"/>
            <a:ext cx="8856984" cy="3200876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  <a:sp3d extrusionH="57150">
              <a:bevelT w="38100" h="38100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rgbClr val="0000AC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                             	   </a:t>
            </a:r>
            <a:endParaRPr lang="ru-RU" sz="2600" b="1" dirty="0">
              <a:solidFill>
                <a:srgbClr val="0000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4456" y="66456"/>
            <a:ext cx="89420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ФЕДЕРАЛЬНОГО</a:t>
            </a:r>
          </a:p>
          <a:p>
            <a:pPr lvl="0" algn="ctr"/>
            <a:r>
              <a:rPr lang="ru-RU" b="1" dirty="0" smtClean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КАЗНАЧЕЙСТВА ПО Г. САНКТ-ПЕТЕРБУРГУ</a:t>
            </a:r>
            <a:endParaRPr lang="ru-RU" b="1" dirty="0">
              <a:solidFill>
                <a:prstClr val="white">
                  <a:alpha val="97000"/>
                </a:prst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939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 rot="21312624">
            <a:off x="6461597" y="3934703"/>
            <a:ext cx="1511036" cy="40011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79015"/>
              </a:avLst>
            </a:prstTxWarp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Номер слайда 1"/>
          <p:cNvSpPr txBox="1">
            <a:spLocks/>
          </p:cNvSpPr>
          <p:nvPr/>
        </p:nvSpPr>
        <p:spPr>
          <a:xfrm>
            <a:off x="827584" y="4722602"/>
            <a:ext cx="432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0" y="0"/>
            <a:ext cx="9144000" cy="1052736"/>
            <a:chOff x="0" y="0"/>
            <a:chExt cx="9144000" cy="928670"/>
          </a:xfrm>
        </p:grpSpPr>
        <p:sp>
          <p:nvSpPr>
            <p:cNvPr id="42" name="Прямоугольник 41"/>
            <p:cNvSpPr/>
            <p:nvPr/>
          </p:nvSpPr>
          <p:spPr>
            <a:xfrm>
              <a:off x="0" y="0"/>
              <a:ext cx="9144000" cy="9286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3" name="Рисунок 42" descr="sil_mono_pr.bmp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6082539" y="0"/>
              <a:ext cx="3061461" cy="92867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</p:spPr>
        </p:pic>
        <p:pic>
          <p:nvPicPr>
            <p:cNvPr id="46" name="Рисунок 45" descr="Герб СПБ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5845" y="72000"/>
              <a:ext cx="746504" cy="785794"/>
            </a:xfrm>
            <a:prstGeom prst="rect">
              <a:avLst/>
            </a:prstGeom>
          </p:spPr>
        </p:pic>
      </p:grpSp>
      <p:pic>
        <p:nvPicPr>
          <p:cNvPr id="47" name="Рисунок 46" descr="539px-Roskazn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4455" y="121368"/>
            <a:ext cx="727650" cy="810000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94456" y="66456"/>
            <a:ext cx="89420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ФЕДЕРАЛЬНОГО</a:t>
            </a:r>
          </a:p>
          <a:p>
            <a:pPr lvl="0" algn="ctr"/>
            <a:r>
              <a:rPr lang="ru-RU" b="1" dirty="0" smtClean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КАЗНАЧЕЙСТВА ПО Г. САНКТ-ПЕТЕРБУРГУ</a:t>
            </a:r>
            <a:endParaRPr lang="ru-RU" b="1" dirty="0">
              <a:solidFill>
                <a:prstClr val="white">
                  <a:alpha val="97000"/>
                </a:prst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3563888" y="2601779"/>
            <a:ext cx="2421005" cy="125160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14 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РАБОЧИХ ВСТРЕЧ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200917" y="1124744"/>
            <a:ext cx="2032396" cy="72621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МЕСТНАЯ АДМИНИСТРАЦИЯ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353317" y="1268760"/>
            <a:ext cx="2032396" cy="72621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МЕСТНАЯ АДМИНИСТРАЦИЯ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505717" y="1412776"/>
            <a:ext cx="2032396" cy="72621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МЕСТНАЯ АДМИНИСТРАЦИЯ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658117" y="1556792"/>
            <a:ext cx="2032396" cy="72621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МЕСТНАЯ АДМИНИСТРАЦИЯ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810517" y="1700808"/>
            <a:ext cx="2032396" cy="72621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МЕСТНАЯ АДМИНИСТРАЦИЯ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79511" y="1340768"/>
            <a:ext cx="2728747" cy="110302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УФК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Г. САНКТ-ПЕТЕРБУРГУ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574697" y="1412776"/>
            <a:ext cx="2032396" cy="103101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ГРАФИК</a:t>
            </a: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2937024" y="1916832"/>
            <a:ext cx="61877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Стрелка вправо 4"/>
          <p:cNvSpPr/>
          <p:nvPr/>
        </p:nvSpPr>
        <p:spPr>
          <a:xfrm>
            <a:off x="5796136" y="1772816"/>
            <a:ext cx="286403" cy="2464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 стрелкой 36"/>
          <p:cNvCxnSpPr/>
          <p:nvPr/>
        </p:nvCxnSpPr>
        <p:spPr>
          <a:xfrm flipH="1">
            <a:off x="5580112" y="1948117"/>
            <a:ext cx="746222" cy="76080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32" idx="3"/>
          </p:cNvCxnSpPr>
          <p:nvPr/>
        </p:nvCxnSpPr>
        <p:spPr>
          <a:xfrm>
            <a:off x="2908258" y="1892280"/>
            <a:ext cx="943662" cy="8886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Скругленный прямоугольник 43"/>
          <p:cNvSpPr/>
          <p:nvPr/>
        </p:nvSpPr>
        <p:spPr>
          <a:xfrm>
            <a:off x="7918736" y="2276872"/>
            <a:ext cx="1117760" cy="5942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ВСЕГО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111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 rot="16200000">
            <a:off x="185212" y="5458435"/>
            <a:ext cx="433478" cy="548494"/>
          </a:xfrm>
          <a:prstGeom prst="downArrow">
            <a:avLst>
              <a:gd name="adj1" fmla="val 34154"/>
              <a:gd name="adj2" fmla="val 564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с двумя вырезанными противолежащими углами 48"/>
          <p:cNvSpPr/>
          <p:nvPr/>
        </p:nvSpPr>
        <p:spPr>
          <a:xfrm>
            <a:off x="775339" y="4869160"/>
            <a:ext cx="7920879" cy="1833662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ПРЕДСТАВЛЕНЫ ОТВЕТСТВЕННЫЕ ЛИЦА,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ОРГАНИЗОВАН ОБМЕН НЕОБХОДИМОЙ КОНТАКТНОЙ ИНФОРМАЦИЕЙ, ВКЛЮЧАЯ АДРЕСА ЭЛЕКТРОННОЙ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ПОЧТЫ, ПРЕДСТАВЛЕНА ПРЕЗЕНТАЦИЯ, АКЦЕНТИРОВАНО ВНИМАНИЕ НА ОСНОВНЫЕ НАРУШЕНИЯ И НЕДОСТАТКИ, ОБСУЖДЕНЫ ВОПРОСЫ ДАЛЬНЕЙШЕГО ВЗАИМОДЕЙСТВИЯ, ДАНЫ, ПО ВОЗМОЖНОСТИ, ОТВЕТЫ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АКТУАЛЬНЫЕ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ВОПРОСЫ</a:t>
            </a:r>
          </a:p>
        </p:txBody>
      </p:sp>
      <p:sp>
        <p:nvSpPr>
          <p:cNvPr id="20" name="Стрелка вверх 19"/>
          <p:cNvSpPr/>
          <p:nvPr/>
        </p:nvSpPr>
        <p:spPr>
          <a:xfrm>
            <a:off x="4067944" y="4077072"/>
            <a:ext cx="1440160" cy="576064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luzhinskayana\Desktop\картинки\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33004" y="2871072"/>
            <a:ext cx="2803492" cy="16380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C:\Users\luzhinskayana\Desktop\картинки\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04" y="2868530"/>
            <a:ext cx="2593988" cy="1640590"/>
          </a:xfrm>
          <a:prstGeom prst="rect">
            <a:avLst/>
          </a:prstGeom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790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5383274" y="1844824"/>
            <a:ext cx="3368397" cy="23042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dirty="0" smtClean="0">
                <a:ln w="11430"/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ФЕДЕРАЛЬНОЕ</a:t>
            </a:r>
          </a:p>
          <a:p>
            <a:pPr algn="ctr"/>
            <a:r>
              <a:rPr lang="ru-RU" sz="2000" b="1" dirty="0" smtClean="0">
                <a:ln w="11430"/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КАЗНАЧЕЙСТВО</a:t>
            </a:r>
            <a:endParaRPr lang="ru-RU" sz="2000" b="1" dirty="0">
              <a:ln w="11430"/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Скругленная соединительная линия 5"/>
          <p:cNvCxnSpPr/>
          <p:nvPr/>
        </p:nvCxnSpPr>
        <p:spPr>
          <a:xfrm rot="16200000" flipH="1">
            <a:off x="7039458" y="1309680"/>
            <a:ext cx="72008" cy="3384376"/>
          </a:xfrm>
          <a:prstGeom prst="curvedConnector3">
            <a:avLst>
              <a:gd name="adj1" fmla="val -1537849"/>
            </a:avLst>
          </a:prstGeom>
          <a:ln w="38100"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Скругленная соединительная линия 6"/>
          <p:cNvCxnSpPr/>
          <p:nvPr/>
        </p:nvCxnSpPr>
        <p:spPr>
          <a:xfrm rot="5400000" flipH="1">
            <a:off x="7045187" y="1376772"/>
            <a:ext cx="72008" cy="3384376"/>
          </a:xfrm>
          <a:prstGeom prst="curvedConnector3">
            <a:avLst>
              <a:gd name="adj1" fmla="val -1504865"/>
            </a:avLst>
          </a:prstGeom>
          <a:ln w="38100"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19677" y="1988840"/>
            <a:ext cx="1111569" cy="432048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12194357"/>
              </a:avLst>
            </a:prstTxWarp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анализ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21312624">
            <a:off x="6461597" y="3646671"/>
            <a:ext cx="1511036" cy="40011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79015"/>
              </a:avLst>
            </a:prstTxWarp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899592" y="4405219"/>
            <a:ext cx="1623274" cy="751973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813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Номер слайда 1"/>
          <p:cNvSpPr txBox="1">
            <a:spLocks/>
          </p:cNvSpPr>
          <p:nvPr/>
        </p:nvSpPr>
        <p:spPr>
          <a:xfrm>
            <a:off x="827584" y="4722602"/>
            <a:ext cx="432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Стрелка вправо 33"/>
          <p:cNvSpPr/>
          <p:nvPr/>
        </p:nvSpPr>
        <p:spPr>
          <a:xfrm>
            <a:off x="2812785" y="3074595"/>
            <a:ext cx="2348629" cy="101938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АНАЛИТИЧЕСКИЕ ОТЧЕТЫ</a:t>
            </a:r>
            <a:endParaRPr lang="ru-RU" sz="15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0" y="0"/>
            <a:ext cx="9144000" cy="1052736"/>
            <a:chOff x="0" y="0"/>
            <a:chExt cx="9144000" cy="928670"/>
          </a:xfrm>
        </p:grpSpPr>
        <p:sp>
          <p:nvSpPr>
            <p:cNvPr id="42" name="Прямоугольник 41"/>
            <p:cNvSpPr/>
            <p:nvPr/>
          </p:nvSpPr>
          <p:spPr>
            <a:xfrm>
              <a:off x="0" y="0"/>
              <a:ext cx="9144000" cy="9286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3" name="Рисунок 42" descr="sil_mono_pr.bmp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6082539" y="0"/>
              <a:ext cx="3061461" cy="92867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</p:spPr>
        </p:pic>
        <p:pic>
          <p:nvPicPr>
            <p:cNvPr id="46" name="Рисунок 45" descr="Герб СПБ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5845" y="72000"/>
              <a:ext cx="746504" cy="785794"/>
            </a:xfrm>
            <a:prstGeom prst="rect">
              <a:avLst/>
            </a:prstGeom>
          </p:spPr>
        </p:pic>
      </p:grpSp>
      <p:pic>
        <p:nvPicPr>
          <p:cNvPr id="47" name="Рисунок 46" descr="539px-Roskazn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4455" y="121368"/>
            <a:ext cx="727650" cy="810000"/>
          </a:xfrm>
          <a:prstGeom prst="rect">
            <a:avLst/>
          </a:prstGeom>
        </p:spPr>
      </p:pic>
      <p:sp>
        <p:nvSpPr>
          <p:cNvPr id="60" name="Скругленный прямоугольник 59"/>
          <p:cNvSpPr/>
          <p:nvPr/>
        </p:nvSpPr>
        <p:spPr>
          <a:xfrm>
            <a:off x="1120205" y="2523265"/>
            <a:ext cx="1182048" cy="109139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ТОФК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Вертикальный свиток 62"/>
          <p:cNvSpPr/>
          <p:nvPr/>
        </p:nvSpPr>
        <p:spPr>
          <a:xfrm>
            <a:off x="3707904" y="4331199"/>
            <a:ext cx="947049" cy="900012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ОТЧЕТ</a:t>
            </a:r>
          </a:p>
          <a:p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Вертикальный свиток 63"/>
          <p:cNvSpPr/>
          <p:nvPr/>
        </p:nvSpPr>
        <p:spPr>
          <a:xfrm>
            <a:off x="3987099" y="4977260"/>
            <a:ext cx="947049" cy="900012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ОТЧЕТ</a:t>
            </a:r>
          </a:p>
          <a:p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Вертикальный свиток 64"/>
          <p:cNvSpPr/>
          <p:nvPr/>
        </p:nvSpPr>
        <p:spPr>
          <a:xfrm>
            <a:off x="3040049" y="3951991"/>
            <a:ext cx="947049" cy="900012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ОТЧЕТ</a:t>
            </a:r>
          </a:p>
          <a:p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Стрелка вниз 65"/>
          <p:cNvSpPr/>
          <p:nvPr/>
        </p:nvSpPr>
        <p:spPr>
          <a:xfrm>
            <a:off x="5981823" y="4421165"/>
            <a:ext cx="2394783" cy="720080"/>
          </a:xfrm>
          <a:prstGeom prst="downArrow">
            <a:avLst>
              <a:gd name="adj1" fmla="val 50000"/>
              <a:gd name="adj2" fmla="val 38306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ДОКЛАД</a:t>
            </a:r>
            <a:endParaRPr lang="ru-RU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Овал 66"/>
          <p:cNvSpPr/>
          <p:nvPr/>
        </p:nvSpPr>
        <p:spPr>
          <a:xfrm>
            <a:off x="395536" y="5301208"/>
            <a:ext cx="2808312" cy="115212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9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ОРГАНЫ</a:t>
            </a:r>
          </a:p>
          <a:p>
            <a:pPr algn="ctr"/>
            <a:r>
              <a:rPr lang="ru-RU" sz="19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ВГ(М) ФК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5195264" y="5301208"/>
            <a:ext cx="3744416" cy="122422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defRPr/>
            </a:pP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МИНИСТЕРСТВО ФИНАНСОВ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РОССИЙСКОЙ ФЕДЕРАЦИИ</a:t>
            </a: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284821" y="3181071"/>
            <a:ext cx="1182048" cy="109139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ТОФК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221943" y="1871504"/>
            <a:ext cx="1182048" cy="109139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ТОФК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94456" y="66456"/>
            <a:ext cx="89420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ФЕДЕРАЛЬНОГО</a:t>
            </a:r>
          </a:p>
          <a:p>
            <a:pPr lvl="0" algn="ctr"/>
            <a:r>
              <a:rPr lang="ru-RU" b="1" dirty="0" smtClean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КАЗНАЧЕЙСТВА ПО Г. САНКТ-ПЕТЕРБУРГУ</a:t>
            </a:r>
            <a:endParaRPr lang="ru-RU" b="1" dirty="0">
              <a:solidFill>
                <a:prstClr val="white">
                  <a:alpha val="97000"/>
                </a:prst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luzhinskayana\Desktop\картинки\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138" y="1123644"/>
            <a:ext cx="2778735" cy="19813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11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 rot="21312624">
            <a:off x="6461597" y="3934703"/>
            <a:ext cx="1511036" cy="40011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79015"/>
              </a:avLst>
            </a:prstTxWarp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Номер слайда 1"/>
          <p:cNvSpPr txBox="1">
            <a:spLocks/>
          </p:cNvSpPr>
          <p:nvPr/>
        </p:nvSpPr>
        <p:spPr>
          <a:xfrm>
            <a:off x="827584" y="4722602"/>
            <a:ext cx="432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0" y="0"/>
            <a:ext cx="9144000" cy="1052736"/>
            <a:chOff x="0" y="0"/>
            <a:chExt cx="9144000" cy="928670"/>
          </a:xfrm>
        </p:grpSpPr>
        <p:sp>
          <p:nvSpPr>
            <p:cNvPr id="42" name="Прямоугольник 41"/>
            <p:cNvSpPr/>
            <p:nvPr/>
          </p:nvSpPr>
          <p:spPr>
            <a:xfrm>
              <a:off x="0" y="0"/>
              <a:ext cx="9144000" cy="9286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3" name="Рисунок 42" descr="sil_mono_pr.bmp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6082539" y="0"/>
              <a:ext cx="3061461" cy="92867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</p:spPr>
        </p:pic>
        <p:pic>
          <p:nvPicPr>
            <p:cNvPr id="46" name="Рисунок 45" descr="Герб СПБ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5845" y="72000"/>
              <a:ext cx="746504" cy="785794"/>
            </a:xfrm>
            <a:prstGeom prst="rect">
              <a:avLst/>
            </a:prstGeom>
          </p:spPr>
        </p:pic>
      </p:grpSp>
      <p:pic>
        <p:nvPicPr>
          <p:cNvPr id="47" name="Рисунок 46" descr="539px-Roskazn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4455" y="121368"/>
            <a:ext cx="727650" cy="810000"/>
          </a:xfrm>
          <a:prstGeom prst="rect">
            <a:avLst/>
          </a:prstGeom>
        </p:spPr>
      </p:pic>
      <p:sp>
        <p:nvSpPr>
          <p:cNvPr id="16" name="Овал 15"/>
          <p:cNvSpPr/>
          <p:nvPr/>
        </p:nvSpPr>
        <p:spPr>
          <a:xfrm>
            <a:off x="3236354" y="1196753"/>
            <a:ext cx="2806607" cy="88702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ОРГАН </a:t>
            </a:r>
          </a:p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ВМФК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14053" y="1265299"/>
            <a:ext cx="2304256" cy="81848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пункт 1 статьи 269.2.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БК РФ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462802" y="1291567"/>
            <a:ext cx="2300933" cy="79221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пункт 1 статьи 99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44-ФЗ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98028" y="2324003"/>
            <a:ext cx="2938325" cy="49650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КОНТРОЛЬ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соблюдением бюджетного законодательства... </a:t>
            </a:r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98028" y="3017403"/>
            <a:ext cx="2938325" cy="49650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КОНТРОЛЬ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полнотой и достоверностью отчетности... </a:t>
            </a:r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082539" y="2677324"/>
            <a:ext cx="2938325" cy="49650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КОНТРОЛЬ </a:t>
            </a:r>
          </a:p>
          <a:p>
            <a:pPr algn="ctr">
              <a:defRPr/>
            </a:pP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сфере закупок </a:t>
            </a:r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514053" y="3893399"/>
            <a:ext cx="2304256" cy="81848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6462802" y="3927021"/>
            <a:ext cx="2300932" cy="81848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</a:t>
            </a:r>
          </a:p>
        </p:txBody>
      </p:sp>
      <p:sp>
        <p:nvSpPr>
          <p:cNvPr id="41" name="Двойная стрелка влево/вправо 40"/>
          <p:cNvSpPr/>
          <p:nvPr/>
        </p:nvSpPr>
        <p:spPr>
          <a:xfrm>
            <a:off x="3347865" y="2492896"/>
            <a:ext cx="2592288" cy="680166"/>
          </a:xfrm>
          <a:prstGeom prst="left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Стрелка вниз 43"/>
          <p:cNvSpPr/>
          <p:nvPr/>
        </p:nvSpPr>
        <p:spPr>
          <a:xfrm>
            <a:off x="4160527" y="3265656"/>
            <a:ext cx="1008113" cy="363920"/>
          </a:xfrm>
          <a:prstGeom prst="downArrow">
            <a:avLst>
              <a:gd name="adj1" fmla="val 50000"/>
              <a:gd name="adj2" fmla="val 38306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487528" y="3829180"/>
            <a:ext cx="2304256" cy="1092179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ЕДИНЫЙ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ПОРЯДОК</a:t>
            </a:r>
          </a:p>
        </p:txBody>
      </p:sp>
      <p:sp>
        <p:nvSpPr>
          <p:cNvPr id="48" name="Вертикальный свиток 47"/>
          <p:cNvSpPr/>
          <p:nvPr/>
        </p:nvSpPr>
        <p:spPr>
          <a:xfrm>
            <a:off x="561235" y="5220653"/>
            <a:ext cx="2101281" cy="1466514"/>
          </a:xfrm>
          <a:prstGeom prst="verticalScroll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ТРЕБОВАНИЯ</a:t>
            </a:r>
          </a:p>
          <a:p>
            <a:pPr algn="ctr"/>
            <a:r>
              <a:rPr lang="ru-RU" sz="15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 содержанию</a:t>
            </a:r>
          </a:p>
          <a:p>
            <a:pPr algn="ctr"/>
            <a:r>
              <a:rPr lang="ru-RU" sz="15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пункт 3 </a:t>
            </a:r>
          </a:p>
          <a:p>
            <a:pPr algn="ctr"/>
            <a:r>
              <a:rPr lang="ru-RU" sz="15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статьи 269.2. </a:t>
            </a:r>
          </a:p>
          <a:p>
            <a:pPr algn="ctr"/>
            <a:r>
              <a:rPr lang="ru-RU" sz="15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БК РФ </a:t>
            </a:r>
            <a:endParaRPr lang="ru-RU" sz="15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Вертикальный свиток 48"/>
          <p:cNvSpPr/>
          <p:nvPr/>
        </p:nvSpPr>
        <p:spPr>
          <a:xfrm>
            <a:off x="6588224" y="5196277"/>
            <a:ext cx="2216616" cy="1466515"/>
          </a:xfrm>
          <a:prstGeom prst="verticalScroll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ТРЕБОВАНИЯ</a:t>
            </a:r>
          </a:p>
          <a:p>
            <a:pPr algn="ctr"/>
            <a:r>
              <a:rPr lang="ru-RU" sz="15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 содержанию</a:t>
            </a:r>
          </a:p>
          <a:p>
            <a:pPr algn="ctr"/>
            <a:r>
              <a:rPr lang="ru-RU" sz="15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пункт 11</a:t>
            </a:r>
          </a:p>
          <a:p>
            <a:pPr algn="ctr"/>
            <a:r>
              <a:rPr lang="ru-RU" sz="15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статьи 99</a:t>
            </a:r>
          </a:p>
          <a:p>
            <a:pPr algn="ctr"/>
            <a:r>
              <a:rPr lang="ru-RU" sz="15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44-ФЗ </a:t>
            </a:r>
            <a:endParaRPr lang="ru-RU" sz="15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Прямая со стрелкой 51"/>
          <p:cNvCxnSpPr/>
          <p:nvPr/>
        </p:nvCxnSpPr>
        <p:spPr>
          <a:xfrm flipV="1">
            <a:off x="6065110" y="1640267"/>
            <a:ext cx="382421" cy="1047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H="1" flipV="1">
            <a:off x="2818310" y="1712978"/>
            <a:ext cx="418044" cy="523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7551701" y="3173830"/>
            <a:ext cx="1" cy="75319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endCxn id="38" idx="0"/>
          </p:cNvCxnSpPr>
          <p:nvPr/>
        </p:nvCxnSpPr>
        <p:spPr>
          <a:xfrm flipH="1">
            <a:off x="1666181" y="3550425"/>
            <a:ext cx="8832" cy="34297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endCxn id="37" idx="0"/>
          </p:cNvCxnSpPr>
          <p:nvPr/>
        </p:nvCxnSpPr>
        <p:spPr>
          <a:xfrm>
            <a:off x="7551702" y="2083782"/>
            <a:ext cx="0" cy="5935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stCxn id="17" idx="2"/>
          </p:cNvCxnSpPr>
          <p:nvPr/>
        </p:nvCxnSpPr>
        <p:spPr>
          <a:xfrm flipH="1">
            <a:off x="1666180" y="2083782"/>
            <a:ext cx="1" cy="2103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 flipH="1">
            <a:off x="1675012" y="2807054"/>
            <a:ext cx="1" cy="2103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Скругленная прямоугольная выноска 69"/>
          <p:cNvSpPr/>
          <p:nvPr/>
        </p:nvSpPr>
        <p:spPr>
          <a:xfrm>
            <a:off x="3067558" y="5301208"/>
            <a:ext cx="2032460" cy="759535"/>
          </a:xfrm>
          <a:prstGeom prst="wedgeRoundRectCallout">
            <a:avLst>
              <a:gd name="adj1" fmla="val 68637"/>
              <a:gd name="adj2" fmla="val -134304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lvl="0" algn="ctr"/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ОТСУТСТВИЕ ВСЕХ НЕОБХОДИМЫХ ТРЕБОВАНИЙ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94456" y="66456"/>
            <a:ext cx="89420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ФЕДЕРАЛЬНОГО</a:t>
            </a:r>
          </a:p>
          <a:p>
            <a:pPr lvl="0" algn="ctr"/>
            <a:r>
              <a:rPr lang="ru-RU" b="1" dirty="0" smtClean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КАЗНАЧЕЙСТВА ПО Г. САНКТ-ПЕТЕРБУРГУ</a:t>
            </a:r>
            <a:endParaRPr lang="ru-RU" b="1" dirty="0">
              <a:solidFill>
                <a:prstClr val="white">
                  <a:alpha val="97000"/>
                </a:prst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трелка вниз 32"/>
          <p:cNvSpPr/>
          <p:nvPr/>
        </p:nvSpPr>
        <p:spPr>
          <a:xfrm>
            <a:off x="1249097" y="4856257"/>
            <a:ext cx="725559" cy="2365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 вниз 52"/>
          <p:cNvSpPr/>
          <p:nvPr/>
        </p:nvSpPr>
        <p:spPr>
          <a:xfrm>
            <a:off x="7290620" y="4856256"/>
            <a:ext cx="725559" cy="2365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693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 rot="21312624">
            <a:off x="6461597" y="3934703"/>
            <a:ext cx="1511036" cy="40011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79015"/>
              </a:avLst>
            </a:prstTxWarp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Номер слайда 1"/>
          <p:cNvSpPr txBox="1">
            <a:spLocks/>
          </p:cNvSpPr>
          <p:nvPr/>
        </p:nvSpPr>
        <p:spPr>
          <a:xfrm>
            <a:off x="827584" y="4722602"/>
            <a:ext cx="432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0" y="0"/>
            <a:ext cx="9144000" cy="1052736"/>
            <a:chOff x="0" y="0"/>
            <a:chExt cx="9144000" cy="928670"/>
          </a:xfrm>
        </p:grpSpPr>
        <p:sp>
          <p:nvSpPr>
            <p:cNvPr id="42" name="Прямоугольник 41"/>
            <p:cNvSpPr/>
            <p:nvPr/>
          </p:nvSpPr>
          <p:spPr>
            <a:xfrm>
              <a:off x="0" y="0"/>
              <a:ext cx="9144000" cy="9286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3" name="Рисунок 42" descr="sil_mono_pr.bmp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6082539" y="0"/>
              <a:ext cx="3061461" cy="92867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</p:spPr>
        </p:pic>
        <p:pic>
          <p:nvPicPr>
            <p:cNvPr id="46" name="Рисунок 45" descr="Герб СПБ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5845" y="72000"/>
              <a:ext cx="746504" cy="785794"/>
            </a:xfrm>
            <a:prstGeom prst="rect">
              <a:avLst/>
            </a:prstGeom>
          </p:spPr>
        </p:pic>
      </p:grpSp>
      <p:pic>
        <p:nvPicPr>
          <p:cNvPr id="47" name="Рисунок 46" descr="539px-Roskazn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4455" y="121368"/>
            <a:ext cx="727650" cy="810000"/>
          </a:xfrm>
          <a:prstGeom prst="rect">
            <a:avLst/>
          </a:prstGeom>
        </p:spPr>
      </p:pic>
      <p:sp>
        <p:nvSpPr>
          <p:cNvPr id="15" name="Вертикальный свиток 14"/>
          <p:cNvSpPr/>
          <p:nvPr/>
        </p:nvSpPr>
        <p:spPr>
          <a:xfrm>
            <a:off x="94455" y="4581128"/>
            <a:ext cx="2965377" cy="1944215"/>
          </a:xfrm>
          <a:prstGeom prst="verticalScroll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проверки ведения личных дел и трудовых книжек сотрудников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Вертикальный свиток 15"/>
          <p:cNvSpPr/>
          <p:nvPr/>
        </p:nvSpPr>
        <p:spPr>
          <a:xfrm>
            <a:off x="2915815" y="4608909"/>
            <a:ext cx="3166723" cy="1944215"/>
          </a:xfrm>
          <a:prstGeom prst="verticalScroll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проверки соблюдения требований ведения делопроизводства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Вертикальный свиток 16"/>
          <p:cNvSpPr/>
          <p:nvPr/>
        </p:nvSpPr>
        <p:spPr>
          <a:xfrm>
            <a:off x="6082539" y="4581128"/>
            <a:ext cx="2953958" cy="1944215"/>
          </a:xfrm>
          <a:prstGeom prst="verticalScroll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проверки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.......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3133545" y="1268760"/>
            <a:ext cx="2806607" cy="88702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ОРГАН </a:t>
            </a:r>
          </a:p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ВМФК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123728" y="2754533"/>
            <a:ext cx="4608512" cy="81848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КОНТРОЛЬНЫЕ МЕРОПРИЯТИЯ</a:t>
            </a:r>
          </a:p>
        </p:txBody>
      </p:sp>
      <p:sp>
        <p:nvSpPr>
          <p:cNvPr id="26" name="Скругленная прямоугольная выноска 25"/>
          <p:cNvSpPr/>
          <p:nvPr/>
        </p:nvSpPr>
        <p:spPr>
          <a:xfrm>
            <a:off x="6519539" y="1124744"/>
            <a:ext cx="2444949" cy="1091390"/>
          </a:xfrm>
          <a:prstGeom prst="wedgeRoundRectCallout">
            <a:avLst>
              <a:gd name="adj1" fmla="val -104143"/>
              <a:gd name="adj2" fmla="val 115039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lvl="0"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ПРОВЕДЕНЫ</a:t>
            </a:r>
          </a:p>
          <a:p>
            <a:pPr lvl="0"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В РАМКАХ </a:t>
            </a:r>
          </a:p>
          <a:p>
            <a:pPr lvl="0"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ВМФК</a:t>
            </a:r>
          </a:p>
        </p:txBody>
      </p:sp>
      <p:cxnSp>
        <p:nvCxnSpPr>
          <p:cNvPr id="27" name="Прямая со стрелкой 26"/>
          <p:cNvCxnSpPr>
            <a:endCxn id="15" idx="0"/>
          </p:cNvCxnSpPr>
          <p:nvPr/>
        </p:nvCxnSpPr>
        <p:spPr>
          <a:xfrm flipH="1">
            <a:off x="1577144" y="3599411"/>
            <a:ext cx="2130760" cy="98171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5292080" y="3599411"/>
            <a:ext cx="2694619" cy="98171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endCxn id="16" idx="0"/>
          </p:cNvCxnSpPr>
          <p:nvPr/>
        </p:nvCxnSpPr>
        <p:spPr>
          <a:xfrm>
            <a:off x="4499177" y="3599411"/>
            <a:ext cx="0" cy="100949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Стрелка вниз 30"/>
          <p:cNvSpPr/>
          <p:nvPr/>
        </p:nvSpPr>
        <p:spPr>
          <a:xfrm>
            <a:off x="4211960" y="2276872"/>
            <a:ext cx="648072" cy="247469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96988" y="1280051"/>
            <a:ext cx="2025488" cy="109139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</a:p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контрольной</a:t>
            </a:r>
          </a:p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2422476" y="1712274"/>
            <a:ext cx="63735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94456" y="66456"/>
            <a:ext cx="89420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ФЕДЕРАЛЬНОГО</a:t>
            </a:r>
          </a:p>
          <a:p>
            <a:pPr lvl="0" algn="ctr"/>
            <a:r>
              <a:rPr lang="ru-RU" b="1" dirty="0" smtClean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КАЗНАЧЕЙСТВА ПО Г. САНКТ-ПЕТЕРБУРГУ</a:t>
            </a:r>
            <a:endParaRPr lang="ru-RU" b="1" dirty="0">
              <a:solidFill>
                <a:prstClr val="white">
                  <a:alpha val="97000"/>
                </a:prst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9" name="Picture 3" descr="C:\Users\luzhinskayana\Desktop\картинки\слайд 4 !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278" y="2524342"/>
            <a:ext cx="1901194" cy="14807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luzhinskayana\Desktop\картинки\слайд 4 инет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71629"/>
            <a:ext cx="1872208" cy="1497758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772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Номер слайда 1"/>
          <p:cNvSpPr txBox="1">
            <a:spLocks/>
          </p:cNvSpPr>
          <p:nvPr/>
        </p:nvSpPr>
        <p:spPr>
          <a:xfrm>
            <a:off x="827584" y="4722602"/>
            <a:ext cx="432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0" y="0"/>
            <a:ext cx="9144000" cy="1052736"/>
            <a:chOff x="0" y="0"/>
            <a:chExt cx="9144000" cy="928670"/>
          </a:xfrm>
        </p:grpSpPr>
        <p:sp>
          <p:nvSpPr>
            <p:cNvPr id="42" name="Прямоугольник 41"/>
            <p:cNvSpPr/>
            <p:nvPr/>
          </p:nvSpPr>
          <p:spPr>
            <a:xfrm>
              <a:off x="0" y="0"/>
              <a:ext cx="9144000" cy="9286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3" name="Рисунок 42" descr="sil_mono_pr.bmp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6082539" y="0"/>
              <a:ext cx="3061461" cy="92867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</p:spPr>
        </p:pic>
        <p:pic>
          <p:nvPicPr>
            <p:cNvPr id="46" name="Рисунок 45" descr="Герб СПБ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5845" y="72000"/>
              <a:ext cx="746504" cy="785794"/>
            </a:xfrm>
            <a:prstGeom prst="rect">
              <a:avLst/>
            </a:prstGeom>
          </p:spPr>
        </p:pic>
      </p:grpSp>
      <p:pic>
        <p:nvPicPr>
          <p:cNvPr id="47" name="Рисунок 46" descr="539px-Roskazn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4455" y="121368"/>
            <a:ext cx="727650" cy="810000"/>
          </a:xfrm>
          <a:prstGeom prst="rect">
            <a:avLst/>
          </a:prstGeom>
        </p:spPr>
      </p:pic>
      <p:sp>
        <p:nvSpPr>
          <p:cNvPr id="15" name="Вертикальный свиток 14"/>
          <p:cNvSpPr/>
          <p:nvPr/>
        </p:nvSpPr>
        <p:spPr>
          <a:xfrm>
            <a:off x="22447" y="4653137"/>
            <a:ext cx="2677345" cy="1944215"/>
          </a:xfrm>
          <a:prstGeom prst="vertic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МЕТОДИЧЕСКИЕ РЕКОМЕНДАЦИИ ПО ОСУЩЕСТВЛЕНИЮ ВНУТРЕННЕГО ФИНАНСОВОГО КОНТРОЛЯ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Вертикальный свиток 15"/>
          <p:cNvSpPr/>
          <p:nvPr/>
        </p:nvSpPr>
        <p:spPr>
          <a:xfrm>
            <a:off x="2699793" y="4653136"/>
            <a:ext cx="2880320" cy="1944215"/>
          </a:xfrm>
          <a:prstGeom prst="vertic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МЕТОДИЧЕСКИЕ РЕКОМЕНДАЦИИ ПО ОСУЩЕСТВЛЕНИЮ ВНУТРЕННЕГО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ФИНАНСОВОГО АУДИТА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Вертикальный свиток 16"/>
          <p:cNvSpPr/>
          <p:nvPr/>
        </p:nvSpPr>
        <p:spPr>
          <a:xfrm>
            <a:off x="6082539" y="4653137"/>
            <a:ext cx="2953958" cy="1944215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 ВНЕШНЕЙ ОЦЕНКИ КАЧЕСТВА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ВФК И ВФА, ОСУЩЕСТВЛЯЕМОЙ ОРГАНАМИ ВГ(М)ФК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09278" y="1124745"/>
            <a:ext cx="6883002" cy="9361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СТАТЬЯ 157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БЮДЖЕТНОГО КОДЕКСА РФ 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«БЮДЖЕТНЫЕ ПОЛНОМОЧИЯ ОРГАНОВ ГОСУДАРСТВЕННОГО (МУНИЦИПАЛЬНОГО) ФИНАНСОВОГО КОНТРОЛЯ</a:t>
            </a:r>
          </a:p>
        </p:txBody>
      </p:sp>
      <p:sp>
        <p:nvSpPr>
          <p:cNvPr id="23" name="Стрелка вниз 22"/>
          <p:cNvSpPr/>
          <p:nvPr/>
        </p:nvSpPr>
        <p:spPr>
          <a:xfrm>
            <a:off x="2266546" y="2132856"/>
            <a:ext cx="2377462" cy="504056"/>
          </a:xfrm>
          <a:prstGeom prst="downArrow">
            <a:avLst>
              <a:gd name="adj1" fmla="val 50000"/>
              <a:gd name="adj2" fmla="val 38306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ПУНКТ 4</a:t>
            </a:r>
            <a:endParaRPr lang="ru-RU" sz="1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51522" y="2708920"/>
            <a:ext cx="6480718" cy="129614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«...ОРГАНЫ ГОСУДАРСТВЕННОГО (МУНИЦИПАЛЬНОГО) ФИНАНСОВОГО КОНТРОЛЯ....., 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ПРОВОДЯТ АНАЛИЗ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ОСУЩЕСТВЛЕНИЯ ГЛАВНЫМИ АДМИНИСТРАТОРАМИ БЮДЖЕТНЫХ СРЕДСТВ.....,ВНУТРЕННЕГО ФИНАНСОВОГО КОНТРОЛЯ И ВНУТРЕННЕГО ФИНАНСОВОГО АУДИТА.»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ая прямоугольная выноска 32"/>
          <p:cNvSpPr/>
          <p:nvPr/>
        </p:nvSpPr>
        <p:spPr>
          <a:xfrm>
            <a:off x="6876256" y="2366882"/>
            <a:ext cx="1819381" cy="684076"/>
          </a:xfrm>
          <a:prstGeom prst="wedgeRoundRectCallout">
            <a:avLst>
              <a:gd name="adj1" fmla="val -54065"/>
              <a:gd name="adj2" fmla="val 85268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lvl="0" algn="ctr"/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ДОКУМЕНТ</a:t>
            </a:r>
          </a:p>
          <a:p>
            <a:pPr lvl="0" algn="ctr"/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НЕ РАЗРАБОТАН</a:t>
            </a:r>
          </a:p>
        </p:txBody>
      </p:sp>
      <p:sp>
        <p:nvSpPr>
          <p:cNvPr id="3" name="Плюс 2"/>
          <p:cNvSpPr/>
          <p:nvPr/>
        </p:nvSpPr>
        <p:spPr>
          <a:xfrm>
            <a:off x="5436096" y="5157192"/>
            <a:ext cx="720080" cy="720080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 стрелкой 34"/>
          <p:cNvCxnSpPr/>
          <p:nvPr/>
        </p:nvCxnSpPr>
        <p:spPr>
          <a:xfrm flipV="1">
            <a:off x="1475656" y="4077072"/>
            <a:ext cx="1365475" cy="57606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 flipV="1">
            <a:off x="4067944" y="4077072"/>
            <a:ext cx="1" cy="5488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H="1" flipV="1">
            <a:off x="5148065" y="4077072"/>
            <a:ext cx="2411453" cy="57606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94456" y="66456"/>
            <a:ext cx="89420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ФЕДЕРАЛЬНОГО</a:t>
            </a:r>
          </a:p>
          <a:p>
            <a:pPr lvl="0" algn="ctr"/>
            <a:r>
              <a:rPr lang="ru-RU" b="1" dirty="0" smtClean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КАЗНАЧЕЙСТВА ПО Г. САНКТ-ПЕТЕРБУРГУ</a:t>
            </a:r>
            <a:endParaRPr lang="ru-RU" b="1" dirty="0">
              <a:solidFill>
                <a:prstClr val="white">
                  <a:alpha val="97000"/>
                </a:prst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980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 rot="21312624">
            <a:off x="6461597" y="3934703"/>
            <a:ext cx="1511036" cy="40011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79015"/>
              </a:avLst>
            </a:prstTxWarp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2772248" y="2385994"/>
            <a:ext cx="3659533" cy="1115014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sz="1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Номер слайда 1"/>
          <p:cNvSpPr txBox="1">
            <a:spLocks/>
          </p:cNvSpPr>
          <p:nvPr/>
        </p:nvSpPr>
        <p:spPr>
          <a:xfrm>
            <a:off x="827584" y="4722602"/>
            <a:ext cx="432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0" y="0"/>
            <a:ext cx="9144000" cy="1052736"/>
            <a:chOff x="0" y="0"/>
            <a:chExt cx="9144000" cy="928670"/>
          </a:xfrm>
        </p:grpSpPr>
        <p:sp>
          <p:nvSpPr>
            <p:cNvPr id="42" name="Прямоугольник 41"/>
            <p:cNvSpPr/>
            <p:nvPr/>
          </p:nvSpPr>
          <p:spPr>
            <a:xfrm>
              <a:off x="0" y="0"/>
              <a:ext cx="9144000" cy="9286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3" name="Рисунок 42" descr="sil_mono_pr.bmp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6082539" y="0"/>
              <a:ext cx="3061461" cy="92867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</p:spPr>
        </p:pic>
        <p:pic>
          <p:nvPicPr>
            <p:cNvPr id="46" name="Рисунок 45" descr="Герб СПБ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5845" y="72000"/>
              <a:ext cx="746504" cy="785794"/>
            </a:xfrm>
            <a:prstGeom prst="rect">
              <a:avLst/>
            </a:prstGeom>
          </p:spPr>
        </p:pic>
      </p:grpSp>
      <p:pic>
        <p:nvPicPr>
          <p:cNvPr id="47" name="Рисунок 46" descr="539px-Roskazn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4455" y="121368"/>
            <a:ext cx="727650" cy="810000"/>
          </a:xfrm>
          <a:prstGeom prst="rect">
            <a:avLst/>
          </a:prstGeom>
        </p:spPr>
      </p:pic>
      <p:sp>
        <p:nvSpPr>
          <p:cNvPr id="3" name="Прямоугольник с двумя вырезанными противолежащими углами 2"/>
          <p:cNvSpPr/>
          <p:nvPr/>
        </p:nvSpPr>
        <p:spPr>
          <a:xfrm>
            <a:off x="683568" y="1124743"/>
            <a:ext cx="8207283" cy="1080121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ЗАКЛЮЧЕНИЕ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документ, содержащий </a:t>
            </a:r>
            <a:r>
              <a:rPr lang="ru-RU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мнение, вывод </a:t>
            </a:r>
            <a:r>
              <a:rPr lang="ru-RU" sz="2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организации, комиссии, специалиста по какому-либо документу или вопросу.</a:t>
            </a:r>
            <a:endParaRPr lang="ru-RU" sz="22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Вертикальный свиток 28"/>
          <p:cNvSpPr/>
          <p:nvPr/>
        </p:nvSpPr>
        <p:spPr>
          <a:xfrm flipH="1">
            <a:off x="6479702" y="2276872"/>
            <a:ext cx="2664298" cy="1511897"/>
          </a:xfrm>
          <a:prstGeom prst="verticalScroll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Деятельность ОВГ(М)ФК...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соответствует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бюджетному законодательству РФ </a:t>
            </a:r>
          </a:p>
          <a:p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Вертикальный свиток 29"/>
          <p:cNvSpPr/>
          <p:nvPr/>
        </p:nvSpPr>
        <p:spPr>
          <a:xfrm flipH="1">
            <a:off x="6082539" y="3670704"/>
            <a:ext cx="2808312" cy="170251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Деятельность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ОВГ(М)ФК...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в полной мере соответствует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бюджетному законодательству РФ </a:t>
            </a:r>
          </a:p>
          <a:p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Вертикальный свиток 30"/>
          <p:cNvSpPr/>
          <p:nvPr/>
        </p:nvSpPr>
        <p:spPr>
          <a:xfrm flipH="1">
            <a:off x="5637077" y="5164880"/>
            <a:ext cx="2880320" cy="1437617"/>
          </a:xfrm>
          <a:prstGeom prst="verticalScroll">
            <a:avLst/>
          </a:prstGeom>
          <a:solidFill>
            <a:srgbClr val="FF8F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Деятельность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ОВГ(М)ФК...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соответствует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бюджетному законодательству РФ </a:t>
            </a:r>
          </a:p>
        </p:txBody>
      </p:sp>
      <p:sp>
        <p:nvSpPr>
          <p:cNvPr id="5" name="Двойная стрелка влево/вправо 4"/>
          <p:cNvSpPr/>
          <p:nvPr/>
        </p:nvSpPr>
        <p:spPr>
          <a:xfrm>
            <a:off x="3506922" y="3717032"/>
            <a:ext cx="2130155" cy="680166"/>
          </a:xfrm>
          <a:prstGeom prst="left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Вертикальный свиток 32"/>
          <p:cNvSpPr/>
          <p:nvPr/>
        </p:nvSpPr>
        <p:spPr>
          <a:xfrm>
            <a:off x="0" y="2276872"/>
            <a:ext cx="2664298" cy="1511897"/>
          </a:xfrm>
          <a:prstGeom prst="verticalScroll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ВГ(М)ФК...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существлялся 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полной мере </a:t>
            </a:r>
          </a:p>
          <a:p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Вертикальный свиток 34"/>
          <p:cNvSpPr/>
          <p:nvPr/>
        </p:nvSpPr>
        <p:spPr>
          <a:xfrm>
            <a:off x="251520" y="3670705"/>
            <a:ext cx="2948674" cy="170251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ВГ(М)ФК... </a:t>
            </a: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осуществлялся 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неполной </a:t>
            </a:r>
            <a:r>
              <a:rPr lang="ru-RU" sz="1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мере </a:t>
            </a:r>
          </a:p>
          <a:p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Вертикальный свиток 35"/>
          <p:cNvSpPr/>
          <p:nvPr/>
        </p:nvSpPr>
        <p:spPr>
          <a:xfrm>
            <a:off x="571967" y="5159598"/>
            <a:ext cx="2880320" cy="1437617"/>
          </a:xfrm>
          <a:prstGeom prst="verticalScroll">
            <a:avLst/>
          </a:prstGeom>
          <a:solidFill>
            <a:srgbClr val="FF8F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ВГ(М)ФК...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осуществлялся </a:t>
            </a:r>
            <a:endParaRPr lang="ru-RU" sz="1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94456" y="66456"/>
            <a:ext cx="89420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ФЕДЕРАЛЬНОГО</a:t>
            </a:r>
          </a:p>
          <a:p>
            <a:pPr lvl="0" algn="ctr"/>
            <a:r>
              <a:rPr lang="ru-RU" b="1" dirty="0" smtClean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КАЗНАЧЕЙСТВА ПО Г. САНКТ-ПЕТЕРБУРГУ</a:t>
            </a:r>
            <a:endParaRPr lang="ru-RU" b="1" dirty="0">
              <a:solidFill>
                <a:prstClr val="white">
                  <a:alpha val="97000"/>
                </a:prst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2" descr="C:\Users\luzhinskayana\Desktop\картинки\выводы слайд 7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426" y="4581128"/>
            <a:ext cx="1929175" cy="1802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641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 rot="21312624">
            <a:off x="6461597" y="3934703"/>
            <a:ext cx="1511036" cy="40011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79015"/>
              </a:avLst>
            </a:prstTxWarp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Номер слайда 1"/>
          <p:cNvSpPr txBox="1">
            <a:spLocks/>
          </p:cNvSpPr>
          <p:nvPr/>
        </p:nvSpPr>
        <p:spPr>
          <a:xfrm>
            <a:off x="827584" y="4722602"/>
            <a:ext cx="432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0" y="0"/>
            <a:ext cx="9144000" cy="1052736"/>
            <a:chOff x="0" y="0"/>
            <a:chExt cx="9144000" cy="928670"/>
          </a:xfrm>
        </p:grpSpPr>
        <p:sp>
          <p:nvSpPr>
            <p:cNvPr id="42" name="Прямоугольник 41"/>
            <p:cNvSpPr/>
            <p:nvPr/>
          </p:nvSpPr>
          <p:spPr>
            <a:xfrm>
              <a:off x="0" y="0"/>
              <a:ext cx="9144000" cy="9286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3" name="Рисунок 42" descr="sil_mono_pr.bmp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6082539" y="0"/>
              <a:ext cx="3061461" cy="92867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</p:spPr>
        </p:pic>
        <p:pic>
          <p:nvPicPr>
            <p:cNvPr id="46" name="Рисунок 45" descr="Герб СПБ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5845" y="72000"/>
              <a:ext cx="746504" cy="785794"/>
            </a:xfrm>
            <a:prstGeom prst="rect">
              <a:avLst/>
            </a:prstGeom>
          </p:spPr>
        </p:pic>
      </p:grpSp>
      <p:pic>
        <p:nvPicPr>
          <p:cNvPr id="47" name="Рисунок 46" descr="539px-Roskazn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4455" y="121368"/>
            <a:ext cx="727650" cy="810000"/>
          </a:xfrm>
          <a:prstGeom prst="rect">
            <a:avLst/>
          </a:prstGeom>
        </p:spPr>
      </p:pic>
      <p:sp>
        <p:nvSpPr>
          <p:cNvPr id="15" name="Скругленный прямоугольник 14"/>
          <p:cNvSpPr/>
          <p:nvPr/>
        </p:nvSpPr>
        <p:spPr>
          <a:xfrm>
            <a:off x="107505" y="1412776"/>
            <a:ext cx="5544616" cy="108012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ПРОЕКТ 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ПОРЯДКА ПРОВЕДЕНИЯ АНАЛИЗА 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ИСПОЛНЕНИЯ БЮДЖЕТНЫХ ПОЛНОМОЧИЙ 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127031" y="2970535"/>
            <a:ext cx="2037817" cy="59590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ПУНКТ 4.5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flipV="1">
            <a:off x="2164848" y="3257670"/>
            <a:ext cx="493260" cy="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трелка вправо 20"/>
          <p:cNvSpPr/>
          <p:nvPr/>
        </p:nvSpPr>
        <p:spPr>
          <a:xfrm>
            <a:off x="214942" y="5666420"/>
            <a:ext cx="2196818" cy="9309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МНЕНИЕ</a:t>
            </a:r>
            <a:endParaRPr lang="ru-RU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с двумя вырезанными противолежащими углами 23"/>
          <p:cNvSpPr/>
          <p:nvPr/>
        </p:nvSpPr>
        <p:spPr>
          <a:xfrm>
            <a:off x="2699792" y="5589239"/>
            <a:ext cx="6192688" cy="1080121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500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ЗАКЛЮЧЕНИЕ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ВЫСШЕМУ ДОЛЖНОСТНОМУ ЛИЦУ СУБЪЕКТА РФ, ЛИБО ГЛАВЕ МУНИЦИПАЛЬНОГО ОБРАЗОВАНИЯ</a:t>
            </a:r>
          </a:p>
          <a:p>
            <a:pPr>
              <a:defRPr/>
            </a:pP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ЗАПРОС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В АДРЕС МЕСТНОЙ АДМИНИСТРАЦИИ</a:t>
            </a:r>
          </a:p>
          <a:p>
            <a:pPr algn="ctr">
              <a:defRPr/>
            </a:pPr>
            <a:endParaRPr lang="ru-RU" sz="14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127030" y="3801295"/>
            <a:ext cx="2037817" cy="59590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ПУНКТ 5.2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214942" y="4777313"/>
            <a:ext cx="2037817" cy="59590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ПУНКТ 4.7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642109" y="2749324"/>
            <a:ext cx="6250371" cy="75168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ВРУЧЕНИЕ ЛИБО НАПРАВЛЕНИЕ ЗАПРОСА УФК О ПРЕДОСТАВЛЕНИИ ДОКУМЕНТОВ И ИНФОРМАЦИИ ОБ ИСПОЛНЕНИИ БЮДЖЕТНЫХ ПОЛНОМОЧИЙ </a:t>
            </a:r>
            <a:r>
              <a:rPr lang="ru-RU" sz="1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ОРГАНУ КОНТРОЛЯ</a:t>
            </a:r>
            <a:r>
              <a:rPr lang="ru-RU" sz="1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653147" y="3593581"/>
            <a:ext cx="6239334" cy="84353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НАПРАВЛЕНИЕ ЗАКЛЮЧЕНИЯ ПО РЕЗУЛЬТАТАМ АНАЛИЗА ИСПОЛНЕНИЯ БЮДЖЕТНЫХ ПОЛНОМОЧИЙ ОРГАНА КОНТРОЛЯ НЕПОСРЕДСТВЕННО </a:t>
            </a:r>
            <a:r>
              <a:rPr lang="ru-RU" sz="1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АДРЕС ОРГАНА КОНТРОЛЯ</a:t>
            </a:r>
            <a:r>
              <a:rPr lang="ru-RU" sz="1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658108" y="4581128"/>
            <a:ext cx="6234372" cy="86409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ЗАПРАШИВАЕМЫЕ УФК ДОКУМЕНТЫ ПРЕДОСТАВЛЯЮТСЯ</a:t>
            </a:r>
          </a:p>
          <a:p>
            <a:pPr algn="ctr">
              <a:defRPr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ВИДЕ КОПИЙ, ЗАВЕРЕННЫХ </a:t>
            </a:r>
            <a:r>
              <a:rPr lang="ru-RU" sz="1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ОРГАНАМИ КОНТРОЛЯ</a:t>
            </a:r>
            <a:endParaRPr lang="ru-RU" sz="1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 flipV="1">
            <a:off x="2157422" y="4099247"/>
            <a:ext cx="484687" cy="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2253393" y="5080243"/>
            <a:ext cx="404715" cy="494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Управляющая кнопка: справка 33">
            <a:hlinkClick r:id="" action="ppaction://noaction" highlightClick="1"/>
          </p:cNvPr>
          <p:cNvSpPr/>
          <p:nvPr/>
        </p:nvSpPr>
        <p:spPr>
          <a:xfrm>
            <a:off x="5799459" y="1474710"/>
            <a:ext cx="648072" cy="792088"/>
          </a:xfrm>
          <a:prstGeom prst="actionButtonHelp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94456" y="66456"/>
            <a:ext cx="89420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ФЕДЕРАЛЬНОГО</a:t>
            </a:r>
          </a:p>
          <a:p>
            <a:pPr lvl="0" algn="ctr"/>
            <a:r>
              <a:rPr lang="ru-RU" b="1" dirty="0" smtClean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КАЗНАЧЕЙСТВА ПО Г. САНКТ-ПЕТЕРБУРГУ</a:t>
            </a:r>
            <a:endParaRPr lang="ru-RU" b="1" dirty="0">
              <a:solidFill>
                <a:prstClr val="white">
                  <a:alpha val="97000"/>
                </a:prst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7" name="Picture 3" descr="C:\Users\luzhinskayana\Desktop\картинки\Слайд 8 и 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7531" y="1009354"/>
            <a:ext cx="2444949" cy="17228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трелка вниз 4"/>
          <p:cNvSpPr/>
          <p:nvPr/>
        </p:nvSpPr>
        <p:spPr>
          <a:xfrm>
            <a:off x="747571" y="2613859"/>
            <a:ext cx="725559" cy="2365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501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 rot="21312624">
            <a:off x="6461597" y="3934703"/>
            <a:ext cx="1511036" cy="40011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79015"/>
              </a:avLst>
            </a:prstTxWarp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Номер слайда 1"/>
          <p:cNvSpPr txBox="1">
            <a:spLocks/>
          </p:cNvSpPr>
          <p:nvPr/>
        </p:nvSpPr>
        <p:spPr>
          <a:xfrm>
            <a:off x="827584" y="4722602"/>
            <a:ext cx="432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0" y="0"/>
            <a:ext cx="9144000" cy="1052736"/>
            <a:chOff x="0" y="0"/>
            <a:chExt cx="9144000" cy="928670"/>
          </a:xfrm>
        </p:grpSpPr>
        <p:sp>
          <p:nvSpPr>
            <p:cNvPr id="42" name="Прямоугольник 41"/>
            <p:cNvSpPr/>
            <p:nvPr/>
          </p:nvSpPr>
          <p:spPr>
            <a:xfrm>
              <a:off x="0" y="0"/>
              <a:ext cx="9144000" cy="9286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3" name="Рисунок 42" descr="sil_mono_pr.bmp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6082539" y="0"/>
              <a:ext cx="3061461" cy="92867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</p:spPr>
        </p:pic>
        <p:pic>
          <p:nvPicPr>
            <p:cNvPr id="46" name="Рисунок 45" descr="Герб СПБ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5845" y="72000"/>
              <a:ext cx="746504" cy="785794"/>
            </a:xfrm>
            <a:prstGeom prst="rect">
              <a:avLst/>
            </a:prstGeom>
          </p:spPr>
        </p:pic>
      </p:grpSp>
      <p:pic>
        <p:nvPicPr>
          <p:cNvPr id="47" name="Рисунок 46" descr="539px-Roskazn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4455" y="121368"/>
            <a:ext cx="727650" cy="810000"/>
          </a:xfrm>
          <a:prstGeom prst="rect">
            <a:avLst/>
          </a:prstGeom>
        </p:spPr>
      </p:pic>
      <p:sp>
        <p:nvSpPr>
          <p:cNvPr id="15" name="Скругленный прямоугольник 14"/>
          <p:cNvSpPr/>
          <p:nvPr/>
        </p:nvSpPr>
        <p:spPr>
          <a:xfrm>
            <a:off x="262256" y="1556792"/>
            <a:ext cx="5187747" cy="108012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ПРОЕКТ 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ПОРЯДКА ПРОВЕДЕНИЯ АНАЛИЗА ИСПОЛНЕНИЯ БЮДЖЕТНЫХ ПОЛНОМОЧИЙ 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230188" y="4221088"/>
            <a:ext cx="2037817" cy="59590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ПУНКТ 4.1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Прямая со стрелкой 19"/>
          <p:cNvCxnSpPr>
            <a:endCxn id="28" idx="1"/>
          </p:cNvCxnSpPr>
          <p:nvPr/>
        </p:nvCxnSpPr>
        <p:spPr>
          <a:xfrm>
            <a:off x="2268005" y="4519039"/>
            <a:ext cx="269924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трелка вправо 20"/>
          <p:cNvSpPr/>
          <p:nvPr/>
        </p:nvSpPr>
        <p:spPr>
          <a:xfrm>
            <a:off x="230995" y="5589240"/>
            <a:ext cx="2057274" cy="9309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МНЕНИЕ</a:t>
            </a:r>
            <a:endParaRPr lang="ru-RU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с двумя вырезанными противолежащими углами 23"/>
          <p:cNvSpPr/>
          <p:nvPr/>
        </p:nvSpPr>
        <p:spPr>
          <a:xfrm>
            <a:off x="2559604" y="5370630"/>
            <a:ext cx="6246981" cy="1368152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ПРИКАЗЕ О ПРОВЕДЕНИИ АНАЛИЗА В ОТНОШЕНИИ ОРГАНА КОНТРОЛЯ ЦЕЛЕСООБРАЗНО УКАЗЫВАТЬ МЕСТНУЮ АДМИНИСТРАЦИЮ, РАСПОРЯЖЕНИЕМ КОТОРОЙ СОЗДАН ОРГАН ВНУТРЕННЕГО МУНИЦИПАЛЬНОГО ФИНАНСОВОГО КОНТРОЛЯ ЛИБО НАЗНАЧЕНО ДОЛЖНОСТНОЕ ЛИЦО (ЛИЦА)</a:t>
            </a:r>
            <a:endParaRPr lang="ru-RU" sz="14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537929" y="3999181"/>
            <a:ext cx="6250371" cy="103971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ОПРЕДЕЛЕНЫ ТРЕБОВАНИЯ К СОДЕРЖАНИЮ ПРИКАЗА О ПРОВЕДЕНИИ АНАЛИЗА В ОТНОШЕНИИ ДЕЯТЕЛЬНОСТИ ОРГАНА КОНТРОЛЯ, В ТОМ ЧИСЛЕ ПРИКАЗ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ДОЛЖЕН СОДЕРЖАТЬ НАИМЕНОВАНИЕ ОРГАНА КОНТРОЛЯ</a:t>
            </a:r>
          </a:p>
        </p:txBody>
      </p:sp>
      <p:sp>
        <p:nvSpPr>
          <p:cNvPr id="8" name="Управляющая кнопка: справка 7">
            <a:hlinkClick r:id="" action="ppaction://noaction" highlightClick="1"/>
          </p:cNvPr>
          <p:cNvSpPr/>
          <p:nvPr/>
        </p:nvSpPr>
        <p:spPr>
          <a:xfrm>
            <a:off x="5663114" y="1556792"/>
            <a:ext cx="648072" cy="792088"/>
          </a:xfrm>
          <a:prstGeom prst="actionButtonHelp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6" name="Скругленная прямоугольная выноска 35"/>
          <p:cNvSpPr/>
          <p:nvPr/>
        </p:nvSpPr>
        <p:spPr>
          <a:xfrm>
            <a:off x="3874562" y="3024614"/>
            <a:ext cx="4225830" cy="791681"/>
          </a:xfrm>
          <a:prstGeom prst="wedgeRoundRectCallout">
            <a:avLst>
              <a:gd name="adj1" fmla="val -64214"/>
              <a:gd name="adj2" fmla="val 63840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lvl="0"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ЗАПРОС В МЕСТНУЮ АДМИНИСТРАЦИЮ ПЕРЕД  ИЗДАНИЕМ КАЖДОГО ПРИКАЗА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94456" y="66456"/>
            <a:ext cx="89420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ФЕДЕРАЛЬНОГО</a:t>
            </a:r>
          </a:p>
          <a:p>
            <a:pPr lvl="0" algn="ctr"/>
            <a:r>
              <a:rPr lang="ru-RU" b="1" dirty="0" smtClean="0">
                <a:solidFill>
                  <a:prstClr val="white">
                    <a:alpha val="97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КАЗНАЧЕЙСТВА ПО Г. САНКТ-ПЕТЕРБУРГУ</a:t>
            </a:r>
            <a:endParaRPr lang="ru-RU" b="1" dirty="0">
              <a:solidFill>
                <a:prstClr val="white">
                  <a:alpha val="97000"/>
                </a:prst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Picture 3" descr="C:\Users\luzhinskayana\Desktop\картинки\Слайд 8 и 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96752"/>
            <a:ext cx="2444949" cy="17228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Стрелка вниз 22"/>
          <p:cNvSpPr/>
          <p:nvPr/>
        </p:nvSpPr>
        <p:spPr>
          <a:xfrm>
            <a:off x="822105" y="3024614"/>
            <a:ext cx="725559" cy="8299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670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</TotalTime>
  <Words>684</Words>
  <Application>Microsoft Office PowerPoint</Application>
  <PresentationFormat>Экран (4:3)</PresentationFormat>
  <Paragraphs>206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УФК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Захаров Сергей Анатольевич</dc:creator>
  <cp:lastModifiedBy>Брун Владимир Андреевич</cp:lastModifiedBy>
  <cp:revision>311</cp:revision>
  <cp:lastPrinted>2017-06-16T15:29:24Z</cp:lastPrinted>
  <dcterms:created xsi:type="dcterms:W3CDTF">2013-11-25T10:39:20Z</dcterms:created>
  <dcterms:modified xsi:type="dcterms:W3CDTF">2017-06-19T14:33:11Z</dcterms:modified>
</cp:coreProperties>
</file>