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713" r:id="rId1"/>
    <p:sldMasterId id="2147483726" r:id="rId2"/>
    <p:sldMasterId id="2147483739" r:id="rId3"/>
  </p:sldMasterIdLst>
  <p:notesMasterIdLst>
    <p:notesMasterId r:id="rId13"/>
  </p:notesMasterIdLst>
  <p:sldIdLst>
    <p:sldId id="460" r:id="rId4"/>
    <p:sldId id="458" r:id="rId5"/>
    <p:sldId id="459" r:id="rId6"/>
    <p:sldId id="461" r:id="rId7"/>
    <p:sldId id="462" r:id="rId8"/>
    <p:sldId id="463" r:id="rId9"/>
    <p:sldId id="464" r:id="rId10"/>
    <p:sldId id="465" r:id="rId11"/>
    <p:sldId id="466" r:id="rId12"/>
  </p:sldIdLst>
  <p:sldSz cx="12190413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ED"/>
    <a:srgbClr val="7A0000"/>
    <a:srgbClr val="002A7E"/>
    <a:srgbClr val="D9F9FF"/>
    <a:srgbClr val="F8FAFE"/>
    <a:srgbClr val="E5EDFB"/>
    <a:srgbClr val="F1F5FD"/>
    <a:srgbClr val="DEE7FA"/>
    <a:srgbClr val="E8EEFC"/>
    <a:srgbClr val="BED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6433" autoAdjust="0"/>
  </p:normalViewPr>
  <p:slideViewPr>
    <p:cSldViewPr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Количество открытых 71 лицевых счетов</a:t>
            </a:r>
          </a:p>
        </c:rich>
      </c:tx>
      <c:layout>
        <c:manualLayout>
          <c:xMode val="edge"/>
          <c:yMode val="edge"/>
          <c:x val="5.3064480428315262E-2"/>
          <c:y val="8.203222897714208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60000"/>
            <a:lumOff val="40000"/>
            <a:alpha val="40000"/>
          </a:schemeClr>
        </a:solidFill>
        <a:ln>
          <a:solidFill>
            <a:srgbClr val="002060"/>
          </a:solidFill>
        </a:ln>
        <a:effectLst/>
        <a:sp3d>
          <a:contourClr>
            <a:srgbClr val="002060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78138402789489E-2"/>
          <c:y val="0.10284806856085758"/>
          <c:w val="0.89901407453966298"/>
          <c:h val="0.58062799223858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открытых 71 лицевых счетов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440551193794637E-2"/>
                  <c:y val="-4.21929947447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A2-463B-BD1F-6D9E08292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63028873591075E-2"/>
                  <c:y val="-4.21929947447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A2-463B-BD1F-6D9E08292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42178497151818E-2"/>
                  <c:y val="-3.984893948110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A2-463B-BD1F-6D9E08292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146709693196159E-3"/>
                  <c:y val="-3.57534563343091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757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A2-463B-BD1F-6D9E08292D80}"/>
                </c:ext>
                <c:ext xmlns:c15="http://schemas.microsoft.com/office/drawing/2012/chart" uri="{CE6537A1-D6FC-4f65-9D91-7224C49458BB}">
                  <c15:layout>
                    <c:manualLayout>
                      <c:w val="0.15665037971636891"/>
                      <c:h val="0.1458019895008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979082360184328E-2"/>
                  <c:y val="-4.511772593742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A2-463B-BD1F-6D9E08292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93</c:v>
                </c:pt>
                <c:pt idx="2">
                  <c:v>315</c:v>
                </c:pt>
                <c:pt idx="3">
                  <c:v>757</c:v>
                </c:pt>
                <c:pt idx="4">
                  <c:v>1122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A2-463B-BD1F-6D9E08292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75168"/>
        <c:axId val="88284480"/>
        <c:axId val="0"/>
      </c:bar3DChart>
      <c:catAx>
        <c:axId val="999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88284480"/>
        <c:crosses val="autoZero"/>
        <c:auto val="1"/>
        <c:lblAlgn val="ctr"/>
        <c:lblOffset val="100"/>
        <c:noMultiLvlLbl val="0"/>
      </c:catAx>
      <c:valAx>
        <c:axId val="882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9997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97934341295834"/>
          <c:y val="0.76943517903695458"/>
          <c:w val="0.63942039164598152"/>
          <c:h val="8.3935118320186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Количество открытых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разделов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c:rich>
      </c:tx>
      <c:layout>
        <c:manualLayout>
          <c:xMode val="edge"/>
          <c:yMode val="edge"/>
          <c:x val="0.16123517140070856"/>
          <c:y val="3.13682564603644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  <a:alpha val="40000"/>
          </a:schemeClr>
        </a:solidFill>
        <a:ln>
          <a:solidFill>
            <a:srgbClr val="002060"/>
          </a:solidFill>
        </a:ln>
        <a:effectLst/>
        <a:sp3d>
          <a:contourClr>
            <a:srgbClr val="002060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открытых разделов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440551193794637E-2"/>
                  <c:y val="-4.21929947447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F2-4A59-8142-96710DF54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63028873591075E-2"/>
                  <c:y val="-4.21929947447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F2-4A59-8142-96710DF54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42178497151818E-2"/>
                  <c:y val="-3.984893948110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F2-4A59-8142-96710DF54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066382284684328E-2"/>
                  <c:y val="-4.1460218188317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2344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F2-4A59-8142-96710DF54D3D}"/>
                </c:ext>
                <c:ext xmlns:c15="http://schemas.microsoft.com/office/drawing/2012/chart" uri="{CE6537A1-D6FC-4f65-9D91-7224C49458BB}">
                  <c15:layout>
                    <c:manualLayout>
                      <c:w val="0.15665037971636891"/>
                      <c:h val="0.14580198950083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697441025071289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F2-4A59-8142-96710DF54D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</c:v>
                </c:pt>
                <c:pt idx="1">
                  <c:v>168</c:v>
                </c:pt>
                <c:pt idx="2">
                  <c:v>598</c:v>
                </c:pt>
                <c:pt idx="3">
                  <c:v>2344</c:v>
                </c:pt>
                <c:pt idx="4">
                  <c:v>3805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F2-4A59-8142-96710DF54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557824"/>
        <c:axId val="96584832"/>
        <c:axId val="0"/>
      </c:bar3DChart>
      <c:catAx>
        <c:axId val="1005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96584832"/>
        <c:crosses val="autoZero"/>
        <c:auto val="1"/>
        <c:lblAlgn val="ctr"/>
        <c:lblOffset val="100"/>
        <c:noMultiLvlLbl val="0"/>
      </c:catAx>
      <c:valAx>
        <c:axId val="965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005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r>
              <a:rPr lang="ru-RU" sz="1600" b="0" i="0" u="none" strike="noStrike" kern="1200" spc="0" baseline="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Кассовые выплаты</a:t>
            </a:r>
            <a:endParaRPr lang="ru-RU" sz="1600" b="0" i="0" u="none" strike="noStrike" kern="1200" spc="0" baseline="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32224293595131859"/>
          <c:y val="6.6648501961982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Кассовые выплаты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93455081567514"/>
                  <c:y val="-0.1078398861508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1B-4D55-8D24-BEFFD3DADC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706336683311464"/>
                  <c:y val="-0.1669642677335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1B-4D55-8D24-BEFFD3DADC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419663491118007"/>
                  <c:y val="-0.2362874155025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31B-4D55-8D24-BEFFD3DADCDE}"/>
                </c:ext>
                <c:ext xmlns:c15="http://schemas.microsoft.com/office/drawing/2012/chart" uri="{CE6537A1-D6FC-4f65-9D91-7224C49458BB}">
                  <c15:layout>
                    <c:manualLayout>
                      <c:w val="0.24626391763831643"/>
                      <c:h val="0.1373419973283032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0306195515064218E-2"/>
                  <c:y val="-3.822594856692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1B-4D55-8D24-BEFFD3DADCDE}"/>
                </c:ext>
                <c:ext xmlns:c15="http://schemas.microsoft.com/office/drawing/2012/chart" uri="{CE6537A1-D6FC-4f65-9D91-7224C49458BB}">
                  <c15:layout>
                    <c:manualLayout>
                      <c:w val="0.2334032844225207"/>
                      <c:h val="8.699024411048877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133</c:v>
                </c:pt>
                <c:pt idx="1">
                  <c:v>217</c:v>
                </c:pt>
                <c:pt idx="2">
                  <c:v>368</c:v>
                </c:pt>
                <c:pt idx="3">
                  <c:v>1262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863033158.63</c:v>
                </c:pt>
                <c:pt idx="2">
                  <c:v>1573611440.5699999</c:v>
                </c:pt>
                <c:pt idx="3">
                  <c:v>16907567834.02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31B-4D55-8D24-BEFFD3DAD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78240"/>
        <c:axId val="96587136"/>
      </c:lineChart>
      <c:catAx>
        <c:axId val="999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87136"/>
        <c:crosses val="autoZero"/>
        <c:auto val="1"/>
        <c:lblAlgn val="ctr"/>
        <c:lblOffset val="100"/>
        <c:noMultiLvlLbl val="0"/>
      </c:catAx>
      <c:valAx>
        <c:axId val="9658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9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r>
              <a:rPr lang="ru-RU" sz="1600" b="0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Казначейское обеспечение обязательств</a:t>
            </a:r>
          </a:p>
        </c:rich>
      </c:tx>
      <c:layout>
        <c:manualLayout>
          <c:xMode val="edge"/>
          <c:yMode val="edge"/>
          <c:x val="9.8092516747388434E-2"/>
          <c:y val="8.3059313162392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Казначейское обеспечение обязательств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93455081567514"/>
                  <c:y val="-0.1078398861508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43-4A2D-9DFA-6E38ACD701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312834609968262E-2"/>
                  <c:y val="-0.1371257794148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43-4A2D-9DFA-6E38ACD701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062739275215755E-2"/>
                  <c:y val="-0.20218620364346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43-4A2D-9DFA-6E38ACD701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077928965086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43-4A2D-9DFA-6E38ACD701FC}"/>
                </c:ext>
                <c:ext xmlns:c15="http://schemas.microsoft.com/office/drawing/2012/chart" uri="{CE6537A1-D6FC-4f65-9D91-7224C49458BB}">
                  <c15:layout>
                    <c:manualLayout>
                      <c:w val="0.2786873155235004"/>
                      <c:h val="0.161249655968691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51</c:v>
                </c:pt>
                <c:pt idx="3">
                  <c:v>150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4850000</c:v>
                </c:pt>
                <c:pt idx="1">
                  <c:v>4850000</c:v>
                </c:pt>
                <c:pt idx="2" formatCode="General">
                  <c:v>1933004365.1800001</c:v>
                </c:pt>
                <c:pt idx="3">
                  <c:v>22526061798.490002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943-4A2D-9DFA-6E38ACD70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83104"/>
        <c:axId val="96588864"/>
      </c:lineChart>
      <c:catAx>
        <c:axId val="1007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88864"/>
        <c:crosses val="autoZero"/>
        <c:auto val="1"/>
        <c:lblAlgn val="ctr"/>
        <c:lblOffset val="100"/>
        <c:noMultiLvlLbl val="0"/>
      </c:catAx>
      <c:valAx>
        <c:axId val="965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7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r>
              <a:rPr lang="ru-RU" sz="16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Казначейское обеспечение обязательств</a:t>
            </a:r>
          </a:p>
        </c:rich>
      </c:tx>
      <c:layout>
        <c:manualLayout>
          <c:xMode val="edge"/>
          <c:yMode val="edge"/>
          <c:x val="9.8092516747388434E-2"/>
          <c:y val="8.3059313162392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Казначейское обеспечение обязательств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93455081567514"/>
                  <c:y val="-0.1078398861508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59-445C-A9BE-2367ECA0BE5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312834609968262E-2"/>
                  <c:y val="-0.13712577941481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59-445C-A9BE-2367ECA0BE5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9062739275215755E-2"/>
                  <c:y val="-0.20218620364346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59-445C-A9BE-2367ECA0BE5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077928965086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59-445C-A9BE-2367ECA0BE5A}"/>
                </c:ext>
                <c:ext xmlns:c15="http://schemas.microsoft.com/office/drawing/2012/chart" uri="{CE6537A1-D6FC-4f65-9D91-7224C49458BB}">
                  <c15:layout>
                    <c:manualLayout>
                      <c:w val="0.2786873155235004"/>
                      <c:h val="0.161249655968691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51</c:v>
                </c:pt>
                <c:pt idx="3">
                  <c:v>150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4850000</c:v>
                </c:pt>
                <c:pt idx="1">
                  <c:v>4850000</c:v>
                </c:pt>
                <c:pt idx="2" formatCode="General">
                  <c:v>1933004365.1800001</c:v>
                </c:pt>
                <c:pt idx="3">
                  <c:v>16907567834.02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59-445C-A9BE-2367ECA0B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25984"/>
        <c:axId val="89856768"/>
      </c:lineChart>
      <c:catAx>
        <c:axId val="1316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56768"/>
        <c:crosses val="autoZero"/>
        <c:auto val="1"/>
        <c:lblAlgn val="ctr"/>
        <c:lblOffset val="100"/>
        <c:noMultiLvlLbl val="0"/>
      </c:catAx>
      <c:valAx>
        <c:axId val="8985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61392728135312"/>
          <c:y val="0.88850923687823313"/>
          <c:w val="0.66620413047198956"/>
          <c:h val="8.7230229108069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r>
              <a:rPr lang="ru-RU" sz="16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" panose="02040604050505020304" pitchFamily="18" charset="0"/>
                <a:ea typeface="+mn-ea"/>
                <a:cs typeface="+mn-cs"/>
              </a:rPr>
              <a:t>Кассовые выплаты</a:t>
            </a:r>
            <a:endParaRPr lang="ru-RU" sz="16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Century" panose="020406040505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8.8559041487882725E-2"/>
          <c:y val="4.262631822728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Кассовые выплаты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593455081567514"/>
                  <c:y val="-0.1078398861508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A9-4B49-AFA2-417564A1B4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06336683311464"/>
                  <c:y val="-0.1669642677335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A9-4B49-AFA2-417564A1B4A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419663491118007"/>
                  <c:y val="-0.23628741550255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A9-4B49-AFA2-417564A1B4A7}"/>
                </c:ext>
                <c:ext xmlns:c15="http://schemas.microsoft.com/office/drawing/2012/chart" uri="{CE6537A1-D6FC-4f65-9D91-7224C49458BB}">
                  <c15:layout>
                    <c:manualLayout>
                      <c:w val="0.24626391763831643"/>
                      <c:h val="0.1373419973283032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972797007300855E-2"/>
                  <c:y val="-8.2171627402696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A9-4B49-AFA2-417564A1B4A7}"/>
                </c:ext>
                <c:ext xmlns:c15="http://schemas.microsoft.com/office/drawing/2012/chart" uri="{CE6537A1-D6FC-4f65-9D91-7224C49458BB}">
                  <c15:layout>
                    <c:manualLayout>
                      <c:w val="0.2334032844225207"/>
                      <c:h val="8.699024411048877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133</c:v>
                </c:pt>
                <c:pt idx="1">
                  <c:v>217</c:v>
                </c:pt>
                <c:pt idx="2">
                  <c:v>368</c:v>
                </c:pt>
                <c:pt idx="3">
                  <c:v>1262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863033158.63</c:v>
                </c:pt>
                <c:pt idx="2">
                  <c:v>1573611440.5699999</c:v>
                </c:pt>
                <c:pt idx="3">
                  <c:v>16907567834.02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2A9-4B49-AFA2-417564A1B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25600"/>
        <c:axId val="96594176"/>
      </c:lineChart>
      <c:catAx>
        <c:axId val="1072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94176"/>
        <c:crosses val="autoZero"/>
        <c:auto val="1"/>
        <c:lblAlgn val="ctr"/>
        <c:lblOffset val="100"/>
        <c:noMultiLvlLbl val="0"/>
      </c:catAx>
      <c:valAx>
        <c:axId val="965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2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760162644066915E-2"/>
          <c:y val="0.93408293000557163"/>
          <c:w val="0.66620413047198956"/>
          <c:h val="6.5917069994428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BF5C5-CD29-4B90-98AE-82DF61872C93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40CDA8E-6EBD-42A4-B0B1-841C84BBFB82}">
      <dgm:prSet custT="1"/>
      <dgm:spPr>
        <a:solidFill>
          <a:srgbClr val="DEE7FA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Возможность просмотра юридическими лицами состояния лицевого счета в режиме </a:t>
          </a:r>
          <a:r>
            <a:rPr lang="en-US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“</a:t>
          </a:r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онлайн</a:t>
          </a:r>
          <a:r>
            <a:rPr lang="en-US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”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437BFBA6-8C80-4746-AF6C-E0ADB09D6ADC}" type="parTrans" cxnId="{DE76D485-D94F-4D38-8C20-CD2AEF3FEA9B}">
      <dgm:prSet/>
      <dgm:spPr/>
      <dgm:t>
        <a:bodyPr/>
        <a:lstStyle/>
        <a:p>
          <a:endParaRPr lang="ru-RU" sz="1400"/>
        </a:p>
      </dgm:t>
    </dgm:pt>
    <dgm:pt modelId="{E2D12CDC-1E8C-4595-B700-3BED639704BB}" type="sibTrans" cxnId="{DE76D485-D94F-4D38-8C20-CD2AEF3FEA9B}">
      <dgm:prSet/>
      <dgm:spPr/>
      <dgm:t>
        <a:bodyPr/>
        <a:lstStyle/>
        <a:p>
          <a:endParaRPr lang="ru-RU" sz="1400"/>
        </a:p>
      </dgm:t>
    </dgm:pt>
    <dgm:pt modelId="{772D80A5-0493-4B2A-A688-8A24A80BB39B}">
      <dgm:prSet custT="1"/>
      <dgm:spPr>
        <a:solidFill>
          <a:srgbClr val="E5EDFB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Возможность открытия разделов на едином лицевом счете через личный кабинет в ГИИС ЭБ в ПУР(КС) без личного посещения ТОФК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E3C01CC0-93DD-4AE5-BE45-F28B0635DA0A}" type="parTrans" cxnId="{7CBB9D8C-F649-49A1-A3E5-817C0B613CFF}">
      <dgm:prSet/>
      <dgm:spPr/>
      <dgm:t>
        <a:bodyPr/>
        <a:lstStyle/>
        <a:p>
          <a:endParaRPr lang="ru-RU" sz="1400"/>
        </a:p>
      </dgm:t>
    </dgm:pt>
    <dgm:pt modelId="{63F388D0-5345-498D-B7D4-7717ED694CA6}" type="sibTrans" cxnId="{7CBB9D8C-F649-49A1-A3E5-817C0B613CFF}">
      <dgm:prSet/>
      <dgm:spPr/>
      <dgm:t>
        <a:bodyPr/>
        <a:lstStyle/>
        <a:p>
          <a:endParaRPr lang="ru-RU" sz="1400"/>
        </a:p>
      </dgm:t>
    </dgm:pt>
    <dgm:pt modelId="{BFFBAF92-E34D-48EC-993D-E0F082E5FD92}">
      <dgm:prSet custT="1"/>
      <dgm:spPr>
        <a:solidFill>
          <a:srgbClr val="D9F9FF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Перечисление средств по оплате расходов, связанных с поставкой товаров, выполнения работ, оказания услуг по договору (контракту) заключенному юридическим лицом в рамках исполнения нескольких контрактов, осуществляется при предоставлении в ТОФК одного платежного документа 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74CCDBB7-B326-4E46-82EA-C6C87FA20ED9}" type="sibTrans" cxnId="{409D2BEE-E2E8-48D0-A35B-C66E6D5709E7}">
      <dgm:prSet/>
      <dgm:spPr/>
      <dgm:t>
        <a:bodyPr/>
        <a:lstStyle/>
        <a:p>
          <a:endParaRPr lang="ru-RU" sz="1400"/>
        </a:p>
      </dgm:t>
    </dgm:pt>
    <dgm:pt modelId="{B843D92A-F5FF-481C-8F46-1603A4D66D63}" type="parTrans" cxnId="{409D2BEE-E2E8-48D0-A35B-C66E6D5709E7}">
      <dgm:prSet/>
      <dgm:spPr/>
      <dgm:t>
        <a:bodyPr/>
        <a:lstStyle/>
        <a:p>
          <a:endParaRPr lang="ru-RU" sz="1400"/>
        </a:p>
      </dgm:t>
    </dgm:pt>
    <dgm:pt modelId="{270EB3CB-D1ED-43D8-A9C6-CB6FEC747CD0}" type="pres">
      <dgm:prSet presAssocID="{C57BF5C5-CD29-4B90-98AE-82DF61872C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D5462-5108-4018-BEF1-CA3079DBD9A2}" type="pres">
      <dgm:prSet presAssocID="{540CDA8E-6EBD-42A4-B0B1-841C84BBFB82}" presName="parentLin" presStyleCnt="0"/>
      <dgm:spPr/>
    </dgm:pt>
    <dgm:pt modelId="{968F4B1B-C3A7-4046-9309-F7F9EE9F9B47}" type="pres">
      <dgm:prSet presAssocID="{540CDA8E-6EBD-42A4-B0B1-841C84BBFB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2E5340-DC1B-4FE0-8753-24F265D27417}" type="pres">
      <dgm:prSet presAssocID="{540CDA8E-6EBD-42A4-B0B1-841C84BBFB82}" presName="parentText" presStyleLbl="node1" presStyleIdx="0" presStyleCnt="3" custScaleX="126167" custLinFactNeighborX="23226" custLinFactNeighborY="10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69B7-3BEB-4737-B54E-7F81A776D551}" type="pres">
      <dgm:prSet presAssocID="{540CDA8E-6EBD-42A4-B0B1-841C84BBFB82}" presName="negativeSpace" presStyleCnt="0"/>
      <dgm:spPr/>
    </dgm:pt>
    <dgm:pt modelId="{E66FAE1F-528A-452C-BC3A-9267EE79C431}" type="pres">
      <dgm:prSet presAssocID="{540CDA8E-6EBD-42A4-B0B1-841C84BBFB82}" presName="childText" presStyleLbl="conFgAcc1" presStyleIdx="0" presStyleCnt="3" custScaleX="88565" custLinFactNeighborX="3931" custLinFactNeighborY="-51637">
        <dgm:presLayoutVars>
          <dgm:bulletEnabled val="1"/>
        </dgm:presLayoutVars>
      </dgm:prSet>
      <dgm:spPr/>
    </dgm:pt>
    <dgm:pt modelId="{61E0D943-7E50-4D04-8DE8-65DBD24B3F60}" type="pres">
      <dgm:prSet presAssocID="{E2D12CDC-1E8C-4595-B700-3BED639704BB}" presName="spaceBetweenRectangles" presStyleCnt="0"/>
      <dgm:spPr/>
    </dgm:pt>
    <dgm:pt modelId="{B989EA10-DDA9-4742-B5DB-2DCB6F0FA824}" type="pres">
      <dgm:prSet presAssocID="{BFFBAF92-E34D-48EC-993D-E0F082E5FD92}" presName="parentLin" presStyleCnt="0"/>
      <dgm:spPr/>
    </dgm:pt>
    <dgm:pt modelId="{EB031015-6E1E-4F3A-9D39-8988A8DCA3F2}" type="pres">
      <dgm:prSet presAssocID="{BFFBAF92-E34D-48EC-993D-E0F082E5FD9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22E460-8E41-4B06-B25E-456E23B9236C}" type="pres">
      <dgm:prSet presAssocID="{BFFBAF92-E34D-48EC-993D-E0F082E5FD92}" presName="parentText" presStyleLbl="node1" presStyleIdx="1" presStyleCnt="3" custScaleX="126167" custScaleY="154295" custLinFactNeighborX="24454" custLinFactNeighborY="-16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2D164-236C-49EB-9BAF-2214758997F5}" type="pres">
      <dgm:prSet presAssocID="{BFFBAF92-E34D-48EC-993D-E0F082E5FD92}" presName="negativeSpace" presStyleCnt="0"/>
      <dgm:spPr/>
    </dgm:pt>
    <dgm:pt modelId="{DE761933-5DAB-4FA4-9331-CB517E3066BB}" type="pres">
      <dgm:prSet presAssocID="{BFFBAF92-E34D-48EC-993D-E0F082E5FD92}" presName="childText" presStyleLbl="conFgAcc1" presStyleIdx="1" presStyleCnt="3" custScaleX="88565" custLinFactY="-21207" custLinFactNeighborX="4275" custLinFactNeighborY="-100000">
        <dgm:presLayoutVars>
          <dgm:bulletEnabled val="1"/>
        </dgm:presLayoutVars>
      </dgm:prSet>
      <dgm:spPr/>
    </dgm:pt>
    <dgm:pt modelId="{420B322B-ABA2-4C9A-84B5-E22837A8E583}" type="pres">
      <dgm:prSet presAssocID="{74CCDBB7-B326-4E46-82EA-C6C87FA20ED9}" presName="spaceBetweenRectangles" presStyleCnt="0"/>
      <dgm:spPr/>
    </dgm:pt>
    <dgm:pt modelId="{F321E94A-97E0-480A-970D-68267CBD9799}" type="pres">
      <dgm:prSet presAssocID="{772D80A5-0493-4B2A-A688-8A24A80BB39B}" presName="parentLin" presStyleCnt="0"/>
      <dgm:spPr/>
    </dgm:pt>
    <dgm:pt modelId="{BB52306D-F75D-4A28-BDBF-58EB905A1D10}" type="pres">
      <dgm:prSet presAssocID="{772D80A5-0493-4B2A-A688-8A24A80BB39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AA94873-865D-4A3B-9534-5B27D9C8F190}" type="pres">
      <dgm:prSet presAssocID="{772D80A5-0493-4B2A-A688-8A24A80BB39B}" presName="parentText" presStyleLbl="node1" presStyleIdx="2" presStyleCnt="3" custScaleX="126167" custLinFactNeighborX="11234" custLinFactNeighborY="-31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08621-5FE7-4654-BE76-EA02B2F8CD9B}" type="pres">
      <dgm:prSet presAssocID="{772D80A5-0493-4B2A-A688-8A24A80BB39B}" presName="negativeSpace" presStyleCnt="0"/>
      <dgm:spPr/>
    </dgm:pt>
    <dgm:pt modelId="{37D39728-79A9-4B3F-A5AE-41FE29783B20}" type="pres">
      <dgm:prSet presAssocID="{772D80A5-0493-4B2A-A688-8A24A80BB39B}" presName="childText" presStyleLbl="conFgAcc1" presStyleIdx="2" presStyleCnt="3" custScaleX="88565" custLinFactY="-7483" custLinFactNeighborX="43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C433E-91B0-442E-AB59-94940C480185}" type="presOf" srcId="{C57BF5C5-CD29-4B90-98AE-82DF61872C93}" destId="{270EB3CB-D1ED-43D8-A9C6-CB6FEC747CD0}" srcOrd="0" destOrd="0" presId="urn:microsoft.com/office/officeart/2005/8/layout/list1"/>
    <dgm:cxn modelId="{31769F25-8EFD-4C24-8E82-9E040E47DC9F}" type="presOf" srcId="{772D80A5-0493-4B2A-A688-8A24A80BB39B}" destId="{9AA94873-865D-4A3B-9534-5B27D9C8F190}" srcOrd="1" destOrd="0" presId="urn:microsoft.com/office/officeart/2005/8/layout/list1"/>
    <dgm:cxn modelId="{7CBB9D8C-F649-49A1-A3E5-817C0B613CFF}" srcId="{C57BF5C5-CD29-4B90-98AE-82DF61872C93}" destId="{772D80A5-0493-4B2A-A688-8A24A80BB39B}" srcOrd="2" destOrd="0" parTransId="{E3C01CC0-93DD-4AE5-BE45-F28B0635DA0A}" sibTransId="{63F388D0-5345-498D-B7D4-7717ED694CA6}"/>
    <dgm:cxn modelId="{DE76D485-D94F-4D38-8C20-CD2AEF3FEA9B}" srcId="{C57BF5C5-CD29-4B90-98AE-82DF61872C93}" destId="{540CDA8E-6EBD-42A4-B0B1-841C84BBFB82}" srcOrd="0" destOrd="0" parTransId="{437BFBA6-8C80-4746-AF6C-E0ADB09D6ADC}" sibTransId="{E2D12CDC-1E8C-4595-B700-3BED639704BB}"/>
    <dgm:cxn modelId="{7AF2DCD6-18AE-43A8-8E1E-6302B296AC93}" type="presOf" srcId="{540CDA8E-6EBD-42A4-B0B1-841C84BBFB82}" destId="{968F4B1B-C3A7-4046-9309-F7F9EE9F9B47}" srcOrd="0" destOrd="0" presId="urn:microsoft.com/office/officeart/2005/8/layout/list1"/>
    <dgm:cxn modelId="{2AE8F083-B8C3-42DE-A6D2-05CD04066033}" type="presOf" srcId="{BFFBAF92-E34D-48EC-993D-E0F082E5FD92}" destId="{3822E460-8E41-4B06-B25E-456E23B9236C}" srcOrd="1" destOrd="0" presId="urn:microsoft.com/office/officeart/2005/8/layout/list1"/>
    <dgm:cxn modelId="{CB51D36A-E135-4143-9556-55CC434B9647}" type="presOf" srcId="{772D80A5-0493-4B2A-A688-8A24A80BB39B}" destId="{BB52306D-F75D-4A28-BDBF-58EB905A1D10}" srcOrd="0" destOrd="0" presId="urn:microsoft.com/office/officeart/2005/8/layout/list1"/>
    <dgm:cxn modelId="{BC24FFD0-9EBF-4F85-A053-97ED1D675C52}" type="presOf" srcId="{BFFBAF92-E34D-48EC-993D-E0F082E5FD92}" destId="{EB031015-6E1E-4F3A-9D39-8988A8DCA3F2}" srcOrd="0" destOrd="0" presId="urn:microsoft.com/office/officeart/2005/8/layout/list1"/>
    <dgm:cxn modelId="{A48F07A9-F91D-4ABD-880F-1A064FDF000C}" type="presOf" srcId="{540CDA8E-6EBD-42A4-B0B1-841C84BBFB82}" destId="{A12E5340-DC1B-4FE0-8753-24F265D27417}" srcOrd="1" destOrd="0" presId="urn:microsoft.com/office/officeart/2005/8/layout/list1"/>
    <dgm:cxn modelId="{409D2BEE-E2E8-48D0-A35B-C66E6D5709E7}" srcId="{C57BF5C5-CD29-4B90-98AE-82DF61872C93}" destId="{BFFBAF92-E34D-48EC-993D-E0F082E5FD92}" srcOrd="1" destOrd="0" parTransId="{B843D92A-F5FF-481C-8F46-1603A4D66D63}" sibTransId="{74CCDBB7-B326-4E46-82EA-C6C87FA20ED9}"/>
    <dgm:cxn modelId="{B2FB3437-127E-4852-9D05-D3BFD5250AA6}" type="presParOf" srcId="{270EB3CB-D1ED-43D8-A9C6-CB6FEC747CD0}" destId="{F78D5462-5108-4018-BEF1-CA3079DBD9A2}" srcOrd="0" destOrd="0" presId="urn:microsoft.com/office/officeart/2005/8/layout/list1"/>
    <dgm:cxn modelId="{A4B83F00-39A1-4C50-ADF0-5EAD3EB46F79}" type="presParOf" srcId="{F78D5462-5108-4018-BEF1-CA3079DBD9A2}" destId="{968F4B1B-C3A7-4046-9309-F7F9EE9F9B47}" srcOrd="0" destOrd="0" presId="urn:microsoft.com/office/officeart/2005/8/layout/list1"/>
    <dgm:cxn modelId="{36D44C50-9F7F-4068-8AAD-C125703B44AD}" type="presParOf" srcId="{F78D5462-5108-4018-BEF1-CA3079DBD9A2}" destId="{A12E5340-DC1B-4FE0-8753-24F265D27417}" srcOrd="1" destOrd="0" presId="urn:microsoft.com/office/officeart/2005/8/layout/list1"/>
    <dgm:cxn modelId="{AEEB9605-D347-4389-A16A-5D92016195C6}" type="presParOf" srcId="{270EB3CB-D1ED-43D8-A9C6-CB6FEC747CD0}" destId="{2AC769B7-3BEB-4737-B54E-7F81A776D551}" srcOrd="1" destOrd="0" presId="urn:microsoft.com/office/officeart/2005/8/layout/list1"/>
    <dgm:cxn modelId="{AE86FEF3-C05C-43E8-B9AE-801BF0C6BE49}" type="presParOf" srcId="{270EB3CB-D1ED-43D8-A9C6-CB6FEC747CD0}" destId="{E66FAE1F-528A-452C-BC3A-9267EE79C431}" srcOrd="2" destOrd="0" presId="urn:microsoft.com/office/officeart/2005/8/layout/list1"/>
    <dgm:cxn modelId="{B8745795-5685-457B-9361-E2FDE6BD8AF1}" type="presParOf" srcId="{270EB3CB-D1ED-43D8-A9C6-CB6FEC747CD0}" destId="{61E0D943-7E50-4D04-8DE8-65DBD24B3F60}" srcOrd="3" destOrd="0" presId="urn:microsoft.com/office/officeart/2005/8/layout/list1"/>
    <dgm:cxn modelId="{9A1333D5-A1FA-4B64-A2BA-61A170B76957}" type="presParOf" srcId="{270EB3CB-D1ED-43D8-A9C6-CB6FEC747CD0}" destId="{B989EA10-DDA9-4742-B5DB-2DCB6F0FA824}" srcOrd="4" destOrd="0" presId="urn:microsoft.com/office/officeart/2005/8/layout/list1"/>
    <dgm:cxn modelId="{4703435D-706D-4012-8BB1-8BE394C5E825}" type="presParOf" srcId="{B989EA10-DDA9-4742-B5DB-2DCB6F0FA824}" destId="{EB031015-6E1E-4F3A-9D39-8988A8DCA3F2}" srcOrd="0" destOrd="0" presId="urn:microsoft.com/office/officeart/2005/8/layout/list1"/>
    <dgm:cxn modelId="{50D42BB5-FE4C-4977-8EBB-DF4F7395EF8E}" type="presParOf" srcId="{B989EA10-DDA9-4742-B5DB-2DCB6F0FA824}" destId="{3822E460-8E41-4B06-B25E-456E23B9236C}" srcOrd="1" destOrd="0" presId="urn:microsoft.com/office/officeart/2005/8/layout/list1"/>
    <dgm:cxn modelId="{5ADD493C-09FE-4A1F-84D1-9FDAA15AEB39}" type="presParOf" srcId="{270EB3CB-D1ED-43D8-A9C6-CB6FEC747CD0}" destId="{3982D164-236C-49EB-9BAF-2214758997F5}" srcOrd="5" destOrd="0" presId="urn:microsoft.com/office/officeart/2005/8/layout/list1"/>
    <dgm:cxn modelId="{DC8975BC-D47F-4507-A8BA-462A54FC4752}" type="presParOf" srcId="{270EB3CB-D1ED-43D8-A9C6-CB6FEC747CD0}" destId="{DE761933-5DAB-4FA4-9331-CB517E3066BB}" srcOrd="6" destOrd="0" presId="urn:microsoft.com/office/officeart/2005/8/layout/list1"/>
    <dgm:cxn modelId="{17EB13B1-68EA-4B88-ACEF-EE7547E5D5C7}" type="presParOf" srcId="{270EB3CB-D1ED-43D8-A9C6-CB6FEC747CD0}" destId="{420B322B-ABA2-4C9A-84B5-E22837A8E583}" srcOrd="7" destOrd="0" presId="urn:microsoft.com/office/officeart/2005/8/layout/list1"/>
    <dgm:cxn modelId="{457365FF-873E-4CE6-8E93-0DAB25FC4E7A}" type="presParOf" srcId="{270EB3CB-D1ED-43D8-A9C6-CB6FEC747CD0}" destId="{F321E94A-97E0-480A-970D-68267CBD9799}" srcOrd="8" destOrd="0" presId="urn:microsoft.com/office/officeart/2005/8/layout/list1"/>
    <dgm:cxn modelId="{3F853181-34B1-4496-BB2C-05AF2AEBB6BB}" type="presParOf" srcId="{F321E94A-97E0-480A-970D-68267CBD9799}" destId="{BB52306D-F75D-4A28-BDBF-58EB905A1D10}" srcOrd="0" destOrd="0" presId="urn:microsoft.com/office/officeart/2005/8/layout/list1"/>
    <dgm:cxn modelId="{D1E73674-9C39-49E3-91B2-89BE72D70C7F}" type="presParOf" srcId="{F321E94A-97E0-480A-970D-68267CBD9799}" destId="{9AA94873-865D-4A3B-9534-5B27D9C8F190}" srcOrd="1" destOrd="0" presId="urn:microsoft.com/office/officeart/2005/8/layout/list1"/>
    <dgm:cxn modelId="{BE8EED8F-3B9E-4024-8ED8-CD9BA00EC3DB}" type="presParOf" srcId="{270EB3CB-D1ED-43D8-A9C6-CB6FEC747CD0}" destId="{10B08621-5FE7-4654-BE76-EA02B2F8CD9B}" srcOrd="9" destOrd="0" presId="urn:microsoft.com/office/officeart/2005/8/layout/list1"/>
    <dgm:cxn modelId="{D0272627-025B-46F8-9B9F-3814503CEA11}" type="presParOf" srcId="{270EB3CB-D1ED-43D8-A9C6-CB6FEC747CD0}" destId="{37D39728-79A9-4B3F-A5AE-41FE29783B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BF5C5-CD29-4B90-98AE-82DF61872C93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40CDA8E-6EBD-42A4-B0B1-841C84BBFB82}">
      <dgm:prSet custT="1"/>
      <dgm:spPr>
        <a:solidFill>
          <a:srgbClr val="DEE7FA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Пакет документов необходимый представить в Единое окно для открытия лицевого счета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437BFBA6-8C80-4746-AF6C-E0ADB09D6ADC}" type="parTrans" cxnId="{DE76D485-D94F-4D38-8C20-CD2AEF3FEA9B}">
      <dgm:prSet/>
      <dgm:spPr/>
      <dgm:t>
        <a:bodyPr/>
        <a:lstStyle/>
        <a:p>
          <a:endParaRPr lang="ru-RU" sz="1400"/>
        </a:p>
      </dgm:t>
    </dgm:pt>
    <dgm:pt modelId="{E2D12CDC-1E8C-4595-B700-3BED639704BB}" type="sibTrans" cxnId="{DE76D485-D94F-4D38-8C20-CD2AEF3FEA9B}">
      <dgm:prSet/>
      <dgm:spPr/>
      <dgm:t>
        <a:bodyPr/>
        <a:lstStyle/>
        <a:p>
          <a:endParaRPr lang="ru-RU" sz="1400"/>
        </a:p>
      </dgm:t>
    </dgm:pt>
    <dgm:pt modelId="{BFFBAF92-E34D-48EC-993D-E0F082E5FD92}">
      <dgm:prSet custT="1"/>
      <dgm:spPr>
        <a:solidFill>
          <a:srgbClr val="D9F9FF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Образец заполнения заявлений, Карточки образцов подписей к лицевым счетам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B843D92A-F5FF-481C-8F46-1603A4D66D63}" type="parTrans" cxnId="{409D2BEE-E2E8-48D0-A35B-C66E6D5709E7}">
      <dgm:prSet/>
      <dgm:spPr/>
      <dgm:t>
        <a:bodyPr/>
        <a:lstStyle/>
        <a:p>
          <a:endParaRPr lang="ru-RU" sz="1400"/>
        </a:p>
      </dgm:t>
    </dgm:pt>
    <dgm:pt modelId="{74CCDBB7-B326-4E46-82EA-C6C87FA20ED9}" type="sibTrans" cxnId="{409D2BEE-E2E8-48D0-A35B-C66E6D5709E7}">
      <dgm:prSet/>
      <dgm:spPr/>
      <dgm:t>
        <a:bodyPr/>
        <a:lstStyle/>
        <a:p>
          <a:endParaRPr lang="ru-RU" sz="1400"/>
        </a:p>
      </dgm:t>
    </dgm:pt>
    <dgm:pt modelId="{A6159E59-21AB-4B29-8941-70407335DF56}">
      <dgm:prSet custT="1"/>
      <dgm:spPr>
        <a:solidFill>
          <a:srgbClr val="F1F5FD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формировании идентификатора государственного контракта, соглашения (договора)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6F09FDAB-C489-4B6D-A9D4-EEB8B6A5661D}" type="parTrans" cxnId="{28650E60-498C-45F5-BD87-CD280BF9D3AB}">
      <dgm:prSet/>
      <dgm:spPr/>
      <dgm:t>
        <a:bodyPr/>
        <a:lstStyle/>
        <a:p>
          <a:endParaRPr lang="ru-RU" sz="1400"/>
        </a:p>
      </dgm:t>
    </dgm:pt>
    <dgm:pt modelId="{818EFAB6-BD35-44FD-9630-D0AA164A1A5D}" type="sibTrans" cxnId="{28650E60-498C-45F5-BD87-CD280BF9D3AB}">
      <dgm:prSet/>
      <dgm:spPr/>
      <dgm:t>
        <a:bodyPr/>
        <a:lstStyle/>
        <a:p>
          <a:endParaRPr lang="ru-RU" sz="1400"/>
        </a:p>
      </dgm:t>
    </dgm:pt>
    <dgm:pt modelId="{772D80A5-0493-4B2A-A688-8A24A80BB39B}">
      <dgm:prSet custT="1"/>
      <dgm:spPr>
        <a:solidFill>
          <a:srgbClr val="E5EDFB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статусах обработки представленного пакета документов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E3C01CC0-93DD-4AE5-BE45-F28B0635DA0A}" type="parTrans" cxnId="{7CBB9D8C-F649-49A1-A3E5-817C0B613CFF}">
      <dgm:prSet/>
      <dgm:spPr/>
      <dgm:t>
        <a:bodyPr/>
        <a:lstStyle/>
        <a:p>
          <a:endParaRPr lang="ru-RU" sz="1400"/>
        </a:p>
      </dgm:t>
    </dgm:pt>
    <dgm:pt modelId="{63F388D0-5345-498D-B7D4-7717ED694CA6}" type="sibTrans" cxnId="{7CBB9D8C-F649-49A1-A3E5-817C0B613CFF}">
      <dgm:prSet/>
      <dgm:spPr/>
      <dgm:t>
        <a:bodyPr/>
        <a:lstStyle/>
        <a:p>
          <a:endParaRPr lang="ru-RU" sz="1400"/>
        </a:p>
      </dgm:t>
    </dgm:pt>
    <dgm:pt modelId="{5068E0C3-7809-41AF-9A43-EC60ECEDC92D}">
      <dgm:prSet custT="1"/>
      <dgm:spPr>
        <a:solidFill>
          <a:srgbClr val="F8FAFE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подключении к компонентам системы ГИИС "Электронный бюджет"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19285B6B-94DE-4EC3-B57D-1A9ED67F6D13}" type="parTrans" cxnId="{4471DB3A-C028-42CD-A6B7-6AE8888A9C58}">
      <dgm:prSet/>
      <dgm:spPr/>
      <dgm:t>
        <a:bodyPr/>
        <a:lstStyle/>
        <a:p>
          <a:endParaRPr lang="ru-RU" sz="1400"/>
        </a:p>
      </dgm:t>
    </dgm:pt>
    <dgm:pt modelId="{DBB19E28-43E7-4A59-A928-E596EB3FF989}" type="sibTrans" cxnId="{4471DB3A-C028-42CD-A6B7-6AE8888A9C58}">
      <dgm:prSet/>
      <dgm:spPr/>
      <dgm:t>
        <a:bodyPr/>
        <a:lstStyle/>
        <a:p>
          <a:endParaRPr lang="ru-RU" sz="1400"/>
        </a:p>
      </dgm:t>
    </dgm:pt>
    <dgm:pt modelId="{302C0E61-EE19-4C3D-BC0A-9FD3299CB282}">
      <dgm:prSet custT="1"/>
      <dgm:spPr>
        <a:solidFill>
          <a:srgbClr val="D9F9FF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проверке наличия юридического лица в Сводном реестре и определения кода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A57DFD5C-1C57-4BCD-9206-FBE1AC7D110E}" type="parTrans" cxnId="{3C7D9B59-5AA3-4E71-B265-77733F422366}">
      <dgm:prSet/>
      <dgm:spPr/>
      <dgm:t>
        <a:bodyPr/>
        <a:lstStyle/>
        <a:p>
          <a:endParaRPr lang="ru-RU" sz="1400"/>
        </a:p>
      </dgm:t>
    </dgm:pt>
    <dgm:pt modelId="{357D59F4-E3CE-4944-9205-09D82CBD22BF}" type="sibTrans" cxnId="{3C7D9B59-5AA3-4E71-B265-77733F422366}">
      <dgm:prSet/>
      <dgm:spPr/>
      <dgm:t>
        <a:bodyPr/>
        <a:lstStyle/>
        <a:p>
          <a:endParaRPr lang="ru-RU" sz="1400"/>
        </a:p>
      </dgm:t>
    </dgm:pt>
    <dgm:pt modelId="{270EB3CB-D1ED-43D8-A9C6-CB6FEC747CD0}" type="pres">
      <dgm:prSet presAssocID="{C57BF5C5-CD29-4B90-98AE-82DF61872C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D5462-5108-4018-BEF1-CA3079DBD9A2}" type="pres">
      <dgm:prSet presAssocID="{540CDA8E-6EBD-42A4-B0B1-841C84BBFB82}" presName="parentLin" presStyleCnt="0"/>
      <dgm:spPr/>
    </dgm:pt>
    <dgm:pt modelId="{968F4B1B-C3A7-4046-9309-F7F9EE9F9B47}" type="pres">
      <dgm:prSet presAssocID="{540CDA8E-6EBD-42A4-B0B1-841C84BBFB8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12E5340-DC1B-4FE0-8753-24F265D27417}" type="pres">
      <dgm:prSet presAssocID="{540CDA8E-6EBD-42A4-B0B1-841C84BBFB82}" presName="parentText" presStyleLbl="node1" presStyleIdx="0" presStyleCnt="6" custScaleX="129603" custLinFactNeighborX="7067" custLinFactNeighborY="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69B7-3BEB-4737-B54E-7F81A776D551}" type="pres">
      <dgm:prSet presAssocID="{540CDA8E-6EBD-42A4-B0B1-841C84BBFB82}" presName="negativeSpace" presStyleCnt="0"/>
      <dgm:spPr/>
    </dgm:pt>
    <dgm:pt modelId="{E66FAE1F-528A-452C-BC3A-9267EE79C431}" type="pres">
      <dgm:prSet presAssocID="{540CDA8E-6EBD-42A4-B0B1-841C84BBFB82}" presName="childText" presStyleLbl="conFgAcc1" presStyleIdx="0" presStyleCnt="6" custScaleX="90977" custLinFactY="-379" custLinFactNeighborX="3123" custLinFactNeighborY="-100000">
        <dgm:presLayoutVars>
          <dgm:bulletEnabled val="1"/>
        </dgm:presLayoutVars>
      </dgm:prSet>
      <dgm:spPr/>
    </dgm:pt>
    <dgm:pt modelId="{61E0D943-7E50-4D04-8DE8-65DBD24B3F60}" type="pres">
      <dgm:prSet presAssocID="{E2D12CDC-1E8C-4595-B700-3BED639704BB}" presName="spaceBetweenRectangles" presStyleCnt="0"/>
      <dgm:spPr/>
    </dgm:pt>
    <dgm:pt modelId="{B989EA10-DDA9-4742-B5DB-2DCB6F0FA824}" type="pres">
      <dgm:prSet presAssocID="{BFFBAF92-E34D-48EC-993D-E0F082E5FD92}" presName="parentLin" presStyleCnt="0"/>
      <dgm:spPr/>
    </dgm:pt>
    <dgm:pt modelId="{EB031015-6E1E-4F3A-9D39-8988A8DCA3F2}" type="pres">
      <dgm:prSet presAssocID="{BFFBAF92-E34D-48EC-993D-E0F082E5FD9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822E460-8E41-4B06-B25E-456E23B9236C}" type="pres">
      <dgm:prSet presAssocID="{BFFBAF92-E34D-48EC-993D-E0F082E5FD92}" presName="parentText" presStyleLbl="node1" presStyleIdx="1" presStyleCnt="6" custScaleX="129603" custLinFactNeighborX="8052" custLinFactNeighborY="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2D164-236C-49EB-9BAF-2214758997F5}" type="pres">
      <dgm:prSet presAssocID="{BFFBAF92-E34D-48EC-993D-E0F082E5FD92}" presName="negativeSpace" presStyleCnt="0"/>
      <dgm:spPr/>
    </dgm:pt>
    <dgm:pt modelId="{DE761933-5DAB-4FA4-9331-CB517E3066BB}" type="pres">
      <dgm:prSet presAssocID="{BFFBAF92-E34D-48EC-993D-E0F082E5FD92}" presName="childText" presStyleLbl="conFgAcc1" presStyleIdx="1" presStyleCnt="6" custScaleX="90977" custLinFactY="-1688" custLinFactNeighborX="3455" custLinFactNeighborY="-100000">
        <dgm:presLayoutVars>
          <dgm:bulletEnabled val="1"/>
        </dgm:presLayoutVars>
      </dgm:prSet>
      <dgm:spPr/>
    </dgm:pt>
    <dgm:pt modelId="{420B322B-ABA2-4C9A-84B5-E22837A8E583}" type="pres">
      <dgm:prSet presAssocID="{74CCDBB7-B326-4E46-82EA-C6C87FA20ED9}" presName="spaceBetweenRectangles" presStyleCnt="0"/>
      <dgm:spPr/>
    </dgm:pt>
    <dgm:pt modelId="{DF74B730-6D7F-46F4-A99C-D35B0FE6538A}" type="pres">
      <dgm:prSet presAssocID="{A6159E59-21AB-4B29-8941-70407335DF56}" presName="parentLin" presStyleCnt="0"/>
      <dgm:spPr/>
    </dgm:pt>
    <dgm:pt modelId="{C81047D2-29D0-4615-B7D9-D66E10C52E03}" type="pres">
      <dgm:prSet presAssocID="{A6159E59-21AB-4B29-8941-70407335DF5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785A68A-A5AB-4308-9155-4866631DE5F8}" type="pres">
      <dgm:prSet presAssocID="{A6159E59-21AB-4B29-8941-70407335DF56}" presName="parentText" presStyleLbl="node1" presStyleIdx="2" presStyleCnt="6" custScaleX="129603" custLinFactNeighborX="-7221" custLinFactNeighborY="2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94AB7-1390-4E14-8089-CFE0523D1F8A}" type="pres">
      <dgm:prSet presAssocID="{A6159E59-21AB-4B29-8941-70407335DF56}" presName="negativeSpace" presStyleCnt="0"/>
      <dgm:spPr/>
    </dgm:pt>
    <dgm:pt modelId="{14C74869-52E3-4973-A78E-FF117572C2CC}" type="pres">
      <dgm:prSet presAssocID="{A6159E59-21AB-4B29-8941-70407335DF56}" presName="childText" presStyleLbl="conFgAcc1" presStyleIdx="2" presStyleCnt="6" custScaleX="90977" custLinFactNeighborX="3270" custLinFactNeighborY="-96209">
        <dgm:presLayoutVars>
          <dgm:bulletEnabled val="1"/>
        </dgm:presLayoutVars>
      </dgm:prSet>
      <dgm:spPr/>
    </dgm:pt>
    <dgm:pt modelId="{6ADFF679-7283-4558-A239-EA11C2AD0F70}" type="pres">
      <dgm:prSet presAssocID="{818EFAB6-BD35-44FD-9630-D0AA164A1A5D}" presName="spaceBetweenRectangles" presStyleCnt="0"/>
      <dgm:spPr/>
    </dgm:pt>
    <dgm:pt modelId="{F321E94A-97E0-480A-970D-68267CBD9799}" type="pres">
      <dgm:prSet presAssocID="{772D80A5-0493-4B2A-A688-8A24A80BB39B}" presName="parentLin" presStyleCnt="0"/>
      <dgm:spPr/>
    </dgm:pt>
    <dgm:pt modelId="{BB52306D-F75D-4A28-BDBF-58EB905A1D10}" type="pres">
      <dgm:prSet presAssocID="{772D80A5-0493-4B2A-A688-8A24A80BB39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AA94873-865D-4A3B-9534-5B27D9C8F190}" type="pres">
      <dgm:prSet presAssocID="{772D80A5-0493-4B2A-A688-8A24A80BB39B}" presName="parentText" presStyleLbl="node1" presStyleIdx="3" presStyleCnt="6" custScaleX="129603" custLinFactNeighborX="739" custLinFactNeighborY="-2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08621-5FE7-4654-BE76-EA02B2F8CD9B}" type="pres">
      <dgm:prSet presAssocID="{772D80A5-0493-4B2A-A688-8A24A80BB39B}" presName="negativeSpace" presStyleCnt="0"/>
      <dgm:spPr/>
    </dgm:pt>
    <dgm:pt modelId="{37D39728-79A9-4B3F-A5AE-41FE29783B20}" type="pres">
      <dgm:prSet presAssocID="{772D80A5-0493-4B2A-A688-8A24A80BB39B}" presName="childText" presStyleLbl="conFgAcc1" presStyleIdx="3" presStyleCnt="6" custScaleX="90977" custLinFactY="-4839" custLinFactNeighborX="38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666B-2742-41B2-B901-CC8FFFF20AB5}" type="pres">
      <dgm:prSet presAssocID="{63F388D0-5345-498D-B7D4-7717ED694CA6}" presName="spaceBetweenRectangles" presStyleCnt="0"/>
      <dgm:spPr/>
    </dgm:pt>
    <dgm:pt modelId="{87F24B46-44C0-4996-9C97-5BEC3C159E35}" type="pres">
      <dgm:prSet presAssocID="{5068E0C3-7809-41AF-9A43-EC60ECEDC92D}" presName="parentLin" presStyleCnt="0"/>
      <dgm:spPr/>
    </dgm:pt>
    <dgm:pt modelId="{5578986B-39AF-495B-AC56-D1D4272CA536}" type="pres">
      <dgm:prSet presAssocID="{5068E0C3-7809-41AF-9A43-EC60ECEDC92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47318A5-7C54-4A89-ABB7-F34D5B4E8DA5}" type="pres">
      <dgm:prSet presAssocID="{5068E0C3-7809-41AF-9A43-EC60ECEDC92D}" presName="parentText" presStyleLbl="node1" presStyleIdx="4" presStyleCnt="6" custScaleX="129603" custLinFactNeighborX="739" custLinFactNeighborY="-13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CD6A0-8AA8-4D80-B923-01CD6E21CB6D}" type="pres">
      <dgm:prSet presAssocID="{5068E0C3-7809-41AF-9A43-EC60ECEDC92D}" presName="negativeSpace" presStyleCnt="0"/>
      <dgm:spPr/>
    </dgm:pt>
    <dgm:pt modelId="{46F56027-EDB9-4F68-A8C9-EF6828322599}" type="pres">
      <dgm:prSet presAssocID="{5068E0C3-7809-41AF-9A43-EC60ECEDC92D}" presName="childText" presStyleLbl="conFgAcc1" presStyleIdx="4" presStyleCnt="6" custScaleX="90977" custLinFactY="-19782" custLinFactNeighborX="41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3F678-1AD3-432C-9978-346254EDF3D4}" type="pres">
      <dgm:prSet presAssocID="{DBB19E28-43E7-4A59-A928-E596EB3FF989}" presName="spaceBetweenRectangles" presStyleCnt="0"/>
      <dgm:spPr/>
    </dgm:pt>
    <dgm:pt modelId="{A0E3AA77-374C-49DD-A0EB-801A54D8E2E7}" type="pres">
      <dgm:prSet presAssocID="{302C0E61-EE19-4C3D-BC0A-9FD3299CB282}" presName="parentLin" presStyleCnt="0"/>
      <dgm:spPr/>
    </dgm:pt>
    <dgm:pt modelId="{BCE68FC5-DE58-4EDB-BAA3-71AA769317D0}" type="pres">
      <dgm:prSet presAssocID="{302C0E61-EE19-4C3D-BC0A-9FD3299CB28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4FAAF27-C411-4CD5-94B3-25AA340CADA5}" type="pres">
      <dgm:prSet presAssocID="{302C0E61-EE19-4C3D-BC0A-9FD3299CB282}" presName="parentText" presStyleLbl="node1" presStyleIdx="5" presStyleCnt="6" custScaleX="129603" custLinFactNeighborX="739" custLinFactNeighborY="-18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91517-D3D2-4DF6-92F3-1E64A5CB7034}" type="pres">
      <dgm:prSet presAssocID="{302C0E61-EE19-4C3D-BC0A-9FD3299CB282}" presName="negativeSpace" presStyleCnt="0"/>
      <dgm:spPr/>
    </dgm:pt>
    <dgm:pt modelId="{58CF9CA8-77B4-4304-83FE-07E610733BF7}" type="pres">
      <dgm:prSet presAssocID="{302C0E61-EE19-4C3D-BC0A-9FD3299CB282}" presName="childText" presStyleLbl="conFgAcc1" presStyleIdx="5" presStyleCnt="6" custScaleX="90977" custLinFactNeighborX="3870" custLinFactNeighborY="-72842">
        <dgm:presLayoutVars>
          <dgm:bulletEnabled val="1"/>
        </dgm:presLayoutVars>
      </dgm:prSet>
      <dgm:spPr/>
    </dgm:pt>
  </dgm:ptLst>
  <dgm:cxnLst>
    <dgm:cxn modelId="{7EE9B194-3AF7-4C3A-9A44-878874C4FC65}" type="presOf" srcId="{540CDA8E-6EBD-42A4-B0B1-841C84BBFB82}" destId="{A12E5340-DC1B-4FE0-8753-24F265D27417}" srcOrd="1" destOrd="0" presId="urn:microsoft.com/office/officeart/2005/8/layout/list1"/>
    <dgm:cxn modelId="{26B89A46-0E45-470F-8571-AA10BA35AC14}" type="presOf" srcId="{BFFBAF92-E34D-48EC-993D-E0F082E5FD92}" destId="{EB031015-6E1E-4F3A-9D39-8988A8DCA3F2}" srcOrd="0" destOrd="0" presId="urn:microsoft.com/office/officeart/2005/8/layout/list1"/>
    <dgm:cxn modelId="{6693B7CA-D6E3-40EC-9960-EB5E27645CA6}" type="presOf" srcId="{A6159E59-21AB-4B29-8941-70407335DF56}" destId="{C81047D2-29D0-4615-B7D9-D66E10C52E03}" srcOrd="0" destOrd="0" presId="urn:microsoft.com/office/officeart/2005/8/layout/list1"/>
    <dgm:cxn modelId="{7CBB9D8C-F649-49A1-A3E5-817C0B613CFF}" srcId="{C57BF5C5-CD29-4B90-98AE-82DF61872C93}" destId="{772D80A5-0493-4B2A-A688-8A24A80BB39B}" srcOrd="3" destOrd="0" parTransId="{E3C01CC0-93DD-4AE5-BE45-F28B0635DA0A}" sibTransId="{63F388D0-5345-498D-B7D4-7717ED694CA6}"/>
    <dgm:cxn modelId="{9DFA9010-6CB0-4792-AD2F-24668BAE1558}" type="presOf" srcId="{5068E0C3-7809-41AF-9A43-EC60ECEDC92D}" destId="{747318A5-7C54-4A89-ABB7-F34D5B4E8DA5}" srcOrd="1" destOrd="0" presId="urn:microsoft.com/office/officeart/2005/8/layout/list1"/>
    <dgm:cxn modelId="{4ABC7BEF-0362-41CF-9AB9-419B4AC7DE20}" type="presOf" srcId="{A6159E59-21AB-4B29-8941-70407335DF56}" destId="{A785A68A-A5AB-4308-9155-4866631DE5F8}" srcOrd="1" destOrd="0" presId="urn:microsoft.com/office/officeart/2005/8/layout/list1"/>
    <dgm:cxn modelId="{409D2BEE-E2E8-48D0-A35B-C66E6D5709E7}" srcId="{C57BF5C5-CD29-4B90-98AE-82DF61872C93}" destId="{BFFBAF92-E34D-48EC-993D-E0F082E5FD92}" srcOrd="1" destOrd="0" parTransId="{B843D92A-F5FF-481C-8F46-1603A4D66D63}" sibTransId="{74CCDBB7-B326-4E46-82EA-C6C87FA20ED9}"/>
    <dgm:cxn modelId="{4CC9A3DA-8618-4B21-9DFE-4E21EF54DA64}" type="presOf" srcId="{302C0E61-EE19-4C3D-BC0A-9FD3299CB282}" destId="{BCE68FC5-DE58-4EDB-BAA3-71AA769317D0}" srcOrd="0" destOrd="0" presId="urn:microsoft.com/office/officeart/2005/8/layout/list1"/>
    <dgm:cxn modelId="{8ECEE003-BBDF-462E-8E12-BC78553AD6AB}" type="presOf" srcId="{772D80A5-0493-4B2A-A688-8A24A80BB39B}" destId="{BB52306D-F75D-4A28-BDBF-58EB905A1D10}" srcOrd="0" destOrd="0" presId="urn:microsoft.com/office/officeart/2005/8/layout/list1"/>
    <dgm:cxn modelId="{3C7D9B59-5AA3-4E71-B265-77733F422366}" srcId="{C57BF5C5-CD29-4B90-98AE-82DF61872C93}" destId="{302C0E61-EE19-4C3D-BC0A-9FD3299CB282}" srcOrd="5" destOrd="0" parTransId="{A57DFD5C-1C57-4BCD-9206-FBE1AC7D110E}" sibTransId="{357D59F4-E3CE-4944-9205-09D82CBD22BF}"/>
    <dgm:cxn modelId="{DE76D485-D94F-4D38-8C20-CD2AEF3FEA9B}" srcId="{C57BF5C5-CD29-4B90-98AE-82DF61872C93}" destId="{540CDA8E-6EBD-42A4-B0B1-841C84BBFB82}" srcOrd="0" destOrd="0" parTransId="{437BFBA6-8C80-4746-AF6C-E0ADB09D6ADC}" sibTransId="{E2D12CDC-1E8C-4595-B700-3BED639704BB}"/>
    <dgm:cxn modelId="{82FCD57F-9CF3-4E70-8657-58AC2EB0931D}" type="presOf" srcId="{C57BF5C5-CD29-4B90-98AE-82DF61872C93}" destId="{270EB3CB-D1ED-43D8-A9C6-CB6FEC747CD0}" srcOrd="0" destOrd="0" presId="urn:microsoft.com/office/officeart/2005/8/layout/list1"/>
    <dgm:cxn modelId="{7F220687-0E8C-4A81-8243-FBA6F03D82A4}" type="presOf" srcId="{302C0E61-EE19-4C3D-BC0A-9FD3299CB282}" destId="{04FAAF27-C411-4CD5-94B3-25AA340CADA5}" srcOrd="1" destOrd="0" presId="urn:microsoft.com/office/officeart/2005/8/layout/list1"/>
    <dgm:cxn modelId="{11C1DF2D-345A-4872-8AD8-31B29BD2ED5E}" type="presOf" srcId="{772D80A5-0493-4B2A-A688-8A24A80BB39B}" destId="{9AA94873-865D-4A3B-9534-5B27D9C8F190}" srcOrd="1" destOrd="0" presId="urn:microsoft.com/office/officeart/2005/8/layout/list1"/>
    <dgm:cxn modelId="{4471DB3A-C028-42CD-A6B7-6AE8888A9C58}" srcId="{C57BF5C5-CD29-4B90-98AE-82DF61872C93}" destId="{5068E0C3-7809-41AF-9A43-EC60ECEDC92D}" srcOrd="4" destOrd="0" parTransId="{19285B6B-94DE-4EC3-B57D-1A9ED67F6D13}" sibTransId="{DBB19E28-43E7-4A59-A928-E596EB3FF989}"/>
    <dgm:cxn modelId="{28650E60-498C-45F5-BD87-CD280BF9D3AB}" srcId="{C57BF5C5-CD29-4B90-98AE-82DF61872C93}" destId="{A6159E59-21AB-4B29-8941-70407335DF56}" srcOrd="2" destOrd="0" parTransId="{6F09FDAB-C489-4B6D-A9D4-EEB8B6A5661D}" sibTransId="{818EFAB6-BD35-44FD-9630-D0AA164A1A5D}"/>
    <dgm:cxn modelId="{DBD4C075-C484-4287-84BC-F4E3BCFEF46A}" type="presOf" srcId="{5068E0C3-7809-41AF-9A43-EC60ECEDC92D}" destId="{5578986B-39AF-495B-AC56-D1D4272CA536}" srcOrd="0" destOrd="0" presId="urn:microsoft.com/office/officeart/2005/8/layout/list1"/>
    <dgm:cxn modelId="{D8302049-D191-4C46-857B-F2930AB5484B}" type="presOf" srcId="{BFFBAF92-E34D-48EC-993D-E0F082E5FD92}" destId="{3822E460-8E41-4B06-B25E-456E23B9236C}" srcOrd="1" destOrd="0" presId="urn:microsoft.com/office/officeart/2005/8/layout/list1"/>
    <dgm:cxn modelId="{FD8F9851-1F43-4E07-8FF6-E74F5768B96E}" type="presOf" srcId="{540CDA8E-6EBD-42A4-B0B1-841C84BBFB82}" destId="{968F4B1B-C3A7-4046-9309-F7F9EE9F9B47}" srcOrd="0" destOrd="0" presId="urn:microsoft.com/office/officeart/2005/8/layout/list1"/>
    <dgm:cxn modelId="{938BBF2A-9893-46DD-8167-FC9A6F9D63C8}" type="presParOf" srcId="{270EB3CB-D1ED-43D8-A9C6-CB6FEC747CD0}" destId="{F78D5462-5108-4018-BEF1-CA3079DBD9A2}" srcOrd="0" destOrd="0" presId="urn:microsoft.com/office/officeart/2005/8/layout/list1"/>
    <dgm:cxn modelId="{D252FDBF-E4C8-49B7-9A46-E15BB217B4BC}" type="presParOf" srcId="{F78D5462-5108-4018-BEF1-CA3079DBD9A2}" destId="{968F4B1B-C3A7-4046-9309-F7F9EE9F9B47}" srcOrd="0" destOrd="0" presId="urn:microsoft.com/office/officeart/2005/8/layout/list1"/>
    <dgm:cxn modelId="{7B97638C-6AA8-4ACE-9414-19F363623B32}" type="presParOf" srcId="{F78D5462-5108-4018-BEF1-CA3079DBD9A2}" destId="{A12E5340-DC1B-4FE0-8753-24F265D27417}" srcOrd="1" destOrd="0" presId="urn:microsoft.com/office/officeart/2005/8/layout/list1"/>
    <dgm:cxn modelId="{87D67E61-3012-4C49-8FFC-B192A023EB0C}" type="presParOf" srcId="{270EB3CB-D1ED-43D8-A9C6-CB6FEC747CD0}" destId="{2AC769B7-3BEB-4737-B54E-7F81A776D551}" srcOrd="1" destOrd="0" presId="urn:microsoft.com/office/officeart/2005/8/layout/list1"/>
    <dgm:cxn modelId="{BEC06C04-E6B3-480F-A5D7-CA0B651AD993}" type="presParOf" srcId="{270EB3CB-D1ED-43D8-A9C6-CB6FEC747CD0}" destId="{E66FAE1F-528A-452C-BC3A-9267EE79C431}" srcOrd="2" destOrd="0" presId="urn:microsoft.com/office/officeart/2005/8/layout/list1"/>
    <dgm:cxn modelId="{2C3A5DE4-F05A-4312-BB3B-098AF08DF120}" type="presParOf" srcId="{270EB3CB-D1ED-43D8-A9C6-CB6FEC747CD0}" destId="{61E0D943-7E50-4D04-8DE8-65DBD24B3F60}" srcOrd="3" destOrd="0" presId="urn:microsoft.com/office/officeart/2005/8/layout/list1"/>
    <dgm:cxn modelId="{E34CC516-24BC-4C0D-BFE5-D3AD1231BEF3}" type="presParOf" srcId="{270EB3CB-D1ED-43D8-A9C6-CB6FEC747CD0}" destId="{B989EA10-DDA9-4742-B5DB-2DCB6F0FA824}" srcOrd="4" destOrd="0" presId="urn:microsoft.com/office/officeart/2005/8/layout/list1"/>
    <dgm:cxn modelId="{E2389801-5FFD-4616-85BA-9B411E0BE9C8}" type="presParOf" srcId="{B989EA10-DDA9-4742-B5DB-2DCB6F0FA824}" destId="{EB031015-6E1E-4F3A-9D39-8988A8DCA3F2}" srcOrd="0" destOrd="0" presId="urn:microsoft.com/office/officeart/2005/8/layout/list1"/>
    <dgm:cxn modelId="{614D0CC5-816D-4228-8177-2558CF51CF89}" type="presParOf" srcId="{B989EA10-DDA9-4742-B5DB-2DCB6F0FA824}" destId="{3822E460-8E41-4B06-B25E-456E23B9236C}" srcOrd="1" destOrd="0" presId="urn:microsoft.com/office/officeart/2005/8/layout/list1"/>
    <dgm:cxn modelId="{93AF76EC-508B-4660-A963-AB57622C0A9E}" type="presParOf" srcId="{270EB3CB-D1ED-43D8-A9C6-CB6FEC747CD0}" destId="{3982D164-236C-49EB-9BAF-2214758997F5}" srcOrd="5" destOrd="0" presId="urn:microsoft.com/office/officeart/2005/8/layout/list1"/>
    <dgm:cxn modelId="{A2D18F64-0305-46EA-B55A-EA2EB1992914}" type="presParOf" srcId="{270EB3CB-D1ED-43D8-A9C6-CB6FEC747CD0}" destId="{DE761933-5DAB-4FA4-9331-CB517E3066BB}" srcOrd="6" destOrd="0" presId="urn:microsoft.com/office/officeart/2005/8/layout/list1"/>
    <dgm:cxn modelId="{7B17B7CB-2442-43B2-933A-869FC0A38274}" type="presParOf" srcId="{270EB3CB-D1ED-43D8-A9C6-CB6FEC747CD0}" destId="{420B322B-ABA2-4C9A-84B5-E22837A8E583}" srcOrd="7" destOrd="0" presId="urn:microsoft.com/office/officeart/2005/8/layout/list1"/>
    <dgm:cxn modelId="{CA07E513-294E-4BE4-8CB2-A3FBEDB555E4}" type="presParOf" srcId="{270EB3CB-D1ED-43D8-A9C6-CB6FEC747CD0}" destId="{DF74B730-6D7F-46F4-A99C-D35B0FE6538A}" srcOrd="8" destOrd="0" presId="urn:microsoft.com/office/officeart/2005/8/layout/list1"/>
    <dgm:cxn modelId="{6B21D63C-031A-4C72-A38B-265A4B318210}" type="presParOf" srcId="{DF74B730-6D7F-46F4-A99C-D35B0FE6538A}" destId="{C81047D2-29D0-4615-B7D9-D66E10C52E03}" srcOrd="0" destOrd="0" presId="urn:microsoft.com/office/officeart/2005/8/layout/list1"/>
    <dgm:cxn modelId="{D3470264-3F7B-4A7B-814C-95B48B0B9763}" type="presParOf" srcId="{DF74B730-6D7F-46F4-A99C-D35B0FE6538A}" destId="{A785A68A-A5AB-4308-9155-4866631DE5F8}" srcOrd="1" destOrd="0" presId="urn:microsoft.com/office/officeart/2005/8/layout/list1"/>
    <dgm:cxn modelId="{814BDAA3-3630-47BD-A17E-CC9F6AEFFF6C}" type="presParOf" srcId="{270EB3CB-D1ED-43D8-A9C6-CB6FEC747CD0}" destId="{7EB94AB7-1390-4E14-8089-CFE0523D1F8A}" srcOrd="9" destOrd="0" presId="urn:microsoft.com/office/officeart/2005/8/layout/list1"/>
    <dgm:cxn modelId="{6B34FE16-9183-48D8-AE89-027C52C9F080}" type="presParOf" srcId="{270EB3CB-D1ED-43D8-A9C6-CB6FEC747CD0}" destId="{14C74869-52E3-4973-A78E-FF117572C2CC}" srcOrd="10" destOrd="0" presId="urn:microsoft.com/office/officeart/2005/8/layout/list1"/>
    <dgm:cxn modelId="{BBAEBC88-4A47-455A-809A-FBA66004F2AD}" type="presParOf" srcId="{270EB3CB-D1ED-43D8-A9C6-CB6FEC747CD0}" destId="{6ADFF679-7283-4558-A239-EA11C2AD0F70}" srcOrd="11" destOrd="0" presId="urn:microsoft.com/office/officeart/2005/8/layout/list1"/>
    <dgm:cxn modelId="{23182FA0-017D-49A7-954B-B17DD4FEA5A7}" type="presParOf" srcId="{270EB3CB-D1ED-43D8-A9C6-CB6FEC747CD0}" destId="{F321E94A-97E0-480A-970D-68267CBD9799}" srcOrd="12" destOrd="0" presId="urn:microsoft.com/office/officeart/2005/8/layout/list1"/>
    <dgm:cxn modelId="{279E2FAC-0E37-49E3-9C63-1C6DB55FEA0C}" type="presParOf" srcId="{F321E94A-97E0-480A-970D-68267CBD9799}" destId="{BB52306D-F75D-4A28-BDBF-58EB905A1D10}" srcOrd="0" destOrd="0" presId="urn:microsoft.com/office/officeart/2005/8/layout/list1"/>
    <dgm:cxn modelId="{BEC9084A-5FFF-47C2-924C-3319C68530EC}" type="presParOf" srcId="{F321E94A-97E0-480A-970D-68267CBD9799}" destId="{9AA94873-865D-4A3B-9534-5B27D9C8F190}" srcOrd="1" destOrd="0" presId="urn:microsoft.com/office/officeart/2005/8/layout/list1"/>
    <dgm:cxn modelId="{8A34C36B-87C7-4894-B9EF-71CC1D7DF0C2}" type="presParOf" srcId="{270EB3CB-D1ED-43D8-A9C6-CB6FEC747CD0}" destId="{10B08621-5FE7-4654-BE76-EA02B2F8CD9B}" srcOrd="13" destOrd="0" presId="urn:microsoft.com/office/officeart/2005/8/layout/list1"/>
    <dgm:cxn modelId="{B83925B6-6641-4E23-AAA8-1C3D36C0B55A}" type="presParOf" srcId="{270EB3CB-D1ED-43D8-A9C6-CB6FEC747CD0}" destId="{37D39728-79A9-4B3F-A5AE-41FE29783B20}" srcOrd="14" destOrd="0" presId="urn:microsoft.com/office/officeart/2005/8/layout/list1"/>
    <dgm:cxn modelId="{498BECBE-54EF-4481-BA50-3A500F1C43B7}" type="presParOf" srcId="{270EB3CB-D1ED-43D8-A9C6-CB6FEC747CD0}" destId="{12DB666B-2742-41B2-B901-CC8FFFF20AB5}" srcOrd="15" destOrd="0" presId="urn:microsoft.com/office/officeart/2005/8/layout/list1"/>
    <dgm:cxn modelId="{CCCB4942-7EDE-40F6-AAC8-9AD06445708B}" type="presParOf" srcId="{270EB3CB-D1ED-43D8-A9C6-CB6FEC747CD0}" destId="{87F24B46-44C0-4996-9C97-5BEC3C159E35}" srcOrd="16" destOrd="0" presId="urn:microsoft.com/office/officeart/2005/8/layout/list1"/>
    <dgm:cxn modelId="{4D40AE8C-F121-4574-B96F-8BD40AC6E56E}" type="presParOf" srcId="{87F24B46-44C0-4996-9C97-5BEC3C159E35}" destId="{5578986B-39AF-495B-AC56-D1D4272CA536}" srcOrd="0" destOrd="0" presId="urn:microsoft.com/office/officeart/2005/8/layout/list1"/>
    <dgm:cxn modelId="{5E812BE7-AA58-4DC4-B6EB-D11F42040DB4}" type="presParOf" srcId="{87F24B46-44C0-4996-9C97-5BEC3C159E35}" destId="{747318A5-7C54-4A89-ABB7-F34D5B4E8DA5}" srcOrd="1" destOrd="0" presId="urn:microsoft.com/office/officeart/2005/8/layout/list1"/>
    <dgm:cxn modelId="{275260AF-57C0-4FEF-B314-02BDC7444DA4}" type="presParOf" srcId="{270EB3CB-D1ED-43D8-A9C6-CB6FEC747CD0}" destId="{28FCD6A0-8AA8-4D80-B923-01CD6E21CB6D}" srcOrd="17" destOrd="0" presId="urn:microsoft.com/office/officeart/2005/8/layout/list1"/>
    <dgm:cxn modelId="{039D12C9-3CE3-410A-B77D-3D0419FE3C82}" type="presParOf" srcId="{270EB3CB-D1ED-43D8-A9C6-CB6FEC747CD0}" destId="{46F56027-EDB9-4F68-A8C9-EF6828322599}" srcOrd="18" destOrd="0" presId="urn:microsoft.com/office/officeart/2005/8/layout/list1"/>
    <dgm:cxn modelId="{7BB4D2A5-8CD7-43D2-B681-F700002F1BCE}" type="presParOf" srcId="{270EB3CB-D1ED-43D8-A9C6-CB6FEC747CD0}" destId="{02C3F678-1AD3-432C-9978-346254EDF3D4}" srcOrd="19" destOrd="0" presId="urn:microsoft.com/office/officeart/2005/8/layout/list1"/>
    <dgm:cxn modelId="{E9CAC0B6-7A70-47B9-9569-9987EF945610}" type="presParOf" srcId="{270EB3CB-D1ED-43D8-A9C6-CB6FEC747CD0}" destId="{A0E3AA77-374C-49DD-A0EB-801A54D8E2E7}" srcOrd="20" destOrd="0" presId="urn:microsoft.com/office/officeart/2005/8/layout/list1"/>
    <dgm:cxn modelId="{6B01DB1E-5DE2-4574-9AE6-80D2DD9DCE17}" type="presParOf" srcId="{A0E3AA77-374C-49DD-A0EB-801A54D8E2E7}" destId="{BCE68FC5-DE58-4EDB-BAA3-71AA769317D0}" srcOrd="0" destOrd="0" presId="urn:microsoft.com/office/officeart/2005/8/layout/list1"/>
    <dgm:cxn modelId="{29CFADE3-8BCB-47AD-A9B9-D5B1AFCF89B0}" type="presParOf" srcId="{A0E3AA77-374C-49DD-A0EB-801A54D8E2E7}" destId="{04FAAF27-C411-4CD5-94B3-25AA340CADA5}" srcOrd="1" destOrd="0" presId="urn:microsoft.com/office/officeart/2005/8/layout/list1"/>
    <dgm:cxn modelId="{8C9C1EF4-9D02-48AD-9DF7-8D9C0BD96F1A}" type="presParOf" srcId="{270EB3CB-D1ED-43D8-A9C6-CB6FEC747CD0}" destId="{26591517-D3D2-4DF6-92F3-1E64A5CB7034}" srcOrd="21" destOrd="0" presId="urn:microsoft.com/office/officeart/2005/8/layout/list1"/>
    <dgm:cxn modelId="{6F624735-403E-4D4B-A092-E82E26844439}" type="presParOf" srcId="{270EB3CB-D1ED-43D8-A9C6-CB6FEC747CD0}" destId="{58CF9CA8-77B4-4304-83FE-07E610733BF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BF5C5-CD29-4B90-98AE-82DF61872C93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40CDA8E-6EBD-42A4-B0B1-841C84BBFB82}">
      <dgm:prSet custT="1"/>
      <dgm:spPr>
        <a:solidFill>
          <a:srgbClr val="DEE7FA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Ежедневные отчеты о статусах представленных в Единое окно документов 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437BFBA6-8C80-4746-AF6C-E0ADB09D6ADC}" type="parTrans" cxnId="{DE76D485-D94F-4D38-8C20-CD2AEF3FEA9B}">
      <dgm:prSet/>
      <dgm:spPr/>
      <dgm:t>
        <a:bodyPr/>
        <a:lstStyle/>
        <a:p>
          <a:endParaRPr lang="ru-RU" sz="1400"/>
        </a:p>
      </dgm:t>
    </dgm:pt>
    <dgm:pt modelId="{E2D12CDC-1E8C-4595-B700-3BED639704BB}" type="sibTrans" cxnId="{DE76D485-D94F-4D38-8C20-CD2AEF3FEA9B}">
      <dgm:prSet/>
      <dgm:spPr/>
      <dgm:t>
        <a:bodyPr/>
        <a:lstStyle/>
        <a:p>
          <a:endParaRPr lang="ru-RU" sz="1400"/>
        </a:p>
      </dgm:t>
    </dgm:pt>
    <dgm:pt modelId="{BFFBAF92-E34D-48EC-993D-E0F082E5FD92}">
      <dgm:prSet custT="1"/>
      <dgm:spPr>
        <a:solidFill>
          <a:srgbClr val="D9F9FF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Номера телефонов курирующих отделов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B843D92A-F5FF-481C-8F46-1603A4D66D63}" type="parTrans" cxnId="{409D2BEE-E2E8-48D0-A35B-C66E6D5709E7}">
      <dgm:prSet/>
      <dgm:spPr/>
      <dgm:t>
        <a:bodyPr/>
        <a:lstStyle/>
        <a:p>
          <a:endParaRPr lang="ru-RU" sz="1400"/>
        </a:p>
      </dgm:t>
    </dgm:pt>
    <dgm:pt modelId="{74CCDBB7-B326-4E46-82EA-C6C87FA20ED9}" type="sibTrans" cxnId="{409D2BEE-E2E8-48D0-A35B-C66E6D5709E7}">
      <dgm:prSet/>
      <dgm:spPr/>
      <dgm:t>
        <a:bodyPr/>
        <a:lstStyle/>
        <a:p>
          <a:endParaRPr lang="ru-RU" sz="1400"/>
        </a:p>
      </dgm:t>
    </dgm:pt>
    <dgm:pt modelId="{A6159E59-21AB-4B29-8941-70407335DF56}">
      <dgm:prSet custT="1"/>
      <dgm:spPr>
        <a:solidFill>
          <a:srgbClr val="F1F5FD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том, в каком </a:t>
          </a:r>
          <a:r>
            <a:rPr lang="ru-RU" sz="1050" dirty="0" err="1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ТОФКе</a:t>
          </a:r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 обслуживается клиент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6F09FDAB-C489-4B6D-A9D4-EEB8B6A5661D}" type="parTrans" cxnId="{28650E60-498C-45F5-BD87-CD280BF9D3AB}">
      <dgm:prSet/>
      <dgm:spPr/>
      <dgm:t>
        <a:bodyPr/>
        <a:lstStyle/>
        <a:p>
          <a:endParaRPr lang="ru-RU" sz="1400"/>
        </a:p>
      </dgm:t>
    </dgm:pt>
    <dgm:pt modelId="{818EFAB6-BD35-44FD-9630-D0AA164A1A5D}" type="sibTrans" cxnId="{28650E60-498C-45F5-BD87-CD280BF9D3AB}">
      <dgm:prSet/>
      <dgm:spPr/>
      <dgm:t>
        <a:bodyPr/>
        <a:lstStyle/>
        <a:p>
          <a:endParaRPr lang="ru-RU" sz="1400"/>
        </a:p>
      </dgm:t>
    </dgm:pt>
    <dgm:pt modelId="{772D80A5-0493-4B2A-A688-8A24A80BB39B}">
      <dgm:prSet custT="1"/>
      <dgm:spPr>
        <a:solidFill>
          <a:srgbClr val="E5EDFB"/>
        </a:solidFill>
      </dgm:spPr>
      <dgm:t>
        <a:bodyPr/>
        <a:lstStyle/>
        <a:p>
          <a:r>
            <a:rPr lang="ru-RU" sz="105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статусах обработки представленного пакета документов</a:t>
          </a:r>
          <a:endParaRPr lang="ru-RU" sz="105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gm:t>
    </dgm:pt>
    <dgm:pt modelId="{E3C01CC0-93DD-4AE5-BE45-F28B0635DA0A}" type="parTrans" cxnId="{7CBB9D8C-F649-49A1-A3E5-817C0B613CFF}">
      <dgm:prSet/>
      <dgm:spPr/>
      <dgm:t>
        <a:bodyPr/>
        <a:lstStyle/>
        <a:p>
          <a:endParaRPr lang="ru-RU" sz="1400"/>
        </a:p>
      </dgm:t>
    </dgm:pt>
    <dgm:pt modelId="{63F388D0-5345-498D-B7D4-7717ED694CA6}" type="sibTrans" cxnId="{7CBB9D8C-F649-49A1-A3E5-817C0B613CFF}">
      <dgm:prSet/>
      <dgm:spPr/>
      <dgm:t>
        <a:bodyPr/>
        <a:lstStyle/>
        <a:p>
          <a:endParaRPr lang="ru-RU" sz="1400"/>
        </a:p>
      </dgm:t>
    </dgm:pt>
    <dgm:pt modelId="{270EB3CB-D1ED-43D8-A9C6-CB6FEC747CD0}" type="pres">
      <dgm:prSet presAssocID="{C57BF5C5-CD29-4B90-98AE-82DF61872C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D5462-5108-4018-BEF1-CA3079DBD9A2}" type="pres">
      <dgm:prSet presAssocID="{540CDA8E-6EBD-42A4-B0B1-841C84BBFB82}" presName="parentLin" presStyleCnt="0"/>
      <dgm:spPr/>
    </dgm:pt>
    <dgm:pt modelId="{968F4B1B-C3A7-4046-9309-F7F9EE9F9B47}" type="pres">
      <dgm:prSet presAssocID="{540CDA8E-6EBD-42A4-B0B1-841C84BBFB8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12E5340-DC1B-4FE0-8753-24F265D27417}" type="pres">
      <dgm:prSet presAssocID="{540CDA8E-6EBD-42A4-B0B1-841C84BBFB82}" presName="parentText" presStyleLbl="node1" presStyleIdx="0" presStyleCnt="4" custScaleX="64084" custLinFactNeighborX="7067" custLinFactNeighborY="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69B7-3BEB-4737-B54E-7F81A776D551}" type="pres">
      <dgm:prSet presAssocID="{540CDA8E-6EBD-42A4-B0B1-841C84BBFB82}" presName="negativeSpace" presStyleCnt="0"/>
      <dgm:spPr/>
    </dgm:pt>
    <dgm:pt modelId="{E66FAE1F-528A-452C-BC3A-9267EE79C431}" type="pres">
      <dgm:prSet presAssocID="{540CDA8E-6EBD-42A4-B0B1-841C84BBFB82}" presName="childText" presStyleLbl="conFgAcc1" presStyleIdx="0" presStyleCnt="4" custScaleX="44985" custLinFactY="-379" custLinFactNeighborX="3123" custLinFactNeighborY="-100000">
        <dgm:presLayoutVars>
          <dgm:bulletEnabled val="1"/>
        </dgm:presLayoutVars>
      </dgm:prSet>
      <dgm:spPr/>
    </dgm:pt>
    <dgm:pt modelId="{61E0D943-7E50-4D04-8DE8-65DBD24B3F60}" type="pres">
      <dgm:prSet presAssocID="{E2D12CDC-1E8C-4595-B700-3BED639704BB}" presName="spaceBetweenRectangles" presStyleCnt="0"/>
      <dgm:spPr/>
    </dgm:pt>
    <dgm:pt modelId="{B989EA10-DDA9-4742-B5DB-2DCB6F0FA824}" type="pres">
      <dgm:prSet presAssocID="{BFFBAF92-E34D-48EC-993D-E0F082E5FD92}" presName="parentLin" presStyleCnt="0"/>
      <dgm:spPr/>
    </dgm:pt>
    <dgm:pt modelId="{EB031015-6E1E-4F3A-9D39-8988A8DCA3F2}" type="pres">
      <dgm:prSet presAssocID="{BFFBAF92-E34D-48EC-993D-E0F082E5FD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822E460-8E41-4B06-B25E-456E23B9236C}" type="pres">
      <dgm:prSet presAssocID="{BFFBAF92-E34D-48EC-993D-E0F082E5FD92}" presName="parentText" presStyleLbl="node1" presStyleIdx="1" presStyleCnt="4" custScaleX="64084" custLinFactNeighborX="8295" custLinFactNeighborY="-25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2D164-236C-49EB-9BAF-2214758997F5}" type="pres">
      <dgm:prSet presAssocID="{BFFBAF92-E34D-48EC-993D-E0F082E5FD92}" presName="negativeSpace" presStyleCnt="0"/>
      <dgm:spPr/>
    </dgm:pt>
    <dgm:pt modelId="{DE761933-5DAB-4FA4-9331-CB517E3066BB}" type="pres">
      <dgm:prSet presAssocID="{BFFBAF92-E34D-48EC-993D-E0F082E5FD92}" presName="childText" presStyleLbl="conFgAcc1" presStyleIdx="1" presStyleCnt="4" custScaleX="44985" custLinFactY="-31950" custLinFactNeighborX="3467" custLinFactNeighborY="-100000">
        <dgm:presLayoutVars>
          <dgm:bulletEnabled val="1"/>
        </dgm:presLayoutVars>
      </dgm:prSet>
      <dgm:spPr/>
    </dgm:pt>
    <dgm:pt modelId="{420B322B-ABA2-4C9A-84B5-E22837A8E583}" type="pres">
      <dgm:prSet presAssocID="{74CCDBB7-B326-4E46-82EA-C6C87FA20ED9}" presName="spaceBetweenRectangles" presStyleCnt="0"/>
      <dgm:spPr/>
    </dgm:pt>
    <dgm:pt modelId="{DF74B730-6D7F-46F4-A99C-D35B0FE6538A}" type="pres">
      <dgm:prSet presAssocID="{A6159E59-21AB-4B29-8941-70407335DF56}" presName="parentLin" presStyleCnt="0"/>
      <dgm:spPr/>
    </dgm:pt>
    <dgm:pt modelId="{C81047D2-29D0-4615-B7D9-D66E10C52E03}" type="pres">
      <dgm:prSet presAssocID="{A6159E59-21AB-4B29-8941-70407335DF5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85A68A-A5AB-4308-9155-4866631DE5F8}" type="pres">
      <dgm:prSet presAssocID="{A6159E59-21AB-4B29-8941-70407335DF56}" presName="parentText" presStyleLbl="node1" presStyleIdx="2" presStyleCnt="4" custScaleX="64084" custLinFactX="61744" custLinFactY="-100000" custLinFactNeighborX="100000" custLinFactNeighborY="-199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94AB7-1390-4E14-8089-CFE0523D1F8A}" type="pres">
      <dgm:prSet presAssocID="{A6159E59-21AB-4B29-8941-70407335DF56}" presName="negativeSpace" presStyleCnt="0"/>
      <dgm:spPr/>
    </dgm:pt>
    <dgm:pt modelId="{14C74869-52E3-4973-A78E-FF117572C2CC}" type="pres">
      <dgm:prSet presAssocID="{A6159E59-21AB-4B29-8941-70407335DF56}" presName="childText" presStyleLbl="conFgAcc1" presStyleIdx="2" presStyleCnt="4" custScaleX="44985" custLinFactY="-300000" custLinFactNeighborX="51852" custLinFactNeighborY="-348797">
        <dgm:presLayoutVars>
          <dgm:bulletEnabled val="1"/>
        </dgm:presLayoutVars>
      </dgm:prSet>
      <dgm:spPr/>
    </dgm:pt>
    <dgm:pt modelId="{6ADFF679-7283-4558-A239-EA11C2AD0F70}" type="pres">
      <dgm:prSet presAssocID="{818EFAB6-BD35-44FD-9630-D0AA164A1A5D}" presName="spaceBetweenRectangles" presStyleCnt="0"/>
      <dgm:spPr/>
    </dgm:pt>
    <dgm:pt modelId="{F321E94A-97E0-480A-970D-68267CBD9799}" type="pres">
      <dgm:prSet presAssocID="{772D80A5-0493-4B2A-A688-8A24A80BB39B}" presName="parentLin" presStyleCnt="0"/>
      <dgm:spPr/>
    </dgm:pt>
    <dgm:pt modelId="{BB52306D-F75D-4A28-BDBF-58EB905A1D10}" type="pres">
      <dgm:prSet presAssocID="{772D80A5-0493-4B2A-A688-8A24A80BB39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AA94873-865D-4A3B-9534-5B27D9C8F190}" type="pres">
      <dgm:prSet presAssocID="{772D80A5-0493-4B2A-A688-8A24A80BB39B}" presName="parentText" presStyleLbl="node1" presStyleIdx="3" presStyleCnt="4" custScaleX="64084" custLinFactX="62366" custLinFactY="-135987" custLinFactNeighborX="100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08621-5FE7-4654-BE76-EA02B2F8CD9B}" type="pres">
      <dgm:prSet presAssocID="{772D80A5-0493-4B2A-A688-8A24A80BB39B}" presName="negativeSpace" presStyleCnt="0"/>
      <dgm:spPr/>
    </dgm:pt>
    <dgm:pt modelId="{37D39728-79A9-4B3F-A5AE-41FE29783B20}" type="pres">
      <dgm:prSet presAssocID="{772D80A5-0493-4B2A-A688-8A24A80BB39B}" presName="childText" presStyleLbl="conFgAcc1" presStyleIdx="3" presStyleCnt="4" custScaleX="44985" custLinFactY="-246556" custLinFactNeighborX="52484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B9D8C-F649-49A1-A3E5-817C0B613CFF}" srcId="{C57BF5C5-CD29-4B90-98AE-82DF61872C93}" destId="{772D80A5-0493-4B2A-A688-8A24A80BB39B}" srcOrd="3" destOrd="0" parTransId="{E3C01CC0-93DD-4AE5-BE45-F28B0635DA0A}" sibTransId="{63F388D0-5345-498D-B7D4-7717ED694CA6}"/>
    <dgm:cxn modelId="{960821CB-64F4-463D-BB27-2525A453DF57}" type="presOf" srcId="{772D80A5-0493-4B2A-A688-8A24A80BB39B}" destId="{BB52306D-F75D-4A28-BDBF-58EB905A1D10}" srcOrd="0" destOrd="0" presId="urn:microsoft.com/office/officeart/2005/8/layout/list1"/>
    <dgm:cxn modelId="{6CAD0680-2A9E-49B1-87E7-2EAD96E89F99}" type="presOf" srcId="{540CDA8E-6EBD-42A4-B0B1-841C84BBFB82}" destId="{A12E5340-DC1B-4FE0-8753-24F265D27417}" srcOrd="1" destOrd="0" presId="urn:microsoft.com/office/officeart/2005/8/layout/list1"/>
    <dgm:cxn modelId="{DE76D485-D94F-4D38-8C20-CD2AEF3FEA9B}" srcId="{C57BF5C5-CD29-4B90-98AE-82DF61872C93}" destId="{540CDA8E-6EBD-42A4-B0B1-841C84BBFB82}" srcOrd="0" destOrd="0" parTransId="{437BFBA6-8C80-4746-AF6C-E0ADB09D6ADC}" sibTransId="{E2D12CDC-1E8C-4595-B700-3BED639704BB}"/>
    <dgm:cxn modelId="{2FBA2A95-9183-45D2-808C-B066BD867873}" type="presOf" srcId="{A6159E59-21AB-4B29-8941-70407335DF56}" destId="{C81047D2-29D0-4615-B7D9-D66E10C52E03}" srcOrd="0" destOrd="0" presId="urn:microsoft.com/office/officeart/2005/8/layout/list1"/>
    <dgm:cxn modelId="{EF53E216-3180-4ECA-BB57-095BE49D796C}" type="presOf" srcId="{BFFBAF92-E34D-48EC-993D-E0F082E5FD92}" destId="{3822E460-8E41-4B06-B25E-456E23B9236C}" srcOrd="1" destOrd="0" presId="urn:microsoft.com/office/officeart/2005/8/layout/list1"/>
    <dgm:cxn modelId="{28650E60-498C-45F5-BD87-CD280BF9D3AB}" srcId="{C57BF5C5-CD29-4B90-98AE-82DF61872C93}" destId="{A6159E59-21AB-4B29-8941-70407335DF56}" srcOrd="2" destOrd="0" parTransId="{6F09FDAB-C489-4B6D-A9D4-EEB8B6A5661D}" sibTransId="{818EFAB6-BD35-44FD-9630-D0AA164A1A5D}"/>
    <dgm:cxn modelId="{F1D9062E-51A9-4AC5-8E23-EFFB6C0F5169}" type="presOf" srcId="{C57BF5C5-CD29-4B90-98AE-82DF61872C93}" destId="{270EB3CB-D1ED-43D8-A9C6-CB6FEC747CD0}" srcOrd="0" destOrd="0" presId="urn:microsoft.com/office/officeart/2005/8/layout/list1"/>
    <dgm:cxn modelId="{6F868A37-5F95-4C7E-B499-B591E8810854}" type="presOf" srcId="{772D80A5-0493-4B2A-A688-8A24A80BB39B}" destId="{9AA94873-865D-4A3B-9534-5B27D9C8F190}" srcOrd="1" destOrd="0" presId="urn:microsoft.com/office/officeart/2005/8/layout/list1"/>
    <dgm:cxn modelId="{BE4219B9-1E41-4FDE-A455-CDEDF8A6A4DD}" type="presOf" srcId="{A6159E59-21AB-4B29-8941-70407335DF56}" destId="{A785A68A-A5AB-4308-9155-4866631DE5F8}" srcOrd="1" destOrd="0" presId="urn:microsoft.com/office/officeart/2005/8/layout/list1"/>
    <dgm:cxn modelId="{B52795D7-B809-48E5-AF12-A6CB630DD171}" type="presOf" srcId="{540CDA8E-6EBD-42A4-B0B1-841C84BBFB82}" destId="{968F4B1B-C3A7-4046-9309-F7F9EE9F9B47}" srcOrd="0" destOrd="0" presId="urn:microsoft.com/office/officeart/2005/8/layout/list1"/>
    <dgm:cxn modelId="{F65C08A9-FC8A-405B-91D3-AE6CA6D4555E}" type="presOf" srcId="{BFFBAF92-E34D-48EC-993D-E0F082E5FD92}" destId="{EB031015-6E1E-4F3A-9D39-8988A8DCA3F2}" srcOrd="0" destOrd="0" presId="urn:microsoft.com/office/officeart/2005/8/layout/list1"/>
    <dgm:cxn modelId="{409D2BEE-E2E8-48D0-A35B-C66E6D5709E7}" srcId="{C57BF5C5-CD29-4B90-98AE-82DF61872C93}" destId="{BFFBAF92-E34D-48EC-993D-E0F082E5FD92}" srcOrd="1" destOrd="0" parTransId="{B843D92A-F5FF-481C-8F46-1603A4D66D63}" sibTransId="{74CCDBB7-B326-4E46-82EA-C6C87FA20ED9}"/>
    <dgm:cxn modelId="{CDDABE8F-73DC-4563-B06B-078AFA06959C}" type="presParOf" srcId="{270EB3CB-D1ED-43D8-A9C6-CB6FEC747CD0}" destId="{F78D5462-5108-4018-BEF1-CA3079DBD9A2}" srcOrd="0" destOrd="0" presId="urn:microsoft.com/office/officeart/2005/8/layout/list1"/>
    <dgm:cxn modelId="{66D9EAFD-36A2-406B-AC3D-DA59D7EFC66B}" type="presParOf" srcId="{F78D5462-5108-4018-BEF1-CA3079DBD9A2}" destId="{968F4B1B-C3A7-4046-9309-F7F9EE9F9B47}" srcOrd="0" destOrd="0" presId="urn:microsoft.com/office/officeart/2005/8/layout/list1"/>
    <dgm:cxn modelId="{6B45B1CD-77D0-4375-A184-C0AF6EB5A7F5}" type="presParOf" srcId="{F78D5462-5108-4018-BEF1-CA3079DBD9A2}" destId="{A12E5340-DC1B-4FE0-8753-24F265D27417}" srcOrd="1" destOrd="0" presId="urn:microsoft.com/office/officeart/2005/8/layout/list1"/>
    <dgm:cxn modelId="{528CB60E-7007-4DC1-94BA-B680E3678B60}" type="presParOf" srcId="{270EB3CB-D1ED-43D8-A9C6-CB6FEC747CD0}" destId="{2AC769B7-3BEB-4737-B54E-7F81A776D551}" srcOrd="1" destOrd="0" presId="urn:microsoft.com/office/officeart/2005/8/layout/list1"/>
    <dgm:cxn modelId="{8A6FBE29-3B3A-4D9D-A91E-0EDC1B6D7516}" type="presParOf" srcId="{270EB3CB-D1ED-43D8-A9C6-CB6FEC747CD0}" destId="{E66FAE1F-528A-452C-BC3A-9267EE79C431}" srcOrd="2" destOrd="0" presId="urn:microsoft.com/office/officeart/2005/8/layout/list1"/>
    <dgm:cxn modelId="{AEEBF49F-E508-41C7-B610-7DCDAC8CA3FF}" type="presParOf" srcId="{270EB3CB-D1ED-43D8-A9C6-CB6FEC747CD0}" destId="{61E0D943-7E50-4D04-8DE8-65DBD24B3F60}" srcOrd="3" destOrd="0" presId="urn:microsoft.com/office/officeart/2005/8/layout/list1"/>
    <dgm:cxn modelId="{44F7BBFB-938E-411A-8FAD-FE15F170B7B5}" type="presParOf" srcId="{270EB3CB-D1ED-43D8-A9C6-CB6FEC747CD0}" destId="{B989EA10-DDA9-4742-B5DB-2DCB6F0FA824}" srcOrd="4" destOrd="0" presId="urn:microsoft.com/office/officeart/2005/8/layout/list1"/>
    <dgm:cxn modelId="{5A919B63-9C87-4E83-BBDD-16CF3A5746D3}" type="presParOf" srcId="{B989EA10-DDA9-4742-B5DB-2DCB6F0FA824}" destId="{EB031015-6E1E-4F3A-9D39-8988A8DCA3F2}" srcOrd="0" destOrd="0" presId="urn:microsoft.com/office/officeart/2005/8/layout/list1"/>
    <dgm:cxn modelId="{E7349101-9CF1-473E-BE38-E42121A36391}" type="presParOf" srcId="{B989EA10-DDA9-4742-B5DB-2DCB6F0FA824}" destId="{3822E460-8E41-4B06-B25E-456E23B9236C}" srcOrd="1" destOrd="0" presId="urn:microsoft.com/office/officeart/2005/8/layout/list1"/>
    <dgm:cxn modelId="{31DBC50B-D02D-4B5D-9CCA-C8C51785BA58}" type="presParOf" srcId="{270EB3CB-D1ED-43D8-A9C6-CB6FEC747CD0}" destId="{3982D164-236C-49EB-9BAF-2214758997F5}" srcOrd="5" destOrd="0" presId="urn:microsoft.com/office/officeart/2005/8/layout/list1"/>
    <dgm:cxn modelId="{B615E2F5-5F3C-40B8-B604-305E6CF1BF1B}" type="presParOf" srcId="{270EB3CB-D1ED-43D8-A9C6-CB6FEC747CD0}" destId="{DE761933-5DAB-4FA4-9331-CB517E3066BB}" srcOrd="6" destOrd="0" presId="urn:microsoft.com/office/officeart/2005/8/layout/list1"/>
    <dgm:cxn modelId="{DF1680CB-2F81-41AE-8AD8-F4DA0B56AEFF}" type="presParOf" srcId="{270EB3CB-D1ED-43D8-A9C6-CB6FEC747CD0}" destId="{420B322B-ABA2-4C9A-84B5-E22837A8E583}" srcOrd="7" destOrd="0" presId="urn:microsoft.com/office/officeart/2005/8/layout/list1"/>
    <dgm:cxn modelId="{2A293975-75E0-4AFD-B83D-EAAC8FCB858A}" type="presParOf" srcId="{270EB3CB-D1ED-43D8-A9C6-CB6FEC747CD0}" destId="{DF74B730-6D7F-46F4-A99C-D35B0FE6538A}" srcOrd="8" destOrd="0" presId="urn:microsoft.com/office/officeart/2005/8/layout/list1"/>
    <dgm:cxn modelId="{B8B9D12A-0157-4E9F-894E-C748FCB6EA59}" type="presParOf" srcId="{DF74B730-6D7F-46F4-A99C-D35B0FE6538A}" destId="{C81047D2-29D0-4615-B7D9-D66E10C52E03}" srcOrd="0" destOrd="0" presId="urn:microsoft.com/office/officeart/2005/8/layout/list1"/>
    <dgm:cxn modelId="{CC72ECB8-5B98-49A3-B4AD-DED3E828C7B6}" type="presParOf" srcId="{DF74B730-6D7F-46F4-A99C-D35B0FE6538A}" destId="{A785A68A-A5AB-4308-9155-4866631DE5F8}" srcOrd="1" destOrd="0" presId="urn:microsoft.com/office/officeart/2005/8/layout/list1"/>
    <dgm:cxn modelId="{AA77F9F8-0309-4798-94E8-6BB1236A6C9B}" type="presParOf" srcId="{270EB3CB-D1ED-43D8-A9C6-CB6FEC747CD0}" destId="{7EB94AB7-1390-4E14-8089-CFE0523D1F8A}" srcOrd="9" destOrd="0" presId="urn:microsoft.com/office/officeart/2005/8/layout/list1"/>
    <dgm:cxn modelId="{A2798A86-F012-45D4-A138-F21737F47314}" type="presParOf" srcId="{270EB3CB-D1ED-43D8-A9C6-CB6FEC747CD0}" destId="{14C74869-52E3-4973-A78E-FF117572C2CC}" srcOrd="10" destOrd="0" presId="urn:microsoft.com/office/officeart/2005/8/layout/list1"/>
    <dgm:cxn modelId="{0DAE7348-A539-4CE9-B0EE-768A5871C40B}" type="presParOf" srcId="{270EB3CB-D1ED-43D8-A9C6-CB6FEC747CD0}" destId="{6ADFF679-7283-4558-A239-EA11C2AD0F70}" srcOrd="11" destOrd="0" presId="urn:microsoft.com/office/officeart/2005/8/layout/list1"/>
    <dgm:cxn modelId="{DE99DFB4-52F9-4634-8E12-F4328377AC43}" type="presParOf" srcId="{270EB3CB-D1ED-43D8-A9C6-CB6FEC747CD0}" destId="{F321E94A-97E0-480A-970D-68267CBD9799}" srcOrd="12" destOrd="0" presId="urn:microsoft.com/office/officeart/2005/8/layout/list1"/>
    <dgm:cxn modelId="{93705EBC-CA71-4F46-B2D1-6AC8E630D401}" type="presParOf" srcId="{F321E94A-97E0-480A-970D-68267CBD9799}" destId="{BB52306D-F75D-4A28-BDBF-58EB905A1D10}" srcOrd="0" destOrd="0" presId="urn:microsoft.com/office/officeart/2005/8/layout/list1"/>
    <dgm:cxn modelId="{2C22132E-6E69-46BD-B4C8-CF2C22355C8A}" type="presParOf" srcId="{F321E94A-97E0-480A-970D-68267CBD9799}" destId="{9AA94873-865D-4A3B-9534-5B27D9C8F190}" srcOrd="1" destOrd="0" presId="urn:microsoft.com/office/officeart/2005/8/layout/list1"/>
    <dgm:cxn modelId="{85A9B065-1312-4F89-BB5D-6ACD732D4860}" type="presParOf" srcId="{270EB3CB-D1ED-43D8-A9C6-CB6FEC747CD0}" destId="{10B08621-5FE7-4654-BE76-EA02B2F8CD9B}" srcOrd="13" destOrd="0" presId="urn:microsoft.com/office/officeart/2005/8/layout/list1"/>
    <dgm:cxn modelId="{78347FC2-7E51-4552-A166-1856032B2B46}" type="presParOf" srcId="{270EB3CB-D1ED-43D8-A9C6-CB6FEC747CD0}" destId="{37D39728-79A9-4B3F-A5AE-41FE29783B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AE1F-528A-452C-BC3A-9267EE79C431}">
      <dsp:nvSpPr>
        <dsp:cNvPr id="0" name=""/>
        <dsp:cNvSpPr/>
      </dsp:nvSpPr>
      <dsp:spPr>
        <a:xfrm>
          <a:off x="295191" y="261984"/>
          <a:ext cx="66506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E5340-DC1B-4FE0-8753-24F265D27417}">
      <dsp:nvSpPr>
        <dsp:cNvPr id="0" name=""/>
        <dsp:cNvSpPr/>
      </dsp:nvSpPr>
      <dsp:spPr>
        <a:xfrm>
          <a:off x="462672" y="101263"/>
          <a:ext cx="6632007" cy="531360"/>
        </a:xfrm>
        <a:prstGeom prst="roundRect">
          <a:avLst/>
        </a:prstGeom>
        <a:solidFill>
          <a:srgbClr val="DEE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84" tIns="0" rIns="19868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Возможность просмотра юридическими лицами состояния лицевого счета в режиме </a:t>
          </a:r>
          <a:r>
            <a:rPr lang="en-US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“</a:t>
          </a: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онлайн</a:t>
          </a:r>
          <a:r>
            <a:rPr lang="en-US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”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88611" y="127202"/>
        <a:ext cx="6580129" cy="479482"/>
      </dsp:txXfrm>
    </dsp:sp>
    <dsp:sp modelId="{DE761933-5DAB-4FA4-9331-CB517E3066BB}">
      <dsp:nvSpPr>
        <dsp:cNvPr id="0" name=""/>
        <dsp:cNvSpPr/>
      </dsp:nvSpPr>
      <dsp:spPr>
        <a:xfrm>
          <a:off x="321023" y="1223763"/>
          <a:ext cx="66506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E460-8E41-4B06-B25E-456E23B9236C}">
      <dsp:nvSpPr>
        <dsp:cNvPr id="0" name=""/>
        <dsp:cNvSpPr/>
      </dsp:nvSpPr>
      <dsp:spPr>
        <a:xfrm>
          <a:off x="466826" y="776911"/>
          <a:ext cx="6625530" cy="819861"/>
        </a:xfrm>
        <a:prstGeom prst="roundRect">
          <a:avLst/>
        </a:prstGeom>
        <a:solidFill>
          <a:srgbClr val="D9F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84" tIns="0" rIns="19868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Перечисление средств по оплате расходов, связанных с поставкой товаров, выполнения работ, оказания услуг по договору (контракту) заключенному юридическим лицом в рамках исполнения нескольких контрактов, осуществляется при предоставлении в ТОФК одного платежного документа 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506848" y="816933"/>
        <a:ext cx="6545486" cy="739817"/>
      </dsp:txXfrm>
    </dsp:sp>
    <dsp:sp modelId="{37D39728-79A9-4B3F-A5AE-41FE29783B20}">
      <dsp:nvSpPr>
        <dsp:cNvPr id="0" name=""/>
        <dsp:cNvSpPr/>
      </dsp:nvSpPr>
      <dsp:spPr>
        <a:xfrm>
          <a:off x="329659" y="1934015"/>
          <a:ext cx="66506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94873-865D-4A3B-9534-5B27D9C8F190}">
      <dsp:nvSpPr>
        <dsp:cNvPr id="0" name=""/>
        <dsp:cNvSpPr/>
      </dsp:nvSpPr>
      <dsp:spPr>
        <a:xfrm>
          <a:off x="417646" y="1798454"/>
          <a:ext cx="6632007" cy="531360"/>
        </a:xfrm>
        <a:prstGeom prst="roundRect">
          <a:avLst/>
        </a:prstGeom>
        <a:solidFill>
          <a:srgbClr val="E5ED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84" tIns="0" rIns="19868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Возможность открытия разделов на едином лицевом счете через личный кабинет в ГИИС ЭБ в ПУР(КС) без личного посещения ТОФК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43585" y="1824393"/>
        <a:ext cx="658012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AE1F-528A-452C-BC3A-9267EE79C431}">
      <dsp:nvSpPr>
        <dsp:cNvPr id="0" name=""/>
        <dsp:cNvSpPr/>
      </dsp:nvSpPr>
      <dsp:spPr>
        <a:xfrm>
          <a:off x="118514" y="243765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E5340-DC1B-4FE0-8753-24F265D27417}">
      <dsp:nvSpPr>
        <dsp:cNvPr id="0" name=""/>
        <dsp:cNvSpPr/>
      </dsp:nvSpPr>
      <dsp:spPr>
        <a:xfrm>
          <a:off x="203154" y="109828"/>
          <a:ext cx="3442810" cy="442800"/>
        </a:xfrm>
        <a:prstGeom prst="roundRect">
          <a:avLst/>
        </a:prstGeom>
        <a:solidFill>
          <a:srgbClr val="DEE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Пакет документов необходимый представить в Единое окно для открытия лицевого счета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224770" y="131444"/>
        <a:ext cx="3399578" cy="399568"/>
      </dsp:txXfrm>
    </dsp:sp>
    <dsp:sp modelId="{DE761933-5DAB-4FA4-9331-CB517E3066BB}">
      <dsp:nvSpPr>
        <dsp:cNvPr id="0" name=""/>
        <dsp:cNvSpPr/>
      </dsp:nvSpPr>
      <dsp:spPr>
        <a:xfrm>
          <a:off x="131113" y="919217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5045"/>
              <a:lumOff val="14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E460-8E41-4B06-B25E-456E23B9236C}">
      <dsp:nvSpPr>
        <dsp:cNvPr id="0" name=""/>
        <dsp:cNvSpPr/>
      </dsp:nvSpPr>
      <dsp:spPr>
        <a:xfrm>
          <a:off x="205023" y="787261"/>
          <a:ext cx="3442810" cy="442800"/>
        </a:xfrm>
        <a:prstGeom prst="roundRect">
          <a:avLst/>
        </a:prstGeom>
        <a:solidFill>
          <a:srgbClr val="D9F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Образец заполнения заявлений, Карточки образцов подписей к лицевым счетам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226639" y="808877"/>
        <a:ext cx="3399578" cy="399568"/>
      </dsp:txXfrm>
    </dsp:sp>
    <dsp:sp modelId="{14C74869-52E3-4973-A78E-FF117572C2CC}">
      <dsp:nvSpPr>
        <dsp:cNvPr id="0" name=""/>
        <dsp:cNvSpPr/>
      </dsp:nvSpPr>
      <dsp:spPr>
        <a:xfrm>
          <a:off x="124093" y="1609068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5A68A-A5AB-4308-9155-4866631DE5F8}">
      <dsp:nvSpPr>
        <dsp:cNvPr id="0" name=""/>
        <dsp:cNvSpPr/>
      </dsp:nvSpPr>
      <dsp:spPr>
        <a:xfrm>
          <a:off x="176043" y="1476451"/>
          <a:ext cx="3442810" cy="442800"/>
        </a:xfrm>
        <a:prstGeom prst="roundRect">
          <a:avLst/>
        </a:prstGeom>
        <a:solidFill>
          <a:srgbClr val="F1F5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формировании идентификатора государственного контракта, соглашения (договора)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197659" y="1498067"/>
        <a:ext cx="3399578" cy="399568"/>
      </dsp:txXfrm>
    </dsp:sp>
    <dsp:sp modelId="{37D39728-79A9-4B3F-A5AE-41FE29783B20}">
      <dsp:nvSpPr>
        <dsp:cNvPr id="0" name=""/>
        <dsp:cNvSpPr/>
      </dsp:nvSpPr>
      <dsp:spPr>
        <a:xfrm>
          <a:off x="147507" y="2268106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5135"/>
              <a:lumOff val="44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94873-865D-4A3B-9534-5B27D9C8F190}">
      <dsp:nvSpPr>
        <dsp:cNvPr id="0" name=""/>
        <dsp:cNvSpPr/>
      </dsp:nvSpPr>
      <dsp:spPr>
        <a:xfrm>
          <a:off x="191147" y="2134613"/>
          <a:ext cx="3442810" cy="442800"/>
        </a:xfrm>
        <a:prstGeom prst="roundRect">
          <a:avLst/>
        </a:prstGeom>
        <a:solidFill>
          <a:srgbClr val="E5ED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статусах обработки представленного пакета документов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212763" y="2156229"/>
        <a:ext cx="3399578" cy="399568"/>
      </dsp:txXfrm>
    </dsp:sp>
    <dsp:sp modelId="{46F56027-EDB9-4F68-A8C9-EF6828322599}">
      <dsp:nvSpPr>
        <dsp:cNvPr id="0" name=""/>
        <dsp:cNvSpPr/>
      </dsp:nvSpPr>
      <dsp:spPr>
        <a:xfrm>
          <a:off x="155628" y="2892022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090"/>
              <a:lumOff val="29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318A5-7C54-4A89-ABB7-F34D5B4E8DA5}">
      <dsp:nvSpPr>
        <dsp:cNvPr id="0" name=""/>
        <dsp:cNvSpPr/>
      </dsp:nvSpPr>
      <dsp:spPr>
        <a:xfrm>
          <a:off x="191147" y="2768147"/>
          <a:ext cx="3442810" cy="442800"/>
        </a:xfrm>
        <a:prstGeom prst="roundRect">
          <a:avLst/>
        </a:prstGeom>
        <a:solidFill>
          <a:srgbClr val="F8FA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подключении к компонентам системы ГИИС "Электронный бюджет"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212763" y="2789763"/>
        <a:ext cx="3399578" cy="399568"/>
      </dsp:txXfrm>
    </dsp:sp>
    <dsp:sp modelId="{58CF9CA8-77B4-4304-83FE-07E610733BF7}">
      <dsp:nvSpPr>
        <dsp:cNvPr id="0" name=""/>
        <dsp:cNvSpPr/>
      </dsp:nvSpPr>
      <dsp:spPr>
        <a:xfrm>
          <a:off x="146862" y="3566925"/>
          <a:ext cx="345248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5045"/>
              <a:lumOff val="14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AAF27-C411-4CD5-94B3-25AA340CADA5}">
      <dsp:nvSpPr>
        <dsp:cNvPr id="0" name=""/>
        <dsp:cNvSpPr/>
      </dsp:nvSpPr>
      <dsp:spPr>
        <a:xfrm>
          <a:off x="191147" y="3422909"/>
          <a:ext cx="3442810" cy="442800"/>
        </a:xfrm>
        <a:prstGeom prst="roundRect">
          <a:avLst/>
        </a:prstGeom>
        <a:solidFill>
          <a:srgbClr val="D9F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7" tIns="0" rIns="10040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проверке наличия юридического лица в Сводном реестре и определения кода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212763" y="3444525"/>
        <a:ext cx="339957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AE1F-528A-452C-BC3A-9267EE79C431}">
      <dsp:nvSpPr>
        <dsp:cNvPr id="0" name=""/>
        <dsp:cNvSpPr/>
      </dsp:nvSpPr>
      <dsp:spPr>
        <a:xfrm>
          <a:off x="261009" y="185534"/>
          <a:ext cx="375969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E5340-DC1B-4FE0-8753-24F265D27417}">
      <dsp:nvSpPr>
        <dsp:cNvPr id="0" name=""/>
        <dsp:cNvSpPr/>
      </dsp:nvSpPr>
      <dsp:spPr>
        <a:xfrm>
          <a:off x="447415" y="51597"/>
          <a:ext cx="3749147" cy="442800"/>
        </a:xfrm>
        <a:prstGeom prst="roundRect">
          <a:avLst/>
        </a:prstGeom>
        <a:solidFill>
          <a:srgbClr val="DEE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30" tIns="0" rIns="22113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Ежедневные отчеты о статусах представленных в Единое окно документов 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69031" y="73213"/>
        <a:ext cx="3705915" cy="399568"/>
      </dsp:txXfrm>
    </dsp:sp>
    <dsp:sp modelId="{DE761933-5DAB-4FA4-9331-CB517E3066BB}">
      <dsp:nvSpPr>
        <dsp:cNvPr id="0" name=""/>
        <dsp:cNvSpPr/>
      </dsp:nvSpPr>
      <dsp:spPr>
        <a:xfrm>
          <a:off x="289760" y="746595"/>
          <a:ext cx="375969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7567"/>
              <a:lumOff val="22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E460-8E41-4B06-B25E-456E23B9236C}">
      <dsp:nvSpPr>
        <dsp:cNvPr id="0" name=""/>
        <dsp:cNvSpPr/>
      </dsp:nvSpPr>
      <dsp:spPr>
        <a:xfrm>
          <a:off x="452546" y="614637"/>
          <a:ext cx="3749147" cy="442800"/>
        </a:xfrm>
        <a:prstGeom prst="roundRect">
          <a:avLst/>
        </a:prstGeom>
        <a:solidFill>
          <a:srgbClr val="D9F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30" tIns="0" rIns="22113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Номера телефонов курирующих отделов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74162" y="636253"/>
        <a:ext cx="3705915" cy="399568"/>
      </dsp:txXfrm>
    </dsp:sp>
    <dsp:sp modelId="{14C74869-52E3-4973-A78E-FF117572C2CC}">
      <dsp:nvSpPr>
        <dsp:cNvPr id="0" name=""/>
        <dsp:cNvSpPr/>
      </dsp:nvSpPr>
      <dsp:spPr>
        <a:xfrm>
          <a:off x="4333615" y="212241"/>
          <a:ext cx="375969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5135"/>
              <a:lumOff val="44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5A68A-A5AB-4308-9155-4866631DE5F8}">
      <dsp:nvSpPr>
        <dsp:cNvPr id="0" name=""/>
        <dsp:cNvSpPr/>
      </dsp:nvSpPr>
      <dsp:spPr>
        <a:xfrm>
          <a:off x="4448015" y="79622"/>
          <a:ext cx="3749147" cy="442800"/>
        </a:xfrm>
        <a:prstGeom prst="roundRect">
          <a:avLst/>
        </a:prstGeom>
        <a:solidFill>
          <a:srgbClr val="F1F5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30" tIns="0" rIns="22113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том, в каком </a:t>
          </a:r>
          <a:r>
            <a:rPr lang="ru-RU" sz="1050" kern="1200" dirty="0" err="1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ТОФКе</a:t>
          </a: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 обслуживается клиент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469631" y="101238"/>
        <a:ext cx="3705915" cy="399568"/>
      </dsp:txXfrm>
    </dsp:sp>
    <dsp:sp modelId="{37D39728-79A9-4B3F-A5AE-41FE29783B20}">
      <dsp:nvSpPr>
        <dsp:cNvPr id="0" name=""/>
        <dsp:cNvSpPr/>
      </dsp:nvSpPr>
      <dsp:spPr>
        <a:xfrm>
          <a:off x="4386436" y="712985"/>
          <a:ext cx="375969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7567"/>
              <a:lumOff val="22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94873-865D-4A3B-9534-5B27D9C8F190}">
      <dsp:nvSpPr>
        <dsp:cNvPr id="0" name=""/>
        <dsp:cNvSpPr/>
      </dsp:nvSpPr>
      <dsp:spPr>
        <a:xfrm>
          <a:off x="4484404" y="600016"/>
          <a:ext cx="3749147" cy="442800"/>
        </a:xfrm>
        <a:prstGeom prst="roundRect">
          <a:avLst/>
        </a:prstGeom>
        <a:solidFill>
          <a:srgbClr val="E5ED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30" tIns="0" rIns="22113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rPr>
            <a:t>Информация о статусах обработки представленного пакета документов</a:t>
          </a:r>
          <a:endParaRPr lang="ru-RU" sz="1050" kern="1200" dirty="0">
            <a:solidFill>
              <a:schemeClr val="accent6">
                <a:lumMod val="50000"/>
              </a:schemeClr>
            </a:solidFill>
            <a:latin typeface="Georgia" panose="02040502050405020303" pitchFamily="18" charset="0"/>
          </a:endParaRPr>
        </a:p>
      </dsp:txBody>
      <dsp:txXfrm>
        <a:off x="4506020" y="621632"/>
        <a:ext cx="370591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9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157B2-9DC3-4055-A83C-411CDED5AB39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3" rIns="92108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95"/>
            <a:ext cx="5438140" cy="4466667"/>
          </a:xfrm>
          <a:prstGeom prst="rect">
            <a:avLst/>
          </a:prstGeom>
        </p:spPr>
        <p:txBody>
          <a:bodyPr vert="horz" lIns="92108" tIns="46053" rIns="92108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9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7F140-5445-4B72-90F6-D671B1AB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4477DFC-71B4-446E-ABDE-4EC0B9D73906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9B7C-822A-4EB9-9200-635DC127E51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EE8F3-5BDC-4306-BF8E-16018BD0BF2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7F140-5445-4B72-90F6-D671B1AB4B2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6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2" y="274641"/>
            <a:ext cx="2740727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25355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21691" y="12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" y="0"/>
            <a:ext cx="12190413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2112108" y="-1587"/>
            <a:ext cx="76189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12057086" y="-1587"/>
            <a:ext cx="3809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2031687" y="-1587"/>
            <a:ext cx="12697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1968197" y="-1587"/>
            <a:ext cx="33861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1885658" y="0"/>
            <a:ext cx="7407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1832746" y="0"/>
            <a:ext cx="8467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21691" y="12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0" y="-1588"/>
            <a:ext cx="41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86A6C2-4A76-4FAD-8711-853133DBD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0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E2E2-0331-44E1-8B8A-956A885A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5B77-53BD-4984-BC56-2CF4D7AB7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8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8693-45C7-491E-B2F5-8604BDCB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3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3" y="1604965"/>
            <a:ext cx="538198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4679" y="1604965"/>
            <a:ext cx="538409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6DF4-1D85-4A6B-B91C-D93A2B51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0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2B21-6BCA-43C8-B78D-0C4EB8B4A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6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6A28-7930-451A-90B0-247480CEA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E6DF9-6DD5-43AB-92BD-3AE28710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0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ADBA-4E1D-4CBC-B3A9-4ABFD834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4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79E1-CBE7-4618-9181-34EA7FFC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8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FCC62-0EE3-4417-AC30-B76083AF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5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2" y="1604965"/>
            <a:ext cx="2740727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1604965"/>
            <a:ext cx="8025355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F959-9ED4-4CAD-84A5-CA5B8E22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01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283" y="2130425"/>
            <a:ext cx="10359735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D16C-F356-4548-A6A2-BE9DC789A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68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189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E7F4-415F-43F0-A1E1-03ECF52AC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7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5609-1170-4F5F-A974-0E337117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3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638D-2FA4-40C8-BADB-B8363C746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8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3" y="1604965"/>
            <a:ext cx="538198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4679" y="1604965"/>
            <a:ext cx="538409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7D2F-AEF9-4C6C-AA54-CB0A20B1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0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6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BF8C-8890-47FF-86E6-47173A6A0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46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12C9-6819-45BD-8C5E-B5BE0221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80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9C3F-B902-4712-B690-55A9A8A4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97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E8B4-9F6D-43E4-96A2-BE1828209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1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E3CA-8002-4A70-80E7-188A0A253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13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F1B2-26EF-40EA-872B-6526FEA59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2" y="273050"/>
            <a:ext cx="2740727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3050"/>
            <a:ext cx="8025355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4C692-7145-4907-9731-28812DC0D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43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5830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3" y="1600203"/>
            <a:ext cx="538198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4679" y="1600203"/>
            <a:ext cx="538409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3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6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6553203"/>
            <a:ext cx="2438083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УФК по г. Москве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45983" y="6553203"/>
            <a:ext cx="2844430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moscow.roskazna.ru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638"/>
            <a:ext cx="10969256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203"/>
            <a:ext cx="10969256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45985" y="6248403"/>
            <a:ext cx="2842314" cy="4746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AF6D111-74A9-45D9-ADCC-62D41ADA5A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99" r:id="rId12"/>
  </p:sldLayoutIdLst>
  <p:hf hdr="0" ftr="0" dt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6553203"/>
            <a:ext cx="2438083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УФК по г. Москве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345983" y="6553203"/>
            <a:ext cx="2844430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moscow.roskazna.ru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283" y="2130425"/>
            <a:ext cx="10359735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345985" y="6248403"/>
            <a:ext cx="2842314" cy="4746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156B73A-1158-4AFB-A378-769BB871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4965"/>
            <a:ext cx="10969256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7244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2" r:id="rId13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" y="6553203"/>
            <a:ext cx="2438083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УФК по г. Москве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345983" y="6553203"/>
            <a:ext cx="2844430" cy="30632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</a:tabLst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moscow.roskazna.ru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45985" y="6248403"/>
            <a:ext cx="2842314" cy="4746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BBC4BA6-1FED-4821-8C15-2A933C7F8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3050"/>
            <a:ext cx="1096925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4965"/>
            <a:ext cx="10969256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7697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chart" Target="../charts/chart5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Data" Target="../diagrams/data1.xml"/><Relationship Id="rId4" Type="http://schemas.openxmlformats.org/officeDocument/2006/relationships/chart" Target="../charts/chart6.xml"/><Relationship Id="rId9" Type="http://schemas.microsoft.com/office/2007/relationships/hdphoto" Target="../media/hdphoto1.wdp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9.png"/><Relationship Id="rId7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oscow.roskazna.ru/upload/images/moscow/1%20%D0%97%D0%B0%D1%8F%D0%B2%D0%BA%D0%B0%20%D0%BD%D0%B0%20%D0%A1%D0%9A%D0%97%D0%98_938_14_12_2016(ver1).rtf" TargetMode="External"/><Relationship Id="rId13" Type="http://schemas.openxmlformats.org/officeDocument/2006/relationships/hyperlink" Target="http://moscow.roskazna.ru/upload/iblock/8f9/trebovaniya-k-arm-polzovatelya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12" Type="http://schemas.openxmlformats.org/officeDocument/2006/relationships/hyperlink" Target="http://moscow.roskazna.ru/gis/eb/contac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://moscow.roskazna.ru/upload/iblock/f45/obrazets-soglasiya-na-obrabotku-personalnykh-dannykh.rtf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moscow.roskazna.ru/gis/eb/instruktsii/" TargetMode="External"/><Relationship Id="rId10" Type="http://schemas.openxmlformats.org/officeDocument/2006/relationships/hyperlink" Target="http://moscow.roskazna.ru/upload/iblock/826/obrazets-doverennosti-na-poluchenie-skzi.rt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moscow.roskazna.ru/gis/eb/connect/#4365337568397" TargetMode="External"/><Relationship Id="rId14" Type="http://schemas.openxmlformats.org/officeDocument/2006/relationships/hyperlink" Target="http://moscow.roskazna.ru/upload/iblock/f02/rukovodstvo-po-nastroyke-arm-polzovately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0.jpg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528" y="1412776"/>
            <a:ext cx="10361851" cy="1728191"/>
          </a:xfrm>
        </p:spPr>
        <p:txBody>
          <a:bodyPr/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800" kern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Практика работы Управления Федерального казначейства по </a:t>
            </a:r>
            <a:r>
              <a:rPr lang="ru-RU" sz="2800" kern="12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г.Москве </a:t>
            </a:r>
            <a:r>
              <a:rPr lang="ru-RU" sz="2800" kern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rPr>
              <a:t>в подсистеме Управления расходами Казначейское сопровождение ГИИС Электронный бюджет при проведении операций с единых лицевых счетов юридических лиц с типом 71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633" t="24905" r="8309" b="45712"/>
          <a:stretch/>
        </p:blipFill>
        <p:spPr>
          <a:xfrm>
            <a:off x="10877029" y="-34145"/>
            <a:ext cx="1313384" cy="6566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23398" y="5157192"/>
            <a:ext cx="39983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Начальник Отдела казначейского сопровождения средств, предоставляемых в рамках  государственного оборонного заказа </a:t>
            </a: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Воинова Инна Вадимовна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8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1" t="1" r="60688" b="-2766"/>
          <a:stretch/>
        </p:blipFill>
        <p:spPr bwMode="auto">
          <a:xfrm>
            <a:off x="5248111" y="3789040"/>
            <a:ext cx="960684" cy="9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1335965" y="3573016"/>
            <a:ext cx="878497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7967414" y="5877272"/>
            <a:ext cx="3812904" cy="83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2206774" y="3649697"/>
            <a:ext cx="7200800" cy="4674"/>
          </a:xfrm>
          <a:prstGeom prst="line">
            <a:avLst/>
          </a:prstGeom>
          <a:ln>
            <a:solidFill>
              <a:srgbClr val="BED3F4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57881" t="18200" r="31882" b="67800"/>
          <a:stretch/>
        </p:blipFill>
        <p:spPr>
          <a:xfrm flipH="1">
            <a:off x="9911629" y="0"/>
            <a:ext cx="2278783" cy="17529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0" y="548680"/>
            <a:ext cx="12190413" cy="60486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77029" y="-34708"/>
            <a:ext cx="1313384" cy="6566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06239530"/>
              </p:ext>
            </p:extLst>
          </p:nvPr>
        </p:nvGraphicFramePr>
        <p:xfrm>
          <a:off x="334566" y="668882"/>
          <a:ext cx="508709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74011106"/>
              </p:ext>
            </p:extLst>
          </p:nvPr>
        </p:nvGraphicFramePr>
        <p:xfrm>
          <a:off x="6275760" y="430129"/>
          <a:ext cx="5184576" cy="312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120297"/>
            <a:ext cx="1235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Зарезервировано лицевых счетов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</a:p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Июль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– 1 Август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-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68 Сентябрь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– 178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Октябрь – 203 Ноябрь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–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334 По состоянию на 27.11.2019, в ПУР КС подключено 779 юридических лиц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80558438"/>
              </p:ext>
            </p:extLst>
          </p:nvPr>
        </p:nvGraphicFramePr>
        <p:xfrm>
          <a:off x="6130545" y="3240792"/>
          <a:ext cx="5255237" cy="309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9374011" y="3620901"/>
            <a:ext cx="930039" cy="2716369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377218" y="3653715"/>
            <a:ext cx="997742" cy="2707086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375501" y="3635719"/>
            <a:ext cx="985094" cy="2707086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0316400" y="3614665"/>
            <a:ext cx="1000541" cy="2716369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9755" y="5948919"/>
            <a:ext cx="4825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июль               август            сентябрь        октябрь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7374" y="6130452"/>
            <a:ext cx="4245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июль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rPr>
              <a:t>                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август            сентябрь         октябрь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581518" y="3641455"/>
            <a:ext cx="930039" cy="2478842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594628" y="3660081"/>
            <a:ext cx="997742" cy="2470371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586316" y="3651427"/>
            <a:ext cx="985094" cy="2470371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534301" y="3641455"/>
            <a:ext cx="1000541" cy="2478842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90359818"/>
              </p:ext>
            </p:extLst>
          </p:nvPr>
        </p:nvGraphicFramePr>
        <p:xfrm>
          <a:off x="422276" y="3420467"/>
          <a:ext cx="5112566" cy="265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674320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4015993"/>
              </p:ext>
            </p:extLst>
          </p:nvPr>
        </p:nvGraphicFramePr>
        <p:xfrm>
          <a:off x="6839545" y="614885"/>
          <a:ext cx="5328592" cy="310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8104385" y="1055800"/>
            <a:ext cx="1008112" cy="2304256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112497" y="1055800"/>
            <a:ext cx="1008112" cy="2304256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160025" y="1055800"/>
            <a:ext cx="1008112" cy="2290152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136261" y="1055800"/>
            <a:ext cx="1008112" cy="2304256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4385537"/>
              </p:ext>
            </p:extLst>
          </p:nvPr>
        </p:nvGraphicFramePr>
        <p:xfrm>
          <a:off x="6722017" y="3645024"/>
          <a:ext cx="5459529" cy="290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57881" t="18200" r="31882" b="67800"/>
          <a:stretch/>
        </p:blipFill>
        <p:spPr>
          <a:xfrm flipH="1">
            <a:off x="9911629" y="0"/>
            <a:ext cx="2278783" cy="17529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016642" y="4052671"/>
            <a:ext cx="1008112" cy="2304256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019056" y="4038567"/>
            <a:ext cx="999678" cy="2304256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050932" y="4052671"/>
            <a:ext cx="973708" cy="2290151"/>
          </a:xfrm>
          <a:prstGeom prst="rect">
            <a:avLst/>
          </a:prstGeom>
          <a:solidFill>
            <a:schemeClr val="accent2">
              <a:lumMod val="60000"/>
              <a:lumOff val="40000"/>
              <a:alpha val="9000"/>
            </a:scheme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018734" y="4052671"/>
            <a:ext cx="1032198" cy="2304256"/>
          </a:xfrm>
          <a:prstGeom prst="rect">
            <a:avLst/>
          </a:prstGeom>
          <a:solidFill>
            <a:srgbClr val="137BED">
              <a:alpha val="8627"/>
            </a:srgbClr>
          </a:solidFill>
          <a:ln w="9525" cap="flat" cmpd="sng" algn="ctr">
            <a:solidFill>
              <a:srgbClr val="D9F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Century" panose="02040604050505020304" pitchFamily="18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548680"/>
            <a:ext cx="12191999" cy="60486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entury" panose="02040604050505020304" pitchFamily="18" charset="0"/>
                <a:ea typeface="Microsoft YaHei" charset="-122"/>
              </a:rPr>
              <a:t>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58633" t="24905" r="8309" b="45712"/>
          <a:stretch/>
        </p:blipFill>
        <p:spPr>
          <a:xfrm>
            <a:off x="10881064" y="-9481"/>
            <a:ext cx="1313384" cy="6566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50530" y="51353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07" b="97638" l="3726" r="95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90" y="3713551"/>
            <a:ext cx="3960440" cy="2970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728118"/>
            <a:ext cx="472705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 sz="1400" b="0" i="0" u="none" strike="noStrike" kern="1200" spc="0" baseline="0">
                <a:solidFill>
                  <a:srgbClr val="2D2DB9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период с 05.09.2019 - 28.11.2019 в Управлении Федерального казначейства по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г.Москве было проведено 8 обучающих семинаров на тему: 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pPr algn="ctr">
              <a:spcAft>
                <a:spcPts val="600"/>
              </a:spcAft>
              <a:defRPr sz="1400" b="0" i="0" u="none" strike="noStrike" kern="1200" spc="0" baseline="0">
                <a:solidFill>
                  <a:srgbClr val="2D2DB9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Взаимодействие </a:t>
            </a:r>
            <a:r>
              <a:rPr lang="ru-RU" sz="1200" u="sng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УФК по г.Москве с юридическими лицами (обособленными подразделениями ) при осуществлении операций с лицевых счетов, открытых в УФК по г.Москве, на основании государственных контрактов ( контрактов,  договоров), открытии «Единого» лицевого счета при казначейском сопровождении целевых средств как нового механизма для учета операций неучастников бюджетного процесса и работе в личном кабинете ПУР КС  ГИИС «Электронный бюджет»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8542" y="3205719"/>
            <a:ext cx="3024336" cy="553998"/>
          </a:xfrm>
          <a:prstGeom prst="rect">
            <a:avLst/>
          </a:prstGeom>
          <a:solidFill>
            <a:srgbClr val="FCE4ED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D2DB9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них приняло участие: </a:t>
            </a:r>
          </a:p>
          <a:p>
            <a:pPr>
              <a:defRPr sz="1400" b="0" i="0" u="none" strike="noStrike" kern="1200" spc="0" baseline="0">
                <a:solidFill>
                  <a:srgbClr val="2D2DB9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707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организаций 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1112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 человек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078" y="732634"/>
            <a:ext cx="735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Преимущества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системы ПУР КС  ГИИС «Электронный бюджет»  </a:t>
            </a:r>
          </a:p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90950" y="3898717"/>
            <a:ext cx="43134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Подача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документов: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для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резервирования лицевого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счета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для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открытия лицевого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счета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осуществляется по адресу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: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Большая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Марьинская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д.9 стр. 1, этаж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Единый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центр приема и выдачи документов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40596" y="5549063"/>
            <a:ext cx="3538761" cy="738664"/>
          </a:xfrm>
          <a:prstGeom prst="rect">
            <a:avLst/>
          </a:prstGeom>
          <a:solidFill>
            <a:srgbClr val="FCE4E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Первый документ – основание – открывает орган Федерального казначейства. </a:t>
            </a:r>
          </a:p>
          <a:p>
            <a:pPr algn="ctr"/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Второй документ – основание и последующие клиент через личный кабинет в ГИИС ЭБ в ПУР(КС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) 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196685280"/>
              </p:ext>
            </p:extLst>
          </p:nvPr>
        </p:nvGraphicFramePr>
        <p:xfrm>
          <a:off x="4787046" y="1136693"/>
          <a:ext cx="7509330" cy="273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0233" y="4089487"/>
            <a:ext cx="463336" cy="6035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676" b="30811" l="65111" r="74778">
                        <a14:foregroundMark x1="70000" y1="12703" x2="70000" y2="12703"/>
                        <a14:foregroundMark x1="69778" y1="15811" x2="69778" y2="15811"/>
                        <a14:foregroundMark x1="70667" y1="14595" x2="70667" y2="14595"/>
                        <a14:foregroundMark x1="69444" y1="17027" x2="69444" y2="17027"/>
                        <a14:foregroundMark x1="68778" y1="17703" x2="68778" y2="17703"/>
                        <a14:foregroundMark x1="69333" y1="19459" x2="69333" y2="19459"/>
                        <a14:foregroundMark x1="71000" y1="19324" x2="71000" y2="19324"/>
                        <a14:foregroundMark x1="70444" y1="18378" x2="70444" y2="18378"/>
                        <a14:foregroundMark x1="70556" y1="18243" x2="70556" y2="18243"/>
                        <a14:foregroundMark x1="70111" y1="19865" x2="70111" y2="19865"/>
                        <a14:foregroundMark x1="68889" y1="12703" x2="68889" y2="12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77" t="10101" r="24100" b="66799"/>
          <a:stretch/>
        </p:blipFill>
        <p:spPr>
          <a:xfrm flipH="1">
            <a:off x="8626839" y="4024463"/>
            <a:ext cx="404950" cy="685300"/>
          </a:xfrm>
          <a:prstGeom prst="rect">
            <a:avLst/>
          </a:prstGeom>
        </p:spPr>
      </p:pic>
      <p:sp>
        <p:nvSpPr>
          <p:cNvPr id="50" name="Стрелка вправо 49"/>
          <p:cNvSpPr/>
          <p:nvPr/>
        </p:nvSpPr>
        <p:spPr bwMode="auto">
          <a:xfrm>
            <a:off x="9079267" y="4317307"/>
            <a:ext cx="392734" cy="1479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922649" y="4183516"/>
            <a:ext cx="9765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Сбор пакета документов</a:t>
            </a:r>
            <a:endParaRPr lang="ru-RU" sz="1050" dirty="0"/>
          </a:p>
        </p:txBody>
      </p:sp>
      <p:sp>
        <p:nvSpPr>
          <p:cNvPr id="53" name="Стрелка вправо 52"/>
          <p:cNvSpPr/>
          <p:nvPr/>
        </p:nvSpPr>
        <p:spPr bwMode="auto">
          <a:xfrm>
            <a:off x="10850124" y="4346872"/>
            <a:ext cx="392734" cy="1479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4" name="Овал 53"/>
          <p:cNvSpPr/>
          <p:nvPr/>
        </p:nvSpPr>
        <p:spPr bwMode="auto">
          <a:xfrm>
            <a:off x="11357153" y="4105537"/>
            <a:ext cx="576064" cy="564902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Georgia" panose="02040502050405020303" pitchFamily="18" charset="0"/>
              <a:ea typeface="Microsoft YaHei" charset="-12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82350" y="4213224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 дня</a:t>
            </a:r>
            <a:endParaRPr lang="ru-RU" sz="1400" b="1" dirty="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1604754" y="4705944"/>
            <a:ext cx="98884" cy="32308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7" name="Стрелка вправо 56"/>
          <p:cNvSpPr/>
          <p:nvPr/>
        </p:nvSpPr>
        <p:spPr bwMode="auto">
          <a:xfrm rot="10800000">
            <a:off x="11310904" y="4960473"/>
            <a:ext cx="392734" cy="1479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952554" y="4913341"/>
            <a:ext cx="1098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Открытие Л/С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96786" y="4907212"/>
            <a:ext cx="12314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Открытие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раздела на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Л/С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 bwMode="auto">
          <a:xfrm rot="10800000">
            <a:off x="9582744" y="4987378"/>
            <a:ext cx="392734" cy="14791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13256" y="5695247"/>
            <a:ext cx="3171996" cy="7382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Единого центра приема телефонных и факсимильных сообщений УФК по г. Москве 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(495) 124-77-00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7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59"/>
            <a:ext cx="12205250" cy="5971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4328" r="3927" b="54882"/>
          <a:stretch/>
        </p:blipFill>
        <p:spPr>
          <a:xfrm>
            <a:off x="4061449" y="548680"/>
            <a:ext cx="8110091" cy="3122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5001"/>
            <a:ext cx="4655046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Как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нашим клиентом ?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13580" y="2636912"/>
            <a:ext cx="154470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4126779">
            <a:off x="7307076" y="1993329"/>
            <a:ext cx="576064" cy="11279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5046" y="551851"/>
            <a:ext cx="2591688" cy="400110"/>
          </a:xfrm>
          <a:prstGeom prst="rect">
            <a:avLst/>
          </a:prstGeom>
          <a:solidFill>
            <a:srgbClr val="FCE4ED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moscow.roskazna.ru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57636" y="112773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31274" r="22961" b="36840"/>
          <a:stretch/>
        </p:blipFill>
        <p:spPr>
          <a:xfrm>
            <a:off x="4222998" y="3968559"/>
            <a:ext cx="7848872" cy="25687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956" y="1330875"/>
            <a:ext cx="376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данном разделе размещена следующая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информация :</a:t>
            </a:r>
            <a:endParaRPr lang="ru-RU" sz="1400" u="sng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03368319"/>
              </p:ext>
            </p:extLst>
          </p:nvPr>
        </p:nvGraphicFramePr>
        <p:xfrm>
          <a:off x="187365" y="2031586"/>
          <a:ext cx="3794897" cy="421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0" y="1032306"/>
            <a:ext cx="465504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57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30" y="554053"/>
            <a:ext cx="12205250" cy="597129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7997" r="13377" b="25846"/>
          <a:stretch/>
        </p:blipFill>
        <p:spPr>
          <a:xfrm>
            <a:off x="3669125" y="2170301"/>
            <a:ext cx="8511695" cy="43550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58213" y="2628611"/>
            <a:ext cx="3462819" cy="305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Номера телефонов </a:t>
            </a:r>
            <a:r>
              <a:rPr lang="ru-RU" sz="1200" b="1" u="sng" dirty="0">
                <a:solidFill>
                  <a:srgbClr val="C0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курирующих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отделов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(Код ТОФК -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7312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Отдел №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(499) 755-23-87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(Код ТОФК -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7304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Отдел № 23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(495) 532-04-46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ТОФК -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7305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Отдел № 24 |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(495) 532-04-78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(Код ТОФК - </a:t>
            </a:r>
            <a:r>
              <a:rPr lang="ru-RU" sz="105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7308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Отдел № 27 |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(499) 755-11-04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ОКС) Отдел казначейского сопровождения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(495) 124-75-81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ОКСС ГОЗ) Отдел казначейского сопровождения средств предоставляемых в рамках Государственного оборонного заказа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(495) 124-75-80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198" y="742598"/>
            <a:ext cx="3171996" cy="7382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Единого центра приема телефонных и факсимильных сообщений УФК по г. Москве 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(495) 124-77-00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198" y="1611846"/>
            <a:ext cx="3171996" cy="11169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 первой линии поддержки в части эксплуатации прикладного программного обеспечения "Система удаленного финансового документооборота" 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(800) 2222-777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3158" y="2247727"/>
            <a:ext cx="2591688" cy="400110"/>
          </a:xfrm>
          <a:prstGeom prst="rect">
            <a:avLst/>
          </a:prstGeom>
          <a:solidFill>
            <a:srgbClr val="FCE4ED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moscow.roskazna.ru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44246000"/>
              </p:ext>
            </p:extLst>
          </p:nvPr>
        </p:nvGraphicFramePr>
        <p:xfrm>
          <a:off x="3770452" y="880860"/>
          <a:ext cx="8357664" cy="273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44082" y="504808"/>
            <a:ext cx="796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данном разделе размещена следующая информация :</a:t>
            </a:r>
          </a:p>
        </p:txBody>
      </p:sp>
    </p:spTree>
    <p:extLst>
      <p:ext uri="{BB962C8B-B14F-4D97-AF65-F5344CB8AC3E}">
        <p14:creationId xmlns:p14="http://schemas.microsoft.com/office/powerpoint/2010/main" val="7625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59"/>
            <a:ext cx="12205250" cy="597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55" y="579959"/>
            <a:ext cx="1216754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ПОРЯДОК  ПОДКЛЮЧЕНИЯ  К  КОМПОНЕНТАМ  ГОСУДАРСТВЕННОЙ  ИНТЕГРИРОВАННОЙ ИНФОРМАЦИОННОЙ СИСТЕМЫ "ЭЛЕКТРОННЫЙ БЮДЖЕТ"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0" y="1032306"/>
            <a:ext cx="465504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7533253" y="1032306"/>
            <a:ext cx="465504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5346" r="4517" b="23747"/>
          <a:stretch/>
        </p:blipFill>
        <p:spPr>
          <a:xfrm>
            <a:off x="0" y="1072208"/>
            <a:ext cx="6984777" cy="2613658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 bwMode="auto">
          <a:xfrm rot="17529738">
            <a:off x="3629808" y="2642877"/>
            <a:ext cx="576064" cy="11279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37359" r="67017" b="11521"/>
          <a:stretch/>
        </p:blipFill>
        <p:spPr>
          <a:xfrm>
            <a:off x="20755" y="3680476"/>
            <a:ext cx="2002040" cy="2850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45799" r="12786" b="3794"/>
          <a:stretch/>
        </p:blipFill>
        <p:spPr>
          <a:xfrm>
            <a:off x="2022795" y="3749241"/>
            <a:ext cx="4919811" cy="281231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0755" y="5177616"/>
            <a:ext cx="154470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rot="2156939">
            <a:off x="1158587" y="3988022"/>
            <a:ext cx="576064" cy="11279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-19061" y="3680476"/>
            <a:ext cx="4655046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Прямоугольник 10"/>
          <p:cNvSpPr/>
          <p:nvPr/>
        </p:nvSpPr>
        <p:spPr bwMode="auto">
          <a:xfrm>
            <a:off x="4635985" y="3392444"/>
            <a:ext cx="1544708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1436" y="1625298"/>
            <a:ext cx="4941107" cy="411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Оформить заявку на выдачу средств криптографической защиты информации (СКЗИ).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u="sng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Образец заявки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Управление выдает не более одной лицензии на организацию. </a:t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Подготовить доверенность для получения средств криптографической защиты информации.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Образец доверенности</a:t>
            </a:r>
            <a:r>
              <a:rPr lang="ru-RU" sz="900" dirty="0">
                <a:solidFill>
                  <a:srgbClr val="0000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Оформить согласие на обработку персональных данных для каждого пользователя, подключаемого к системе.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Образец согласия</a:t>
            </a:r>
            <a:r>
              <a:rPr lang="ru-RU" sz="900" dirty="0">
                <a:solidFill>
                  <a:srgbClr val="0000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Представить в УФК по г. Москве (адрес указан в 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контактах</a:t>
            </a: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документы.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Получить документы, инструкции и специальное программное обеспечение в УФК по г. Москве.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Обеспечить соответствие автоматизированного рабочего места пользователя рекомендуемым требованиям системы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Требования к АРМ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Установить и настроить специальное программное обеспечение. 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Руководство по настройке рабочего места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3562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Подключиться к ГИИС "Электронный бюджет", начать работать в системе.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Инструкции пользователя системы находятся в разделе "</a:t>
            </a:r>
            <a:r>
              <a:rPr lang="ru-RU" sz="900" u="sng" dirty="0">
                <a:solidFill>
                  <a:srgbClr val="0563C1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Инструкции пользователя</a:t>
            </a:r>
            <a:r>
              <a:rPr lang="ru-RU" sz="9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endParaRPr lang="ru-RU" sz="900" dirty="0" smtClean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9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85573" y="5387704"/>
            <a:ext cx="3171996" cy="7382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Единого центра приема телефонных и факсимильных сообщений УФК по г. Москве </a:t>
            </a:r>
            <a:endParaRPr lang="en-US" sz="105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(495) 124-77-00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3253" y="1039223"/>
            <a:ext cx="2591688" cy="400110"/>
          </a:xfrm>
          <a:prstGeom prst="rect">
            <a:avLst/>
          </a:prstGeom>
          <a:solidFill>
            <a:srgbClr val="FCE4ED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moscow.roskazna.ru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59"/>
            <a:ext cx="12205250" cy="597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t="5975" r="12196" b="6944"/>
          <a:stretch/>
        </p:blipFill>
        <p:spPr>
          <a:xfrm>
            <a:off x="995433" y="560013"/>
            <a:ext cx="9289032" cy="5971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046" y="551851"/>
            <a:ext cx="2101215" cy="400110"/>
          </a:xfrm>
          <a:prstGeom prst="rect">
            <a:avLst/>
          </a:prstGeom>
          <a:solidFill>
            <a:srgbClr val="FCE4ED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peo.roskazna.ru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59"/>
            <a:ext cx="12205250" cy="597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2960"/>
          <a:stretch/>
        </p:blipFill>
        <p:spPr>
          <a:xfrm>
            <a:off x="7757826" y="660180"/>
            <a:ext cx="4320480" cy="2635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4359" b="3354"/>
          <a:stretch/>
        </p:blipFill>
        <p:spPr>
          <a:xfrm>
            <a:off x="4019711" y="3275915"/>
            <a:ext cx="4104456" cy="3177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4896"/>
          <a:stretch/>
        </p:blipFill>
        <p:spPr>
          <a:xfrm>
            <a:off x="7941569" y="3314992"/>
            <a:ext cx="3960440" cy="3238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1542" r="3638" b="6843"/>
          <a:stretch/>
        </p:blipFill>
        <p:spPr>
          <a:xfrm>
            <a:off x="4129705" y="676709"/>
            <a:ext cx="3628121" cy="2532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4" t="74069" r="34157" b="6944"/>
          <a:stretch/>
        </p:blipFill>
        <p:spPr>
          <a:xfrm>
            <a:off x="73136" y="4936249"/>
            <a:ext cx="4104456" cy="1302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971" y="1885975"/>
            <a:ext cx="2685566" cy="3228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домашняя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610" y="3820660"/>
            <a:ext cx="3694492" cy="10143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kern="18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 по казначейскому сопровождению в подсистеме управления расходами ГИИС "Электронный бюджет" (Для ТОФК)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0046" y="3150634"/>
            <a:ext cx="2238113" cy="3886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7454" y="2460751"/>
            <a:ext cx="869148" cy="3886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</a:t>
            </a: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826140" y="2204917"/>
            <a:ext cx="477426" cy="240423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1833315" y="2853042"/>
            <a:ext cx="477426" cy="240423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835520" y="3548096"/>
            <a:ext cx="477426" cy="240423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" y="629145"/>
            <a:ext cx="37909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881" t="18200" r="31882" b="67800"/>
          <a:stretch/>
        </p:blipFill>
        <p:spPr>
          <a:xfrm flipH="1">
            <a:off x="10036774" y="19028"/>
            <a:ext cx="2134766" cy="146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59"/>
            <a:ext cx="12205250" cy="597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8633" t="24905" r="8309" b="45712"/>
          <a:stretch/>
        </p:blipFill>
        <p:spPr>
          <a:xfrm>
            <a:off x="10853913" y="-56643"/>
            <a:ext cx="1294511" cy="6472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2" descr="http://monitoring.ofukem.ru/images/kemregion/elektronniy-budz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58" t="1" r="58591" b="-2766"/>
          <a:stretch/>
        </p:blipFill>
        <p:spPr bwMode="auto">
          <a:xfrm>
            <a:off x="9646494" y="19028"/>
            <a:ext cx="1230535" cy="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9044" y="2276872"/>
            <a:ext cx="5787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Спасибо за внимание!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1" id="{4E7B8D6C-D77F-4FE7-9B9F-9535399978EF}" vid="{DC643ECB-72D1-41C6-906D-A9EB780FB647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19974</TotalTime>
  <Words>631</Words>
  <Application>Microsoft Office PowerPoint</Application>
  <PresentationFormat>Произвольный</PresentationFormat>
  <Paragraphs>115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Тема1</vt:lpstr>
      <vt:lpstr>1_Тема Office</vt:lpstr>
      <vt:lpstr>2_Тема Office</vt:lpstr>
      <vt:lpstr>Практика работы Управления Федерального казначейства по г.Москве в подсистеме Управления расходами Казначейское сопровождение ГИИС Электронный бюджет при проведении операций с единых лицевых счетов юридических лиц с типом 71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2303</dc:creator>
  <cp:lastModifiedBy>ufk</cp:lastModifiedBy>
  <cp:revision>813</cp:revision>
  <cp:lastPrinted>2019-11-28T15:40:34Z</cp:lastPrinted>
  <dcterms:created xsi:type="dcterms:W3CDTF">2013-02-18T08:51:06Z</dcterms:created>
  <dcterms:modified xsi:type="dcterms:W3CDTF">2019-11-29T06:37:24Z</dcterms:modified>
</cp:coreProperties>
</file>