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334" r:id="rId3"/>
    <p:sldId id="349" r:id="rId4"/>
    <p:sldId id="350" r:id="rId5"/>
    <p:sldId id="348" r:id="rId6"/>
  </p:sldIdLst>
  <p:sldSz cx="12192000" cy="6858000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B4E0"/>
    <a:srgbClr val="FFD9D9"/>
    <a:srgbClr val="CCE5BD"/>
    <a:srgbClr val="F8FCF6"/>
    <a:srgbClr val="FFF7F7"/>
    <a:srgbClr val="FFAFAF"/>
    <a:srgbClr val="EFFFFF"/>
    <a:srgbClr val="CCFFFF"/>
    <a:srgbClr val="FF7171"/>
    <a:srgbClr val="FCB6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9885" autoAdjust="0"/>
  </p:normalViewPr>
  <p:slideViewPr>
    <p:cSldViewPr snapToGrid="0">
      <p:cViewPr>
        <p:scale>
          <a:sx n="100" d="100"/>
          <a:sy n="100" d="100"/>
        </p:scale>
        <p:origin x="-468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4839BB-7814-4A7A-982B-CB20F02AE989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137BA4-89C4-48C8-9D94-F46B14FA4756}">
      <dgm:prSet custT="1"/>
      <dgm:spPr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ФНС России</a:t>
          </a:r>
        </a:p>
        <a:p>
          <a:pPr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dirty="0">
            <a:solidFill>
              <a:schemeClr val="tx1"/>
            </a:solidFill>
          </a:endParaRPr>
        </a:p>
      </dgm:t>
    </dgm:pt>
    <dgm:pt modelId="{78A16E99-9722-487B-85C1-BA6BAFF5D19C}" type="parTrans" cxnId="{45769C08-79B5-4A6E-A0E7-FE41BBE1D3F7}">
      <dgm:prSet/>
      <dgm:spPr/>
      <dgm:t>
        <a:bodyPr/>
        <a:lstStyle/>
        <a:p>
          <a:endParaRPr lang="ru-RU"/>
        </a:p>
      </dgm:t>
    </dgm:pt>
    <dgm:pt modelId="{ADDEE977-EB91-4A3F-8DD9-FB974A49F9A8}" type="sibTrans" cxnId="{45769C08-79B5-4A6E-A0E7-FE41BBE1D3F7}">
      <dgm:prSet/>
      <dgm:spPr/>
      <dgm:t>
        <a:bodyPr/>
        <a:lstStyle/>
        <a:p>
          <a:endParaRPr lang="ru-RU"/>
        </a:p>
      </dgm:t>
    </dgm:pt>
    <dgm:pt modelId="{793899DA-C90C-48E5-A473-C1467561852E}">
      <dgm:prSet custT="1"/>
      <dgm:spPr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/>
          <a:r>
            <a:rPr lang="ru-RU" sz="14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Росфинмониторинг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79CA94-22BC-459F-A637-CDE1DD8ED85B}" type="parTrans" cxnId="{42EF5709-6AA1-4A85-804E-8B28C50B4CD8}">
      <dgm:prSet/>
      <dgm:spPr/>
      <dgm:t>
        <a:bodyPr/>
        <a:lstStyle/>
        <a:p>
          <a:endParaRPr lang="ru-RU"/>
        </a:p>
      </dgm:t>
    </dgm:pt>
    <dgm:pt modelId="{598FBFFE-94F9-4336-8C16-EA6BEA305406}" type="sibTrans" cxnId="{42EF5709-6AA1-4A85-804E-8B28C50B4CD8}">
      <dgm:prSet/>
      <dgm:spPr>
        <a:noFill/>
      </dgm:spPr>
      <dgm:t>
        <a:bodyPr/>
        <a:lstStyle/>
        <a:p>
          <a:endParaRPr lang="ru-RU"/>
        </a:p>
      </dgm:t>
    </dgm:pt>
    <dgm:pt modelId="{F6324338-6123-46AE-B3ED-240405AE1F5D}">
      <dgm:prSet custT="1"/>
      <dgm:spPr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Федеральное казначейство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E5A3C6-7719-47DD-8E3E-13DD30CB6B67}" type="parTrans" cxnId="{C11A7E8C-6FA2-41F8-844F-25A17A257C63}">
      <dgm:prSet/>
      <dgm:spPr/>
      <dgm:t>
        <a:bodyPr/>
        <a:lstStyle/>
        <a:p>
          <a:endParaRPr lang="ru-RU"/>
        </a:p>
      </dgm:t>
    </dgm:pt>
    <dgm:pt modelId="{F9191C80-4F59-40FD-8BF7-073772B0975F}" type="sibTrans" cxnId="{C11A7E8C-6FA2-41F8-844F-25A17A257C63}">
      <dgm:prSet/>
      <dgm:spPr>
        <a:noFill/>
      </dgm:spPr>
      <dgm:t>
        <a:bodyPr/>
        <a:lstStyle/>
        <a:p>
          <a:endParaRPr lang="ru-RU"/>
        </a:p>
      </dgm:t>
    </dgm:pt>
    <dgm:pt modelId="{61EDE8FD-5D83-450F-BC31-8C854CC92D38}">
      <dgm:prSet custT="1"/>
      <dgm:spPr>
        <a:solidFill>
          <a:schemeClr val="bg2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indent="0">
            <a:lnSpc>
              <a:spcPct val="100000"/>
            </a:lnSpc>
            <a:spcAft>
              <a:spcPts val="600"/>
            </a:spcAft>
          </a:pPr>
          <a:r>
            <a:rPr lang="ru-RU" sz="1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Информация о счетах-фактурах;</a:t>
          </a:r>
          <a:endParaRPr lang="ru-RU" sz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E0989C-F53F-47BC-8B3A-891E84ED6CAF}" type="parTrans" cxnId="{48D0909E-93C4-45D1-BE5D-08A67EB0C837}">
      <dgm:prSet/>
      <dgm:spPr/>
      <dgm:t>
        <a:bodyPr/>
        <a:lstStyle/>
        <a:p>
          <a:endParaRPr lang="ru-RU"/>
        </a:p>
      </dgm:t>
    </dgm:pt>
    <dgm:pt modelId="{3DC79BB6-AE2E-4B38-96D7-52C96AE6574A}" type="sibTrans" cxnId="{48D0909E-93C4-45D1-BE5D-08A67EB0C837}">
      <dgm:prSet/>
      <dgm:spPr/>
      <dgm:t>
        <a:bodyPr/>
        <a:lstStyle/>
        <a:p>
          <a:endParaRPr lang="ru-RU"/>
        </a:p>
      </dgm:t>
    </dgm:pt>
    <dgm:pt modelId="{BB0F20A6-60AE-4993-8D48-7A299CE5219C}">
      <dgm:prSet custT="1"/>
      <dgm:spPr>
        <a:solidFill>
          <a:schemeClr val="bg2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indent="0">
            <a:lnSpc>
              <a:spcPct val="100000"/>
            </a:lnSpc>
            <a:spcAft>
              <a:spcPts val="600"/>
            </a:spcAft>
          </a:pPr>
          <a:r>
            <a:rPr lang="ru-RU" sz="1200" i="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информация об организациях и физических лицах, относящихся к «группе риска», в отношении которых имеются сведения:</a:t>
          </a:r>
        </a:p>
      </dgm:t>
    </dgm:pt>
    <dgm:pt modelId="{E15740E0-8764-4872-B12F-0962EA16F107}" type="parTrans" cxnId="{85D63A99-2CB3-4A27-A329-EF30536A0F74}">
      <dgm:prSet/>
      <dgm:spPr/>
      <dgm:t>
        <a:bodyPr/>
        <a:lstStyle/>
        <a:p>
          <a:endParaRPr lang="ru-RU"/>
        </a:p>
      </dgm:t>
    </dgm:pt>
    <dgm:pt modelId="{9D90DE3D-D042-4CE5-B002-AFFCC44080E2}" type="sibTrans" cxnId="{85D63A99-2CB3-4A27-A329-EF30536A0F74}">
      <dgm:prSet/>
      <dgm:spPr/>
      <dgm:t>
        <a:bodyPr/>
        <a:lstStyle/>
        <a:p>
          <a:endParaRPr lang="ru-RU"/>
        </a:p>
      </dgm:t>
    </dgm:pt>
    <dgm:pt modelId="{C2250703-DA15-4ED5-99C9-EBEEAF1FB074}">
      <dgm:prSet custT="1"/>
      <dgm:spPr>
        <a:solidFill>
          <a:schemeClr val="bg2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indent="0">
            <a:lnSpc>
              <a:spcPct val="100000"/>
            </a:lnSpc>
            <a:spcAft>
              <a:spcPts val="600"/>
            </a:spcAft>
          </a:pPr>
          <a:r>
            <a:rPr lang="ru-RU" sz="1200" i="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 об уклонении от уплаты налогов;</a:t>
          </a:r>
        </a:p>
      </dgm:t>
    </dgm:pt>
    <dgm:pt modelId="{64FBB694-4FCD-4FA6-A973-A67DB8FB57B3}" type="parTrans" cxnId="{C818CA62-A91A-427D-B078-59672F6A4214}">
      <dgm:prSet/>
      <dgm:spPr/>
      <dgm:t>
        <a:bodyPr/>
        <a:lstStyle/>
        <a:p>
          <a:endParaRPr lang="ru-RU"/>
        </a:p>
      </dgm:t>
    </dgm:pt>
    <dgm:pt modelId="{C023B9A5-8501-4655-925A-DFF1A43D7FCF}" type="sibTrans" cxnId="{C818CA62-A91A-427D-B078-59672F6A4214}">
      <dgm:prSet/>
      <dgm:spPr/>
      <dgm:t>
        <a:bodyPr/>
        <a:lstStyle/>
        <a:p>
          <a:endParaRPr lang="ru-RU"/>
        </a:p>
      </dgm:t>
    </dgm:pt>
    <dgm:pt modelId="{14CF6899-3010-4B95-A850-72C559C0C7C8}">
      <dgm:prSet custT="1"/>
      <dgm:spPr>
        <a:solidFill>
          <a:schemeClr val="bg2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indent="0">
            <a:lnSpc>
              <a:spcPct val="100000"/>
            </a:lnSpc>
            <a:spcAft>
              <a:spcPts val="600"/>
            </a:spcAft>
          </a:pPr>
          <a:r>
            <a:rPr lang="ru-RU" sz="1200" i="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 об имеющейся дебиторской задолженности;</a:t>
          </a:r>
        </a:p>
      </dgm:t>
    </dgm:pt>
    <dgm:pt modelId="{44757F04-5BEE-4359-9A3A-ADF1AC687968}" type="parTrans" cxnId="{475AE07C-8E44-4A2F-B4B4-200F3000F759}">
      <dgm:prSet/>
      <dgm:spPr/>
      <dgm:t>
        <a:bodyPr/>
        <a:lstStyle/>
        <a:p>
          <a:endParaRPr lang="ru-RU"/>
        </a:p>
      </dgm:t>
    </dgm:pt>
    <dgm:pt modelId="{34679036-016F-46A8-B812-493CCF7857E5}" type="sibTrans" cxnId="{475AE07C-8E44-4A2F-B4B4-200F3000F759}">
      <dgm:prSet/>
      <dgm:spPr/>
      <dgm:t>
        <a:bodyPr/>
        <a:lstStyle/>
        <a:p>
          <a:endParaRPr lang="ru-RU"/>
        </a:p>
      </dgm:t>
    </dgm:pt>
    <dgm:pt modelId="{D2A76C74-71EB-4E3C-AE2D-796A3332491F}">
      <dgm:prSet custT="1"/>
      <dgm:spPr>
        <a:solidFill>
          <a:schemeClr val="bg2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indent="0">
            <a:lnSpc>
              <a:spcPct val="100000"/>
            </a:lnSpc>
            <a:spcAft>
              <a:spcPts val="600"/>
            </a:spcAft>
          </a:pPr>
          <a:r>
            <a:rPr lang="ru-RU" sz="1200" i="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 о нахождении в реестре недобросовестных поставщиков;</a:t>
          </a:r>
        </a:p>
      </dgm:t>
    </dgm:pt>
    <dgm:pt modelId="{91BC43A1-F7AB-4438-AA36-2F63229C3B5E}" type="parTrans" cxnId="{94205826-0487-4979-8EDA-616A52A29F7C}">
      <dgm:prSet/>
      <dgm:spPr/>
      <dgm:t>
        <a:bodyPr/>
        <a:lstStyle/>
        <a:p>
          <a:endParaRPr lang="ru-RU"/>
        </a:p>
      </dgm:t>
    </dgm:pt>
    <dgm:pt modelId="{994935A2-8261-45A8-B8DA-F68088A35308}" type="sibTrans" cxnId="{94205826-0487-4979-8EDA-616A52A29F7C}">
      <dgm:prSet/>
      <dgm:spPr/>
      <dgm:t>
        <a:bodyPr/>
        <a:lstStyle/>
        <a:p>
          <a:endParaRPr lang="ru-RU"/>
        </a:p>
      </dgm:t>
    </dgm:pt>
    <dgm:pt modelId="{DCEC5420-39F2-4AD0-9F23-1DDDB3D8A10F}">
      <dgm:prSet custT="1"/>
      <dgm:spPr>
        <a:solidFill>
          <a:schemeClr val="bg2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indent="0">
            <a:lnSpc>
              <a:spcPct val="100000"/>
            </a:lnSpc>
            <a:spcAft>
              <a:spcPts val="600"/>
            </a:spcAft>
          </a:pPr>
          <a:r>
            <a:rPr lang="ru-RU" sz="1200" i="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 иная информация (реестр жалоб, результаты контроля);</a:t>
          </a:r>
        </a:p>
      </dgm:t>
    </dgm:pt>
    <dgm:pt modelId="{7257F3A6-BAE8-4F2A-B467-FE161A1172FE}" type="parTrans" cxnId="{3C1359B9-F768-424F-BAB4-78D24B562741}">
      <dgm:prSet/>
      <dgm:spPr/>
      <dgm:t>
        <a:bodyPr/>
        <a:lstStyle/>
        <a:p>
          <a:endParaRPr lang="ru-RU"/>
        </a:p>
      </dgm:t>
    </dgm:pt>
    <dgm:pt modelId="{84F79DF3-7480-4474-A10C-29352E1B6D80}" type="sibTrans" cxnId="{3C1359B9-F768-424F-BAB4-78D24B562741}">
      <dgm:prSet/>
      <dgm:spPr/>
      <dgm:t>
        <a:bodyPr/>
        <a:lstStyle/>
        <a:p>
          <a:endParaRPr lang="ru-RU"/>
        </a:p>
      </dgm:t>
    </dgm:pt>
    <dgm:pt modelId="{7E5C195F-58BB-4235-B6A9-474310E9079A}">
      <dgm:prSet custT="1"/>
      <dgm:spPr>
        <a:solidFill>
          <a:schemeClr val="bg2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indent="0">
            <a:lnSpc>
              <a:spcPct val="100000"/>
            </a:lnSpc>
            <a:spcAft>
              <a:spcPts val="600"/>
            </a:spcAft>
          </a:pPr>
          <a:r>
            <a:rPr lang="ru-RU" sz="1200" i="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ЕГРЮЛ, ЕГРИП, ЕГРН;</a:t>
          </a:r>
        </a:p>
      </dgm:t>
    </dgm:pt>
    <dgm:pt modelId="{2CFF537F-E819-469E-A8BC-EB14BB3FA952}" type="parTrans" cxnId="{B7C9B92C-43FA-48FC-A47E-DDA498F597B5}">
      <dgm:prSet/>
      <dgm:spPr/>
      <dgm:t>
        <a:bodyPr/>
        <a:lstStyle/>
        <a:p>
          <a:endParaRPr lang="ru-RU"/>
        </a:p>
      </dgm:t>
    </dgm:pt>
    <dgm:pt modelId="{C112D584-47D7-4530-A93A-FD45FFD60C59}" type="sibTrans" cxnId="{B7C9B92C-43FA-48FC-A47E-DDA498F597B5}">
      <dgm:prSet/>
      <dgm:spPr/>
      <dgm:t>
        <a:bodyPr/>
        <a:lstStyle/>
        <a:p>
          <a:endParaRPr lang="ru-RU"/>
        </a:p>
      </dgm:t>
    </dgm:pt>
    <dgm:pt modelId="{4C7D1A70-48A8-49B3-9D34-C0D15268A5CB}">
      <dgm:prSet custT="1"/>
      <dgm:spPr>
        <a:solidFill>
          <a:schemeClr val="bg2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indent="0">
            <a:lnSpc>
              <a:spcPct val="100000"/>
            </a:lnSpc>
            <a:spcAft>
              <a:spcPts val="600"/>
            </a:spcAft>
          </a:pPr>
          <a:r>
            <a:rPr lang="ru-RU" sz="1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об операциях на лицевых счетах;</a:t>
          </a:r>
          <a:endParaRPr lang="ru-RU" sz="12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96AFF6-01C7-4D6A-BA84-517E1A190B7D}" type="parTrans" cxnId="{ED9DB5C6-530A-4020-BC96-6FFBE004D7C5}">
      <dgm:prSet/>
      <dgm:spPr/>
      <dgm:t>
        <a:bodyPr/>
        <a:lstStyle/>
        <a:p>
          <a:endParaRPr lang="ru-RU"/>
        </a:p>
      </dgm:t>
    </dgm:pt>
    <dgm:pt modelId="{31EDDF83-F52C-481A-B61F-157BB790E2F8}" type="sibTrans" cxnId="{ED9DB5C6-530A-4020-BC96-6FFBE004D7C5}">
      <dgm:prSet/>
      <dgm:spPr/>
      <dgm:t>
        <a:bodyPr/>
        <a:lstStyle/>
        <a:p>
          <a:endParaRPr lang="ru-RU"/>
        </a:p>
      </dgm:t>
    </dgm:pt>
    <dgm:pt modelId="{86C6E8AB-6CB7-4322-843D-9A46AB4C0069}">
      <dgm:prSet custT="1"/>
      <dgm:spPr>
        <a:solidFill>
          <a:schemeClr val="bg2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indent="0">
            <a:lnSpc>
              <a:spcPct val="100000"/>
            </a:lnSpc>
            <a:spcAft>
              <a:spcPts val="600"/>
            </a:spcAft>
          </a:pPr>
          <a:r>
            <a:rPr lang="ru-RU" sz="1200" i="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информация, поступающая из территориальных органов ФНС.</a:t>
          </a:r>
        </a:p>
      </dgm:t>
    </dgm:pt>
    <dgm:pt modelId="{95D43156-602C-47C1-B454-C94C8D7E43C8}" type="parTrans" cxnId="{440B4E0B-0DCC-4EDE-B841-554E19C61405}">
      <dgm:prSet/>
      <dgm:spPr/>
      <dgm:t>
        <a:bodyPr/>
        <a:lstStyle/>
        <a:p>
          <a:endParaRPr lang="ru-RU"/>
        </a:p>
      </dgm:t>
    </dgm:pt>
    <dgm:pt modelId="{F4CE9E72-65D5-43EC-8CE6-DDFDD1615BE8}" type="sibTrans" cxnId="{440B4E0B-0DCC-4EDE-B841-554E19C61405}">
      <dgm:prSet/>
      <dgm:spPr/>
      <dgm:t>
        <a:bodyPr/>
        <a:lstStyle/>
        <a:p>
          <a:endParaRPr lang="ru-RU"/>
        </a:p>
      </dgm:t>
    </dgm:pt>
    <dgm:pt modelId="{734A3932-D896-4B2E-BF68-A3A48005AB88}">
      <dgm:prSet custT="1"/>
      <dgm:spPr>
        <a:solidFill>
          <a:schemeClr val="bg2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1200"/>
            </a:spcAft>
          </a:pPr>
          <a:r>
            <a:rPr lang="ru-RU" sz="1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об операциях на расчетных счетах;</a:t>
          </a:r>
          <a:endParaRPr lang="ru-RU" sz="12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09863C-0CCE-406F-B488-B7D1945B6436}" type="parTrans" cxnId="{A7E9EFE8-3864-4DEB-B392-727387AE8EF2}">
      <dgm:prSet/>
      <dgm:spPr/>
      <dgm:t>
        <a:bodyPr/>
        <a:lstStyle/>
        <a:p>
          <a:endParaRPr lang="ru-RU"/>
        </a:p>
      </dgm:t>
    </dgm:pt>
    <dgm:pt modelId="{EC007170-3B18-40A4-8042-B6E56F78E0D1}" type="sibTrans" cxnId="{A7E9EFE8-3864-4DEB-B392-727387AE8EF2}">
      <dgm:prSet/>
      <dgm:spPr/>
      <dgm:t>
        <a:bodyPr/>
        <a:lstStyle/>
        <a:p>
          <a:endParaRPr lang="ru-RU"/>
        </a:p>
      </dgm:t>
    </dgm:pt>
    <dgm:pt modelId="{70311680-1A48-4FEF-8456-922A8A7E9396}">
      <dgm:prSet custT="1"/>
      <dgm:spPr>
        <a:solidFill>
          <a:schemeClr val="bg2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1200"/>
            </a:spcAft>
          </a:pPr>
          <a:r>
            <a: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об организациях и физических лицах, относящихся к «группе риска», в отношении которых имеются сведения об их причастности к экстремистской деятельности или терроризму;</a:t>
          </a:r>
        </a:p>
      </dgm:t>
    </dgm:pt>
    <dgm:pt modelId="{2D4EE116-B7EB-46F5-B454-2C617A9A6E0E}" type="parTrans" cxnId="{077D5054-C036-4351-83D7-A2F5A5B7A780}">
      <dgm:prSet/>
      <dgm:spPr/>
      <dgm:t>
        <a:bodyPr/>
        <a:lstStyle/>
        <a:p>
          <a:endParaRPr lang="ru-RU"/>
        </a:p>
      </dgm:t>
    </dgm:pt>
    <dgm:pt modelId="{D8596F6D-1848-488F-991C-7BC57467C000}" type="sibTrans" cxnId="{077D5054-C036-4351-83D7-A2F5A5B7A780}">
      <dgm:prSet/>
      <dgm:spPr/>
      <dgm:t>
        <a:bodyPr/>
        <a:lstStyle/>
        <a:p>
          <a:endParaRPr lang="ru-RU"/>
        </a:p>
      </dgm:t>
    </dgm:pt>
    <dgm:pt modelId="{536E3A0C-376A-44A6-B2E5-C270455CDDFF}">
      <dgm:prSet custT="1"/>
      <dgm:spPr>
        <a:solidFill>
          <a:schemeClr val="bg2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1200"/>
            </a:spcAft>
          </a:pPr>
          <a:r>
            <a:rPr lang="ru-RU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иная информация (межведомственное взаимодействие, результаты контроля);</a:t>
          </a:r>
          <a:endParaRPr lang="ru-RU" sz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FDF293-BC76-440C-B255-A99CD29EA77D}" type="parTrans" cxnId="{A66159B5-F8B2-430C-B968-20DB4E920DDD}">
      <dgm:prSet/>
      <dgm:spPr/>
      <dgm:t>
        <a:bodyPr/>
        <a:lstStyle/>
        <a:p>
          <a:endParaRPr lang="ru-RU"/>
        </a:p>
      </dgm:t>
    </dgm:pt>
    <dgm:pt modelId="{4B3481F7-20B9-4FFA-B921-A9A30E9BE1A8}" type="sibTrans" cxnId="{A66159B5-F8B2-430C-B968-20DB4E920DDD}">
      <dgm:prSet/>
      <dgm:spPr/>
      <dgm:t>
        <a:bodyPr/>
        <a:lstStyle/>
        <a:p>
          <a:endParaRPr lang="ru-RU"/>
        </a:p>
      </dgm:t>
    </dgm:pt>
    <dgm:pt modelId="{A5DC87BC-ED51-45F8-BC73-63B8EDAC4C4F}">
      <dgm:prSet custT="1"/>
      <dgm:spPr>
        <a:solidFill>
          <a:schemeClr val="bg2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1200"/>
            </a:spcAft>
          </a:pPr>
          <a:r>
            <a:rPr lang="ru-RU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информация, поступающая из территориальных органов </a:t>
          </a:r>
          <a:r>
            <a:rPr lang="ru-RU" sz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Росфинмониторинга</a:t>
          </a:r>
          <a:r>
            <a:rPr lang="ru-RU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A6604F-E00C-40AB-BBBC-36384D9023AC}" type="parTrans" cxnId="{A82CBD77-038C-4FF6-A1F9-E10C5EDB5E48}">
      <dgm:prSet/>
      <dgm:spPr/>
      <dgm:t>
        <a:bodyPr/>
        <a:lstStyle/>
        <a:p>
          <a:endParaRPr lang="ru-RU"/>
        </a:p>
      </dgm:t>
    </dgm:pt>
    <dgm:pt modelId="{B6284D65-1E01-4177-A86B-0EFB6264F44E}" type="sibTrans" cxnId="{A82CBD77-038C-4FF6-A1F9-E10C5EDB5E48}">
      <dgm:prSet/>
      <dgm:spPr/>
      <dgm:t>
        <a:bodyPr/>
        <a:lstStyle/>
        <a:p>
          <a:endParaRPr lang="ru-RU"/>
        </a:p>
      </dgm:t>
    </dgm:pt>
    <dgm:pt modelId="{D48CEBBC-02EE-4384-A085-B082ABA27713}">
      <dgm:prSet custT="1"/>
      <dgm:spPr>
        <a:solidFill>
          <a:schemeClr val="bg2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indent="0">
            <a:lnSpc>
              <a:spcPct val="100000"/>
            </a:lnSpc>
            <a:spcAft>
              <a:spcPts val="600"/>
            </a:spcAft>
          </a:pPr>
          <a:r>
            <a:rPr lang="ru-RU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реестр контрактов (Федеральный закон № 44-ФЗ);</a:t>
          </a:r>
          <a:endParaRPr lang="ru-RU" sz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62C0B9-D208-4600-9905-E2E68DDC511E}" type="parTrans" cxnId="{7ABD654D-1FB8-4F67-B2D2-A9104D9703CD}">
      <dgm:prSet/>
      <dgm:spPr/>
      <dgm:t>
        <a:bodyPr/>
        <a:lstStyle/>
        <a:p>
          <a:endParaRPr lang="ru-RU"/>
        </a:p>
      </dgm:t>
    </dgm:pt>
    <dgm:pt modelId="{531F486C-75C1-4C72-B7B4-92BD628AED40}" type="sibTrans" cxnId="{7ABD654D-1FB8-4F67-B2D2-A9104D9703CD}">
      <dgm:prSet/>
      <dgm:spPr/>
      <dgm:t>
        <a:bodyPr/>
        <a:lstStyle/>
        <a:p>
          <a:endParaRPr lang="ru-RU"/>
        </a:p>
      </dgm:t>
    </dgm:pt>
    <dgm:pt modelId="{59114C14-15F4-4953-82BF-6D63144CBF58}">
      <dgm:prSet custT="1"/>
      <dgm:spPr>
        <a:solidFill>
          <a:schemeClr val="bg2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indent="0">
            <a:lnSpc>
              <a:spcPct val="100000"/>
            </a:lnSpc>
            <a:spcAft>
              <a:spcPts val="600"/>
            </a:spcAft>
          </a:pPr>
          <a:r>
            <a: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реестр договоров (Федеральный закон № 223-ФЗ);</a:t>
          </a:r>
        </a:p>
      </dgm:t>
    </dgm:pt>
    <dgm:pt modelId="{5C2AAC51-A10F-49C6-BAE3-D4008B06B507}" type="parTrans" cxnId="{46265092-C9B2-4262-AE7D-A409767FE7CC}">
      <dgm:prSet/>
      <dgm:spPr/>
      <dgm:t>
        <a:bodyPr/>
        <a:lstStyle/>
        <a:p>
          <a:endParaRPr lang="ru-RU"/>
        </a:p>
      </dgm:t>
    </dgm:pt>
    <dgm:pt modelId="{7E5594FC-76EE-45F4-8DCB-E642FC97999E}" type="sibTrans" cxnId="{46265092-C9B2-4262-AE7D-A409767FE7CC}">
      <dgm:prSet/>
      <dgm:spPr/>
      <dgm:t>
        <a:bodyPr/>
        <a:lstStyle/>
        <a:p>
          <a:endParaRPr lang="ru-RU"/>
        </a:p>
      </dgm:t>
    </dgm:pt>
    <dgm:pt modelId="{7142B75D-A139-445F-9698-B61253FE743E}">
      <dgm:prSet custT="1"/>
      <dgm:spPr>
        <a:solidFill>
          <a:schemeClr val="bg2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indent="0">
            <a:lnSpc>
              <a:spcPct val="100000"/>
            </a:lnSpc>
            <a:spcAft>
              <a:spcPts val="600"/>
            </a:spcAft>
          </a:pPr>
          <a:r>
            <a: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реестр соглашений (договоров); </a:t>
          </a:r>
        </a:p>
      </dgm:t>
    </dgm:pt>
    <dgm:pt modelId="{3635AE6B-F471-45A4-B97E-0F13690C0A19}" type="parTrans" cxnId="{62264467-3D92-4D22-A3C3-5B8D7633C0A4}">
      <dgm:prSet/>
      <dgm:spPr/>
      <dgm:t>
        <a:bodyPr/>
        <a:lstStyle/>
        <a:p>
          <a:endParaRPr lang="ru-RU"/>
        </a:p>
      </dgm:t>
    </dgm:pt>
    <dgm:pt modelId="{1BA07424-E0E6-4D5A-97BB-A780033ED326}" type="sibTrans" cxnId="{62264467-3D92-4D22-A3C3-5B8D7633C0A4}">
      <dgm:prSet/>
      <dgm:spPr/>
      <dgm:t>
        <a:bodyPr/>
        <a:lstStyle/>
        <a:p>
          <a:endParaRPr lang="ru-RU"/>
        </a:p>
      </dgm:t>
    </dgm:pt>
    <dgm:pt modelId="{5C3D3C9E-B848-42CB-8914-F7296484FA95}">
      <dgm:prSet custT="1"/>
      <dgm:spPr>
        <a:solidFill>
          <a:schemeClr val="bg2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indent="0">
            <a:lnSpc>
              <a:spcPct val="100000"/>
            </a:lnSpc>
            <a:spcAft>
              <a:spcPts val="600"/>
            </a:spcAft>
          </a:pPr>
          <a:r>
            <a: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каталог ТРУ с информацией о структуре образования цены;</a:t>
          </a:r>
        </a:p>
      </dgm:t>
    </dgm:pt>
    <dgm:pt modelId="{E1B8098D-DAE1-46C3-BC54-79F5B63D95CA}" type="parTrans" cxnId="{AB44F740-F9AB-4142-9BFD-E30CD584066F}">
      <dgm:prSet/>
      <dgm:spPr/>
      <dgm:t>
        <a:bodyPr/>
        <a:lstStyle/>
        <a:p>
          <a:endParaRPr lang="ru-RU"/>
        </a:p>
      </dgm:t>
    </dgm:pt>
    <dgm:pt modelId="{115827F5-B164-4F01-BDF8-308539CB7A7F}" type="sibTrans" cxnId="{AB44F740-F9AB-4142-9BFD-E30CD584066F}">
      <dgm:prSet/>
      <dgm:spPr/>
      <dgm:t>
        <a:bodyPr/>
        <a:lstStyle/>
        <a:p>
          <a:endParaRPr lang="ru-RU"/>
        </a:p>
      </dgm:t>
    </dgm:pt>
    <dgm:pt modelId="{4ECF28EB-D5CB-4210-8E39-AE2B60BAA4F2}">
      <dgm:prSet custT="1"/>
      <dgm:spPr>
        <a:solidFill>
          <a:schemeClr val="bg2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indent="0">
            <a:lnSpc>
              <a:spcPct val="100000"/>
            </a:lnSpc>
            <a:spcAft>
              <a:spcPts val="600"/>
            </a:spcAft>
          </a:pPr>
          <a:r>
            <a: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система референтных цен товаров, работ, услуг;</a:t>
          </a:r>
        </a:p>
      </dgm:t>
    </dgm:pt>
    <dgm:pt modelId="{E06E53CB-DB46-41F7-BBA9-7FD8D4A9439D}" type="parTrans" cxnId="{37AC7753-2637-45C2-BE7C-C214510396D9}">
      <dgm:prSet/>
      <dgm:spPr/>
      <dgm:t>
        <a:bodyPr/>
        <a:lstStyle/>
        <a:p>
          <a:endParaRPr lang="ru-RU"/>
        </a:p>
      </dgm:t>
    </dgm:pt>
    <dgm:pt modelId="{DD538BA0-7FFB-47E5-943D-10353804DF76}" type="sibTrans" cxnId="{37AC7753-2637-45C2-BE7C-C214510396D9}">
      <dgm:prSet/>
      <dgm:spPr/>
      <dgm:t>
        <a:bodyPr/>
        <a:lstStyle/>
        <a:p>
          <a:endParaRPr lang="ru-RU"/>
        </a:p>
      </dgm:t>
    </dgm:pt>
    <dgm:pt modelId="{5C5EBF6F-594E-4B7E-8771-3461135B59F6}">
      <dgm:prSet custT="1"/>
      <dgm:spPr>
        <a:solidFill>
          <a:schemeClr val="bg2">
            <a:alpha val="9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indent="0">
            <a:lnSpc>
              <a:spcPct val="100000"/>
            </a:lnSpc>
            <a:spcAft>
              <a:spcPts val="600"/>
            </a:spcAft>
          </a:pPr>
          <a:r>
            <a: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информация, поступающая из территориальных органов Федерального казначейства.</a:t>
          </a:r>
        </a:p>
      </dgm:t>
    </dgm:pt>
    <dgm:pt modelId="{4540025D-6A13-4B39-AB3D-770AED7E33EF}" type="parTrans" cxnId="{4C481045-E523-4A90-835A-E5FF2939F3C5}">
      <dgm:prSet/>
      <dgm:spPr/>
      <dgm:t>
        <a:bodyPr/>
        <a:lstStyle/>
        <a:p>
          <a:endParaRPr lang="ru-RU"/>
        </a:p>
      </dgm:t>
    </dgm:pt>
    <dgm:pt modelId="{9D2CCD2E-8E54-4E12-A4E1-EA0D151C2BDF}" type="sibTrans" cxnId="{4C481045-E523-4A90-835A-E5FF2939F3C5}">
      <dgm:prSet/>
      <dgm:spPr/>
      <dgm:t>
        <a:bodyPr/>
        <a:lstStyle/>
        <a:p>
          <a:endParaRPr lang="ru-RU"/>
        </a:p>
      </dgm:t>
    </dgm:pt>
    <dgm:pt modelId="{0E0EC477-9A6C-47C9-AB96-99BC0736D1B3}" type="pres">
      <dgm:prSet presAssocID="{234839BB-7814-4A7A-982B-CB20F02AE98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BF40BE-83EC-4D76-B076-CC25FAD61733}" type="pres">
      <dgm:prSet presAssocID="{793899DA-C90C-48E5-A473-C1467561852E}" presName="composite" presStyleCnt="0"/>
      <dgm:spPr/>
    </dgm:pt>
    <dgm:pt modelId="{682F5DCD-6C9D-4ADF-B089-FC784E07E14A}" type="pres">
      <dgm:prSet presAssocID="{793899DA-C90C-48E5-A473-C1467561852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588ABF-EAC0-4716-BE2B-5562E049C29A}" type="pres">
      <dgm:prSet presAssocID="{793899DA-C90C-48E5-A473-C1467561852E}" presName="parSh" presStyleLbl="node1" presStyleIdx="0" presStyleCnt="3"/>
      <dgm:spPr/>
      <dgm:t>
        <a:bodyPr/>
        <a:lstStyle/>
        <a:p>
          <a:endParaRPr lang="ru-RU"/>
        </a:p>
      </dgm:t>
    </dgm:pt>
    <dgm:pt modelId="{BE4FAAA3-34D1-41D6-A5C9-385E870832B4}" type="pres">
      <dgm:prSet presAssocID="{793899DA-C90C-48E5-A473-C1467561852E}" presName="desTx" presStyleLbl="fgAcc1" presStyleIdx="0" presStyleCnt="3" custScaleX="111514" custScaleY="86436" custLinFactNeighborX="1295" custLinFactNeighborY="-37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824A16-6E31-4C89-A302-A841AF3753D5}" type="pres">
      <dgm:prSet presAssocID="{598FBFFE-94F9-4336-8C16-EA6BEA305406}" presName="sibTrans" presStyleLbl="sibTrans2D1" presStyleIdx="0" presStyleCnt="2"/>
      <dgm:spPr/>
      <dgm:t>
        <a:bodyPr/>
        <a:lstStyle/>
        <a:p>
          <a:endParaRPr lang="ru-RU"/>
        </a:p>
      </dgm:t>
    </dgm:pt>
    <dgm:pt modelId="{A0C5E174-FCD0-4797-AD0D-1FEA11F06548}" type="pres">
      <dgm:prSet presAssocID="{598FBFFE-94F9-4336-8C16-EA6BEA305406}" presName="connTx" presStyleLbl="sibTrans2D1" presStyleIdx="0" presStyleCnt="2"/>
      <dgm:spPr/>
      <dgm:t>
        <a:bodyPr/>
        <a:lstStyle/>
        <a:p>
          <a:endParaRPr lang="ru-RU"/>
        </a:p>
      </dgm:t>
    </dgm:pt>
    <dgm:pt modelId="{307A46B0-D268-491E-8D8B-E4D5F8ED439B}" type="pres">
      <dgm:prSet presAssocID="{F6324338-6123-46AE-B3ED-240405AE1F5D}" presName="composite" presStyleCnt="0"/>
      <dgm:spPr/>
    </dgm:pt>
    <dgm:pt modelId="{D4E0E229-2100-4CA4-99B8-94AD44CEC1F5}" type="pres">
      <dgm:prSet presAssocID="{F6324338-6123-46AE-B3ED-240405AE1F5D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E82023-B663-40FE-994F-7C41C91D699E}" type="pres">
      <dgm:prSet presAssocID="{F6324338-6123-46AE-B3ED-240405AE1F5D}" presName="parSh" presStyleLbl="node1" presStyleIdx="1" presStyleCnt="3" custScaleX="99950" custLinFactNeighborX="-9" custLinFactNeighborY="-1781"/>
      <dgm:spPr/>
      <dgm:t>
        <a:bodyPr/>
        <a:lstStyle/>
        <a:p>
          <a:endParaRPr lang="ru-RU"/>
        </a:p>
      </dgm:t>
    </dgm:pt>
    <dgm:pt modelId="{57C7E3DC-DDB2-483E-84EF-599BF2AC0877}" type="pres">
      <dgm:prSet presAssocID="{F6324338-6123-46AE-B3ED-240405AE1F5D}" presName="desTx" presStyleLbl="fgAcc1" presStyleIdx="1" presStyleCnt="3" custScaleX="111514" custScaleY="86400" custLinFactNeighborX="-1096" custLinFactNeighborY="-40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7534AC-ABD3-4B22-8A24-3D4BB9ADC766}" type="pres">
      <dgm:prSet presAssocID="{F9191C80-4F59-40FD-8BF7-073772B0975F}" presName="sibTrans" presStyleLbl="sibTrans2D1" presStyleIdx="1" presStyleCnt="2"/>
      <dgm:spPr/>
      <dgm:t>
        <a:bodyPr/>
        <a:lstStyle/>
        <a:p>
          <a:endParaRPr lang="ru-RU"/>
        </a:p>
      </dgm:t>
    </dgm:pt>
    <dgm:pt modelId="{C8294E2E-66CC-4C70-8738-B294C95CC0DF}" type="pres">
      <dgm:prSet presAssocID="{F9191C80-4F59-40FD-8BF7-073772B0975F}" presName="connTx" presStyleLbl="sibTrans2D1" presStyleIdx="1" presStyleCnt="2"/>
      <dgm:spPr/>
      <dgm:t>
        <a:bodyPr/>
        <a:lstStyle/>
        <a:p>
          <a:endParaRPr lang="ru-RU"/>
        </a:p>
      </dgm:t>
    </dgm:pt>
    <dgm:pt modelId="{AD5290E0-9F68-47F3-9E52-CF1247A7B8CE}" type="pres">
      <dgm:prSet presAssocID="{36137BA4-89C4-48C8-9D94-F46B14FA4756}" presName="composite" presStyleCnt="0"/>
      <dgm:spPr/>
    </dgm:pt>
    <dgm:pt modelId="{7F653DD0-E09B-41A9-A38E-F0398C284B26}" type="pres">
      <dgm:prSet presAssocID="{36137BA4-89C4-48C8-9D94-F46B14FA4756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D6284C-724A-4D5A-950E-555E90C4B7C7}" type="pres">
      <dgm:prSet presAssocID="{36137BA4-89C4-48C8-9D94-F46B14FA4756}" presName="parSh" presStyleLbl="node1" presStyleIdx="2" presStyleCnt="3" custScaleX="100020" custLinFactNeighborX="5843" custLinFactNeighborY="-7431"/>
      <dgm:spPr/>
      <dgm:t>
        <a:bodyPr/>
        <a:lstStyle/>
        <a:p>
          <a:endParaRPr lang="ru-RU"/>
        </a:p>
      </dgm:t>
    </dgm:pt>
    <dgm:pt modelId="{A60EB880-53CB-46A0-9906-2BD345E12743}" type="pres">
      <dgm:prSet presAssocID="{36137BA4-89C4-48C8-9D94-F46B14FA4756}" presName="desTx" presStyleLbl="fgAcc1" presStyleIdx="2" presStyleCnt="3" custScaleX="111584" custScaleY="86400" custLinFactNeighborX="-307" custLinFactNeighborY="-40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A0BE8B-6170-4992-BF54-1D6834FCE82A}" type="presOf" srcId="{598FBFFE-94F9-4336-8C16-EA6BEA305406}" destId="{6B824A16-6E31-4C89-A302-A841AF3753D5}" srcOrd="0" destOrd="0" presId="urn:microsoft.com/office/officeart/2005/8/layout/process3"/>
    <dgm:cxn modelId="{ED45EFC0-22AA-47E5-B344-DEB7904553AE}" type="presOf" srcId="{734A3932-D896-4B2E-BF68-A3A48005AB88}" destId="{BE4FAAA3-34D1-41D6-A5C9-385E870832B4}" srcOrd="0" destOrd="0" presId="urn:microsoft.com/office/officeart/2005/8/layout/process3"/>
    <dgm:cxn modelId="{9490B66E-1CE5-418E-85D6-361D027C9DD8}" type="presOf" srcId="{BB0F20A6-60AE-4993-8D48-7A299CE5219C}" destId="{A60EB880-53CB-46A0-9906-2BD345E12743}" srcOrd="0" destOrd="1" presId="urn:microsoft.com/office/officeart/2005/8/layout/process3"/>
    <dgm:cxn modelId="{45769C08-79B5-4A6E-A0E7-FE41BBE1D3F7}" srcId="{234839BB-7814-4A7A-982B-CB20F02AE989}" destId="{36137BA4-89C4-48C8-9D94-F46B14FA4756}" srcOrd="2" destOrd="0" parTransId="{78A16E99-9722-487B-85C1-BA6BAFF5D19C}" sibTransId="{ADDEE977-EB91-4A3F-8DD9-FB974A49F9A8}"/>
    <dgm:cxn modelId="{B7C9B92C-43FA-48FC-A47E-DDA498F597B5}" srcId="{36137BA4-89C4-48C8-9D94-F46B14FA4756}" destId="{7E5C195F-58BB-4235-B6A9-474310E9079A}" srcOrd="6" destOrd="0" parTransId="{2CFF537F-E819-469E-A8BC-EB14BB3FA952}" sibTransId="{C112D584-47D7-4530-A93A-FD45FFD60C59}"/>
    <dgm:cxn modelId="{70A48FD1-EE8A-4F2D-838D-FDE587F49958}" type="presOf" srcId="{5C5EBF6F-594E-4B7E-8771-3461135B59F6}" destId="{57C7E3DC-DDB2-483E-84EF-599BF2AC0877}" srcOrd="0" destOrd="6" presId="urn:microsoft.com/office/officeart/2005/8/layout/process3"/>
    <dgm:cxn modelId="{09C52B87-A10D-4D15-8A29-AD78CFC0BFB8}" type="presOf" srcId="{F6324338-6123-46AE-B3ED-240405AE1F5D}" destId="{D4E0E229-2100-4CA4-99B8-94AD44CEC1F5}" srcOrd="0" destOrd="0" presId="urn:microsoft.com/office/officeart/2005/8/layout/process3"/>
    <dgm:cxn modelId="{077D5054-C036-4351-83D7-A2F5A5B7A780}" srcId="{793899DA-C90C-48E5-A473-C1467561852E}" destId="{70311680-1A48-4FEF-8456-922A8A7E9396}" srcOrd="1" destOrd="0" parTransId="{2D4EE116-B7EB-46F5-B454-2C617A9A6E0E}" sibTransId="{D8596F6D-1848-488F-991C-7BC57467C000}"/>
    <dgm:cxn modelId="{AB44F740-F9AB-4142-9BFD-E30CD584066F}" srcId="{F6324338-6123-46AE-B3ED-240405AE1F5D}" destId="{5C3D3C9E-B848-42CB-8914-F7296484FA95}" srcOrd="4" destOrd="0" parTransId="{E1B8098D-DAE1-46C3-BC54-79F5B63D95CA}" sibTransId="{115827F5-B164-4F01-BDF8-308539CB7A7F}"/>
    <dgm:cxn modelId="{37C81578-CDE6-4612-BC09-10038E10304B}" type="presOf" srcId="{D2A76C74-71EB-4E3C-AE2D-796A3332491F}" destId="{A60EB880-53CB-46A0-9906-2BD345E12743}" srcOrd="0" destOrd="4" presId="urn:microsoft.com/office/officeart/2005/8/layout/process3"/>
    <dgm:cxn modelId="{00D78687-4071-48BB-AC52-5E7A8BF9A51E}" type="presOf" srcId="{D48CEBBC-02EE-4384-A085-B082ABA27713}" destId="{57C7E3DC-DDB2-483E-84EF-599BF2AC0877}" srcOrd="0" destOrd="1" presId="urn:microsoft.com/office/officeart/2005/8/layout/process3"/>
    <dgm:cxn modelId="{DD14F306-7717-4009-9E1C-4A96DFCC247D}" type="presOf" srcId="{DCEC5420-39F2-4AD0-9F23-1DDDB3D8A10F}" destId="{A60EB880-53CB-46A0-9906-2BD345E12743}" srcOrd="0" destOrd="5" presId="urn:microsoft.com/office/officeart/2005/8/layout/process3"/>
    <dgm:cxn modelId="{867D9B54-24B1-4CE9-BD57-B1CB039FBE89}" type="presOf" srcId="{C2250703-DA15-4ED5-99C9-EBEEAF1FB074}" destId="{A60EB880-53CB-46A0-9906-2BD345E12743}" srcOrd="0" destOrd="2" presId="urn:microsoft.com/office/officeart/2005/8/layout/process3"/>
    <dgm:cxn modelId="{440B4E0B-0DCC-4EDE-B841-554E19C61405}" srcId="{36137BA4-89C4-48C8-9D94-F46B14FA4756}" destId="{86C6E8AB-6CB7-4322-843D-9A46AB4C0069}" srcOrd="7" destOrd="0" parTransId="{95D43156-602C-47C1-B454-C94C8D7E43C8}" sibTransId="{F4CE9E72-65D5-43EC-8CE6-DDFDD1615BE8}"/>
    <dgm:cxn modelId="{7ABD654D-1FB8-4F67-B2D2-A9104D9703CD}" srcId="{F6324338-6123-46AE-B3ED-240405AE1F5D}" destId="{D48CEBBC-02EE-4384-A085-B082ABA27713}" srcOrd="1" destOrd="0" parTransId="{0E62C0B9-D208-4600-9905-E2E68DDC511E}" sibTransId="{531F486C-75C1-4C72-B7B4-92BD628AED40}"/>
    <dgm:cxn modelId="{2B206DEE-FDE0-46D1-A4D3-6EFF21BE0AB3}" type="presOf" srcId="{4ECF28EB-D5CB-4210-8E39-AE2B60BAA4F2}" destId="{57C7E3DC-DDB2-483E-84EF-599BF2AC0877}" srcOrd="0" destOrd="5" presId="urn:microsoft.com/office/officeart/2005/8/layout/process3"/>
    <dgm:cxn modelId="{C818CA62-A91A-427D-B078-59672F6A4214}" srcId="{36137BA4-89C4-48C8-9D94-F46B14FA4756}" destId="{C2250703-DA15-4ED5-99C9-EBEEAF1FB074}" srcOrd="2" destOrd="0" parTransId="{64FBB694-4FCD-4FA6-A973-A67DB8FB57B3}" sibTransId="{C023B9A5-8501-4655-925A-DFF1A43D7FCF}"/>
    <dgm:cxn modelId="{A82CBD77-038C-4FF6-A1F9-E10C5EDB5E48}" srcId="{793899DA-C90C-48E5-A473-C1467561852E}" destId="{A5DC87BC-ED51-45F8-BC73-63B8EDAC4C4F}" srcOrd="3" destOrd="0" parTransId="{78A6604F-E00C-40AB-BBBC-36384D9023AC}" sibTransId="{B6284D65-1E01-4177-A86B-0EFB6264F44E}"/>
    <dgm:cxn modelId="{B9ECB180-8E07-4638-939F-2BC800BA9007}" type="presOf" srcId="{4C7D1A70-48A8-49B3-9D34-C0D15268A5CB}" destId="{57C7E3DC-DDB2-483E-84EF-599BF2AC0877}" srcOrd="0" destOrd="0" presId="urn:microsoft.com/office/officeart/2005/8/layout/process3"/>
    <dgm:cxn modelId="{94205826-0487-4979-8EDA-616A52A29F7C}" srcId="{36137BA4-89C4-48C8-9D94-F46B14FA4756}" destId="{D2A76C74-71EB-4E3C-AE2D-796A3332491F}" srcOrd="4" destOrd="0" parTransId="{91BC43A1-F7AB-4438-AA36-2F63229C3B5E}" sibTransId="{994935A2-8261-45A8-B8DA-F68088A35308}"/>
    <dgm:cxn modelId="{0DF6BE37-4D00-4E0C-AEC6-C3C74D48BEE2}" type="presOf" srcId="{14CF6899-3010-4B95-A850-72C559C0C7C8}" destId="{A60EB880-53CB-46A0-9906-2BD345E12743}" srcOrd="0" destOrd="3" presId="urn:microsoft.com/office/officeart/2005/8/layout/process3"/>
    <dgm:cxn modelId="{44663E59-BC6D-4107-8B5A-3F8FB91A7B2F}" type="presOf" srcId="{70311680-1A48-4FEF-8456-922A8A7E9396}" destId="{BE4FAAA3-34D1-41D6-A5C9-385E870832B4}" srcOrd="0" destOrd="1" presId="urn:microsoft.com/office/officeart/2005/8/layout/process3"/>
    <dgm:cxn modelId="{0F54F98B-1715-4643-AA48-E68E435355F1}" type="presOf" srcId="{5C3D3C9E-B848-42CB-8914-F7296484FA95}" destId="{57C7E3DC-DDB2-483E-84EF-599BF2AC0877}" srcOrd="0" destOrd="4" presId="urn:microsoft.com/office/officeart/2005/8/layout/process3"/>
    <dgm:cxn modelId="{44D3E210-31B3-47AE-A825-D3EB39D0D861}" type="presOf" srcId="{36137BA4-89C4-48C8-9D94-F46B14FA4756}" destId="{2BD6284C-724A-4D5A-950E-555E90C4B7C7}" srcOrd="1" destOrd="0" presId="urn:microsoft.com/office/officeart/2005/8/layout/process3"/>
    <dgm:cxn modelId="{D9526CF5-5351-4E1F-9E05-C964849F4377}" type="presOf" srcId="{598FBFFE-94F9-4336-8C16-EA6BEA305406}" destId="{A0C5E174-FCD0-4797-AD0D-1FEA11F06548}" srcOrd="1" destOrd="0" presId="urn:microsoft.com/office/officeart/2005/8/layout/process3"/>
    <dgm:cxn modelId="{A66159B5-F8B2-430C-B968-20DB4E920DDD}" srcId="{793899DA-C90C-48E5-A473-C1467561852E}" destId="{536E3A0C-376A-44A6-B2E5-C270455CDDFF}" srcOrd="2" destOrd="0" parTransId="{F0FDF293-BC76-440C-B255-A99CD29EA77D}" sibTransId="{4B3481F7-20B9-4FFA-B921-A9A30E9BE1A8}"/>
    <dgm:cxn modelId="{62264467-3D92-4D22-A3C3-5B8D7633C0A4}" srcId="{F6324338-6123-46AE-B3ED-240405AE1F5D}" destId="{7142B75D-A139-445F-9698-B61253FE743E}" srcOrd="3" destOrd="0" parTransId="{3635AE6B-F471-45A4-B97E-0F13690C0A19}" sibTransId="{1BA07424-E0E6-4D5A-97BB-A780033ED326}"/>
    <dgm:cxn modelId="{ED9DB5C6-530A-4020-BC96-6FFBE004D7C5}" srcId="{F6324338-6123-46AE-B3ED-240405AE1F5D}" destId="{4C7D1A70-48A8-49B3-9D34-C0D15268A5CB}" srcOrd="0" destOrd="0" parTransId="{0596AFF6-01C7-4D6A-BA84-517E1A190B7D}" sibTransId="{31EDDF83-F52C-481A-B61F-157BB790E2F8}"/>
    <dgm:cxn modelId="{4C481045-E523-4A90-835A-E5FF2939F3C5}" srcId="{F6324338-6123-46AE-B3ED-240405AE1F5D}" destId="{5C5EBF6F-594E-4B7E-8771-3461135B59F6}" srcOrd="6" destOrd="0" parTransId="{4540025D-6A13-4B39-AB3D-770AED7E33EF}" sibTransId="{9D2CCD2E-8E54-4E12-A4E1-EA0D151C2BDF}"/>
    <dgm:cxn modelId="{5777B7B8-F27E-48ED-8422-BB6464FDBFA3}" type="presOf" srcId="{F9191C80-4F59-40FD-8BF7-073772B0975F}" destId="{1B7534AC-ABD3-4B22-8A24-3D4BB9ADC766}" srcOrd="0" destOrd="0" presId="urn:microsoft.com/office/officeart/2005/8/layout/process3"/>
    <dgm:cxn modelId="{42EF5709-6AA1-4A85-804E-8B28C50B4CD8}" srcId="{234839BB-7814-4A7A-982B-CB20F02AE989}" destId="{793899DA-C90C-48E5-A473-C1467561852E}" srcOrd="0" destOrd="0" parTransId="{F679CA94-22BC-459F-A637-CDE1DD8ED85B}" sibTransId="{598FBFFE-94F9-4336-8C16-EA6BEA305406}"/>
    <dgm:cxn modelId="{DCC19063-0CEA-4627-906C-F3EEF6628CB2}" type="presOf" srcId="{7142B75D-A139-445F-9698-B61253FE743E}" destId="{57C7E3DC-DDB2-483E-84EF-599BF2AC0877}" srcOrd="0" destOrd="3" presId="urn:microsoft.com/office/officeart/2005/8/layout/process3"/>
    <dgm:cxn modelId="{E8066A0F-760D-4389-A028-EA1B668ED7E3}" type="presOf" srcId="{86C6E8AB-6CB7-4322-843D-9A46AB4C0069}" destId="{A60EB880-53CB-46A0-9906-2BD345E12743}" srcOrd="0" destOrd="7" presId="urn:microsoft.com/office/officeart/2005/8/layout/process3"/>
    <dgm:cxn modelId="{505864FD-EBC7-4175-AAF9-9878DB6285E4}" type="presOf" srcId="{7E5C195F-58BB-4235-B6A9-474310E9079A}" destId="{A60EB880-53CB-46A0-9906-2BD345E12743}" srcOrd="0" destOrd="6" presId="urn:microsoft.com/office/officeart/2005/8/layout/process3"/>
    <dgm:cxn modelId="{452D8524-3AA9-4F63-9179-E19080DE0782}" type="presOf" srcId="{234839BB-7814-4A7A-982B-CB20F02AE989}" destId="{0E0EC477-9A6C-47C9-AB96-99BC0736D1B3}" srcOrd="0" destOrd="0" presId="urn:microsoft.com/office/officeart/2005/8/layout/process3"/>
    <dgm:cxn modelId="{3D6262E1-7BD2-4D9F-8E4B-3CD3223EA1A0}" type="presOf" srcId="{F9191C80-4F59-40FD-8BF7-073772B0975F}" destId="{C8294E2E-66CC-4C70-8738-B294C95CC0DF}" srcOrd="1" destOrd="0" presId="urn:microsoft.com/office/officeart/2005/8/layout/process3"/>
    <dgm:cxn modelId="{D7D28A67-6E88-4EB5-8D33-57DE2524898A}" type="presOf" srcId="{A5DC87BC-ED51-45F8-BC73-63B8EDAC4C4F}" destId="{BE4FAAA3-34D1-41D6-A5C9-385E870832B4}" srcOrd="0" destOrd="3" presId="urn:microsoft.com/office/officeart/2005/8/layout/process3"/>
    <dgm:cxn modelId="{48D0909E-93C4-45D1-BE5D-08A67EB0C837}" srcId="{36137BA4-89C4-48C8-9D94-F46B14FA4756}" destId="{61EDE8FD-5D83-450F-BC31-8C854CC92D38}" srcOrd="0" destOrd="0" parTransId="{08E0989C-F53F-47BC-8B3A-891E84ED6CAF}" sibTransId="{3DC79BB6-AE2E-4B38-96D7-52C96AE6574A}"/>
    <dgm:cxn modelId="{5AA32361-2676-481D-8CAC-8439473C8202}" type="presOf" srcId="{F6324338-6123-46AE-B3ED-240405AE1F5D}" destId="{B2E82023-B663-40FE-994F-7C41C91D699E}" srcOrd="1" destOrd="0" presId="urn:microsoft.com/office/officeart/2005/8/layout/process3"/>
    <dgm:cxn modelId="{9770A83C-DC0A-4905-8396-47F6E8D0BDC8}" type="presOf" srcId="{536E3A0C-376A-44A6-B2E5-C270455CDDFF}" destId="{BE4FAAA3-34D1-41D6-A5C9-385E870832B4}" srcOrd="0" destOrd="2" presId="urn:microsoft.com/office/officeart/2005/8/layout/process3"/>
    <dgm:cxn modelId="{C11A7E8C-6FA2-41F8-844F-25A17A257C63}" srcId="{234839BB-7814-4A7A-982B-CB20F02AE989}" destId="{F6324338-6123-46AE-B3ED-240405AE1F5D}" srcOrd="1" destOrd="0" parTransId="{C3E5A3C6-7719-47DD-8E3E-13DD30CB6B67}" sibTransId="{F9191C80-4F59-40FD-8BF7-073772B0975F}"/>
    <dgm:cxn modelId="{FFB913F0-4FEB-424A-A903-0FD8D6614379}" type="presOf" srcId="{793899DA-C90C-48E5-A473-C1467561852E}" destId="{682F5DCD-6C9D-4ADF-B089-FC784E07E14A}" srcOrd="0" destOrd="0" presId="urn:microsoft.com/office/officeart/2005/8/layout/process3"/>
    <dgm:cxn modelId="{37AC7753-2637-45C2-BE7C-C214510396D9}" srcId="{F6324338-6123-46AE-B3ED-240405AE1F5D}" destId="{4ECF28EB-D5CB-4210-8E39-AE2B60BAA4F2}" srcOrd="5" destOrd="0" parTransId="{E06E53CB-DB46-41F7-BBA9-7FD8D4A9439D}" sibTransId="{DD538BA0-7FFB-47E5-943D-10353804DF76}"/>
    <dgm:cxn modelId="{46265092-C9B2-4262-AE7D-A409767FE7CC}" srcId="{F6324338-6123-46AE-B3ED-240405AE1F5D}" destId="{59114C14-15F4-4953-82BF-6D63144CBF58}" srcOrd="2" destOrd="0" parTransId="{5C2AAC51-A10F-49C6-BAE3-D4008B06B507}" sibTransId="{7E5594FC-76EE-45F4-8DCB-E642FC97999E}"/>
    <dgm:cxn modelId="{3C1359B9-F768-424F-BAB4-78D24B562741}" srcId="{36137BA4-89C4-48C8-9D94-F46B14FA4756}" destId="{DCEC5420-39F2-4AD0-9F23-1DDDB3D8A10F}" srcOrd="5" destOrd="0" parTransId="{7257F3A6-BAE8-4F2A-B467-FE161A1172FE}" sibTransId="{84F79DF3-7480-4474-A10C-29352E1B6D80}"/>
    <dgm:cxn modelId="{A7E9EFE8-3864-4DEB-B392-727387AE8EF2}" srcId="{793899DA-C90C-48E5-A473-C1467561852E}" destId="{734A3932-D896-4B2E-BF68-A3A48005AB88}" srcOrd="0" destOrd="0" parTransId="{4F09863C-0CCE-406F-B488-B7D1945B6436}" sibTransId="{EC007170-3B18-40A4-8042-B6E56F78E0D1}"/>
    <dgm:cxn modelId="{85D63A99-2CB3-4A27-A329-EF30536A0F74}" srcId="{36137BA4-89C4-48C8-9D94-F46B14FA4756}" destId="{BB0F20A6-60AE-4993-8D48-7A299CE5219C}" srcOrd="1" destOrd="0" parTransId="{E15740E0-8764-4872-B12F-0962EA16F107}" sibTransId="{9D90DE3D-D042-4CE5-B002-AFFCC44080E2}"/>
    <dgm:cxn modelId="{97A79314-EDD2-4681-BDEE-B9001BA00145}" type="presOf" srcId="{59114C14-15F4-4953-82BF-6D63144CBF58}" destId="{57C7E3DC-DDB2-483E-84EF-599BF2AC0877}" srcOrd="0" destOrd="2" presId="urn:microsoft.com/office/officeart/2005/8/layout/process3"/>
    <dgm:cxn modelId="{6C65DA25-4FA5-4458-B4E7-908EFD169AB4}" type="presOf" srcId="{61EDE8FD-5D83-450F-BC31-8C854CC92D38}" destId="{A60EB880-53CB-46A0-9906-2BD345E12743}" srcOrd="0" destOrd="0" presId="urn:microsoft.com/office/officeart/2005/8/layout/process3"/>
    <dgm:cxn modelId="{6ECD046F-BDF0-4333-8954-CC25F0042B16}" type="presOf" srcId="{793899DA-C90C-48E5-A473-C1467561852E}" destId="{05588ABF-EAC0-4716-BE2B-5562E049C29A}" srcOrd="1" destOrd="0" presId="urn:microsoft.com/office/officeart/2005/8/layout/process3"/>
    <dgm:cxn modelId="{475AE07C-8E44-4A2F-B4B4-200F3000F759}" srcId="{36137BA4-89C4-48C8-9D94-F46B14FA4756}" destId="{14CF6899-3010-4B95-A850-72C559C0C7C8}" srcOrd="3" destOrd="0" parTransId="{44757F04-5BEE-4359-9A3A-ADF1AC687968}" sibTransId="{34679036-016F-46A8-B812-493CCF7857E5}"/>
    <dgm:cxn modelId="{561F9BFF-B6EC-4537-BD44-D934D388AE6C}" type="presOf" srcId="{36137BA4-89C4-48C8-9D94-F46B14FA4756}" destId="{7F653DD0-E09B-41A9-A38E-F0398C284B26}" srcOrd="0" destOrd="0" presId="urn:microsoft.com/office/officeart/2005/8/layout/process3"/>
    <dgm:cxn modelId="{8058A99A-947F-4A16-A343-16D152775812}" type="presParOf" srcId="{0E0EC477-9A6C-47C9-AB96-99BC0736D1B3}" destId="{DCBF40BE-83EC-4D76-B076-CC25FAD61733}" srcOrd="0" destOrd="0" presId="urn:microsoft.com/office/officeart/2005/8/layout/process3"/>
    <dgm:cxn modelId="{C71CCDB5-621A-46AF-A80F-530A9C1ECE0C}" type="presParOf" srcId="{DCBF40BE-83EC-4D76-B076-CC25FAD61733}" destId="{682F5DCD-6C9D-4ADF-B089-FC784E07E14A}" srcOrd="0" destOrd="0" presId="urn:microsoft.com/office/officeart/2005/8/layout/process3"/>
    <dgm:cxn modelId="{175367A3-FAFD-43A8-B4E3-835528ADA45D}" type="presParOf" srcId="{DCBF40BE-83EC-4D76-B076-CC25FAD61733}" destId="{05588ABF-EAC0-4716-BE2B-5562E049C29A}" srcOrd="1" destOrd="0" presId="urn:microsoft.com/office/officeart/2005/8/layout/process3"/>
    <dgm:cxn modelId="{D9D4EFA8-C8B3-474F-AB61-D5655D5EF223}" type="presParOf" srcId="{DCBF40BE-83EC-4D76-B076-CC25FAD61733}" destId="{BE4FAAA3-34D1-41D6-A5C9-385E870832B4}" srcOrd="2" destOrd="0" presId="urn:microsoft.com/office/officeart/2005/8/layout/process3"/>
    <dgm:cxn modelId="{38C8F51E-CEAA-4583-913A-63F22E8ADA31}" type="presParOf" srcId="{0E0EC477-9A6C-47C9-AB96-99BC0736D1B3}" destId="{6B824A16-6E31-4C89-A302-A841AF3753D5}" srcOrd="1" destOrd="0" presId="urn:microsoft.com/office/officeart/2005/8/layout/process3"/>
    <dgm:cxn modelId="{CB1B3CE8-5D32-41F1-BB27-21DF28415583}" type="presParOf" srcId="{6B824A16-6E31-4C89-A302-A841AF3753D5}" destId="{A0C5E174-FCD0-4797-AD0D-1FEA11F06548}" srcOrd="0" destOrd="0" presId="urn:microsoft.com/office/officeart/2005/8/layout/process3"/>
    <dgm:cxn modelId="{75ACE99C-7D4A-4FD3-A788-D54047A1012B}" type="presParOf" srcId="{0E0EC477-9A6C-47C9-AB96-99BC0736D1B3}" destId="{307A46B0-D268-491E-8D8B-E4D5F8ED439B}" srcOrd="2" destOrd="0" presId="urn:microsoft.com/office/officeart/2005/8/layout/process3"/>
    <dgm:cxn modelId="{FD8F43F7-4B9C-497D-B5C3-FE236DA6CA3C}" type="presParOf" srcId="{307A46B0-D268-491E-8D8B-E4D5F8ED439B}" destId="{D4E0E229-2100-4CA4-99B8-94AD44CEC1F5}" srcOrd="0" destOrd="0" presId="urn:microsoft.com/office/officeart/2005/8/layout/process3"/>
    <dgm:cxn modelId="{49D36951-014F-43E8-97A0-5BCE9CBD6B1C}" type="presParOf" srcId="{307A46B0-D268-491E-8D8B-E4D5F8ED439B}" destId="{B2E82023-B663-40FE-994F-7C41C91D699E}" srcOrd="1" destOrd="0" presId="urn:microsoft.com/office/officeart/2005/8/layout/process3"/>
    <dgm:cxn modelId="{75D40022-FE6E-426D-BC12-EA2F859D3322}" type="presParOf" srcId="{307A46B0-D268-491E-8D8B-E4D5F8ED439B}" destId="{57C7E3DC-DDB2-483E-84EF-599BF2AC0877}" srcOrd="2" destOrd="0" presId="urn:microsoft.com/office/officeart/2005/8/layout/process3"/>
    <dgm:cxn modelId="{F6A6CA2B-A7ED-4086-B219-228E30F0DA0F}" type="presParOf" srcId="{0E0EC477-9A6C-47C9-AB96-99BC0736D1B3}" destId="{1B7534AC-ABD3-4B22-8A24-3D4BB9ADC766}" srcOrd="3" destOrd="0" presId="urn:microsoft.com/office/officeart/2005/8/layout/process3"/>
    <dgm:cxn modelId="{E4754C0A-680A-499D-B30B-68DD3144E386}" type="presParOf" srcId="{1B7534AC-ABD3-4B22-8A24-3D4BB9ADC766}" destId="{C8294E2E-66CC-4C70-8738-B294C95CC0DF}" srcOrd="0" destOrd="0" presId="urn:microsoft.com/office/officeart/2005/8/layout/process3"/>
    <dgm:cxn modelId="{BE987E4A-8947-4D78-8F51-CEDE6D525CB5}" type="presParOf" srcId="{0E0EC477-9A6C-47C9-AB96-99BC0736D1B3}" destId="{AD5290E0-9F68-47F3-9E52-CF1247A7B8CE}" srcOrd="4" destOrd="0" presId="urn:microsoft.com/office/officeart/2005/8/layout/process3"/>
    <dgm:cxn modelId="{AEFC9AF4-98E5-4EFB-8243-38C11C84F64D}" type="presParOf" srcId="{AD5290E0-9F68-47F3-9E52-CF1247A7B8CE}" destId="{7F653DD0-E09B-41A9-A38E-F0398C284B26}" srcOrd="0" destOrd="0" presId="urn:microsoft.com/office/officeart/2005/8/layout/process3"/>
    <dgm:cxn modelId="{7B4F3644-3021-4244-BB82-67CC4BA1B153}" type="presParOf" srcId="{AD5290E0-9F68-47F3-9E52-CF1247A7B8CE}" destId="{2BD6284C-724A-4D5A-950E-555E90C4B7C7}" srcOrd="1" destOrd="0" presId="urn:microsoft.com/office/officeart/2005/8/layout/process3"/>
    <dgm:cxn modelId="{C19D90C9-6FC6-49CE-A45A-3D356873001A}" type="presParOf" srcId="{AD5290E0-9F68-47F3-9E52-CF1247A7B8CE}" destId="{A60EB880-53CB-46A0-9906-2BD345E12743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588ABF-EAC0-4716-BE2B-5562E049C29A}">
      <dsp:nvSpPr>
        <dsp:cNvPr id="0" name=""/>
        <dsp:cNvSpPr/>
      </dsp:nvSpPr>
      <dsp:spPr>
        <a:xfrm>
          <a:off x="5282" y="21563"/>
          <a:ext cx="2392653" cy="90720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Росфинмониторинг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82" y="21563"/>
        <a:ext cx="2392653" cy="604800"/>
      </dsp:txXfrm>
    </dsp:sp>
    <dsp:sp modelId="{BE4FAAA3-34D1-41D6-A5C9-385E870832B4}">
      <dsp:nvSpPr>
        <dsp:cNvPr id="0" name=""/>
        <dsp:cNvSpPr/>
      </dsp:nvSpPr>
      <dsp:spPr>
        <a:xfrm>
          <a:off x="388583" y="758289"/>
          <a:ext cx="2668143" cy="3822718"/>
        </a:xfrm>
        <a:prstGeom prst="roundRect">
          <a:avLst>
            <a:gd name="adj" fmla="val 10000"/>
          </a:avLst>
        </a:prstGeom>
        <a:solidFill>
          <a:schemeClr val="bg2">
            <a:alpha val="9000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1" indent="0" algn="l" defTabSz="5334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12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об операциях на расчетных счетах;</a:t>
          </a:r>
          <a:endParaRPr lang="ru-RU" sz="12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1" indent="0" algn="l" defTabSz="5334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1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об организациях и физических лицах, относящихся к «группе риска», в отношении которых имеются сведения об их причастности к экстремистской деятельности или терроризму;</a:t>
          </a:r>
        </a:p>
        <a:p>
          <a:pPr marL="0" lvl="1" indent="0" algn="l" defTabSz="5334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иная информация (межведомственное взаимодействие, результаты контроля);</a:t>
          </a:r>
          <a:endParaRPr lang="ru-RU" sz="12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1" indent="0" algn="l" defTabSz="5334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информация, поступающая из территориальных органов </a:t>
          </a:r>
          <a:r>
            <a:rPr lang="ru-RU" sz="12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Росфинмониторинга</a:t>
          </a:r>
          <a:r>
            <a:rPr lang="ru-RU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2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6730" y="836436"/>
        <a:ext cx="2511849" cy="3666424"/>
      </dsp:txXfrm>
    </dsp:sp>
    <dsp:sp modelId="{6B824A16-6E31-4C89-A302-A841AF3753D5}">
      <dsp:nvSpPr>
        <dsp:cNvPr id="0" name=""/>
        <dsp:cNvSpPr/>
      </dsp:nvSpPr>
      <dsp:spPr>
        <a:xfrm rot="21586390">
          <a:off x="2795033" y="18137"/>
          <a:ext cx="841858" cy="595701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2795034" y="137631"/>
        <a:ext cx="663148" cy="357421"/>
      </dsp:txXfrm>
    </dsp:sp>
    <dsp:sp modelId="{B2E82023-B663-40FE-994F-7C41C91D699E}">
      <dsp:nvSpPr>
        <dsp:cNvPr id="0" name=""/>
        <dsp:cNvSpPr/>
      </dsp:nvSpPr>
      <dsp:spPr>
        <a:xfrm>
          <a:off x="3986336" y="5804"/>
          <a:ext cx="2391457" cy="90720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Федеральное казначейство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86336" y="5804"/>
        <a:ext cx="2391457" cy="604800"/>
      </dsp:txXfrm>
    </dsp:sp>
    <dsp:sp modelId="{57C7E3DC-DDB2-483E-84EF-599BF2AC0877}">
      <dsp:nvSpPr>
        <dsp:cNvPr id="0" name=""/>
        <dsp:cNvSpPr/>
      </dsp:nvSpPr>
      <dsp:spPr>
        <a:xfrm>
          <a:off x="4312046" y="750549"/>
          <a:ext cx="2668143" cy="3821126"/>
        </a:xfrm>
        <a:prstGeom prst="roundRect">
          <a:avLst>
            <a:gd name="adj" fmla="val 10000"/>
          </a:avLst>
        </a:prstGeom>
        <a:solidFill>
          <a:schemeClr val="bg2">
            <a:alpha val="9000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1" indent="0" algn="l" defTabSz="5334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2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об операциях на лицевых счетах;</a:t>
          </a:r>
          <a:endParaRPr lang="ru-RU" sz="12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1" indent="0" algn="l" defTabSz="5334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2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реестр контрактов (Федеральный закон № 44-ФЗ);</a:t>
          </a:r>
          <a:endParaRPr lang="ru-RU" sz="12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1" indent="0" algn="l" defTabSz="5334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реестр договоров (Федеральный закон № 223-ФЗ);</a:t>
          </a:r>
        </a:p>
        <a:p>
          <a:pPr marL="0" lvl="1" indent="0" algn="l" defTabSz="5334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реестр соглашений (договоров); </a:t>
          </a:r>
        </a:p>
        <a:p>
          <a:pPr marL="0" lvl="1" indent="0" algn="l" defTabSz="5334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каталог ТРУ с информацией о структуре образования цены;</a:t>
          </a:r>
        </a:p>
        <a:p>
          <a:pPr marL="0" lvl="1" indent="0" algn="l" defTabSz="5334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система референтных цен товаров, работ, услуг;</a:t>
          </a:r>
        </a:p>
        <a:p>
          <a:pPr marL="0" lvl="1" indent="0" algn="l" defTabSz="5334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информация, поступающая из территориальных органов Федерального казначейства.</a:t>
          </a:r>
        </a:p>
      </dsp:txBody>
      <dsp:txXfrm>
        <a:off x="4390193" y="828696"/>
        <a:ext cx="2511849" cy="3664832"/>
      </dsp:txXfrm>
    </dsp:sp>
    <dsp:sp modelId="{1B7534AC-ABD3-4B22-8A24-3D4BB9ADC766}">
      <dsp:nvSpPr>
        <dsp:cNvPr id="0" name=""/>
        <dsp:cNvSpPr/>
      </dsp:nvSpPr>
      <dsp:spPr>
        <a:xfrm rot="21595159">
          <a:off x="6810101" y="7415"/>
          <a:ext cx="916493" cy="595701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6810101" y="126681"/>
        <a:ext cx="737783" cy="357421"/>
      </dsp:txXfrm>
    </dsp:sp>
    <dsp:sp modelId="{2BD6284C-724A-4D5A-950E-555E90C4B7C7}">
      <dsp:nvSpPr>
        <dsp:cNvPr id="0" name=""/>
        <dsp:cNvSpPr/>
      </dsp:nvSpPr>
      <dsp:spPr>
        <a:xfrm>
          <a:off x="8107026" y="0"/>
          <a:ext cx="2393132" cy="90720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ФНС России</a:t>
          </a:r>
        </a:p>
        <a:p>
          <a:pPr lvl="0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solidFill>
              <a:schemeClr val="tx1"/>
            </a:solidFill>
          </a:endParaRPr>
        </a:p>
      </dsp:txBody>
      <dsp:txXfrm>
        <a:off x="8107026" y="0"/>
        <a:ext cx="2393132" cy="604800"/>
      </dsp:txXfrm>
    </dsp:sp>
    <dsp:sp modelId="{A60EB880-53CB-46A0-9906-2BD345E12743}">
      <dsp:nvSpPr>
        <dsp:cNvPr id="0" name=""/>
        <dsp:cNvSpPr/>
      </dsp:nvSpPr>
      <dsp:spPr>
        <a:xfrm>
          <a:off x="8311596" y="749488"/>
          <a:ext cx="2669818" cy="3821126"/>
        </a:xfrm>
        <a:prstGeom prst="roundRect">
          <a:avLst>
            <a:gd name="adj" fmla="val 10000"/>
          </a:avLst>
        </a:prstGeom>
        <a:solidFill>
          <a:schemeClr val="bg2">
            <a:alpha val="9000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1" indent="0" algn="l" defTabSz="5334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200" b="1" kern="12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Информация о счетах-фактурах;</a:t>
          </a:r>
          <a:endParaRPr lang="ru-RU" sz="12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1" indent="0" algn="l" defTabSz="5334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200" i="0" kern="12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информация об организациях и физических лицах, относящихся к «группе риска», в отношении которых имеются сведения:</a:t>
          </a:r>
        </a:p>
        <a:p>
          <a:pPr marL="0" lvl="1" indent="0" algn="l" defTabSz="5334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200" i="0" kern="12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 об уклонении от уплаты налогов;</a:t>
          </a:r>
        </a:p>
        <a:p>
          <a:pPr marL="0" lvl="1" indent="0" algn="l" defTabSz="5334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200" i="0" kern="12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 об имеющейся дебиторской задолженности;</a:t>
          </a:r>
        </a:p>
        <a:p>
          <a:pPr marL="0" lvl="1" indent="0" algn="l" defTabSz="5334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200" i="0" kern="12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 о нахождении в реестре недобросовестных поставщиков;</a:t>
          </a:r>
        </a:p>
        <a:p>
          <a:pPr marL="0" lvl="1" indent="0" algn="l" defTabSz="5334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200" i="0" kern="12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 иная информация (реестр жалоб, результаты контроля);</a:t>
          </a:r>
        </a:p>
        <a:p>
          <a:pPr marL="0" lvl="1" indent="0" algn="l" defTabSz="5334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200" i="0" kern="12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ЕГРЮЛ, ЕГРИП, ЕГРН;</a:t>
          </a:r>
        </a:p>
        <a:p>
          <a:pPr marL="0" lvl="1" indent="0" algn="l" defTabSz="5334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200" i="0" kern="12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информация, поступающая из территориальных органов ФНС.</a:t>
          </a:r>
        </a:p>
      </dsp:txBody>
      <dsp:txXfrm>
        <a:off x="8389792" y="827684"/>
        <a:ext cx="2513426" cy="36647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EAFC8-5C8C-4031-BCB9-CC4424F37098}" type="datetimeFigureOut">
              <a:rPr lang="ru-RU" smtClean="0"/>
              <a:t>28.08.2017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3B17D-305F-4AC9-BC8A-22AAB0D6A6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766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CA1ED-5BC4-4C34-82D5-AFAE681E25B8}" type="datetime1">
              <a:rPr lang="ru-RU" smtClean="0"/>
              <a:t>28.08.2017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FA6F6-15FC-4BBE-A622-595A49FA394E}" type="datetime1">
              <a:rPr lang="ru-RU" smtClean="0"/>
              <a:t>28.08.2017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C581E-F83D-40FD-9461-75E271A096A4}" type="datetime1">
              <a:rPr lang="ru-RU" smtClean="0"/>
              <a:t>28.08.2017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93E7D-5154-48EE-BEB7-AC997B202717}" type="datetime1">
              <a:rPr lang="ru-RU" smtClean="0"/>
              <a:t>28.08.2017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183D8-39A9-4F0A-AD4E-BEB353AE1A71}" type="datetime1">
              <a:rPr lang="ru-RU" smtClean="0"/>
              <a:t>28.08.2017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160F0-CE39-493E-90CE-1C7048FEEA42}" type="datetime1">
              <a:rPr lang="ru-RU" smtClean="0"/>
              <a:t>28.08.2017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76408-DBBA-4F41-B5F7-B3C2ADD49B7F}" type="datetime1">
              <a:rPr lang="ru-RU" smtClean="0"/>
              <a:t>28.08.2017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EE866-9607-4C45-8FCA-EFC4B269C520}" type="datetime1">
              <a:rPr lang="ru-RU" smtClean="0"/>
              <a:t>28.08.2017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788A2-4D7C-4904-8D8C-5197731A9569}" type="datetime1">
              <a:rPr lang="ru-RU" smtClean="0"/>
              <a:t>28.08.2017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E2451-0988-434D-A356-A236090A9DB4}" type="datetime1">
              <a:rPr lang="ru-RU" smtClean="0"/>
              <a:t>28.08.2017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A4494-2B66-468F-B395-0A6AB33DCDDE}" type="datetime1">
              <a:rPr lang="ru-RU" smtClean="0"/>
              <a:t>28.08.2017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04FF05-6923-449C-805C-C2101D9BFD0E}" type="datetime1">
              <a:rPr lang="ru-RU" smtClean="0"/>
              <a:t>28.08.2017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2352677" y="2523474"/>
            <a:ext cx="7381875" cy="150810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anchor="ctr">
            <a:spAutoFit/>
          </a:bodyPr>
          <a:lstStyle/>
          <a:p>
            <a:pPr algn="ctr"/>
            <a:endParaRPr lang="ru-RU" sz="24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 сопровождение в системе </a:t>
            </a:r>
            <a:r>
              <a:rPr lang="ru-RU" sz="2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мониторинга.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6956425" y="5214701"/>
            <a:ext cx="46116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600" spc="1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Заместитель руководителя </a:t>
            </a:r>
          </a:p>
          <a:p>
            <a:pPr algn="just">
              <a:defRPr/>
            </a:pPr>
            <a:r>
              <a:rPr lang="ru-RU" sz="1600" spc="1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Федерального казначейства</a:t>
            </a:r>
          </a:p>
          <a:p>
            <a:pPr algn="r">
              <a:defRPr/>
            </a:pPr>
            <a:r>
              <a:rPr lang="ru-RU" sz="1600" spc="1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spc="1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cap="all" spc="1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А.Ю. Демидов</a:t>
            </a:r>
            <a:endParaRPr lang="ru-RU" sz="1600" b="1" cap="all" spc="1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333751" y="376238"/>
            <a:ext cx="8858249" cy="466726"/>
          </a:xfrm>
          <a:prstGeom prst="roundRect">
            <a:avLst/>
          </a:prstGeom>
          <a:noFill/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370" tIns="45686" rIns="91370" bIns="45686" rtlCol="0" anchor="ctr"/>
          <a:lstStyle/>
          <a:p>
            <a:pPr algn="r"/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Aharoni" panose="02010803020104030203" pitchFamily="2" charset="-79"/>
              </a:rPr>
              <a:t>БЮДЖЕТНЫЙ  МОНИТОРИНГ и КАЗНАЧЕЙСКОЕ СОПРОВОЖДЕНИЕ 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Aharoni" panose="02010803020104030203" pitchFamily="2" charset="-79"/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1219200"/>
            <a:ext cx="7848599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019990"/>
            <a:ext cx="9544050" cy="209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249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321572"/>
              </p:ext>
            </p:extLst>
          </p:nvPr>
        </p:nvGraphicFramePr>
        <p:xfrm>
          <a:off x="244475" y="1057275"/>
          <a:ext cx="11706226" cy="5477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5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07873"/>
                <a:gridCol w="211352"/>
                <a:gridCol w="16457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13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61413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135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77007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21135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1872507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238757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1680227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590550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</a:t>
                      </a:r>
                    </a:p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</a:t>
                      </a:r>
                    </a:p>
                    <a:p>
                      <a:pPr algn="ctr"/>
                      <a:r>
                        <a:rPr lang="ru-RU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обоснований бюджетных ассигнований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9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Утверждение и размещение в ЕИС плановых документов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III.</a:t>
                      </a:r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</a:t>
                      </a:r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размещение извещения в ЕИС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9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Государственного контракта в ЕИС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V. </a:t>
                      </a:r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r>
                        <a:rPr lang="ru-RU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государственного </a:t>
                      </a:r>
                      <a:r>
                        <a:rPr lang="ru-RU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контракта (открытие отдельных счетов под каждый ГК)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VI.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Приемка</a:t>
                      </a:r>
                      <a:r>
                        <a:rPr lang="ru-RU" sz="9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окончательных работ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61461">
                <a:tc>
                  <a:txBody>
                    <a:bodyPr/>
                    <a:lstStyle/>
                    <a:p>
                      <a:pPr lvl="0" algn="ctr"/>
                      <a:r>
                        <a:rPr lang="ru-RU" sz="11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</a:t>
                      </a: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обоснование </a:t>
                      </a:r>
                    </a:p>
                    <a:p>
                      <a:pPr lvl="0"/>
                      <a:r>
                        <a:rPr lang="ru-RU" sz="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бюджетных </a:t>
                      </a:r>
                    </a:p>
                    <a:p>
                      <a:pPr lvl="0"/>
                      <a:r>
                        <a:rPr lang="ru-RU" sz="8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ассигнований</a:t>
                      </a:r>
                      <a:endParaRPr lang="ru-RU" sz="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ru-RU" sz="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план 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закупок(ЛБО);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ru-RU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план–график (НМЦК, ИКЗ)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извещение (НМЦК, ИКЗ);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государственный контракт (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 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ГК)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сведения </a:t>
                      </a:r>
                      <a:r>
                        <a:rPr lang="ru-RU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государственном 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контракте;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структура цены государственного контракта*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реестр лицевых счетов*;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реестр схем кооперации*;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реестр платежей*;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еестр отказов (в открытии отдельных лицевых счетов, в платежах)*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акты </a:t>
                      </a:r>
                      <a:r>
                        <a:rPr lang="ru-RU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выполненных работ (оказанных , поставленных товаров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-акт приемки-передачи;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акт ввода в эксплуатацию объекта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36459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риски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marL="85725" indent="-85725" algn="l"/>
                      <a:r>
                        <a:rPr lang="ru-RU" sz="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Включение в плановые документы товаров, работ, услуг, закупка которых не соответствует требованиям действующего</a:t>
                      </a:r>
                      <a:r>
                        <a:rPr lang="ru-RU" sz="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законодательства Российской Федерации</a:t>
                      </a:r>
                      <a:endParaRPr lang="ru-RU" sz="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85725" indent="-85725" algn="l" defTabSz="914400" rtl="0" eaLnBrk="1" latinLnBrk="0" hangingPunct="1"/>
                      <a:r>
                        <a:rPr lang="ru-RU" sz="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Определение начальной (максимальной) цены контракта (</a:t>
                      </a:r>
                      <a:r>
                        <a:rPr lang="ru-RU" sz="8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НМЦК</a:t>
                      </a:r>
                      <a:r>
                        <a:rPr lang="ru-RU" sz="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с завышенными параметрами</a:t>
                      </a:r>
                    </a:p>
                    <a:p>
                      <a:pPr marL="85725" indent="-85725" algn="l" defTabSz="914400" rtl="0" eaLnBrk="1" latinLnBrk="0" hangingPunct="1"/>
                      <a:endParaRPr lang="ru-RU" sz="8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85725" indent="-85725" algn="l" defTabSz="914400" rtl="0" eaLnBrk="1" latinLnBrk="0" hangingPunct="1"/>
                      <a:r>
                        <a:rPr lang="ru-RU" sz="8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Несоответствие предмета</a:t>
                      </a:r>
                      <a:r>
                        <a:rPr lang="ru-RU" sz="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закупок ОБАС, ИКЗ </a:t>
                      </a:r>
                    </a:p>
                    <a:p>
                      <a:pPr marL="0" algn="l" defTabSz="914400" rtl="0" eaLnBrk="1" latinLnBrk="0" hangingPunct="1"/>
                      <a:endParaRPr lang="ru-RU" sz="800" b="0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Изменение существенных условий закупки, в том числе :</a:t>
                      </a:r>
                    </a:p>
                    <a:p>
                      <a:pPr marL="857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завышение </a:t>
                      </a:r>
                      <a:r>
                        <a:rPr lang="ru-RU" sz="800" b="0" kern="12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НМЦК</a:t>
                      </a:r>
                      <a:r>
                        <a:rPr lang="ru-RU" sz="800" b="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;</a:t>
                      </a:r>
                    </a:p>
                    <a:p>
                      <a:pPr marL="857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несоответствие  </a:t>
                      </a:r>
                      <a:r>
                        <a:rPr lang="ru-RU" sz="800" b="0" kern="12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ИКЗ</a:t>
                      </a:r>
                      <a:r>
                        <a:rPr lang="ru-RU" sz="800" b="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др.</a:t>
                      </a: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kern="12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kern="12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85725" indent="-85725" algn="l"/>
                      <a:r>
                        <a:rPr lang="ru-RU" sz="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Определение в качестве головного исполнителя по государственному контракту недобросовестного подрядчика</a:t>
                      </a:r>
                    </a:p>
                    <a:p>
                      <a:pPr marL="85725" indent="-85725" algn="l"/>
                      <a:endParaRPr lang="ru-RU" sz="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85725" indent="-85725" algn="l"/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Необоснованная цена ГК. </a:t>
                      </a:r>
                    </a:p>
                    <a:p>
                      <a:pPr marL="85725" indent="-85725" algn="l"/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Нереальные сроки ГК. </a:t>
                      </a:r>
                    </a:p>
                    <a:p>
                      <a:pPr marL="85725" indent="-85725" algn="l"/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Несоответствие предмета ГК документам закупки</a:t>
                      </a:r>
                    </a:p>
                    <a:p>
                      <a:pPr marL="85725" indent="-85725" algn="l"/>
                      <a:endParaRPr lang="ru-RU" sz="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Проведение расчетов, не связанных с исполнением государственного контракта (контракта)</a:t>
                      </a:r>
                    </a:p>
                    <a:p>
                      <a:pPr algn="l"/>
                      <a:endParaRPr lang="ru-RU" sz="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Неуплата головным исполнителем (исполнителем) налогов, сборов и иных обязательных платежей </a:t>
                      </a:r>
                    </a:p>
                    <a:p>
                      <a:pPr algn="l"/>
                      <a:endParaRPr lang="ru-RU" sz="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 Проведение окончательных расчетов с головным исполнителем (исполнителем)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(в том числе перечисление прибыли) до выполнения всех обязательств по  государственному контракту (контракту) и ввода объекта в эксплуатацию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 Неисполнение гарантийных обязательств по государственному контракту</a:t>
                      </a:r>
                      <a:endParaRPr lang="ru-RU" sz="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62933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</a:t>
                      </a: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предмет соответствия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бюджетному законодательству Российской Федерации, правовым основаниям возникновения расходных обязательств Российской Федерации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kumimoji="0" lang="ru-RU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наличие, соответствие требованиям Федерального закона </a:t>
                      </a: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 44-ФЗ, в том числе проверка правильности определения НМЦК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информации</a:t>
                      </a:r>
                      <a:r>
                        <a:rPr lang="ru-RU" sz="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извещении плану графику 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 том числе НМЦК)</a:t>
                      </a:r>
                      <a:endParaRPr lang="ru-RU" sz="8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предмета, 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цены (структуры цены),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графика выполнения</a:t>
                      </a:r>
                      <a:r>
                        <a:rPr lang="ru-RU" sz="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работ, информации об исполнителях в реестре потенциальных исполнителей.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ИКЗ.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</a:t>
                      </a:r>
                      <a:r>
                        <a:rPr lang="en-US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 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ГК.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 операций в зависимости от модели казначейского</a:t>
                      </a:r>
                      <a:r>
                        <a:rPr lang="ru-RU" sz="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сопровождения. </a:t>
                      </a:r>
                      <a:endParaRPr lang="ru-RU" sz="8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Раздельный 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учет*.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Расходная декларация*.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</a:t>
                      </a:r>
                      <a:r>
                        <a:rPr lang="en-US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 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ГК.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 выполнение работ, оказание услуг, поставки товара с выходом </a:t>
                      </a:r>
                      <a:r>
                        <a:rPr lang="ru-RU" sz="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объект перед окончательной оплатой </a:t>
                      </a:r>
                      <a:r>
                        <a:rPr lang="ru-RU" sz="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(фото-, </a:t>
                      </a:r>
                      <a:r>
                        <a:rPr lang="ru-RU" sz="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видеофиксация</a:t>
                      </a:r>
                      <a:r>
                        <a:rPr lang="ru-RU" sz="80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ru-RU" sz="800" i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(Перевод </a:t>
                      </a:r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денежных средств </a:t>
                      </a:r>
                      <a:r>
                        <a:rPr lang="ru-RU" sz="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расчетные </a:t>
                      </a:r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счета)</a:t>
                      </a:r>
                      <a:endParaRPr lang="ru-RU" sz="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9276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ГИИС УОФ «Электронный бюджет»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ПУЗ «ЭБ»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ЕИС</a:t>
                      </a:r>
                      <a:endParaRPr kumimoji="0" lang="ru-R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ЕИС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ЕИС, Реестр </a:t>
                      </a:r>
                      <a:r>
                        <a:rPr lang="ru-RU" sz="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(АСФК Закрытый </a:t>
                      </a:r>
                      <a:r>
                        <a:rPr lang="ru-RU" sz="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реестр </a:t>
                      </a:r>
                      <a:r>
                        <a:rPr lang="ru-RU" sz="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ГК), СПАРК, ЕГРЮЛ, реестр потенциальных исполнителей*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ППО АСФК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ППО АСФК, ЕИС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5337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</a:t>
                      </a:r>
                      <a:endParaRPr lang="en-US" sz="11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ные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ФОИВ, МФ РФ, ФК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ФК, </a:t>
                      </a:r>
                      <a:r>
                        <a:rPr lang="ru-RU" sz="8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Росфинмониторинг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ФАС</a:t>
                      </a:r>
                      <a:endParaRPr lang="ru-RU" sz="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endParaRPr lang="ru-RU" sz="800" b="1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ФК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ФК, Минтруд, ФАС, Минэкономразвития, 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Росфинмониторинг</a:t>
                      </a:r>
                      <a:endParaRPr lang="ru-RU" sz="8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ФК, ФНС, </a:t>
                      </a:r>
                      <a:r>
                        <a:rPr lang="ru-RU" sz="8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Росфинмониторинг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Головной исполнитель </a:t>
                      </a:r>
                      <a:r>
                        <a:rPr lang="ru-RU" sz="8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(исполнитель)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Госзаказчик</a:t>
                      </a: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ФК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514724" y="306752"/>
            <a:ext cx="8582026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000"/>
              </a:lnSpc>
            </a:pPr>
            <a:r>
              <a:rPr lang="ru-RU" b="1" i="1" cap="all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БЮДЖЕТНЫЙ МОНИТОРИНГ В ЖИЗНЕННОМ ЦИКЛЕ ЗАКУПКИ</a:t>
            </a:r>
            <a:endParaRPr lang="ru-RU" b="1" i="1" cap="all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62024" y="6457890"/>
            <a:ext cx="3305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endParaRPr lang="ru-RU" sz="1000" b="1" i="1" dirty="0" smtClean="0"/>
          </a:p>
          <a:p>
            <a:r>
              <a:rPr lang="ru-RU" sz="1000" b="1" i="1" dirty="0" smtClean="0"/>
              <a:t>* документы, которые необходимо создать и вести</a:t>
            </a:r>
          </a:p>
        </p:txBody>
      </p:sp>
    </p:spTree>
    <p:extLst>
      <p:ext uri="{BB962C8B-B14F-4D97-AF65-F5344CB8AC3E}">
        <p14:creationId xmlns:p14="http://schemas.microsoft.com/office/powerpoint/2010/main" val="347610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12880" y="343246"/>
            <a:ext cx="8241026" cy="724842"/>
          </a:xfrm>
          <a:prstGeom prst="rect">
            <a:avLst/>
          </a:prstGeom>
          <a:noFill/>
        </p:spPr>
        <p:txBody>
          <a:bodyPr wrap="square" lIns="77751" tIns="38876" rIns="77751" bIns="38876" rtlCol="0">
            <a:spAutoFit/>
          </a:bodyPr>
          <a:lstStyle/>
          <a:p>
            <a:pPr algn="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ИНСТРУМЕНТЫ ФЕДЕРАЛЬНОГО КАЗНАЧЕЙСТВА И ТРЕБОВАНИЯ К УСЛОВИЯМ ДОГОВОРОВ (СОГЛАШЕНИЙ), ГОСУДАРСТВЕННЫХ КОНТРАКТОВ, КОНТРАКТОВ,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ДОГОВОРОВ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БЮДЖЕТНОГО МОНИТОРИНГА</a:t>
            </a:r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5491" y="1657350"/>
            <a:ext cx="4389590" cy="8345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rtlCol="0" anchor="ctr"/>
          <a:lstStyle/>
          <a:p>
            <a:pPr algn="ctr"/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казначейство</a:t>
            </a:r>
          </a:p>
          <a:p>
            <a:pPr algn="ctr"/>
            <a:endParaRPr lang="ru-RU" sz="1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Инструменты бюджетного мониторинга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310893" y="1266825"/>
            <a:ext cx="2515362" cy="19812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rtlCol="0" anchor="ctr"/>
          <a:lstStyle/>
          <a:p>
            <a:pPr algn="ctr"/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ГРБС</a:t>
            </a:r>
          </a:p>
          <a:p>
            <a:pPr algn="ctr"/>
            <a:endParaRPr lang="ru-RU" sz="1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Получатель субсидии </a:t>
            </a:r>
          </a:p>
          <a:p>
            <a:pPr algn="ctr"/>
            <a:endParaRPr lang="ru-RU" sz="1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(соглашение) о предоставлении субсидии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310893" y="3754574"/>
            <a:ext cx="5385967" cy="27103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rtlCol="0" anchor="t"/>
          <a:lstStyle/>
          <a:p>
            <a:pPr marL="242973" indent="-242973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отдельных счетов) в органах Федерального казначейства;</a:t>
            </a:r>
          </a:p>
          <a:p>
            <a:pPr marL="242973" indent="-242973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идентификатора;</a:t>
            </a:r>
          </a:p>
          <a:p>
            <a:pPr marL="242973" indent="-242973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Федерального казначейства;</a:t>
            </a:r>
          </a:p>
          <a:p>
            <a:pPr marL="242973" indent="-242973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раздельный учет затрат ;</a:t>
            </a:r>
          </a:p>
          <a:p>
            <a:pPr marL="242973" indent="-242973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реестра кооперации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42973" indent="-242973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условия, обязательные к включению в государственные контракты, контракты,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2973" indent="-242973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санкционирование операций по расчетам;</a:t>
            </a:r>
          </a:p>
          <a:p>
            <a:pPr marL="242973" indent="-242973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после подтверждения факта поставки.</a:t>
            </a:r>
          </a:p>
          <a:p>
            <a:pPr marL="242973" indent="-242973" algn="ctr">
              <a:buFont typeface="Wingdings" panose="05000000000000000000" pitchFamily="2" charset="2"/>
              <a:buChar char="ü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2973" indent="-242973" algn="ctr">
              <a:buFont typeface="Wingdings" panose="05000000000000000000" pitchFamily="2" charset="2"/>
              <a:buChar char="ü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2973" indent="-242973" algn="ctr">
              <a:buFont typeface="Wingdings" panose="05000000000000000000" pitchFamily="2" charset="2"/>
              <a:buChar char="ü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2973" indent="-242973" algn="ctr">
              <a:buFont typeface="Wingdings" panose="05000000000000000000" pitchFamily="2" charset="2"/>
              <a:buChar char="ü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5491" y="2808221"/>
            <a:ext cx="4389590" cy="36511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rtlCol="0" anchor="t"/>
          <a:lstStyle/>
          <a:p>
            <a:pPr algn="ctr"/>
            <a:endParaRPr lang="ru-RU" b="1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pPr marL="242973" indent="-242973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</a:rPr>
              <a:t>Паспорт объекта, </a:t>
            </a:r>
          </a:p>
          <a:p>
            <a:pPr marL="242973" indent="-242973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</a:rPr>
              <a:t>«Дело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</a:rPr>
              <a:t>Клиента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</a:rPr>
              <a:t>» (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присвоение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Клиенту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риска), </a:t>
            </a:r>
          </a:p>
          <a:p>
            <a:pPr marL="242973" indent="-242973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Общедоступные информационные ресурсы;</a:t>
            </a:r>
          </a:p>
          <a:p>
            <a:pPr marL="242973" indent="-242973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реагирования;</a:t>
            </a:r>
          </a:p>
          <a:p>
            <a:pPr marL="242973" indent="-242973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Межведомственное взаимодействие;</a:t>
            </a:r>
          </a:p>
          <a:p>
            <a:pPr marL="242973" indent="-242973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Отчетность</a:t>
            </a:r>
          </a:p>
          <a:p>
            <a:pPr algn="ctr">
              <a:lnSpc>
                <a:spcPct val="150000"/>
              </a:lnSpc>
            </a:pP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Левая фигурная скобка 28"/>
          <p:cNvSpPr/>
          <p:nvPr/>
        </p:nvSpPr>
        <p:spPr>
          <a:xfrm>
            <a:off x="5295752" y="2808221"/>
            <a:ext cx="588417" cy="3583459"/>
          </a:xfrm>
          <a:prstGeom prst="leftBrace">
            <a:avLst>
              <a:gd name="adj1" fmla="val 8333"/>
              <a:gd name="adj2" fmla="val 47291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7751" tIns="38876" rIns="77751" bIns="38876" rtlCol="0" anchor="ctr"/>
          <a:lstStyle/>
          <a:p>
            <a:pPr algn="ctr"/>
            <a:endParaRPr lang="ru-RU"/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2830286" y="2491946"/>
            <a:ext cx="0" cy="316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10527978" y="2333808"/>
            <a:ext cx="0" cy="158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9132232" y="1266825"/>
            <a:ext cx="2565165" cy="19812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rtlCol="0" anchor="ctr"/>
          <a:lstStyle/>
          <a:p>
            <a:pPr algn="ctr"/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заказчик</a:t>
            </a:r>
          </a:p>
          <a:p>
            <a:pPr algn="ctr"/>
            <a:endParaRPr lang="ru-RU" sz="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Головной исполнитель</a:t>
            </a:r>
          </a:p>
          <a:p>
            <a:pPr algn="ctr"/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</a:t>
            </a:r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 (контракт, договор, соглашение)</a:t>
            </a:r>
          </a:p>
        </p:txBody>
      </p:sp>
      <p:cxnSp>
        <p:nvCxnSpPr>
          <p:cNvPr id="10" name="Прямая соединительная линия 9"/>
          <p:cNvCxnSpPr>
            <a:stCxn id="21" idx="1"/>
            <a:endCxn id="21" idx="3"/>
          </p:cNvCxnSpPr>
          <p:nvPr/>
        </p:nvCxnSpPr>
        <p:spPr>
          <a:xfrm>
            <a:off x="6310893" y="2257443"/>
            <a:ext cx="25153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25" idx="1"/>
            <a:endCxn id="25" idx="3"/>
          </p:cNvCxnSpPr>
          <p:nvPr/>
        </p:nvCxnSpPr>
        <p:spPr>
          <a:xfrm>
            <a:off x="9132232" y="2257443"/>
            <a:ext cx="25651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7308139" y="3248061"/>
            <a:ext cx="0" cy="5008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10924942" y="3231507"/>
            <a:ext cx="0" cy="5008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6858000" y="3333373"/>
            <a:ext cx="4471755" cy="2971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</a:t>
            </a:r>
            <a:endParaRPr lang="ru-RU" sz="1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14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Скругленный прямоугольник 54"/>
          <p:cNvSpPr/>
          <p:nvPr/>
        </p:nvSpPr>
        <p:spPr>
          <a:xfrm>
            <a:off x="190501" y="247650"/>
            <a:ext cx="11830050" cy="485775"/>
          </a:xfrm>
          <a:prstGeom prst="roundRect">
            <a:avLst/>
          </a:prstGeom>
          <a:noFill/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370" tIns="45686" rIns="91370" bIns="45686" rtlCol="0" anchor="ctr"/>
          <a:lstStyle/>
          <a:p>
            <a:pPr algn="r"/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Aharoni" panose="02010803020104030203" pitchFamily="2" charset="-79"/>
              </a:rPr>
              <a:t>ИНФОРМАЦИОННАЯ СРЕДА </a:t>
            </a:r>
          </a:p>
          <a:p>
            <a:pPr algn="r"/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Aharoni" panose="02010803020104030203" pitchFamily="2" charset="-79"/>
              </a:rPr>
              <a:t>МЕЖВЕДОМСТВЕННОГО ВЗАИМОДЕЙСТВИЯ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853577007"/>
              </p:ext>
            </p:extLst>
          </p:nvPr>
        </p:nvGraphicFramePr>
        <p:xfrm>
          <a:off x="578831" y="1681314"/>
          <a:ext cx="10994043" cy="4770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630025" y="6346828"/>
            <a:ext cx="400051" cy="365125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5</a:t>
            </a:fld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Двойная стрелка влево/вправо 1"/>
          <p:cNvSpPr/>
          <p:nvPr/>
        </p:nvSpPr>
        <p:spPr>
          <a:xfrm>
            <a:off x="3160778" y="1779585"/>
            <a:ext cx="1216152" cy="484632"/>
          </a:xfrm>
          <a:prstGeom prst="left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Двойная стрелка влево/вправо 5"/>
          <p:cNvSpPr/>
          <p:nvPr/>
        </p:nvSpPr>
        <p:spPr>
          <a:xfrm>
            <a:off x="7179079" y="1779585"/>
            <a:ext cx="1216152" cy="484632"/>
          </a:xfrm>
          <a:prstGeom prst="left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64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16090</TotalTime>
  <Words>822</Words>
  <Application>Microsoft Office PowerPoint</Application>
  <PresentationFormat>Произвольный</PresentationFormat>
  <Paragraphs>149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Манюкова Тамара Павловна</cp:lastModifiedBy>
  <cp:revision>568</cp:revision>
  <cp:lastPrinted>2017-08-14T08:14:26Z</cp:lastPrinted>
  <dcterms:created xsi:type="dcterms:W3CDTF">2015-03-03T16:27:21Z</dcterms:created>
  <dcterms:modified xsi:type="dcterms:W3CDTF">2017-08-28T13:10:35Z</dcterms:modified>
</cp:coreProperties>
</file>