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459" r:id="rId2"/>
    <p:sldId id="460" r:id="rId3"/>
    <p:sldId id="461" r:id="rId4"/>
    <p:sldId id="462" r:id="rId5"/>
    <p:sldId id="463" r:id="rId6"/>
    <p:sldId id="464" r:id="rId7"/>
    <p:sldId id="465" r:id="rId8"/>
    <p:sldId id="466" r:id="rId9"/>
  </p:sldIdLst>
  <p:sldSz cx="12192000" cy="6858000"/>
  <p:notesSz cx="6858000"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8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97" autoAdjust="0"/>
    <p:restoredTop sz="94660"/>
  </p:normalViewPr>
  <p:slideViewPr>
    <p:cSldViewPr snapToGrid="0">
      <p:cViewPr varScale="1">
        <p:scale>
          <a:sx n="111" d="100"/>
          <a:sy n="111" d="100"/>
        </p:scale>
        <p:origin x="85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vl1pPr>
          </a:lstStyle>
          <a:p>
            <a:fld id="{8ECE788B-2B3F-41D7-A489-9311DCE33B7A}" type="datetimeFigureOut">
              <a:rPr lang="ru-RU" smtClean="0"/>
              <a:t>14.12.2020</a:t>
            </a:fld>
            <a:endParaRPr lang="ru-RU"/>
          </a:p>
        </p:txBody>
      </p:sp>
      <p:sp>
        <p:nvSpPr>
          <p:cNvPr id="4" name="Образ слайда 3"/>
          <p:cNvSpPr>
            <a:spLocks noGrp="1" noRot="1" noChangeAspect="1"/>
          </p:cNvSpPr>
          <p:nvPr>
            <p:ph type="sldImg" idx="2"/>
          </p:nvPr>
        </p:nvSpPr>
        <p:spPr>
          <a:xfrm>
            <a:off x="468313" y="1233488"/>
            <a:ext cx="5921375" cy="333216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751388"/>
            <a:ext cx="5486400" cy="3887787"/>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7363"/>
            <a:ext cx="2971800" cy="4953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377363"/>
            <a:ext cx="2971800" cy="495300"/>
          </a:xfrm>
          <a:prstGeom prst="rect">
            <a:avLst/>
          </a:prstGeom>
        </p:spPr>
        <p:txBody>
          <a:bodyPr vert="horz" lIns="91440" tIns="45720" rIns="91440" bIns="45720" rtlCol="0" anchor="b"/>
          <a:lstStyle>
            <a:lvl1pPr algn="r">
              <a:defRPr sz="1200"/>
            </a:lvl1pPr>
          </a:lstStyle>
          <a:p>
            <a:fld id="{73EECA5F-6661-4A8C-B2AE-DE52C8E8FB12}" type="slidenum">
              <a:rPr lang="ru-RU" smtClean="0"/>
              <a:t>‹#›</a:t>
            </a:fld>
            <a:endParaRPr lang="ru-RU"/>
          </a:p>
        </p:txBody>
      </p:sp>
    </p:spTree>
    <p:extLst>
      <p:ext uri="{BB962C8B-B14F-4D97-AF65-F5344CB8AC3E}">
        <p14:creationId xmlns:p14="http://schemas.microsoft.com/office/powerpoint/2010/main" val="33160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4082627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3931713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416728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8" name="Slide Number Placeholder 12"/>
          <p:cNvSpPr txBox="1">
            <a:spLocks/>
          </p:cNvSpPr>
          <p:nvPr/>
        </p:nvSpPr>
        <p:spPr>
          <a:xfrm>
            <a:off x="11355347" y="97634"/>
            <a:ext cx="1131732" cy="537466"/>
          </a:xfrm>
          <a:prstGeom prst="rect">
            <a:avLst/>
          </a:prstGeom>
        </p:spPr>
        <p:txBody>
          <a:bodyPr vert="horz" lIns="91440" tIns="45720" rIns="91440" bIns="45720" rtlCol="0" anchor="ctr"/>
          <a:lstStyle>
            <a:defPPr>
              <a:defRPr lang="en-US"/>
            </a:defPPr>
            <a:lvl1pPr marL="0" algn="l" defTabSz="457200" rtl="0" eaLnBrk="1" latinLnBrk="0" hangingPunct="1">
              <a:defRPr sz="2200" kern="1200">
                <a:solidFill>
                  <a:srgbClr val="DEAA46"/>
                </a:solidFill>
                <a:latin typeface="DINPro-Light"/>
                <a:ea typeface="+mn-ea"/>
                <a:cs typeface="DINPro-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2D350B4-811D-9C49-8D4A-B431FFD45952}" type="slidenum">
              <a:rPr lang="en-US" sz="2200" smtClean="0"/>
              <a:pPr/>
              <a:t>‹#›</a:t>
            </a:fld>
            <a:endParaRPr lang="en-US" sz="2200" dirty="0"/>
          </a:p>
        </p:txBody>
      </p:sp>
      <p:sp>
        <p:nvSpPr>
          <p:cNvPr id="3" name="Slide Number Placeholder 12"/>
          <p:cNvSpPr txBox="1">
            <a:spLocks/>
          </p:cNvSpPr>
          <p:nvPr userDrawn="1"/>
        </p:nvSpPr>
        <p:spPr>
          <a:xfrm>
            <a:off x="11355347" y="97634"/>
            <a:ext cx="1131732" cy="537466"/>
          </a:xfrm>
          <a:prstGeom prst="rect">
            <a:avLst/>
          </a:prstGeom>
        </p:spPr>
        <p:txBody>
          <a:bodyPr vert="horz" lIns="91440" tIns="45720" rIns="91440" bIns="45720" rtlCol="0" anchor="ctr"/>
          <a:lstStyle>
            <a:defPPr>
              <a:defRPr lang="en-US"/>
            </a:defPPr>
            <a:lvl1pPr marL="0" algn="l" defTabSz="457200" rtl="0" eaLnBrk="1" latinLnBrk="0" hangingPunct="1">
              <a:defRPr sz="2200" kern="1200">
                <a:solidFill>
                  <a:srgbClr val="DEAA46"/>
                </a:solidFill>
                <a:latin typeface="DINPro-Light"/>
                <a:ea typeface="+mn-ea"/>
                <a:cs typeface="DINPro-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2D350B4-811D-9C49-8D4A-B431FFD45952}" type="slidenum">
              <a:rPr lang="en-US" sz="2200" smtClean="0"/>
              <a:pPr/>
              <a:t>‹#›</a:t>
            </a:fld>
            <a:endParaRPr lang="en-US" sz="2200" dirty="0"/>
          </a:p>
        </p:txBody>
      </p:sp>
    </p:spTree>
    <p:extLst>
      <p:ext uri="{BB962C8B-B14F-4D97-AF65-F5344CB8AC3E}">
        <p14:creationId xmlns:p14="http://schemas.microsoft.com/office/powerpoint/2010/main" val="170125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255927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2566136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51511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3661367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222563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991253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1203387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B4DF14-ABA4-4F02-B83F-BE8B76313256}" type="slidenum">
              <a:rPr lang="ru-RU" smtClean="0"/>
              <a:t>‹#›</a:t>
            </a:fld>
            <a:endParaRPr lang="ru-RU"/>
          </a:p>
        </p:txBody>
      </p:sp>
    </p:spTree>
    <p:extLst>
      <p:ext uri="{BB962C8B-B14F-4D97-AF65-F5344CB8AC3E}">
        <p14:creationId xmlns:p14="http://schemas.microsoft.com/office/powerpoint/2010/main" val="1271335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4DF14-ABA4-4F02-B83F-BE8B76313256}" type="slidenum">
              <a:rPr lang="ru-RU" smtClean="0"/>
              <a:t>‹#›</a:t>
            </a:fld>
            <a:endParaRPr lang="ru-RU"/>
          </a:p>
        </p:txBody>
      </p:sp>
    </p:spTree>
    <p:extLst>
      <p:ext uri="{BB962C8B-B14F-4D97-AF65-F5344CB8AC3E}">
        <p14:creationId xmlns:p14="http://schemas.microsoft.com/office/powerpoint/2010/main" val="3328841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25600" y="2281189"/>
            <a:ext cx="8978900" cy="2677656"/>
          </a:xfrm>
          <a:prstGeom prst="rect">
            <a:avLst/>
          </a:prstGeom>
          <a:noFill/>
        </p:spPr>
        <p:txBody>
          <a:bodyPr wrap="square" rtlCol="0">
            <a:spAutoFit/>
          </a:bodyPr>
          <a:lstStyle/>
          <a:p>
            <a:pPr algn="ctr"/>
            <a:r>
              <a:rPr lang="ru-RU" sz="2800" b="1" dirty="0" smtClean="0">
                <a:solidFill>
                  <a:srgbClr val="00602B"/>
                </a:solidFill>
                <a:latin typeface="Times New Roman" panose="02020603050405020304" pitchFamily="18" charset="0"/>
                <a:cs typeface="Times New Roman" panose="02020603050405020304" pitchFamily="18" charset="0"/>
              </a:rPr>
              <a:t>Порядок </a:t>
            </a:r>
            <a:r>
              <a:rPr lang="ru-RU" sz="2800" b="1" dirty="0">
                <a:solidFill>
                  <a:srgbClr val="00602B"/>
                </a:solidFill>
                <a:latin typeface="Times New Roman" panose="02020603050405020304" pitchFamily="18" charset="0"/>
                <a:cs typeface="Times New Roman" panose="02020603050405020304" pitchFamily="18" charset="0"/>
              </a:rPr>
              <a:t>заключения договора о предоставлении субъекту Российской Федерации (муниципальному образованию) бюджетного кредита на пополнение остатка средств на едином счете бюджета </a:t>
            </a:r>
            <a:endParaRPr lang="ru-RU" sz="2800" b="1" dirty="0" smtClean="0">
              <a:solidFill>
                <a:srgbClr val="00602B"/>
              </a:solidFill>
              <a:latin typeface="Times New Roman" panose="02020603050405020304" pitchFamily="18" charset="0"/>
              <a:cs typeface="Times New Roman" panose="02020603050405020304" pitchFamily="18" charset="0"/>
            </a:endParaRPr>
          </a:p>
          <a:p>
            <a:pPr algn="ctr"/>
            <a:endParaRPr lang="ru-RU" sz="2800" b="1" dirty="0">
              <a:solidFill>
                <a:srgbClr val="00602B"/>
              </a:solidFill>
              <a:latin typeface="Times New Roman" panose="02020603050405020304" pitchFamily="18" charset="0"/>
              <a:cs typeface="Times New Roman" panose="02020603050405020304" pitchFamily="18" charset="0"/>
            </a:endParaRPr>
          </a:p>
          <a:p>
            <a:pPr algn="ctr"/>
            <a:r>
              <a:rPr lang="ru-RU" sz="2800" b="1" dirty="0">
                <a:solidFill>
                  <a:srgbClr val="00602B"/>
                </a:solidFill>
                <a:latin typeface="Times New Roman" panose="02020603050405020304" pitchFamily="18" charset="0"/>
                <a:cs typeface="Times New Roman" panose="02020603050405020304" pitchFamily="18" charset="0"/>
              </a:rPr>
              <a:t>п</a:t>
            </a:r>
            <a:r>
              <a:rPr lang="ru-RU" sz="2800" b="1" dirty="0" smtClean="0">
                <a:solidFill>
                  <a:srgbClr val="00602B"/>
                </a:solidFill>
                <a:latin typeface="Times New Roman" panose="02020603050405020304" pitchFamily="18" charset="0"/>
                <a:cs typeface="Times New Roman" panose="02020603050405020304" pitchFamily="18" charset="0"/>
              </a:rPr>
              <a:t>риказ Минфина России от 6 октября 2020 г. № 231н</a:t>
            </a:r>
            <a:endParaRPr lang="ru-RU" sz="2800" b="1" dirty="0">
              <a:solidFill>
                <a:srgbClr val="00602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99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90746" y="235069"/>
            <a:ext cx="11401254" cy="43168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Общие положения</a:t>
            </a:r>
            <a:endParaRPr lang="ru-RU" sz="2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790746" y="666750"/>
            <a:ext cx="10817054" cy="2677656"/>
          </a:xfrm>
          <a:prstGeom prst="rect">
            <a:avLst/>
          </a:prstGeom>
          <a:noFill/>
        </p:spPr>
        <p:txBody>
          <a:bodyPr wrap="square" rtlCol="0">
            <a:spAutoFit/>
          </a:bodyPr>
          <a:lstStyle/>
          <a:p>
            <a:pPr algn="just"/>
            <a:r>
              <a:rPr lang="ru-RU" sz="2400" dirty="0">
                <a:latin typeface="Times New Roman" panose="02020603050405020304" pitchFamily="18" charset="0"/>
                <a:cs typeface="Times New Roman" panose="02020603050405020304" pitchFamily="18" charset="0"/>
              </a:rPr>
              <a:t>Договор заключается субъектом Российской Федерации (муниципальным образованием), планирующим получить Кредит </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далее – Заемщик), в лице уполномоченного субъектом Российской Федерации (муниципальным образованием) на получение Кредита органа </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далее –  уполномоченный орган)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и </a:t>
            </a:r>
            <a:r>
              <a:rPr lang="ru-RU" sz="2400" dirty="0">
                <a:latin typeface="Times New Roman" panose="02020603050405020304" pitchFamily="18" charset="0"/>
                <a:cs typeface="Times New Roman" panose="02020603050405020304" pitchFamily="18" charset="0"/>
              </a:rPr>
              <a:t>территориальным органом Федерального казначейства, осуществляющим казначейское обслуживание исполнения бюджета Заемщика (далее </a:t>
            </a:r>
            <a:r>
              <a:rPr lang="ru-RU" sz="2400" dirty="0" smtClean="0">
                <a:latin typeface="Times New Roman" panose="02020603050405020304" pitchFamily="18" charset="0"/>
                <a:cs typeface="Times New Roman" panose="02020603050405020304" pitchFamily="18" charset="0"/>
              </a:rPr>
              <a:t>–Управление).</a:t>
            </a:r>
            <a:endParaRPr lang="ru-RU"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990600" y="3581400"/>
            <a:ext cx="10731500" cy="2831544"/>
          </a:xfrm>
          <a:prstGeom prst="rect">
            <a:avLst/>
          </a:prstGeom>
          <a:noFill/>
        </p:spPr>
        <p:txBody>
          <a:bodyPr wrap="square" rtlCol="0">
            <a:spAutoFit/>
          </a:bodyPr>
          <a:lstStyle/>
          <a:p>
            <a:r>
              <a:rPr lang="ru-RU" sz="2000" b="1" dirty="0" smtClean="0">
                <a:latin typeface="Times New Roman" panose="02020603050405020304" pitchFamily="18" charset="0"/>
                <a:cs typeface="Times New Roman" panose="02020603050405020304" pitchFamily="18" charset="0"/>
              </a:rPr>
              <a:t>Срок предоставления бюджетного кредита</a:t>
            </a:r>
          </a:p>
          <a:p>
            <a:endParaRPr lang="ru-RU" sz="2000" b="1" dirty="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пункт 2 статьи 93.6 Бюджетного кодекса Российской Федерации </a:t>
            </a:r>
            <a:r>
              <a:rPr lang="ru-RU" sz="2000" dirty="0" smtClean="0">
                <a:latin typeface="Times New Roman" panose="02020603050405020304" pitchFamily="18" charset="0"/>
                <a:cs typeface="Times New Roman" panose="02020603050405020304" pitchFamily="18" charset="0"/>
              </a:rPr>
              <a:t>– </a:t>
            </a:r>
            <a:r>
              <a:rPr lang="ru-RU" sz="2000" b="1" dirty="0" smtClean="0">
                <a:solidFill>
                  <a:srgbClr val="FF0000"/>
                </a:solidFill>
                <a:latin typeface="Times New Roman" panose="02020603050405020304" pitchFamily="18" charset="0"/>
                <a:cs typeface="Times New Roman" panose="02020603050405020304" pitchFamily="18" charset="0"/>
              </a:rPr>
              <a:t>240 дней </a:t>
            </a:r>
            <a:r>
              <a:rPr lang="ru-RU" sz="2000" dirty="0" smtClean="0">
                <a:solidFill>
                  <a:srgbClr val="FF0000"/>
                </a:solidFill>
                <a:latin typeface="Times New Roman" panose="02020603050405020304" pitchFamily="18" charset="0"/>
                <a:cs typeface="Times New Roman" panose="02020603050405020304" pitchFamily="18" charset="0"/>
              </a:rPr>
              <a:t>(в редакции Федерального закона № 423-ФЗ);</a:t>
            </a:r>
            <a:endParaRPr lang="ru-RU" sz="2000" dirty="0" smtClean="0">
              <a:solidFill>
                <a:srgbClr val="FF0000"/>
              </a:solidFill>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Пункт 6 Порядка № 231 - </a:t>
            </a:r>
            <a:r>
              <a:rPr lang="ru-RU" sz="2000" dirty="0">
                <a:latin typeface="Times New Roman" panose="02020603050405020304" pitchFamily="18" charset="0"/>
                <a:cs typeface="Times New Roman" panose="02020603050405020304" pitchFamily="18" charset="0"/>
              </a:rPr>
              <a:t>6. Предоставление Кредита осуществляется на срок, установленный бюджетным законодательством Российской Федерации, рассчитываемый со дня получения Кредита Заемщиком по день возврата Кредита включительно, и </a:t>
            </a:r>
            <a:r>
              <a:rPr lang="ru-RU" sz="2000" b="1" dirty="0">
                <a:latin typeface="Times New Roman" panose="02020603050405020304" pitchFamily="18" charset="0"/>
                <a:cs typeface="Times New Roman" panose="02020603050405020304" pitchFamily="18" charset="0"/>
              </a:rPr>
              <a:t>при условии возврата </a:t>
            </a:r>
            <a:r>
              <a:rPr lang="ru-RU" sz="2000" dirty="0">
                <a:latin typeface="Times New Roman" panose="02020603050405020304" pitchFamily="18" charset="0"/>
                <a:cs typeface="Times New Roman" panose="02020603050405020304" pitchFamily="18" charset="0"/>
              </a:rPr>
              <a:t>Кредита Заемщиком </a:t>
            </a:r>
            <a:r>
              <a:rPr lang="ru-RU" sz="2000" b="1" dirty="0">
                <a:latin typeface="Times New Roman" panose="02020603050405020304" pitchFamily="18" charset="0"/>
                <a:cs typeface="Times New Roman" panose="02020603050405020304" pitchFamily="18" charset="0"/>
              </a:rPr>
              <a:t>не позднее </a:t>
            </a:r>
            <a:r>
              <a:rPr lang="ru-RU" sz="2000" b="1" dirty="0" smtClean="0">
                <a:solidFill>
                  <a:srgbClr val="FF0000"/>
                </a:solidFill>
                <a:latin typeface="Times New Roman" panose="02020603050405020304" pitchFamily="18" charset="0"/>
                <a:cs typeface="Times New Roman" panose="02020603050405020304" pitchFamily="18" charset="0"/>
              </a:rPr>
              <a:t>15 декабря </a:t>
            </a:r>
            <a:r>
              <a:rPr lang="ru-RU" sz="2000" dirty="0" smtClean="0">
                <a:latin typeface="Times New Roman" panose="02020603050405020304" pitchFamily="18" charset="0"/>
                <a:cs typeface="Times New Roman" panose="02020603050405020304" pitchFamily="18" charset="0"/>
              </a:rPr>
              <a:t>текущего </a:t>
            </a:r>
            <a:r>
              <a:rPr lang="ru-RU" sz="2000" dirty="0">
                <a:latin typeface="Times New Roman" panose="02020603050405020304" pitchFamily="18" charset="0"/>
                <a:cs typeface="Times New Roman" panose="02020603050405020304" pitchFamily="18" charset="0"/>
              </a:rPr>
              <a:t>финансового </a:t>
            </a:r>
            <a:r>
              <a:rPr lang="ru-RU" sz="2000" dirty="0" smtClean="0">
                <a:latin typeface="Times New Roman" panose="02020603050405020304" pitchFamily="18" charset="0"/>
                <a:cs typeface="Times New Roman" panose="02020603050405020304" pitchFamily="18" charset="0"/>
              </a:rPr>
              <a:t>года.</a:t>
            </a:r>
            <a:endParaRPr lang="ru-RU" sz="2000"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96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90746" y="235069"/>
            <a:ext cx="11401254" cy="43168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Общие положения</a:t>
            </a:r>
            <a:endParaRPr lang="ru-RU" sz="2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790746" y="1092200"/>
            <a:ext cx="10817054" cy="2616101"/>
          </a:xfrm>
          <a:prstGeom prst="rect">
            <a:avLst/>
          </a:prstGeom>
          <a:noFill/>
        </p:spPr>
        <p:txBody>
          <a:bodyPr wrap="square" rtlCol="0">
            <a:spAutoFit/>
          </a:bodyPr>
          <a:lstStyle/>
          <a:p>
            <a:pPr algn="just"/>
            <a:r>
              <a:rPr lang="ru-RU" sz="2000" dirty="0" smtClean="0">
                <a:latin typeface="Times New Roman" panose="02020603050405020304" pitchFamily="18" charset="0"/>
                <a:cs typeface="Times New Roman" panose="02020603050405020304" pitchFamily="18" charset="0"/>
              </a:rPr>
              <a:t>7</a:t>
            </a:r>
            <a:r>
              <a:rPr lang="ru-RU" sz="2000" dirty="0">
                <a:latin typeface="Times New Roman" panose="02020603050405020304" pitchFamily="18" charset="0"/>
                <a:cs typeface="Times New Roman" panose="02020603050405020304" pitchFamily="18" charset="0"/>
              </a:rPr>
              <a:t>. На основании Договора Управлением может быть предоставлено Заемщику </a:t>
            </a:r>
            <a:r>
              <a:rPr lang="ru-RU" sz="2000" b="1" dirty="0">
                <a:latin typeface="Times New Roman" panose="02020603050405020304" pitchFamily="18" charset="0"/>
                <a:cs typeface="Times New Roman" panose="02020603050405020304" pitchFamily="18" charset="0"/>
              </a:rPr>
              <a:t>одновременно несколько Кредитов</a:t>
            </a:r>
            <a:r>
              <a:rPr lang="ru-RU" sz="2000" dirty="0">
                <a:latin typeface="Times New Roman" panose="02020603050405020304" pitchFamily="18" charset="0"/>
                <a:cs typeface="Times New Roman" panose="02020603050405020304" pitchFamily="18" charset="0"/>
              </a:rPr>
              <a:t> на сумму, не превышающую Лимит на кредитные средства и размер Кредита, представляемого </a:t>
            </a:r>
            <a:r>
              <a:rPr lang="ru-RU" sz="2000" dirty="0" smtClean="0">
                <a:latin typeface="Times New Roman" panose="02020603050405020304" pitchFamily="18" charset="0"/>
                <a:cs typeface="Times New Roman" panose="02020603050405020304" pitchFamily="18" charset="0"/>
              </a:rPr>
              <a:t>Заемщику.</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12. Заемщик вправе осуществить </a:t>
            </a:r>
            <a:r>
              <a:rPr lang="ru-RU" sz="2000" b="1" dirty="0">
                <a:latin typeface="Times New Roman" panose="02020603050405020304" pitchFamily="18" charset="0"/>
                <a:cs typeface="Times New Roman" panose="02020603050405020304" pitchFamily="18" charset="0"/>
              </a:rPr>
              <a:t>досрочный возврат Кредита</a:t>
            </a:r>
            <a:r>
              <a:rPr lang="ru-RU" sz="2000" dirty="0">
                <a:latin typeface="Times New Roman" panose="02020603050405020304" pitchFamily="18" charset="0"/>
                <a:cs typeface="Times New Roman" panose="02020603050405020304" pitchFamily="18" charset="0"/>
              </a:rPr>
              <a:t>. Досрочный возврат Кредита оформляется путем заключения Управлением и Заемщиком </a:t>
            </a: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лице уполномоченного органа дополнительного соглашения к Договору, предусматривающего досрочный возврат </a:t>
            </a:r>
            <a:r>
              <a:rPr lang="ru-RU" sz="2000" dirty="0" smtClean="0">
                <a:latin typeface="Times New Roman" panose="02020603050405020304" pitchFamily="18" charset="0"/>
                <a:cs typeface="Times New Roman" panose="02020603050405020304" pitchFamily="18" charset="0"/>
              </a:rPr>
              <a:t>Кредита.</a:t>
            </a:r>
            <a:endParaRPr lang="ru-RU" sz="2000" dirty="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90746" y="3740051"/>
            <a:ext cx="10817054" cy="2862322"/>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11. Кредит предоставляется при условии, что со дня предоставления Кредита и по день исполнения обязательств по Кредиту включительно </a:t>
            </a:r>
            <a:r>
              <a:rPr lang="ru-RU" sz="2000" b="1" dirty="0">
                <a:latin typeface="Times New Roman" panose="02020603050405020304" pitchFamily="18" charset="0"/>
                <a:cs typeface="Times New Roman" panose="02020603050405020304" pitchFamily="18" charset="0"/>
              </a:rPr>
              <a:t>временно свободные средства единого счета </a:t>
            </a:r>
            <a:r>
              <a:rPr lang="ru-RU" sz="2000" dirty="0">
                <a:latin typeface="Times New Roman" panose="02020603050405020304" pitchFamily="18" charset="0"/>
                <a:cs typeface="Times New Roman" panose="02020603050405020304" pitchFamily="18" charset="0"/>
              </a:rPr>
              <a:t>бюджета Заемщика </a:t>
            </a:r>
            <a:r>
              <a:rPr lang="ru-RU" sz="2000" b="1" dirty="0">
                <a:latin typeface="Times New Roman" panose="02020603050405020304" pitchFamily="18" charset="0"/>
                <a:cs typeface="Times New Roman" panose="02020603050405020304" pitchFamily="18" charset="0"/>
              </a:rPr>
              <a:t>не размещены </a:t>
            </a:r>
            <a:r>
              <a:rPr lang="ru-RU" sz="2000" b="1" dirty="0" smtClean="0">
                <a:latin typeface="Times New Roman" panose="02020603050405020304" pitchFamily="18" charset="0"/>
                <a:cs typeface="Times New Roman" panose="02020603050405020304" pitchFamily="18" charset="0"/>
              </a:rPr>
              <a:t>на </a:t>
            </a:r>
            <a:r>
              <a:rPr lang="ru-RU" sz="2000" b="1" dirty="0">
                <a:latin typeface="Times New Roman" panose="02020603050405020304" pitchFamily="18" charset="0"/>
                <a:cs typeface="Times New Roman" panose="02020603050405020304" pitchFamily="18" charset="0"/>
              </a:rPr>
              <a:t>банковских депозитах </a:t>
            </a:r>
            <a:r>
              <a:rPr lang="ru-RU" sz="2000" dirty="0">
                <a:latin typeface="Times New Roman" panose="02020603050405020304" pitchFamily="18" charset="0"/>
                <a:cs typeface="Times New Roman" panose="02020603050405020304" pitchFamily="18" charset="0"/>
              </a:rPr>
              <a:t>в кредитных организациях.</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13. Кредит не предоставляется в случае, если на дату его представления </a:t>
            </a:r>
            <a:r>
              <a:rPr lang="ru-RU" sz="2000" dirty="0" smtClean="0">
                <a:latin typeface="Times New Roman" panose="02020603050405020304" pitchFamily="18" charset="0"/>
                <a:cs typeface="Times New Roman" panose="02020603050405020304" pitchFamily="18" charset="0"/>
              </a:rPr>
              <a:t>у </a:t>
            </a:r>
            <a:r>
              <a:rPr lang="ru-RU" sz="2000" dirty="0">
                <a:latin typeface="Times New Roman" panose="02020603050405020304" pitchFamily="18" charset="0"/>
                <a:cs typeface="Times New Roman" panose="02020603050405020304" pitchFamily="18" charset="0"/>
              </a:rPr>
              <a:t>Заемщика имеется </a:t>
            </a:r>
            <a:r>
              <a:rPr lang="ru-RU" sz="2000" b="1" dirty="0">
                <a:latin typeface="Times New Roman" panose="02020603050405020304" pitchFamily="18" charset="0"/>
                <a:cs typeface="Times New Roman" panose="02020603050405020304" pitchFamily="18" charset="0"/>
              </a:rPr>
              <a:t>задолженность в объеме неисполненных обязательств </a:t>
            </a:r>
            <a:r>
              <a:rPr lang="ru-RU" sz="2000" b="1" dirty="0" smtClean="0">
                <a:latin typeface="Times New Roman" panose="02020603050405020304" pitchFamily="18" charset="0"/>
                <a:cs typeface="Times New Roman" panose="02020603050405020304" pitchFamily="18" charset="0"/>
              </a:rPr>
              <a:t>по </a:t>
            </a:r>
            <a:r>
              <a:rPr lang="ru-RU" sz="2000" b="1" dirty="0">
                <a:latin typeface="Times New Roman" panose="02020603050405020304" pitchFamily="18" charset="0"/>
                <a:cs typeface="Times New Roman" panose="02020603050405020304" pitchFamily="18" charset="0"/>
              </a:rPr>
              <a:t>возврату Кредита и (или) уплате процентов </a:t>
            </a:r>
            <a:r>
              <a:rPr lang="ru-RU" sz="2000" b="1" dirty="0" smtClean="0">
                <a:latin typeface="Times New Roman" panose="02020603050405020304" pitchFamily="18" charset="0"/>
                <a:cs typeface="Times New Roman" panose="02020603050405020304" pitchFamily="18" charset="0"/>
              </a:rPr>
              <a:t>по </a:t>
            </a:r>
            <a:r>
              <a:rPr lang="ru-RU" sz="2000" b="1" dirty="0">
                <a:latin typeface="Times New Roman" panose="02020603050405020304" pitchFamily="18" charset="0"/>
                <a:cs typeface="Times New Roman" panose="02020603050405020304" pitchFamily="18" charset="0"/>
              </a:rPr>
              <a:t>Кредиту</a:t>
            </a:r>
            <a:r>
              <a:rPr lang="ru-RU" sz="2000" dirty="0">
                <a:latin typeface="Times New Roman" panose="02020603050405020304" pitchFamily="18" charset="0"/>
                <a:cs typeface="Times New Roman" panose="02020603050405020304" pitchFamily="18" charset="0"/>
              </a:rPr>
              <a:t>, срок исполнения которых, установленный Дополнительным соглашением № 1 (Дополнительным соглашением № 3), уже наступил (далее – Кредитная задолженность</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790746" y="722868"/>
            <a:ext cx="5114754" cy="369332"/>
          </a:xfrm>
          <a:prstGeom prst="rect">
            <a:avLst/>
          </a:prstGeom>
          <a:noFill/>
        </p:spPr>
        <p:txBody>
          <a:bodyPr wrap="square" rtlCol="0">
            <a:spAutoFit/>
          </a:bodyPr>
          <a:lstStyle/>
          <a:p>
            <a:r>
              <a:rPr lang="ru-RU" b="1" dirty="0" smtClean="0">
                <a:solidFill>
                  <a:srgbClr val="C00000"/>
                </a:solidFill>
                <a:latin typeface="Times New Roman" panose="02020603050405020304" pitchFamily="18" charset="0"/>
                <a:cs typeface="Times New Roman" panose="02020603050405020304" pitchFamily="18" charset="0"/>
              </a:rPr>
              <a:t>НОВОЕ</a:t>
            </a:r>
            <a:endParaRPr lang="ru-RU" b="1" dirty="0">
              <a:solidFill>
                <a:srgbClr val="C0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790746" y="3370719"/>
            <a:ext cx="5114754" cy="369332"/>
          </a:xfrm>
          <a:prstGeom prst="rect">
            <a:avLst/>
          </a:prstGeom>
          <a:noFill/>
        </p:spPr>
        <p:txBody>
          <a:bodyPr wrap="square" rtlCol="0">
            <a:spAutoFit/>
          </a:bodyPr>
          <a:lstStyle/>
          <a:p>
            <a:r>
              <a:rPr lang="ru-RU" b="1" dirty="0" smtClean="0">
                <a:solidFill>
                  <a:srgbClr val="C00000"/>
                </a:solidFill>
                <a:latin typeface="Times New Roman" panose="02020603050405020304" pitchFamily="18" charset="0"/>
                <a:cs typeface="Times New Roman" panose="02020603050405020304" pitchFamily="18" charset="0"/>
              </a:rPr>
              <a:t>ОГРАНИЧЕНИЯ</a:t>
            </a:r>
            <a:endParaRPr lang="ru-RU"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6082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90746" y="235069"/>
            <a:ext cx="11401254" cy="43168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Направление Обращения о заключении Договора</a:t>
            </a:r>
            <a:endParaRPr lang="ru-RU" sz="2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406400" y="812800"/>
            <a:ext cx="11785600" cy="5632311"/>
          </a:xfrm>
          <a:prstGeom prst="rect">
            <a:avLst/>
          </a:prstGeom>
          <a:noFill/>
        </p:spPr>
        <p:txBody>
          <a:bodyPr wrap="square" rtlCol="0">
            <a:spAutoFit/>
          </a:bodyPr>
          <a:lstStyle/>
          <a:p>
            <a:pPr indent="177800" algn="just"/>
            <a:r>
              <a:rPr lang="ru-RU" dirty="0">
                <a:latin typeface="Times New Roman" panose="02020603050405020304" pitchFamily="18" charset="0"/>
                <a:cs typeface="Times New Roman" panose="02020603050405020304" pitchFamily="18" charset="0"/>
              </a:rPr>
              <a:t>17. Уполномоченный орган формирует обращение о заключении Договора согласно приложению № 1 к настоящему Порядку и направляет его в Управление с приложением следующих документов:</a:t>
            </a:r>
          </a:p>
          <a:p>
            <a:pPr indent="177800" algn="just"/>
            <a:r>
              <a:rPr lang="ru-RU" dirty="0">
                <a:latin typeface="Times New Roman" panose="02020603050405020304" pitchFamily="18" charset="0"/>
                <a:cs typeface="Times New Roman" panose="02020603050405020304" pitchFamily="18" charset="0"/>
              </a:rPr>
              <a:t>а) копии документов, </a:t>
            </a:r>
            <a:r>
              <a:rPr lang="ru-RU" b="1" dirty="0">
                <a:latin typeface="Times New Roman" panose="02020603050405020304" pitchFamily="18" charset="0"/>
                <a:cs typeface="Times New Roman" panose="02020603050405020304" pitchFamily="18" charset="0"/>
              </a:rPr>
              <a:t>подтверждающих право Заемщика </a:t>
            </a:r>
            <a:r>
              <a:rPr lang="ru-RU" b="1" dirty="0" smtClean="0">
                <a:latin typeface="Times New Roman" panose="02020603050405020304" pitchFamily="18" charset="0"/>
                <a:cs typeface="Times New Roman" panose="02020603050405020304" pitchFamily="18" charset="0"/>
              </a:rPr>
              <a:t>и </a:t>
            </a:r>
            <a:r>
              <a:rPr lang="ru-RU" b="1" dirty="0">
                <a:latin typeface="Times New Roman" panose="02020603050405020304" pitchFamily="18" charset="0"/>
                <a:cs typeface="Times New Roman" panose="02020603050405020304" pitchFamily="18" charset="0"/>
              </a:rPr>
              <a:t>полномочия уполномоченного органа</a:t>
            </a:r>
            <a:r>
              <a:rPr lang="ru-RU" dirty="0">
                <a:latin typeface="Times New Roman" panose="02020603050405020304" pitchFamily="18" charset="0"/>
                <a:cs typeface="Times New Roman" panose="02020603050405020304" pitchFamily="18" charset="0"/>
              </a:rPr>
              <a:t> на  получение Кредита, заверенные высшим исполнительным органом государственной власти субъекта Российской Федерации (местной администрацией) или органами, принявшими (издавшими) указанные </a:t>
            </a:r>
            <a:r>
              <a:rPr lang="ru-RU" dirty="0" smtClean="0">
                <a:latin typeface="Times New Roman" panose="02020603050405020304" pitchFamily="18" charset="0"/>
                <a:cs typeface="Times New Roman" panose="02020603050405020304" pitchFamily="18" charset="0"/>
              </a:rPr>
              <a:t>документы;</a:t>
            </a:r>
            <a:endParaRPr lang="ru-RU" dirty="0">
              <a:latin typeface="Times New Roman" panose="02020603050405020304" pitchFamily="18" charset="0"/>
              <a:cs typeface="Times New Roman" panose="02020603050405020304" pitchFamily="18" charset="0"/>
            </a:endParaRPr>
          </a:p>
          <a:p>
            <a:pPr indent="177800" algn="just"/>
            <a:r>
              <a:rPr lang="ru-RU" dirty="0">
                <a:latin typeface="Times New Roman" panose="02020603050405020304" pitchFamily="18" charset="0"/>
                <a:cs typeface="Times New Roman" panose="02020603050405020304" pitchFamily="18" charset="0"/>
              </a:rPr>
              <a:t>б) копии документов, подтверждающих </a:t>
            </a:r>
            <a:r>
              <a:rPr lang="ru-RU" b="1" dirty="0">
                <a:latin typeface="Times New Roman" panose="02020603050405020304" pitchFamily="18" charset="0"/>
                <a:cs typeface="Times New Roman" panose="02020603050405020304" pitchFamily="18" charset="0"/>
              </a:rPr>
              <a:t>полномочия должностных лиц</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том числе возложение на должностное лицо уполномоченного органа обязанности по обеспечению исполнения условий Договора, заверенные высшим исполнительным органом государственной власти субъекта Российской Федерации (местной администрацией) или органами, принявшими (издавшими) указанные документы;</a:t>
            </a:r>
          </a:p>
          <a:p>
            <a:pPr indent="177800" algn="just"/>
            <a:r>
              <a:rPr lang="ru-RU" dirty="0">
                <a:latin typeface="Times New Roman" panose="02020603050405020304" pitchFamily="18" charset="0"/>
                <a:cs typeface="Times New Roman" panose="02020603050405020304" pitchFamily="18" charset="0"/>
              </a:rPr>
              <a:t>в) </a:t>
            </a:r>
            <a:r>
              <a:rPr lang="ru-RU" b="1" dirty="0">
                <a:latin typeface="Times New Roman" panose="02020603050405020304" pitchFamily="18" charset="0"/>
                <a:cs typeface="Times New Roman" panose="02020603050405020304" pitchFamily="18" charset="0"/>
              </a:rPr>
              <a:t>выписка из закона о бюджете субъекта </a:t>
            </a:r>
            <a:r>
              <a:rPr lang="ru-RU" dirty="0">
                <a:latin typeface="Times New Roman" panose="02020603050405020304" pitchFamily="18" charset="0"/>
                <a:cs typeface="Times New Roman" panose="02020603050405020304" pitchFamily="18" charset="0"/>
              </a:rPr>
              <a:t>Российской Федерации (решения о местном бюджете) на финансовый год, в котором предполагается получение </a:t>
            </a:r>
            <a:r>
              <a:rPr lang="ru-RU" dirty="0" smtClean="0">
                <a:latin typeface="Times New Roman" panose="02020603050405020304" pitchFamily="18" charset="0"/>
                <a:cs typeface="Times New Roman" panose="02020603050405020304" pitchFamily="18" charset="0"/>
              </a:rPr>
              <a:t>Кредита</a:t>
            </a:r>
            <a:r>
              <a:rPr lang="ru-RU" dirty="0">
                <a:latin typeface="Times New Roman" panose="02020603050405020304" pitchFamily="18" charset="0"/>
                <a:cs typeface="Times New Roman" panose="02020603050405020304" pitchFamily="18" charset="0"/>
              </a:rPr>
              <a:t>;</a:t>
            </a:r>
          </a:p>
          <a:p>
            <a:pPr indent="177800" algn="just"/>
            <a:r>
              <a:rPr lang="ru-RU" dirty="0">
                <a:latin typeface="Times New Roman" panose="02020603050405020304" pitchFamily="18" charset="0"/>
                <a:cs typeface="Times New Roman" panose="02020603050405020304" pitchFamily="18" charset="0"/>
              </a:rPr>
              <a:t>г) </a:t>
            </a:r>
            <a:r>
              <a:rPr lang="ru-RU" b="1" dirty="0">
                <a:latin typeface="Times New Roman" panose="02020603050405020304" pitchFamily="18" charset="0"/>
                <a:cs typeface="Times New Roman" panose="02020603050405020304" pitchFamily="18" charset="0"/>
              </a:rPr>
              <a:t>карточка образцов подписей и оттиска печати</a:t>
            </a:r>
            <a:r>
              <a:rPr lang="ru-RU" dirty="0">
                <a:latin typeface="Times New Roman" panose="02020603050405020304" pitchFamily="18" charset="0"/>
                <a:cs typeface="Times New Roman" panose="02020603050405020304" pitchFamily="18" charset="0"/>
              </a:rPr>
              <a:t>, используемых при предоставлении субъекту Российской Федерации (муниципальному образованию) бюджетного кредита на пополнение остатка средств на едином счете бюджета (далее – Карточка) с указанием полномочий должностных лиц </a:t>
            </a:r>
            <a:r>
              <a:rPr lang="ru-RU" dirty="0" smtClean="0">
                <a:latin typeface="Times New Roman" panose="02020603050405020304" pitchFamily="18" charset="0"/>
                <a:cs typeface="Times New Roman" panose="02020603050405020304" pitchFamily="18" charset="0"/>
              </a:rPr>
              <a:t>на </a:t>
            </a:r>
            <a:r>
              <a:rPr lang="ru-RU" dirty="0">
                <a:latin typeface="Times New Roman" panose="02020603050405020304" pitchFamily="18" charset="0"/>
                <a:cs typeface="Times New Roman" panose="02020603050405020304" pitchFamily="18" charset="0"/>
              </a:rPr>
              <a:t>подписание обращения о заключении Договора, Договора, обращения </a:t>
            </a:r>
            <a:r>
              <a:rPr lang="ru-RU" dirty="0" smtClean="0">
                <a:latin typeface="Times New Roman" panose="02020603050405020304" pitchFamily="18" charset="0"/>
                <a:cs typeface="Times New Roman" panose="02020603050405020304" pitchFamily="18" charset="0"/>
              </a:rPr>
              <a:t>о </a:t>
            </a:r>
            <a:r>
              <a:rPr lang="ru-RU" dirty="0">
                <a:latin typeface="Times New Roman" panose="02020603050405020304" pitchFamily="18" charset="0"/>
                <a:cs typeface="Times New Roman" panose="02020603050405020304" pitchFamily="18" charset="0"/>
              </a:rPr>
              <a:t>внесении изменений в Договор согласно приложению № 4 к настоящему Порядку (далее – обращение о внесении изменений в Договор) </a:t>
            </a:r>
            <a:r>
              <a:rPr lang="ru-RU" dirty="0" smtClean="0">
                <a:latin typeface="Times New Roman" panose="02020603050405020304" pitchFamily="18" charset="0"/>
                <a:cs typeface="Times New Roman" panose="02020603050405020304" pitchFamily="18" charset="0"/>
              </a:rPr>
              <a:t>и </a:t>
            </a:r>
            <a:r>
              <a:rPr lang="ru-RU" dirty="0">
                <a:latin typeface="Times New Roman" panose="02020603050405020304" pitchFamily="18" charset="0"/>
                <a:cs typeface="Times New Roman" panose="02020603050405020304" pitchFamily="18" charset="0"/>
              </a:rPr>
              <a:t>дополнительных соглашений к Договору, оформленная согласно приложению № 3 к настоящему Порядку;</a:t>
            </a:r>
          </a:p>
          <a:p>
            <a:pPr indent="177800" algn="just"/>
            <a:r>
              <a:rPr lang="ru-RU" dirty="0">
                <a:latin typeface="Times New Roman" panose="02020603050405020304" pitchFamily="18" charset="0"/>
                <a:cs typeface="Times New Roman" panose="02020603050405020304" pitchFamily="18" charset="0"/>
              </a:rPr>
              <a:t>д) </a:t>
            </a:r>
            <a:r>
              <a:rPr lang="ru-RU" b="1" dirty="0">
                <a:latin typeface="Times New Roman" panose="02020603050405020304" pitchFamily="18" charset="0"/>
                <a:cs typeface="Times New Roman" panose="02020603050405020304" pitchFamily="18" charset="0"/>
              </a:rPr>
              <a:t>доверенность о наделении должностных лиц правом подписания </a:t>
            </a:r>
            <a:r>
              <a:rPr lang="ru-RU" dirty="0">
                <a:latin typeface="Times New Roman" panose="02020603050405020304" pitchFamily="18" charset="0"/>
                <a:cs typeface="Times New Roman" panose="02020603050405020304" pitchFamily="18" charset="0"/>
              </a:rPr>
              <a:t>обращения о заключении Договора, Договора, обращений о внесении изменений в Договор и дополнительных соглашений к Договору в случае наделения должностных лиц указанным правом</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36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90746" y="235069"/>
            <a:ext cx="11401254" cy="43168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Направление Обращения о заключении Договора</a:t>
            </a:r>
            <a:endParaRPr lang="ru-RU" sz="2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790746" y="666750"/>
            <a:ext cx="10931354" cy="1938992"/>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30. Управление принимает обращение о заключении Договора </a:t>
            </a:r>
            <a:r>
              <a:rPr lang="ru-RU" sz="2000" dirty="0" smtClean="0">
                <a:latin typeface="Times New Roman" panose="02020603050405020304" pitchFamily="18" charset="0"/>
                <a:cs typeface="Times New Roman" panose="02020603050405020304" pitchFamily="18" charset="0"/>
              </a:rPr>
              <a:t>от </a:t>
            </a:r>
            <a:r>
              <a:rPr lang="ru-RU" sz="2000" dirty="0">
                <a:latin typeface="Times New Roman" panose="02020603050405020304" pitchFamily="18" charset="0"/>
                <a:cs typeface="Times New Roman" panose="02020603050405020304" pitchFamily="18" charset="0"/>
              </a:rPr>
              <a:t>уполномоченного органа </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на </a:t>
            </a:r>
            <a:r>
              <a:rPr lang="ru-RU" sz="2000" b="1" dirty="0">
                <a:latin typeface="Times New Roman" panose="02020603050405020304" pitchFamily="18" charset="0"/>
                <a:cs typeface="Times New Roman" panose="02020603050405020304" pitchFamily="18" charset="0"/>
              </a:rPr>
              <a:t>бумажном носителе </a:t>
            </a:r>
            <a:r>
              <a:rPr lang="ru-RU" sz="2000" dirty="0">
                <a:latin typeface="Times New Roman" panose="02020603050405020304" pitchFamily="18" charset="0"/>
                <a:cs typeface="Times New Roman" panose="02020603050405020304" pitchFamily="18" charset="0"/>
              </a:rPr>
              <a:t>и осуществляет в день его получения регистрацию указанного обращения в порядке, установленном правилами делопроизводства Управления.</a:t>
            </a:r>
          </a:p>
          <a:p>
            <a:pPr algn="just"/>
            <a:r>
              <a:rPr lang="ru-RU" sz="2000" dirty="0">
                <a:latin typeface="Times New Roman" panose="02020603050405020304" pitchFamily="18" charset="0"/>
                <a:cs typeface="Times New Roman" panose="02020603050405020304" pitchFamily="18" charset="0"/>
              </a:rPr>
              <a:t>31. При получении от уполномоченного органа обращения </a:t>
            </a:r>
            <a:r>
              <a:rPr lang="ru-RU" sz="2000" dirty="0" smtClean="0">
                <a:latin typeface="Times New Roman" panose="02020603050405020304" pitchFamily="18" charset="0"/>
                <a:cs typeface="Times New Roman" panose="02020603050405020304" pitchFamily="18" charset="0"/>
              </a:rPr>
              <a:t>о </a:t>
            </a:r>
            <a:r>
              <a:rPr lang="ru-RU" sz="2000" dirty="0">
                <a:latin typeface="Times New Roman" panose="02020603050405020304" pitchFamily="18" charset="0"/>
                <a:cs typeface="Times New Roman" panose="02020603050405020304" pitchFamily="18" charset="0"/>
              </a:rPr>
              <a:t>заключении Договора Управление рассматривает его в срок </a:t>
            </a:r>
            <a:r>
              <a:rPr lang="ru-RU" sz="2000" b="1" dirty="0">
                <a:latin typeface="Times New Roman" panose="02020603050405020304" pitchFamily="18" charset="0"/>
                <a:cs typeface="Times New Roman" panose="02020603050405020304" pitchFamily="18" charset="0"/>
              </a:rPr>
              <a:t>не позднее двадцати рабочих дней</a:t>
            </a:r>
            <a:r>
              <a:rPr lang="ru-RU" sz="2000" dirty="0">
                <a:latin typeface="Times New Roman" panose="02020603050405020304" pitchFamily="18" charset="0"/>
                <a:cs typeface="Times New Roman" panose="02020603050405020304" pitchFamily="18" charset="0"/>
              </a:rPr>
              <a:t>, следующих за днем </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его </a:t>
            </a:r>
            <a:r>
              <a:rPr lang="ru-RU" sz="2000" dirty="0">
                <a:latin typeface="Times New Roman" panose="02020603050405020304" pitchFamily="18" charset="0"/>
                <a:cs typeface="Times New Roman" panose="02020603050405020304" pitchFamily="18" charset="0"/>
              </a:rPr>
              <a:t>регистрации</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90746" y="2764572"/>
            <a:ext cx="10931354" cy="4093428"/>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32. После регистрации обращения о заключении Договора Управление осуществляет проверку:</a:t>
            </a:r>
          </a:p>
          <a:p>
            <a:pPr algn="just"/>
            <a:r>
              <a:rPr lang="ru-RU" sz="2000" dirty="0">
                <a:latin typeface="Times New Roman" panose="02020603050405020304" pitchFamily="18" charset="0"/>
                <a:cs typeface="Times New Roman" panose="02020603050405020304" pitchFamily="18" charset="0"/>
              </a:rPr>
              <a:t>а) соответствия представленного обращения о заключении Договора </a:t>
            </a:r>
            <a:r>
              <a:rPr lang="ru-RU" sz="2000" dirty="0" smtClean="0">
                <a:latin typeface="Times New Roman" panose="02020603050405020304" pitchFamily="18" charset="0"/>
                <a:cs typeface="Times New Roman" panose="02020603050405020304" pitchFamily="18" charset="0"/>
              </a:rPr>
              <a:t>и </a:t>
            </a:r>
            <a:r>
              <a:rPr lang="ru-RU" sz="2000" dirty="0">
                <a:latin typeface="Times New Roman" panose="02020603050405020304" pitchFamily="18" charset="0"/>
                <a:cs typeface="Times New Roman" panose="02020603050405020304" pitchFamily="18" charset="0"/>
              </a:rPr>
              <a:t>прилагаемых к нему документов положениям, предусмотренным пунктами </a:t>
            </a:r>
            <a:r>
              <a:rPr lang="ru-RU" sz="2000" dirty="0" smtClean="0">
                <a:latin typeface="Times New Roman" panose="02020603050405020304" pitchFamily="18" charset="0"/>
                <a:cs typeface="Times New Roman" panose="02020603050405020304" pitchFamily="18" charset="0"/>
              </a:rPr>
              <a:t>18 </a:t>
            </a:r>
            <a:r>
              <a:rPr lang="ru-RU" sz="2000" dirty="0">
                <a:latin typeface="Times New Roman" panose="02020603050405020304" pitchFamily="18" charset="0"/>
                <a:cs typeface="Times New Roman" panose="02020603050405020304" pitchFamily="18" charset="0"/>
              </a:rPr>
              <a:t>– 20 настоящего Порядка;</a:t>
            </a:r>
          </a:p>
          <a:p>
            <a:pPr algn="just"/>
            <a:r>
              <a:rPr lang="ru-RU" sz="2000" dirty="0">
                <a:latin typeface="Times New Roman" panose="02020603050405020304" pitchFamily="18" charset="0"/>
                <a:cs typeface="Times New Roman" panose="02020603050405020304" pitchFamily="18" charset="0"/>
              </a:rPr>
              <a:t>б) наличия в текущем финансовом году ранее расторгнутого Управлением в одностороннем порядке Договора; </a:t>
            </a:r>
          </a:p>
          <a:p>
            <a:pPr algn="just"/>
            <a:r>
              <a:rPr lang="ru-RU" sz="2000" dirty="0">
                <a:latin typeface="Times New Roman" panose="02020603050405020304" pitchFamily="18" charset="0"/>
                <a:cs typeface="Times New Roman" panose="02020603050405020304" pitchFamily="18" charset="0"/>
              </a:rPr>
              <a:t>в) наличия в Управлении иного обращения о заключении Договора </a:t>
            </a:r>
            <a:r>
              <a:rPr lang="ru-RU" sz="2000" dirty="0" smtClean="0">
                <a:latin typeface="Times New Roman" panose="02020603050405020304" pitchFamily="18" charset="0"/>
                <a:cs typeface="Times New Roman" panose="02020603050405020304" pitchFamily="18" charset="0"/>
              </a:rPr>
              <a:t>от </a:t>
            </a:r>
            <a:r>
              <a:rPr lang="ru-RU" sz="2000" dirty="0">
                <a:latin typeface="Times New Roman" panose="02020603050405020304" pitchFamily="18" charset="0"/>
                <a:cs typeface="Times New Roman" panose="02020603050405020304" pitchFamily="18" charset="0"/>
              </a:rPr>
              <a:t>имени Заемщика, представленного </a:t>
            </a: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Управление ранее, по которому Управлением в установленный настоящим Порядком срок не принято решение;</a:t>
            </a:r>
          </a:p>
          <a:p>
            <a:pPr algn="just"/>
            <a:r>
              <a:rPr lang="ru-RU" sz="2000" dirty="0">
                <a:latin typeface="Times New Roman" panose="02020603050405020304" pitchFamily="18" charset="0"/>
                <a:cs typeface="Times New Roman" panose="02020603050405020304" pitchFamily="18" charset="0"/>
              </a:rPr>
              <a:t>г) наличия в обращении о заключении Договора реквизитов, предусмотренных настоящим Порядком, в том числе исходящего регистрационного номера и даты; наименования должности, фамилии, имени, отчества (при наличии) и подписи должностного лица уполномоченного органа; оттиска печати уполномоченного органа; фамилии, имени, отчества (при наличии) и номера телефона исполнителя; </a:t>
            </a:r>
          </a:p>
        </p:txBody>
      </p:sp>
    </p:spTree>
    <p:extLst>
      <p:ext uri="{BB962C8B-B14F-4D97-AF65-F5344CB8AC3E}">
        <p14:creationId xmlns:p14="http://schemas.microsoft.com/office/powerpoint/2010/main" val="2978840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0746" y="666750"/>
            <a:ext cx="11071054" cy="5940088"/>
          </a:xfrm>
          <a:prstGeom prst="rect">
            <a:avLst/>
          </a:prstGeom>
          <a:noFill/>
        </p:spPr>
        <p:txBody>
          <a:bodyPr wrap="square" rtlCol="0">
            <a:spAutoFit/>
          </a:bodyPr>
          <a:lstStyle/>
          <a:p>
            <a:pPr algn="just"/>
            <a:r>
              <a:rPr lang="ru-RU" sz="2000" dirty="0" smtClean="0">
                <a:latin typeface="Times New Roman" panose="02020603050405020304" pitchFamily="18" charset="0"/>
                <a:cs typeface="Times New Roman" panose="02020603050405020304" pitchFamily="18" charset="0"/>
              </a:rPr>
              <a:t>32…</a:t>
            </a:r>
          </a:p>
          <a:p>
            <a:pPr algn="just"/>
            <a:r>
              <a:rPr lang="ru-RU" sz="2000" dirty="0" smtClean="0">
                <a:latin typeface="Times New Roman" panose="02020603050405020304" pitchFamily="18" charset="0"/>
                <a:cs typeface="Times New Roman" panose="02020603050405020304" pitchFamily="18" charset="0"/>
              </a:rPr>
              <a:t>д</a:t>
            </a:r>
            <a:r>
              <a:rPr lang="ru-RU" sz="2000" dirty="0">
                <a:latin typeface="Times New Roman" panose="02020603050405020304" pitchFamily="18" charset="0"/>
                <a:cs typeface="Times New Roman" panose="02020603050405020304" pitchFamily="18" charset="0"/>
              </a:rPr>
              <a:t>) наличия прилагаемых к обращению о заключении Договора документов, предусмотренных пунктом 17 настоящего Порядка, оформленных в соответствии с настоящим Порядком;</a:t>
            </a:r>
          </a:p>
          <a:p>
            <a:pPr algn="just"/>
            <a:r>
              <a:rPr lang="ru-RU" sz="2000" dirty="0">
                <a:latin typeface="Times New Roman" panose="02020603050405020304" pitchFamily="18" charset="0"/>
                <a:cs typeface="Times New Roman" panose="02020603050405020304" pitchFamily="18" charset="0"/>
              </a:rPr>
              <a:t>е) наличия согласования обращения о заключении Договора высшим должностным лицом субъекта Российской Федерации (муниципального образования) и заверения на приложениях к нему </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случаях, установленных пунктом 17 настоящего Положения;</a:t>
            </a:r>
          </a:p>
          <a:p>
            <a:pPr algn="just"/>
            <a:r>
              <a:rPr lang="ru-RU" sz="2000" dirty="0">
                <a:latin typeface="Times New Roman" panose="02020603050405020304" pitchFamily="18" charset="0"/>
                <a:cs typeface="Times New Roman" panose="02020603050405020304" pitchFamily="18" charset="0"/>
              </a:rPr>
              <a:t>ж) права подписи обращения о заключении Договора должностным лицом уполномоченного органа согласно прилагаемым к обращению о заключении Договора документам;</a:t>
            </a:r>
          </a:p>
          <a:p>
            <a:pPr algn="just"/>
            <a:r>
              <a:rPr lang="ru-RU" sz="2000" dirty="0">
                <a:latin typeface="Times New Roman" panose="02020603050405020304" pitchFamily="18" charset="0"/>
                <a:cs typeface="Times New Roman" panose="02020603050405020304" pitchFamily="18" charset="0"/>
              </a:rPr>
              <a:t>з) права подписи Договора должностными лицами, указанными в обращении о заключении Договора, согласно прилагаемым к обращению о заключении Договора документам;</a:t>
            </a:r>
          </a:p>
          <a:p>
            <a:pPr algn="just"/>
            <a:r>
              <a:rPr lang="ru-RU" sz="2000" dirty="0">
                <a:latin typeface="Times New Roman" panose="02020603050405020304" pitchFamily="18" charset="0"/>
                <a:cs typeface="Times New Roman" panose="02020603050405020304" pitchFamily="18" charset="0"/>
              </a:rPr>
              <a:t>и) соответствия подписи должностного лица уполномоченного органа, подписавшего обращение </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о </a:t>
            </a:r>
            <a:r>
              <a:rPr lang="ru-RU" sz="2000" dirty="0">
                <a:latin typeface="Times New Roman" panose="02020603050405020304" pitchFamily="18" charset="0"/>
                <a:cs typeface="Times New Roman" panose="02020603050405020304" pitchFamily="18" charset="0"/>
              </a:rPr>
              <a:t>заключении Договора, и оттиска печати образцам подписи и оттиска печати, указанным </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Карточке, прилагаемой к обращению о заключении Договора;</a:t>
            </a:r>
          </a:p>
          <a:p>
            <a:pPr algn="just"/>
            <a:r>
              <a:rPr lang="ru-RU" sz="2000" dirty="0">
                <a:latin typeface="Times New Roman" panose="02020603050405020304" pitchFamily="18" charset="0"/>
                <a:cs typeface="Times New Roman" panose="02020603050405020304" pitchFamily="18" charset="0"/>
              </a:rPr>
              <a:t>к) наличия у Заемщика Кредитной задолженности, задолженности по уплате штрафов и пеней;</a:t>
            </a:r>
          </a:p>
          <a:p>
            <a:pPr algn="just"/>
            <a:r>
              <a:rPr lang="ru-RU" sz="2000" dirty="0">
                <a:latin typeface="Times New Roman" panose="02020603050405020304" pitchFamily="18" charset="0"/>
                <a:cs typeface="Times New Roman" panose="02020603050405020304" pitchFamily="18" charset="0"/>
              </a:rPr>
              <a:t>л) наличия Договора, заключенного на текущий финансовый год, с Заемщиком, от имени которого действует уполномоченный орган;</a:t>
            </a:r>
          </a:p>
          <a:p>
            <a:pPr algn="just"/>
            <a:r>
              <a:rPr lang="ru-RU" sz="2000" dirty="0">
                <a:latin typeface="Times New Roman" panose="02020603050405020304" pitchFamily="18" charset="0"/>
                <a:cs typeface="Times New Roman" panose="02020603050405020304" pitchFamily="18" charset="0"/>
              </a:rPr>
              <a:t>м) наличие единого счета бюджета субъекта Российской Федерации (местного бюджета), открытого в Управлении финансовому органу Заемщика для казначейского обслуживания исполнения бюджета (далее – Счет Заемщика</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
        <p:nvSpPr>
          <p:cNvPr id="3" name="Заголовок 1"/>
          <p:cNvSpPr txBox="1">
            <a:spLocks/>
          </p:cNvSpPr>
          <p:nvPr/>
        </p:nvSpPr>
        <p:spPr>
          <a:xfrm>
            <a:off x="790746" y="235069"/>
            <a:ext cx="11401254" cy="43168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Направление Обращения о заключении Договора</a:t>
            </a:r>
            <a:endParaRPr lang="ru-RU" sz="2400" b="1"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505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90746" y="235069"/>
            <a:ext cx="11401254" cy="43168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Подписание Обращения о заключении Договора</a:t>
            </a:r>
            <a:endParaRPr lang="ru-RU" sz="2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790746" y="952500"/>
            <a:ext cx="10905954" cy="5016758"/>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34. В случае отсутствия оснований для отказа уполномоченному органу </a:t>
            </a: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заключении </a:t>
            </a:r>
            <a:r>
              <a:rPr lang="ru-RU" sz="2000" dirty="0" smtClean="0">
                <a:latin typeface="Times New Roman" panose="02020603050405020304" pitchFamily="18" charset="0"/>
                <a:cs typeface="Times New Roman" panose="02020603050405020304" pitchFamily="18" charset="0"/>
              </a:rPr>
              <a:t>Договора Управление </a:t>
            </a:r>
            <a:r>
              <a:rPr lang="ru-RU" sz="2000" dirty="0">
                <a:latin typeface="Times New Roman" panose="02020603050405020304" pitchFamily="18" charset="0"/>
                <a:cs typeface="Times New Roman" panose="02020603050405020304" pitchFamily="18" charset="0"/>
              </a:rPr>
              <a:t>в срок не позднее двадцатого рабочего дня, следующего за днем регистрации обращения о заключении Договора, оформляет Договор в двух экземплярах и информирует уполномоченный орган о необходимости подписания Договора</a:t>
            </a:r>
            <a:r>
              <a:rPr lang="ru-RU" sz="2000"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35. Уполномоченный орган в срок не позднее </a:t>
            </a:r>
            <a:r>
              <a:rPr lang="ru-RU" sz="2000" b="1" dirty="0">
                <a:latin typeface="Times New Roman" panose="02020603050405020304" pitchFamily="18" charset="0"/>
                <a:cs typeface="Times New Roman" panose="02020603050405020304" pitchFamily="18" charset="0"/>
              </a:rPr>
              <a:t>пяти рабочих дней</a:t>
            </a:r>
            <a:r>
              <a:rPr lang="ru-RU" sz="2000" dirty="0">
                <a:latin typeface="Times New Roman" panose="02020603050405020304" pitchFamily="18" charset="0"/>
                <a:cs typeface="Times New Roman" panose="02020603050405020304" pitchFamily="18" charset="0"/>
              </a:rPr>
              <a:t>, следующих за днем получения информации о необходимости подписания Договора, получает в Управлении Договор в двух экземплярах, подписывает его, ставит печать и возвращает с подписью и печатью в двух экземплярах </a:t>
            </a:r>
            <a:r>
              <a:rPr lang="ru-RU" sz="2000" dirty="0" smtClean="0">
                <a:latin typeface="Times New Roman" panose="02020603050405020304" pitchFamily="18" charset="0"/>
                <a:cs typeface="Times New Roman" panose="02020603050405020304" pitchFamily="18" charset="0"/>
              </a:rPr>
              <a:t>в Управление. Управление </a:t>
            </a:r>
            <a:r>
              <a:rPr lang="ru-RU" sz="2000" dirty="0">
                <a:latin typeface="Times New Roman" panose="02020603050405020304" pitchFamily="18" charset="0"/>
                <a:cs typeface="Times New Roman" panose="02020603050405020304" pitchFamily="18" charset="0"/>
              </a:rPr>
              <a:t>в день возврата уполномоченным органом Договора подписывает Договор, ставит печать, регистрирует его, указывая дату </a:t>
            </a:r>
            <a:r>
              <a:rPr lang="ru-RU" sz="2000" dirty="0" smtClean="0">
                <a:latin typeface="Times New Roman" panose="02020603050405020304" pitchFamily="18" charset="0"/>
                <a:cs typeface="Times New Roman" panose="02020603050405020304" pitchFamily="18" charset="0"/>
              </a:rPr>
              <a:t>и </a:t>
            </a:r>
            <a:r>
              <a:rPr lang="ru-RU" sz="2000" dirty="0">
                <a:latin typeface="Times New Roman" panose="02020603050405020304" pitchFamily="18" charset="0"/>
                <a:cs typeface="Times New Roman" panose="02020603050405020304" pitchFamily="18" charset="0"/>
              </a:rPr>
              <a:t>номер, и в срок не позднее рабочего дня, следующего за днем регистрации Договора, возвращает уполномоченному органу один экземпляр Договора</a:t>
            </a:r>
            <a:r>
              <a:rPr lang="ru-RU" sz="2000"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37. В течение </a:t>
            </a:r>
            <a:r>
              <a:rPr lang="ru-RU" sz="2000" b="1" dirty="0">
                <a:latin typeface="Times New Roman" panose="02020603050405020304" pitchFamily="18" charset="0"/>
                <a:cs typeface="Times New Roman" panose="02020603050405020304" pitchFamily="18" charset="0"/>
              </a:rPr>
              <a:t>десяти рабочих дней </a:t>
            </a:r>
            <a:r>
              <a:rPr lang="ru-RU" sz="2000" dirty="0">
                <a:latin typeface="Times New Roman" panose="02020603050405020304" pitchFamily="18" charset="0"/>
                <a:cs typeface="Times New Roman" panose="02020603050405020304" pitchFamily="18" charset="0"/>
              </a:rPr>
              <a:t>со дня вступления в силу Договора Управление </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и </a:t>
            </a:r>
            <a:r>
              <a:rPr lang="ru-RU" sz="2000" dirty="0">
                <a:latin typeface="Times New Roman" panose="02020603050405020304" pitchFamily="18" charset="0"/>
                <a:cs typeface="Times New Roman" panose="02020603050405020304" pitchFamily="18" charset="0"/>
              </a:rPr>
              <a:t>уполномоченный орган представляют друг другу перечни лиц, уполномоченных на обмен информацией или документами во исполнение Договора</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094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90746" y="235069"/>
            <a:ext cx="11401254" cy="431681"/>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Дополнительные соглашения</a:t>
            </a:r>
            <a:endParaRPr lang="ru-RU" sz="2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790746" y="1117600"/>
            <a:ext cx="10423354" cy="2246769"/>
          </a:xfrm>
          <a:prstGeom prst="rect">
            <a:avLst/>
          </a:prstGeom>
          <a:noFill/>
        </p:spPr>
        <p:txBody>
          <a:bodyPr wrap="square" rtlCol="0">
            <a:spAutoFit/>
          </a:bodyPr>
          <a:lstStyle/>
          <a:p>
            <a:pPr algn="just"/>
            <a:r>
              <a:rPr lang="ru-RU" sz="2000" dirty="0" smtClean="0">
                <a:latin typeface="Times New Roman" panose="02020603050405020304" pitchFamily="18" charset="0"/>
                <a:cs typeface="Times New Roman" panose="02020603050405020304" pitchFamily="18" charset="0"/>
              </a:rPr>
              <a:t>Предоставление кредита – Дополнительное соглашение № 1 к форме Договора;</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Изменение Лимита на кредитные средства и изменения наименования, места нахождения, адреса, платежных реквизитов уполномоченного </a:t>
            </a:r>
            <a:r>
              <a:rPr lang="ru-RU" sz="2000" dirty="0" smtClean="0">
                <a:latin typeface="Times New Roman" panose="02020603050405020304" pitchFamily="18" charset="0"/>
                <a:cs typeface="Times New Roman" panose="02020603050405020304" pitchFamily="18" charset="0"/>
              </a:rPr>
              <a:t>органа – </a:t>
            </a:r>
            <a:r>
              <a:rPr lang="ru-RU" sz="2000" dirty="0">
                <a:latin typeface="Times New Roman" panose="02020603050405020304" pitchFamily="18" charset="0"/>
                <a:cs typeface="Times New Roman" panose="02020603050405020304" pitchFamily="18" charset="0"/>
              </a:rPr>
              <a:t>Дополнительное соглашение № </a:t>
            </a:r>
            <a:r>
              <a:rPr lang="ru-RU" sz="2000" dirty="0" smtClean="0">
                <a:latin typeface="Times New Roman" panose="02020603050405020304" pitchFamily="18" charset="0"/>
                <a:cs typeface="Times New Roman" panose="02020603050405020304" pitchFamily="18" charset="0"/>
              </a:rPr>
              <a:t>2 к форме договора;</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Досрочный возврат – Дополнительное соглашение № 3 к форме Договора.</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85520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2676</TotalTime>
  <Words>981</Words>
  <Application>Microsoft Office PowerPoint</Application>
  <PresentationFormat>Широкоэкранный</PresentationFormat>
  <Paragraphs>55</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DINPro-Light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ПРИЖЕННИКОВ НИКОЛАЙ ОЛЕГОВИЧ</dc:creator>
  <cp:lastModifiedBy>ПРИЖЕННИКОВ НИКОЛАЙ ОЛЕГОВИЧ</cp:lastModifiedBy>
  <cp:revision>149</cp:revision>
  <cp:lastPrinted>2020-11-23T08:32:53Z</cp:lastPrinted>
  <dcterms:created xsi:type="dcterms:W3CDTF">2018-08-06T13:05:49Z</dcterms:created>
  <dcterms:modified xsi:type="dcterms:W3CDTF">2020-12-14T07:06:21Z</dcterms:modified>
</cp:coreProperties>
</file>