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4" r:id="rId2"/>
    <p:sldId id="334" r:id="rId3"/>
    <p:sldId id="325" r:id="rId4"/>
    <p:sldId id="326" r:id="rId5"/>
    <p:sldId id="332" r:id="rId6"/>
    <p:sldId id="331" r:id="rId7"/>
    <p:sldId id="327" r:id="rId8"/>
    <p:sldId id="328" r:id="rId9"/>
    <p:sldId id="333" r:id="rId10"/>
    <p:sldId id="329" r:id="rId11"/>
    <p:sldId id="330" r:id="rId12"/>
    <p:sldId id="319" r:id="rId13"/>
    <p:sldId id="323" r:id="rId14"/>
    <p:sldId id="269" r:id="rId15"/>
  </p:sldIdLst>
  <p:sldSz cx="9144000" cy="5143500" type="screen16x9"/>
  <p:notesSz cx="6797675" cy="9874250"/>
  <p:defaultTextStyle>
    <a:defPPr>
      <a:defRPr lang="ru-RU"/>
    </a:defPPr>
    <a:lvl1pPr marL="0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732"/>
    <a:srgbClr val="90B15D"/>
    <a:srgbClr val="008080"/>
    <a:srgbClr val="FEDEC6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8987" autoAdjust="0"/>
  </p:normalViewPr>
  <p:slideViewPr>
    <p:cSldViewPr>
      <p:cViewPr>
        <p:scale>
          <a:sx n="125" d="100"/>
          <a:sy n="125" d="100"/>
        </p:scale>
        <p:origin x="-1212" y="-552"/>
      </p:cViewPr>
      <p:guideLst>
        <p:guide orient="horz" pos="2161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36" y="3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75389-41BD-4847-83A2-C69365FFBCBC}" type="doc">
      <dgm:prSet loTypeId="urn:microsoft.com/office/officeart/2005/8/layout/bProcess3" loCatId="process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84413DF-90E6-45D1-A085-6FE1634904B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организационно-распорядительных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административно-хозяйственных функций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BCA5E-7E43-42DB-80EC-F8D0A9FAB289}" type="parTrans" cxnId="{915E0A0A-6D4C-4BCE-A38C-5E6BC535F4F6}">
      <dgm:prSet/>
      <dgm:spPr/>
      <dgm:t>
        <a:bodyPr/>
        <a:lstStyle/>
        <a:p>
          <a:endParaRPr lang="ru-RU"/>
        </a:p>
      </dgm:t>
    </dgm:pt>
    <dgm:pt modelId="{33C3E47F-1E0E-4226-9019-6CCD2D33F38F}" type="sibTrans" cxnId="{915E0A0A-6D4C-4BCE-A38C-5E6BC535F4F6}">
      <dgm:prSet/>
      <dgm:spPr/>
      <dgm:t>
        <a:bodyPr/>
        <a:lstStyle/>
        <a:p>
          <a:endParaRPr lang="ru-RU"/>
        </a:p>
      </dgm:t>
    </dgm:pt>
    <dgm:pt modelId="{A51B0693-FD0E-4BEB-97E8-C45E17951BD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контрольных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надзорных мероприятий.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4ABAE-A2D0-4C3A-8678-F4B3E97E3571}" type="parTrans" cxnId="{8D4F2120-CAF5-41C5-9CA3-8DDA03454D58}">
      <dgm:prSet/>
      <dgm:spPr/>
      <dgm:t>
        <a:bodyPr/>
        <a:lstStyle/>
        <a:p>
          <a:endParaRPr lang="ru-RU"/>
        </a:p>
      </dgm:t>
    </dgm:pt>
    <dgm:pt modelId="{EDBD811A-D482-439E-BC83-04F40FBBF804}" type="sibTrans" cxnId="{8D4F2120-CAF5-41C5-9CA3-8DDA03454D58}">
      <dgm:prSet/>
      <dgm:spPr/>
      <dgm:t>
        <a:bodyPr/>
        <a:lstStyle/>
        <a:p>
          <a:endParaRPr lang="ru-RU"/>
        </a:p>
      </dgm:t>
    </dgm:pt>
    <dgm:pt modelId="{F6E06D1B-F1A3-4879-9FCB-CA03AA5AA209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Подготовке и принятии решений о распределении бюджетных ассигнований, субсидий, межбюджетных трансфертов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27AC3-9085-4A34-A41E-5DE692E40F20}" type="parTrans" cxnId="{C2CFC91E-52EB-43A6-8259-B2ED9BD526C9}">
      <dgm:prSet/>
      <dgm:spPr/>
      <dgm:t>
        <a:bodyPr/>
        <a:lstStyle/>
        <a:p>
          <a:endParaRPr lang="ru-RU"/>
        </a:p>
      </dgm:t>
    </dgm:pt>
    <dgm:pt modelId="{2A16B6B7-EB04-486E-9168-70172869CEC8}" type="sibTrans" cxnId="{C2CFC91E-52EB-43A6-8259-B2ED9BD526C9}">
      <dgm:prSet/>
      <dgm:spPr/>
      <dgm:t>
        <a:bodyPr/>
        <a:lstStyle/>
        <a:p>
          <a:endParaRPr lang="ru-RU"/>
        </a:p>
      </dgm:t>
    </dgm:pt>
    <dgm:pt modelId="{9FBEC36B-A96F-43DE-B88C-3B7AF8E4E4D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Управлении государственным имуществом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885A8-599A-49B0-BC9F-2D3EA6F5029D}" type="parTrans" cxnId="{F94D3230-21CD-4CA8-9C8F-749A6BC25D0D}">
      <dgm:prSet/>
      <dgm:spPr/>
      <dgm:t>
        <a:bodyPr/>
        <a:lstStyle/>
        <a:p>
          <a:endParaRPr lang="ru-RU"/>
        </a:p>
      </dgm:t>
    </dgm:pt>
    <dgm:pt modelId="{5AF70746-54D4-43A5-969C-21CE872C0AB3}" type="sibTrans" cxnId="{F94D3230-21CD-4CA8-9C8F-749A6BC25D0D}">
      <dgm:prSet/>
      <dgm:spPr/>
      <dgm:t>
        <a:bodyPr/>
        <a:lstStyle/>
        <a:p>
          <a:endParaRPr lang="ru-RU"/>
        </a:p>
      </dgm:t>
    </dgm:pt>
    <dgm:pt modelId="{578E4C30-6B29-4A92-8899-3E6D4331067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государственных закупок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D734B-AE39-441C-84EA-FCA9A1260C0C}" type="parTrans" cxnId="{A8735395-E94B-49B1-8359-0247EA80430E}">
      <dgm:prSet/>
      <dgm:spPr/>
      <dgm:t>
        <a:bodyPr/>
        <a:lstStyle/>
        <a:p>
          <a:endParaRPr lang="ru-RU"/>
        </a:p>
      </dgm:t>
    </dgm:pt>
    <dgm:pt modelId="{67387D5A-20A5-46FB-817F-3F01D4D988A8}" type="sibTrans" cxnId="{A8735395-E94B-49B1-8359-0247EA80430E}">
      <dgm:prSet/>
      <dgm:spPr/>
      <dgm:t>
        <a:bodyPr/>
        <a:lstStyle/>
        <a:p>
          <a:endParaRPr lang="ru-RU"/>
        </a:p>
      </dgm:t>
    </dgm:pt>
    <dgm:pt modelId="{FDAE9B23-60CB-44EB-A46F-6D6F2126DDE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Хранении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распределении материально-технических ресурсов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B726A-FD08-4A24-8160-A282BA1ED1B7}" type="parTrans" cxnId="{947AC1A9-A1F5-489A-A9FD-49A41BD9721C}">
      <dgm:prSet/>
      <dgm:spPr/>
      <dgm:t>
        <a:bodyPr/>
        <a:lstStyle/>
        <a:p>
          <a:endParaRPr lang="ru-RU"/>
        </a:p>
      </dgm:t>
    </dgm:pt>
    <dgm:pt modelId="{F57B3357-A295-4F96-B7DD-407727945EAC}" type="sibTrans" cxnId="{947AC1A9-A1F5-489A-A9FD-49A41BD9721C}">
      <dgm:prSet/>
      <dgm:spPr/>
      <dgm:t>
        <a:bodyPr/>
        <a:lstStyle/>
        <a:p>
          <a:endParaRPr lang="ru-RU"/>
        </a:p>
      </dgm:t>
    </dgm:pt>
    <dgm:pt modelId="{8A1FF47B-B3B5-4BB5-BD55-EF73E4FDADAA}" type="pres">
      <dgm:prSet presAssocID="{3A775389-41BD-4847-83A2-C69365FFB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3A836-979A-4A19-AEA7-AEE843DC1C21}" type="pres">
      <dgm:prSet presAssocID="{D84413DF-90E6-45D1-A085-6FE1634904B2}" presName="node" presStyleLbl="node1" presStyleIdx="0" presStyleCnt="6" custScaleX="129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95E03-0D26-4D53-B70E-6163653AB70D}" type="pres">
      <dgm:prSet presAssocID="{33C3E47F-1E0E-4226-9019-6CCD2D33F38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959C39D-B5DE-4730-AD4A-90D12F89C5B5}" type="pres">
      <dgm:prSet presAssocID="{33C3E47F-1E0E-4226-9019-6CCD2D33F38F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97F083E4-F33D-4A23-8D7B-FF30D0B7359D}" type="pres">
      <dgm:prSet presAssocID="{A51B0693-FD0E-4BEB-97E8-C45E17951BD8}" presName="node" presStyleLbl="node1" presStyleIdx="1" presStyleCnt="6" custLinFactNeighborX="1460" custLinFactNeighborY="-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90E8-FF65-4832-A7ED-4026CECB7390}" type="pres">
      <dgm:prSet presAssocID="{EDBD811A-D482-439E-BC83-04F40FBBF80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6B59CF7-7A07-40CF-844A-337EC8A29608}" type="pres">
      <dgm:prSet presAssocID="{EDBD811A-D482-439E-BC83-04F40FBBF804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672B0268-8C3C-43F0-9CE7-B3830DE3D5D3}" type="pres">
      <dgm:prSet presAssocID="{F6E06D1B-F1A3-4879-9FCB-CA03AA5AA209}" presName="node" presStyleLbl="node1" presStyleIdx="2" presStyleCnt="6" custScaleX="128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55DD7-E76F-40F2-BCB7-7473D6320C29}" type="pres">
      <dgm:prSet presAssocID="{2A16B6B7-EB04-486E-9168-70172869CEC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BF849BB-5D6D-43CC-AB9F-B85186D0C8F9}" type="pres">
      <dgm:prSet presAssocID="{2A16B6B7-EB04-486E-9168-70172869CEC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5FE53D45-1688-43F0-85D2-CF5815BC57D3}" type="pres">
      <dgm:prSet presAssocID="{9FBEC36B-A96F-43DE-B88C-3B7AF8E4E4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AC89B-6043-4D03-987B-951D28AED268}" type="pres">
      <dgm:prSet presAssocID="{5AF70746-54D4-43A5-969C-21CE872C0AB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F62F263-EA5F-4281-A21A-FDBC9D3C07E1}" type="pres">
      <dgm:prSet presAssocID="{5AF70746-54D4-43A5-969C-21CE872C0AB3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B01EDC74-2C0F-4967-86A5-7246D4FA18E0}" type="pres">
      <dgm:prSet presAssocID="{578E4C30-6B29-4A92-8899-3E6D433106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B4E29-7435-4466-A7D9-063B5734DE07}" type="pres">
      <dgm:prSet presAssocID="{67387D5A-20A5-46FB-817F-3F01D4D988A8}" presName="sibTrans" presStyleLbl="sibTrans1D1" presStyleIdx="4" presStyleCnt="5"/>
      <dgm:spPr/>
      <dgm:t>
        <a:bodyPr/>
        <a:lstStyle/>
        <a:p>
          <a:endParaRPr lang="ru-RU"/>
        </a:p>
      </dgm:t>
    </dgm:pt>
    <dgm:pt modelId="{5F4A1320-613A-4B73-BEEA-7BFAE99EE7C1}" type="pres">
      <dgm:prSet presAssocID="{67387D5A-20A5-46FB-817F-3F01D4D988A8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DBA5FF3C-D469-42DA-BD28-E9F9510400F7}" type="pres">
      <dgm:prSet presAssocID="{FDAE9B23-60CB-44EB-A46F-6D6F2126DD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35395-E94B-49B1-8359-0247EA80430E}" srcId="{3A775389-41BD-4847-83A2-C69365FFBCBC}" destId="{578E4C30-6B29-4A92-8899-3E6D43310670}" srcOrd="4" destOrd="0" parTransId="{57AD734B-AE39-441C-84EA-FCA9A1260C0C}" sibTransId="{67387D5A-20A5-46FB-817F-3F01D4D988A8}"/>
    <dgm:cxn modelId="{51F71FC7-41A0-4626-9E5F-C5A2367BFA88}" type="presOf" srcId="{33C3E47F-1E0E-4226-9019-6CCD2D33F38F}" destId="{D5B95E03-0D26-4D53-B70E-6163653AB70D}" srcOrd="0" destOrd="0" presId="urn:microsoft.com/office/officeart/2005/8/layout/bProcess3"/>
    <dgm:cxn modelId="{2F21FB6A-838A-435D-9EA8-56480E55AC64}" type="presOf" srcId="{A51B0693-FD0E-4BEB-97E8-C45E17951BD8}" destId="{97F083E4-F33D-4A23-8D7B-FF30D0B7359D}" srcOrd="0" destOrd="0" presId="urn:microsoft.com/office/officeart/2005/8/layout/bProcess3"/>
    <dgm:cxn modelId="{4CB2312B-EA42-4145-9F14-EE4CB4ED3843}" type="presOf" srcId="{578E4C30-6B29-4A92-8899-3E6D43310670}" destId="{B01EDC74-2C0F-4967-86A5-7246D4FA18E0}" srcOrd="0" destOrd="0" presId="urn:microsoft.com/office/officeart/2005/8/layout/bProcess3"/>
    <dgm:cxn modelId="{748EDEFF-E3B5-42E2-A6E4-B7D9676C9E27}" type="presOf" srcId="{5AF70746-54D4-43A5-969C-21CE872C0AB3}" destId="{CF62F263-EA5F-4281-A21A-FDBC9D3C07E1}" srcOrd="1" destOrd="0" presId="urn:microsoft.com/office/officeart/2005/8/layout/bProcess3"/>
    <dgm:cxn modelId="{0B1E4723-6EC7-4771-90BB-61FD55A18D62}" type="presOf" srcId="{D84413DF-90E6-45D1-A085-6FE1634904B2}" destId="{7BF3A836-979A-4A19-AEA7-AEE843DC1C21}" srcOrd="0" destOrd="0" presId="urn:microsoft.com/office/officeart/2005/8/layout/bProcess3"/>
    <dgm:cxn modelId="{CE5EA7C8-98DE-44E6-98D0-F00BF3EF1FF3}" type="presOf" srcId="{9FBEC36B-A96F-43DE-B88C-3B7AF8E4E4D8}" destId="{5FE53D45-1688-43F0-85D2-CF5815BC57D3}" srcOrd="0" destOrd="0" presId="urn:microsoft.com/office/officeart/2005/8/layout/bProcess3"/>
    <dgm:cxn modelId="{39FDE4AC-805F-402D-8B4E-0BF7795E71B2}" type="presOf" srcId="{67387D5A-20A5-46FB-817F-3F01D4D988A8}" destId="{5F4A1320-613A-4B73-BEEA-7BFAE99EE7C1}" srcOrd="1" destOrd="0" presId="urn:microsoft.com/office/officeart/2005/8/layout/bProcess3"/>
    <dgm:cxn modelId="{8D4F2120-CAF5-41C5-9CA3-8DDA03454D58}" srcId="{3A775389-41BD-4847-83A2-C69365FFBCBC}" destId="{A51B0693-FD0E-4BEB-97E8-C45E17951BD8}" srcOrd="1" destOrd="0" parTransId="{ECC4ABAE-A2D0-4C3A-8678-F4B3E97E3571}" sibTransId="{EDBD811A-D482-439E-BC83-04F40FBBF804}"/>
    <dgm:cxn modelId="{E97DA54C-236A-42B3-BEC8-F03441002512}" type="presOf" srcId="{2A16B6B7-EB04-486E-9168-70172869CEC8}" destId="{0BF849BB-5D6D-43CC-AB9F-B85186D0C8F9}" srcOrd="1" destOrd="0" presId="urn:microsoft.com/office/officeart/2005/8/layout/bProcess3"/>
    <dgm:cxn modelId="{14757CAC-29CC-45D3-BE0E-F8FEC2944833}" type="presOf" srcId="{67387D5A-20A5-46FB-817F-3F01D4D988A8}" destId="{398B4E29-7435-4466-A7D9-063B5734DE07}" srcOrd="0" destOrd="0" presId="urn:microsoft.com/office/officeart/2005/8/layout/bProcess3"/>
    <dgm:cxn modelId="{046B30BF-8104-4528-A2FA-46A9EF09CE62}" type="presOf" srcId="{33C3E47F-1E0E-4226-9019-6CCD2D33F38F}" destId="{A959C39D-B5DE-4730-AD4A-90D12F89C5B5}" srcOrd="1" destOrd="0" presId="urn:microsoft.com/office/officeart/2005/8/layout/bProcess3"/>
    <dgm:cxn modelId="{27F860DA-4252-431B-98C3-662070462EB0}" type="presOf" srcId="{EDBD811A-D482-439E-BC83-04F40FBBF804}" destId="{676890E8-FF65-4832-A7ED-4026CECB7390}" srcOrd="0" destOrd="0" presId="urn:microsoft.com/office/officeart/2005/8/layout/bProcess3"/>
    <dgm:cxn modelId="{C2CFC91E-52EB-43A6-8259-B2ED9BD526C9}" srcId="{3A775389-41BD-4847-83A2-C69365FFBCBC}" destId="{F6E06D1B-F1A3-4879-9FCB-CA03AA5AA209}" srcOrd="2" destOrd="0" parTransId="{77427AC3-9085-4A34-A41E-5DE692E40F20}" sibTransId="{2A16B6B7-EB04-486E-9168-70172869CEC8}"/>
    <dgm:cxn modelId="{915E0A0A-6D4C-4BCE-A38C-5E6BC535F4F6}" srcId="{3A775389-41BD-4847-83A2-C69365FFBCBC}" destId="{D84413DF-90E6-45D1-A085-6FE1634904B2}" srcOrd="0" destOrd="0" parTransId="{23DBCA5E-7E43-42DB-80EC-F8D0A9FAB289}" sibTransId="{33C3E47F-1E0E-4226-9019-6CCD2D33F38F}"/>
    <dgm:cxn modelId="{FF662D1C-15CF-429C-807A-B26B2ADDC73C}" type="presOf" srcId="{EDBD811A-D482-439E-BC83-04F40FBBF804}" destId="{F6B59CF7-7A07-40CF-844A-337EC8A29608}" srcOrd="1" destOrd="0" presId="urn:microsoft.com/office/officeart/2005/8/layout/bProcess3"/>
    <dgm:cxn modelId="{F94D3230-21CD-4CA8-9C8F-749A6BC25D0D}" srcId="{3A775389-41BD-4847-83A2-C69365FFBCBC}" destId="{9FBEC36B-A96F-43DE-B88C-3B7AF8E4E4D8}" srcOrd="3" destOrd="0" parTransId="{59A885A8-599A-49B0-BC9F-2D3EA6F5029D}" sibTransId="{5AF70746-54D4-43A5-969C-21CE872C0AB3}"/>
    <dgm:cxn modelId="{0A873E7A-8F72-4C27-8939-C262DC8D772A}" type="presOf" srcId="{FDAE9B23-60CB-44EB-A46F-6D6F2126DDEE}" destId="{DBA5FF3C-D469-42DA-BD28-E9F9510400F7}" srcOrd="0" destOrd="0" presId="urn:microsoft.com/office/officeart/2005/8/layout/bProcess3"/>
    <dgm:cxn modelId="{F89251DB-E248-424D-B5E0-3351FF91B55A}" type="presOf" srcId="{2A16B6B7-EB04-486E-9168-70172869CEC8}" destId="{64D55DD7-E76F-40F2-BCB7-7473D6320C29}" srcOrd="0" destOrd="0" presId="urn:microsoft.com/office/officeart/2005/8/layout/bProcess3"/>
    <dgm:cxn modelId="{7CC7CBCD-56BA-44D4-9A9E-E34C7086F447}" type="presOf" srcId="{3A775389-41BD-4847-83A2-C69365FFBCBC}" destId="{8A1FF47B-B3B5-4BB5-BD55-EF73E4FDADAA}" srcOrd="0" destOrd="0" presId="urn:microsoft.com/office/officeart/2005/8/layout/bProcess3"/>
    <dgm:cxn modelId="{947AC1A9-A1F5-489A-A9FD-49A41BD9721C}" srcId="{3A775389-41BD-4847-83A2-C69365FFBCBC}" destId="{FDAE9B23-60CB-44EB-A46F-6D6F2126DDEE}" srcOrd="5" destOrd="0" parTransId="{F1AB726A-FD08-4A24-8160-A282BA1ED1B7}" sibTransId="{F57B3357-A295-4F96-B7DD-407727945EAC}"/>
    <dgm:cxn modelId="{50E4884F-3A2F-4646-B9FB-873CB0CEB113}" type="presOf" srcId="{F6E06D1B-F1A3-4879-9FCB-CA03AA5AA209}" destId="{672B0268-8C3C-43F0-9CE7-B3830DE3D5D3}" srcOrd="0" destOrd="0" presId="urn:microsoft.com/office/officeart/2005/8/layout/bProcess3"/>
    <dgm:cxn modelId="{4BC34B5E-6605-4191-B81D-7681CB187440}" type="presOf" srcId="{5AF70746-54D4-43A5-969C-21CE872C0AB3}" destId="{3FBAC89B-6043-4D03-987B-951D28AED268}" srcOrd="0" destOrd="0" presId="urn:microsoft.com/office/officeart/2005/8/layout/bProcess3"/>
    <dgm:cxn modelId="{7524D5C3-D02D-4AFE-88C1-5B8B8AA6367F}" type="presParOf" srcId="{8A1FF47B-B3B5-4BB5-BD55-EF73E4FDADAA}" destId="{7BF3A836-979A-4A19-AEA7-AEE843DC1C21}" srcOrd="0" destOrd="0" presId="urn:microsoft.com/office/officeart/2005/8/layout/bProcess3"/>
    <dgm:cxn modelId="{EC280E45-FA8F-4CA1-9BD5-CBEF7956E4E6}" type="presParOf" srcId="{8A1FF47B-B3B5-4BB5-BD55-EF73E4FDADAA}" destId="{D5B95E03-0D26-4D53-B70E-6163653AB70D}" srcOrd="1" destOrd="0" presId="urn:microsoft.com/office/officeart/2005/8/layout/bProcess3"/>
    <dgm:cxn modelId="{4F29C2F3-4369-4EC9-BFA9-11780BB52EE9}" type="presParOf" srcId="{D5B95E03-0D26-4D53-B70E-6163653AB70D}" destId="{A959C39D-B5DE-4730-AD4A-90D12F89C5B5}" srcOrd="0" destOrd="0" presId="urn:microsoft.com/office/officeart/2005/8/layout/bProcess3"/>
    <dgm:cxn modelId="{6EEE2C20-8812-4AA4-9FC0-74720624A9DE}" type="presParOf" srcId="{8A1FF47B-B3B5-4BB5-BD55-EF73E4FDADAA}" destId="{97F083E4-F33D-4A23-8D7B-FF30D0B7359D}" srcOrd="2" destOrd="0" presId="urn:microsoft.com/office/officeart/2005/8/layout/bProcess3"/>
    <dgm:cxn modelId="{D74D57E2-80B7-4D5E-B94A-F77B5A821DC1}" type="presParOf" srcId="{8A1FF47B-B3B5-4BB5-BD55-EF73E4FDADAA}" destId="{676890E8-FF65-4832-A7ED-4026CECB7390}" srcOrd="3" destOrd="0" presId="urn:microsoft.com/office/officeart/2005/8/layout/bProcess3"/>
    <dgm:cxn modelId="{630BF3BE-F650-4BFE-81CF-60570C436628}" type="presParOf" srcId="{676890E8-FF65-4832-A7ED-4026CECB7390}" destId="{F6B59CF7-7A07-40CF-844A-337EC8A29608}" srcOrd="0" destOrd="0" presId="urn:microsoft.com/office/officeart/2005/8/layout/bProcess3"/>
    <dgm:cxn modelId="{3971D9FD-97F5-414C-BE4A-F78EF18AE963}" type="presParOf" srcId="{8A1FF47B-B3B5-4BB5-BD55-EF73E4FDADAA}" destId="{672B0268-8C3C-43F0-9CE7-B3830DE3D5D3}" srcOrd="4" destOrd="0" presId="urn:microsoft.com/office/officeart/2005/8/layout/bProcess3"/>
    <dgm:cxn modelId="{5E767661-1E5B-44B5-A092-915B6D4E4E8C}" type="presParOf" srcId="{8A1FF47B-B3B5-4BB5-BD55-EF73E4FDADAA}" destId="{64D55DD7-E76F-40F2-BCB7-7473D6320C29}" srcOrd="5" destOrd="0" presId="urn:microsoft.com/office/officeart/2005/8/layout/bProcess3"/>
    <dgm:cxn modelId="{9CB6561A-A685-426C-8DFC-BC7DC316080E}" type="presParOf" srcId="{64D55DD7-E76F-40F2-BCB7-7473D6320C29}" destId="{0BF849BB-5D6D-43CC-AB9F-B85186D0C8F9}" srcOrd="0" destOrd="0" presId="urn:microsoft.com/office/officeart/2005/8/layout/bProcess3"/>
    <dgm:cxn modelId="{6600E231-024B-4511-A6D7-DED761DD5986}" type="presParOf" srcId="{8A1FF47B-B3B5-4BB5-BD55-EF73E4FDADAA}" destId="{5FE53D45-1688-43F0-85D2-CF5815BC57D3}" srcOrd="6" destOrd="0" presId="urn:microsoft.com/office/officeart/2005/8/layout/bProcess3"/>
    <dgm:cxn modelId="{A5E17313-7EFE-4DFA-B62F-31EB884F47F6}" type="presParOf" srcId="{8A1FF47B-B3B5-4BB5-BD55-EF73E4FDADAA}" destId="{3FBAC89B-6043-4D03-987B-951D28AED268}" srcOrd="7" destOrd="0" presId="urn:microsoft.com/office/officeart/2005/8/layout/bProcess3"/>
    <dgm:cxn modelId="{C0D4E3C7-36D7-4716-993F-3AD757351BC0}" type="presParOf" srcId="{3FBAC89B-6043-4D03-987B-951D28AED268}" destId="{CF62F263-EA5F-4281-A21A-FDBC9D3C07E1}" srcOrd="0" destOrd="0" presId="urn:microsoft.com/office/officeart/2005/8/layout/bProcess3"/>
    <dgm:cxn modelId="{31085214-FB1D-422E-ABC9-D59C9D3B8006}" type="presParOf" srcId="{8A1FF47B-B3B5-4BB5-BD55-EF73E4FDADAA}" destId="{B01EDC74-2C0F-4967-86A5-7246D4FA18E0}" srcOrd="8" destOrd="0" presId="urn:microsoft.com/office/officeart/2005/8/layout/bProcess3"/>
    <dgm:cxn modelId="{15F35744-972D-448B-B947-3BE4514C3461}" type="presParOf" srcId="{8A1FF47B-B3B5-4BB5-BD55-EF73E4FDADAA}" destId="{398B4E29-7435-4466-A7D9-063B5734DE07}" srcOrd="9" destOrd="0" presId="urn:microsoft.com/office/officeart/2005/8/layout/bProcess3"/>
    <dgm:cxn modelId="{125CF9A7-1D1B-45A0-AF37-C41489D94433}" type="presParOf" srcId="{398B4E29-7435-4466-A7D9-063B5734DE07}" destId="{5F4A1320-613A-4B73-BEEA-7BFAE99EE7C1}" srcOrd="0" destOrd="0" presId="urn:microsoft.com/office/officeart/2005/8/layout/bProcess3"/>
    <dgm:cxn modelId="{FA70B748-2180-4674-8AB9-7E7EAC531580}" type="presParOf" srcId="{8A1FF47B-B3B5-4BB5-BD55-EF73E4FDADAA}" destId="{DBA5FF3C-D469-42DA-BD28-E9F9510400F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95E03-0D26-4D53-B70E-6163653AB70D}">
      <dsp:nvSpPr>
        <dsp:cNvPr id="0" name=""/>
        <dsp:cNvSpPr/>
      </dsp:nvSpPr>
      <dsp:spPr>
        <a:xfrm>
          <a:off x="2966859" y="542444"/>
          <a:ext cx="44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084"/>
              </a:moveTo>
              <a:lnTo>
                <a:pt x="241574" y="48084"/>
              </a:lnTo>
              <a:lnTo>
                <a:pt x="241574" y="45720"/>
              </a:lnTo>
              <a:lnTo>
                <a:pt x="44894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9345" y="585907"/>
        <a:ext cx="23977" cy="4513"/>
      </dsp:txXfrm>
    </dsp:sp>
    <dsp:sp modelId="{7BF3A836-979A-4A19-AEA7-AEE843DC1C21}">
      <dsp:nvSpPr>
        <dsp:cNvPr id="0" name=""/>
        <dsp:cNvSpPr/>
      </dsp:nvSpPr>
      <dsp:spPr>
        <a:xfrm>
          <a:off x="432044" y="2364"/>
          <a:ext cx="2536615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организационно-распорядительных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административно-хозяйственных функций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4" y="2364"/>
        <a:ext cx="2536615" cy="1176328"/>
      </dsp:txXfrm>
    </dsp:sp>
    <dsp:sp modelId="{676890E8-FF65-4832-A7ED-4026CECB7390}">
      <dsp:nvSpPr>
        <dsp:cNvPr id="0" name=""/>
        <dsp:cNvSpPr/>
      </dsp:nvSpPr>
      <dsp:spPr>
        <a:xfrm>
          <a:off x="5406957" y="542444"/>
          <a:ext cx="39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950" y="45720"/>
              </a:lnTo>
              <a:lnTo>
                <a:pt x="212950" y="48084"/>
              </a:lnTo>
              <a:lnTo>
                <a:pt x="391701" y="4808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250" y="585907"/>
        <a:ext cx="21115" cy="4513"/>
      </dsp:txXfrm>
    </dsp:sp>
    <dsp:sp modelId="{97F083E4-F33D-4A23-8D7B-FF30D0B7359D}">
      <dsp:nvSpPr>
        <dsp:cNvPr id="0" name=""/>
        <dsp:cNvSpPr/>
      </dsp:nvSpPr>
      <dsp:spPr>
        <a:xfrm>
          <a:off x="3448209" y="0"/>
          <a:ext cx="1960547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контрольных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надзорных мероприятий.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209" y="0"/>
        <a:ext cx="1960547" cy="1176328"/>
      </dsp:txXfrm>
    </dsp:sp>
    <dsp:sp modelId="{64D55DD7-E76F-40F2-BCB7-7473D6320C29}">
      <dsp:nvSpPr>
        <dsp:cNvPr id="0" name=""/>
        <dsp:cNvSpPr/>
      </dsp:nvSpPr>
      <dsp:spPr>
        <a:xfrm>
          <a:off x="1412318" y="1176893"/>
          <a:ext cx="5679677" cy="420325"/>
        </a:xfrm>
        <a:custGeom>
          <a:avLst/>
          <a:gdLst/>
          <a:ahLst/>
          <a:cxnLst/>
          <a:rect l="0" t="0" r="0" b="0"/>
          <a:pathLst>
            <a:path>
              <a:moveTo>
                <a:pt x="5679677" y="0"/>
              </a:moveTo>
              <a:lnTo>
                <a:pt x="5679677" y="227262"/>
              </a:lnTo>
              <a:lnTo>
                <a:pt x="0" y="227262"/>
              </a:lnTo>
              <a:lnTo>
                <a:pt x="0" y="42032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9718" y="1384799"/>
        <a:ext cx="284877" cy="4513"/>
      </dsp:txXfrm>
    </dsp:sp>
    <dsp:sp modelId="{672B0268-8C3C-43F0-9CE7-B3830DE3D5D3}">
      <dsp:nvSpPr>
        <dsp:cNvPr id="0" name=""/>
        <dsp:cNvSpPr/>
      </dsp:nvSpPr>
      <dsp:spPr>
        <a:xfrm>
          <a:off x="5831059" y="2364"/>
          <a:ext cx="2521872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Подготовке и принятии решений о распределении бюджетных ассигнований, субсидий, межбюджетных трансфертов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1059" y="2364"/>
        <a:ext cx="2521872" cy="1176328"/>
      </dsp:txXfrm>
    </dsp:sp>
    <dsp:sp modelId="{3FBAC89B-6043-4D03-987B-951D28AED268}">
      <dsp:nvSpPr>
        <dsp:cNvPr id="0" name=""/>
        <dsp:cNvSpPr/>
      </dsp:nvSpPr>
      <dsp:spPr>
        <a:xfrm>
          <a:off x="2390792" y="2172063"/>
          <a:ext cx="4203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032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9681" y="2215526"/>
        <a:ext cx="22546" cy="4513"/>
      </dsp:txXfrm>
    </dsp:sp>
    <dsp:sp modelId="{5FE53D45-1688-43F0-85D2-CF5815BC57D3}">
      <dsp:nvSpPr>
        <dsp:cNvPr id="0" name=""/>
        <dsp:cNvSpPr/>
      </dsp:nvSpPr>
      <dsp:spPr>
        <a:xfrm>
          <a:off x="432044" y="1629618"/>
          <a:ext cx="1960547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Управлении государственным имуществом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4" y="1629618"/>
        <a:ext cx="1960547" cy="1176328"/>
      </dsp:txXfrm>
    </dsp:sp>
    <dsp:sp modelId="{398B4E29-7435-4466-A7D9-063B5734DE07}">
      <dsp:nvSpPr>
        <dsp:cNvPr id="0" name=""/>
        <dsp:cNvSpPr/>
      </dsp:nvSpPr>
      <dsp:spPr>
        <a:xfrm>
          <a:off x="4802265" y="2172063"/>
          <a:ext cx="4203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032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1155" y="2215526"/>
        <a:ext cx="22546" cy="4513"/>
      </dsp:txXfrm>
    </dsp:sp>
    <dsp:sp modelId="{B01EDC74-2C0F-4967-86A5-7246D4FA18E0}">
      <dsp:nvSpPr>
        <dsp:cNvPr id="0" name=""/>
        <dsp:cNvSpPr/>
      </dsp:nvSpPr>
      <dsp:spPr>
        <a:xfrm>
          <a:off x="2843518" y="1629618"/>
          <a:ext cx="1960547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 государственных закупок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518" y="1629618"/>
        <a:ext cx="1960547" cy="1176328"/>
      </dsp:txXfrm>
    </dsp:sp>
    <dsp:sp modelId="{DBA5FF3C-D469-42DA-BD28-E9F9510400F7}">
      <dsp:nvSpPr>
        <dsp:cNvPr id="0" name=""/>
        <dsp:cNvSpPr/>
      </dsp:nvSpPr>
      <dsp:spPr>
        <a:xfrm>
          <a:off x="5254991" y="1629618"/>
          <a:ext cx="1960547" cy="1176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Хранении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распределении материально-технических ресурсов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4991" y="1629618"/>
        <a:ext cx="1960547" cy="117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1C21B4E3-6992-4A0F-BABE-6EC475CB3B51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A1F343C8-C859-4CE5-A4CD-E2247DE79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7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7" y="291464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CF8A-A8A3-4C83-B676-643F4E11CD7C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AFFC-9247-4B69-9809-4569DC5DEED0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7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50CE-097C-4532-A905-E32443CA2B2E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777-592F-4CE8-8682-6148EAE6B941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30" y="3305191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30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1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2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30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4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50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6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7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8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ED85-B887-481F-B32E-06C41A2C62F4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7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6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2FAE-EA0F-48E8-9AD7-FE193628FE67}" type="datetime1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73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173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675-D102-44AB-BE58-CFC672FA334B}" type="datetime1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182-B3AC-4629-9361-C34425D889EA}" type="datetime1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2EDA-C803-4350-A17F-84B707BB3A7A}" type="datetime1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4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BB2-7916-4E5E-98A9-529E9536289A}" type="datetime1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7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98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91009" indent="0">
              <a:buNone/>
              <a:defRPr sz="2400"/>
            </a:lvl2pPr>
            <a:lvl3pPr marL="782018" indent="0">
              <a:buNone/>
              <a:defRPr sz="2000"/>
            </a:lvl3pPr>
            <a:lvl4pPr marL="1173026" indent="0">
              <a:buNone/>
              <a:defRPr sz="1700"/>
            </a:lvl4pPr>
            <a:lvl5pPr marL="1564036" indent="0">
              <a:buNone/>
              <a:defRPr sz="1700"/>
            </a:lvl5pPr>
            <a:lvl6pPr marL="1955045" indent="0">
              <a:buNone/>
              <a:defRPr sz="1700"/>
            </a:lvl6pPr>
            <a:lvl7pPr marL="2346053" indent="0">
              <a:buNone/>
              <a:defRPr sz="1700"/>
            </a:lvl7pPr>
            <a:lvl8pPr marL="2737062" indent="0">
              <a:buNone/>
              <a:defRPr sz="1700"/>
            </a:lvl8pPr>
            <a:lvl9pPr marL="312807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3964-64BB-4AE7-B3D9-BE7DD9CE11CD}" type="datetime1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67"/>
            <a:ext cx="8229600" cy="3394472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2194-8462-4F9C-963B-596C6496ACF9}" type="datetime1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5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8201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57" indent="-293257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390" indent="-244381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35.em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11" Type="http://schemas.openxmlformats.org/officeDocument/2006/relationships/image" Target="../media/image34.e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757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предупреждения коррупционных правонарушений</a:t>
            </a:r>
          </a:p>
        </p:txBody>
      </p:sp>
      <p:pic>
        <p:nvPicPr>
          <p:cNvPr id="8" name="Рисунок 7" descr="http://442fz.volganet.ru/upload/iblock/3b4/org_dxvp6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7694"/>
            <a:ext cx="374441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3435846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профилактике коррупционных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правонарушений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внутреннего контроля и аудита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Бурнашева Наталья Сергеевна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0084" y="4515966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июль 2018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://mku.labitnangi-uo.ru/images/2016/10/odarenno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56" y="2454746"/>
            <a:ext cx="1375410" cy="1113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7322"/>
            <a:ext cx="5832648" cy="510212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Агитационные материалы, направленные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коррупционным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 правонарушениям </a:t>
            </a:r>
          </a:p>
        </p:txBody>
      </p:sp>
      <p:pic>
        <p:nvPicPr>
          <p:cNvPr id="4098" name="Picture 2" descr="http://www.vecherniyorenburg.ru/userfiles/clauses/large/2345_65145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" y="915566"/>
            <a:ext cx="1116164" cy="12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llegestationlawyers.com/wp-content/uploads/2013/09/Lawyers_College_Stati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48" y="915566"/>
            <a:ext cx="1430940" cy="9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walldevil.com/wallpapers/a42/figure-justice-blinfold-sc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980"/>
            <a:ext cx="1679044" cy="9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xn-----6kccpdseozfzfh.xn--p1ai/images/2018/01/16/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37" y="2031010"/>
            <a:ext cx="797067" cy="9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oscow.lider-mice.ru/wp-content/uploads/sites/15/2017/08/corporate_cultur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0" y="2732212"/>
            <a:ext cx="12601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2499" y="4759520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требует себе служения настолько жертвенно чистого, что малейшая мысль о личной выгоде омрачает душу и парализует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работу.» (П.А. Столыпин)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627534"/>
            <a:ext cx="1440160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11422" y="683790"/>
            <a:ext cx="1584176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8663" y="1300628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написания НПА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499" y="2167397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Неоднозначное толкование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9522" y="3939902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Недопонимание ответственности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391429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нарушений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91004" y="2047578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сотрудников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3541" y="3308463"/>
            <a:ext cx="1989636" cy="1262877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общения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сотрудниками отдела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коррупционных  нарушений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94420" y="683790"/>
            <a:ext cx="2417002" cy="40111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://www.college-edu.ru/upload/iblock/674/6744f77fa20371ed9f0941ee481f0ac4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28" y="3452292"/>
            <a:ext cx="1440160" cy="822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99138"/>
              </p:ext>
            </p:extLst>
          </p:nvPr>
        </p:nvGraphicFramePr>
        <p:xfrm>
          <a:off x="4184180" y="874095"/>
          <a:ext cx="837481" cy="118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10" imgW="5667119" imgH="8019810" progId="AcroExch.Document.11">
                  <p:embed/>
                </p:oleObj>
              </mc:Choice>
              <mc:Fallback>
                <p:oleObj name="Acrobat Document" r:id="rId10" imgW="5667119" imgH="8019810" progId="AcroExch.Document.11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80" y="874095"/>
                        <a:ext cx="837481" cy="1185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60566"/>
              </p:ext>
            </p:extLst>
          </p:nvPr>
        </p:nvGraphicFramePr>
        <p:xfrm>
          <a:off x="4177639" y="2167397"/>
          <a:ext cx="850563" cy="120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2" imgW="5667119" imgH="8019810" progId="AcroExch.Document.11">
                  <p:embed/>
                </p:oleObj>
              </mc:Choice>
              <mc:Fallback>
                <p:oleObj name="Acrobat Document" r:id="rId12" imgW="5667119" imgH="8019810" progId="AcroExch.Document.11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639" y="2167397"/>
                        <a:ext cx="850563" cy="1202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9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weclipart.com/gimg/470A0D7A7F762BEF/computer_connection_11_15_08_pc_pro_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84" y="1144323"/>
            <a:ext cx="2242772" cy="51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st.depositphotos.com/1000765/2935/i/950/depositphotos_29353855-stock-photo-3d-small-people-saving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47" y="1135432"/>
            <a:ext cx="1720768" cy="147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168352" y="14894"/>
            <a:ext cx="5796136" cy="514219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3560" y="555526"/>
            <a:ext cx="3820648" cy="447904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Обязанность представления сведений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1203598"/>
            <a:ext cx="2588064" cy="136848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доходах,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и обязательствах имущественного характера,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 доходах, об имуществе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членов своей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(статья 20)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9920" y="1549928"/>
            <a:ext cx="2301780" cy="1052335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информации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информационно-телекоммуникационной сети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(статья 20.2)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563636"/>
            <a:ext cx="1655785" cy="801462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Представление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(статья 20.1)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90875" y="982017"/>
            <a:ext cx="265369" cy="30683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>
              <a:rot lat="0" lon="0" rev="19499999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68167" y="1030425"/>
            <a:ext cx="265369" cy="53321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817299" y="1031412"/>
            <a:ext cx="265369" cy="522852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2554928"/>
            <a:ext cx="5904656" cy="352325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Указ Президента Российской Федерации от 21 сентября 2009 г. № 1065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432" y="3014245"/>
            <a:ext cx="8784976" cy="172819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lnSpc>
                <a:spcPts val="13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Руководителям федеральных государственных органов создать подразделения кадровых служб по профилактике коррупционных и иных правонарушений (определить должностных лиц кадровых служб, ответственных за работу по профилактике коррупционных и иных правонарушений), возложив на них следующие функции:</a:t>
            </a:r>
          </a:p>
          <a:p>
            <a:pPr indent="342900" algn="just">
              <a:lnSpc>
                <a:spcPts val="13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сведений о доходах, об имуществе и обязательствах имущественного характера, представляемых гражданами, претендующими на замещение должностей федеральной государственной службы, и федеральными государственными служащими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сведений о соблюдении федеральными государственными служащими требований к служебному поведению, о предотвращении или урегулировании конфликта интересов и соблюдении установленных для них запретов, ограничений и обязанностей, сведений о соблюдении гражданами, замещавшими должности федеральной государственной службы, ограничений при заключении ими после ухода с федеральной государственной службы трудового договора и (или) гражданско-правового договора в случаях, предусмотренных федеральными законами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401199" y="2907253"/>
            <a:ext cx="265369" cy="213984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65584" y="14894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гражданской службе Российской Федерации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2499" y="4803998"/>
            <a:ext cx="8856983" cy="295023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«Проклят, кто берет подкуп, чтоб убить душу и пролить кровь невинную!» (Библия)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низ 30"/>
          <p:cNvSpPr/>
          <p:nvPr/>
        </p:nvSpPr>
        <p:spPr>
          <a:xfrm>
            <a:off x="4100403" y="3193164"/>
            <a:ext cx="378735" cy="341889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344152" y="1059582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1317530" y="1505739"/>
            <a:ext cx="265369" cy="23715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52389"/>
            <a:ext cx="1800200" cy="74385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достоверности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полноты сведений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621787" y="1505739"/>
            <a:ext cx="265369" cy="23715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38057" y="195486"/>
            <a:ext cx="359974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органы прокуратуры Российской Федерации,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налоговые органы Российской Федерации,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органы, осуществляющие государственную регистрацию прав на недвижимое имущество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сделок с ним,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кредитные организации и иные государственные органы и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62809" y="411510"/>
            <a:ext cx="517303" cy="1180794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62809" y="1001907"/>
            <a:ext cx="517303" cy="605203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 flipV="1">
            <a:off x="5062808" y="1434286"/>
            <a:ext cx="517304" cy="190028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3"/>
          </p:cNvCxnSpPr>
          <p:nvPr/>
        </p:nvCxnSpPr>
        <p:spPr>
          <a:xfrm>
            <a:off x="5062808" y="1624314"/>
            <a:ext cx="517304" cy="587396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46786" y="2498240"/>
            <a:ext cx="2606855" cy="22322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совершенных сделок по приобретению земельных участков, других объектов недвижимости, транспортных средств, ценных бумаг, акций,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не представлено сведений, подтверждающих их приобретение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законные доходы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2873244" y="2611942"/>
            <a:ext cx="378735" cy="504057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73288" y="2076743"/>
            <a:ext cx="1800200" cy="111642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прокуратуры Российской Федерации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37542" y="3542280"/>
            <a:ext cx="2471692" cy="973686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 суд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в доход Российской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объектов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5" y="1336282"/>
            <a:ext cx="1066873" cy="57606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68099" y="2673087"/>
            <a:ext cx="3456384" cy="198068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объективным причинам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расходах,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супругу (супруга)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предусмотрено право обратиться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соответствующим заявлением.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8251" y="555526"/>
            <a:ext cx="4015275" cy="576064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Указ Президента Российской Федерации </a:t>
            </a:r>
            <a:b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от 21 сентября 2009 г. № 1065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96" y="4803998"/>
            <a:ext cx="8988988" cy="295023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трудно заниматься выгодным делом, не преследуя при этом собственной выгоды!» (Люк де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Вовенарг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7744" y="267494"/>
            <a:ext cx="6840760" cy="149300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lnSpc>
                <a:spcPts val="1800"/>
              </a:lnSpc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8008" y="213779"/>
            <a:ext cx="6750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уведомления представителя нанимателя федеральными государственными гражданскими служащими центрального аппарата Федерального казначейства и федеральными государственными гражданскими служащими территориальных органов Федерального казначейства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личной заинтересованности при исполнении должностных обязанностей, которая приводит или может привести к конфликту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утвержденный приказом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24 августа 2017 г. № 19н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3243138"/>
              </p:ext>
            </p:extLst>
          </p:nvPr>
        </p:nvGraphicFramePr>
        <p:xfrm>
          <a:off x="287524" y="2035016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70765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может возникнуть при: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499" y="4848477"/>
            <a:ext cx="8856983" cy="295023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«Гораздо лучше предупреждать преступления нежели их наказывать!» (Екатерина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mr-kizilyurt.ru/files/22/b7/22b74a2a5c7606fca3855d5978d2c891/korruptsija_kartinki_stop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1670"/>
            <a:ext cx="5832648" cy="30609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45712" y="1131590"/>
            <a:ext cx="7886700" cy="588169"/>
          </a:xfrm>
          <a:prstGeom prst="rect">
            <a:avLst/>
          </a:prstGeom>
        </p:spPr>
        <p:txBody>
          <a:bodyPr lIns="68571" tIns="34285" rIns="68571" bIns="34285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457952" y="4767264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097" y="4869656"/>
            <a:ext cx="333904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1835696" y="1719759"/>
            <a:ext cx="216024" cy="332134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https://s79369.cdn.ngenix.net/media/photo/original/20180221/accf0026f9ffc53ba87c281c5cbef82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5526"/>
            <a:ext cx="806489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4765335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из казны украдет больше, чем стоит метр веревки, тот на этой веревке повешен будет.» (Петр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2635" t="8397" r="2635" b="8397"/>
          <a:stretch/>
        </p:blipFill>
        <p:spPr>
          <a:xfrm>
            <a:off x="107504" y="1275606"/>
            <a:ext cx="8928992" cy="3852348"/>
          </a:xfrm>
          <a:prstGeom prst="rect">
            <a:avLst/>
          </a:prstGeom>
        </p:spPr>
      </p:pic>
      <p:pic>
        <p:nvPicPr>
          <p:cNvPr id="9" name="Рисунок 8" descr="http://aproekt.ucoz.net/12/man-with-board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17" y="3025399"/>
            <a:ext cx="1512168" cy="181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up/datai/125907/0010-010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17" y="3201780"/>
            <a:ext cx="1512168" cy="146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0" y="2643758"/>
            <a:ext cx="2160240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Ведомственная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профилактики коррупционных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правонарушений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2771800" y="0"/>
            <a:ext cx="3213178" cy="22679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Модель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контроля решений, принимаемых комиссиями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требований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служебному поведению федеральных государственных гражданских служащих территориальных органов Федерального казначейства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716016" y="2931790"/>
            <a:ext cx="2376264" cy="1656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Агитационные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направленные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коррупционным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правонарушениям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60233" y="1"/>
            <a:ext cx="2360536" cy="16459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действий правоохранительных органов в отношении территориальных органов Федерального казначейства</a:t>
            </a:r>
          </a:p>
        </p:txBody>
      </p:sp>
      <p:pic>
        <p:nvPicPr>
          <p:cNvPr id="10" name="Рисунок 9" descr="https://cdn.fishki.net/upload/post/201510/27/1714674/5_ima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01780"/>
            <a:ext cx="691938" cy="117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up/datai/83059/0026-014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9582"/>
            <a:ext cx="2080473" cy="1324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504" y="4765335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легионы сорванцов, у которых на языке "государство", а в мыслях - пирог с казенной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начинкой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(М.Е. Салтыков-Щедрин) </a:t>
            </a:r>
          </a:p>
        </p:txBody>
      </p:sp>
    </p:spTree>
    <p:extLst>
      <p:ext uri="{BB962C8B-B14F-4D97-AF65-F5344CB8AC3E}">
        <p14:creationId xmlns:p14="http://schemas.microsoft.com/office/powerpoint/2010/main" val="32605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iteach.ru/images/8/89/%D0%A7%D0%B5%D0%BB%D0%BE%D0%B2%D0%B5%D0%BA_%D1%81_%D0%BB%D1%83%D0%BF%D0%BE%D0%B9_%D0%91%D0%B0%D0%B9%D0%B3%D0%B0%D0%BD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06" y="2491393"/>
            <a:ext cx="798606" cy="10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93961" y="1433986"/>
            <a:ext cx="1843351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17322"/>
            <a:ext cx="6048672" cy="101426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предварительного контроля решений, принимаемых комиссиями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требований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служебному поведению федеральных государственных гражданских служащих территориальных органов Федерального казначейства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урегулированию конфликта интересов</a:t>
            </a:r>
          </a:p>
        </p:txBody>
      </p:sp>
      <p:pic>
        <p:nvPicPr>
          <p:cNvPr id="1026" name="Picture 2" descr="https://lifeinaalborg.files.wordpress.com/2014/10/dreamstimelarge_3259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19" y="1268972"/>
            <a:ext cx="692210" cy="8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2.depositphotos.com/1064545/7586/i/950/depositphotos_75869515-stock-photo-3d-white-people-multitasking-business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" y="2821296"/>
            <a:ext cx="10563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cinfo.net/wp-content/uploads/2017/11/3f346360e_600x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34" y="1300042"/>
            <a:ext cx="1458266" cy="8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ocryb.ru:1122/mediawiki/images/thumb/0/0c/Obr_plochadki.png/600px-Obr_plochad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27" y="2239497"/>
            <a:ext cx="1348572" cy="9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grsu.by/images/gallery/glavnaya/metodkabinet/3623_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68" y="3256604"/>
            <a:ext cx="1061087" cy="7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8.depositphotos.com/1000193/920/i/450/depositphotos_9205192-stock-photo-3d-icon-of-the-teamwo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91" y="3804302"/>
            <a:ext cx="972890" cy="9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04" y="4765335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таблетки от коррупции: раз проглотил –  и вы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здоровы.»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7126" y="795661"/>
            <a:ext cx="1440160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1164063"/>
            <a:ext cx="1584176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lifeinaalborg.files.wordpress.com/2014/10/dreamstimelarge_3259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5745"/>
            <a:ext cx="692210" cy="8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95536" y="2208450"/>
            <a:ext cx="1843351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отчетности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9714" y="3867894"/>
            <a:ext cx="2239856" cy="50902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сводной информации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11966" y="1730231"/>
            <a:ext cx="1843351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модель взаимодействия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677" y="2487072"/>
            <a:ext cx="2376263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правоприменительная практика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33004" y="3177458"/>
            <a:ext cx="1843351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96640" y="4122406"/>
            <a:ext cx="2239856" cy="50902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контроль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987824" y="1227709"/>
            <a:ext cx="2880320" cy="34935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сложившейся практики</a:t>
            </a: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спорных вопросов</a:t>
            </a: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контрольных мероприятиях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http://900igr.net/up/datai/83059/0026-014-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2176777"/>
            <a:ext cx="900100" cy="62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900igr.net/up/datai/83059/0026-014-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3169490"/>
            <a:ext cx="900100" cy="626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24" y="117322"/>
            <a:ext cx="6048672" cy="101426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предварительного контроля решений, принимаемых комиссиями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требований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служебному поведению федеральных государственных гражданских служащих территориальных органов Федерального казначейства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урегулированию конфликта 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4759519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победы над коррупцией нужно не жалеть сажать в тюрьму провинившихся друзей и родственников.» (Ли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Куан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7" y="1196592"/>
            <a:ext cx="8801740" cy="34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7322"/>
            <a:ext cx="5832648" cy="65422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профилактики коррупционных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правонарушений</a:t>
            </a:r>
          </a:p>
        </p:txBody>
      </p:sp>
      <p:pic>
        <p:nvPicPr>
          <p:cNvPr id="2050" name="Picture 2" descr="http://daytradingschool.ru/wp-content/uploads/%D1%81%D0%BE%D0%B1%D0%BB%D1%8E%D0%B4%D0%B0%D0%B9-%D1%80%D0%B8%D1%81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58" y="1923678"/>
            <a:ext cx="816438" cy="11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3.stockfresh.com/files/s/skvoor/m/83/416034_stock-photo-looking-for-right-dir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7" y="1217435"/>
            <a:ext cx="967367" cy="9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3.stockfresh.com/files/b/bmwa_xiller/m/44/1824373_stock-photo-figure-in-paper-cha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42" y="2211710"/>
            <a:ext cx="1345666" cy="1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.depositphotos.com/2273597/2431/i/950/depositphotos_24310769-stock-photo-3d-guy-man-confused-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" y="334685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blog.oceltd.co.uk/wp-content/uploads/2013/07/Fotolia_40889726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://blog.oceltd.co.uk/wp-content/uploads/2013/07/Fotolia_40889726_Subscription_Monthly_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st.depositphotos.com/1654249/1263/i/950/depositphotos_12630114-stock-photo-3d-business-man-standing-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18" y="118919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900igr.net/up/datai/104406/0044-040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75" y="2596511"/>
            <a:ext cx="76773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fb.ru/misc/i/gallery/49229/22946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46" y="3727507"/>
            <a:ext cx="846423" cy="8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16827" y="4731990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способен извлекать корысть из общественных дел, способен и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окрадывание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(Плутарх)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765629"/>
            <a:ext cx="1440160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76256" y="864403"/>
            <a:ext cx="1584176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87824" y="1080427"/>
            <a:ext cx="2880320" cy="34935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№ 31н</a:t>
            </a: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№ 32н</a:t>
            </a: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приказов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00450" y="1490404"/>
            <a:ext cx="1843351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регламентов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7732" y="2371066"/>
            <a:ext cx="147565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Хаотичные действия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3852560"/>
            <a:ext cx="1747350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Недопонимание требований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46668" y="1390605"/>
            <a:ext cx="2289828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Разумный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целесообразный подход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60918" y="2183974"/>
            <a:ext cx="2289828" cy="374183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2480" y="3304758"/>
            <a:ext cx="2698047" cy="374183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нарушений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42053" y="4134254"/>
            <a:ext cx="2364350" cy="374183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Неотвратимость наказания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2727" y1="48500" x2="72727" y2="48500"/>
                        <a14:foregroundMark x1="79447" y1="41000" x2="79447" y2="41000"/>
                        <a14:foregroundMark x1="67589" y1="55500" x2="67589" y2="55500"/>
                        <a14:foregroundMark x1="60079" y1="80500" x2="60079" y2="80500"/>
                        <a14:foregroundMark x1="63636" y1="85000" x2="63636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1" y="1826256"/>
            <a:ext cx="974725" cy="770255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2727" y1="48500" x2="72727" y2="48500"/>
                        <a14:foregroundMark x1="79447" y1="41000" x2="79447" y2="41000"/>
                        <a14:foregroundMark x1="67589" y1="55500" x2="67589" y2="55500"/>
                        <a14:foregroundMark x1="60079" y1="80500" x2="60079" y2="80500"/>
                        <a14:foregroundMark x1="63636" y1="85000" x2="63636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0" y="2963557"/>
            <a:ext cx="974725" cy="7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://900igr.net/up/datai/125907/0010-010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44" y="2232925"/>
            <a:ext cx="1512168" cy="14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finprosoft.ru/images/konsolidatsiya-otchetnosti-gruppy-predpriyatij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" y="3840008"/>
            <a:ext cx="879242" cy="9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915566"/>
            <a:ext cx="4032448" cy="144016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июня 2018 г. № 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«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уведомления представителя нанимателя федеральными государственными гражданскими служащими центрального аппарата Федерального казначейства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государственными гражданскими служащими территориальных органов Федерального казначейства об иной оплачиваемой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работе»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7322"/>
            <a:ext cx="5832648" cy="65422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профилактики коррупционных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правонарушений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136" y="2700807"/>
            <a:ext cx="1440160" cy="100811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иной оплачиваемой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8224" y="2700807"/>
            <a:ext cx="1440160" cy="100811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возникновению конфликта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182" y="2278346"/>
            <a:ext cx="205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1360280" y="1166497"/>
            <a:ext cx="288032" cy="3008592"/>
          </a:xfrm>
          <a:prstGeom prst="leftBrace">
            <a:avLst>
              <a:gd name="adj1" fmla="val 1048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2580" y="3971488"/>
            <a:ext cx="1242124" cy="813353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уведомления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иной оплачиваемой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2786" y="3803801"/>
            <a:ext cx="1701182" cy="98104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доходов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о доходах, расходах, об имуществе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обязательствах имущественного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655342"/>
            <a:ext cx="139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172000" y="4337499"/>
            <a:ext cx="410786" cy="19065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7984" y="909174"/>
            <a:ext cx="4608512" cy="1791633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Федерального казначейства «Об утверждении Положения о порядке сообщения федеральными государственными гражданскими служащими центрального аппарата Федерального казначейства, его территориальных органов о получении подарка в связи с протокольными мероприятиями, служебными командировками и другими официальными мероприятиями, участие в которых связано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ими служебных (должностных) обязанностей, сдачи и оценки подарка, реализации (выкупа) и зачисления средств, вырученных от его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2670793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80112" y="2992556"/>
            <a:ext cx="2448272" cy="354579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регламент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80112" y="3539005"/>
            <a:ext cx="2448272" cy="354579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ответственные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98114" y="4117030"/>
            <a:ext cx="2448272" cy="354579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оценки подарка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714238" y="3347135"/>
            <a:ext cx="216024" cy="191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714238" y="3899550"/>
            <a:ext cx="216024" cy="191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136" y="4803998"/>
            <a:ext cx="8900352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победить преступность, коррупцию и мать их,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беззаконие.» (А.И. Лебедь)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://bsg-uk.ru/files/gerb_02-14-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60" y="2979619"/>
            <a:ext cx="194564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4" descr="https://static8.depositphotos.com/1000193/920/i/450/depositphotos_9205192-stock-photo-3d-icon-of-the-team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37" y="2436439"/>
            <a:ext cx="972890" cy="9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7322"/>
            <a:ext cx="5832648" cy="65422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действий правоохранительных органов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территориальных органов Федерального казначейства</a:t>
            </a:r>
          </a:p>
        </p:txBody>
      </p:sp>
      <p:pic>
        <p:nvPicPr>
          <p:cNvPr id="3074" name="Picture 2" descr="http://www.etiprivacy.it/wp-content/uploads/2018/04/privacy-poli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" y="902333"/>
            <a:ext cx="1123512" cy="8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t2.depositphotos.com/1064545/7586/i/950/depositphotos_75869515-stock-photo-3d-white-people-multitasking-business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" y="2106182"/>
            <a:ext cx="10563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up/datai/172801/0021-020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6629"/>
            <a:ext cx="1146283" cy="11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onomic-definition.com/images/3827160497_4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88" y="1347163"/>
            <a:ext cx="756760" cy="1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788" y="4731990"/>
            <a:ext cx="9089716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не желаете, чтобы государство стояло у вас за спиной, выньте руки из его карманов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(Гари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627534"/>
            <a:ext cx="1440160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818202"/>
            <a:ext cx="1584176" cy="4320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9556" y="1461887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вакуум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9336" y="3322912"/>
            <a:ext cx="2239856" cy="50902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сводной информации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1461887"/>
            <a:ext cx="1989636" cy="592491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нарушений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92242" y="2427734"/>
            <a:ext cx="2239856" cy="50902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контроль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09192" y="1003018"/>
            <a:ext cx="2880320" cy="34935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сложившейся практики</a:t>
            </a: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спорных вопросов</a:t>
            </a: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0112" y="3918670"/>
            <a:ext cx="2239856" cy="651737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Репутация Федерального казначейства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410" y="3990027"/>
            <a:ext cx="2032318" cy="50902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Репутационные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img.scoop.it/FuSEl2SrkKJAOK00uN-ZsoXXXL4j3HpexhjNOf_P3YmryPKwJ94QGRtDb3Sbc6K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31" y="3918670"/>
            <a:ext cx="726976" cy="58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ace-service-gmbh.eu/wp-content/uploads/sites/3/2013/05/finanz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66" y="1851669"/>
            <a:ext cx="859171" cy="8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3-net.ru/sign/images/picture-018-79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20" y="3153322"/>
            <a:ext cx="959064" cy="91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7322"/>
            <a:ext cx="5832648" cy="654228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действий правоохранительных органов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территориальных органов Федерального казначейства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88" y="4731990"/>
            <a:ext cx="9089716" cy="339501"/>
          </a:xfrm>
          <a:prstGeom prst="roundRect">
            <a:avLst>
              <a:gd name="adj" fmla="val 202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человек имеет свою цену, за исключением тех, кого действительно стоило бы купить.» (Марк Твен)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03337"/>
              </p:ext>
            </p:extLst>
          </p:nvPr>
        </p:nvGraphicFramePr>
        <p:xfrm>
          <a:off x="243166" y="987765"/>
          <a:ext cx="8640960" cy="35282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6879"/>
                <a:gridCol w="263527"/>
                <a:gridCol w="325708"/>
                <a:gridCol w="604041"/>
                <a:gridCol w="263527"/>
                <a:gridCol w="269449"/>
                <a:gridCol w="269449"/>
                <a:gridCol w="269449"/>
                <a:gridCol w="269449"/>
                <a:gridCol w="272410"/>
                <a:gridCol w="273151"/>
                <a:gridCol w="427377"/>
                <a:gridCol w="227741"/>
                <a:gridCol w="492339"/>
                <a:gridCol w="360040"/>
                <a:gridCol w="432048"/>
                <a:gridCol w="432048"/>
                <a:gridCol w="504056"/>
                <a:gridCol w="432048"/>
                <a:gridCol w="432048"/>
                <a:gridCol w="432048"/>
                <a:gridCol w="360040"/>
                <a:gridCol w="288032"/>
                <a:gridCol w="144016"/>
                <a:gridCol w="360040"/>
              </a:tblGrid>
              <a:tr h="113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 dirty="0">
                          <a:effectLst/>
                        </a:rPr>
                        <a:t>№ п/п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Субъект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Объект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 dirty="0">
                          <a:effectLst/>
                        </a:rPr>
                        <a:t>Тема проверки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Итог проверки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Выявленные нарушения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Документ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u="none" strike="noStrike">
                          <a:effectLst/>
                        </a:rPr>
                        <a:t>Реквизиты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заключение по результатам служебной проверки руководителем подразделения по вопросам государственной службы и кадров подписано не было (п.10 ст.59 ФЗ от 27.07.2004 №79-ФЗ)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ненадлежащая организация проверок сведений о доходах, имуществе, обязательствах имущественного характера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кадровое подразделение не всегда своевременно и полно анализирует сведения о доходах, имуществе, обязательствах имущественного характера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выявлены факты предоставления неполных и недостоверных сведений о дохожах, имуществе, обязательствах имущественного характера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мероприятия по контролю за расходами государственного служащего не инициированы, соответствующая проверка не организована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проверка, предусмотреная Указом Президента Российской Федерации от 21.09.2009 №1065, не инициировалась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должностные регламенты не соответствуют требованиям законодательства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в состав комиссии по соблюдению требований к служебному поведению федеральных </a:t>
                      </a:r>
                      <a:r>
                        <a:rPr lang="ru-RU" sz="200" u="none" strike="noStrike" dirty="0" smtClean="0">
                          <a:effectLst/>
                        </a:rPr>
                        <a:t>государственных гражданских  служащих </a:t>
                      </a:r>
                      <a:r>
                        <a:rPr lang="ru-RU" sz="200" u="none" strike="noStrike" dirty="0">
                          <a:effectLst/>
                        </a:rPr>
                        <a:t>и </a:t>
                      </a:r>
                      <a:r>
                        <a:rPr lang="ru-RU" sz="200" u="none" strike="noStrike" dirty="0" smtClean="0">
                          <a:effectLst/>
                        </a:rPr>
                        <a:t>урегулированию </a:t>
                      </a:r>
                      <a:r>
                        <a:rPr lang="ru-RU" sz="200" u="none" strike="noStrike" dirty="0">
                          <a:effectLst/>
                        </a:rPr>
                        <a:t>конфликта интересов не включены представители научных организаций и образовательных </a:t>
                      </a:r>
                      <a:r>
                        <a:rPr lang="ru-RU" sz="200" u="none" strike="noStrike" dirty="0" smtClean="0">
                          <a:effectLst/>
                        </a:rPr>
                        <a:t>учреждений</a:t>
                      </a:r>
                      <a:r>
                        <a:rPr lang="ru-RU" sz="200" u="none" strike="noStrike" dirty="0">
                          <a:effectLst/>
                        </a:rPr>
                        <a:t>, деятельность которых связана с государственной службой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в заседаниях комиссии по соблюдению требований к служебному поведению федеральных </a:t>
                      </a:r>
                      <a:r>
                        <a:rPr lang="ru-RU" sz="200" u="none" strike="noStrike" dirty="0" smtClean="0">
                          <a:effectLst/>
                        </a:rPr>
                        <a:t>государственных гражданских  служащих и урегулированию </a:t>
                      </a:r>
                      <a:r>
                        <a:rPr lang="ru-RU" sz="200" u="none" strike="noStrike" dirty="0">
                          <a:effectLst/>
                        </a:rPr>
                        <a:t>конфликта интересов принимало участие (в качестве члена комиссии) должностное лицо, не включенное в состав комиссии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на заседаниях комиссии необоснованно рассматривались поданные уведомления федеральных государственных гражданских служащих о намерении выполнять иную оплачиваемую работу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на заседаниях комиссии необоснованно рассматривались поданные уведомления о трудоустройстве бывших  государственных гражданских служащих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заместителем председателя комиссии и секретарем комиссии, в отношении которых рассматривались вопросы на комиссии не заявляли о возникновении у них прямой личной заинтересованности, которая могла привести к конфликту интересов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нарушения при рассмотрения обращений граждан: не дан письменный ответ заявителю на письменное обращение (п.4 ч.1 ст.10 Закона №59-ФЗ)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в ответах на обращения заявителям не разъяснено право обжалования принятых решений по обращениям (ч.4 ст.5 Закона №59-ФЗ)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проверки на предмет соблюдения служащими ограничений, в том числе факт наличия у лиц, замещающих государственные должности, не снятой или не погашенной судимости не организовывались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установлен факт осуществления гражданским служащим предпринимательской деятельности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Ненадлежащее исполнение сотрудниками УФК своих служебных обязанностей и ослабление контроля со стороны руководства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 dirty="0">
                          <a:effectLst/>
                        </a:rPr>
                        <a:t>Нарушений не выявлено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2976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Республике Адыгея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нарушение требований законодательства о государственной гражданской службе при проведении служебных проверок в отношении В.В.Дорошенко - начальника отдела №4 УФК по Республике Адыгея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04.12.2017 №07-08-2017/148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248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Республике Бурятия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проверка в связи с обращением Орловой О.В. о возможных нарушениях антикоррупционного законодательства должностными лицами УФК по Республике Бурятия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акт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12.05.2017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о Республике Дагестан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03.02.2017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№87-24-2017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248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4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о Республике Дагестан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протест на должностной регламент начальника отдела №2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30.05.2017 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№86-55-2017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2976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5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Кабардино-Балкарской Республике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требований законодательства о государственной гражданской службе, противодействии коррупции, о порядке рассмотрения обращений граждан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04.07.2017 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№7-9-210-2017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6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6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Ивановской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исполнение требований законодательства о государственной гражданской службе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30.06.2017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№7/2-21-2017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о Калининградской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требований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27.02.2017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№ПР20-86-27/13-2017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8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Калужской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законодательства о государственной гражданской службе,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26.05.2017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№86-16-2017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9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Калужской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требований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информация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30.05.2017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№86-17-2017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10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Костромской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законодательства о государственной гражданской службе,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16.06.2017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№86-9-2017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6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Ленинградской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27.07.2017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№86-22-2017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Самарской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соблюдение законодательства о государственной гражданской службе,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22.02.2017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№ИсИНнд-61944-2017/07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13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Тверской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исполнение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01.09.2017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№86-11-2017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6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14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Тюменской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исполнение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представление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10.03.2017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№86-29-2017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148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15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Прокуратура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УФК по Ярославской области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исполнение законодательства о противодействии коррупции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информация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>
                          <a:effectLst/>
                        </a:rPr>
                        <a:t>от 09.03.2017</a:t>
                      </a:r>
                      <a:br>
                        <a:rPr lang="ru-RU" sz="300" u="none" strike="noStrike">
                          <a:effectLst/>
                        </a:rPr>
                      </a:br>
                      <a:r>
                        <a:rPr lang="ru-RU" sz="300" u="none" strike="noStrike">
                          <a:effectLst/>
                        </a:rPr>
                        <a:t>№86-16-2017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  <a:tr h="59048">
                <a:tc gridSpan="6">
                  <a:txBody>
                    <a:bodyPr/>
                    <a:lstStyle/>
                    <a:p>
                      <a:pPr algn="r" fontAlgn="t"/>
                      <a:r>
                        <a:rPr lang="ru-RU" sz="300" u="none" strike="noStrike">
                          <a:effectLst/>
                        </a:rPr>
                        <a:t>Итого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1</a:t>
                      </a:r>
                      <a:endParaRPr lang="ru-RU" sz="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5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39</a:t>
                      </a:r>
                      <a:endParaRPr lang="ru-RU" sz="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" marR="2362" marT="236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1524</Words>
  <Application>Microsoft Office PowerPoint</Application>
  <PresentationFormat>Экран (16:9)</PresentationFormat>
  <Paragraphs>594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нормативной правовой базы, ведомственных правовых актов в области внутреннего контроля, внутреннего аудита и управления внутренними (операционными) казначейскими рисками в Федеральном казначействе в 2017 году</dc:title>
  <dc:creator>Семенов Максим Владимирович</dc:creator>
  <cp:lastModifiedBy>Бурнашева Наталья Сергеевна</cp:lastModifiedBy>
  <cp:revision>290</cp:revision>
  <cp:lastPrinted>2018-06-19T09:32:47Z</cp:lastPrinted>
  <dcterms:created xsi:type="dcterms:W3CDTF">2018-03-01T06:05:20Z</dcterms:created>
  <dcterms:modified xsi:type="dcterms:W3CDTF">2018-06-29T11:12:35Z</dcterms:modified>
</cp:coreProperties>
</file>