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466" r:id="rId2"/>
    <p:sldId id="505" r:id="rId3"/>
    <p:sldId id="470" r:id="rId4"/>
    <p:sldId id="546" r:id="rId5"/>
    <p:sldId id="547" r:id="rId6"/>
    <p:sldId id="549" r:id="rId7"/>
    <p:sldId id="561" r:id="rId8"/>
    <p:sldId id="548" r:id="rId9"/>
    <p:sldId id="552" r:id="rId10"/>
    <p:sldId id="550" r:id="rId11"/>
    <p:sldId id="551" r:id="rId12"/>
    <p:sldId id="553" r:id="rId13"/>
    <p:sldId id="555" r:id="rId14"/>
    <p:sldId id="563" r:id="rId15"/>
    <p:sldId id="556" r:id="rId16"/>
    <p:sldId id="557" r:id="rId17"/>
    <p:sldId id="558" r:id="rId18"/>
    <p:sldId id="560" r:id="rId19"/>
    <p:sldId id="564" r:id="rId20"/>
    <p:sldId id="461" r:id="rId21"/>
  </p:sldIdLst>
  <p:sldSz cx="12192000" cy="6858000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3D5"/>
    <a:srgbClr val="AEBFF4"/>
    <a:srgbClr val="9BABED"/>
    <a:srgbClr val="FBBAC1"/>
    <a:srgbClr val="FBA6C1"/>
    <a:srgbClr val="F9978E"/>
    <a:srgbClr val="FF8181"/>
    <a:srgbClr val="CCFFFF"/>
    <a:srgbClr val="EAEAEA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27" autoAdjust="0"/>
    <p:restoredTop sz="94923" autoAdjust="0"/>
  </p:normalViewPr>
  <p:slideViewPr>
    <p:cSldViewPr snapToGrid="0">
      <p:cViewPr>
        <p:scale>
          <a:sx n="100" d="100"/>
          <a:sy n="100" d="100"/>
        </p:scale>
        <p:origin x="-58" y="-58"/>
      </p:cViewPr>
      <p:guideLst>
        <p:guide orient="horz" pos="4259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EE4724-F0DC-46EE-8D45-937373CA9020}" type="doc">
      <dgm:prSet loTypeId="urn:microsoft.com/office/officeart/2008/layout/PictureAccentList" loCatId="list" qsTypeId="urn:microsoft.com/office/officeart/2005/8/quickstyle/simple3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ADEE119A-1E79-4052-BDCB-47C9DFA53554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altLang="ru-RU" sz="1800" b="0" dirty="0" smtClean="0">
              <a:latin typeface="Times New Roman" pitchFamily="18" charset="0"/>
              <a:cs typeface="Times New Roman" pitchFamily="18" charset="0"/>
            </a:rPr>
            <a:t>Возникшие о</a:t>
          </a:r>
          <a:r>
            <a:rPr lang="ru-RU" sz="1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рганизационные</a:t>
          </a:r>
          <a:r>
            <a:rPr lang="ru-RU" altLang="ru-RU" sz="1800" b="0" dirty="0" smtClean="0">
              <a:latin typeface="Times New Roman" pitchFamily="18" charset="0"/>
              <a:cs typeface="Times New Roman" pitchFamily="18" charset="0"/>
            </a:rPr>
            <a:t> вопросы ведения бюджетного учета</a:t>
          </a:r>
        </a:p>
        <a:p>
          <a:pPr>
            <a:spcAft>
              <a:spcPts val="0"/>
            </a:spcAft>
          </a:pPr>
          <a:r>
            <a:rPr lang="ru-RU" altLang="ru-RU" sz="1800" b="0" dirty="0" smtClean="0">
              <a:latin typeface="Times New Roman" pitchFamily="18" charset="0"/>
              <a:cs typeface="Times New Roman" pitchFamily="18" charset="0"/>
            </a:rPr>
            <a:t>бюджетных и денежных обязательств ТОФК:</a:t>
          </a:r>
          <a:endParaRPr lang="ru-RU" sz="1800" b="0" dirty="0">
            <a:latin typeface="Times New Roman" pitchFamily="18" charset="0"/>
            <a:cs typeface="Times New Roman" pitchFamily="18" charset="0"/>
          </a:endParaRPr>
        </a:p>
      </dgm:t>
    </dgm:pt>
    <dgm:pt modelId="{6D465E40-1F85-49D6-938E-0ED76037728B}" type="parTrans" cxnId="{B1EE706A-FDFC-4DFE-A265-94AF3F379467}">
      <dgm:prSet/>
      <dgm:spPr/>
      <dgm:t>
        <a:bodyPr/>
        <a:lstStyle/>
        <a:p>
          <a:endParaRPr lang="ru-RU"/>
        </a:p>
      </dgm:t>
    </dgm:pt>
    <dgm:pt modelId="{BFC0E998-269F-4080-94E2-9760B5143D50}" type="sibTrans" cxnId="{B1EE706A-FDFC-4DFE-A265-94AF3F379467}">
      <dgm:prSet/>
      <dgm:spPr/>
      <dgm:t>
        <a:bodyPr/>
        <a:lstStyle/>
        <a:p>
          <a:endParaRPr lang="ru-RU"/>
        </a:p>
      </dgm:t>
    </dgm:pt>
    <dgm:pt modelId="{15176E44-DAFB-4E68-8281-2DDB60EC3EE3}">
      <dgm:prSet phldrT="[Текст]" custT="1"/>
      <dgm:spPr>
        <a:gradFill flip="none" rotWithShape="0">
          <a:gsLst>
            <a:gs pos="0">
              <a:schemeClr val="accent1">
                <a:shade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shade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shade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</dgm:spPr>
      <dgm:t>
        <a:bodyPr/>
        <a:lstStyle/>
        <a:p>
          <a:pPr algn="ctr"/>
          <a:r>
            <a:rPr lang="ru-RU" altLang="ru-RU" sz="1800" dirty="0" smtClean="0">
              <a:latin typeface="Times New Roman" pitchFamily="18" charset="0"/>
              <a:cs typeface="Times New Roman" pitchFamily="18" charset="0"/>
            </a:rPr>
            <a:t>Некорректное заполнение получателями средств федерального бюджета Сведений о БО и Сведений о ДО, либо их непредставление в установленных случаях</a:t>
          </a:r>
        </a:p>
      </dgm:t>
    </dgm:pt>
    <dgm:pt modelId="{742439B7-3826-435D-9C94-1757CBDE7EE3}" type="parTrans" cxnId="{C94EF052-6E82-4F58-A325-365E8B3E0895}">
      <dgm:prSet/>
      <dgm:spPr/>
      <dgm:t>
        <a:bodyPr/>
        <a:lstStyle/>
        <a:p>
          <a:endParaRPr lang="ru-RU"/>
        </a:p>
      </dgm:t>
    </dgm:pt>
    <dgm:pt modelId="{AB5017E2-64FD-4B6B-ADF6-51346978D7FE}" type="sibTrans" cxnId="{C94EF052-6E82-4F58-A325-365E8B3E0895}">
      <dgm:prSet/>
      <dgm:spPr/>
      <dgm:t>
        <a:bodyPr/>
        <a:lstStyle/>
        <a:p>
          <a:endParaRPr lang="ru-RU"/>
        </a:p>
      </dgm:t>
    </dgm:pt>
    <dgm:pt modelId="{10DDA9CA-79DE-498F-9F8D-73FA5645F4BA}">
      <dgm:prSet phldrT="[Текст]" custT="1"/>
      <dgm:spPr>
        <a:gradFill rotWithShape="0">
          <a:gsLst>
            <a:gs pos="0">
              <a:srgbClr val="FBA6C1"/>
            </a:gs>
            <a:gs pos="87000">
              <a:srgbClr val="FBBAC1">
                <a:alpha val="49804"/>
              </a:srgbClr>
            </a:gs>
            <a:gs pos="100000">
              <a:schemeClr val="accent1">
                <a:shade val="90000"/>
                <a:hueOff val="552120"/>
                <a:satOff val="10821"/>
                <a:lumOff val="29287"/>
                <a:alphaOff val="-50000"/>
                <a:lumMod val="105000"/>
                <a:satMod val="109000"/>
                <a:tint val="81000"/>
              </a:schemeClr>
            </a:gs>
          </a:gsLst>
        </a:gradFill>
      </dgm:spPr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Контроль корректности заполнения Сведений о БО и Сведений о ДО со стороны сотрудников функциональных подразделений ТОФК</a:t>
          </a:r>
        </a:p>
      </dgm:t>
    </dgm:pt>
    <dgm:pt modelId="{8A10CCD3-9B80-4970-9526-82DB6F2E6EC1}" type="parTrans" cxnId="{CC6B30DE-D38F-40AB-9358-5CD03953F197}">
      <dgm:prSet/>
      <dgm:spPr/>
      <dgm:t>
        <a:bodyPr/>
        <a:lstStyle/>
        <a:p>
          <a:endParaRPr lang="ru-RU"/>
        </a:p>
      </dgm:t>
    </dgm:pt>
    <dgm:pt modelId="{837EE84A-7364-4925-AD6E-5E6CFD06A287}" type="sibTrans" cxnId="{CC6B30DE-D38F-40AB-9358-5CD03953F197}">
      <dgm:prSet/>
      <dgm:spPr/>
      <dgm:t>
        <a:bodyPr/>
        <a:lstStyle/>
        <a:p>
          <a:endParaRPr lang="ru-RU"/>
        </a:p>
      </dgm:t>
    </dgm:pt>
    <dgm:pt modelId="{4E4F9067-C0C9-4C6B-AF6A-5AF737F834D8}" type="pres">
      <dgm:prSet presAssocID="{33EE4724-F0DC-46EE-8D45-937373CA9020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9F39216-8E71-42C4-9CB4-37E67253B0B1}" type="pres">
      <dgm:prSet presAssocID="{ADEE119A-1E79-4052-BDCB-47C9DFA53554}" presName="root" presStyleCnt="0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88A98FDD-EE2B-41F8-8641-2576F603E1A7}" type="pres">
      <dgm:prSet presAssocID="{ADEE119A-1E79-4052-BDCB-47C9DFA53554}" presName="rootComposite" presStyleCnt="0">
        <dgm:presLayoutVars/>
      </dgm:prSet>
      <dgm:spPr/>
      <dgm:t>
        <a:bodyPr/>
        <a:lstStyle/>
        <a:p>
          <a:endParaRPr lang="ru-RU"/>
        </a:p>
      </dgm:t>
    </dgm:pt>
    <dgm:pt modelId="{3EACA5FE-D3A6-4DD8-8797-C9F18F71D301}" type="pres">
      <dgm:prSet presAssocID="{ADEE119A-1E79-4052-BDCB-47C9DFA53554}" presName="rootText" presStyleLbl="node0" presStyleIdx="0" presStyleCnt="1" custScaleX="124753" custScaleY="60391" custLinFactNeighborX="-216" custLinFactNeighborY="-83257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8323AB49-F7DD-4811-9873-A89D1697FA46}" type="pres">
      <dgm:prSet presAssocID="{ADEE119A-1E79-4052-BDCB-47C9DFA53554}" presName="childShap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8C3512D8-7649-497A-884C-634C6657B0C5}" type="pres">
      <dgm:prSet presAssocID="{15176E44-DAFB-4E68-8281-2DDB60EC3EE3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1842B72A-FA91-4F66-976D-E7533A9D9E41}" type="pres">
      <dgm:prSet presAssocID="{15176E44-DAFB-4E68-8281-2DDB60EC3EE3}" presName="Image" presStyleLbl="node1" presStyleIdx="0" presStyleCnt="2" custScaleX="91555" custScaleY="60391" custLinFactNeighborX="44645" custLinFactNeighborY="34852"/>
      <dgm:spPr>
        <a:noFill/>
      </dgm:spPr>
      <dgm:t>
        <a:bodyPr/>
        <a:lstStyle/>
        <a:p>
          <a:endParaRPr lang="ru-RU"/>
        </a:p>
      </dgm:t>
    </dgm:pt>
    <dgm:pt modelId="{80DE8EFA-D6F4-495A-A1A9-3E42E49259AF}" type="pres">
      <dgm:prSet presAssocID="{15176E44-DAFB-4E68-8281-2DDB60EC3EE3}" presName="childText" presStyleLbl="lnNode1" presStyleIdx="0" presStyleCnt="2" custScaleX="64046" custScaleY="180335" custLinFactNeighborX="-47151" custLinFactNeighborY="-3033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BE904C-8B96-47C2-B7BA-EA02C2C86230}" type="pres">
      <dgm:prSet presAssocID="{10DDA9CA-79DE-498F-9F8D-73FA5645F4BA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2F9000FB-3B2E-44AF-88EA-22C0604B5936}" type="pres">
      <dgm:prSet presAssocID="{10DDA9CA-79DE-498F-9F8D-73FA5645F4BA}" presName="Image" presStyleLbl="node1" presStyleIdx="1" presStyleCnt="2" custScaleX="83709" custScaleY="54667" custLinFactNeighborX="4219" custLinFactNeighborY="37370"/>
      <dgm:spPr>
        <a:noFill/>
      </dgm:spPr>
      <dgm:t>
        <a:bodyPr/>
        <a:lstStyle/>
        <a:p>
          <a:endParaRPr lang="ru-RU"/>
        </a:p>
      </dgm:t>
    </dgm:pt>
    <dgm:pt modelId="{5C45CF12-6FC0-45C3-BFC7-41F5CEC721F1}" type="pres">
      <dgm:prSet presAssocID="{10DDA9CA-79DE-498F-9F8D-73FA5645F4BA}" presName="childText" presStyleLbl="lnNode1" presStyleIdx="1" presStyleCnt="2" custScaleX="64059" custScaleY="177005" custLinFactNeighborX="-47142" custLinFactNeighborY="-1394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A5FB830-BD6A-4076-941C-18BF952CD08A}" type="presOf" srcId="{15176E44-DAFB-4E68-8281-2DDB60EC3EE3}" destId="{80DE8EFA-D6F4-495A-A1A9-3E42E49259AF}" srcOrd="0" destOrd="0" presId="urn:microsoft.com/office/officeart/2008/layout/PictureAccentList"/>
    <dgm:cxn modelId="{CC6B30DE-D38F-40AB-9358-5CD03953F197}" srcId="{ADEE119A-1E79-4052-BDCB-47C9DFA53554}" destId="{10DDA9CA-79DE-498F-9F8D-73FA5645F4BA}" srcOrd="1" destOrd="0" parTransId="{8A10CCD3-9B80-4970-9526-82DB6F2E6EC1}" sibTransId="{837EE84A-7364-4925-AD6E-5E6CFD06A287}"/>
    <dgm:cxn modelId="{C94EF052-6E82-4F58-A325-365E8B3E0895}" srcId="{ADEE119A-1E79-4052-BDCB-47C9DFA53554}" destId="{15176E44-DAFB-4E68-8281-2DDB60EC3EE3}" srcOrd="0" destOrd="0" parTransId="{742439B7-3826-435D-9C94-1757CBDE7EE3}" sibTransId="{AB5017E2-64FD-4B6B-ADF6-51346978D7FE}"/>
    <dgm:cxn modelId="{55F49507-A737-483A-B8C2-1993E0FA6E68}" type="presOf" srcId="{10DDA9CA-79DE-498F-9F8D-73FA5645F4BA}" destId="{5C45CF12-6FC0-45C3-BFC7-41F5CEC721F1}" srcOrd="0" destOrd="0" presId="urn:microsoft.com/office/officeart/2008/layout/PictureAccentList"/>
    <dgm:cxn modelId="{B1EE706A-FDFC-4DFE-A265-94AF3F379467}" srcId="{33EE4724-F0DC-46EE-8D45-937373CA9020}" destId="{ADEE119A-1E79-4052-BDCB-47C9DFA53554}" srcOrd="0" destOrd="0" parTransId="{6D465E40-1F85-49D6-938E-0ED76037728B}" sibTransId="{BFC0E998-269F-4080-94E2-9760B5143D50}"/>
    <dgm:cxn modelId="{71E2AAEE-5FBB-42AF-83DD-F76122866B98}" type="presOf" srcId="{ADEE119A-1E79-4052-BDCB-47C9DFA53554}" destId="{3EACA5FE-D3A6-4DD8-8797-C9F18F71D301}" srcOrd="0" destOrd="0" presId="urn:microsoft.com/office/officeart/2008/layout/PictureAccentList"/>
    <dgm:cxn modelId="{AE8B6615-126D-4D2C-A3C2-A18047BD8699}" type="presOf" srcId="{33EE4724-F0DC-46EE-8D45-937373CA9020}" destId="{4E4F9067-C0C9-4C6B-AF6A-5AF737F834D8}" srcOrd="0" destOrd="0" presId="urn:microsoft.com/office/officeart/2008/layout/PictureAccentList"/>
    <dgm:cxn modelId="{42C33E94-4DBD-4505-AC2C-FFF0898526E9}" type="presParOf" srcId="{4E4F9067-C0C9-4C6B-AF6A-5AF737F834D8}" destId="{89F39216-8E71-42C4-9CB4-37E67253B0B1}" srcOrd="0" destOrd="0" presId="urn:microsoft.com/office/officeart/2008/layout/PictureAccentList"/>
    <dgm:cxn modelId="{05C789D1-0682-4ECB-AF26-8AF8F5CD34DF}" type="presParOf" srcId="{89F39216-8E71-42C4-9CB4-37E67253B0B1}" destId="{88A98FDD-EE2B-41F8-8641-2576F603E1A7}" srcOrd="0" destOrd="0" presId="urn:microsoft.com/office/officeart/2008/layout/PictureAccentList"/>
    <dgm:cxn modelId="{5778D30B-43AF-4A87-8E1D-9004B88842FA}" type="presParOf" srcId="{88A98FDD-EE2B-41F8-8641-2576F603E1A7}" destId="{3EACA5FE-D3A6-4DD8-8797-C9F18F71D301}" srcOrd="0" destOrd="0" presId="urn:microsoft.com/office/officeart/2008/layout/PictureAccentList"/>
    <dgm:cxn modelId="{298E9391-48A8-4665-85A9-FBDDED59AFC9}" type="presParOf" srcId="{89F39216-8E71-42C4-9CB4-37E67253B0B1}" destId="{8323AB49-F7DD-4811-9873-A89D1697FA46}" srcOrd="1" destOrd="0" presId="urn:microsoft.com/office/officeart/2008/layout/PictureAccentList"/>
    <dgm:cxn modelId="{2A11F377-FC9B-42CA-A2F7-BD0E2301D634}" type="presParOf" srcId="{8323AB49-F7DD-4811-9873-A89D1697FA46}" destId="{8C3512D8-7649-497A-884C-634C6657B0C5}" srcOrd="0" destOrd="0" presId="urn:microsoft.com/office/officeart/2008/layout/PictureAccentList"/>
    <dgm:cxn modelId="{4736A4B0-9FB9-40E2-8EED-AC8BCA3CF02C}" type="presParOf" srcId="{8C3512D8-7649-497A-884C-634C6657B0C5}" destId="{1842B72A-FA91-4F66-976D-E7533A9D9E41}" srcOrd="0" destOrd="0" presId="urn:microsoft.com/office/officeart/2008/layout/PictureAccentList"/>
    <dgm:cxn modelId="{2AB01FC7-AD03-4A28-8068-BE27F28C025E}" type="presParOf" srcId="{8C3512D8-7649-497A-884C-634C6657B0C5}" destId="{80DE8EFA-D6F4-495A-A1A9-3E42E49259AF}" srcOrd="1" destOrd="0" presId="urn:microsoft.com/office/officeart/2008/layout/PictureAccentList"/>
    <dgm:cxn modelId="{1C052993-F3DC-47FD-B52B-718D99991958}" type="presParOf" srcId="{8323AB49-F7DD-4811-9873-A89D1697FA46}" destId="{2ABE904C-8B96-47C2-B7BA-EA02C2C86230}" srcOrd="1" destOrd="0" presId="urn:microsoft.com/office/officeart/2008/layout/PictureAccentList"/>
    <dgm:cxn modelId="{8F8756AA-BAF0-4ADB-A60B-2FD3F9173BD9}" type="presParOf" srcId="{2ABE904C-8B96-47C2-B7BA-EA02C2C86230}" destId="{2F9000FB-3B2E-44AF-88EA-22C0604B5936}" srcOrd="0" destOrd="0" presId="urn:microsoft.com/office/officeart/2008/layout/PictureAccentList"/>
    <dgm:cxn modelId="{B7C0C24D-1EC7-4BE9-BD47-37D3F6F7DECF}" type="presParOf" srcId="{2ABE904C-8B96-47C2-B7BA-EA02C2C86230}" destId="{5C45CF12-6FC0-45C3-BFC7-41F5CEC721F1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EE4724-F0DC-46EE-8D45-937373CA9020}" type="doc">
      <dgm:prSet loTypeId="urn:microsoft.com/office/officeart/2008/layout/PictureAccentList" loCatId="list" qsTypeId="urn:microsoft.com/office/officeart/2005/8/quickstyle/simple3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ADEE119A-1E79-4052-BDCB-47C9DFA53554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altLang="ru-RU" sz="1800" b="0" dirty="0" smtClean="0">
              <a:latin typeface="Times New Roman" pitchFamily="18" charset="0"/>
              <a:cs typeface="Times New Roman" pitchFamily="18" charset="0"/>
            </a:rPr>
            <a:t>Возникшие технологические проблемы ведения бюджетного учета</a:t>
          </a:r>
        </a:p>
        <a:p>
          <a:pPr>
            <a:spcAft>
              <a:spcPts val="0"/>
            </a:spcAft>
          </a:pPr>
          <a:r>
            <a:rPr lang="ru-RU" altLang="ru-RU" sz="1800" b="0" dirty="0" smtClean="0">
              <a:latin typeface="Times New Roman" pitchFamily="18" charset="0"/>
              <a:cs typeface="Times New Roman" pitchFamily="18" charset="0"/>
            </a:rPr>
            <a:t>бюджетных и денежных обязательств в ППО «АСФК»:</a:t>
          </a:r>
          <a:endParaRPr lang="ru-RU" sz="1800" b="0" dirty="0">
            <a:latin typeface="Times New Roman" pitchFamily="18" charset="0"/>
            <a:cs typeface="Times New Roman" pitchFamily="18" charset="0"/>
          </a:endParaRPr>
        </a:p>
      </dgm:t>
    </dgm:pt>
    <dgm:pt modelId="{6D465E40-1F85-49D6-938E-0ED76037728B}" type="parTrans" cxnId="{B1EE706A-FDFC-4DFE-A265-94AF3F379467}">
      <dgm:prSet/>
      <dgm:spPr/>
      <dgm:t>
        <a:bodyPr/>
        <a:lstStyle/>
        <a:p>
          <a:endParaRPr lang="ru-RU"/>
        </a:p>
      </dgm:t>
    </dgm:pt>
    <dgm:pt modelId="{BFC0E998-269F-4080-94E2-9760B5143D50}" type="sibTrans" cxnId="{B1EE706A-FDFC-4DFE-A265-94AF3F379467}">
      <dgm:prSet/>
      <dgm:spPr/>
      <dgm:t>
        <a:bodyPr/>
        <a:lstStyle/>
        <a:p>
          <a:endParaRPr lang="ru-RU"/>
        </a:p>
      </dgm:t>
    </dgm:pt>
    <dgm:pt modelId="{15176E44-DAFB-4E68-8281-2DDB60EC3EE3}">
      <dgm:prSet phldrT="[Текст]" custT="1"/>
      <dgm:spPr/>
      <dgm:t>
        <a:bodyPr/>
        <a:lstStyle/>
        <a:p>
          <a:r>
            <a:rPr lang="ru-RU" altLang="ru-RU" sz="1800" dirty="0" smtClean="0">
              <a:latin typeface="Times New Roman" pitchFamily="18" charset="0"/>
              <a:cs typeface="Times New Roman" pitchFamily="18" charset="0"/>
            </a:rPr>
            <a:t>Системные проблемы с простановкой проводок на первичные учетные документы по отдельным операциям (не проставляются проводки на «АвтоБО», по исполненным денежным обязательствам….)</a:t>
          </a:r>
        </a:p>
      </dgm:t>
    </dgm:pt>
    <dgm:pt modelId="{742439B7-3826-435D-9C94-1757CBDE7EE3}" type="parTrans" cxnId="{C94EF052-6E82-4F58-A325-365E8B3E0895}">
      <dgm:prSet/>
      <dgm:spPr/>
      <dgm:t>
        <a:bodyPr/>
        <a:lstStyle/>
        <a:p>
          <a:endParaRPr lang="ru-RU"/>
        </a:p>
      </dgm:t>
    </dgm:pt>
    <dgm:pt modelId="{AB5017E2-64FD-4B6B-ADF6-51346978D7FE}" type="sibTrans" cxnId="{C94EF052-6E82-4F58-A325-365E8B3E0895}">
      <dgm:prSet/>
      <dgm:spPr/>
      <dgm:t>
        <a:bodyPr/>
        <a:lstStyle/>
        <a:p>
          <a:endParaRPr lang="ru-RU"/>
        </a:p>
      </dgm:t>
    </dgm:pt>
    <dgm:pt modelId="{10DDA9CA-79DE-498F-9F8D-73FA5645F4BA}">
      <dgm:prSet phldrT="[Текст]" custT="1"/>
      <dgm:spPr>
        <a:gradFill rotWithShape="0">
          <a:gsLst>
            <a:gs pos="0">
              <a:srgbClr val="FFC3D5">
                <a:alpha val="49804"/>
                <a:lumMod val="68000"/>
              </a:srgbClr>
            </a:gs>
            <a:gs pos="88000">
              <a:schemeClr val="accent1">
                <a:shade val="90000"/>
                <a:hueOff val="552120"/>
                <a:satOff val="10821"/>
                <a:lumOff val="29287"/>
                <a:alphaOff val="-50000"/>
                <a:lumMod val="105000"/>
                <a:satMod val="103000"/>
                <a:tint val="73000"/>
              </a:schemeClr>
            </a:gs>
            <a:gs pos="100000">
              <a:schemeClr val="accent1">
                <a:shade val="90000"/>
                <a:hueOff val="552120"/>
                <a:satOff val="10821"/>
                <a:lumOff val="29287"/>
                <a:alphaOff val="-50000"/>
                <a:lumMod val="105000"/>
                <a:satMod val="109000"/>
                <a:tint val="81000"/>
              </a:schemeClr>
            </a:gs>
          </a:gsLst>
        </a:gradFill>
      </dgm:spPr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Временная невозможность корректировки учетных данных по бюджетным и денежным обязательствам Бухгалтерской справкой (ф. 0504833)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8A10CCD3-9B80-4970-9526-82DB6F2E6EC1}" type="parTrans" cxnId="{CC6B30DE-D38F-40AB-9358-5CD03953F197}">
      <dgm:prSet/>
      <dgm:spPr/>
      <dgm:t>
        <a:bodyPr/>
        <a:lstStyle/>
        <a:p>
          <a:endParaRPr lang="ru-RU"/>
        </a:p>
      </dgm:t>
    </dgm:pt>
    <dgm:pt modelId="{837EE84A-7364-4925-AD6E-5E6CFD06A287}" type="sibTrans" cxnId="{CC6B30DE-D38F-40AB-9358-5CD03953F197}">
      <dgm:prSet/>
      <dgm:spPr/>
      <dgm:t>
        <a:bodyPr/>
        <a:lstStyle/>
        <a:p>
          <a:endParaRPr lang="ru-RU"/>
        </a:p>
      </dgm:t>
    </dgm:pt>
    <dgm:pt modelId="{4E4F9067-C0C9-4C6B-AF6A-5AF737F834D8}" type="pres">
      <dgm:prSet presAssocID="{33EE4724-F0DC-46EE-8D45-937373CA9020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9F39216-8E71-42C4-9CB4-37E67253B0B1}" type="pres">
      <dgm:prSet presAssocID="{ADEE119A-1E79-4052-BDCB-47C9DFA53554}" presName="root" presStyleCnt="0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88A98FDD-EE2B-41F8-8641-2576F603E1A7}" type="pres">
      <dgm:prSet presAssocID="{ADEE119A-1E79-4052-BDCB-47C9DFA53554}" presName="rootComposite" presStyleCnt="0">
        <dgm:presLayoutVars/>
      </dgm:prSet>
      <dgm:spPr/>
      <dgm:t>
        <a:bodyPr/>
        <a:lstStyle/>
        <a:p>
          <a:endParaRPr lang="ru-RU"/>
        </a:p>
      </dgm:t>
    </dgm:pt>
    <dgm:pt modelId="{3EACA5FE-D3A6-4DD8-8797-C9F18F71D301}" type="pres">
      <dgm:prSet presAssocID="{ADEE119A-1E79-4052-BDCB-47C9DFA53554}" presName="rootText" presStyleLbl="node0" presStyleIdx="0" presStyleCnt="1" custScaleX="124753" custScaleY="60391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8323AB49-F7DD-4811-9873-A89D1697FA46}" type="pres">
      <dgm:prSet presAssocID="{ADEE119A-1E79-4052-BDCB-47C9DFA53554}" presName="childShap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8C3512D8-7649-497A-884C-634C6657B0C5}" type="pres">
      <dgm:prSet presAssocID="{15176E44-DAFB-4E68-8281-2DDB60EC3EE3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1842B72A-FA91-4F66-976D-E7533A9D9E41}" type="pres">
      <dgm:prSet presAssocID="{15176E44-DAFB-4E68-8281-2DDB60EC3EE3}" presName="Image" presStyleLbl="node1" presStyleIdx="0" presStyleCnt="2" custScaleX="91555" custScaleY="60391"/>
      <dgm:spPr>
        <a:noFill/>
      </dgm:spPr>
      <dgm:t>
        <a:bodyPr/>
        <a:lstStyle/>
        <a:p>
          <a:endParaRPr lang="ru-RU"/>
        </a:p>
      </dgm:t>
    </dgm:pt>
    <dgm:pt modelId="{80DE8EFA-D6F4-495A-A1A9-3E42E49259AF}" type="pres">
      <dgm:prSet presAssocID="{15176E44-DAFB-4E68-8281-2DDB60EC3EE3}" presName="childText" presStyleLbl="lnNode1" presStyleIdx="0" presStyleCnt="2" custScaleX="133875" custScaleY="60391" custLinFactNeighborX="3127" custLinFactNeighborY="96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BE904C-8B96-47C2-B7BA-EA02C2C86230}" type="pres">
      <dgm:prSet presAssocID="{10DDA9CA-79DE-498F-9F8D-73FA5645F4BA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2F9000FB-3B2E-44AF-88EA-22C0604B5936}" type="pres">
      <dgm:prSet presAssocID="{10DDA9CA-79DE-498F-9F8D-73FA5645F4BA}" presName="Image" presStyleLbl="node1" presStyleIdx="1" presStyleCnt="2" custScaleX="83709" custScaleY="54667" custLinFactNeighborX="-40426" custLinFactNeighborY="2518"/>
      <dgm:spPr>
        <a:noFill/>
      </dgm:spPr>
      <dgm:t>
        <a:bodyPr/>
        <a:lstStyle/>
        <a:p>
          <a:endParaRPr lang="ru-RU"/>
        </a:p>
      </dgm:t>
    </dgm:pt>
    <dgm:pt modelId="{5C45CF12-6FC0-45C3-BFC7-41F5CEC721F1}" type="pres">
      <dgm:prSet presAssocID="{10DDA9CA-79DE-498F-9F8D-73FA5645F4BA}" presName="childText" presStyleLbl="lnNode1" presStyleIdx="1" presStyleCnt="2" custScaleX="133879" custScaleY="88024" custLinFactNeighborX="3127" custLinFactNeighborY="96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42C523E-4A7B-480F-BBA7-B5C4DC09C125}" type="presOf" srcId="{33EE4724-F0DC-46EE-8D45-937373CA9020}" destId="{4E4F9067-C0C9-4C6B-AF6A-5AF737F834D8}" srcOrd="0" destOrd="0" presId="urn:microsoft.com/office/officeart/2008/layout/PictureAccentList"/>
    <dgm:cxn modelId="{BFABECC3-DB51-4743-8FCB-CE6497891382}" type="presOf" srcId="{15176E44-DAFB-4E68-8281-2DDB60EC3EE3}" destId="{80DE8EFA-D6F4-495A-A1A9-3E42E49259AF}" srcOrd="0" destOrd="0" presId="urn:microsoft.com/office/officeart/2008/layout/PictureAccentList"/>
    <dgm:cxn modelId="{CC6B30DE-D38F-40AB-9358-5CD03953F197}" srcId="{ADEE119A-1E79-4052-BDCB-47C9DFA53554}" destId="{10DDA9CA-79DE-498F-9F8D-73FA5645F4BA}" srcOrd="1" destOrd="0" parTransId="{8A10CCD3-9B80-4970-9526-82DB6F2E6EC1}" sibTransId="{837EE84A-7364-4925-AD6E-5E6CFD06A287}"/>
    <dgm:cxn modelId="{C94EF052-6E82-4F58-A325-365E8B3E0895}" srcId="{ADEE119A-1E79-4052-BDCB-47C9DFA53554}" destId="{15176E44-DAFB-4E68-8281-2DDB60EC3EE3}" srcOrd="0" destOrd="0" parTransId="{742439B7-3826-435D-9C94-1757CBDE7EE3}" sibTransId="{AB5017E2-64FD-4B6B-ADF6-51346978D7FE}"/>
    <dgm:cxn modelId="{B1EE706A-FDFC-4DFE-A265-94AF3F379467}" srcId="{33EE4724-F0DC-46EE-8D45-937373CA9020}" destId="{ADEE119A-1E79-4052-BDCB-47C9DFA53554}" srcOrd="0" destOrd="0" parTransId="{6D465E40-1F85-49D6-938E-0ED76037728B}" sibTransId="{BFC0E998-269F-4080-94E2-9760B5143D50}"/>
    <dgm:cxn modelId="{438EBDFB-322C-4868-BCFE-17E1B4036338}" type="presOf" srcId="{ADEE119A-1E79-4052-BDCB-47C9DFA53554}" destId="{3EACA5FE-D3A6-4DD8-8797-C9F18F71D301}" srcOrd="0" destOrd="0" presId="urn:microsoft.com/office/officeart/2008/layout/PictureAccentList"/>
    <dgm:cxn modelId="{CB86E841-090B-4C81-8912-71A1AAF3FC11}" type="presOf" srcId="{10DDA9CA-79DE-498F-9F8D-73FA5645F4BA}" destId="{5C45CF12-6FC0-45C3-BFC7-41F5CEC721F1}" srcOrd="0" destOrd="0" presId="urn:microsoft.com/office/officeart/2008/layout/PictureAccentList"/>
    <dgm:cxn modelId="{C31D4519-3C62-40C3-B216-B2CEE678693D}" type="presParOf" srcId="{4E4F9067-C0C9-4C6B-AF6A-5AF737F834D8}" destId="{89F39216-8E71-42C4-9CB4-37E67253B0B1}" srcOrd="0" destOrd="0" presId="urn:microsoft.com/office/officeart/2008/layout/PictureAccentList"/>
    <dgm:cxn modelId="{8C788BB6-E9C1-4809-BB0E-B4877325604C}" type="presParOf" srcId="{89F39216-8E71-42C4-9CB4-37E67253B0B1}" destId="{88A98FDD-EE2B-41F8-8641-2576F603E1A7}" srcOrd="0" destOrd="0" presId="urn:microsoft.com/office/officeart/2008/layout/PictureAccentList"/>
    <dgm:cxn modelId="{2C447330-BDBF-43CA-A95C-F431E739D43F}" type="presParOf" srcId="{88A98FDD-EE2B-41F8-8641-2576F603E1A7}" destId="{3EACA5FE-D3A6-4DD8-8797-C9F18F71D301}" srcOrd="0" destOrd="0" presId="urn:microsoft.com/office/officeart/2008/layout/PictureAccentList"/>
    <dgm:cxn modelId="{ACF74A21-8982-4A7D-8A88-D44D971E02D3}" type="presParOf" srcId="{89F39216-8E71-42C4-9CB4-37E67253B0B1}" destId="{8323AB49-F7DD-4811-9873-A89D1697FA46}" srcOrd="1" destOrd="0" presId="urn:microsoft.com/office/officeart/2008/layout/PictureAccentList"/>
    <dgm:cxn modelId="{4DFDA946-226D-4124-9E5A-74E52596CA01}" type="presParOf" srcId="{8323AB49-F7DD-4811-9873-A89D1697FA46}" destId="{8C3512D8-7649-497A-884C-634C6657B0C5}" srcOrd="0" destOrd="0" presId="urn:microsoft.com/office/officeart/2008/layout/PictureAccentList"/>
    <dgm:cxn modelId="{95040695-E69E-45AC-A897-89DF19798195}" type="presParOf" srcId="{8C3512D8-7649-497A-884C-634C6657B0C5}" destId="{1842B72A-FA91-4F66-976D-E7533A9D9E41}" srcOrd="0" destOrd="0" presId="urn:microsoft.com/office/officeart/2008/layout/PictureAccentList"/>
    <dgm:cxn modelId="{C25C42CE-3D90-48CB-B845-AE3E631A087D}" type="presParOf" srcId="{8C3512D8-7649-497A-884C-634C6657B0C5}" destId="{80DE8EFA-D6F4-495A-A1A9-3E42E49259AF}" srcOrd="1" destOrd="0" presId="urn:microsoft.com/office/officeart/2008/layout/PictureAccentList"/>
    <dgm:cxn modelId="{9DAC6244-EB3C-4C43-B405-35FD4082F369}" type="presParOf" srcId="{8323AB49-F7DD-4811-9873-A89D1697FA46}" destId="{2ABE904C-8B96-47C2-B7BA-EA02C2C86230}" srcOrd="1" destOrd="0" presId="urn:microsoft.com/office/officeart/2008/layout/PictureAccentList"/>
    <dgm:cxn modelId="{D49EFCFC-66DB-4BF3-9109-50DDB670C2D7}" type="presParOf" srcId="{2ABE904C-8B96-47C2-B7BA-EA02C2C86230}" destId="{2F9000FB-3B2E-44AF-88EA-22C0604B5936}" srcOrd="0" destOrd="0" presId="urn:microsoft.com/office/officeart/2008/layout/PictureAccentList"/>
    <dgm:cxn modelId="{0E62E03A-C871-4F3F-B2CE-3847096A8A95}" type="presParOf" srcId="{2ABE904C-8B96-47C2-B7BA-EA02C2C86230}" destId="{5C45CF12-6FC0-45C3-BFC7-41F5CEC721F1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ACA5FE-D3A6-4DD8-8797-C9F18F71D301}">
      <dsp:nvSpPr>
        <dsp:cNvPr id="0" name=""/>
        <dsp:cNvSpPr/>
      </dsp:nvSpPr>
      <dsp:spPr>
        <a:xfrm>
          <a:off x="0" y="0"/>
          <a:ext cx="11025248" cy="5941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alpha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alpha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altLang="ru-RU" sz="1800" b="0" kern="1200" dirty="0" smtClean="0">
              <a:latin typeface="Times New Roman" pitchFamily="18" charset="0"/>
              <a:cs typeface="Times New Roman" pitchFamily="18" charset="0"/>
            </a:rPr>
            <a:t>Возникшие о</a:t>
          </a:r>
          <a:r>
            <a:rPr lang="ru-RU" sz="1800" kern="1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рганизационные</a:t>
          </a:r>
          <a:r>
            <a:rPr lang="ru-RU" altLang="ru-RU" sz="1800" b="0" kern="1200" dirty="0" smtClean="0">
              <a:latin typeface="Times New Roman" pitchFamily="18" charset="0"/>
              <a:cs typeface="Times New Roman" pitchFamily="18" charset="0"/>
            </a:rPr>
            <a:t> вопросы ведения бюджетного учета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altLang="ru-RU" sz="1800" b="0" kern="1200" dirty="0" smtClean="0">
              <a:latin typeface="Times New Roman" pitchFamily="18" charset="0"/>
              <a:cs typeface="Times New Roman" pitchFamily="18" charset="0"/>
            </a:rPr>
            <a:t>бюджетных и денежных обязательств ТОФК:</a:t>
          </a:r>
          <a:endParaRPr lang="ru-RU" sz="18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403" y="17403"/>
        <a:ext cx="10990442" cy="559373"/>
      </dsp:txXfrm>
    </dsp:sp>
    <dsp:sp modelId="{1842B72A-FA91-4F66-976D-E7533A9D9E41}">
      <dsp:nvSpPr>
        <dsp:cNvPr id="0" name=""/>
        <dsp:cNvSpPr/>
      </dsp:nvSpPr>
      <dsp:spPr>
        <a:xfrm>
          <a:off x="2259978" y="1958974"/>
          <a:ext cx="900797" cy="594179"/>
        </a:xfrm>
        <a:prstGeom prst="roundRect">
          <a:avLst>
            <a:gd name="adj" fmla="val 16670"/>
          </a:avLst>
        </a:prstGeom>
        <a:noFill/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0DE8EFA-D6F4-495A-A1A9-3E42E49259AF}">
      <dsp:nvSpPr>
        <dsp:cNvPr id="0" name=""/>
        <dsp:cNvSpPr/>
      </dsp:nvSpPr>
      <dsp:spPr>
        <a:xfrm>
          <a:off x="548059" y="727600"/>
          <a:ext cx="4992220" cy="1774292"/>
        </a:xfrm>
        <a:prstGeom prst="roundRect">
          <a:avLst>
            <a:gd name="adj" fmla="val 16670"/>
          </a:avLst>
        </a:prstGeom>
        <a:gradFill flip="none" rotWithShape="0">
          <a:gsLst>
            <a:gs pos="0">
              <a:schemeClr val="accent1">
                <a:shade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shade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shade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800" kern="1200" dirty="0" smtClean="0">
              <a:latin typeface="Times New Roman" pitchFamily="18" charset="0"/>
              <a:cs typeface="Times New Roman" pitchFamily="18" charset="0"/>
            </a:rPr>
            <a:t>Некорректное заполнение получателями средств федерального бюджета Сведений о БО и Сведений о ДО, либо их непредставление в установленных случаях</a:t>
          </a:r>
        </a:p>
      </dsp:txBody>
      <dsp:txXfrm>
        <a:off x="634688" y="814229"/>
        <a:ext cx="4818962" cy="1601034"/>
      </dsp:txXfrm>
    </dsp:sp>
    <dsp:sp modelId="{2F9000FB-3B2E-44AF-88EA-22C0604B5936}">
      <dsp:nvSpPr>
        <dsp:cNvPr id="0" name=""/>
        <dsp:cNvSpPr/>
      </dsp:nvSpPr>
      <dsp:spPr>
        <a:xfrm>
          <a:off x="1900323" y="3887884"/>
          <a:ext cx="823602" cy="537861"/>
        </a:xfrm>
        <a:prstGeom prst="roundRect">
          <a:avLst>
            <a:gd name="adj" fmla="val 16670"/>
          </a:avLst>
        </a:prstGeom>
        <a:noFill/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C45CF12-6FC0-45C3-BFC7-41F5CEC721F1}">
      <dsp:nvSpPr>
        <dsp:cNvPr id="0" name=""/>
        <dsp:cNvSpPr/>
      </dsp:nvSpPr>
      <dsp:spPr>
        <a:xfrm>
          <a:off x="547747" y="2781169"/>
          <a:ext cx="4993233" cy="1741529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FBA6C1"/>
            </a:gs>
            <a:gs pos="87000">
              <a:srgbClr val="FBBAC1">
                <a:alpha val="49804"/>
              </a:srgbClr>
            </a:gs>
            <a:gs pos="100000">
              <a:schemeClr val="accent1">
                <a:shade val="90000"/>
                <a:hueOff val="552120"/>
                <a:satOff val="10821"/>
                <a:lumOff val="29287"/>
                <a:alphaOff val="-5000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Контроль корректности заполнения Сведений о БО и Сведений о ДО со стороны сотрудников функциональных подразделений ТОФК</a:t>
          </a:r>
        </a:p>
      </dsp:txBody>
      <dsp:txXfrm>
        <a:off x="632777" y="2866199"/>
        <a:ext cx="4823173" cy="15714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ACA5FE-D3A6-4DD8-8797-C9F18F71D301}">
      <dsp:nvSpPr>
        <dsp:cNvPr id="0" name=""/>
        <dsp:cNvSpPr/>
      </dsp:nvSpPr>
      <dsp:spPr>
        <a:xfrm>
          <a:off x="5525" y="1282527"/>
          <a:ext cx="11025248" cy="5941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alpha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alpha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altLang="ru-RU" sz="1800" b="0" kern="1200" dirty="0" smtClean="0">
              <a:latin typeface="Times New Roman" pitchFamily="18" charset="0"/>
              <a:cs typeface="Times New Roman" pitchFamily="18" charset="0"/>
            </a:rPr>
            <a:t>Возникшие технологические проблемы ведения бюджетного учета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altLang="ru-RU" sz="1800" b="0" kern="1200" dirty="0" smtClean="0">
              <a:latin typeface="Times New Roman" pitchFamily="18" charset="0"/>
              <a:cs typeface="Times New Roman" pitchFamily="18" charset="0"/>
            </a:rPr>
            <a:t>бюджетных и денежных обязательств в ППО «АСФК»:</a:t>
          </a:r>
          <a:endParaRPr lang="ru-RU" sz="18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928" y="1299930"/>
        <a:ext cx="10990442" cy="559373"/>
      </dsp:txXfrm>
    </dsp:sp>
    <dsp:sp modelId="{1842B72A-FA91-4F66-976D-E7533A9D9E41}">
      <dsp:nvSpPr>
        <dsp:cNvPr id="0" name=""/>
        <dsp:cNvSpPr/>
      </dsp:nvSpPr>
      <dsp:spPr>
        <a:xfrm>
          <a:off x="619559" y="2053806"/>
          <a:ext cx="900797" cy="594179"/>
        </a:xfrm>
        <a:prstGeom prst="roundRect">
          <a:avLst>
            <a:gd name="adj" fmla="val 16670"/>
          </a:avLst>
        </a:prstGeom>
        <a:noFill/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0DE8EFA-D6F4-495A-A1A9-3E42E49259AF}">
      <dsp:nvSpPr>
        <dsp:cNvPr id="0" name=""/>
        <dsp:cNvSpPr/>
      </dsp:nvSpPr>
      <dsp:spPr>
        <a:xfrm>
          <a:off x="544442" y="2063281"/>
          <a:ext cx="10435210" cy="594179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shade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shade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shade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800" kern="1200" dirty="0" smtClean="0">
              <a:latin typeface="Times New Roman" pitchFamily="18" charset="0"/>
              <a:cs typeface="Times New Roman" pitchFamily="18" charset="0"/>
            </a:rPr>
            <a:t>Системные проблемы с простановкой проводок на первичные учетные документы по отдельным операциям (не проставляются проводки на «АвтоБО», по исполненным денежным обязательствам….)</a:t>
          </a:r>
        </a:p>
      </dsp:txBody>
      <dsp:txXfrm>
        <a:off x="573453" y="2092292"/>
        <a:ext cx="10377188" cy="536157"/>
      </dsp:txXfrm>
    </dsp:sp>
    <dsp:sp modelId="{2F9000FB-3B2E-44AF-88EA-22C0604B5936}">
      <dsp:nvSpPr>
        <dsp:cNvPr id="0" name=""/>
        <dsp:cNvSpPr/>
      </dsp:nvSpPr>
      <dsp:spPr>
        <a:xfrm>
          <a:off x="260255" y="2954923"/>
          <a:ext cx="823602" cy="537861"/>
        </a:xfrm>
        <a:prstGeom prst="roundRect">
          <a:avLst>
            <a:gd name="adj" fmla="val 16670"/>
          </a:avLst>
        </a:prstGeom>
        <a:noFill/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C45CF12-6FC0-45C3-BFC7-41F5CEC721F1}">
      <dsp:nvSpPr>
        <dsp:cNvPr id="0" name=""/>
        <dsp:cNvSpPr/>
      </dsp:nvSpPr>
      <dsp:spPr>
        <a:xfrm>
          <a:off x="544130" y="2775526"/>
          <a:ext cx="10435522" cy="866056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FFC3D5">
                <a:alpha val="49804"/>
                <a:lumMod val="68000"/>
              </a:srgbClr>
            </a:gs>
            <a:gs pos="88000">
              <a:schemeClr val="accent1">
                <a:shade val="90000"/>
                <a:hueOff val="552120"/>
                <a:satOff val="10821"/>
                <a:lumOff val="29287"/>
                <a:alphaOff val="-50000"/>
                <a:lumMod val="105000"/>
                <a:satMod val="103000"/>
                <a:tint val="73000"/>
              </a:schemeClr>
            </a:gs>
            <a:gs pos="100000">
              <a:schemeClr val="accent1">
                <a:shade val="90000"/>
                <a:hueOff val="552120"/>
                <a:satOff val="10821"/>
                <a:lumOff val="29287"/>
                <a:alphaOff val="-5000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Временная невозможность корректировки учетных данных по бюджетным и денежным обязательствам Бухгалтерской справкой (ф. 0504833)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86415" y="2817811"/>
        <a:ext cx="10350952" cy="7814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4BA734B-FAC0-46BC-80F9-E7661BB2AE94}" type="datetimeFigureOut">
              <a:rPr lang="ru-RU"/>
              <a:pPr>
                <a:defRPr/>
              </a:pPr>
              <a:t>27.01.2017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Arial" charset="0"/>
              </a:defRPr>
            </a:lvl1pPr>
          </a:lstStyle>
          <a:p>
            <a:pPr>
              <a:defRPr/>
            </a:pPr>
            <a:fld id="{554C9139-BBC6-40C5-8B20-57C3C61EC0A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743465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8E6D0C69-D162-4FE9-A3D6-099E8C56B979}" type="datetimeFigureOut">
              <a:rPr lang="ru-RU"/>
              <a:pPr>
                <a:defRPr/>
              </a:pPr>
              <a:t>27.01.2017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99EEF8CD-677E-43FF-B347-82C2A683339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030582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163"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19163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19163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19163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19163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8B31EDCE-2FC2-48DE-93F5-78BFC5B3C2AF}" type="slidenum">
              <a:rPr lang="ru-RU" altLang="ru-RU" smtClean="0">
                <a:latin typeface="Arial" pitchFamily="34" charset="0"/>
                <a:cs typeface="Arial" pitchFamily="34" charset="0"/>
              </a:rPr>
              <a:pPr/>
              <a:t>1</a:t>
            </a:fld>
            <a:endParaRPr lang="ru-RU" altLang="ru-RU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1CDE3-1C5D-40EF-AD86-C59F4683A3D6}" type="datetime1">
              <a:rPr lang="ru-RU"/>
              <a:pPr>
                <a:defRPr/>
              </a:pPr>
              <a:t>27.01.2017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62CD4-50CF-4FA6-9880-CB3F7C85A955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670120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12183-51FE-439D-B91E-ECBD2255602C}" type="datetime1">
              <a:rPr lang="ru-RU"/>
              <a:pPr>
                <a:defRPr/>
              </a:pPr>
              <a:t>27.01.2017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F96AE-F8BB-4775-95CA-27F4B3FFC4C4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414842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13D49-6AB2-485E-BEA4-C34C57B14294}" type="datetime1">
              <a:rPr lang="ru-RU"/>
              <a:pPr>
                <a:defRPr/>
              </a:pPr>
              <a:t>27.01.2017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46FBB-1DF7-4425-8755-130DE1F91D7D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261288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3F835-BFC8-4307-92E6-88EB9CDBE1E0}" type="datetime1">
              <a:rPr lang="ru-RU"/>
              <a:pPr>
                <a:defRPr/>
              </a:pPr>
              <a:t>27.01.2017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77A2B-B5F5-4D1F-81EE-06AA310F595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446708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3BFC9-316D-467B-8121-63D561FCB120}" type="datetime1">
              <a:rPr lang="ru-RU"/>
              <a:pPr>
                <a:defRPr/>
              </a:pPr>
              <a:t>27.01.2017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32C0B-7F0C-4EA8-A076-81CFDBF59A64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190079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287E6-7B32-48DC-9D47-9605317F7543}" type="datetime1">
              <a:rPr lang="ru-RU"/>
              <a:pPr>
                <a:defRPr/>
              </a:pPr>
              <a:t>27.01.2017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48A65-7172-42D8-8BEC-B21203F16069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613935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44277-4CAA-4B89-91B7-96B4D172FEA2}" type="datetime1">
              <a:rPr lang="ru-RU"/>
              <a:pPr>
                <a:defRPr/>
              </a:pPr>
              <a:t>27.01.2017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7F516-DE25-4482-9630-51C07F8855EB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052641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BD743-B275-44AB-9B9F-DC1D980EFAC2}" type="datetime1">
              <a:rPr lang="ru-RU"/>
              <a:pPr>
                <a:defRPr/>
              </a:pPr>
              <a:t>27.01.2017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1F45E-3B07-49CB-A49B-4D41253E9C55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637119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0475-3DAF-4EBE-BC8A-E581441FF059}" type="datetime1">
              <a:rPr lang="ru-RU"/>
              <a:pPr>
                <a:defRPr/>
              </a:pPr>
              <a:t>27.01.2017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09804-0D71-4FFC-85D2-1A66C865A54B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266379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304CA-AB70-4235-95FD-AC7AB9C88504}" type="datetime1">
              <a:rPr lang="ru-RU"/>
              <a:pPr>
                <a:defRPr/>
              </a:pPr>
              <a:t>27.01.2017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63444-F408-4219-A8C6-EC084C221C85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984689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E2492-9777-4C55-B0DD-31C25B8337C5}" type="datetime1">
              <a:rPr lang="ru-RU"/>
              <a:pPr>
                <a:defRPr/>
              </a:pPr>
              <a:t>27.01.2017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6CA09-3E68-45BB-A868-494378437C9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682299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5E9F068-213D-4D46-A08A-69D1CDF584ED}" type="datetime1">
              <a:rPr lang="ru-RU"/>
              <a:pPr>
                <a:defRPr/>
              </a:pPr>
              <a:t>27.01.2017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BBB73D42-0058-495A-8DC5-9A0071C31585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238125" y="2982724"/>
            <a:ext cx="1171575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altLang="ru-RU" sz="2600" b="1" dirty="0">
                <a:latin typeface="Times New Roman" pitchFamily="18" charset="0"/>
                <a:cs typeface="Times New Roman" pitchFamily="18" charset="0"/>
              </a:rPr>
              <a:t>Особенности ведения бюджетного </a:t>
            </a:r>
            <a:r>
              <a:rPr lang="ru-RU" altLang="ru-RU" sz="2600" b="1" dirty="0" smtClean="0">
                <a:latin typeface="Times New Roman" pitchFamily="18" charset="0"/>
                <a:cs typeface="Times New Roman" pitchFamily="18" charset="0"/>
              </a:rPr>
              <a:t>и</a:t>
            </a:r>
          </a:p>
          <a:p>
            <a:pPr algn="ctr"/>
            <a:r>
              <a:rPr lang="ru-RU" altLang="ru-RU" sz="2600" b="1" dirty="0" smtClean="0">
                <a:latin typeface="Times New Roman" pitchFamily="18" charset="0"/>
                <a:cs typeface="Times New Roman" pitchFamily="18" charset="0"/>
              </a:rPr>
              <a:t>казначейского </a:t>
            </a:r>
            <a:r>
              <a:rPr lang="ru-RU" altLang="ru-RU" sz="2600" b="1" dirty="0">
                <a:latin typeface="Times New Roman" pitchFamily="18" charset="0"/>
                <a:cs typeface="Times New Roman" pitchFamily="18" charset="0"/>
              </a:rPr>
              <a:t>учета ТОФК в 2017 </a:t>
            </a:r>
            <a:r>
              <a:rPr lang="ru-RU" altLang="ru-RU" sz="2600" b="1" dirty="0" smtClean="0">
                <a:latin typeface="Times New Roman" pitchFamily="18" charset="0"/>
                <a:cs typeface="Times New Roman" pitchFamily="18" charset="0"/>
              </a:rPr>
              <a:t>году</a:t>
            </a:r>
            <a:endParaRPr lang="ru-RU" altLang="ru-RU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5603873" y="4891088"/>
            <a:ext cx="6588125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1600" i="1" dirty="0">
                <a:latin typeface="Times New Roman" pitchFamily="18" charset="0"/>
                <a:cs typeface="Times New Roman" pitchFamily="18" charset="0"/>
              </a:rPr>
              <a:t>Васильев Евгений </a:t>
            </a:r>
            <a:r>
              <a:rPr lang="ru-RU" altLang="ru-RU" sz="1600" i="1" dirty="0" smtClean="0">
                <a:latin typeface="Times New Roman" pitchFamily="18" charset="0"/>
                <a:cs typeface="Times New Roman" pitchFamily="18" charset="0"/>
              </a:rPr>
              <a:t>Николаевич</a:t>
            </a:r>
            <a:endParaRPr lang="ru-RU" altLang="ru-RU" sz="1600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altLang="ru-RU" sz="1600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altLang="ru-RU" sz="1600" i="1" dirty="0">
                <a:latin typeface="Times New Roman" pitchFamily="18" charset="0"/>
                <a:cs typeface="Times New Roman" pitchFamily="18" charset="0"/>
              </a:rPr>
              <a:t>заместитель </a:t>
            </a:r>
            <a:r>
              <a:rPr lang="ru-RU" altLang="ru-RU" sz="1600" i="1" dirty="0" smtClean="0">
                <a:latin typeface="Times New Roman" pitchFamily="18" charset="0"/>
                <a:cs typeface="Times New Roman" pitchFamily="18" charset="0"/>
              </a:rPr>
              <a:t>начальника</a:t>
            </a:r>
          </a:p>
          <a:p>
            <a:pPr algn="ctr"/>
            <a:r>
              <a:rPr lang="ru-RU" altLang="ru-RU" sz="1600" i="1" dirty="0" smtClean="0">
                <a:latin typeface="Times New Roman" pitchFamily="18" charset="0"/>
                <a:cs typeface="Times New Roman" pitchFamily="18" charset="0"/>
              </a:rPr>
              <a:t>Управления </a:t>
            </a:r>
            <a:r>
              <a:rPr lang="ru-RU" altLang="ru-RU" sz="1600" i="1" dirty="0">
                <a:latin typeface="Times New Roman" pitchFamily="18" charset="0"/>
                <a:cs typeface="Times New Roman" pitchFamily="18" charset="0"/>
              </a:rPr>
              <a:t>бюджетного учета и отчетности</a:t>
            </a:r>
          </a:p>
          <a:p>
            <a:pPr algn="ctr"/>
            <a:r>
              <a:rPr lang="ru-RU" altLang="ru-RU" sz="1600" i="1" dirty="0">
                <a:latin typeface="Times New Roman" pitchFamily="18" charset="0"/>
                <a:cs typeface="Times New Roman" pitchFamily="18" charset="0"/>
              </a:rPr>
              <a:t> Федерального </a:t>
            </a:r>
            <a:r>
              <a:rPr lang="ru-RU" altLang="ru-RU" sz="1600" i="1" dirty="0" smtClean="0">
                <a:latin typeface="Times New Roman" pitchFamily="18" charset="0"/>
                <a:cs typeface="Times New Roman" pitchFamily="18" charset="0"/>
              </a:rPr>
              <a:t>казначейства</a:t>
            </a:r>
          </a:p>
          <a:p>
            <a:pPr algn="ctr"/>
            <a:endParaRPr lang="ru-RU" alt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altLang="ru-RU" sz="1600" i="1" dirty="0" smtClean="0">
                <a:latin typeface="Times New Roman" pitchFamily="18" charset="0"/>
                <a:cs typeface="Times New Roman" pitchFamily="18" charset="0"/>
              </a:rPr>
              <a:t>Январь 2017 г.</a:t>
            </a:r>
            <a:endParaRPr lang="ru-RU" alt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2"/>
          <p:cNvSpPr txBox="1">
            <a:spLocks noChangeArrowheads="1"/>
          </p:cNvSpPr>
          <p:nvPr/>
        </p:nvSpPr>
        <p:spPr bwMode="auto">
          <a:xfrm>
            <a:off x="11760200" y="6529388"/>
            <a:ext cx="4191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fld id="{299F933E-D143-4136-99B1-77B115CC8B61}" type="slidenum">
              <a:rPr lang="en-US" altLang="ru-RU" sz="140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  <a:sym typeface="Lucida Grande"/>
              </a:rPr>
              <a:pPr algn="r"/>
              <a:t>10</a:t>
            </a:fld>
            <a:endParaRPr lang="en-US" altLang="ru-RU" sz="1400" dirty="0">
              <a:solidFill>
                <a:srgbClr val="1F497D"/>
              </a:solidFill>
              <a:latin typeface="Times New Roman" pitchFamily="18" charset="0"/>
              <a:cs typeface="Times New Roman" pitchFamily="18" charset="0"/>
              <a:sym typeface="Lucida Grande"/>
            </a:endParaRPr>
          </a:p>
        </p:txBody>
      </p:sp>
      <p:sp>
        <p:nvSpPr>
          <p:cNvPr id="14" name="TextBox 17"/>
          <p:cNvSpPr txBox="1">
            <a:spLocks noChangeArrowheads="1"/>
          </p:cNvSpPr>
          <p:nvPr/>
        </p:nvSpPr>
        <p:spPr bwMode="auto">
          <a:xfrm>
            <a:off x="3910806" y="66675"/>
            <a:ext cx="826849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0" hangingPunct="0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Технологические вопросы ведения бюджетного учета</a:t>
            </a:r>
          </a:p>
          <a:p>
            <a:pPr algn="ctr" eaLnBrk="0" hangingPunct="0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бюджетных и денежных обязательств</a:t>
            </a:r>
            <a:endParaRPr lang="ru-RU" alt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" name="Схема 24"/>
          <p:cNvGraphicFramePr/>
          <p:nvPr>
            <p:extLst>
              <p:ext uri="{D42A27DB-BD31-4B8C-83A1-F6EECF244321}">
                <p14:modId xmlns:p14="http://schemas.microsoft.com/office/powerpoint/2010/main" val="3598109945"/>
              </p:ext>
            </p:extLst>
          </p:nvPr>
        </p:nvGraphicFramePr>
        <p:xfrm>
          <a:off x="838200" y="1419357"/>
          <a:ext cx="11036300" cy="4914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9" name="Picture 2" descr="C:\Users\1\AppData\Local\Microsoft\Windows\Temporary Internet Files\Content.IE5\FUZSU1KV\MC900434750[1]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539" y="4269332"/>
            <a:ext cx="801687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2" descr="C:\Users\1\AppData\Local\Microsoft\Windows\Temporary Internet Files\Content.IE5\FUZSU1KV\MC900434750[1]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539" y="3423716"/>
            <a:ext cx="801687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587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2"/>
          <p:cNvSpPr txBox="1">
            <a:spLocks noChangeArrowheads="1"/>
          </p:cNvSpPr>
          <p:nvPr/>
        </p:nvSpPr>
        <p:spPr bwMode="auto">
          <a:xfrm>
            <a:off x="11760200" y="6529388"/>
            <a:ext cx="4191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fld id="{299F933E-D143-4136-99B1-77B115CC8B61}" type="slidenum">
              <a:rPr lang="en-US" altLang="ru-RU" sz="140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  <a:sym typeface="Lucida Grande"/>
              </a:rPr>
              <a:pPr algn="r"/>
              <a:t>11</a:t>
            </a:fld>
            <a:endParaRPr lang="en-US" altLang="ru-RU" sz="1400" dirty="0">
              <a:solidFill>
                <a:srgbClr val="1F497D"/>
              </a:solidFill>
              <a:latin typeface="Times New Roman" pitchFamily="18" charset="0"/>
              <a:cs typeface="Times New Roman" pitchFamily="18" charset="0"/>
              <a:sym typeface="Lucida Grande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182437" y="1793354"/>
            <a:ext cx="11827126" cy="3271288"/>
            <a:chOff x="32300" y="1793354"/>
            <a:chExt cx="11827126" cy="3271288"/>
          </a:xfrm>
        </p:grpSpPr>
        <p:sp>
          <p:nvSpPr>
            <p:cNvPr id="11" name="AutoShape 35"/>
            <p:cNvSpPr>
              <a:spLocks noChangeArrowheads="1"/>
            </p:cNvSpPr>
            <p:nvPr/>
          </p:nvSpPr>
          <p:spPr bwMode="auto">
            <a:xfrm>
              <a:off x="32300" y="2136663"/>
              <a:ext cx="3011964" cy="2927612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18000">
                  <a:srgbClr val="B9C8FF"/>
                </a:gs>
                <a:gs pos="100000">
                  <a:srgbClr val="D9E6FF"/>
                </a:gs>
              </a:gsLst>
              <a:path path="circle">
                <a:fillToRect r="100000" b="100000"/>
              </a:path>
              <a:tileRect l="-100000" t="-100000"/>
            </a:gra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/>
              <a:r>
                <a:rPr lang="ru-RU" dirty="0" smtClean="0">
                  <a:solidFill>
                    <a:prstClr val="black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Возникающие проблемы и ошибки в работе ППО «АСФК» приведении бюджетного учета операций с бюджетными и денежными обязательствами</a:t>
              </a:r>
              <a:endParaRPr 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AutoShape 35"/>
            <p:cNvSpPr>
              <a:spLocks noChangeArrowheads="1"/>
            </p:cNvSpPr>
            <p:nvPr/>
          </p:nvSpPr>
          <p:spPr bwMode="auto">
            <a:xfrm>
              <a:off x="4342244" y="2137842"/>
              <a:ext cx="3011056" cy="2926800"/>
            </a:xfrm>
            <a:prstGeom prst="roundRect">
              <a:avLst>
                <a:gd name="adj" fmla="val 16667"/>
              </a:avLst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/>
              <a:r>
                <a:rPr lang="ru-RU" dirty="0" smtClean="0">
                  <a:solidFill>
                    <a:prstClr val="black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Регистрация ТОФК соответствующего обращения в СУЭ с последующим заведением обращения</a:t>
              </a:r>
              <a:r>
                <a:rPr lang="en-US" dirty="0" smtClean="0">
                  <a:solidFill>
                    <a:prstClr val="black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 </a:t>
              </a:r>
              <a:r>
                <a:rPr lang="ru-RU" dirty="0">
                  <a:solidFill>
                    <a:prstClr val="black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в </a:t>
              </a:r>
              <a:r>
                <a:rPr lang="ru-RU" dirty="0" smtClean="0">
                  <a:solidFill>
                    <a:prstClr val="black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системе </a:t>
              </a:r>
              <a:r>
                <a:rPr lang="en-US" dirty="0" smtClean="0">
                  <a:solidFill>
                    <a:prstClr val="black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JIRA</a:t>
              </a:r>
              <a:endParaRPr 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27" name="Picture 2" descr="C:\Users\1\AppData\Local\Microsoft\Windows\Temporary Internet Files\Content.IE5\FUZSU1KV\MC900434750[1]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94839" y="1793354"/>
              <a:ext cx="801687" cy="688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Равно 1"/>
            <p:cNvSpPr/>
            <p:nvPr/>
          </p:nvSpPr>
          <p:spPr>
            <a:xfrm>
              <a:off x="3215789" y="3265262"/>
              <a:ext cx="525600" cy="669600"/>
            </a:xfrm>
            <a:prstGeom prst="mathEqual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/>
              <a:endParaRPr lang="ru-RU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Нашивка 2"/>
            <p:cNvSpPr/>
            <p:nvPr/>
          </p:nvSpPr>
          <p:spPr>
            <a:xfrm>
              <a:off x="3674057" y="3088776"/>
              <a:ext cx="501874" cy="1022572"/>
            </a:xfrm>
            <a:prstGeom prst="chevron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/>
              <a:endParaRPr lang="ru-RU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AutoShape 35"/>
            <p:cNvSpPr>
              <a:spLocks noChangeArrowheads="1"/>
            </p:cNvSpPr>
            <p:nvPr/>
          </p:nvSpPr>
          <p:spPr bwMode="auto">
            <a:xfrm>
              <a:off x="8679757" y="2137842"/>
              <a:ext cx="3011056" cy="2926800"/>
            </a:xfrm>
            <a:prstGeom prst="roundRect">
              <a:avLst>
                <a:gd name="adj" fmla="val 16667"/>
              </a:avLst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/>
              <a:r>
                <a:rPr lang="ru-RU" dirty="0" smtClean="0">
                  <a:solidFill>
                    <a:prstClr val="black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Дополнительное информирование о возникших системных или особо «сложных» </a:t>
              </a:r>
              <a:r>
                <a:rPr lang="ru-RU" dirty="0">
                  <a:solidFill>
                    <a:prstClr val="black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(длительное время не решаемых) </a:t>
              </a:r>
              <a:r>
                <a:rPr lang="ru-RU" dirty="0" smtClean="0">
                  <a:solidFill>
                    <a:prstClr val="black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проблемах сотрудников Управления бюджетного учета и отчетности Федерального казначейства</a:t>
              </a:r>
              <a:endParaRPr 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5" name="Picture 2" descr="C:\Users\1\AppData\Local\Microsoft\Windows\Temporary Internet Files\Content.IE5\FUZSU1KV\MC900434750[1]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57739" y="1793354"/>
              <a:ext cx="801687" cy="688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Равно 15"/>
            <p:cNvSpPr/>
            <p:nvPr/>
          </p:nvSpPr>
          <p:spPr>
            <a:xfrm>
              <a:off x="7533637" y="3264488"/>
              <a:ext cx="525600" cy="669600"/>
            </a:xfrm>
            <a:prstGeom prst="mathEqual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/>
              <a:endParaRPr lang="ru-RU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Нашивка 17"/>
            <p:cNvSpPr/>
            <p:nvPr/>
          </p:nvSpPr>
          <p:spPr>
            <a:xfrm>
              <a:off x="7997369" y="3088002"/>
              <a:ext cx="501874" cy="1022572"/>
            </a:xfrm>
            <a:prstGeom prst="chevron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/>
              <a:endParaRPr lang="ru-RU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9" name="TextBox 17"/>
          <p:cNvSpPr txBox="1">
            <a:spLocks noChangeArrowheads="1"/>
          </p:cNvSpPr>
          <p:nvPr/>
        </p:nvSpPr>
        <p:spPr bwMode="auto">
          <a:xfrm>
            <a:off x="3910806" y="66675"/>
            <a:ext cx="826849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0" hangingPunct="0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Технологические вопросы ведения бюджетного учета</a:t>
            </a:r>
          </a:p>
          <a:p>
            <a:pPr algn="ctr" eaLnBrk="0" hangingPunct="0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бюджетных и денежных обязательств</a:t>
            </a:r>
            <a:endParaRPr lang="ru-RU" alt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8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2"/>
          <p:cNvSpPr txBox="1">
            <a:spLocks noChangeArrowheads="1"/>
          </p:cNvSpPr>
          <p:nvPr/>
        </p:nvSpPr>
        <p:spPr bwMode="auto">
          <a:xfrm>
            <a:off x="11760200" y="6529388"/>
            <a:ext cx="4191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fld id="{299F933E-D143-4136-99B1-77B115CC8B61}" type="slidenum">
              <a:rPr lang="en-US" altLang="ru-RU" sz="140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  <a:sym typeface="Lucida Grande"/>
              </a:rPr>
              <a:pPr algn="r"/>
              <a:t>12</a:t>
            </a:fld>
            <a:endParaRPr lang="en-US" altLang="ru-RU" sz="1400" dirty="0">
              <a:solidFill>
                <a:srgbClr val="1F497D"/>
              </a:solidFill>
              <a:latin typeface="Times New Roman" pitchFamily="18" charset="0"/>
              <a:cs typeface="Times New Roman" pitchFamily="18" charset="0"/>
              <a:sym typeface="Lucida Grande"/>
            </a:endParaRPr>
          </a:p>
        </p:txBody>
      </p:sp>
      <p:sp>
        <p:nvSpPr>
          <p:cNvPr id="19" name="TextBox 17"/>
          <p:cNvSpPr txBox="1">
            <a:spLocks noChangeArrowheads="1"/>
          </p:cNvSpPr>
          <p:nvPr/>
        </p:nvSpPr>
        <p:spPr bwMode="auto">
          <a:xfrm>
            <a:off x="3910806" y="66675"/>
            <a:ext cx="826849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0" hangingPunct="0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Технологические вопросы ведения бюджетного учета</a:t>
            </a:r>
          </a:p>
          <a:p>
            <a:pPr algn="ctr" eaLnBrk="0" hangingPunct="0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 бюджетных и денежных обязательств</a:t>
            </a:r>
            <a:endParaRPr lang="ru-RU" alt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1808298" y="2312987"/>
            <a:ext cx="8575404" cy="2351238"/>
            <a:chOff x="1153986" y="2312987"/>
            <a:chExt cx="8575404" cy="2351238"/>
          </a:xfrm>
        </p:grpSpPr>
        <p:sp>
          <p:nvSpPr>
            <p:cNvPr id="11" name="AutoShape 35"/>
            <p:cNvSpPr>
              <a:spLocks noChangeArrowheads="1"/>
            </p:cNvSpPr>
            <p:nvPr/>
          </p:nvSpPr>
          <p:spPr bwMode="auto">
            <a:xfrm>
              <a:off x="1153986" y="2733675"/>
              <a:ext cx="3684713" cy="1930550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18000">
                  <a:srgbClr val="B9C8FF"/>
                </a:gs>
                <a:gs pos="100000">
                  <a:srgbClr val="D9E6FF"/>
                </a:gs>
              </a:gsLst>
              <a:path path="circle">
                <a:fillToRect r="100000" b="100000"/>
              </a:path>
              <a:tileRect l="-100000" t="-100000"/>
            </a:gra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/>
              <a:r>
                <a:rPr lang="ru-RU" dirty="0" smtClean="0">
                  <a:solidFill>
                    <a:prstClr val="black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Реализация возможности корректировки в ППО «АСФК» учетных данных по бюджетным и денежным обязательствам Бухгалтерской справкой</a:t>
              </a:r>
            </a:p>
            <a:p>
              <a:pPr algn="ctr" eaLnBrk="0" hangingPunct="0"/>
              <a:r>
                <a:rPr lang="ru-RU" dirty="0" smtClean="0">
                  <a:solidFill>
                    <a:prstClr val="black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(ф. 0504833)</a:t>
              </a:r>
              <a:endParaRPr 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трелка вправо 13"/>
            <p:cNvSpPr>
              <a:spLocks noChangeArrowheads="1"/>
            </p:cNvSpPr>
            <p:nvPr/>
          </p:nvSpPr>
          <p:spPr bwMode="auto">
            <a:xfrm>
              <a:off x="5046394" y="3364924"/>
              <a:ext cx="524969" cy="668051"/>
            </a:xfrm>
            <a:prstGeom prst="rightArrow">
              <a:avLst>
                <a:gd name="adj1" fmla="val 37213"/>
                <a:gd name="adj2" fmla="val 43243"/>
              </a:avLst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/>
              <a:endParaRPr 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AutoShape 35"/>
            <p:cNvSpPr>
              <a:spLocks noChangeArrowheads="1"/>
            </p:cNvSpPr>
            <p:nvPr/>
          </p:nvSpPr>
          <p:spPr bwMode="auto">
            <a:xfrm>
              <a:off x="5727871" y="2733674"/>
              <a:ext cx="3686400" cy="1930550"/>
            </a:xfrm>
            <a:prstGeom prst="roundRect">
              <a:avLst>
                <a:gd name="adj" fmla="val 16667"/>
              </a:avLst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/>
              <a:r>
                <a:rPr lang="ru-RU" dirty="0" smtClean="0">
                  <a:solidFill>
                    <a:prstClr val="black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Реализация доработки</a:t>
              </a:r>
            </a:p>
            <a:p>
              <a:pPr algn="ctr" eaLnBrk="0" hangingPunct="0"/>
              <a:r>
                <a:rPr lang="ru-RU" dirty="0" smtClean="0">
                  <a:solidFill>
                    <a:prstClr val="black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ППО «АСФК»:</a:t>
              </a:r>
            </a:p>
            <a:p>
              <a:pPr algn="ctr" eaLnBrk="0" hangingPunct="0"/>
              <a:r>
                <a:rPr lang="ru-RU" dirty="0" smtClean="0">
                  <a:solidFill>
                    <a:prstClr val="black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март-апрель 2017 года</a:t>
              </a:r>
              <a:endParaRPr 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5" name="Picture 2" descr="C:\Users\1\AppData\Local\Microsoft\Windows\Temporary Internet Files\Content.IE5\FUZSU1KV\MC900434750[1]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27703" y="2312987"/>
              <a:ext cx="801687" cy="688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6661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2"/>
          <p:cNvSpPr txBox="1">
            <a:spLocks noChangeArrowheads="1"/>
          </p:cNvSpPr>
          <p:nvPr/>
        </p:nvSpPr>
        <p:spPr bwMode="auto">
          <a:xfrm>
            <a:off x="11760200" y="6529388"/>
            <a:ext cx="4191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fld id="{299F933E-D143-4136-99B1-77B115CC8B61}" type="slidenum">
              <a:rPr lang="en-US" altLang="ru-RU" sz="140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  <a:sym typeface="Lucida Grande"/>
              </a:rPr>
              <a:pPr algn="r"/>
              <a:t>13</a:t>
            </a:fld>
            <a:endParaRPr lang="en-US" altLang="ru-RU" sz="1400" dirty="0">
              <a:solidFill>
                <a:srgbClr val="1F497D"/>
              </a:solidFill>
              <a:latin typeface="Times New Roman" pitchFamily="18" charset="0"/>
              <a:cs typeface="Times New Roman" pitchFamily="18" charset="0"/>
              <a:sym typeface="Lucida Grande"/>
            </a:endParaRPr>
          </a:p>
        </p:txBody>
      </p:sp>
      <p:sp>
        <p:nvSpPr>
          <p:cNvPr id="14" name="TextBox 17"/>
          <p:cNvSpPr txBox="1">
            <a:spLocks noChangeArrowheads="1"/>
          </p:cNvSpPr>
          <p:nvPr/>
        </p:nvSpPr>
        <p:spPr bwMode="auto">
          <a:xfrm>
            <a:off x="3910806" y="66675"/>
            <a:ext cx="826849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0" hangingPunct="0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Особенности представления ТОФК бюджетной отчетности</a:t>
            </a:r>
          </a:p>
          <a:p>
            <a:pPr algn="ctr" eaLnBrk="0" hangingPunct="0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по операциям с бюджетными и денежными обязательств</a:t>
            </a:r>
            <a:endParaRPr lang="ru-RU" alt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право 7"/>
          <p:cNvSpPr>
            <a:spLocks noChangeArrowheads="1"/>
          </p:cNvSpPr>
          <p:nvPr/>
        </p:nvSpPr>
        <p:spPr bwMode="auto">
          <a:xfrm rot="5400000">
            <a:off x="3057758" y="2047582"/>
            <a:ext cx="524969" cy="668051"/>
          </a:xfrm>
          <a:prstGeom prst="rightArrow">
            <a:avLst>
              <a:gd name="adj1" fmla="val 37213"/>
              <a:gd name="adj2" fmla="val 43243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endParaRPr lang="ru-RU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AutoShape 35"/>
          <p:cNvSpPr>
            <a:spLocks noChangeArrowheads="1"/>
          </p:cNvSpPr>
          <p:nvPr/>
        </p:nvSpPr>
        <p:spPr bwMode="auto">
          <a:xfrm>
            <a:off x="6227696" y="4837823"/>
            <a:ext cx="3981600" cy="1375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Порядок и сроки повторного представления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тчетов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в МОУ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ФК будут доведены дополнительно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pic>
        <p:nvPicPr>
          <p:cNvPr id="29" name="Picture 2" descr="C:\Users\1\AppData\Local\Microsoft\Windows\Temporary Internet Files\Content.IE5\FUZSU1KV\MC90043475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8608" y="4589686"/>
            <a:ext cx="577461" cy="496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AutoShape 35"/>
          <p:cNvSpPr>
            <a:spLocks noChangeArrowheads="1"/>
          </p:cNvSpPr>
          <p:nvPr/>
        </p:nvSpPr>
        <p:spPr bwMode="auto">
          <a:xfrm>
            <a:off x="2678646" y="1237204"/>
            <a:ext cx="6207608" cy="762697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r>
              <a:rPr lang="ru-RU" alt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Отчет об операциях по счетам Главной </a:t>
            </a:r>
            <a:r>
              <a:rPr lang="ru-RU" altLang="ru-RU" dirty="0" smtClean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книги (ф</a:t>
            </a:r>
            <a:r>
              <a:rPr lang="ru-RU" alt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. 0531981)</a:t>
            </a:r>
          </a:p>
        </p:txBody>
      </p:sp>
      <p:sp>
        <p:nvSpPr>
          <p:cNvPr id="34" name="AutoShape 35"/>
          <p:cNvSpPr>
            <a:spLocks noChangeArrowheads="1"/>
          </p:cNvSpPr>
          <p:nvPr/>
        </p:nvSpPr>
        <p:spPr bwMode="auto">
          <a:xfrm>
            <a:off x="1329442" y="2759124"/>
            <a:ext cx="3981600" cy="1375200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r>
              <a:rPr lang="ru-RU" altLang="ru-RU" dirty="0" smtClean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Ежедневное представление Отчетов</a:t>
            </a:r>
            <a:endParaRPr lang="ru-RU" altLang="ru-RU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Стрелка вправо 34"/>
          <p:cNvSpPr>
            <a:spLocks noChangeArrowheads="1"/>
          </p:cNvSpPr>
          <p:nvPr/>
        </p:nvSpPr>
        <p:spPr bwMode="auto">
          <a:xfrm rot="5400000">
            <a:off x="3057757" y="4161617"/>
            <a:ext cx="524969" cy="668051"/>
          </a:xfrm>
          <a:prstGeom prst="rightArrow">
            <a:avLst>
              <a:gd name="adj1" fmla="val 37213"/>
              <a:gd name="adj2" fmla="val 43243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endParaRPr lang="ru-RU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AutoShape 35"/>
          <p:cNvSpPr>
            <a:spLocks noChangeArrowheads="1"/>
          </p:cNvSpPr>
          <p:nvPr/>
        </p:nvSpPr>
        <p:spPr bwMode="auto">
          <a:xfrm>
            <a:off x="1329441" y="4837823"/>
            <a:ext cx="3981600" cy="1375200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r>
              <a:rPr lang="ru-RU" altLang="ru-RU" dirty="0" smtClean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В соответствии с положениями приказа Федерального казначейства от 04.12.2015 № 339</a:t>
            </a:r>
            <a:endParaRPr lang="ru-RU" altLang="ru-RU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Стрелка вправо 36"/>
          <p:cNvSpPr>
            <a:spLocks noChangeArrowheads="1"/>
          </p:cNvSpPr>
          <p:nvPr/>
        </p:nvSpPr>
        <p:spPr bwMode="auto">
          <a:xfrm rot="5400000">
            <a:off x="7955716" y="2047582"/>
            <a:ext cx="524969" cy="668051"/>
          </a:xfrm>
          <a:prstGeom prst="rightArrow">
            <a:avLst>
              <a:gd name="adj1" fmla="val 37213"/>
              <a:gd name="adj2" fmla="val 4324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endParaRPr lang="ru-RU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AutoShape 35"/>
          <p:cNvSpPr>
            <a:spLocks noChangeArrowheads="1"/>
          </p:cNvSpPr>
          <p:nvPr/>
        </p:nvSpPr>
        <p:spPr bwMode="auto">
          <a:xfrm>
            <a:off x="6227696" y="2759124"/>
            <a:ext cx="3981007" cy="1376494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r>
              <a:rPr lang="ru-RU" alt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Представление коррекции </a:t>
            </a:r>
            <a:r>
              <a:rPr lang="ru-RU" altLang="ru-RU" dirty="0" smtClean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Отчетов </a:t>
            </a:r>
            <a:r>
              <a:rPr lang="ru-RU" alt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по результатам внесения изменений </a:t>
            </a:r>
            <a:r>
              <a:rPr lang="ru-RU" altLang="ru-RU" dirty="0" smtClean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только в </a:t>
            </a:r>
            <a:r>
              <a:rPr lang="ru-RU" alt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учетные данные по операциям с бюджетными и денежными обязательствами</a:t>
            </a:r>
          </a:p>
        </p:txBody>
      </p:sp>
      <p:sp>
        <p:nvSpPr>
          <p:cNvPr id="39" name="Стрелка вправо 38"/>
          <p:cNvSpPr>
            <a:spLocks noChangeArrowheads="1"/>
          </p:cNvSpPr>
          <p:nvPr/>
        </p:nvSpPr>
        <p:spPr bwMode="auto">
          <a:xfrm rot="5400000">
            <a:off x="7955714" y="4161617"/>
            <a:ext cx="524969" cy="668051"/>
          </a:xfrm>
          <a:prstGeom prst="rightArrow">
            <a:avLst>
              <a:gd name="adj1" fmla="val 37213"/>
              <a:gd name="adj2" fmla="val 4324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endParaRPr lang="ru-RU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34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2"/>
          <p:cNvSpPr txBox="1">
            <a:spLocks noChangeArrowheads="1"/>
          </p:cNvSpPr>
          <p:nvPr/>
        </p:nvSpPr>
        <p:spPr bwMode="auto">
          <a:xfrm>
            <a:off x="11760200" y="6529388"/>
            <a:ext cx="4191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fld id="{299F933E-D143-4136-99B1-77B115CC8B61}" type="slidenum">
              <a:rPr lang="en-US" altLang="ru-RU" sz="140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  <a:sym typeface="Lucida Grande"/>
              </a:rPr>
              <a:pPr algn="r"/>
              <a:t>14</a:t>
            </a:fld>
            <a:endParaRPr lang="en-US" altLang="ru-RU" sz="1400" dirty="0">
              <a:solidFill>
                <a:srgbClr val="1F497D"/>
              </a:solidFill>
              <a:latin typeface="Times New Roman" pitchFamily="18" charset="0"/>
              <a:cs typeface="Times New Roman" pitchFamily="18" charset="0"/>
              <a:sym typeface="Lucida Grande"/>
            </a:endParaRPr>
          </a:p>
        </p:txBody>
      </p:sp>
      <p:sp>
        <p:nvSpPr>
          <p:cNvPr id="14" name="TextBox 17"/>
          <p:cNvSpPr txBox="1">
            <a:spLocks noChangeArrowheads="1"/>
          </p:cNvSpPr>
          <p:nvPr/>
        </p:nvSpPr>
        <p:spPr bwMode="auto">
          <a:xfrm>
            <a:off x="3910806" y="66675"/>
            <a:ext cx="826849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0" hangingPunct="0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Особенности представления ТОФК бюджетной отчетности</a:t>
            </a:r>
          </a:p>
          <a:p>
            <a:pPr algn="ctr" eaLnBrk="0" hangingPunct="0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по операциям с бюджетными и денежными обязательств</a:t>
            </a:r>
            <a:endParaRPr lang="ru-RU" alt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право 7"/>
          <p:cNvSpPr>
            <a:spLocks noChangeArrowheads="1"/>
          </p:cNvSpPr>
          <p:nvPr/>
        </p:nvSpPr>
        <p:spPr bwMode="auto">
          <a:xfrm rot="5400000">
            <a:off x="3057758" y="2047582"/>
            <a:ext cx="524969" cy="668051"/>
          </a:xfrm>
          <a:prstGeom prst="rightArrow">
            <a:avLst>
              <a:gd name="adj1" fmla="val 37213"/>
              <a:gd name="adj2" fmla="val 43243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endParaRPr lang="ru-RU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AutoShape 35"/>
          <p:cNvSpPr>
            <a:spLocks noChangeArrowheads="1"/>
          </p:cNvSpPr>
          <p:nvPr/>
        </p:nvSpPr>
        <p:spPr bwMode="auto">
          <a:xfrm>
            <a:off x="6227696" y="4837823"/>
            <a:ext cx="3981600" cy="1375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Представление Отчетов ТОФК не осуществляется до получения дополнительных указаний Федерального казначейства</a:t>
            </a:r>
            <a:endParaRPr lang="ru-RU" b="1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pic>
        <p:nvPicPr>
          <p:cNvPr id="29" name="Picture 2" descr="C:\Users\1\AppData\Local\Microsoft\Windows\Temporary Internet Files\Content.IE5\FUZSU1KV\MC90043475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8608" y="4589686"/>
            <a:ext cx="577461" cy="496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AutoShape 35"/>
          <p:cNvSpPr>
            <a:spLocks noChangeArrowheads="1"/>
          </p:cNvSpPr>
          <p:nvPr/>
        </p:nvSpPr>
        <p:spPr bwMode="auto">
          <a:xfrm>
            <a:off x="2158473" y="1123950"/>
            <a:ext cx="7875054" cy="875951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Отчет о бюджетных и денежных обязательствах получателей средств федерального бюджета и администраторов источников финансирования дефицита федерального бюджета (ф. 0503129)</a:t>
            </a:r>
          </a:p>
        </p:txBody>
      </p:sp>
      <p:sp>
        <p:nvSpPr>
          <p:cNvPr id="34" name="AutoShape 35"/>
          <p:cNvSpPr>
            <a:spLocks noChangeArrowheads="1"/>
          </p:cNvSpPr>
          <p:nvPr/>
        </p:nvSpPr>
        <p:spPr bwMode="auto">
          <a:xfrm>
            <a:off x="1329442" y="2759124"/>
            <a:ext cx="3981600" cy="1375200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r>
              <a:rPr lang="ru-RU" altLang="ru-RU" dirty="0" smtClean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Представление Отчета</a:t>
            </a:r>
          </a:p>
          <a:p>
            <a:pPr algn="ctr" eaLnBrk="0" hangingPunct="0"/>
            <a:r>
              <a:rPr lang="ru-RU" altLang="ru-RU" dirty="0" smtClean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на 01.02.2017 в МОУ ФК</a:t>
            </a:r>
            <a:endParaRPr lang="ru-RU" altLang="ru-RU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Стрелка вправо 34"/>
          <p:cNvSpPr>
            <a:spLocks noChangeArrowheads="1"/>
          </p:cNvSpPr>
          <p:nvPr/>
        </p:nvSpPr>
        <p:spPr bwMode="auto">
          <a:xfrm rot="5400000">
            <a:off x="3057757" y="4161617"/>
            <a:ext cx="524969" cy="668051"/>
          </a:xfrm>
          <a:prstGeom prst="rightArrow">
            <a:avLst>
              <a:gd name="adj1" fmla="val 37213"/>
              <a:gd name="adj2" fmla="val 43243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endParaRPr lang="ru-RU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AutoShape 35"/>
          <p:cNvSpPr>
            <a:spLocks noChangeArrowheads="1"/>
          </p:cNvSpPr>
          <p:nvPr/>
        </p:nvSpPr>
        <p:spPr bwMode="auto">
          <a:xfrm>
            <a:off x="1329441" y="4837823"/>
            <a:ext cx="3981600" cy="1375200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r>
              <a:rPr lang="ru-RU" altLang="ru-RU" dirty="0" smtClean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В соответствии с положениями приказов Минфина России от 28.12.2010 № 191н и Федерального казначейства от 04.12.2015 № 339</a:t>
            </a:r>
            <a:endParaRPr lang="ru-RU" altLang="ru-RU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Стрелка вправо 36"/>
          <p:cNvSpPr>
            <a:spLocks noChangeArrowheads="1"/>
          </p:cNvSpPr>
          <p:nvPr/>
        </p:nvSpPr>
        <p:spPr bwMode="auto">
          <a:xfrm rot="5400000">
            <a:off x="7955716" y="2047582"/>
            <a:ext cx="524969" cy="668051"/>
          </a:xfrm>
          <a:prstGeom prst="rightArrow">
            <a:avLst>
              <a:gd name="adj1" fmla="val 37213"/>
              <a:gd name="adj2" fmla="val 4324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endParaRPr lang="ru-RU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AutoShape 35"/>
          <p:cNvSpPr>
            <a:spLocks noChangeArrowheads="1"/>
          </p:cNvSpPr>
          <p:nvPr/>
        </p:nvSpPr>
        <p:spPr bwMode="auto">
          <a:xfrm>
            <a:off x="6227696" y="2759124"/>
            <a:ext cx="3981007" cy="1376494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r>
              <a:rPr lang="ru-RU" altLang="ru-RU" b="1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Представление </a:t>
            </a:r>
            <a:r>
              <a:rPr lang="ru-RU" alt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Отчетов на 01.02.2017 получателям и главным распорядителям средств федерального бюджета</a:t>
            </a:r>
            <a:endParaRPr lang="ru-RU" altLang="ru-RU" b="1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Стрелка вправо 38"/>
          <p:cNvSpPr>
            <a:spLocks noChangeArrowheads="1"/>
          </p:cNvSpPr>
          <p:nvPr/>
        </p:nvSpPr>
        <p:spPr bwMode="auto">
          <a:xfrm rot="5400000">
            <a:off x="7955714" y="4161617"/>
            <a:ext cx="524969" cy="668051"/>
          </a:xfrm>
          <a:prstGeom prst="rightArrow">
            <a:avLst>
              <a:gd name="adj1" fmla="val 37213"/>
              <a:gd name="adj2" fmla="val 4324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endParaRPr lang="ru-RU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69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2"/>
          <p:cNvSpPr txBox="1">
            <a:spLocks noChangeArrowheads="1"/>
          </p:cNvSpPr>
          <p:nvPr/>
        </p:nvSpPr>
        <p:spPr bwMode="auto">
          <a:xfrm>
            <a:off x="11760200" y="6529388"/>
            <a:ext cx="4191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fld id="{E9AB1F20-2EE2-4979-98F5-FDB90D4471A1}" type="slidenum">
              <a:rPr lang="en-US" altLang="ru-RU" sz="140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  <a:sym typeface="Lucida Grande"/>
              </a:rPr>
              <a:pPr algn="r"/>
              <a:t>15</a:t>
            </a:fld>
            <a:endParaRPr lang="en-US" altLang="ru-RU" sz="1400" dirty="0">
              <a:solidFill>
                <a:srgbClr val="1F497D"/>
              </a:solidFill>
              <a:latin typeface="Times New Roman" pitchFamily="18" charset="0"/>
              <a:cs typeface="Times New Roman" pitchFamily="18" charset="0"/>
              <a:sym typeface="Lucida Grande"/>
            </a:endParaRPr>
          </a:p>
        </p:txBody>
      </p:sp>
      <p:sp>
        <p:nvSpPr>
          <p:cNvPr id="23555" name="TextBox 17"/>
          <p:cNvSpPr txBox="1">
            <a:spLocks noChangeArrowheads="1"/>
          </p:cNvSpPr>
          <p:nvPr/>
        </p:nvSpPr>
        <p:spPr bwMode="auto">
          <a:xfrm>
            <a:off x="3886200" y="66675"/>
            <a:ext cx="828516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0" hangingPunct="0"/>
            <a:r>
              <a:rPr lang="ru-RU" altLang="ru-RU" sz="2200" b="1" dirty="0">
                <a:latin typeface="Times New Roman" pitchFamily="18" charset="0"/>
                <a:cs typeface="Times New Roman" pitchFamily="18" charset="0"/>
              </a:rPr>
              <a:t>Отражение в казначейском учете </a:t>
            </a:r>
            <a:r>
              <a:rPr lang="ru-RU" altLang="ru-RU" sz="2200" b="1" dirty="0" smtClean="0">
                <a:latin typeface="Times New Roman" pitchFamily="18" charset="0"/>
                <a:cs typeface="Times New Roman" pitchFamily="18" charset="0"/>
              </a:rPr>
              <a:t>ТОФК расчетов между головной организацией и обособленными подразделениями</a:t>
            </a:r>
            <a:endParaRPr lang="ru-RU" alt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AutoShape 35"/>
          <p:cNvSpPr>
            <a:spLocks noChangeArrowheads="1"/>
          </p:cNvSpPr>
          <p:nvPr/>
        </p:nvSpPr>
        <p:spPr bwMode="auto">
          <a:xfrm>
            <a:off x="542665" y="3516088"/>
            <a:ext cx="4981946" cy="913036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r>
              <a:rPr lang="ru-RU" dirty="0">
                <a:latin typeface="Times New Roman" pitchFamily="18" charset="0"/>
                <a:cs typeface="Times New Roman" pitchFamily="18" charset="0"/>
              </a:rPr>
              <a:t>Перечисление денежных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средств:</a:t>
            </a:r>
          </a:p>
          <a:p>
            <a:pPr algn="ctr" eaLnBrk="0" hangingPunct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Дебет 7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(8, 9) 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30713 (30714, 30715)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610</a:t>
            </a:r>
          </a:p>
          <a:p>
            <a:pPr algn="ctr" eaLnBrk="0" hangingPunct="0"/>
            <a:r>
              <a:rPr lang="ru-RU" dirty="0">
                <a:latin typeface="Times New Roman" pitchFamily="18" charset="0"/>
                <a:cs typeface="Times New Roman" pitchFamily="18" charset="0"/>
              </a:rPr>
              <a:t>Кредит 7 (8, 9) 20313 (20314, 20315) 610</a:t>
            </a:r>
          </a:p>
        </p:txBody>
      </p:sp>
      <p:sp>
        <p:nvSpPr>
          <p:cNvPr id="13" name="AutoShape 35"/>
          <p:cNvSpPr>
            <a:spLocks noChangeArrowheads="1"/>
          </p:cNvSpPr>
          <p:nvPr/>
        </p:nvSpPr>
        <p:spPr bwMode="auto">
          <a:xfrm>
            <a:off x="1867990" y="1257299"/>
            <a:ext cx="8456017" cy="1466851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Расчеты между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головным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учреждением, являющимся бюджетным, автономным учреждением или иным юридическим лицом,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его обособленным подразделением, а также между обособленными подразделениями одного головного учреждения, проводимые в рамках перераспределения денежных средств либо их централизации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трелка вправо 18"/>
          <p:cNvSpPr>
            <a:spLocks noChangeArrowheads="1"/>
          </p:cNvSpPr>
          <p:nvPr/>
        </p:nvSpPr>
        <p:spPr bwMode="auto">
          <a:xfrm rot="5400000">
            <a:off x="2771154" y="2764950"/>
            <a:ext cx="524969" cy="668051"/>
          </a:xfrm>
          <a:prstGeom prst="rightArrow">
            <a:avLst>
              <a:gd name="adj1" fmla="val 37213"/>
              <a:gd name="adj2" fmla="val 43243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endParaRPr lang="ru-RU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трелка вправо 19"/>
          <p:cNvSpPr>
            <a:spLocks noChangeArrowheads="1"/>
          </p:cNvSpPr>
          <p:nvPr/>
        </p:nvSpPr>
        <p:spPr bwMode="auto">
          <a:xfrm rot="5400000">
            <a:off x="8733803" y="2764950"/>
            <a:ext cx="524969" cy="668051"/>
          </a:xfrm>
          <a:prstGeom prst="rightArrow">
            <a:avLst>
              <a:gd name="adj1" fmla="val 37213"/>
              <a:gd name="adj2" fmla="val 43243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endParaRPr lang="ru-RU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AutoShape 35"/>
          <p:cNvSpPr>
            <a:spLocks noChangeArrowheads="1"/>
          </p:cNvSpPr>
          <p:nvPr/>
        </p:nvSpPr>
        <p:spPr bwMode="auto">
          <a:xfrm>
            <a:off x="6491102" y="3516088"/>
            <a:ext cx="5010373" cy="913036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Зачисление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денежных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средств:</a:t>
            </a:r>
          </a:p>
          <a:p>
            <a:pPr algn="ctr" eaLnBrk="0" hangingPunct="0"/>
            <a:r>
              <a:rPr lang="ru-RU" dirty="0">
                <a:latin typeface="Times New Roman" pitchFamily="18" charset="0"/>
                <a:cs typeface="Times New Roman" pitchFamily="18" charset="0"/>
              </a:rPr>
              <a:t>Дебет 7 (8, 9) 20313 (20314, 20315) 510</a:t>
            </a:r>
          </a:p>
          <a:p>
            <a:pPr algn="ctr" eaLnBrk="0" hangingPunct="0"/>
            <a:r>
              <a:rPr lang="ru-RU" dirty="0">
                <a:latin typeface="Times New Roman" pitchFamily="18" charset="0"/>
                <a:cs typeface="Times New Roman" pitchFamily="18" charset="0"/>
              </a:rPr>
              <a:t>Кредит 7 (8, 9) 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30713 (30714, 30715)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510</a:t>
            </a:r>
            <a:endParaRPr lang="ru-RU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AutoShape 35"/>
          <p:cNvSpPr>
            <a:spLocks noChangeArrowheads="1"/>
          </p:cNvSpPr>
          <p:nvPr/>
        </p:nvSpPr>
        <p:spPr bwMode="auto">
          <a:xfrm>
            <a:off x="2535119" y="5357946"/>
            <a:ext cx="7121763" cy="1097962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Начиная с бюджетной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отчетности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ТОФК по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операциям со средствами бюджетных, автономных учреждений и иных юридических лиц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</a:p>
          <a:p>
            <a:pPr algn="ctr" eaLnBrk="0" hangingPunct="0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01.02.2017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допускается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отражение учетных данных по счетам казначейского учета 0 21200 000 и 0 30900 000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7" name="Picture 2" descr="C:\Users\1\AppData\Local\Microsoft\Windows\Temporary Internet Files\Content.IE5\FUZSU1KV\MC90043475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6037" y="4819489"/>
            <a:ext cx="801687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523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2"/>
          <p:cNvSpPr txBox="1">
            <a:spLocks noChangeArrowheads="1"/>
          </p:cNvSpPr>
          <p:nvPr/>
        </p:nvSpPr>
        <p:spPr bwMode="auto">
          <a:xfrm>
            <a:off x="11760200" y="6529388"/>
            <a:ext cx="4191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fld id="{E9AB1F20-2EE2-4979-98F5-FDB90D4471A1}" type="slidenum">
              <a:rPr lang="en-US" altLang="ru-RU" sz="140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  <a:sym typeface="Lucida Grande"/>
              </a:rPr>
              <a:pPr algn="r"/>
              <a:t>16</a:t>
            </a:fld>
            <a:endParaRPr lang="en-US" altLang="ru-RU" sz="1400" dirty="0">
              <a:solidFill>
                <a:srgbClr val="1F497D"/>
              </a:solidFill>
              <a:latin typeface="Times New Roman" pitchFamily="18" charset="0"/>
              <a:cs typeface="Times New Roman" pitchFamily="18" charset="0"/>
              <a:sym typeface="Lucida Grande"/>
            </a:endParaRPr>
          </a:p>
        </p:txBody>
      </p:sp>
      <p:sp>
        <p:nvSpPr>
          <p:cNvPr id="23555" name="TextBox 17"/>
          <p:cNvSpPr txBox="1">
            <a:spLocks noChangeArrowheads="1"/>
          </p:cNvSpPr>
          <p:nvPr/>
        </p:nvSpPr>
        <p:spPr bwMode="auto">
          <a:xfrm>
            <a:off x="3886200" y="66675"/>
            <a:ext cx="828516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0" hangingPunct="0"/>
            <a:r>
              <a:rPr lang="ru-RU" altLang="ru-RU" sz="2200" b="1" dirty="0">
                <a:latin typeface="Times New Roman" pitchFamily="18" charset="0"/>
                <a:cs typeface="Times New Roman" pitchFamily="18" charset="0"/>
              </a:rPr>
              <a:t>Отражение в казначейском учете </a:t>
            </a:r>
            <a:r>
              <a:rPr lang="ru-RU" altLang="ru-RU" sz="2200" b="1" dirty="0" smtClean="0">
                <a:latin typeface="Times New Roman" pitchFamily="18" charset="0"/>
                <a:cs typeface="Times New Roman" pitchFamily="18" charset="0"/>
              </a:rPr>
              <a:t>ТОФК расчетов между головной организацией и обособленными подразделениями</a:t>
            </a:r>
            <a:endParaRPr lang="ru-RU" alt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AutoShape 35"/>
          <p:cNvSpPr>
            <a:spLocks noChangeArrowheads="1"/>
          </p:cNvSpPr>
          <p:nvPr/>
        </p:nvSpPr>
        <p:spPr bwMode="auto">
          <a:xfrm>
            <a:off x="407439" y="4005126"/>
            <a:ext cx="5252400" cy="1055911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Обработка первичных учетных документов в ППО «АСФК» как кассовых поступлений и кассовых выбытий, но не как внутренних расчетов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AutoShape 35"/>
          <p:cNvSpPr>
            <a:spLocks noChangeArrowheads="1"/>
          </p:cNvSpPr>
          <p:nvPr/>
        </p:nvSpPr>
        <p:spPr bwMode="auto">
          <a:xfrm>
            <a:off x="1867992" y="1099806"/>
            <a:ext cx="8456017" cy="956583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Порядок отражения в казначейском учете ТОФК расчетов между головной организацией и обособленным подразделением, а также между обособленными подразделениями до реализации доработки ППО «АСФК»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трелка вправо 18"/>
          <p:cNvSpPr>
            <a:spLocks noChangeArrowheads="1"/>
          </p:cNvSpPr>
          <p:nvPr/>
        </p:nvSpPr>
        <p:spPr bwMode="auto">
          <a:xfrm rot="5400000">
            <a:off x="2771155" y="3320997"/>
            <a:ext cx="524969" cy="668051"/>
          </a:xfrm>
          <a:prstGeom prst="rightArrow">
            <a:avLst>
              <a:gd name="adj1" fmla="val 37213"/>
              <a:gd name="adj2" fmla="val 43243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endParaRPr lang="ru-RU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трелка вправо 19"/>
          <p:cNvSpPr>
            <a:spLocks noChangeArrowheads="1"/>
          </p:cNvSpPr>
          <p:nvPr/>
        </p:nvSpPr>
        <p:spPr bwMode="auto">
          <a:xfrm rot="5400000">
            <a:off x="8733804" y="3320997"/>
            <a:ext cx="524969" cy="668051"/>
          </a:xfrm>
          <a:prstGeom prst="rightArrow">
            <a:avLst>
              <a:gd name="adj1" fmla="val 37213"/>
              <a:gd name="adj2" fmla="val 43243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endParaRPr lang="ru-RU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AutoShape 35"/>
          <p:cNvSpPr>
            <a:spLocks noChangeArrowheads="1"/>
          </p:cNvSpPr>
          <p:nvPr/>
        </p:nvSpPr>
        <p:spPr bwMode="auto">
          <a:xfrm>
            <a:off x="6369936" y="4005128"/>
            <a:ext cx="5252701" cy="1055911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Перенос учетных данных со счетов казначейского учета 0 21200 000 и 0 30900 000 на соответствующие счета 0 30700 610 и 0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30700 510 последним днем отчетного периода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AutoShape 35"/>
          <p:cNvSpPr>
            <a:spLocks noChangeArrowheads="1"/>
          </p:cNvSpPr>
          <p:nvPr/>
        </p:nvSpPr>
        <p:spPr bwMode="auto">
          <a:xfrm>
            <a:off x="407369" y="5733320"/>
            <a:ext cx="5252400" cy="1055911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Рекомендации по соответствующей отработке первичных учетных документов будут размещены в системе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JIRA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трелка вправо 13"/>
          <p:cNvSpPr>
            <a:spLocks noChangeArrowheads="1"/>
          </p:cNvSpPr>
          <p:nvPr/>
        </p:nvSpPr>
        <p:spPr bwMode="auto">
          <a:xfrm rot="5400000">
            <a:off x="2771154" y="5087118"/>
            <a:ext cx="524969" cy="668051"/>
          </a:xfrm>
          <a:prstGeom prst="rightArrow">
            <a:avLst>
              <a:gd name="adj1" fmla="val 37213"/>
              <a:gd name="adj2" fmla="val 43243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endParaRPr lang="ru-RU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трелка вправо 14"/>
          <p:cNvSpPr>
            <a:spLocks noChangeArrowheads="1"/>
          </p:cNvSpPr>
          <p:nvPr/>
        </p:nvSpPr>
        <p:spPr bwMode="auto">
          <a:xfrm rot="5400000">
            <a:off x="8733804" y="5087118"/>
            <a:ext cx="524969" cy="668051"/>
          </a:xfrm>
          <a:prstGeom prst="rightArrow">
            <a:avLst>
              <a:gd name="adj1" fmla="val 37213"/>
              <a:gd name="adj2" fmla="val 43243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endParaRPr lang="ru-RU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AutoShape 35"/>
          <p:cNvSpPr>
            <a:spLocks noChangeArrowheads="1"/>
          </p:cNvSpPr>
          <p:nvPr/>
        </p:nvSpPr>
        <p:spPr bwMode="auto">
          <a:xfrm>
            <a:off x="6369867" y="5733322"/>
            <a:ext cx="5252701" cy="1055911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Рекомендации по созданию соответствующей Бухгалтерской справки (ф. 0504833) будут размещены в системе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JIRA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AutoShape 35"/>
          <p:cNvSpPr>
            <a:spLocks noChangeArrowheads="1"/>
          </p:cNvSpPr>
          <p:nvPr/>
        </p:nvSpPr>
        <p:spPr bwMode="auto">
          <a:xfrm>
            <a:off x="1927670" y="2711573"/>
            <a:ext cx="2211937" cy="526928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Вариант 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трелка вправо 21"/>
          <p:cNvSpPr>
            <a:spLocks noChangeArrowheads="1"/>
          </p:cNvSpPr>
          <p:nvPr/>
        </p:nvSpPr>
        <p:spPr bwMode="auto">
          <a:xfrm rot="5400000">
            <a:off x="2771155" y="2033485"/>
            <a:ext cx="524969" cy="668051"/>
          </a:xfrm>
          <a:prstGeom prst="rightArrow">
            <a:avLst>
              <a:gd name="adj1" fmla="val 37213"/>
              <a:gd name="adj2" fmla="val 43243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endParaRPr lang="ru-RU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AutoShape 35"/>
          <p:cNvSpPr>
            <a:spLocks noChangeArrowheads="1"/>
          </p:cNvSpPr>
          <p:nvPr/>
        </p:nvSpPr>
        <p:spPr bwMode="auto">
          <a:xfrm>
            <a:off x="7890319" y="2711573"/>
            <a:ext cx="2211937" cy="526928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Вариант 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трелка вправо 23"/>
          <p:cNvSpPr>
            <a:spLocks noChangeArrowheads="1"/>
          </p:cNvSpPr>
          <p:nvPr/>
        </p:nvSpPr>
        <p:spPr bwMode="auto">
          <a:xfrm rot="5400000">
            <a:off x="8733804" y="2033485"/>
            <a:ext cx="524969" cy="668051"/>
          </a:xfrm>
          <a:prstGeom prst="rightArrow">
            <a:avLst>
              <a:gd name="adj1" fmla="val 37213"/>
              <a:gd name="adj2" fmla="val 43243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endParaRPr lang="ru-RU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95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2"/>
          <p:cNvSpPr txBox="1">
            <a:spLocks noChangeArrowheads="1"/>
          </p:cNvSpPr>
          <p:nvPr/>
        </p:nvSpPr>
        <p:spPr bwMode="auto">
          <a:xfrm>
            <a:off x="11760200" y="6529388"/>
            <a:ext cx="4191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fld id="{299F933E-D143-4136-99B1-77B115CC8B61}" type="slidenum">
              <a:rPr lang="en-US" altLang="ru-RU" sz="140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  <a:sym typeface="Lucida Grande"/>
              </a:rPr>
              <a:pPr algn="r"/>
              <a:t>17</a:t>
            </a:fld>
            <a:endParaRPr lang="en-US" altLang="ru-RU" sz="1400" dirty="0">
              <a:solidFill>
                <a:srgbClr val="1F497D"/>
              </a:solidFill>
              <a:latin typeface="Times New Roman" pitchFamily="18" charset="0"/>
              <a:cs typeface="Times New Roman" pitchFamily="18" charset="0"/>
              <a:sym typeface="Lucida Grande"/>
            </a:endParaRPr>
          </a:p>
        </p:txBody>
      </p:sp>
      <p:sp>
        <p:nvSpPr>
          <p:cNvPr id="19" name="TextBox 17"/>
          <p:cNvSpPr txBox="1">
            <a:spLocks noChangeArrowheads="1"/>
          </p:cNvSpPr>
          <p:nvPr/>
        </p:nvSpPr>
        <p:spPr bwMode="auto">
          <a:xfrm>
            <a:off x="3910806" y="66675"/>
            <a:ext cx="826849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0" hangingPunct="0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Особенности формирования учетной политики ТОФК по кассовому исполнению и кассовому обслуживанию бюджетов и проведению операций со средствами юридических лиц</a:t>
            </a:r>
            <a:endParaRPr lang="ru-RU" alt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1727016" y="2771925"/>
            <a:ext cx="8721532" cy="790476"/>
            <a:chOff x="1244232" y="1856226"/>
            <a:chExt cx="8721532" cy="790476"/>
          </a:xfrm>
        </p:grpSpPr>
        <p:sp>
          <p:nvSpPr>
            <p:cNvPr id="11" name="AutoShape 35"/>
            <p:cNvSpPr>
              <a:spLocks noChangeArrowheads="1"/>
            </p:cNvSpPr>
            <p:nvPr/>
          </p:nvSpPr>
          <p:spPr bwMode="auto">
            <a:xfrm>
              <a:off x="1244232" y="1903802"/>
              <a:ext cx="2960919" cy="695325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18000">
                  <a:srgbClr val="B9C8FF"/>
                </a:gs>
                <a:gs pos="100000">
                  <a:srgbClr val="D9E6FF"/>
                </a:gs>
              </a:gsLst>
              <a:path path="circle">
                <a:fillToRect r="100000" b="100000"/>
              </a:path>
              <a:tileRect l="-100000" t="-100000"/>
            </a:gra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/>
              <a:r>
                <a:rPr lang="ru-RU" dirty="0" smtClean="0">
                  <a:solidFill>
                    <a:prstClr val="black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Ноябрь 2016 года</a:t>
              </a:r>
              <a:endParaRPr 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трелка вправо 13"/>
            <p:cNvSpPr>
              <a:spLocks noChangeArrowheads="1"/>
            </p:cNvSpPr>
            <p:nvPr/>
          </p:nvSpPr>
          <p:spPr bwMode="auto">
            <a:xfrm>
              <a:off x="4405847" y="1903800"/>
              <a:ext cx="524969" cy="668051"/>
            </a:xfrm>
            <a:prstGeom prst="rightArrow">
              <a:avLst>
                <a:gd name="adj1" fmla="val 37213"/>
                <a:gd name="adj2" fmla="val 43243"/>
              </a:avLst>
            </a:prstGeom>
            <a:gradFill flip="none" rotWithShape="1">
              <a:gsLst>
                <a:gs pos="18000">
                  <a:srgbClr val="B9C8FF"/>
                </a:gs>
                <a:gs pos="100000">
                  <a:srgbClr val="D9E6FF"/>
                </a:gs>
              </a:gsLst>
              <a:path path="circle">
                <a:fillToRect r="100000" b="100000"/>
              </a:path>
              <a:tileRect l="-100000" t="-100000"/>
            </a:gra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/>
              <a:endParaRPr 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AutoShape 35"/>
            <p:cNvSpPr>
              <a:spLocks noChangeArrowheads="1"/>
            </p:cNvSpPr>
            <p:nvPr/>
          </p:nvSpPr>
          <p:spPr bwMode="auto">
            <a:xfrm>
              <a:off x="5158774" y="1856226"/>
              <a:ext cx="4806990" cy="790476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18000">
                  <a:srgbClr val="B9C8FF"/>
                </a:gs>
                <a:gs pos="100000">
                  <a:srgbClr val="D9E6FF"/>
                </a:gs>
              </a:gsLst>
              <a:path path="circle">
                <a:fillToRect r="100000" b="100000"/>
              </a:path>
              <a:tileRect l="-100000" t="-100000"/>
            </a:gra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/>
              <a:r>
                <a:rPr lang="ru-RU" dirty="0">
                  <a:solidFill>
                    <a:prstClr val="black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Направление в Федеральное казначейство предложений по порядку формирования учетной политики ТОФК</a:t>
              </a:r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1727016" y="3971313"/>
            <a:ext cx="8737968" cy="792000"/>
            <a:chOff x="1727016" y="3055614"/>
            <a:chExt cx="8737968" cy="792000"/>
          </a:xfrm>
        </p:grpSpPr>
        <p:sp>
          <p:nvSpPr>
            <p:cNvPr id="13" name="AutoShape 35"/>
            <p:cNvSpPr>
              <a:spLocks noChangeArrowheads="1"/>
            </p:cNvSpPr>
            <p:nvPr/>
          </p:nvSpPr>
          <p:spPr bwMode="auto">
            <a:xfrm>
              <a:off x="1727016" y="3103952"/>
              <a:ext cx="2960919" cy="695325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18000">
                  <a:srgbClr val="B9C8FF"/>
                </a:gs>
                <a:gs pos="100000">
                  <a:srgbClr val="D9E6FF"/>
                </a:gs>
              </a:gsLst>
              <a:path path="circle">
                <a:fillToRect r="100000" b="100000"/>
              </a:path>
              <a:tileRect l="-100000" t="-100000"/>
            </a:gra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/>
              <a:r>
                <a:rPr lang="ru-RU" dirty="0" smtClean="0">
                  <a:solidFill>
                    <a:prstClr val="black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Январь 2017 года</a:t>
              </a:r>
              <a:endParaRPr 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трелка вправо 15"/>
            <p:cNvSpPr>
              <a:spLocks noChangeArrowheads="1"/>
            </p:cNvSpPr>
            <p:nvPr/>
          </p:nvSpPr>
          <p:spPr bwMode="auto">
            <a:xfrm>
              <a:off x="4888631" y="3103950"/>
              <a:ext cx="524969" cy="668051"/>
            </a:xfrm>
            <a:prstGeom prst="rightArrow">
              <a:avLst>
                <a:gd name="adj1" fmla="val 37213"/>
                <a:gd name="adj2" fmla="val 43243"/>
              </a:avLst>
            </a:prstGeom>
            <a:gradFill flip="none" rotWithShape="1">
              <a:gsLst>
                <a:gs pos="18000">
                  <a:srgbClr val="B9C8FF"/>
                </a:gs>
                <a:gs pos="100000">
                  <a:srgbClr val="D9E6FF"/>
                </a:gs>
              </a:gsLst>
              <a:path path="circle">
                <a:fillToRect r="100000" b="100000"/>
              </a:path>
              <a:tileRect l="-100000" t="-100000"/>
            </a:gra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/>
              <a:endParaRPr 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AutoShape 35"/>
            <p:cNvSpPr>
              <a:spLocks noChangeArrowheads="1"/>
            </p:cNvSpPr>
            <p:nvPr/>
          </p:nvSpPr>
          <p:spPr bwMode="auto">
            <a:xfrm>
              <a:off x="5657994" y="3055614"/>
              <a:ext cx="4806990" cy="792000"/>
            </a:xfrm>
            <a:prstGeom prst="roundRect">
              <a:avLst>
                <a:gd name="adj" fmla="val 16667"/>
              </a:avLst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/>
              <a:r>
                <a:rPr lang="ru-RU" dirty="0" smtClean="0">
                  <a:solidFill>
                    <a:prstClr val="black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Анализ предложений и подготовка системных разъяснений</a:t>
              </a:r>
              <a:endParaRPr 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8386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2"/>
          <p:cNvSpPr txBox="1">
            <a:spLocks noChangeArrowheads="1"/>
          </p:cNvSpPr>
          <p:nvPr/>
        </p:nvSpPr>
        <p:spPr bwMode="auto">
          <a:xfrm>
            <a:off x="11760200" y="6529388"/>
            <a:ext cx="4191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fld id="{7246A7B5-9812-47FB-BF67-F77666109A16}" type="slidenum">
              <a:rPr lang="en-US" altLang="ru-RU" sz="140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  <a:sym typeface="Lucida Grande"/>
              </a:rPr>
              <a:pPr algn="r"/>
              <a:t>18</a:t>
            </a:fld>
            <a:endParaRPr lang="en-US" altLang="ru-RU" sz="1400" dirty="0">
              <a:solidFill>
                <a:srgbClr val="1F497D"/>
              </a:solidFill>
              <a:latin typeface="Times New Roman" pitchFamily="18" charset="0"/>
              <a:cs typeface="Times New Roman" pitchFamily="18" charset="0"/>
              <a:sym typeface="Lucida Grande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398211"/>
              </p:ext>
            </p:extLst>
          </p:nvPr>
        </p:nvGraphicFramePr>
        <p:xfrm>
          <a:off x="276224" y="1596330"/>
          <a:ext cx="11639551" cy="4804264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441580"/>
                <a:gridCol w="10045447"/>
                <a:gridCol w="1152524"/>
              </a:tblGrid>
              <a:tr h="8078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760" marR="56760" marT="0" marB="0" anchor="ctr">
                    <a:gradFill>
                      <a:gsLst>
                        <a:gs pos="18000">
                          <a:srgbClr val="B9C8FF"/>
                        </a:gs>
                        <a:gs pos="89000">
                          <a:srgbClr val="D9E6FF"/>
                        </a:gs>
                      </a:gsLst>
                      <a:path path="circle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Предложение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 содержанию учетной политики ТОФК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760" marR="56760" marT="0" marB="0" anchor="ctr">
                    <a:gradFill>
                      <a:gsLst>
                        <a:gs pos="18000">
                          <a:srgbClr val="B9C8FF"/>
                        </a:gs>
                        <a:gs pos="89000">
                          <a:srgbClr val="D9E6FF"/>
                        </a:gs>
                      </a:gsLst>
                      <a:path path="circle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голосов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«за» из 66*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760" marR="56760" marT="0" marB="0" anchor="ctr">
                    <a:gradFill>
                      <a:gsLst>
                        <a:gs pos="18000">
                          <a:srgbClr val="B9C8FF"/>
                        </a:gs>
                        <a:gs pos="89000">
                          <a:srgbClr val="D9E6FF"/>
                        </a:gs>
                      </a:gsLst>
                      <a:path path="circle">
                        <a:fillToRect r="100000" b="100000"/>
                      </a:path>
                    </a:gradFill>
                  </a:tcPr>
                </a:tc>
              </a:tr>
              <a:tr h="1334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18000">
                          <a:srgbClr val="B9C8FF"/>
                        </a:gs>
                        <a:gs pos="100000">
                          <a:srgbClr val="D9E6FF"/>
                        </a:gs>
                      </a:gsLst>
                      <a:path path="circle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Особенности формирования регистров бюджетного (казначейского) учета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18000">
                          <a:srgbClr val="B9C8FF"/>
                        </a:gs>
                        <a:gs pos="100000">
                          <a:srgbClr val="D9E6FF"/>
                        </a:gs>
                      </a:gsLst>
                      <a:path path="circle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Рабочий</a:t>
                      </a:r>
                      <a:r>
                        <a:rPr lang="ru-RU" sz="16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план счетов бюджетного (казначейского) учета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27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1685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18000">
                          <a:srgbClr val="B9C8FF"/>
                        </a:gs>
                        <a:gs pos="100000">
                          <a:srgbClr val="D9E6FF"/>
                        </a:gs>
                      </a:gsLst>
                      <a:path path="circle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Порядок проведения инвентаризации остатков денежных средств по счетам, открытым ТОФК в подразделениях Банка</a:t>
                      </a:r>
                      <a:r>
                        <a:rPr lang="ru-RU" sz="16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России или кредитных организациях, перед составлением годовой бюджетной отчетности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24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510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18000">
                          <a:srgbClr val="B9C8FF"/>
                        </a:gs>
                        <a:gs pos="100000">
                          <a:srgbClr val="D9E6FF"/>
                        </a:gs>
                      </a:gsLst>
                      <a:path path="circle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График документооборота</a:t>
                      </a:r>
                      <a:r>
                        <a:rPr lang="ru-RU" sz="16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при ведении ТОФК бюджетного (казначейского) учета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23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569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18000">
                          <a:srgbClr val="B9C8FF"/>
                        </a:gs>
                        <a:gs pos="100000">
                          <a:srgbClr val="D9E6FF"/>
                        </a:gs>
                      </a:gsLst>
                      <a:path path="circle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Корреспонденция счетов бюджетного (казначейского) учета, которая не регламентирована нормативными правовыми актами и разъяснениями Минфина России и Федерального казначейства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15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211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18000">
                          <a:srgbClr val="B9C8FF"/>
                        </a:gs>
                        <a:gs pos="100000">
                          <a:srgbClr val="D9E6FF"/>
                        </a:gs>
                      </a:gsLst>
                      <a:path path="circle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Порядок архивного хранения первичных учетных документов, регистров бюджетного (казначейского) учета и бюджетной отчетности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15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1792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18000">
                          <a:srgbClr val="B9C8FF"/>
                        </a:gs>
                        <a:gs pos="100000">
                          <a:srgbClr val="D9E6FF"/>
                        </a:gs>
                      </a:gsLst>
                      <a:path path="circle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Особенности отражения</a:t>
                      </a:r>
                      <a:r>
                        <a:rPr lang="ru-RU" sz="16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в бюджетном (казначейском) учете исправительных записей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1943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18000">
                          <a:srgbClr val="B9C8FF"/>
                        </a:gs>
                        <a:gs pos="100000">
                          <a:srgbClr val="D9E6FF"/>
                        </a:gs>
                      </a:gsLst>
                      <a:path path="circle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Порядок закрытия и открытия операционного дня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1434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18000">
                          <a:srgbClr val="B9C8FF"/>
                        </a:gs>
                        <a:gs pos="100000">
                          <a:srgbClr val="D9E6FF"/>
                        </a:gs>
                      </a:gsLst>
                      <a:path path="circle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Порядок проведения внутреннего </a:t>
                      </a:r>
                      <a:r>
                        <a:rPr lang="ru-RU" sz="16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контроля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10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431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18000">
                          <a:srgbClr val="B9C8FF"/>
                        </a:gs>
                        <a:gs pos="100000">
                          <a:srgbClr val="D9E6FF"/>
                        </a:gs>
                      </a:gsLst>
                      <a:path path="circle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Порядок заверения отдельных форм бюджетной отчетности,</a:t>
                      </a:r>
                      <a:r>
                        <a:rPr lang="ru-RU" sz="16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направляемых в ТОФК для проверки в установленном порядке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9" name="TextBox 17"/>
          <p:cNvSpPr txBox="1">
            <a:spLocks noChangeArrowheads="1"/>
          </p:cNvSpPr>
          <p:nvPr/>
        </p:nvSpPr>
        <p:spPr bwMode="auto">
          <a:xfrm>
            <a:off x="3910806" y="66675"/>
            <a:ext cx="826849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0" hangingPunct="0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Особенности формирования учетной политики ТОФК по кассовому исполнению и кассовому обслуживанию бюджетов и проведению операций со средствами юридических лиц</a:t>
            </a:r>
            <a:endParaRPr lang="ru-RU" alt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15"/>
          <p:cNvSpPr>
            <a:spLocks noChangeArrowheads="1"/>
          </p:cNvSpPr>
          <p:nvPr/>
        </p:nvSpPr>
        <p:spPr bwMode="auto">
          <a:xfrm>
            <a:off x="868988" y="6452156"/>
            <a:ext cx="104540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* 66 – общее количество писем с предложениями, полученных от ТОФК </a:t>
            </a:r>
            <a:endParaRPr lang="en-US" alt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06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2"/>
          <p:cNvSpPr txBox="1">
            <a:spLocks noChangeArrowheads="1"/>
          </p:cNvSpPr>
          <p:nvPr/>
        </p:nvSpPr>
        <p:spPr bwMode="auto">
          <a:xfrm>
            <a:off x="11760200" y="6529388"/>
            <a:ext cx="4191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fld id="{299F933E-D143-4136-99B1-77B115CC8B61}" type="slidenum">
              <a:rPr lang="en-US" altLang="ru-RU" sz="140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  <a:sym typeface="Lucida Grande"/>
              </a:rPr>
              <a:pPr algn="r"/>
              <a:t>19</a:t>
            </a:fld>
            <a:endParaRPr lang="en-US" altLang="ru-RU" sz="1400" dirty="0">
              <a:solidFill>
                <a:srgbClr val="1F497D"/>
              </a:solidFill>
              <a:latin typeface="Times New Roman" pitchFamily="18" charset="0"/>
              <a:cs typeface="Times New Roman" pitchFamily="18" charset="0"/>
              <a:sym typeface="Lucida Grande"/>
            </a:endParaRPr>
          </a:p>
        </p:txBody>
      </p:sp>
      <p:sp>
        <p:nvSpPr>
          <p:cNvPr id="14" name="TextBox 17"/>
          <p:cNvSpPr txBox="1">
            <a:spLocks noChangeArrowheads="1"/>
          </p:cNvSpPr>
          <p:nvPr/>
        </p:nvSpPr>
        <p:spPr bwMode="auto">
          <a:xfrm>
            <a:off x="3910806" y="66675"/>
            <a:ext cx="826849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0" hangingPunct="0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Порядок внесения 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ТОФК исправительных 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записей</a:t>
            </a:r>
          </a:p>
          <a:p>
            <a:pPr algn="ctr" eaLnBrk="0" hangingPunct="0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учетные данные 2016 года</a:t>
            </a:r>
          </a:p>
        </p:txBody>
      </p:sp>
      <p:sp>
        <p:nvSpPr>
          <p:cNvPr id="8" name="Стрелка вправо 7"/>
          <p:cNvSpPr>
            <a:spLocks noChangeArrowheads="1"/>
          </p:cNvSpPr>
          <p:nvPr/>
        </p:nvSpPr>
        <p:spPr bwMode="auto">
          <a:xfrm rot="5400000">
            <a:off x="5833515" y="3019726"/>
            <a:ext cx="524969" cy="668051"/>
          </a:xfrm>
          <a:prstGeom prst="rightArrow">
            <a:avLst>
              <a:gd name="adj1" fmla="val 37213"/>
              <a:gd name="adj2" fmla="val 43243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endParaRPr lang="ru-RU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AutoShape 35"/>
          <p:cNvSpPr>
            <a:spLocks noChangeArrowheads="1"/>
          </p:cNvSpPr>
          <p:nvPr/>
        </p:nvSpPr>
        <p:spPr bwMode="auto">
          <a:xfrm>
            <a:off x="2158473" y="2151105"/>
            <a:ext cx="7875054" cy="875951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Внесение ТОФК исправительных записей в учетные данные 2016 года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AutoShape 35"/>
          <p:cNvSpPr>
            <a:spLocks noChangeArrowheads="1"/>
          </p:cNvSpPr>
          <p:nvPr/>
        </p:nvSpPr>
        <p:spPr bwMode="auto">
          <a:xfrm>
            <a:off x="3028931" y="3731268"/>
            <a:ext cx="6134138" cy="2426744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r>
              <a:rPr lang="ru-RU" alt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Порядок установлен приказом </a:t>
            </a:r>
            <a:r>
              <a:rPr lang="ru-RU" altLang="ru-RU" dirty="0" smtClean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Федерального</a:t>
            </a:r>
          </a:p>
          <a:p>
            <a:pPr algn="ctr" eaLnBrk="0" hangingPunct="0"/>
            <a:r>
              <a:rPr lang="ru-RU" altLang="ru-RU" dirty="0" smtClean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казначейства </a:t>
            </a:r>
            <a:r>
              <a:rPr lang="ru-RU" alt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от 04.12.2015 № 339 </a:t>
            </a:r>
            <a:r>
              <a:rPr lang="ru-RU" altLang="ru-RU" dirty="0" smtClean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«Об </a:t>
            </a:r>
            <a:r>
              <a:rPr lang="ru-RU" alt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утверждении Особенностей формирования бюджетной отчетности по кассовому исполнению федерального бюджета, кассовому обслуживанию исполнения бюджетов бюджетной системы Российской Федерации, по операциям со средствами бюджетных, автономных учреждений и иных юридических лиц территориальными органами Федерального </a:t>
            </a:r>
            <a:r>
              <a:rPr lang="ru-RU" altLang="ru-RU" dirty="0" smtClean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казначейства»</a:t>
            </a:r>
            <a:endParaRPr lang="ru-RU" altLang="ru-RU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2" descr="C:\Users\1\AppData\Local\Microsoft\Windows\Temporary Internet Files\Content.IE5\FUZSU1KV\MC90044131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5677" y="3388587"/>
            <a:ext cx="7731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346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2"/>
          <p:cNvSpPr txBox="1">
            <a:spLocks noChangeArrowheads="1"/>
          </p:cNvSpPr>
          <p:nvPr/>
        </p:nvSpPr>
        <p:spPr bwMode="auto">
          <a:xfrm>
            <a:off x="11760200" y="6529388"/>
            <a:ext cx="4191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fld id="{8E11402C-E787-4959-A03D-AB9A80757779}" type="slidenum">
              <a:rPr lang="en-US" altLang="ru-RU" sz="140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  <a:sym typeface="Lucida Grande"/>
              </a:rPr>
              <a:pPr algn="r"/>
              <a:t>2</a:t>
            </a:fld>
            <a:endParaRPr lang="en-US" altLang="ru-RU" sz="1400" dirty="0">
              <a:solidFill>
                <a:srgbClr val="1F497D"/>
              </a:solidFill>
              <a:latin typeface="Times New Roman" pitchFamily="18" charset="0"/>
              <a:cs typeface="Times New Roman" pitchFamily="18" charset="0"/>
              <a:sym typeface="Lucida Grande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363468" y="2451708"/>
            <a:ext cx="11465064" cy="2817318"/>
            <a:chOff x="155434" y="2451708"/>
            <a:chExt cx="11465064" cy="2817318"/>
          </a:xfrm>
        </p:grpSpPr>
        <p:sp>
          <p:nvSpPr>
            <p:cNvPr id="14" name="AutoShape 35"/>
            <p:cNvSpPr>
              <a:spLocks noChangeArrowheads="1"/>
            </p:cNvSpPr>
            <p:nvPr/>
          </p:nvSpPr>
          <p:spPr bwMode="auto">
            <a:xfrm>
              <a:off x="155434" y="2451708"/>
              <a:ext cx="2934586" cy="2817318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18000">
                  <a:srgbClr val="B9C8FF"/>
                </a:gs>
                <a:gs pos="100000">
                  <a:srgbClr val="D9E6FF"/>
                </a:gs>
              </a:gsLst>
              <a:path path="circle">
                <a:fillToRect r="100000" b="100000"/>
              </a:path>
              <a:tileRect l="-100000" t="-100000"/>
            </a:gra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/>
              <a:r>
                <a:rPr lang="ru-RU" dirty="0" smtClean="0">
                  <a:solidFill>
                    <a:prstClr val="black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Проблемные вопросы организации ведения бюджетного учета операций с бюджетными и денежными обязательствами</a:t>
              </a:r>
              <a:endParaRPr 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AutoShape 35"/>
            <p:cNvSpPr>
              <a:spLocks noChangeArrowheads="1"/>
            </p:cNvSpPr>
            <p:nvPr/>
          </p:nvSpPr>
          <p:spPr bwMode="auto">
            <a:xfrm>
              <a:off x="5000625" y="2727601"/>
              <a:ext cx="6619873" cy="539026"/>
            </a:xfrm>
            <a:prstGeom prst="roundRect">
              <a:avLst>
                <a:gd name="adj" fmla="val 16667"/>
              </a:avLst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eaLnBrk="0" hangingPunct="0"/>
              <a:r>
                <a:rPr lang="ru-RU" dirty="0" smtClean="0">
                  <a:solidFill>
                    <a:prstClr val="black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Методологические вопросы</a:t>
              </a:r>
              <a:endParaRPr 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AutoShape 35"/>
            <p:cNvSpPr>
              <a:spLocks noChangeArrowheads="1"/>
            </p:cNvSpPr>
            <p:nvPr/>
          </p:nvSpPr>
          <p:spPr bwMode="auto">
            <a:xfrm>
              <a:off x="5000625" y="3576220"/>
              <a:ext cx="6619873" cy="568294"/>
            </a:xfrm>
            <a:prstGeom prst="roundRect">
              <a:avLst>
                <a:gd name="adj" fmla="val 16667"/>
              </a:avLst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eaLnBrk="0" hangingPunct="0"/>
              <a:r>
                <a:rPr lang="ru-RU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Организационные  вопросы</a:t>
              </a:r>
            </a:p>
          </p:txBody>
        </p:sp>
        <p:sp>
          <p:nvSpPr>
            <p:cNvPr id="26" name="AutoShape 35"/>
            <p:cNvSpPr>
              <a:spLocks noChangeArrowheads="1"/>
            </p:cNvSpPr>
            <p:nvPr/>
          </p:nvSpPr>
          <p:spPr bwMode="auto">
            <a:xfrm>
              <a:off x="5000625" y="4451531"/>
              <a:ext cx="6619873" cy="559757"/>
            </a:xfrm>
            <a:prstGeom prst="roundRect">
              <a:avLst>
                <a:gd name="adj" fmla="val 16667"/>
              </a:avLst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just" eaLnBrk="0" hangingPunct="0">
                <a:defRPr/>
              </a:pPr>
              <a:r>
                <a:rPr lang="ru-RU" dirty="0">
                  <a:solidFill>
                    <a:prstClr val="black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Технологические  вопросы</a:t>
              </a:r>
            </a:p>
          </p:txBody>
        </p:sp>
        <p:sp>
          <p:nvSpPr>
            <p:cNvPr id="22" name="Стрелка вправо 21"/>
            <p:cNvSpPr>
              <a:spLocks noChangeArrowheads="1"/>
            </p:cNvSpPr>
            <p:nvPr/>
          </p:nvSpPr>
          <p:spPr bwMode="auto">
            <a:xfrm>
              <a:off x="3211175" y="3136467"/>
              <a:ext cx="814388" cy="1447800"/>
            </a:xfrm>
            <a:prstGeom prst="rightArrow">
              <a:avLst>
                <a:gd name="adj1" fmla="val 37213"/>
                <a:gd name="adj2" fmla="val 43243"/>
              </a:avLst>
            </a:prstGeom>
            <a:gradFill flip="none" rotWithShape="1">
              <a:gsLst>
                <a:gs pos="18000">
                  <a:srgbClr val="B9C8FF"/>
                </a:gs>
                <a:gs pos="100000">
                  <a:srgbClr val="D9E6FF"/>
                </a:gs>
              </a:gsLst>
              <a:path path="circle">
                <a:fillToRect r="100000" b="100000"/>
              </a:path>
              <a:tileRect l="-100000" t="-100000"/>
            </a:gra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/>
              <a:endParaRPr 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23" name="Picture 2" descr="C:\Users\1\AppData\Local\Microsoft\Windows\Temporary Internet Files\Content.IE5\FUZSU1KV\MC900434750[1]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50908" y="2727289"/>
              <a:ext cx="801687" cy="688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Picture 2" descr="C:\Users\1\AppData\Local\Microsoft\Windows\Temporary Internet Files\Content.IE5\FUZSU1KV\MC900434750[1]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40976" y="3518758"/>
              <a:ext cx="801687" cy="688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Picture 2" descr="C:\Users\1\AppData\Local\Microsoft\Windows\Temporary Internet Files\Content.IE5\FUZSU1KV\MC900434750[1]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40976" y="4366589"/>
              <a:ext cx="801687" cy="688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7" name="TextBox 17"/>
          <p:cNvSpPr txBox="1">
            <a:spLocks noChangeArrowheads="1"/>
          </p:cNvSpPr>
          <p:nvPr/>
        </p:nvSpPr>
        <p:spPr bwMode="auto">
          <a:xfrm>
            <a:off x="3910806" y="66675"/>
            <a:ext cx="826849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0" hangingPunct="0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Проблемные вопросы ведения бюджетного учета операций с бюджетными 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денежными обязательствами 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получателей средств 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федерального бюджета ТОФК в 2017 года</a:t>
            </a:r>
            <a:endParaRPr lang="ru-RU" alt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4"/>
          <p:cNvSpPr>
            <a:spLocks/>
          </p:cNvSpPr>
          <p:nvPr/>
        </p:nvSpPr>
        <p:spPr bwMode="auto">
          <a:xfrm>
            <a:off x="3521075" y="2349500"/>
            <a:ext cx="51498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00" tIns="12700" rIns="12700" bIns="12700"/>
          <a:lstStyle/>
          <a:p>
            <a:pPr marL="342900" indent="-342900">
              <a:lnSpc>
                <a:spcPct val="95000"/>
              </a:lnSpc>
              <a:spcBef>
                <a:spcPts val="575"/>
              </a:spcBef>
              <a:buClr>
                <a:srgbClr val="014B65"/>
              </a:buClr>
              <a:buFont typeface="Lucida Grande"/>
              <a:buNone/>
            </a:pPr>
            <a:r>
              <a:rPr lang="ru-RU" altLang="ru-RU" sz="3600" b="1" dirty="0">
                <a:latin typeface="Times New Roman" pitchFamily="18" charset="0"/>
                <a:cs typeface="Times New Roman" pitchFamily="18" charset="0"/>
                <a:sym typeface="Lucida Grande"/>
              </a:rPr>
              <a:t>Благодарю за внимание!</a:t>
            </a:r>
            <a:endParaRPr lang="en-US" altLang="ru-RU" sz="3600" b="1" dirty="0">
              <a:latin typeface="Times New Roman" pitchFamily="18" charset="0"/>
              <a:cs typeface="Times New Roman" pitchFamily="18" charset="0"/>
              <a:sym typeface="Lucida Grande"/>
            </a:endParaRPr>
          </a:p>
        </p:txBody>
      </p:sp>
      <p:pic>
        <p:nvPicPr>
          <p:cNvPr id="24579" name="Picture 25" descr="circle_422_2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013" y="3644900"/>
            <a:ext cx="4117975" cy="193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0" name="Rectangle 26"/>
          <p:cNvSpPr>
            <a:spLocks/>
          </p:cNvSpPr>
          <p:nvPr/>
        </p:nvSpPr>
        <p:spPr bwMode="auto">
          <a:xfrm>
            <a:off x="6291263" y="5013325"/>
            <a:ext cx="185737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spcBef>
                <a:spcPts val="763"/>
              </a:spcBef>
            </a:pPr>
            <a:endParaRPr lang="en-US" alt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Lucida Gran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2"/>
          <p:cNvSpPr txBox="1">
            <a:spLocks noChangeArrowheads="1"/>
          </p:cNvSpPr>
          <p:nvPr/>
        </p:nvSpPr>
        <p:spPr bwMode="auto">
          <a:xfrm>
            <a:off x="11760200" y="6529388"/>
            <a:ext cx="4191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fld id="{299F933E-D143-4136-99B1-77B115CC8B61}" type="slidenum">
              <a:rPr lang="en-US" altLang="ru-RU" sz="140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  <a:sym typeface="Lucida Grande"/>
              </a:rPr>
              <a:pPr algn="r"/>
              <a:t>3</a:t>
            </a:fld>
            <a:endParaRPr lang="en-US" altLang="ru-RU" sz="1400" dirty="0">
              <a:solidFill>
                <a:srgbClr val="1F497D"/>
              </a:solidFill>
              <a:latin typeface="Times New Roman" pitchFamily="18" charset="0"/>
              <a:cs typeface="Times New Roman" pitchFamily="18" charset="0"/>
              <a:sym typeface="Lucida Grande"/>
            </a:endParaRPr>
          </a:p>
        </p:txBody>
      </p:sp>
      <p:sp>
        <p:nvSpPr>
          <p:cNvPr id="11" name="AutoShape 35"/>
          <p:cNvSpPr>
            <a:spLocks noChangeArrowheads="1"/>
          </p:cNvSpPr>
          <p:nvPr/>
        </p:nvSpPr>
        <p:spPr bwMode="auto">
          <a:xfrm>
            <a:off x="2535118" y="1426163"/>
            <a:ext cx="7121763" cy="667921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Планируемый в 2016 году порядок регламентации ведения бюджетного учета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бюджетных и денежных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обязательств ТОФК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трелка вправо 17"/>
          <p:cNvSpPr>
            <a:spLocks noChangeArrowheads="1"/>
          </p:cNvSpPr>
          <p:nvPr/>
        </p:nvSpPr>
        <p:spPr bwMode="auto">
          <a:xfrm rot="5400000">
            <a:off x="3471314" y="2126645"/>
            <a:ext cx="524969" cy="668051"/>
          </a:xfrm>
          <a:prstGeom prst="rightArrow">
            <a:avLst>
              <a:gd name="adj1" fmla="val 37213"/>
              <a:gd name="adj2" fmla="val 43243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endParaRPr lang="ru-RU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трелка вправо 18"/>
          <p:cNvSpPr>
            <a:spLocks noChangeArrowheads="1"/>
          </p:cNvSpPr>
          <p:nvPr/>
        </p:nvSpPr>
        <p:spPr bwMode="auto">
          <a:xfrm rot="5400000">
            <a:off x="8103400" y="2126645"/>
            <a:ext cx="524968" cy="668051"/>
          </a:xfrm>
          <a:prstGeom prst="rightArrow">
            <a:avLst>
              <a:gd name="adj1" fmla="val 37213"/>
              <a:gd name="adj2" fmla="val 4324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endParaRPr lang="ru-RU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AutoShape 35"/>
          <p:cNvSpPr>
            <a:spLocks noChangeArrowheads="1"/>
          </p:cNvSpPr>
          <p:nvPr/>
        </p:nvSpPr>
        <p:spPr bwMode="auto">
          <a:xfrm>
            <a:off x="1489965" y="2891068"/>
            <a:ext cx="4487668" cy="3335972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Приказ Минфина России 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от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01.12.2010 № 157н «Об утверждении Единого плана счетов бухгалтерского учета для органов государственной власти (государственных органов), органов местного самоуправления, органов управления государственными внебюджетными фондами, государственных академий наук, государственных (муниципальных) учреждений и Инструкции по его применению»</a:t>
            </a:r>
          </a:p>
        </p:txBody>
      </p:sp>
      <p:sp>
        <p:nvSpPr>
          <p:cNvPr id="23" name="AutoShape 35"/>
          <p:cNvSpPr>
            <a:spLocks noChangeArrowheads="1"/>
          </p:cNvSpPr>
          <p:nvPr/>
        </p:nvSpPr>
        <p:spPr bwMode="auto">
          <a:xfrm>
            <a:off x="6122864" y="2891068"/>
            <a:ext cx="4486040" cy="1583372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Письмо Минфина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России</a:t>
            </a:r>
          </a:p>
          <a:p>
            <a:pPr algn="ctr" eaLnBrk="0" hangingPunct="0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О порядке отражения в бюджетном учете Федерального казначейства бюджетных и денежных обязательств получателей средств федерального бюджета»</a:t>
            </a:r>
          </a:p>
        </p:txBody>
      </p:sp>
      <p:pic>
        <p:nvPicPr>
          <p:cNvPr id="24" name="Picture 2" descr="C:\Users\1\AppData\Local\Microsoft\Windows\Temporary Internet Files\Content.IE5\FUZSU1KV\MC90044131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906" y="2482409"/>
            <a:ext cx="802800" cy="80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C:\Users\1\AppData\Local\Microsoft\Windows\Temporary Internet Files\Content.IE5\FUZSU1KV\MC900434750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5453" y="2539321"/>
            <a:ext cx="801687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7"/>
          <p:cNvSpPr txBox="1">
            <a:spLocks noChangeArrowheads="1"/>
          </p:cNvSpPr>
          <p:nvPr/>
        </p:nvSpPr>
        <p:spPr bwMode="auto">
          <a:xfrm>
            <a:off x="3910806" y="66675"/>
            <a:ext cx="826849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0" hangingPunct="0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Методологические вопросы ведения бюджетного учета</a:t>
            </a:r>
          </a:p>
          <a:p>
            <a:pPr algn="ctr" eaLnBrk="0" hangingPunct="0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бюджетных и денежных обязательств</a:t>
            </a:r>
            <a:endParaRPr lang="ru-RU" alt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2"/>
          <p:cNvSpPr txBox="1">
            <a:spLocks noChangeArrowheads="1"/>
          </p:cNvSpPr>
          <p:nvPr/>
        </p:nvSpPr>
        <p:spPr bwMode="auto">
          <a:xfrm>
            <a:off x="11760200" y="6529388"/>
            <a:ext cx="4191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fld id="{299F933E-D143-4136-99B1-77B115CC8B61}" type="slidenum">
              <a:rPr lang="en-US" altLang="ru-RU" sz="140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  <a:sym typeface="Lucida Grande"/>
              </a:rPr>
              <a:pPr algn="r"/>
              <a:t>4</a:t>
            </a:fld>
            <a:endParaRPr lang="en-US" altLang="ru-RU" sz="1400" dirty="0">
              <a:solidFill>
                <a:srgbClr val="1F497D"/>
              </a:solidFill>
              <a:latin typeface="Times New Roman" pitchFamily="18" charset="0"/>
              <a:cs typeface="Times New Roman" pitchFamily="18" charset="0"/>
              <a:sym typeface="Lucida Grande"/>
            </a:endParaRPr>
          </a:p>
        </p:txBody>
      </p:sp>
      <p:sp>
        <p:nvSpPr>
          <p:cNvPr id="11" name="AutoShape 35"/>
          <p:cNvSpPr>
            <a:spLocks noChangeArrowheads="1"/>
          </p:cNvSpPr>
          <p:nvPr/>
        </p:nvSpPr>
        <p:spPr bwMode="auto">
          <a:xfrm>
            <a:off x="2792293" y="965653"/>
            <a:ext cx="7121763" cy="667921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Регламентация ведения бюджетного учета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бюджетных и денежных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обязательств ТОФК в 2017 году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трелка вправо 17"/>
          <p:cNvSpPr>
            <a:spLocks noChangeArrowheads="1"/>
          </p:cNvSpPr>
          <p:nvPr/>
        </p:nvSpPr>
        <p:spPr bwMode="auto">
          <a:xfrm rot="5400000">
            <a:off x="2927181" y="1629267"/>
            <a:ext cx="524969" cy="668051"/>
          </a:xfrm>
          <a:prstGeom prst="rightArrow">
            <a:avLst>
              <a:gd name="adj1" fmla="val 37213"/>
              <a:gd name="adj2" fmla="val 43243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endParaRPr lang="ru-RU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трелка вправо 18"/>
          <p:cNvSpPr>
            <a:spLocks noChangeArrowheads="1"/>
          </p:cNvSpPr>
          <p:nvPr/>
        </p:nvSpPr>
        <p:spPr bwMode="auto">
          <a:xfrm rot="5400000">
            <a:off x="9188002" y="1629267"/>
            <a:ext cx="524968" cy="668051"/>
          </a:xfrm>
          <a:prstGeom prst="rightArrow">
            <a:avLst>
              <a:gd name="adj1" fmla="val 37213"/>
              <a:gd name="adj2" fmla="val 43243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endParaRPr lang="ru-RU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AutoShape 35"/>
          <p:cNvSpPr>
            <a:spLocks noChangeArrowheads="1"/>
          </p:cNvSpPr>
          <p:nvPr/>
        </p:nvSpPr>
        <p:spPr bwMode="auto">
          <a:xfrm>
            <a:off x="785115" y="2262644"/>
            <a:ext cx="4063110" cy="3784370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Приказ Минфина России 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от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01.12.2010 № 157н «Об утверждении Единого плана счетов бухгалтерского учета для органов государственной власти (государственных органов), органов местного самоуправления, органов управления государственными внебюджетными фондами, государственных академий наук, государственных (муниципальных) учреждений и Инструкции по его применению»</a:t>
            </a:r>
          </a:p>
        </p:txBody>
      </p:sp>
      <p:sp>
        <p:nvSpPr>
          <p:cNvPr id="23" name="AutoShape 35"/>
          <p:cNvSpPr>
            <a:spLocks noChangeArrowheads="1"/>
          </p:cNvSpPr>
          <p:nvPr/>
        </p:nvSpPr>
        <p:spPr bwMode="auto">
          <a:xfrm>
            <a:off x="7875257" y="2262644"/>
            <a:ext cx="3884943" cy="1892185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Письмо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Федерального казначейства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от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20.01.2017 № 07-04-05/02-68 «Об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особенностях ведения бюджетного (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казначейского)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учета ТОФК в 2017 году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pic>
        <p:nvPicPr>
          <p:cNvPr id="24" name="Picture 2" descr="C:\Users\1\AppData\Local\Microsoft\Windows\Temporary Internet Files\Content.IE5\FUZSU1KV\MC90044131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056" y="1853985"/>
            <a:ext cx="802800" cy="80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7"/>
          <p:cNvSpPr txBox="1">
            <a:spLocks noChangeArrowheads="1"/>
          </p:cNvSpPr>
          <p:nvPr/>
        </p:nvSpPr>
        <p:spPr bwMode="auto">
          <a:xfrm>
            <a:off x="3910806" y="66675"/>
            <a:ext cx="826849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0" hangingPunct="0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Методологические вопросы ведения бюджетного учета</a:t>
            </a:r>
          </a:p>
          <a:p>
            <a:pPr algn="ctr" eaLnBrk="0" hangingPunct="0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бюджетных и денежных обязательств</a:t>
            </a:r>
            <a:endParaRPr lang="ru-RU" alt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трелка вправо 14"/>
          <p:cNvSpPr>
            <a:spLocks noChangeArrowheads="1"/>
          </p:cNvSpPr>
          <p:nvPr/>
        </p:nvSpPr>
        <p:spPr bwMode="auto">
          <a:xfrm rot="5400000">
            <a:off x="6091561" y="1629268"/>
            <a:ext cx="524969" cy="668051"/>
          </a:xfrm>
          <a:prstGeom prst="rightArrow">
            <a:avLst>
              <a:gd name="adj1" fmla="val 37213"/>
              <a:gd name="adj2" fmla="val 43243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endParaRPr lang="ru-RU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AutoShape 35"/>
          <p:cNvSpPr>
            <a:spLocks noChangeArrowheads="1"/>
          </p:cNvSpPr>
          <p:nvPr/>
        </p:nvSpPr>
        <p:spPr bwMode="auto">
          <a:xfrm>
            <a:off x="5089680" y="2262644"/>
            <a:ext cx="2526987" cy="3335972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Приказ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Минфина России </a:t>
            </a:r>
          </a:p>
          <a:p>
            <a:pPr algn="ctr" eaLnBrk="0" hangingPunct="0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от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06.12.2010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№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162н</a:t>
            </a:r>
          </a:p>
          <a:p>
            <a:pPr algn="ctr" eaLnBrk="0" hangingPunct="0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«Об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утверждении Плана счетов бюджетного учета и Инструкции по его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применению»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Picture 2" descr="C:\Users\1\AppData\Local\Microsoft\Windows\Temporary Internet Files\Content.IE5\FUZSU1KV\MC90044131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8225" y="1853985"/>
            <a:ext cx="802800" cy="80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Стрелка вправо 21"/>
          <p:cNvSpPr>
            <a:spLocks noChangeArrowheads="1"/>
          </p:cNvSpPr>
          <p:nvPr/>
        </p:nvSpPr>
        <p:spPr bwMode="auto">
          <a:xfrm rot="5400000">
            <a:off x="9188001" y="4127307"/>
            <a:ext cx="524968" cy="668051"/>
          </a:xfrm>
          <a:prstGeom prst="rightArrow">
            <a:avLst>
              <a:gd name="adj1" fmla="val 37213"/>
              <a:gd name="adj2" fmla="val 4324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endParaRPr lang="ru-RU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AutoShape 35"/>
          <p:cNvSpPr>
            <a:spLocks noChangeArrowheads="1"/>
          </p:cNvSpPr>
          <p:nvPr/>
        </p:nvSpPr>
        <p:spPr bwMode="auto">
          <a:xfrm>
            <a:off x="7875257" y="4783253"/>
            <a:ext cx="3884943" cy="189218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Письмо Минфина России</a:t>
            </a:r>
          </a:p>
          <a:p>
            <a:pPr algn="ctr" eaLnBrk="0" hangingPunct="0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«О порядке отражения в бюджетном учете Федерального казначейства бюджетных и денежных обязательств получателей средств федерального бюджета»</a:t>
            </a:r>
          </a:p>
        </p:txBody>
      </p:sp>
      <p:pic>
        <p:nvPicPr>
          <p:cNvPr id="27" name="Picture 2" descr="C:\Users\1\AppData\Local\Microsoft\Windows\Temporary Internet Files\Content.IE5\FUZSU1KV\MC900434750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6019" y="4461332"/>
            <a:ext cx="801687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2" descr="C:\Users\1\AppData\Local\Microsoft\Windows\Temporary Internet Files\Content.IE5\FUZSU1KV\MC90044131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6667" y="1853985"/>
            <a:ext cx="802800" cy="80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727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2"/>
          <p:cNvSpPr txBox="1">
            <a:spLocks noChangeArrowheads="1"/>
          </p:cNvSpPr>
          <p:nvPr/>
        </p:nvSpPr>
        <p:spPr bwMode="auto">
          <a:xfrm>
            <a:off x="11760200" y="6529388"/>
            <a:ext cx="4191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fld id="{7246A7B5-9812-47FB-BF67-F77666109A16}" type="slidenum">
              <a:rPr lang="en-US" altLang="ru-RU" sz="140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  <a:sym typeface="Lucida Grande"/>
              </a:rPr>
              <a:pPr algn="r"/>
              <a:t>5</a:t>
            </a:fld>
            <a:endParaRPr lang="en-US" altLang="ru-RU" sz="1400" dirty="0">
              <a:solidFill>
                <a:srgbClr val="1F497D"/>
              </a:solidFill>
              <a:latin typeface="Times New Roman" pitchFamily="18" charset="0"/>
              <a:cs typeface="Times New Roman" pitchFamily="18" charset="0"/>
              <a:sym typeface="Lucida Grande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474671"/>
              </p:ext>
            </p:extLst>
          </p:nvPr>
        </p:nvGraphicFramePr>
        <p:xfrm>
          <a:off x="209549" y="1649531"/>
          <a:ext cx="11760201" cy="485470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390526"/>
                <a:gridCol w="8039100"/>
                <a:gridCol w="1362075"/>
                <a:gridCol w="1066800"/>
                <a:gridCol w="901700"/>
              </a:tblGrid>
              <a:tr h="203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760" marR="56760" marT="0" marB="0" anchor="ctr">
                    <a:gradFill>
                      <a:gsLst>
                        <a:gs pos="18000">
                          <a:srgbClr val="B9C8FF"/>
                        </a:gs>
                        <a:gs pos="89000">
                          <a:srgbClr val="D9E6FF"/>
                        </a:gs>
                      </a:gsLst>
                      <a:path path="circle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операции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760" marR="56760" marT="0" marB="0" anchor="ctr">
                    <a:gradFill>
                      <a:gsLst>
                        <a:gs pos="18000">
                          <a:srgbClr val="B9C8FF"/>
                        </a:gs>
                        <a:gs pos="89000">
                          <a:srgbClr val="D9E6FF"/>
                        </a:gs>
                      </a:gsLst>
                      <a:path path="circle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760" marR="56760" marT="0" marB="0" anchor="ctr">
                    <a:gradFill>
                      <a:gsLst>
                        <a:gs pos="18000">
                          <a:srgbClr val="B9C8FF"/>
                        </a:gs>
                        <a:gs pos="89000">
                          <a:srgbClr val="D9E6FF"/>
                        </a:gs>
                      </a:gsLst>
                      <a:path path="circle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Дебет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760" marR="56760" marT="0" marB="0" anchor="ctr">
                    <a:gradFill>
                      <a:gsLst>
                        <a:gs pos="18000">
                          <a:srgbClr val="B9C8FF"/>
                        </a:gs>
                        <a:gs pos="89000">
                          <a:srgbClr val="D9E6FF"/>
                        </a:gs>
                      </a:gsLst>
                      <a:path path="circle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</a:t>
                      </a:r>
                      <a:endParaRPr lang="ru-RU" sz="1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760" marR="56760" marT="0" marB="0" anchor="ctr">
                    <a:gradFill>
                      <a:gsLst>
                        <a:gs pos="18000">
                          <a:srgbClr val="B9C8FF"/>
                        </a:gs>
                        <a:gs pos="89000">
                          <a:srgbClr val="D9E6FF"/>
                        </a:gs>
                      </a:gsLst>
                      <a:path path="circle">
                        <a:fillToRect r="100000" b="100000"/>
                      </a:path>
                    </a:gradFill>
                  </a:tcPr>
                </a:tc>
              </a:tr>
              <a:tr h="117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18000">
                          <a:srgbClr val="B9C8FF"/>
                        </a:gs>
                        <a:gs pos="100000">
                          <a:srgbClr val="D9E6FF"/>
                        </a:gs>
                      </a:gsLst>
                      <a:path path="circle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Суммы БО, принимаемых с применением конкурентных способов определения поставщиков (подрядчиков, исполнителей)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Сведения 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 БО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0 501 03 000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(0 503 03 000)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0 502 07 000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18000">
                          <a:srgbClr val="B9C8FF"/>
                        </a:gs>
                        <a:gs pos="100000">
                          <a:srgbClr val="D9E6FF"/>
                        </a:gs>
                      </a:gsLst>
                      <a:path path="circle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Суммы БО, принятых</a:t>
                      </a: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 применением конкурентных способов определения поставщиков (подрядчиков, исполнителей)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Сведения о БО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0 502 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07 </a:t>
                      </a: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0 502 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 </a:t>
                      </a: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13458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18000">
                          <a:srgbClr val="B9C8FF"/>
                        </a:gs>
                        <a:gs pos="100000">
                          <a:srgbClr val="D9E6FF"/>
                        </a:gs>
                      </a:gsLst>
                      <a:path path="circle">
                        <a:fillToRect r="100000" b="100000"/>
                      </a:path>
                    </a:gra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Суммы экономии, полученной при осуществлении закупки с применением конкурентных способов определения поставщиков (подрядчиков, исполнителей) относительно начальной (максимальной) цены государственного контракта, договора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Сведения о БО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0 501 03 000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(0 503 03 000)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0 502 07 000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gradFill>
                      <a:gsLst>
                        <a:gs pos="18000">
                          <a:srgbClr val="B9C8FF"/>
                        </a:gs>
                        <a:gs pos="100000">
                          <a:srgbClr val="D9E6FF"/>
                        </a:gs>
                      </a:gsLst>
                      <a:path path="circle">
                        <a:fillToRect r="100000" b="100000"/>
                      </a:path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«Красное сторно»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448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18000">
                          <a:srgbClr val="B9C8FF"/>
                        </a:gs>
                        <a:gs pos="100000">
                          <a:srgbClr val="D9E6FF"/>
                        </a:gs>
                      </a:gsLst>
                      <a:path path="circle">
                        <a:fillToRect r="100000" b="100000"/>
                      </a:path>
                    </a:gra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Суммы принимаемых БО в случае отказа поставщика (подрядчика, исполнителя), выигравшего конкурс (аукцион, запрос котировок, запрос предложений), от заключения государственного контракта, договора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Сведения о БО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0 501 03 000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(0 503 03 000)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0 502 07 000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gradFill>
                      <a:gsLst>
                        <a:gs pos="18000">
                          <a:srgbClr val="B9C8FF"/>
                        </a:gs>
                        <a:gs pos="100000">
                          <a:srgbClr val="D9E6FF"/>
                        </a:gs>
                      </a:gsLst>
                      <a:path path="circle">
                        <a:fillToRect r="100000" b="100000"/>
                      </a:path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«Красное сторно»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4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18000">
                          <a:srgbClr val="B9C8FF"/>
                        </a:gs>
                        <a:gs pos="100000">
                          <a:srgbClr val="D9E6FF"/>
                        </a:gs>
                      </a:gsLst>
                      <a:path path="circle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Суммы БО, принятых без применения конкурентных способов определения поставщиков (подрядчиков, исполнителей)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Сведения о БО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0 501 03 000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(0 503 03 000)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0 502 01 000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915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18000">
                          <a:srgbClr val="B9C8FF"/>
                        </a:gs>
                        <a:gs pos="100000">
                          <a:srgbClr val="D9E6FF"/>
                        </a:gs>
                      </a:gsLst>
                      <a:path path="circle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Суммы авансовых ДО по авансовым платежам контрагентам — юридическим и физическим лицам, которые им будут предоставлены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Сведения о ДО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0 502 03 000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0 502 04 000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1848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18000">
                          <a:srgbClr val="B9C8FF"/>
                        </a:gs>
                        <a:gs pos="100000">
                          <a:srgbClr val="D9E6FF"/>
                        </a:gs>
                      </a:gsLst>
                      <a:path path="circle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Суммы исполненных ДО по уплате контрагентам – юридическим и физическим лицам авансовых платежей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Платежный (расчетный</a:t>
                      </a: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 документ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0 502 04 000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0 502 05 000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17494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18000">
                          <a:srgbClr val="B9C8FF"/>
                        </a:gs>
                        <a:gs pos="100000">
                          <a:srgbClr val="D9E6FF"/>
                        </a:gs>
                      </a:gsLst>
                      <a:path path="circle">
                        <a:fillToRect r="100000" b="100000"/>
                      </a:path>
                    </a:gra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Суммы восстановления ранее исполненных авансовых ДО при возврате денежных средств контрагентами – юридическими и физическими лицами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Платежный (расчетный) документ</a:t>
                      </a: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0 502 04 000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0 502 05 000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gradFill>
                      <a:gsLst>
                        <a:gs pos="18000">
                          <a:srgbClr val="B9C8FF"/>
                        </a:gs>
                        <a:gs pos="100000">
                          <a:srgbClr val="D9E6FF"/>
                        </a:gs>
                      </a:gsLst>
                      <a:path path="circle">
                        <a:fillToRect r="100000" b="100000"/>
                      </a:path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«Красное сторно»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02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18000">
                          <a:srgbClr val="B9C8FF"/>
                        </a:gs>
                        <a:gs pos="100000">
                          <a:srgbClr val="D9E6FF"/>
                        </a:gs>
                      </a:gsLst>
                      <a:path path="circle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Суммы принятых ДО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Сведения о ДО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0 502 01 000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0 502 02 000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1677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18000">
                          <a:srgbClr val="B9C8FF"/>
                        </a:gs>
                        <a:gs pos="100000">
                          <a:srgbClr val="D9E6FF"/>
                        </a:gs>
                      </a:gsLst>
                      <a:path path="circle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Суммы исполненных контрагентами – юридическими и физическими лицами обязательств по уплаченным им авансовым платежам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Сведения о ДО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0 502 02 000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0 502 03 000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1872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18000">
                          <a:srgbClr val="B9C8FF"/>
                        </a:gs>
                        <a:gs pos="100000">
                          <a:srgbClr val="D9E6FF"/>
                        </a:gs>
                      </a:gsLst>
                      <a:path path="circle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Суммы 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исполненных ДО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Платежный (расчетный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 документ</a:t>
                      </a: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0 502 02 000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0 502 05 000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17875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18000">
                          <a:srgbClr val="B9C8FF"/>
                        </a:gs>
                        <a:gs pos="100000">
                          <a:srgbClr val="D9E6FF"/>
                        </a:gs>
                      </a:gsLst>
                      <a:path path="circle">
                        <a:fillToRect r="100000" b="100000"/>
                      </a:path>
                    </a:gra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Суммы восстановления ранее исполненных ДО при возврате денежных средств контрагентами – юридическими и физическими лицами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Платежный (расчетный) документ</a:t>
                      </a: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0 502 02 000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0 502 05 000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gradFill>
                      <a:gsLst>
                        <a:gs pos="18000">
                          <a:srgbClr val="B9C8FF"/>
                        </a:gs>
                        <a:gs pos="100000">
                          <a:srgbClr val="D9E6FF"/>
                        </a:gs>
                      </a:gsLst>
                      <a:path path="circle">
                        <a:fillToRect r="100000" b="100000"/>
                      </a:path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«Красное сторно»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91000">
                          <a:schemeClr val="bg1">
                            <a:lumMod val="85000"/>
                          </a:schemeClr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81204" y="1099141"/>
            <a:ext cx="8829592" cy="48957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ctr" eaLnBrk="0" hangingPunct="0">
              <a:defRPr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cs typeface="+mn-cs"/>
              </a:defRPr>
            </a:lvl9pPr>
          </a:lstStyle>
          <a:p>
            <a:r>
              <a:rPr lang="ru-RU" dirty="0" smtClean="0"/>
              <a:t>Учетная модель бюджетных и денежных обязательств ТОФК</a:t>
            </a:r>
            <a:endParaRPr lang="ru-RU" dirty="0"/>
          </a:p>
        </p:txBody>
      </p:sp>
      <p:sp>
        <p:nvSpPr>
          <p:cNvPr id="7" name="TextBox 17"/>
          <p:cNvSpPr txBox="1">
            <a:spLocks noChangeArrowheads="1"/>
          </p:cNvSpPr>
          <p:nvPr/>
        </p:nvSpPr>
        <p:spPr bwMode="auto">
          <a:xfrm>
            <a:off x="3910806" y="66675"/>
            <a:ext cx="826849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0" hangingPunct="0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Методологические вопросы ведения бюджетного учета</a:t>
            </a:r>
          </a:p>
          <a:p>
            <a:pPr algn="ctr" eaLnBrk="0" hangingPunct="0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бюджетных и денежных обязательств</a:t>
            </a:r>
            <a:endParaRPr lang="ru-RU" alt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8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Прямоугольник 1"/>
          <p:cNvSpPr>
            <a:spLocks noChangeArrowheads="1"/>
          </p:cNvSpPr>
          <p:nvPr/>
        </p:nvSpPr>
        <p:spPr bwMode="auto">
          <a:xfrm>
            <a:off x="2274490" y="1573133"/>
            <a:ext cx="8864997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Внесение изменений в 2017 году в бюджетное обязательство, принятое на учет в 2016 года, в части постановки на учет неисполненной в 2016 году суммы бюджетного обязательства (независимо от порядка принятия бюджетного обязательства: с применением конкурентных способов или без них):</a:t>
            </a:r>
          </a:p>
          <a:p>
            <a:pPr algn="just"/>
            <a:endParaRPr lang="ru-RU" altLang="ru-RU" sz="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alt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Дебет 1 501(3)13 000 Кредит 1 50211 000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		      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Дебет 1 </a:t>
            </a:r>
            <a:r>
              <a:rPr lang="ru-RU" alt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50217 </a:t>
            </a:r>
            <a:r>
              <a:rPr lang="ru-RU" alt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000 Кредит 1 50211 000</a:t>
            </a:r>
            <a:endParaRPr lang="ru-RU" alt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alt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alt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alt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alt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Уточнение порядка отражения в бюджетном учете операций по восстановлению кассовых выплат по ранее исполненным бюджетным и денежным обязательствам:</a:t>
            </a:r>
          </a:p>
          <a:p>
            <a:pPr algn="just"/>
            <a:endParaRPr lang="ru-RU" alt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1. Сторнирование исполненного денежного обязательства:</a:t>
            </a:r>
          </a:p>
          <a:p>
            <a:pPr algn="just"/>
            <a:r>
              <a:rPr lang="ru-RU" altLang="ru-RU" sz="1600" b="1" dirty="0">
                <a:latin typeface="Times New Roman" pitchFamily="18" charset="0"/>
                <a:cs typeface="Times New Roman" pitchFamily="18" charset="0"/>
              </a:rPr>
              <a:t>Дебет 1 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50212 </a:t>
            </a:r>
            <a:r>
              <a:rPr lang="ru-RU" altLang="ru-RU" sz="1600" b="1" dirty="0">
                <a:latin typeface="Times New Roman" pitchFamily="18" charset="0"/>
                <a:cs typeface="Times New Roman" pitchFamily="18" charset="0"/>
              </a:rPr>
              <a:t>000 Кредит 1 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50215 000 сумма со знаком «-»;</a:t>
            </a:r>
          </a:p>
          <a:p>
            <a:pPr algn="just"/>
            <a:endParaRPr lang="ru-RU" alt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2. Сторнирование принятого денежного обязательства:</a:t>
            </a:r>
          </a:p>
          <a:p>
            <a:pPr algn="just"/>
            <a:r>
              <a:rPr lang="ru-RU" altLang="ru-RU" sz="1600" b="1" dirty="0">
                <a:latin typeface="Times New Roman" pitchFamily="18" charset="0"/>
                <a:cs typeface="Times New Roman" pitchFamily="18" charset="0"/>
              </a:rPr>
              <a:t>Дебет 1 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50211 000 </a:t>
            </a:r>
            <a:r>
              <a:rPr lang="ru-RU" altLang="ru-RU" sz="1600" b="1" dirty="0">
                <a:latin typeface="Times New Roman" pitchFamily="18" charset="0"/>
                <a:cs typeface="Times New Roman" pitchFamily="18" charset="0"/>
              </a:rPr>
              <a:t>Кредит 1 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50212 000 </a:t>
            </a:r>
            <a:r>
              <a:rPr lang="ru-RU" altLang="ru-RU" sz="1600" b="1" dirty="0">
                <a:latin typeface="Times New Roman" pitchFamily="18" charset="0"/>
                <a:cs typeface="Times New Roman" pitchFamily="18" charset="0"/>
              </a:rPr>
              <a:t>сумма со знаком 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«-»;</a:t>
            </a:r>
          </a:p>
          <a:p>
            <a:pPr algn="just"/>
            <a:endParaRPr lang="ru-RU" alt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3. Сторнирование принятого бюджетного обязательства:</a:t>
            </a:r>
          </a:p>
          <a:p>
            <a:pPr algn="just"/>
            <a:r>
              <a:rPr lang="ru-RU" altLang="ru-RU" sz="1600" b="1" dirty="0">
                <a:latin typeface="Times New Roman" pitchFamily="18" charset="0"/>
                <a:cs typeface="Times New Roman" pitchFamily="18" charset="0"/>
              </a:rPr>
              <a:t>Дебет 1 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501(3)13 </a:t>
            </a:r>
            <a:r>
              <a:rPr lang="ru-RU" altLang="ru-RU" sz="1600" b="1" dirty="0">
                <a:latin typeface="Times New Roman" pitchFamily="18" charset="0"/>
                <a:cs typeface="Times New Roman" pitchFamily="18" charset="0"/>
              </a:rPr>
              <a:t>000 Кредит 1 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50211 </a:t>
            </a:r>
            <a:r>
              <a:rPr lang="ru-RU" altLang="ru-RU" sz="1600" b="1" dirty="0">
                <a:latin typeface="Times New Roman" pitchFamily="18" charset="0"/>
                <a:cs typeface="Times New Roman" pitchFamily="18" charset="0"/>
              </a:rPr>
              <a:t>000 сумма со знаком 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«-».</a:t>
            </a:r>
            <a:endParaRPr lang="ru-RU" alt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8" name="Text Box 22"/>
          <p:cNvSpPr txBox="1">
            <a:spLocks noChangeArrowheads="1"/>
          </p:cNvSpPr>
          <p:nvPr/>
        </p:nvSpPr>
        <p:spPr bwMode="auto">
          <a:xfrm>
            <a:off x="11760200" y="6529388"/>
            <a:ext cx="4191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fld id="{5C8F3497-47FF-4307-A980-E6E438A373E1}" type="slidenum">
              <a:rPr lang="en-US" altLang="ru-RU" sz="140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  <a:sym typeface="Lucida Grande"/>
              </a:rPr>
              <a:pPr algn="r"/>
              <a:t>6</a:t>
            </a:fld>
            <a:endParaRPr lang="en-US" altLang="ru-RU" sz="1400" dirty="0">
              <a:solidFill>
                <a:srgbClr val="1F497D"/>
              </a:solidFill>
              <a:latin typeface="Times New Roman" pitchFamily="18" charset="0"/>
              <a:cs typeface="Times New Roman" pitchFamily="18" charset="0"/>
              <a:sym typeface="Lucida Grande"/>
            </a:endParaRPr>
          </a:p>
        </p:txBody>
      </p:sp>
      <p:pic>
        <p:nvPicPr>
          <p:cNvPr id="14341" name="Picture 2" descr="C:\Users\1\AppData\Local\Microsoft\Windows\Temporary Internet Files\Content.IE5\FUZSU1KV\MC90044131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773" y="2501818"/>
            <a:ext cx="7731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17"/>
          <p:cNvSpPr txBox="1">
            <a:spLocks noChangeArrowheads="1"/>
          </p:cNvSpPr>
          <p:nvPr/>
        </p:nvSpPr>
        <p:spPr bwMode="auto">
          <a:xfrm>
            <a:off x="3910806" y="66675"/>
            <a:ext cx="826849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0" hangingPunct="0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Методологические вопросы ведения бюджетного учета</a:t>
            </a:r>
          </a:p>
          <a:p>
            <a:pPr algn="ctr" eaLnBrk="0" hangingPunct="0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бюджетных и денежных обязательств</a:t>
            </a:r>
            <a:endParaRPr lang="ru-RU" alt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2" descr="C:\Users\1\AppData\Local\Microsoft\Windows\Temporary Internet Files\Content.IE5\FUZSU1KV\MC900434750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485" y="3767801"/>
            <a:ext cx="801687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23 июня 2012 - Архив изображений - Хостинг картинок и изобра…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0571" y="2501818"/>
            <a:ext cx="571241" cy="5712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8926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Прямоугольник 1"/>
          <p:cNvSpPr>
            <a:spLocks noChangeArrowheads="1"/>
          </p:cNvSpPr>
          <p:nvPr/>
        </p:nvSpPr>
        <p:spPr bwMode="auto">
          <a:xfrm>
            <a:off x="1872061" y="2597533"/>
            <a:ext cx="8864997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altLang="ru-RU" sz="1600" b="1" dirty="0">
                <a:latin typeface="Times New Roman" pitchFamily="18" charset="0"/>
                <a:cs typeface="Times New Roman" pitchFamily="18" charset="0"/>
              </a:rPr>
              <a:t>Корректность 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отражения 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в бюджетном учете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сумм 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неисполненных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на конец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2016 года 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бюджетных обязательств 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2017 году при их постановке на учет;</a:t>
            </a:r>
          </a:p>
          <a:p>
            <a:pPr algn="just"/>
            <a:endParaRPr lang="ru-RU" alt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Анализ корректности отражения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в бюджетном учете операций с бюджетными и денежными обязательствами 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суммой со знаком «-»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alt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Минусовые </a:t>
            </a:r>
            <a:r>
              <a:rPr lang="ru-RU" altLang="ru-RU" sz="1600" b="1" dirty="0">
                <a:latin typeface="Times New Roman" pitchFamily="18" charset="0"/>
                <a:cs typeface="Times New Roman" pitchFamily="18" charset="0"/>
              </a:rPr>
              <a:t>остатки по счетам учета бюджетных и денежных обязательств 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в Главной книге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    (ф. 0504072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) и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Отчете 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о бюджетных и денежных обязательствах получателей средств федерального бюджета и администраторов источников финансирования дефицита федерального бюджета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         (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ф. 0503129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не допускаются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 (за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исключением операций по восстановлению кассовых выплат при зачислении дебиторской задолженности прошлых лет)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8" name="Text Box 22"/>
          <p:cNvSpPr txBox="1">
            <a:spLocks noChangeArrowheads="1"/>
          </p:cNvSpPr>
          <p:nvPr/>
        </p:nvSpPr>
        <p:spPr bwMode="auto">
          <a:xfrm>
            <a:off x="11760200" y="6529388"/>
            <a:ext cx="4191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fld id="{5C8F3497-47FF-4307-A980-E6E438A373E1}" type="slidenum">
              <a:rPr lang="en-US" altLang="ru-RU" sz="140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  <a:sym typeface="Lucida Grande"/>
              </a:rPr>
              <a:pPr algn="r"/>
              <a:t>7</a:t>
            </a:fld>
            <a:endParaRPr lang="en-US" altLang="ru-RU" sz="1400" dirty="0">
              <a:solidFill>
                <a:srgbClr val="1F497D"/>
              </a:solidFill>
              <a:latin typeface="Times New Roman" pitchFamily="18" charset="0"/>
              <a:cs typeface="Times New Roman" pitchFamily="18" charset="0"/>
              <a:sym typeface="Lucida Grande"/>
            </a:endParaRPr>
          </a:p>
        </p:txBody>
      </p:sp>
      <p:pic>
        <p:nvPicPr>
          <p:cNvPr id="14341" name="Picture 2" descr="C:\Users\1\AppData\Local\Microsoft\Windows\Temporary Internet Files\Content.IE5\FUZSU1KV\MC90044131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536" y="2660951"/>
            <a:ext cx="7731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2" descr="C:\Users\1\AppData\Local\Microsoft\Windows\Temporary Internet Files\Content.IE5\FUZSU1KV\MC90044131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534" y="3297231"/>
            <a:ext cx="7715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2" descr="C:\Users\1\AppData\Local\Microsoft\Windows\Temporary Internet Files\Content.IE5\FUZSU1KV\MC90044131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537" y="4543652"/>
            <a:ext cx="7731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17"/>
          <p:cNvSpPr txBox="1">
            <a:spLocks noChangeArrowheads="1"/>
          </p:cNvSpPr>
          <p:nvPr/>
        </p:nvSpPr>
        <p:spPr bwMode="auto">
          <a:xfrm>
            <a:off x="3910806" y="66675"/>
            <a:ext cx="826849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0" hangingPunct="0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Методологические вопросы ведения бюджетного учета</a:t>
            </a:r>
          </a:p>
          <a:p>
            <a:pPr algn="ctr" eaLnBrk="0" hangingPunct="0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бюджетных и денежных обязательств</a:t>
            </a:r>
            <a:endParaRPr lang="ru-RU" alt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1"/>
          <p:cNvSpPr>
            <a:spLocks noChangeArrowheads="1"/>
          </p:cNvSpPr>
          <p:nvPr/>
        </p:nvSpPr>
        <p:spPr bwMode="auto">
          <a:xfrm>
            <a:off x="1873648" y="1871295"/>
            <a:ext cx="79696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При ведении бюджетного учета операций с бюджетными и денежными обязательствами отдельное внимание следует уделить следующим моментам:</a:t>
            </a:r>
          </a:p>
        </p:txBody>
      </p:sp>
    </p:spTree>
    <p:extLst>
      <p:ext uri="{BB962C8B-B14F-4D97-AF65-F5344CB8AC3E}">
        <p14:creationId xmlns:p14="http://schemas.microsoft.com/office/powerpoint/2010/main" val="37721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2"/>
          <p:cNvSpPr txBox="1">
            <a:spLocks noChangeArrowheads="1"/>
          </p:cNvSpPr>
          <p:nvPr/>
        </p:nvSpPr>
        <p:spPr bwMode="auto">
          <a:xfrm>
            <a:off x="11760200" y="6529388"/>
            <a:ext cx="4191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fld id="{299F933E-D143-4136-99B1-77B115CC8B61}" type="slidenum">
              <a:rPr lang="en-US" altLang="ru-RU" sz="140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  <a:sym typeface="Lucida Grande"/>
              </a:rPr>
              <a:pPr algn="r"/>
              <a:t>8</a:t>
            </a:fld>
            <a:endParaRPr lang="en-US" altLang="ru-RU" sz="1400" dirty="0">
              <a:solidFill>
                <a:srgbClr val="1F497D"/>
              </a:solidFill>
              <a:latin typeface="Times New Roman" pitchFamily="18" charset="0"/>
              <a:cs typeface="Times New Roman" pitchFamily="18" charset="0"/>
              <a:sym typeface="Lucida Grande"/>
            </a:endParaRPr>
          </a:p>
        </p:txBody>
      </p:sp>
      <p:sp>
        <p:nvSpPr>
          <p:cNvPr id="14" name="TextBox 17"/>
          <p:cNvSpPr txBox="1">
            <a:spLocks noChangeArrowheads="1"/>
          </p:cNvSpPr>
          <p:nvPr/>
        </p:nvSpPr>
        <p:spPr bwMode="auto">
          <a:xfrm>
            <a:off x="3910806" y="66675"/>
            <a:ext cx="826849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0" hangingPunct="0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Методологические вопросы ведения бюджетного учета</a:t>
            </a:r>
          </a:p>
          <a:p>
            <a:pPr algn="ctr" eaLnBrk="0" hangingPunct="0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бюджетных и денежных обязательств</a:t>
            </a:r>
            <a:endParaRPr lang="ru-RU" alt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1913043" y="1792176"/>
            <a:ext cx="8365914" cy="3272100"/>
            <a:chOff x="1817793" y="1792176"/>
            <a:chExt cx="8365914" cy="3272100"/>
          </a:xfrm>
        </p:grpSpPr>
        <p:sp>
          <p:nvSpPr>
            <p:cNvPr id="11" name="AutoShape 35"/>
            <p:cNvSpPr>
              <a:spLocks noChangeArrowheads="1"/>
            </p:cNvSpPr>
            <p:nvPr/>
          </p:nvSpPr>
          <p:spPr bwMode="auto">
            <a:xfrm>
              <a:off x="1817793" y="2136664"/>
              <a:ext cx="3341807" cy="2927612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18000">
                  <a:srgbClr val="B9C8FF"/>
                </a:gs>
                <a:gs pos="100000">
                  <a:srgbClr val="D9E6FF"/>
                </a:gs>
              </a:gsLst>
              <a:path path="circle">
                <a:fillToRect r="100000" b="100000"/>
              </a:path>
              <a:tileRect l="-100000" t="-100000"/>
            </a:gra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/>
              <a:r>
                <a:rPr lang="ru-RU" dirty="0" smtClean="0">
                  <a:solidFill>
                    <a:prstClr val="black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Необходимость организации ведения аналитического учета </a:t>
              </a:r>
              <a:r>
                <a:rPr lang="ru-RU" dirty="0">
                  <a:solidFill>
                    <a:prstClr val="black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ТОФК в 2017 году</a:t>
              </a:r>
            </a:p>
            <a:p>
              <a:pPr algn="ctr" eaLnBrk="0" hangingPunct="0"/>
              <a:r>
                <a:rPr lang="ru-RU" dirty="0" smtClean="0">
                  <a:solidFill>
                    <a:prstClr val="black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операций с бюджетными </a:t>
              </a:r>
              <a:r>
                <a:rPr lang="ru-RU" dirty="0">
                  <a:solidFill>
                    <a:prstClr val="black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и </a:t>
              </a:r>
              <a:r>
                <a:rPr lang="ru-RU" dirty="0" smtClean="0">
                  <a:solidFill>
                    <a:prstClr val="black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денежными обязательствами, </a:t>
              </a:r>
              <a:r>
                <a:rPr lang="ru-RU" dirty="0">
                  <a:solidFill>
                    <a:prstClr val="black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а также </a:t>
              </a:r>
              <a:r>
                <a:rPr lang="ru-RU" dirty="0" smtClean="0">
                  <a:solidFill>
                    <a:prstClr val="black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оптимизации проверки </a:t>
              </a:r>
              <a:r>
                <a:rPr lang="ru-RU" dirty="0">
                  <a:solidFill>
                    <a:prstClr val="black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(выверки) учетных данных </a:t>
              </a:r>
              <a:r>
                <a:rPr lang="ru-RU" dirty="0" smtClean="0">
                  <a:solidFill>
                    <a:prstClr val="black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по операциям с ними</a:t>
              </a:r>
              <a:endParaRPr 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AutoShape 35"/>
            <p:cNvSpPr>
              <a:spLocks noChangeArrowheads="1"/>
            </p:cNvSpPr>
            <p:nvPr/>
          </p:nvSpPr>
          <p:spPr bwMode="auto">
            <a:xfrm>
              <a:off x="6632563" y="2136664"/>
              <a:ext cx="3340800" cy="2926800"/>
            </a:xfrm>
            <a:prstGeom prst="roundRect">
              <a:avLst>
                <a:gd name="adj" fmla="val 16667"/>
              </a:avLst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/>
              <a:r>
                <a:rPr lang="ru-RU" dirty="0">
                  <a:solidFill>
                    <a:prstClr val="black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Разработка </a:t>
              </a:r>
              <a:r>
                <a:rPr lang="ru-RU" dirty="0" smtClean="0">
                  <a:solidFill>
                    <a:prstClr val="black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и внедрение регистра бюджетного </a:t>
              </a:r>
              <a:r>
                <a:rPr lang="ru-RU" dirty="0">
                  <a:solidFill>
                    <a:prstClr val="black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учета по операциям с бюджетными и денежными обязательствами </a:t>
              </a:r>
              <a:r>
                <a:rPr lang="ru-RU" dirty="0" smtClean="0">
                  <a:solidFill>
                    <a:prstClr val="black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ТОФК</a:t>
              </a:r>
              <a:endParaRPr lang="ru-RU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27" name="Picture 2" descr="C:\Users\1\AppData\Local\Microsoft\Windows\Temporary Internet Files\Content.IE5\FUZSU1KV\MC900434750[1]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82020" y="1792176"/>
              <a:ext cx="801687" cy="688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Равно 1"/>
            <p:cNvSpPr/>
            <p:nvPr/>
          </p:nvSpPr>
          <p:spPr>
            <a:xfrm>
              <a:off x="5435825" y="3266444"/>
              <a:ext cx="525600" cy="669600"/>
            </a:xfrm>
            <a:prstGeom prst="mathEqual">
              <a:avLst/>
            </a:prstGeom>
            <a:gradFill flip="none" rotWithShape="1">
              <a:gsLst>
                <a:gs pos="18000">
                  <a:srgbClr val="B9C8FF"/>
                </a:gs>
                <a:gs pos="100000">
                  <a:srgbClr val="D9E6FF"/>
                </a:gs>
              </a:gsLst>
              <a:path path="circle">
                <a:fillToRect r="100000" b="100000"/>
              </a:path>
              <a:tileRect l="-100000" t="-100000"/>
            </a:gra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/>
              <a:endParaRPr lang="ru-RU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Нашивка 2"/>
            <p:cNvSpPr/>
            <p:nvPr/>
          </p:nvSpPr>
          <p:spPr>
            <a:xfrm>
              <a:off x="5894093" y="3089184"/>
              <a:ext cx="501874" cy="1022572"/>
            </a:xfrm>
            <a:prstGeom prst="chevron">
              <a:avLst/>
            </a:prstGeom>
            <a:gradFill flip="none" rotWithShape="1">
              <a:gsLst>
                <a:gs pos="18000">
                  <a:srgbClr val="B9C8FF"/>
                </a:gs>
                <a:gs pos="100000">
                  <a:srgbClr val="D9E6FF"/>
                </a:gs>
              </a:gsLst>
              <a:path path="circle">
                <a:fillToRect r="100000" b="100000"/>
              </a:path>
              <a:tileRect l="-100000" t="-100000"/>
            </a:gra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/>
              <a:endParaRPr lang="ru-RU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1238171" y="6132513"/>
            <a:ext cx="9715659" cy="688975"/>
            <a:chOff x="6315075" y="5809490"/>
            <a:chExt cx="8554088" cy="688975"/>
          </a:xfrm>
        </p:grpSpPr>
        <p:sp>
          <p:nvSpPr>
            <p:cNvPr id="30" name="TextBox 29"/>
            <p:cNvSpPr txBox="1"/>
            <p:nvPr/>
          </p:nvSpPr>
          <p:spPr>
            <a:xfrm>
              <a:off x="6915010" y="5830813"/>
              <a:ext cx="7954153" cy="646331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ru-RU"/>
              </a:defPPr>
              <a:lvl1pPr algn="ctr" eaLnBrk="0" hangingPunct="0">
                <a:defRPr>
                  <a:solidFill>
                    <a:prstClr val="black"/>
                  </a:solidFill>
                  <a:latin typeface="Times New Roman" pitchFamily="18" charset="0"/>
                  <a:cs typeface="Times New Roman" panose="02020603050405020304" pitchFamily="18" charset="0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  <a:cs typeface="+mn-cs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  <a:cs typeface="+mn-cs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  <a:cs typeface="+mn-cs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  <a:cs typeface="+mn-cs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  <a:cs typeface="+mn-cs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  <a:cs typeface="+mn-cs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  <a:cs typeface="+mn-cs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  <a:cs typeface="+mn-cs"/>
                </a:defRPr>
              </a:lvl9pPr>
            </a:lstStyle>
            <a:p>
              <a:r>
                <a:rPr lang="ru-RU" dirty="0" smtClean="0"/>
                <a:t>Альтернативное решение: разработка и внедрение оперативного нерегламентированного отчета по операциям с бюджетными и денежными обязательствами</a:t>
              </a:r>
              <a:endParaRPr lang="ru-RU" dirty="0"/>
            </a:p>
          </p:txBody>
        </p:sp>
        <p:pic>
          <p:nvPicPr>
            <p:cNvPr id="31" name="Picture 2" descr="C:\Users\1\AppData\Local\Microsoft\Windows\Temporary Internet Files\Content.IE5\FUZSU1KV\MC900434750[1]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15075" y="5809490"/>
              <a:ext cx="801687" cy="688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2971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2"/>
          <p:cNvSpPr txBox="1">
            <a:spLocks noChangeArrowheads="1"/>
          </p:cNvSpPr>
          <p:nvPr/>
        </p:nvSpPr>
        <p:spPr bwMode="auto">
          <a:xfrm>
            <a:off x="11760200" y="6529388"/>
            <a:ext cx="4191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fld id="{299F933E-D143-4136-99B1-77B115CC8B61}" type="slidenum">
              <a:rPr lang="en-US" altLang="ru-RU" sz="140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  <a:sym typeface="Lucida Grande"/>
              </a:rPr>
              <a:pPr algn="r"/>
              <a:t>9</a:t>
            </a:fld>
            <a:endParaRPr lang="en-US" altLang="ru-RU" sz="1400" dirty="0">
              <a:solidFill>
                <a:srgbClr val="1F497D"/>
              </a:solidFill>
              <a:latin typeface="Times New Roman" pitchFamily="18" charset="0"/>
              <a:cs typeface="Times New Roman" pitchFamily="18" charset="0"/>
              <a:sym typeface="Lucida Grande"/>
            </a:endParaRPr>
          </a:p>
        </p:txBody>
      </p:sp>
      <p:sp>
        <p:nvSpPr>
          <p:cNvPr id="14" name="TextBox 17"/>
          <p:cNvSpPr txBox="1">
            <a:spLocks noChangeArrowheads="1"/>
          </p:cNvSpPr>
          <p:nvPr/>
        </p:nvSpPr>
        <p:spPr bwMode="auto">
          <a:xfrm>
            <a:off x="3910806" y="66675"/>
            <a:ext cx="826849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0" hangingPunct="0"/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Организационные 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вопросы ведения бюджетного учета</a:t>
            </a:r>
          </a:p>
          <a:p>
            <a:pPr algn="ctr" eaLnBrk="0" hangingPunct="0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бюджетных и денежных обязательств</a:t>
            </a:r>
            <a:endParaRPr lang="ru-RU" alt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" name="Схема 24"/>
          <p:cNvGraphicFramePr/>
          <p:nvPr>
            <p:extLst>
              <p:ext uri="{D42A27DB-BD31-4B8C-83A1-F6EECF244321}">
                <p14:modId xmlns:p14="http://schemas.microsoft.com/office/powerpoint/2010/main" val="2064541791"/>
              </p:ext>
            </p:extLst>
          </p:nvPr>
        </p:nvGraphicFramePr>
        <p:xfrm>
          <a:off x="617411" y="1614752"/>
          <a:ext cx="11036300" cy="4914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9" name="Picture 2" descr="C:\Users\1\AppData\Local\Microsoft\Windows\Temporary Internet Files\Content.IE5\FUZSU1KV\MC900434750[1]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622" y="2871943"/>
            <a:ext cx="801687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2" descr="C:\Users\1\AppData\Local\Microsoft\Windows\Temporary Internet Files\Content.IE5\FUZSU1KV\MC900434750[1]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621" y="4912037"/>
            <a:ext cx="801687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Стрелка вправо 7"/>
          <p:cNvSpPr>
            <a:spLocks noChangeArrowheads="1"/>
          </p:cNvSpPr>
          <p:nvPr/>
        </p:nvSpPr>
        <p:spPr bwMode="auto">
          <a:xfrm>
            <a:off x="6235251" y="2898151"/>
            <a:ext cx="524969" cy="668051"/>
          </a:xfrm>
          <a:prstGeom prst="rightArrow">
            <a:avLst>
              <a:gd name="adj1" fmla="val 37213"/>
              <a:gd name="adj2" fmla="val 43243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endParaRPr lang="ru-RU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право 8"/>
          <p:cNvSpPr>
            <a:spLocks noChangeArrowheads="1"/>
          </p:cNvSpPr>
          <p:nvPr/>
        </p:nvSpPr>
        <p:spPr bwMode="auto">
          <a:xfrm>
            <a:off x="6235251" y="4948460"/>
            <a:ext cx="524969" cy="668051"/>
          </a:xfrm>
          <a:prstGeom prst="rightArrow">
            <a:avLst>
              <a:gd name="adj1" fmla="val 37213"/>
              <a:gd name="adj2" fmla="val 43243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endParaRPr lang="ru-RU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AutoShape 35"/>
          <p:cNvSpPr>
            <a:spLocks noChangeArrowheads="1"/>
          </p:cNvSpPr>
          <p:nvPr/>
        </p:nvSpPr>
        <p:spPr bwMode="auto">
          <a:xfrm>
            <a:off x="6831961" y="2370163"/>
            <a:ext cx="4993200" cy="1724025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Необходимость проведения разъяснительной работы сотрудниками функциональных структурных подразделений ТОФК по вопросам заполнения Сведений о БО и Сведений о ДО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AutoShape 35"/>
          <p:cNvSpPr>
            <a:spLocks noChangeArrowheads="1"/>
          </p:cNvSpPr>
          <p:nvPr/>
        </p:nvSpPr>
        <p:spPr bwMode="auto">
          <a:xfrm>
            <a:off x="6831961" y="4300705"/>
            <a:ext cx="4993200" cy="1963559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18000">
                <a:srgbClr val="B9C8FF"/>
              </a:gs>
              <a:gs pos="100000">
                <a:srgbClr val="D9E6FF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lvl="0" algn="ctr" eaLnBrk="0" hangingPunct="0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В случае возникновения вопросов по порядку представления, заполнения Сведений о БО и Сведений о ДО необходимо направить соответствующий запрос в Федеральное казначейство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(например,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вопрос по порядку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заполнения реквизита «Признак авансового платежа»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Заявки на кассовый расход)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51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21565</TotalTime>
  <Words>1889</Words>
  <Application>Microsoft Office PowerPoint</Application>
  <PresentationFormat>Произвольный</PresentationFormat>
  <Paragraphs>266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Mazur Nataliya</dc:creator>
  <cp:lastModifiedBy>Вольф Елена Владимировна</cp:lastModifiedBy>
  <cp:revision>1265</cp:revision>
  <cp:lastPrinted>2016-09-06T08:44:08Z</cp:lastPrinted>
  <dcterms:created xsi:type="dcterms:W3CDTF">2015-03-03T16:27:21Z</dcterms:created>
  <dcterms:modified xsi:type="dcterms:W3CDTF">2017-01-27T09:02:45Z</dcterms:modified>
</cp:coreProperties>
</file>