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8"/>
  </p:notesMasterIdLst>
  <p:sldIdLst>
    <p:sldId id="477" r:id="rId2"/>
    <p:sldId id="462" r:id="rId3"/>
    <p:sldId id="468" r:id="rId4"/>
    <p:sldId id="476" r:id="rId5"/>
    <p:sldId id="475" r:id="rId6"/>
    <p:sldId id="484" r:id="rId7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00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01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01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0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5028" algn="l" defTabSz="91401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2033" algn="l" defTabSz="91401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199041" algn="l" defTabSz="91401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6047" algn="l" defTabSz="91401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CA7"/>
    <a:srgbClr val="3C6ABE"/>
    <a:srgbClr val="E2834E"/>
    <a:srgbClr val="F2F7FC"/>
    <a:srgbClr val="927600"/>
    <a:srgbClr val="EEC100"/>
    <a:srgbClr val="EAF2FA"/>
    <a:srgbClr val="932507"/>
    <a:srgbClr val="F9F9F9"/>
    <a:srgbClr val="396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3" autoAdjust="0"/>
    <p:restoredTop sz="97347" autoAdjust="0"/>
  </p:normalViewPr>
  <p:slideViewPr>
    <p:cSldViewPr snapToGrid="0">
      <p:cViewPr varScale="1">
        <p:scale>
          <a:sx n="112" d="100"/>
          <a:sy n="112" d="100"/>
        </p:scale>
        <p:origin x="-9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5"/>
            <a:ext cx="2946400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05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12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017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025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028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033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041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047" algn="l" defTabSz="91401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347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347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945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945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73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17" indent="0" algn="ctr">
              <a:buNone/>
              <a:defRPr sz="2000"/>
            </a:lvl2pPr>
            <a:lvl3pPr marL="913242" indent="0" algn="ctr">
              <a:buNone/>
              <a:defRPr sz="1900"/>
            </a:lvl3pPr>
            <a:lvl4pPr marL="1369858" indent="0" algn="ctr">
              <a:buNone/>
              <a:defRPr sz="1600"/>
            </a:lvl4pPr>
            <a:lvl5pPr marL="1826482" indent="0" algn="ctr">
              <a:buNone/>
              <a:defRPr sz="1600"/>
            </a:lvl5pPr>
            <a:lvl6pPr marL="2283102" indent="0" algn="ctr">
              <a:buNone/>
              <a:defRPr sz="1600"/>
            </a:lvl6pPr>
            <a:lvl7pPr marL="2739724" indent="0" algn="ctr">
              <a:buNone/>
              <a:defRPr sz="1600"/>
            </a:lvl7pPr>
            <a:lvl8pPr marL="3196339" indent="0" algn="ctr">
              <a:buNone/>
              <a:defRPr sz="1600"/>
            </a:lvl8pPr>
            <a:lvl9pPr marL="3652964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BC6BD-4C06-433D-A7A9-594BBA4FC3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17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8C2F0-A849-43A8-8E70-5A46FCF55F6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8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7" y="365153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7" y="365153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F3BDB-B51B-4285-9909-2AB7727C6A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74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56B0B-1816-4315-8C4F-A72389A47A5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49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2" y="170974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2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4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8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4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3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2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E3F76-C7FD-4161-939D-4B152BE678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16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C98D5-9B64-43E5-A6B7-A4DF61076AF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04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17" indent="0">
              <a:buNone/>
              <a:defRPr sz="2000" b="1"/>
            </a:lvl2pPr>
            <a:lvl3pPr marL="913242" indent="0">
              <a:buNone/>
              <a:defRPr sz="1900" b="1"/>
            </a:lvl3pPr>
            <a:lvl4pPr marL="1369858" indent="0">
              <a:buNone/>
              <a:defRPr sz="1600" b="1"/>
            </a:lvl4pPr>
            <a:lvl5pPr marL="1826482" indent="0">
              <a:buNone/>
              <a:defRPr sz="1600" b="1"/>
            </a:lvl5pPr>
            <a:lvl6pPr marL="2283102" indent="0">
              <a:buNone/>
              <a:defRPr sz="1600" b="1"/>
            </a:lvl6pPr>
            <a:lvl7pPr marL="2739724" indent="0">
              <a:buNone/>
              <a:defRPr sz="1600" b="1"/>
            </a:lvl7pPr>
            <a:lvl8pPr marL="3196339" indent="0">
              <a:buNone/>
              <a:defRPr sz="1600" b="1"/>
            </a:lvl8pPr>
            <a:lvl9pPr marL="365296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80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17" indent="0">
              <a:buNone/>
              <a:defRPr sz="2000" b="1"/>
            </a:lvl2pPr>
            <a:lvl3pPr marL="913242" indent="0">
              <a:buNone/>
              <a:defRPr sz="1900" b="1"/>
            </a:lvl3pPr>
            <a:lvl4pPr marL="1369858" indent="0">
              <a:buNone/>
              <a:defRPr sz="1600" b="1"/>
            </a:lvl4pPr>
            <a:lvl5pPr marL="1826482" indent="0">
              <a:buNone/>
              <a:defRPr sz="1600" b="1"/>
            </a:lvl5pPr>
            <a:lvl6pPr marL="2283102" indent="0">
              <a:buNone/>
              <a:defRPr sz="1600" b="1"/>
            </a:lvl6pPr>
            <a:lvl7pPr marL="2739724" indent="0">
              <a:buNone/>
              <a:defRPr sz="1600" b="1"/>
            </a:lvl7pPr>
            <a:lvl8pPr marL="3196339" indent="0">
              <a:buNone/>
              <a:defRPr sz="1600" b="1"/>
            </a:lvl8pPr>
            <a:lvl9pPr marL="365296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80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9DE4C-7DC4-431D-B0F3-809532DCA83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13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89D7C-66ED-4B8A-B8A1-D280DD0BA92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2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9E715-8223-4833-81A1-EA4BC7A06BB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30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81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5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812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17" indent="0">
              <a:buNone/>
              <a:defRPr sz="1500"/>
            </a:lvl2pPr>
            <a:lvl3pPr marL="913242" indent="0">
              <a:buNone/>
              <a:defRPr sz="1200"/>
            </a:lvl3pPr>
            <a:lvl4pPr marL="1369858" indent="0">
              <a:buNone/>
              <a:defRPr sz="1100"/>
            </a:lvl4pPr>
            <a:lvl5pPr marL="1826482" indent="0">
              <a:buNone/>
              <a:defRPr sz="1100"/>
            </a:lvl5pPr>
            <a:lvl6pPr marL="2283102" indent="0">
              <a:buNone/>
              <a:defRPr sz="1100"/>
            </a:lvl6pPr>
            <a:lvl7pPr marL="2739724" indent="0">
              <a:buNone/>
              <a:defRPr sz="1100"/>
            </a:lvl7pPr>
            <a:lvl8pPr marL="3196339" indent="0">
              <a:buNone/>
              <a:defRPr sz="1100"/>
            </a:lvl8pPr>
            <a:lvl9pPr marL="3652964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ED0DA-449F-45AA-928C-57E32AA4C1F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28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81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5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617" indent="0">
              <a:buNone/>
              <a:defRPr sz="2800"/>
            </a:lvl2pPr>
            <a:lvl3pPr marL="913242" indent="0">
              <a:buNone/>
              <a:defRPr sz="2400"/>
            </a:lvl3pPr>
            <a:lvl4pPr marL="1369858" indent="0">
              <a:buNone/>
              <a:defRPr sz="2000"/>
            </a:lvl4pPr>
            <a:lvl5pPr marL="1826482" indent="0">
              <a:buNone/>
              <a:defRPr sz="2000"/>
            </a:lvl5pPr>
            <a:lvl6pPr marL="2283102" indent="0">
              <a:buNone/>
              <a:defRPr sz="2000"/>
            </a:lvl6pPr>
            <a:lvl7pPr marL="2739724" indent="0">
              <a:buNone/>
              <a:defRPr sz="2000"/>
            </a:lvl7pPr>
            <a:lvl8pPr marL="3196339" indent="0">
              <a:buNone/>
              <a:defRPr sz="2000"/>
            </a:lvl8pPr>
            <a:lvl9pPr marL="3652964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812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17" indent="0">
              <a:buNone/>
              <a:defRPr sz="1500"/>
            </a:lvl2pPr>
            <a:lvl3pPr marL="913242" indent="0">
              <a:buNone/>
              <a:defRPr sz="1200"/>
            </a:lvl3pPr>
            <a:lvl4pPr marL="1369858" indent="0">
              <a:buNone/>
              <a:defRPr sz="1100"/>
            </a:lvl4pPr>
            <a:lvl5pPr marL="1826482" indent="0">
              <a:buNone/>
              <a:defRPr sz="1100"/>
            </a:lvl5pPr>
            <a:lvl6pPr marL="2283102" indent="0">
              <a:buNone/>
              <a:defRPr sz="1100"/>
            </a:lvl6pPr>
            <a:lvl7pPr marL="2739724" indent="0">
              <a:buNone/>
              <a:defRPr sz="1100"/>
            </a:lvl7pPr>
            <a:lvl8pPr marL="3196339" indent="0">
              <a:buNone/>
              <a:defRPr sz="1100"/>
            </a:lvl8pPr>
            <a:lvl9pPr marL="3652964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9882C-D7FB-4927-A29A-A7F21AC8C1B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05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1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5" tIns="45668" rIns="91325" bIns="456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1" y="1825625"/>
            <a:ext cx="105156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25" tIns="45668" rIns="91325" bIns="45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72"/>
            <a:ext cx="2743200" cy="365125"/>
          </a:xfrm>
          <a:prstGeom prst="rect">
            <a:avLst/>
          </a:prstGeom>
        </p:spPr>
        <p:txBody>
          <a:bodyPr vert="horz" lIns="91325" tIns="45668" rIns="91325" bIns="4566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2C8AF4-331A-4152-AFAC-0D330B6EA9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1" y="6356372"/>
            <a:ext cx="4114800" cy="365125"/>
          </a:xfrm>
          <a:prstGeom prst="rect">
            <a:avLst/>
          </a:prstGeom>
        </p:spPr>
        <p:txBody>
          <a:bodyPr vert="horz" lIns="91325" tIns="45668" rIns="91325" bIns="45668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72"/>
            <a:ext cx="2743200" cy="365125"/>
          </a:xfrm>
          <a:prstGeom prst="rect">
            <a:avLst/>
          </a:prstGeom>
        </p:spPr>
        <p:txBody>
          <a:bodyPr vert="horz" lIns="91325" tIns="45668" rIns="91325" bIns="4566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7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6617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324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6985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648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308" indent="-228308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34" indent="-228308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50" indent="-228308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174" indent="-228308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791" indent="-228308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05" indent="-228308" algn="l" defTabSz="9132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033" indent="-228308" algn="l" defTabSz="9132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647" indent="-228308" algn="l" defTabSz="9132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277" indent="-228308" algn="l" defTabSz="91324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24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17" algn="l" defTabSz="91324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42" algn="l" defTabSz="91324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858" algn="l" defTabSz="91324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482" algn="l" defTabSz="91324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02" algn="l" defTabSz="91324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24" algn="l" defTabSz="91324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339" algn="l" defTabSz="91324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964" algn="l" defTabSz="91324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Прямоугольник 76"/>
          <p:cNvSpPr/>
          <p:nvPr/>
        </p:nvSpPr>
        <p:spPr>
          <a:xfrm>
            <a:off x="1280160" y="1902962"/>
            <a:ext cx="10129962" cy="2232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678" tIns="38837" rIns="77678" bIns="38837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ru-RU" sz="2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ЦЕЛЕВАЯ МОДЕЛЬ КАЗНАЧЕЙСКОГО СОПРОВОЖДЕНИЯ С УЧЕТОМ ПЛАНИРУЕМЫХ ИЗМЕНЕНИЙ ФЕДЕРАЛЬНОГО ЗАКОНА </a:t>
            </a:r>
          </a:p>
          <a:p>
            <a:pPr algn="ctr" eaLnBrk="0" hangingPunct="0"/>
            <a:r>
              <a:rPr lang="ru-RU" sz="28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«О КОНТРАКТНОЙ СИСТЕМЕ В СФЕРЕ ЗАКУПОК ТОВАРОВ, РАБОТ, УСЛУГ ДЛЯ ОБЕСПЕЧЕНИЯ ГОСУДАРСТВЕННЫХ И МУНИЦИПАЛЬНЫХ НУЖД»</a:t>
            </a:r>
            <a:endParaRPr lang="en-US" sz="28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8327571" y="5200358"/>
            <a:ext cx="3393973" cy="786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678" tIns="38837" rIns="77678" bIns="38837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ru-RU" sz="1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Доклад Заместителя Руководителя </a:t>
            </a:r>
          </a:p>
          <a:p>
            <a:pPr algn="r" eaLnBrk="0" hangingPunct="0"/>
            <a:r>
              <a:rPr lang="ru-RU" sz="1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Федерального казначейства</a:t>
            </a:r>
          </a:p>
          <a:p>
            <a:pPr algn="r" eaLnBrk="0" hangingPunct="0"/>
            <a:r>
              <a:rPr lang="ru-RU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А.Т. Катамадзе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14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Прямоугольник 137"/>
          <p:cNvSpPr/>
          <p:nvPr/>
        </p:nvSpPr>
        <p:spPr>
          <a:xfrm flipH="1">
            <a:off x="187986" y="1516734"/>
            <a:ext cx="6229886" cy="2054084"/>
          </a:xfrm>
          <a:prstGeom prst="rect">
            <a:avLst/>
          </a:prstGeom>
          <a:solidFill>
            <a:schemeClr val="accent3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cs typeface="Arial" panose="020B0604020202020204" pitchFamily="34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 flipH="1">
            <a:off x="6405940" y="1518989"/>
            <a:ext cx="3126216" cy="4284341"/>
          </a:xfrm>
          <a:prstGeom prst="rect">
            <a:avLst/>
          </a:prstGeom>
          <a:solidFill>
            <a:schemeClr val="accent3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Прямоугольник 240"/>
          <p:cNvSpPr/>
          <p:nvPr/>
        </p:nvSpPr>
        <p:spPr>
          <a:xfrm>
            <a:off x="176055" y="3668791"/>
            <a:ext cx="6097592" cy="2134539"/>
          </a:xfrm>
          <a:prstGeom prst="rect">
            <a:avLst/>
          </a:prstGeom>
          <a:solidFill>
            <a:schemeClr val="accent5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7412" y="3715168"/>
            <a:ext cx="575844" cy="369324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+mn-lt"/>
                <a:ea typeface="Tahoma" panose="020B0604030504040204" pitchFamily="34" charset="0"/>
                <a:cs typeface="Arial" panose="020B0604020202020204" pitchFamily="34" charset="0"/>
              </a:rPr>
              <a:t>ЕИС</a:t>
            </a:r>
            <a:endParaRPr lang="ru-RU" b="1" dirty="0">
              <a:solidFill>
                <a:prstClr val="black"/>
              </a:solidFill>
              <a:latin typeface="+mn-lt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65286" y="1503431"/>
            <a:ext cx="4462268" cy="400101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pPr algn="r"/>
            <a:r>
              <a:rPr lang="ru-RU" sz="2000" b="1" dirty="0" smtClean="0">
                <a:solidFill>
                  <a:prstClr val="black"/>
                </a:solidFill>
                <a:latin typeface="+mn-lt"/>
                <a:ea typeface="Tahoma" panose="020B0604030504040204" pitchFamily="34" charset="0"/>
                <a:cs typeface="Arial" panose="020B0604020202020204" pitchFamily="34" charset="0"/>
              </a:rPr>
              <a:t>НСИ ЭБ</a:t>
            </a:r>
            <a:endParaRPr lang="ru-RU" sz="2000" b="1" dirty="0">
              <a:solidFill>
                <a:prstClr val="black"/>
              </a:solidFill>
              <a:latin typeface="+mn-lt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59455" y="3310957"/>
            <a:ext cx="2646085" cy="7323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ea typeface="Tahoma" panose="020B0604030504040204" pitchFamily="34" charset="0"/>
                <a:cs typeface="Arial" panose="020B0604020202020204" pitchFamily="34" charset="0"/>
              </a:rPr>
              <a:t>Резервирование и </a:t>
            </a:r>
            <a:endParaRPr lang="ru-RU" sz="1400" b="1" dirty="0" smtClean="0"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ea typeface="Tahoma" panose="020B0604030504040204" pitchFamily="34" charset="0"/>
                <a:cs typeface="Arial" panose="020B0604020202020204" pitchFamily="34" charset="0"/>
              </a:rPr>
              <a:t>открытие ЛС</a:t>
            </a:r>
            <a:r>
              <a:rPr lang="en-US" sz="1400" b="1" dirty="0" smtClean="0">
                <a:ea typeface="Tahoma" panose="020B0604030504040204" pitchFamily="34" charset="0"/>
                <a:cs typeface="Arial" panose="020B0604020202020204" pitchFamily="34" charset="0"/>
              </a:rPr>
              <a:t>/</a:t>
            </a:r>
            <a:r>
              <a:rPr lang="ru-RU" sz="1400" b="1" dirty="0">
                <a:ea typeface="Tahoma" panose="020B0604030504040204" pitchFamily="34" charset="0"/>
                <a:cs typeface="Arial" panose="020B0604020202020204" pitchFamily="34" charset="0"/>
              </a:rPr>
              <a:t>раздела </a:t>
            </a:r>
            <a:r>
              <a:rPr lang="ru-RU" sz="1400" b="1" dirty="0" smtClean="0">
                <a:ea typeface="Tahoma" panose="020B0604030504040204" pitchFamily="34" charset="0"/>
                <a:cs typeface="Arial" panose="020B0604020202020204" pitchFamily="34" charset="0"/>
              </a:rPr>
              <a:t>ЛС</a:t>
            </a:r>
            <a:endParaRPr lang="ru-RU" sz="1400" b="1" dirty="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Блок-схема: документ 51"/>
          <p:cNvSpPr/>
          <p:nvPr/>
        </p:nvSpPr>
        <p:spPr>
          <a:xfrm>
            <a:off x="4864370" y="2792748"/>
            <a:ext cx="1316064" cy="708981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ea typeface="Tahoma" panose="020B0604030504040204" pitchFamily="34" charset="0"/>
                <a:cs typeface="Arial" panose="020B0604020202020204" pitchFamily="34" charset="0"/>
              </a:rPr>
              <a:t>Заявление</a:t>
            </a:r>
            <a:r>
              <a:rPr lang="en-US" sz="1200" b="1" dirty="0" smtClean="0"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на открытие ЛС/раздела ЛС</a:t>
            </a:r>
          </a:p>
          <a:p>
            <a:pPr algn="ctr"/>
            <a:endParaRPr lang="ru-RU" sz="1200" b="1" dirty="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60" name="Прямая соединительная линия 159"/>
          <p:cNvCxnSpPr/>
          <p:nvPr/>
        </p:nvCxnSpPr>
        <p:spPr>
          <a:xfrm>
            <a:off x="6339795" y="3609681"/>
            <a:ext cx="0" cy="219364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Соединительная линия уступом 93"/>
          <p:cNvCxnSpPr>
            <a:stCxn id="157" idx="3"/>
          </p:cNvCxnSpPr>
          <p:nvPr/>
        </p:nvCxnSpPr>
        <p:spPr>
          <a:xfrm>
            <a:off x="6180434" y="2167813"/>
            <a:ext cx="2155626" cy="1143144"/>
          </a:xfrm>
          <a:prstGeom prst="bentConnector3">
            <a:avLst>
              <a:gd name="adj1" fmla="val 99623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Прямоугольник 76"/>
          <p:cNvSpPr/>
          <p:nvPr/>
        </p:nvSpPr>
        <p:spPr>
          <a:xfrm>
            <a:off x="4111349" y="144157"/>
            <a:ext cx="7554536" cy="118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678" tIns="38837" rIns="77678" bIns="38837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ru-RU" sz="2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ПРОЦЕСС РЕГИСТРАЦИИ ГОЛОВНОГО ИСПОЛНИТЕЛЯ (СУБПОДРЯДЧИКА) ДЛЯ ОТКРЫТИЯ ЛИЦЕВОГО СЧЕТА</a:t>
            </a:r>
            <a:endParaRPr lang="en-US" sz="24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algn="r" eaLnBrk="0" hangingPunct="0"/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 01.01.2019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Блок-схема: документ 103"/>
          <p:cNvSpPr/>
          <p:nvPr/>
        </p:nvSpPr>
        <p:spPr>
          <a:xfrm>
            <a:off x="4864370" y="3690344"/>
            <a:ext cx="1316064" cy="803533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ea typeface="Tahoma" panose="020B0604030504040204" pitchFamily="34" charset="0"/>
                <a:cs typeface="Arial" panose="020B0604020202020204" pitchFamily="34" charset="0"/>
              </a:rPr>
              <a:t>Заявка на </a:t>
            </a:r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резервирование ЛС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2018844" y="1721998"/>
            <a:ext cx="1309605" cy="8916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ea typeface="Tahoma" panose="020B0604030504040204" pitchFamily="34" charset="0"/>
                <a:cs typeface="Arial" panose="020B0604020202020204" pitchFamily="34" charset="0"/>
              </a:rPr>
              <a:t>  ЛК </a:t>
            </a:r>
            <a:r>
              <a:rPr lang="ru-RU" sz="1400" b="1" dirty="0">
                <a:ea typeface="Tahoma" panose="020B0604030504040204" pitchFamily="34" charset="0"/>
                <a:cs typeface="Arial" panose="020B0604020202020204" pitchFamily="34" charset="0"/>
              </a:rPr>
              <a:t>НСИ</a:t>
            </a:r>
          </a:p>
        </p:txBody>
      </p:sp>
      <p:grpSp>
        <p:nvGrpSpPr>
          <p:cNvPr id="105" name="Группа 104"/>
          <p:cNvGrpSpPr/>
          <p:nvPr/>
        </p:nvGrpSpPr>
        <p:grpSpPr>
          <a:xfrm>
            <a:off x="2035672" y="4163915"/>
            <a:ext cx="1309605" cy="738680"/>
            <a:chOff x="3667829" y="2150416"/>
            <a:chExt cx="1309605" cy="891631"/>
          </a:xfrm>
        </p:grpSpPr>
        <p:sp>
          <p:nvSpPr>
            <p:cNvPr id="106" name="Прямоугольник 105"/>
            <p:cNvSpPr/>
            <p:nvPr/>
          </p:nvSpPr>
          <p:spPr>
            <a:xfrm>
              <a:off x="3667829" y="2150416"/>
              <a:ext cx="1309605" cy="8916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ea typeface="Tahoma" panose="020B0604030504040204" pitchFamily="34" charset="0"/>
                  <a:cs typeface="Arial" panose="020B0604020202020204" pitchFamily="34" charset="0"/>
                </a:rPr>
                <a:t>    ЛК </a:t>
              </a:r>
              <a:r>
                <a:rPr lang="ru-RU" sz="1400" b="1" dirty="0">
                  <a:ea typeface="Tahoma" panose="020B0604030504040204" pitchFamily="34" charset="0"/>
                  <a:cs typeface="Arial" panose="020B0604020202020204" pitchFamily="34" charset="0"/>
                </a:rPr>
                <a:t>ЕИС</a:t>
              </a:r>
            </a:p>
          </p:txBody>
        </p:sp>
        <p:pic>
          <p:nvPicPr>
            <p:cNvPr id="107" name="Рисунок 10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3153" y="2240385"/>
              <a:ext cx="378369" cy="7192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pic>
      </p:grpSp>
      <p:cxnSp>
        <p:nvCxnSpPr>
          <p:cNvPr id="117" name="Соединительная линия уступом 116"/>
          <p:cNvCxnSpPr>
            <a:stCxn id="103" idx="2"/>
            <a:endCxn id="52" idx="1"/>
          </p:cNvCxnSpPr>
          <p:nvPr/>
        </p:nvCxnSpPr>
        <p:spPr>
          <a:xfrm rot="16200000" flipH="1">
            <a:off x="3502203" y="1785072"/>
            <a:ext cx="533610" cy="2190723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Соединительная линия уступом 119"/>
          <p:cNvCxnSpPr>
            <a:stCxn id="106" idx="0"/>
            <a:endCxn id="104" idx="1"/>
          </p:cNvCxnSpPr>
          <p:nvPr/>
        </p:nvCxnSpPr>
        <p:spPr>
          <a:xfrm rot="5400000" flipH="1" flipV="1">
            <a:off x="3741520" y="3041066"/>
            <a:ext cx="71804" cy="2173895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Блок-схема: документ 129"/>
          <p:cNvSpPr/>
          <p:nvPr/>
        </p:nvSpPr>
        <p:spPr>
          <a:xfrm>
            <a:off x="4864370" y="4619592"/>
            <a:ext cx="1308686" cy="818714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ea typeface="Tahoma" panose="020B0604030504040204" pitchFamily="34" charset="0"/>
                <a:cs typeface="Arial" panose="020B0604020202020204" pitchFamily="34" charset="0"/>
              </a:rPr>
              <a:t>Заявление на </a:t>
            </a:r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открытие ЛС/раздела ЛС</a:t>
            </a:r>
          </a:p>
        </p:txBody>
      </p:sp>
      <p:cxnSp>
        <p:nvCxnSpPr>
          <p:cNvPr id="139" name="Прямая соединительная линия 138"/>
          <p:cNvCxnSpPr/>
          <p:nvPr/>
        </p:nvCxnSpPr>
        <p:spPr>
          <a:xfrm flipH="1" flipV="1">
            <a:off x="176055" y="3596407"/>
            <a:ext cx="6097592" cy="1327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Соединительная линия уступом 155"/>
          <p:cNvCxnSpPr>
            <a:stCxn id="106" idx="2"/>
            <a:endCxn id="130" idx="1"/>
          </p:cNvCxnSpPr>
          <p:nvPr/>
        </p:nvCxnSpPr>
        <p:spPr>
          <a:xfrm rot="16200000" flipH="1">
            <a:off x="3714245" y="3878824"/>
            <a:ext cx="126354" cy="2173895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Блок-схема: документ 156"/>
          <p:cNvSpPr/>
          <p:nvPr/>
        </p:nvSpPr>
        <p:spPr>
          <a:xfrm>
            <a:off x="4904084" y="1721998"/>
            <a:ext cx="1276350" cy="891629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Заявка на резервирование ЛС</a:t>
            </a:r>
          </a:p>
        </p:txBody>
      </p:sp>
      <p:cxnSp>
        <p:nvCxnSpPr>
          <p:cNvPr id="159" name="Соединительная линия уступом 158"/>
          <p:cNvCxnSpPr>
            <a:stCxn id="103" idx="3"/>
            <a:endCxn id="157" idx="1"/>
          </p:cNvCxnSpPr>
          <p:nvPr/>
        </p:nvCxnSpPr>
        <p:spPr>
          <a:xfrm flipV="1">
            <a:off x="3328449" y="2167813"/>
            <a:ext cx="1575635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Соединительная линия уступом 180"/>
          <p:cNvCxnSpPr>
            <a:stCxn id="130" idx="3"/>
          </p:cNvCxnSpPr>
          <p:nvPr/>
        </p:nvCxnSpPr>
        <p:spPr>
          <a:xfrm flipV="1">
            <a:off x="6173056" y="3888667"/>
            <a:ext cx="2163004" cy="1140282"/>
          </a:xfrm>
          <a:prstGeom prst="bentConnector3">
            <a:avLst>
              <a:gd name="adj1" fmla="val 99852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Соединительная линия уступом 187"/>
          <p:cNvCxnSpPr>
            <a:endCxn id="11" idx="2"/>
          </p:cNvCxnSpPr>
          <p:nvPr/>
        </p:nvCxnSpPr>
        <p:spPr>
          <a:xfrm flipV="1">
            <a:off x="6173056" y="4043336"/>
            <a:ext cx="1609442" cy="195827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Соединительная линия уступом 258"/>
          <p:cNvCxnSpPr>
            <a:stCxn id="42" idx="3"/>
            <a:endCxn id="106" idx="1"/>
          </p:cNvCxnSpPr>
          <p:nvPr/>
        </p:nvCxnSpPr>
        <p:spPr>
          <a:xfrm flipV="1">
            <a:off x="1752005" y="4533255"/>
            <a:ext cx="283667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354708" y="4163916"/>
            <a:ext cx="1397297" cy="7386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ea typeface="Tahoma" panose="020B0604030504040204" pitchFamily="34" charset="0"/>
                <a:cs typeface="Arial" panose="020B0604020202020204" pitchFamily="34" charset="0"/>
              </a:rPr>
              <a:t>Регистрация в ЕРУЗ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98555" y="1721998"/>
            <a:ext cx="1309605" cy="8916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ea typeface="Tahoma" panose="020B0604030504040204" pitchFamily="34" charset="0"/>
                <a:cs typeface="Arial" panose="020B0604020202020204" pitchFamily="34" charset="0"/>
              </a:rPr>
              <a:t>Регистрация </a:t>
            </a:r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пользователя</a:t>
            </a:r>
            <a:r>
              <a:rPr lang="ru-RU" sz="1400" b="1" dirty="0">
                <a:ea typeface="Tahoma" panose="020B0604030504040204" pitchFamily="34" charset="0"/>
                <a:cs typeface="Arial" panose="020B0604020202020204" pitchFamily="34" charset="0"/>
              </a:rPr>
              <a:t> через </a:t>
            </a:r>
            <a:r>
              <a:rPr lang="en-US" sz="1400" b="1" dirty="0">
                <a:ea typeface="Tahoma" panose="020B0604030504040204" pitchFamily="34" charset="0"/>
                <a:cs typeface="Arial" panose="020B0604020202020204" pitchFamily="34" charset="0"/>
              </a:rPr>
              <a:t>e-mail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30794" y="4248110"/>
            <a:ext cx="22979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/>
              <a:t>  </a:t>
            </a:r>
            <a:r>
              <a:rPr lang="ru-RU" sz="900" b="1" i="1" dirty="0" smtClean="0"/>
              <a:t>Обязанность    </a:t>
            </a:r>
            <a:r>
              <a:rPr lang="ru-RU" sz="900" b="1" dirty="0" smtClean="0"/>
              <a:t>                    </a:t>
            </a:r>
            <a:r>
              <a:rPr lang="ru-RU" sz="900" b="1" i="1" dirty="0" smtClean="0"/>
              <a:t>Право </a:t>
            </a:r>
            <a:r>
              <a:rPr lang="ru-RU" sz="900" dirty="0" smtClean="0"/>
              <a:t> </a:t>
            </a:r>
            <a:endParaRPr lang="ru-RU" sz="900" dirty="0"/>
          </a:p>
        </p:txBody>
      </p:sp>
      <p:cxnSp>
        <p:nvCxnSpPr>
          <p:cNvPr id="19" name="Прямая со стрелкой 18"/>
          <p:cNvCxnSpPr>
            <a:stCxn id="43" idx="3"/>
            <a:endCxn id="103" idx="1"/>
          </p:cNvCxnSpPr>
          <p:nvPr/>
        </p:nvCxnSpPr>
        <p:spPr>
          <a:xfrm>
            <a:off x="1708160" y="2167814"/>
            <a:ext cx="310684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4" name="Таблица 2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776959"/>
              </p:ext>
            </p:extLst>
          </p:nvPr>
        </p:nvGraphicFramePr>
        <p:xfrm>
          <a:off x="9613161" y="2715576"/>
          <a:ext cx="2397896" cy="1133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9047"/>
                <a:gridCol w="878849"/>
              </a:tblGrid>
              <a:tr h="335018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Регистрация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</a:rPr>
                        <a:t> в ЕРУЗ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0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Головной исполнитель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332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Субподрядчик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>
                        <a:solidFill>
                          <a:schemeClr val="accent6"/>
                        </a:solidFill>
                      </a:endParaRPr>
                    </a:p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5" name="Номер слайда 16">
            <a:extLst>
              <a:ext uri="{FF2B5EF4-FFF2-40B4-BE49-F238E27FC236}">
                <a16:creationId xmlns:a16="http://schemas.microsoft.com/office/drawing/2014/main" xmlns="" id="{289F52B0-9D6F-41D7-9CF5-A967C425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1369" y="6431759"/>
            <a:ext cx="2743200" cy="365125"/>
          </a:xfrm>
          <a:ln w="9525">
            <a:noFill/>
          </a:ln>
        </p:spPr>
        <p:txBody>
          <a:bodyPr/>
          <a:lstStyle/>
          <a:p>
            <a:pPr>
              <a:defRPr/>
            </a:pPr>
            <a:fld id="{DBF228ED-B2EE-4F15-A0C7-6C0A4540E08A}" type="slidenum">
              <a:rPr lang="ru-RU" sz="1050" smtClean="0">
                <a:solidFill>
                  <a:prstClr val="black">
                    <a:tint val="75000"/>
                  </a:prstClr>
                </a:solidFill>
                <a:ea typeface="Tahoma" panose="020B0604030504040204" pitchFamily="34" charset="0"/>
                <a:cs typeface="Arial" panose="020B0604020202020204" pitchFamily="34" charset="0"/>
              </a:rPr>
              <a:pPr>
                <a:defRPr/>
              </a:pPr>
              <a:t>2</a:t>
            </a:fld>
            <a:endParaRPr lang="ru-RU" sz="1050" dirty="0">
              <a:solidFill>
                <a:prstClr val="black">
                  <a:tint val="75000"/>
                </a:prstClr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132" y="3501729"/>
            <a:ext cx="331100" cy="3311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1849" y="3116512"/>
            <a:ext cx="220920" cy="220920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457" y="4242246"/>
            <a:ext cx="202740" cy="202740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270" y="4275751"/>
            <a:ext cx="135274" cy="135274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4211" y="1903532"/>
            <a:ext cx="378369" cy="5959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cxnSp>
        <p:nvCxnSpPr>
          <p:cNvPr id="87" name="Соединительная линия уступом 86"/>
          <p:cNvCxnSpPr>
            <a:stCxn id="52" idx="3"/>
            <a:endCxn id="11" idx="0"/>
          </p:cNvCxnSpPr>
          <p:nvPr/>
        </p:nvCxnSpPr>
        <p:spPr>
          <a:xfrm>
            <a:off x="6180434" y="3147239"/>
            <a:ext cx="1602064" cy="163718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80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637252"/>
              </p:ext>
            </p:extLst>
          </p:nvPr>
        </p:nvGraphicFramePr>
        <p:xfrm>
          <a:off x="10115185" y="3955653"/>
          <a:ext cx="1922447" cy="1517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761"/>
                <a:gridCol w="538843"/>
                <a:gridCol w="538843"/>
              </a:tblGrid>
              <a:tr h="6416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Электронный акт (УПД)</a:t>
                      </a:r>
                    </a:p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Реестр субподрядных договоров</a:t>
                      </a:r>
                    </a:p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429">
                <a:tc>
                  <a:txBody>
                    <a:bodyPr/>
                    <a:lstStyle/>
                    <a:p>
                      <a:pPr marL="0" marR="0" indent="0" algn="l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Заказчик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704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Головной исполнитель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4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Субподрядчик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с 2020 г.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4" name="Таблица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634523"/>
              </p:ext>
            </p:extLst>
          </p:nvPr>
        </p:nvGraphicFramePr>
        <p:xfrm>
          <a:off x="10103546" y="1960774"/>
          <a:ext cx="1922447" cy="1747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761"/>
                <a:gridCol w="538843"/>
                <a:gridCol w="538843"/>
              </a:tblGrid>
              <a:tr h="749769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Регистрация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</a:rPr>
                        <a:t> в ЕРУЗ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Электронный контракт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Заказчик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rgbClr val="C00000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70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Головной исполнитель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rgbClr val="C00000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4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Субподрядчик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241" name="Прямоугольник 240"/>
          <p:cNvSpPr/>
          <p:nvPr/>
        </p:nvSpPr>
        <p:spPr>
          <a:xfrm>
            <a:off x="120659" y="1549673"/>
            <a:ext cx="6054926" cy="4524973"/>
          </a:xfrm>
          <a:prstGeom prst="rect">
            <a:avLst/>
          </a:prstGeom>
          <a:solidFill>
            <a:schemeClr val="accent5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Блок-схема: несколько документов 65"/>
          <p:cNvSpPr/>
          <p:nvPr/>
        </p:nvSpPr>
        <p:spPr>
          <a:xfrm>
            <a:off x="2514908" y="5323627"/>
            <a:ext cx="1588573" cy="604917"/>
          </a:xfrm>
          <a:prstGeom prst="flowChartMultidocumen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72000" rtlCol="0" anchor="ctr"/>
          <a:lstStyle/>
          <a:p>
            <a:pPr algn="ctr"/>
            <a:r>
              <a:rPr lang="ru-RU" sz="1100" b="1" dirty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Реестр субподрядных </a:t>
            </a:r>
            <a:r>
              <a:rPr lang="ru-RU" sz="1100" b="1" dirty="0" smtClean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договоров</a:t>
            </a:r>
            <a:endParaRPr lang="ru-RU" sz="1100" b="1" dirty="0">
              <a:solidFill>
                <a:srgbClr val="F2F7FC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 flipH="1">
            <a:off x="6228562" y="1546190"/>
            <a:ext cx="3743611" cy="4534968"/>
          </a:xfrm>
          <a:prstGeom prst="rect">
            <a:avLst/>
          </a:prstGeom>
          <a:solidFill>
            <a:schemeClr val="accent3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820" y="1536337"/>
            <a:ext cx="997172" cy="369324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+mn-lt"/>
                <a:ea typeface="Tahoma" panose="020B0604030504040204" pitchFamily="34" charset="0"/>
                <a:cs typeface="Arial" panose="020B0604020202020204" pitchFamily="34" charset="0"/>
              </a:rPr>
              <a:t>ЕИС</a:t>
            </a:r>
            <a:endParaRPr lang="ru-RU" b="1" dirty="0">
              <a:solidFill>
                <a:prstClr val="black"/>
              </a:solidFill>
              <a:latin typeface="+mn-lt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51170" y="1556184"/>
            <a:ext cx="1997667" cy="338546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  <a:latin typeface="+mn-lt"/>
                <a:ea typeface="Tahoma" panose="020B0604030504040204" pitchFamily="34" charset="0"/>
                <a:cs typeface="Arial" panose="020B0604020202020204" pitchFamily="34" charset="0"/>
              </a:rPr>
              <a:t>НСИ ЭБ/КС ПУР ЭБ </a:t>
            </a:r>
            <a:endParaRPr lang="ru-RU" sz="1600" b="1" dirty="0">
              <a:solidFill>
                <a:prstClr val="black"/>
              </a:solidFill>
              <a:latin typeface="+mn-lt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655457" y="2643716"/>
            <a:ext cx="1892550" cy="6614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Р</a:t>
            </a:r>
            <a:r>
              <a:rPr lang="ru-RU" sz="1200" b="1" dirty="0" smtClean="0">
                <a:ea typeface="Tahoma" panose="020B0604030504040204" pitchFamily="34" charset="0"/>
                <a:cs typeface="Arial" panose="020B0604020202020204" pitchFamily="34" charset="0"/>
              </a:rPr>
              <a:t>езервирование </a:t>
            </a:r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«единого» лицевого счета </a:t>
            </a:r>
          </a:p>
        </p:txBody>
      </p:sp>
      <p:sp>
        <p:nvSpPr>
          <p:cNvPr id="17" name="Номер слайда 16">
            <a:extLst>
              <a:ext uri="{FF2B5EF4-FFF2-40B4-BE49-F238E27FC236}">
                <a16:creationId xmlns:a16="http://schemas.microsoft.com/office/drawing/2014/main" xmlns="" id="{289F52B0-9D6F-41D7-9CF5-A967C425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9171" y="6492875"/>
            <a:ext cx="2743200" cy="365125"/>
          </a:xfrm>
          <a:ln w="9525">
            <a:noFill/>
          </a:ln>
        </p:spPr>
        <p:txBody>
          <a:bodyPr/>
          <a:lstStyle/>
          <a:p>
            <a:pPr>
              <a:defRPr/>
            </a:pPr>
            <a:fld id="{DBF228ED-B2EE-4F15-A0C7-6C0A4540E08A}" type="slidenum">
              <a:rPr lang="ru-RU" sz="1050" smtClean="0">
                <a:solidFill>
                  <a:prstClr val="black">
                    <a:tint val="75000"/>
                  </a:prstClr>
                </a:solidFill>
                <a:ea typeface="Tahoma" panose="020B0604030504040204" pitchFamily="34" charset="0"/>
                <a:cs typeface="Arial" panose="020B0604020202020204" pitchFamily="34" charset="0"/>
              </a:rPr>
              <a:pPr>
                <a:defRPr/>
              </a:pPr>
              <a:t>3</a:t>
            </a:fld>
            <a:endParaRPr lang="ru-RU" sz="1050" dirty="0">
              <a:solidFill>
                <a:prstClr val="black">
                  <a:tint val="75000"/>
                </a:prstClr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Блок-схема: документ 51"/>
          <p:cNvSpPr/>
          <p:nvPr/>
        </p:nvSpPr>
        <p:spPr>
          <a:xfrm>
            <a:off x="4371858" y="1833129"/>
            <a:ext cx="1588573" cy="681948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Заявка на резервирование ЛС</a:t>
            </a:r>
          </a:p>
        </p:txBody>
      </p:sp>
      <p:sp>
        <p:nvSpPr>
          <p:cNvPr id="116" name="Блок-схема: документ 115"/>
          <p:cNvSpPr/>
          <p:nvPr/>
        </p:nvSpPr>
        <p:spPr>
          <a:xfrm>
            <a:off x="209253" y="2601519"/>
            <a:ext cx="1743418" cy="723063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ea typeface="Tahoma" panose="020B0604030504040204" pitchFamily="34" charset="0"/>
                <a:cs typeface="Arial" panose="020B0604020202020204" pitchFamily="34" charset="0"/>
              </a:rPr>
              <a:t>Заключенный контракт</a:t>
            </a:r>
          </a:p>
          <a:p>
            <a:pPr algn="ctr"/>
            <a:r>
              <a:rPr lang="ru-RU" sz="1000" b="1" dirty="0">
                <a:ea typeface="Tahoma" panose="020B0604030504040204" pitchFamily="34" charset="0"/>
                <a:cs typeface="Arial" panose="020B0604020202020204" pitchFamily="34" charset="0"/>
              </a:rPr>
              <a:t>(в </a:t>
            </a:r>
            <a:r>
              <a:rPr lang="ru-RU" sz="1000" b="1" dirty="0" smtClean="0">
                <a:ea typeface="Tahoma" panose="020B0604030504040204" pitchFamily="34" charset="0"/>
                <a:cs typeface="Arial" panose="020B0604020202020204" pitchFamily="34" charset="0"/>
              </a:rPr>
              <a:t>электронном виде) и формирование сведений о ГК</a:t>
            </a:r>
            <a:endParaRPr lang="ru-RU" sz="1000" b="1" dirty="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Прямая со стрелкой 55"/>
          <p:cNvCxnSpPr>
            <a:stCxn id="104" idx="1"/>
            <a:endCxn id="116" idx="3"/>
          </p:cNvCxnSpPr>
          <p:nvPr/>
        </p:nvCxnSpPr>
        <p:spPr>
          <a:xfrm flipH="1" flipV="1">
            <a:off x="1952671" y="2963051"/>
            <a:ext cx="562237" cy="3363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Овал 149"/>
          <p:cNvSpPr/>
          <p:nvPr/>
        </p:nvSpPr>
        <p:spPr>
          <a:xfrm>
            <a:off x="8441859" y="2500873"/>
            <a:ext cx="212296" cy="22294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3270095" y="94300"/>
            <a:ext cx="8731405" cy="118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678" tIns="38837" rIns="77678" bIns="38837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ru-RU" sz="2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КАЗНАЧЕЙСКОЕ СОПРОВОЖДЕНИЕ ГОСУДАРСТВЕННЫХ КОНТРАКТОВ</a:t>
            </a:r>
            <a:r>
              <a:rPr lang="en-US" sz="2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И СУБПОДРЯДНЫХ ДОГОВОРОВ</a:t>
            </a:r>
          </a:p>
          <a:p>
            <a:pPr algn="r" eaLnBrk="0" hangingPunct="0"/>
            <a:r>
              <a:rPr lang="ru-RU" sz="2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с 01.01.2019 по 01.01.2020</a:t>
            </a:r>
            <a:r>
              <a:rPr lang="ru-RU" sz="2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4" name="Блок-схема: документ 103"/>
          <p:cNvSpPr/>
          <p:nvPr/>
        </p:nvSpPr>
        <p:spPr>
          <a:xfrm>
            <a:off x="2514908" y="2608245"/>
            <a:ext cx="1595955" cy="716338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ea typeface="Tahoma" panose="020B0604030504040204" pitchFamily="34" charset="0"/>
                <a:cs typeface="Arial" panose="020B0604020202020204" pitchFamily="34" charset="0"/>
              </a:rPr>
              <a:t>Проект </a:t>
            </a:r>
            <a:r>
              <a:rPr lang="ru-RU" sz="1100" b="1" dirty="0">
                <a:ea typeface="Tahoma" panose="020B0604030504040204" pitchFamily="34" charset="0"/>
                <a:cs typeface="Arial" panose="020B0604020202020204" pitchFamily="34" charset="0"/>
              </a:rPr>
              <a:t>контракта</a:t>
            </a:r>
            <a:r>
              <a:rPr lang="ru-RU" sz="1100" b="1" dirty="0" smtClean="0">
                <a:ea typeface="Tahoma" panose="020B0604030504040204" pitchFamily="34" charset="0"/>
                <a:cs typeface="Arial" panose="020B0604020202020204" pitchFamily="34" charset="0"/>
              </a:rPr>
              <a:t> с указанием номера </a:t>
            </a:r>
            <a:r>
              <a:rPr lang="ru-RU" sz="1100" b="1" dirty="0">
                <a:ea typeface="Tahoma" panose="020B0604030504040204" pitchFamily="34" charset="0"/>
                <a:cs typeface="Arial" panose="020B0604020202020204" pitchFamily="34" charset="0"/>
              </a:rPr>
              <a:t>ЛС</a:t>
            </a:r>
          </a:p>
        </p:txBody>
      </p:sp>
      <p:sp>
        <p:nvSpPr>
          <p:cNvPr id="106" name="Овал 105"/>
          <p:cNvSpPr/>
          <p:nvPr/>
        </p:nvSpPr>
        <p:spPr>
          <a:xfrm>
            <a:off x="3898568" y="2543497"/>
            <a:ext cx="212296" cy="22294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175" name="Соединительная линия уступом 174"/>
          <p:cNvCxnSpPr>
            <a:stCxn id="66" idx="3"/>
          </p:cNvCxnSpPr>
          <p:nvPr/>
        </p:nvCxnSpPr>
        <p:spPr>
          <a:xfrm>
            <a:off x="4103481" y="5626086"/>
            <a:ext cx="2774270" cy="3314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Овал 175"/>
          <p:cNvSpPr/>
          <p:nvPr/>
        </p:nvSpPr>
        <p:spPr>
          <a:xfrm>
            <a:off x="1830575" y="2527652"/>
            <a:ext cx="244192" cy="21037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4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Блок-схема: документ 179"/>
          <p:cNvSpPr/>
          <p:nvPr/>
        </p:nvSpPr>
        <p:spPr>
          <a:xfrm>
            <a:off x="209253" y="4398039"/>
            <a:ext cx="1708553" cy="684738"/>
          </a:xfrm>
          <a:prstGeom prst="flowChartDocumen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Универсальный передаточный документ (электронный акт</a:t>
            </a:r>
            <a:r>
              <a:rPr lang="ru-RU" sz="1100" b="1" dirty="0" smtClean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  <a:r>
              <a:rPr lang="en-US" sz="1100" b="1" dirty="0" smtClean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smtClean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ГИ</a:t>
            </a:r>
            <a:endParaRPr lang="ru-RU" sz="1100" b="1" dirty="0">
              <a:solidFill>
                <a:srgbClr val="F2F7FC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Блок-схема: документ 70"/>
          <p:cNvSpPr/>
          <p:nvPr/>
        </p:nvSpPr>
        <p:spPr>
          <a:xfrm>
            <a:off x="8488148" y="1792882"/>
            <a:ext cx="1356669" cy="68877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Заявка на резервирование ЛС</a:t>
            </a:r>
          </a:p>
        </p:txBody>
      </p:sp>
      <p:cxnSp>
        <p:nvCxnSpPr>
          <p:cNvPr id="72" name="Соединительная линия уступом 71"/>
          <p:cNvCxnSpPr>
            <a:stCxn id="71" idx="1"/>
          </p:cNvCxnSpPr>
          <p:nvPr/>
        </p:nvCxnSpPr>
        <p:spPr>
          <a:xfrm rot="10800000" flipV="1">
            <a:off x="7745636" y="2137269"/>
            <a:ext cx="742512" cy="534577"/>
          </a:xfrm>
          <a:prstGeom prst="bentConnector3">
            <a:avLst>
              <a:gd name="adj1" fmla="val 9948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/>
          <p:cNvSpPr/>
          <p:nvPr/>
        </p:nvSpPr>
        <p:spPr>
          <a:xfrm>
            <a:off x="6701160" y="3679559"/>
            <a:ext cx="1846847" cy="4711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Открытие лицевого счёта</a:t>
            </a:r>
          </a:p>
        </p:txBody>
      </p:sp>
      <p:sp>
        <p:nvSpPr>
          <p:cNvPr id="93" name="Блок-схема: документ 92"/>
          <p:cNvSpPr/>
          <p:nvPr/>
        </p:nvSpPr>
        <p:spPr>
          <a:xfrm>
            <a:off x="6923340" y="5323627"/>
            <a:ext cx="1425497" cy="665470"/>
          </a:xfrm>
          <a:prstGeom prst="flowChartDocumen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Сведения  о субподрядном договоре</a:t>
            </a:r>
          </a:p>
        </p:txBody>
      </p:sp>
      <p:sp>
        <p:nvSpPr>
          <p:cNvPr id="54" name="Овал 53"/>
          <p:cNvSpPr/>
          <p:nvPr/>
        </p:nvSpPr>
        <p:spPr>
          <a:xfrm>
            <a:off x="9634049" y="1633010"/>
            <a:ext cx="284600" cy="22294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1 б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Овал 104"/>
          <p:cNvSpPr/>
          <p:nvPr/>
        </p:nvSpPr>
        <p:spPr>
          <a:xfrm>
            <a:off x="8441859" y="3555788"/>
            <a:ext cx="212296" cy="20131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7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Овал 114"/>
          <p:cNvSpPr/>
          <p:nvPr/>
        </p:nvSpPr>
        <p:spPr>
          <a:xfrm>
            <a:off x="1811658" y="4324112"/>
            <a:ext cx="212296" cy="18158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251" name="Прямая со стрелкой 250"/>
          <p:cNvCxnSpPr>
            <a:stCxn id="109" idx="3"/>
            <a:endCxn id="87" idx="1"/>
          </p:cNvCxnSpPr>
          <p:nvPr/>
        </p:nvCxnSpPr>
        <p:spPr>
          <a:xfrm flipV="1">
            <a:off x="4103481" y="3915110"/>
            <a:ext cx="2597679" cy="33075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4471485" y="4373182"/>
            <a:ext cx="1554315" cy="57328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200" b="1"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100" dirty="0"/>
              <a:t>Информация об открытом ЛС </a:t>
            </a:r>
          </a:p>
        </p:txBody>
      </p:sp>
      <p:cxnSp>
        <p:nvCxnSpPr>
          <p:cNvPr id="95" name="Соединительная линия уступом 94"/>
          <p:cNvCxnSpPr>
            <a:stCxn id="32" idx="3"/>
            <a:endCxn id="87" idx="3"/>
          </p:cNvCxnSpPr>
          <p:nvPr/>
        </p:nvCxnSpPr>
        <p:spPr>
          <a:xfrm>
            <a:off x="8548007" y="2974433"/>
            <a:ext cx="12700" cy="940677"/>
          </a:xfrm>
          <a:prstGeom prst="bentConnector3">
            <a:avLst>
              <a:gd name="adj1" fmla="val 180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4411622" y="2608244"/>
            <a:ext cx="1560374" cy="716338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200" b="1"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100" dirty="0"/>
              <a:t>Информация о зарезервированном ЛС </a:t>
            </a:r>
          </a:p>
        </p:txBody>
      </p:sp>
      <p:cxnSp>
        <p:nvCxnSpPr>
          <p:cNvPr id="113" name="Соединительная линия уступом 112"/>
          <p:cNvCxnSpPr>
            <a:stCxn id="108" idx="1"/>
            <a:endCxn id="104" idx="3"/>
          </p:cNvCxnSpPr>
          <p:nvPr/>
        </p:nvCxnSpPr>
        <p:spPr>
          <a:xfrm rot="10800000" flipV="1">
            <a:off x="4110864" y="2966412"/>
            <a:ext cx="300759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Овал 117"/>
          <p:cNvSpPr/>
          <p:nvPr/>
        </p:nvSpPr>
        <p:spPr>
          <a:xfrm>
            <a:off x="5836896" y="2452836"/>
            <a:ext cx="284600" cy="21031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2а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211249" y="1833129"/>
            <a:ext cx="1741422" cy="6819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Регистрация в ЕРУЗ</a:t>
            </a:r>
          </a:p>
        </p:txBody>
      </p:sp>
      <p:cxnSp>
        <p:nvCxnSpPr>
          <p:cNvPr id="125" name="Прямая со стрелкой 124"/>
          <p:cNvCxnSpPr>
            <a:stCxn id="124" idx="3"/>
            <a:endCxn id="52" idx="1"/>
          </p:cNvCxnSpPr>
          <p:nvPr/>
        </p:nvCxnSpPr>
        <p:spPr>
          <a:xfrm>
            <a:off x="1952671" y="2174103"/>
            <a:ext cx="2419187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Овал 127"/>
          <p:cNvSpPr/>
          <p:nvPr/>
        </p:nvSpPr>
        <p:spPr>
          <a:xfrm>
            <a:off x="1830575" y="1736027"/>
            <a:ext cx="284600" cy="22294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1 </a:t>
            </a:r>
            <a:r>
              <a:rPr lang="ru-RU" sz="1050" b="1" dirty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30" name="Овал 129"/>
          <p:cNvSpPr/>
          <p:nvPr/>
        </p:nvSpPr>
        <p:spPr>
          <a:xfrm>
            <a:off x="5747220" y="1731450"/>
            <a:ext cx="284600" cy="22294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1 б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Блок-схема: несколько документов 133"/>
          <p:cNvSpPr/>
          <p:nvPr/>
        </p:nvSpPr>
        <p:spPr>
          <a:xfrm>
            <a:off x="211249" y="3656446"/>
            <a:ext cx="1706557" cy="543574"/>
          </a:xfrm>
          <a:prstGeom prst="flowChartMulti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ea typeface="Tahoma" panose="020B0604030504040204" pitchFamily="34" charset="0"/>
                <a:cs typeface="Arial" panose="020B0604020202020204" pitchFamily="34" charset="0"/>
              </a:rPr>
              <a:t>Реестр </a:t>
            </a:r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контрактов</a:t>
            </a:r>
          </a:p>
        </p:txBody>
      </p:sp>
      <p:sp>
        <p:nvSpPr>
          <p:cNvPr id="168" name="Овал 167"/>
          <p:cNvSpPr/>
          <p:nvPr/>
        </p:nvSpPr>
        <p:spPr>
          <a:xfrm>
            <a:off x="1811658" y="3540635"/>
            <a:ext cx="212296" cy="23162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5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Соединительная линия уступом 75"/>
          <p:cNvCxnSpPr>
            <a:stCxn id="52" idx="3"/>
            <a:endCxn id="32" idx="0"/>
          </p:cNvCxnSpPr>
          <p:nvPr/>
        </p:nvCxnSpPr>
        <p:spPr>
          <a:xfrm>
            <a:off x="5960431" y="2174103"/>
            <a:ext cx="1641301" cy="469613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32" idx="1"/>
            <a:endCxn id="108" idx="3"/>
          </p:cNvCxnSpPr>
          <p:nvPr/>
        </p:nvCxnSpPr>
        <p:spPr>
          <a:xfrm flipH="1" flipV="1">
            <a:off x="5971996" y="2966413"/>
            <a:ext cx="683461" cy="802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оединительная линия уступом 106"/>
          <p:cNvCxnSpPr>
            <a:stCxn id="116" idx="2"/>
            <a:endCxn id="109" idx="0"/>
          </p:cNvCxnSpPr>
          <p:nvPr/>
        </p:nvCxnSpPr>
        <p:spPr>
          <a:xfrm rot="16200000" flipH="1">
            <a:off x="1985294" y="2372447"/>
            <a:ext cx="419569" cy="2228233"/>
          </a:xfrm>
          <a:prstGeom prst="bentConnector3">
            <a:avLst>
              <a:gd name="adj1" fmla="val 30541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Блок-схема: документ 108"/>
          <p:cNvSpPr/>
          <p:nvPr/>
        </p:nvSpPr>
        <p:spPr>
          <a:xfrm>
            <a:off x="2514908" y="3696349"/>
            <a:ext cx="1588573" cy="503671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ea typeface="Tahoma" panose="020B0604030504040204" pitchFamily="34" charset="0"/>
                <a:cs typeface="Arial" panose="020B0604020202020204" pitchFamily="34" charset="0"/>
              </a:rPr>
              <a:t>Заявление на открытие  ЛС/ раздела ЛС</a:t>
            </a:r>
            <a:endParaRPr lang="ru-RU" sz="1050" b="1" dirty="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31" name="Соединительная линия уступом 130"/>
          <p:cNvCxnSpPr>
            <a:stCxn id="87" idx="2"/>
            <a:endCxn id="136" idx="3"/>
          </p:cNvCxnSpPr>
          <p:nvPr/>
        </p:nvCxnSpPr>
        <p:spPr>
          <a:xfrm rot="5400000">
            <a:off x="6570610" y="3605850"/>
            <a:ext cx="509165" cy="1598784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3053\AppData\Local\Microsoft\Windows\Temporary Internet Files\Content.IE5\Q8GDD5JT\envelope_PNG1837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182" y="3686387"/>
            <a:ext cx="469169" cy="23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" name="TextBox 122"/>
          <p:cNvSpPr txBox="1"/>
          <p:nvPr/>
        </p:nvSpPr>
        <p:spPr>
          <a:xfrm>
            <a:off x="4690151" y="3444771"/>
            <a:ext cx="19336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Сведения о ГК и Заявление</a:t>
            </a:r>
            <a:endParaRPr lang="ru-RU" sz="1100" dirty="0"/>
          </a:p>
        </p:txBody>
      </p:sp>
      <p:cxnSp>
        <p:nvCxnSpPr>
          <p:cNvPr id="152" name="Прямая со стрелкой 151"/>
          <p:cNvCxnSpPr>
            <a:endCxn id="180" idx="0"/>
          </p:cNvCxnSpPr>
          <p:nvPr/>
        </p:nvCxnSpPr>
        <p:spPr>
          <a:xfrm>
            <a:off x="1063529" y="4179435"/>
            <a:ext cx="1" cy="21860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Прямоугольник 160"/>
          <p:cNvSpPr/>
          <p:nvPr/>
        </p:nvSpPr>
        <p:spPr>
          <a:xfrm>
            <a:off x="237315" y="5323627"/>
            <a:ext cx="1837452" cy="604917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Формирование Сведений  </a:t>
            </a:r>
            <a:r>
              <a:rPr lang="ru-RU" sz="1050" b="1" dirty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о субподрядном </a:t>
            </a:r>
            <a:r>
              <a:rPr lang="ru-RU" sz="1050" b="1" dirty="0" smtClean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договоре</a:t>
            </a:r>
            <a:endParaRPr lang="ru-RU" sz="1050" b="1" dirty="0">
              <a:solidFill>
                <a:srgbClr val="F2F7FC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64" name="Соединительная линия уступом 163"/>
          <p:cNvCxnSpPr>
            <a:stCxn id="134" idx="3"/>
            <a:endCxn id="161" idx="0"/>
          </p:cNvCxnSpPr>
          <p:nvPr/>
        </p:nvCxnSpPr>
        <p:spPr>
          <a:xfrm flipH="1">
            <a:off x="1156041" y="3928233"/>
            <a:ext cx="761765" cy="1395394"/>
          </a:xfrm>
          <a:prstGeom prst="bentConnector4">
            <a:avLst>
              <a:gd name="adj1" fmla="val -60018"/>
              <a:gd name="adj2" fmla="val 86068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2333161" y="4324112"/>
            <a:ext cx="193361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!</a:t>
            </a:r>
            <a:r>
              <a:rPr lang="ru-RU" sz="1050" dirty="0" smtClean="0"/>
              <a:t>Связь с </a:t>
            </a:r>
          </a:p>
          <a:p>
            <a:r>
              <a:rPr lang="ru-RU" sz="1050" dirty="0" smtClean="0"/>
              <a:t>Реестровым</a:t>
            </a:r>
          </a:p>
          <a:p>
            <a:r>
              <a:rPr lang="ru-RU" sz="1050" dirty="0" smtClean="0"/>
              <a:t>номером ГК</a:t>
            </a:r>
            <a:endParaRPr lang="ru-RU" sz="1050" dirty="0"/>
          </a:p>
        </p:txBody>
      </p:sp>
      <p:sp>
        <p:nvSpPr>
          <p:cNvPr id="171" name="Овал 170"/>
          <p:cNvSpPr/>
          <p:nvPr/>
        </p:nvSpPr>
        <p:spPr>
          <a:xfrm>
            <a:off x="5852348" y="4292883"/>
            <a:ext cx="284600" cy="21031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50" b="1" dirty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7</a:t>
            </a:r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а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72" name="Прямая со стрелкой 171"/>
          <p:cNvCxnSpPr>
            <a:stCxn id="161" idx="3"/>
            <a:endCxn id="66" idx="1"/>
          </p:cNvCxnSpPr>
          <p:nvPr/>
        </p:nvCxnSpPr>
        <p:spPr>
          <a:xfrm>
            <a:off x="2074767" y="5626086"/>
            <a:ext cx="440141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" name="Picture 2" descr="C:\Users\3053\AppData\Local\Microsoft\Windows\Temporary Internet Files\Content.IE5\Q8GDD5JT\envelope_PNG1837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585" y="2712992"/>
            <a:ext cx="469169" cy="23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Picture 2" descr="C:\Users\3053\AppData\Local\Microsoft\Windows\Temporary Internet Files\Content.IE5\Q8GDD5JT\envelope_PNG1837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991" y="4405653"/>
            <a:ext cx="469169" cy="23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1" name="Блок-схема: документ 200"/>
          <p:cNvSpPr/>
          <p:nvPr/>
        </p:nvSpPr>
        <p:spPr>
          <a:xfrm>
            <a:off x="8488147" y="4652576"/>
            <a:ext cx="1356669" cy="651197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Заявление на открытие  ЛС/ раздела ЛС</a:t>
            </a:r>
          </a:p>
        </p:txBody>
      </p:sp>
      <p:sp>
        <p:nvSpPr>
          <p:cNvPr id="202" name="Овал 201"/>
          <p:cNvSpPr/>
          <p:nvPr/>
        </p:nvSpPr>
        <p:spPr>
          <a:xfrm>
            <a:off x="9711108" y="4503194"/>
            <a:ext cx="284600" cy="21136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6</a:t>
            </a:r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 б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204" name="Соединительная линия уступом 203"/>
          <p:cNvCxnSpPr>
            <a:stCxn id="201" idx="0"/>
            <a:endCxn id="87" idx="3"/>
          </p:cNvCxnSpPr>
          <p:nvPr/>
        </p:nvCxnSpPr>
        <p:spPr>
          <a:xfrm rot="16200000" flipV="1">
            <a:off x="8488512" y="3974605"/>
            <a:ext cx="737466" cy="618475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Овал 208"/>
          <p:cNvSpPr/>
          <p:nvPr/>
        </p:nvSpPr>
        <p:spPr>
          <a:xfrm>
            <a:off x="3968564" y="3566802"/>
            <a:ext cx="284600" cy="21031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50" b="1" dirty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6</a:t>
            </a:r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а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4129" y="2808977"/>
            <a:ext cx="131329" cy="1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Рисунок 7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8089" y="4930845"/>
            <a:ext cx="202740" cy="202740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6016" y="5264695"/>
            <a:ext cx="202740" cy="202740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824" y="3484611"/>
            <a:ext cx="202740" cy="202740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9853408" y="5540946"/>
            <a:ext cx="22979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/>
              <a:t>                 </a:t>
            </a:r>
            <a:r>
              <a:rPr lang="ru-RU" sz="900" b="1" i="1" dirty="0" smtClean="0"/>
              <a:t>Обязанность    </a:t>
            </a:r>
            <a:r>
              <a:rPr lang="ru-RU" sz="900" b="1" dirty="0" smtClean="0"/>
              <a:t>                    </a:t>
            </a:r>
            <a:r>
              <a:rPr lang="ru-RU" sz="900" b="1" i="1" dirty="0" smtClean="0"/>
              <a:t>Право </a:t>
            </a:r>
            <a:r>
              <a:rPr lang="ru-RU" sz="900" dirty="0" smtClean="0"/>
              <a:t> </a:t>
            </a:r>
            <a:endParaRPr lang="ru-RU" sz="900" dirty="0"/>
          </a:p>
        </p:txBody>
      </p:sp>
      <p:pic>
        <p:nvPicPr>
          <p:cNvPr id="82" name="Рисунок 8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3925" y="5540946"/>
            <a:ext cx="202740" cy="202740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195" y="5576155"/>
            <a:ext cx="135274" cy="135274"/>
          </a:xfrm>
          <a:prstGeom prst="rect">
            <a:avLst/>
          </a:prstGeom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383" y="3147097"/>
            <a:ext cx="131329" cy="1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4128" y="3147097"/>
            <a:ext cx="131329" cy="1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Рисунок 8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048" y="4930845"/>
            <a:ext cx="202740" cy="202740"/>
          </a:xfrm>
          <a:prstGeom prst="rect">
            <a:avLst/>
          </a:prstGeom>
        </p:spPr>
      </p:pic>
      <p:cxnSp>
        <p:nvCxnSpPr>
          <p:cNvPr id="133" name="Прямая со стрелкой 132"/>
          <p:cNvCxnSpPr/>
          <p:nvPr/>
        </p:nvCxnSpPr>
        <p:spPr>
          <a:xfrm>
            <a:off x="1075967" y="3385425"/>
            <a:ext cx="1" cy="21860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5" name="Рисунок 1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048" y="4655066"/>
            <a:ext cx="202740" cy="20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5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733817"/>
              </p:ext>
            </p:extLst>
          </p:nvPr>
        </p:nvGraphicFramePr>
        <p:xfrm>
          <a:off x="9956987" y="3960734"/>
          <a:ext cx="1922447" cy="1613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761"/>
                <a:gridCol w="538843"/>
                <a:gridCol w="538843"/>
              </a:tblGrid>
              <a:tr h="737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Электронный акт (УПД)</a:t>
                      </a:r>
                    </a:p>
                  </a:txBody>
                  <a:tcPr marL="36000" marR="3600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Реестр субподрядных договоров</a:t>
                      </a:r>
                    </a:p>
                  </a:txBody>
                  <a:tcPr marL="36000" marR="3600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429">
                <a:tc>
                  <a:txBody>
                    <a:bodyPr/>
                    <a:lstStyle/>
                    <a:p>
                      <a:pPr marL="0" marR="0" indent="0" algn="l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Заказчик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2704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Головной исполнитель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4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Субподрядчик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2" name="Таблица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84690"/>
              </p:ext>
            </p:extLst>
          </p:nvPr>
        </p:nvGraphicFramePr>
        <p:xfrm>
          <a:off x="9967671" y="2025590"/>
          <a:ext cx="1922447" cy="1747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761"/>
                <a:gridCol w="538843"/>
                <a:gridCol w="538843"/>
              </a:tblGrid>
              <a:tr h="749769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Регистрация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</a:rPr>
                        <a:t> в ЕРУЗ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Электронный контракт\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договор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Заказчик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rgbClr val="C00000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70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Головной исполнитель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rgbClr val="C00000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4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Субподрядчик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32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1" name="Прямоугольник 240"/>
          <p:cNvSpPr/>
          <p:nvPr/>
        </p:nvSpPr>
        <p:spPr>
          <a:xfrm>
            <a:off x="128325" y="1538597"/>
            <a:ext cx="6961681" cy="5018069"/>
          </a:xfrm>
          <a:prstGeom prst="rect">
            <a:avLst/>
          </a:prstGeom>
          <a:solidFill>
            <a:schemeClr val="accent5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Блок-схема: несколько документов 65"/>
          <p:cNvSpPr/>
          <p:nvPr/>
        </p:nvSpPr>
        <p:spPr>
          <a:xfrm>
            <a:off x="5168584" y="4732737"/>
            <a:ext cx="1534937" cy="679131"/>
          </a:xfrm>
          <a:prstGeom prst="flowChartMulti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ea typeface="Tahoma" panose="020B0604030504040204" pitchFamily="34" charset="0"/>
                <a:cs typeface="Arial" panose="020B0604020202020204" pitchFamily="34" charset="0"/>
              </a:rPr>
              <a:t>Реестр субподрядных договоров</a:t>
            </a:r>
          </a:p>
        </p:txBody>
      </p:sp>
      <p:sp>
        <p:nvSpPr>
          <p:cNvPr id="129" name="Прямоугольник 128"/>
          <p:cNvSpPr/>
          <p:nvPr/>
        </p:nvSpPr>
        <p:spPr>
          <a:xfrm flipH="1">
            <a:off x="7156696" y="1560190"/>
            <a:ext cx="2546734" cy="5018069"/>
          </a:xfrm>
          <a:prstGeom prst="rect">
            <a:avLst/>
          </a:prstGeom>
          <a:solidFill>
            <a:schemeClr val="accent3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6143" y="1612893"/>
            <a:ext cx="997172" cy="369324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+mn-lt"/>
                <a:ea typeface="Tahoma" panose="020B0604030504040204" pitchFamily="34" charset="0"/>
                <a:cs typeface="Arial" panose="020B0604020202020204" pitchFamily="34" charset="0"/>
              </a:rPr>
              <a:t>ЕИС</a:t>
            </a:r>
            <a:endParaRPr lang="ru-RU" b="1" dirty="0">
              <a:solidFill>
                <a:prstClr val="black"/>
              </a:solidFill>
              <a:latin typeface="+mn-lt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90007" y="1632740"/>
            <a:ext cx="1997667" cy="338546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r>
              <a:rPr lang="ru-RU" sz="1600" b="1" dirty="0" smtClean="0">
                <a:solidFill>
                  <a:prstClr val="black"/>
                </a:solidFill>
                <a:latin typeface="+mn-lt"/>
                <a:ea typeface="Tahoma" panose="020B0604030504040204" pitchFamily="34" charset="0"/>
                <a:cs typeface="Arial" panose="020B0604020202020204" pitchFamily="34" charset="0"/>
              </a:rPr>
              <a:t>НСИ ЭБ/КС ПУР ЭБ </a:t>
            </a:r>
            <a:endParaRPr lang="ru-RU" sz="1600" b="1" dirty="0">
              <a:solidFill>
                <a:prstClr val="black"/>
              </a:solidFill>
              <a:latin typeface="+mn-lt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498371" y="2497130"/>
            <a:ext cx="1944888" cy="6614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Р</a:t>
            </a:r>
            <a:r>
              <a:rPr lang="ru-RU" sz="1200" b="1" dirty="0" smtClean="0">
                <a:ea typeface="Tahoma" panose="020B0604030504040204" pitchFamily="34" charset="0"/>
                <a:cs typeface="Arial" panose="020B0604020202020204" pitchFamily="34" charset="0"/>
              </a:rPr>
              <a:t>езервирование </a:t>
            </a:r>
            <a:r>
              <a:rPr lang="ru-RU" sz="1200" b="1" dirty="0">
                <a:ea typeface="Tahoma" panose="020B0604030504040204" pitchFamily="34" charset="0"/>
                <a:cs typeface="Arial" panose="020B0604020202020204" pitchFamily="34" charset="0"/>
              </a:rPr>
              <a:t>«единого» лицевого счета </a:t>
            </a:r>
          </a:p>
        </p:txBody>
      </p:sp>
      <p:sp>
        <p:nvSpPr>
          <p:cNvPr id="17" name="Номер слайда 16">
            <a:extLst>
              <a:ext uri="{FF2B5EF4-FFF2-40B4-BE49-F238E27FC236}">
                <a16:creationId xmlns:a16="http://schemas.microsoft.com/office/drawing/2014/main" xmlns="" id="{289F52B0-9D6F-41D7-9CF5-A967C425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9171" y="6492875"/>
            <a:ext cx="2743200" cy="365125"/>
          </a:xfrm>
          <a:ln w="9525">
            <a:noFill/>
          </a:ln>
        </p:spPr>
        <p:txBody>
          <a:bodyPr/>
          <a:lstStyle/>
          <a:p>
            <a:pPr>
              <a:defRPr/>
            </a:pPr>
            <a:fld id="{DBF228ED-B2EE-4F15-A0C7-6C0A4540E08A}" type="slidenum">
              <a:rPr lang="ru-RU" sz="1050" smtClean="0">
                <a:solidFill>
                  <a:prstClr val="black">
                    <a:tint val="75000"/>
                  </a:prstClr>
                </a:solidFill>
                <a:ea typeface="Tahoma" panose="020B060403050404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ru-RU" sz="1050" dirty="0">
              <a:solidFill>
                <a:prstClr val="black">
                  <a:tint val="75000"/>
                </a:prstClr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Блок-схема: документ 51"/>
          <p:cNvSpPr/>
          <p:nvPr/>
        </p:nvSpPr>
        <p:spPr>
          <a:xfrm>
            <a:off x="5114948" y="1925942"/>
            <a:ext cx="1588573" cy="443471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ea typeface="Tahoma" panose="020B0604030504040204" pitchFamily="34" charset="0"/>
                <a:cs typeface="Arial" panose="020B0604020202020204" pitchFamily="34" charset="0"/>
              </a:rPr>
              <a:t>Заявка на резервирование ЛС</a:t>
            </a:r>
          </a:p>
        </p:txBody>
      </p:sp>
      <p:sp>
        <p:nvSpPr>
          <p:cNvPr id="116" name="Блок-схема: документ 115"/>
          <p:cNvSpPr/>
          <p:nvPr/>
        </p:nvSpPr>
        <p:spPr>
          <a:xfrm>
            <a:off x="952343" y="2465740"/>
            <a:ext cx="1743418" cy="723063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ea typeface="Tahoma" panose="020B0604030504040204" pitchFamily="34" charset="0"/>
                <a:cs typeface="Arial" panose="020B0604020202020204" pitchFamily="34" charset="0"/>
              </a:rPr>
              <a:t>Заключенный контракт</a:t>
            </a:r>
          </a:p>
          <a:p>
            <a:pPr algn="ctr"/>
            <a:r>
              <a:rPr lang="ru-RU" sz="1000" b="1" dirty="0">
                <a:ea typeface="Tahoma" panose="020B0604030504040204" pitchFamily="34" charset="0"/>
                <a:cs typeface="Arial" panose="020B0604020202020204" pitchFamily="34" charset="0"/>
              </a:rPr>
              <a:t>(в </a:t>
            </a:r>
            <a:r>
              <a:rPr lang="ru-RU" sz="1000" b="1" dirty="0" smtClean="0">
                <a:ea typeface="Tahoma" panose="020B0604030504040204" pitchFamily="34" charset="0"/>
                <a:cs typeface="Arial" panose="020B0604020202020204" pitchFamily="34" charset="0"/>
              </a:rPr>
              <a:t>электронном виде) и формирование сведений о ГК</a:t>
            </a:r>
            <a:endParaRPr lang="ru-RU" sz="1000" b="1" dirty="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Прямая со стрелкой 55"/>
          <p:cNvCxnSpPr>
            <a:stCxn id="104" idx="1"/>
            <a:endCxn id="116" idx="3"/>
          </p:cNvCxnSpPr>
          <p:nvPr/>
        </p:nvCxnSpPr>
        <p:spPr>
          <a:xfrm flipH="1" flipV="1">
            <a:off x="2695761" y="2827272"/>
            <a:ext cx="453995" cy="3363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Овал 149"/>
          <p:cNvSpPr/>
          <p:nvPr/>
        </p:nvSpPr>
        <p:spPr>
          <a:xfrm>
            <a:off x="9337111" y="2385585"/>
            <a:ext cx="212296" cy="22294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3270095" y="94300"/>
            <a:ext cx="8731405" cy="118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678" tIns="38837" rIns="77678" bIns="38837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ru-RU" sz="2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КАЗНАЧЕЙСКОЕ СОПРОВОЖДЕНИЕ ГОСУДАРСТВЕННЫХ КОНТРАКТОВ</a:t>
            </a:r>
            <a:r>
              <a:rPr lang="en-US" sz="2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И СУБПОДРЯДНЫХ ДОГОВОРОВ</a:t>
            </a:r>
          </a:p>
          <a:p>
            <a:pPr algn="r" eaLnBrk="0" hangingPunct="0"/>
            <a:r>
              <a:rPr lang="ru-RU" sz="2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(</a:t>
            </a:r>
            <a:r>
              <a:rPr lang="ru-RU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с 01.01.20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20</a:t>
            </a:r>
            <a:r>
              <a:rPr lang="ru-RU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по 01.01.202</a:t>
            </a:r>
            <a:r>
              <a:rPr lang="en-US" sz="24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1</a:t>
            </a:r>
            <a:r>
              <a:rPr lang="ru-RU" sz="24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4" name="Блок-схема: документ 103"/>
          <p:cNvSpPr/>
          <p:nvPr/>
        </p:nvSpPr>
        <p:spPr>
          <a:xfrm>
            <a:off x="3149756" y="2472466"/>
            <a:ext cx="1644052" cy="716338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ea typeface="Tahoma" panose="020B0604030504040204" pitchFamily="34" charset="0"/>
                <a:cs typeface="Arial" panose="020B0604020202020204" pitchFamily="34" charset="0"/>
              </a:rPr>
              <a:t>Проект </a:t>
            </a:r>
            <a:r>
              <a:rPr lang="ru-RU" sz="1100" b="1" dirty="0">
                <a:ea typeface="Tahoma" panose="020B0604030504040204" pitchFamily="34" charset="0"/>
                <a:cs typeface="Arial" panose="020B0604020202020204" pitchFamily="34" charset="0"/>
              </a:rPr>
              <a:t>контракта</a:t>
            </a:r>
            <a:r>
              <a:rPr lang="ru-RU" sz="1100" b="1" dirty="0" smtClean="0">
                <a:ea typeface="Tahoma" panose="020B0604030504040204" pitchFamily="34" charset="0"/>
                <a:cs typeface="Arial" panose="020B0604020202020204" pitchFamily="34" charset="0"/>
              </a:rPr>
              <a:t> с указанием номера </a:t>
            </a:r>
            <a:r>
              <a:rPr lang="ru-RU" sz="1100" b="1" dirty="0">
                <a:ea typeface="Tahoma" panose="020B0604030504040204" pitchFamily="34" charset="0"/>
                <a:cs typeface="Arial" panose="020B0604020202020204" pitchFamily="34" charset="0"/>
              </a:rPr>
              <a:t>ЛС</a:t>
            </a:r>
          </a:p>
        </p:txBody>
      </p:sp>
      <p:sp>
        <p:nvSpPr>
          <p:cNvPr id="106" name="Овал 105"/>
          <p:cNvSpPr/>
          <p:nvPr/>
        </p:nvSpPr>
        <p:spPr>
          <a:xfrm>
            <a:off x="4641658" y="2407718"/>
            <a:ext cx="212296" cy="22294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4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75" name="Соединительная линия уступом 174"/>
          <p:cNvCxnSpPr/>
          <p:nvPr/>
        </p:nvCxnSpPr>
        <p:spPr>
          <a:xfrm>
            <a:off x="2433169" y="4483304"/>
            <a:ext cx="6326644" cy="466737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Овал 175"/>
          <p:cNvSpPr/>
          <p:nvPr/>
        </p:nvSpPr>
        <p:spPr>
          <a:xfrm>
            <a:off x="2573665" y="2391873"/>
            <a:ext cx="244192" cy="21037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5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Блок-схема: документ 179"/>
          <p:cNvSpPr/>
          <p:nvPr/>
        </p:nvSpPr>
        <p:spPr>
          <a:xfrm>
            <a:off x="898395" y="4037501"/>
            <a:ext cx="1782192" cy="684738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ea typeface="Tahoma" panose="020B0604030504040204" pitchFamily="34" charset="0"/>
                <a:cs typeface="Arial" panose="020B0604020202020204" pitchFamily="34" charset="0"/>
              </a:rPr>
              <a:t>Универсальный передаточный документ (электронный акт</a:t>
            </a:r>
            <a:r>
              <a:rPr lang="ru-RU" sz="1050" b="1" dirty="0" smtClean="0">
                <a:ea typeface="Tahoma" panose="020B0604030504040204" pitchFamily="34" charset="0"/>
                <a:cs typeface="Arial" panose="020B0604020202020204" pitchFamily="34" charset="0"/>
              </a:rPr>
              <a:t>) ГИ</a:t>
            </a:r>
            <a:endParaRPr lang="ru-RU" sz="1050" b="1" dirty="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7562720" y="3455984"/>
            <a:ext cx="1880539" cy="464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ea typeface="Tahoma" panose="020B0604030504040204" pitchFamily="34" charset="0"/>
                <a:cs typeface="Arial" panose="020B0604020202020204" pitchFamily="34" charset="0"/>
              </a:rPr>
              <a:t>Открытие лицевого счёта</a:t>
            </a:r>
          </a:p>
        </p:txBody>
      </p:sp>
      <p:sp>
        <p:nvSpPr>
          <p:cNvPr id="105" name="Овал 104"/>
          <p:cNvSpPr/>
          <p:nvPr/>
        </p:nvSpPr>
        <p:spPr>
          <a:xfrm>
            <a:off x="9314233" y="3384638"/>
            <a:ext cx="212296" cy="20131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8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Овал 114"/>
          <p:cNvSpPr/>
          <p:nvPr/>
        </p:nvSpPr>
        <p:spPr>
          <a:xfrm>
            <a:off x="2510212" y="3920383"/>
            <a:ext cx="212296" cy="18158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251" name="Прямая со стрелкой 250"/>
          <p:cNvCxnSpPr>
            <a:stCxn id="109" idx="3"/>
            <a:endCxn id="87" idx="1"/>
          </p:cNvCxnSpPr>
          <p:nvPr/>
        </p:nvCxnSpPr>
        <p:spPr>
          <a:xfrm flipV="1">
            <a:off x="4793807" y="3688347"/>
            <a:ext cx="2768913" cy="1757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5168583" y="3887912"/>
            <a:ext cx="1554315" cy="57328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200" b="1"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Информация об открытом ЛС 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154712" y="2472465"/>
            <a:ext cx="1560374" cy="716338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200" b="1"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100" dirty="0"/>
              <a:t>Информация о зарезервированном ЛС </a:t>
            </a:r>
          </a:p>
        </p:txBody>
      </p:sp>
      <p:cxnSp>
        <p:nvCxnSpPr>
          <p:cNvPr id="113" name="Соединительная линия уступом 112"/>
          <p:cNvCxnSpPr>
            <a:stCxn id="108" idx="1"/>
            <a:endCxn id="104" idx="3"/>
          </p:cNvCxnSpPr>
          <p:nvPr/>
        </p:nvCxnSpPr>
        <p:spPr>
          <a:xfrm rot="10800000" flipV="1">
            <a:off x="4793808" y="2830633"/>
            <a:ext cx="360904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Прямоугольник 123"/>
          <p:cNvSpPr/>
          <p:nvPr/>
        </p:nvSpPr>
        <p:spPr>
          <a:xfrm>
            <a:off x="954339" y="1925942"/>
            <a:ext cx="1726248" cy="4434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ea typeface="Tahoma" panose="020B0604030504040204" pitchFamily="34" charset="0"/>
                <a:cs typeface="Arial" panose="020B0604020202020204" pitchFamily="34" charset="0"/>
              </a:rPr>
              <a:t>Регистрация в </a:t>
            </a:r>
            <a:r>
              <a:rPr lang="ru-RU" sz="1100" b="1" dirty="0" smtClean="0">
                <a:ea typeface="Tahoma" panose="020B0604030504040204" pitchFamily="34" charset="0"/>
                <a:cs typeface="Arial" panose="020B0604020202020204" pitchFamily="34" charset="0"/>
              </a:rPr>
              <a:t>ЕРУЗ</a:t>
            </a:r>
            <a:endParaRPr lang="ru-RU" sz="1100" b="1" dirty="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25" name="Прямая со стрелкой 124"/>
          <p:cNvCxnSpPr>
            <a:stCxn id="124" idx="3"/>
            <a:endCxn id="52" idx="1"/>
          </p:cNvCxnSpPr>
          <p:nvPr/>
        </p:nvCxnSpPr>
        <p:spPr>
          <a:xfrm>
            <a:off x="2680587" y="2147678"/>
            <a:ext cx="2434361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Овал 127"/>
          <p:cNvSpPr/>
          <p:nvPr/>
        </p:nvSpPr>
        <p:spPr>
          <a:xfrm>
            <a:off x="2573665" y="1828840"/>
            <a:ext cx="284600" cy="22294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1 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Блок-схема: несколько документов 133"/>
          <p:cNvSpPr/>
          <p:nvPr/>
        </p:nvSpPr>
        <p:spPr>
          <a:xfrm>
            <a:off x="817757" y="3367112"/>
            <a:ext cx="1862830" cy="537199"/>
          </a:xfrm>
          <a:prstGeom prst="flowChartMulti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ea typeface="Tahoma" panose="020B0604030504040204" pitchFamily="34" charset="0"/>
                <a:cs typeface="Arial" panose="020B0604020202020204" pitchFamily="34" charset="0"/>
              </a:rPr>
              <a:t>Реестр </a:t>
            </a:r>
            <a:r>
              <a:rPr lang="ru-RU" sz="1100" b="1" dirty="0">
                <a:ea typeface="Tahoma" panose="020B0604030504040204" pitchFamily="34" charset="0"/>
                <a:cs typeface="Arial" panose="020B0604020202020204" pitchFamily="34" charset="0"/>
              </a:rPr>
              <a:t>контрактов</a:t>
            </a:r>
          </a:p>
        </p:txBody>
      </p:sp>
      <p:sp>
        <p:nvSpPr>
          <p:cNvPr id="168" name="Овал 167"/>
          <p:cNvSpPr/>
          <p:nvPr/>
        </p:nvSpPr>
        <p:spPr>
          <a:xfrm>
            <a:off x="2817963" y="3291204"/>
            <a:ext cx="212296" cy="23162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6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Соединительная линия уступом 75"/>
          <p:cNvCxnSpPr>
            <a:stCxn id="52" idx="3"/>
            <a:endCxn id="32" idx="0"/>
          </p:cNvCxnSpPr>
          <p:nvPr/>
        </p:nvCxnSpPr>
        <p:spPr>
          <a:xfrm>
            <a:off x="6703521" y="2147678"/>
            <a:ext cx="1767294" cy="349452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32" idx="1"/>
            <a:endCxn id="108" idx="3"/>
          </p:cNvCxnSpPr>
          <p:nvPr/>
        </p:nvCxnSpPr>
        <p:spPr>
          <a:xfrm flipH="1">
            <a:off x="6715086" y="2827847"/>
            <a:ext cx="783285" cy="2787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оединительная линия уступом 106"/>
          <p:cNvCxnSpPr>
            <a:stCxn id="116" idx="2"/>
            <a:endCxn id="109" idx="0"/>
          </p:cNvCxnSpPr>
          <p:nvPr/>
        </p:nvCxnSpPr>
        <p:spPr>
          <a:xfrm rot="16200000" flipH="1">
            <a:off x="2773073" y="2191979"/>
            <a:ext cx="249686" cy="2147729"/>
          </a:xfrm>
          <a:prstGeom prst="bentConnector3">
            <a:avLst>
              <a:gd name="adj1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Блок-схема: документ 108"/>
          <p:cNvSpPr/>
          <p:nvPr/>
        </p:nvSpPr>
        <p:spPr>
          <a:xfrm>
            <a:off x="3149754" y="3390687"/>
            <a:ext cx="1644053" cy="598834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ea typeface="Tahoma" panose="020B0604030504040204" pitchFamily="34" charset="0"/>
                <a:cs typeface="Arial" panose="020B0604020202020204" pitchFamily="34" charset="0"/>
              </a:rPr>
              <a:t>Заявление на открытие  ЛС/ раздела ЛС</a:t>
            </a:r>
            <a:endParaRPr lang="ru-RU" sz="1100" b="1" dirty="0"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Овал 181"/>
          <p:cNvSpPr/>
          <p:nvPr/>
        </p:nvSpPr>
        <p:spPr>
          <a:xfrm>
            <a:off x="4687660" y="3289866"/>
            <a:ext cx="212296" cy="18158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7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17" name="Соединительная линия уступом 116"/>
          <p:cNvCxnSpPr>
            <a:stCxn id="116" idx="2"/>
            <a:endCxn id="134" idx="0"/>
          </p:cNvCxnSpPr>
          <p:nvPr/>
        </p:nvCxnSpPr>
        <p:spPr>
          <a:xfrm rot="16200000" flipH="1">
            <a:off x="1737635" y="3227418"/>
            <a:ext cx="226111" cy="53276"/>
          </a:xfrm>
          <a:prstGeom prst="bentConnector3">
            <a:avLst>
              <a:gd name="adj1" fmla="val 46324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Соединительная линия уступом 130"/>
          <p:cNvCxnSpPr>
            <a:stCxn id="87" idx="2"/>
            <a:endCxn id="136" idx="3"/>
          </p:cNvCxnSpPr>
          <p:nvPr/>
        </p:nvCxnSpPr>
        <p:spPr>
          <a:xfrm rot="5400000">
            <a:off x="7486022" y="3157586"/>
            <a:ext cx="253845" cy="1780092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3053\AppData\Local\Microsoft\Windows\Temporary Internet Files\Content.IE5\Q8GDD5JT\envelope_PNG1837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721" y="3455123"/>
            <a:ext cx="469169" cy="23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" name="TextBox 122"/>
          <p:cNvSpPr txBox="1"/>
          <p:nvPr/>
        </p:nvSpPr>
        <p:spPr>
          <a:xfrm>
            <a:off x="5396858" y="3249853"/>
            <a:ext cx="19336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Сведения о ГК и Заявление</a:t>
            </a:r>
            <a:endParaRPr lang="ru-RU" sz="1100" dirty="0"/>
          </a:p>
        </p:txBody>
      </p:sp>
      <p:cxnSp>
        <p:nvCxnSpPr>
          <p:cNvPr id="152" name="Прямая со стрелкой 151"/>
          <p:cNvCxnSpPr>
            <a:endCxn id="180" idx="0"/>
          </p:cNvCxnSpPr>
          <p:nvPr/>
        </p:nvCxnSpPr>
        <p:spPr>
          <a:xfrm>
            <a:off x="1789491" y="3883967"/>
            <a:ext cx="0" cy="15353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Прямоугольник 160"/>
          <p:cNvSpPr/>
          <p:nvPr/>
        </p:nvSpPr>
        <p:spPr>
          <a:xfrm>
            <a:off x="3149754" y="4691917"/>
            <a:ext cx="1644053" cy="758952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Заключенный договор (в электронном виде) и формирование Сведений  </a:t>
            </a:r>
            <a:r>
              <a:rPr lang="ru-RU" sz="1000" b="1" dirty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о субподрядном </a:t>
            </a:r>
            <a:r>
              <a:rPr lang="ru-RU" sz="1000" b="1" dirty="0" smtClean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договоре</a:t>
            </a:r>
            <a:endParaRPr lang="ru-RU" sz="1000" b="1" dirty="0">
              <a:solidFill>
                <a:srgbClr val="F2F7FC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164" name="Соединительная линия уступом 163"/>
          <p:cNvCxnSpPr>
            <a:stCxn id="134" idx="1"/>
            <a:endCxn id="161" idx="1"/>
          </p:cNvCxnSpPr>
          <p:nvPr/>
        </p:nvCxnSpPr>
        <p:spPr>
          <a:xfrm rot="10800000" flipH="1" flipV="1">
            <a:off x="817756" y="3635711"/>
            <a:ext cx="2331997" cy="1435681"/>
          </a:xfrm>
          <a:prstGeom prst="bentConnector3">
            <a:avLst>
              <a:gd name="adj1" fmla="val -9803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89921" y="3308133"/>
            <a:ext cx="492443" cy="169517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!</a:t>
            </a:r>
            <a:r>
              <a:rPr lang="ru-RU" sz="1000" dirty="0" smtClean="0"/>
              <a:t>Связь с Реестровым</a:t>
            </a:r>
          </a:p>
          <a:p>
            <a:r>
              <a:rPr lang="ru-RU" sz="1000" dirty="0" smtClean="0"/>
              <a:t>номером ГК</a:t>
            </a:r>
            <a:endParaRPr lang="ru-RU" sz="1000" dirty="0"/>
          </a:p>
        </p:txBody>
      </p:sp>
      <p:cxnSp>
        <p:nvCxnSpPr>
          <p:cNvPr id="172" name="Прямая со стрелкой 171"/>
          <p:cNvCxnSpPr>
            <a:stCxn id="161" idx="3"/>
            <a:endCxn id="66" idx="1"/>
          </p:cNvCxnSpPr>
          <p:nvPr/>
        </p:nvCxnSpPr>
        <p:spPr>
          <a:xfrm>
            <a:off x="4793807" y="5071393"/>
            <a:ext cx="374777" cy="91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" name="Picture 2" descr="C:\Users\3053\AppData\Local\Microsoft\Windows\Temporary Internet Files\Content.IE5\Q8GDD5JT\envelope_PNG1837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675" y="2577213"/>
            <a:ext cx="469169" cy="23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Picture 2" descr="C:\Users\3053\AppData\Local\Microsoft\Windows\Temporary Internet Files\Content.IE5\Q8GDD5JT\envelope_PNG1837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089" y="3920383"/>
            <a:ext cx="469169" cy="23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Овал 66"/>
          <p:cNvSpPr/>
          <p:nvPr/>
        </p:nvSpPr>
        <p:spPr>
          <a:xfrm>
            <a:off x="6573008" y="1836060"/>
            <a:ext cx="212296" cy="22294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endParaRPr lang="ru-RU" sz="105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Блок-схема: документ 73"/>
          <p:cNvSpPr/>
          <p:nvPr/>
        </p:nvSpPr>
        <p:spPr>
          <a:xfrm>
            <a:off x="5168583" y="5522270"/>
            <a:ext cx="1546503" cy="684738"/>
          </a:xfrm>
          <a:prstGeom prst="flowChartDocumen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72000" rtlCol="0" anchor="ctr"/>
          <a:lstStyle/>
          <a:p>
            <a:pPr algn="ctr"/>
            <a:r>
              <a:rPr lang="ru-RU" sz="900" b="1" dirty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Универсальный передаточный документ (электронный акт</a:t>
            </a:r>
            <a:r>
              <a:rPr lang="ru-RU" sz="900" b="1" dirty="0" smtClean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) субподрядчик</a:t>
            </a:r>
            <a:endParaRPr lang="ru-RU" sz="900" b="1" dirty="0">
              <a:solidFill>
                <a:srgbClr val="F2F7FC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Блок-схема: документ 74"/>
          <p:cNvSpPr/>
          <p:nvPr/>
        </p:nvSpPr>
        <p:spPr>
          <a:xfrm>
            <a:off x="872477" y="4804798"/>
            <a:ext cx="1808109" cy="646071"/>
          </a:xfrm>
          <a:prstGeom prst="flowChartDocumen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Проект субподрядного </a:t>
            </a:r>
            <a:r>
              <a:rPr lang="ru-RU" sz="1100" b="1" dirty="0" smtClean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договора</a:t>
            </a:r>
            <a:endParaRPr lang="ru-RU" sz="1100" b="1" dirty="0">
              <a:solidFill>
                <a:srgbClr val="F2F7FC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7710045" y="4811252"/>
            <a:ext cx="1733214" cy="527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F2F7FC"/>
                </a:solidFill>
                <a:ea typeface="Tahoma" panose="020B0604030504040204" pitchFamily="34" charset="0"/>
                <a:cs typeface="Arial" panose="020B0604020202020204" pitchFamily="34" charset="0"/>
              </a:rPr>
              <a:t>Прием документов-оснований</a:t>
            </a:r>
          </a:p>
        </p:txBody>
      </p:sp>
      <p:cxnSp>
        <p:nvCxnSpPr>
          <p:cNvPr id="110" name="Прямая со стрелкой 109"/>
          <p:cNvCxnSpPr>
            <a:stCxn id="66" idx="3"/>
            <a:endCxn id="98" idx="1"/>
          </p:cNvCxnSpPr>
          <p:nvPr/>
        </p:nvCxnSpPr>
        <p:spPr>
          <a:xfrm>
            <a:off x="6703521" y="5072303"/>
            <a:ext cx="1006524" cy="248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Соединительная линия уступом 111"/>
          <p:cNvCxnSpPr>
            <a:endCxn id="98" idx="2"/>
          </p:cNvCxnSpPr>
          <p:nvPr/>
        </p:nvCxnSpPr>
        <p:spPr>
          <a:xfrm flipV="1">
            <a:off x="6749420" y="5338321"/>
            <a:ext cx="1827232" cy="609027"/>
          </a:xfrm>
          <a:prstGeom prst="bentConnector2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9" name="Picture 2" descr="C:\Users\3053\AppData\Local\Microsoft\Windows\Temporary Internet Files\Content.IE5\Q8GDD5JT\envelope_PNG1837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587" y="4207438"/>
            <a:ext cx="469169" cy="23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2" descr="C:\Users\3053\AppData\Local\Microsoft\Windows\Temporary Internet Files\Content.IE5\Q8GDD5JT\envelope_PNG1837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202" y="4956520"/>
            <a:ext cx="469169" cy="23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2" descr="C:\Users\3053\AppData\Local\Microsoft\Windows\Temporary Internet Files\Content.IE5\Q8GDD5JT\envelope_PNG1837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272" y="5710042"/>
            <a:ext cx="469169" cy="23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6" name="Прямая со стрелкой 125"/>
          <p:cNvCxnSpPr>
            <a:endCxn id="74" idx="0"/>
          </p:cNvCxnSpPr>
          <p:nvPr/>
        </p:nvCxnSpPr>
        <p:spPr>
          <a:xfrm flipH="1">
            <a:off x="5941835" y="5386149"/>
            <a:ext cx="3905" cy="136121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9703595" y="5643101"/>
            <a:ext cx="22979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/>
              <a:t>                 </a:t>
            </a:r>
            <a:r>
              <a:rPr lang="ru-RU" sz="900" b="1" i="1" dirty="0" smtClean="0"/>
              <a:t>Обязанность    </a:t>
            </a:r>
            <a:r>
              <a:rPr lang="ru-RU" sz="900" b="1" dirty="0" smtClean="0"/>
              <a:t>                    </a:t>
            </a:r>
            <a:r>
              <a:rPr lang="ru-RU" sz="900" b="1" i="1" dirty="0" smtClean="0"/>
              <a:t>Право </a:t>
            </a:r>
            <a:r>
              <a:rPr lang="ru-RU" sz="900" dirty="0" smtClean="0"/>
              <a:t> </a:t>
            </a:r>
            <a:endParaRPr lang="ru-RU" sz="900" dirty="0"/>
          </a:p>
        </p:txBody>
      </p:sp>
      <p:pic>
        <p:nvPicPr>
          <p:cNvPr id="68" name="Рисунок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4112" y="5643596"/>
            <a:ext cx="202740" cy="202740"/>
          </a:xfrm>
          <a:prstGeom prst="rect">
            <a:avLst/>
          </a:prstGeom>
        </p:spPr>
      </p:pic>
      <p:pic>
        <p:nvPicPr>
          <p:cNvPr id="69" name="Рисунок 6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0382" y="5693421"/>
            <a:ext cx="135274" cy="135274"/>
          </a:xfrm>
          <a:prstGeom prst="rect">
            <a:avLst/>
          </a:prstGeom>
        </p:spPr>
      </p:pic>
      <p:pic>
        <p:nvPicPr>
          <p:cNvPr id="70" name="Рисунок 6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0471" y="5345946"/>
            <a:ext cx="202740" cy="202740"/>
          </a:xfrm>
          <a:prstGeom prst="rect">
            <a:avLst/>
          </a:prstGeom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1792" y="3208333"/>
            <a:ext cx="131329" cy="1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032" y="3576096"/>
            <a:ext cx="131329" cy="1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8060" y="2874096"/>
            <a:ext cx="131329" cy="1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6965" y="3208332"/>
            <a:ext cx="131329" cy="1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Рисунок 8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3724" y="3164753"/>
            <a:ext cx="202740" cy="202740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4876" y="3531472"/>
            <a:ext cx="202740" cy="202740"/>
          </a:xfrm>
          <a:prstGeom prst="rect">
            <a:avLst/>
          </a:prstGeom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0308" y="4780392"/>
            <a:ext cx="131329" cy="1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3231" y="5082212"/>
            <a:ext cx="131329" cy="13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Рисунок 8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990" y="5038633"/>
            <a:ext cx="202740" cy="202740"/>
          </a:xfrm>
          <a:prstGeom prst="rect">
            <a:avLst/>
          </a:prstGeom>
        </p:spPr>
      </p:pic>
      <p:pic>
        <p:nvPicPr>
          <p:cNvPr id="89" name="Рисунок 8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298" y="5347911"/>
            <a:ext cx="202740" cy="202740"/>
          </a:xfrm>
          <a:prstGeom prst="rect">
            <a:avLst/>
          </a:prstGeom>
        </p:spPr>
      </p:pic>
      <p:pic>
        <p:nvPicPr>
          <p:cNvPr id="90" name="Рисунок 8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5597" y="5058018"/>
            <a:ext cx="202740" cy="20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6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15409" y="106051"/>
            <a:ext cx="7991581" cy="81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678" tIns="38837" rIns="77678" bIns="38837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ru-RU" sz="2400" cap="all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Реализация реестра </a:t>
            </a:r>
            <a:r>
              <a:rPr lang="ru-RU" sz="2400" cap="all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ru-RU" sz="2400" cap="all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ru-RU" sz="2400" cap="all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субподрядных </a:t>
            </a:r>
            <a:r>
              <a:rPr lang="ru-RU" sz="2400" cap="all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договоров </a:t>
            </a:r>
            <a:r>
              <a:rPr lang="ru-RU" sz="2400" cap="all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в ЕИС</a:t>
            </a:r>
            <a:endParaRPr lang="ru-RU" sz="2400" cap="all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04091" y="1345885"/>
            <a:ext cx="6979296" cy="3534046"/>
          </a:xfrm>
          <a:prstGeom prst="rect">
            <a:avLst/>
          </a:prstGeom>
          <a:effectLst/>
        </p:spPr>
      </p:pic>
      <p:sp>
        <p:nvSpPr>
          <p:cNvPr id="75" name="TextBox 74"/>
          <p:cNvSpPr txBox="1"/>
          <p:nvPr/>
        </p:nvSpPr>
        <p:spPr>
          <a:xfrm>
            <a:off x="571211" y="1567599"/>
            <a:ext cx="2930018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just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sz="1600" dirty="0"/>
              <a:t>Цепочка кооперации</a:t>
            </a:r>
          </a:p>
          <a:p>
            <a:r>
              <a:rPr lang="ru-RU" sz="1100" b="0" dirty="0"/>
              <a:t>Появляется возможность увидеть связи между подрядчиками и субподрядчиками, увидеть конечных исполнителей по контракту</a:t>
            </a:r>
          </a:p>
        </p:txBody>
      </p:sp>
      <p:sp>
        <p:nvSpPr>
          <p:cNvPr id="77" name="Овал 76"/>
          <p:cNvSpPr/>
          <p:nvPr/>
        </p:nvSpPr>
        <p:spPr>
          <a:xfrm>
            <a:off x="157028" y="1610863"/>
            <a:ext cx="353276" cy="353276"/>
          </a:xfrm>
          <a:prstGeom prst="ellipse">
            <a:avLst/>
          </a:prstGeom>
          <a:solidFill>
            <a:srgbClr val="008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71211" y="3736099"/>
            <a:ext cx="2930018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/>
              <a:t>Сведения об исполнении</a:t>
            </a:r>
            <a:endParaRPr lang="ru-RU" sz="1600" b="1" dirty="0"/>
          </a:p>
          <a:p>
            <a:pPr algn="just"/>
            <a:r>
              <a:rPr lang="ru-RU" sz="1100" dirty="0" smtClean="0"/>
              <a:t>Появляется возможность формирования и учета первичных документов и сведений об исполнении всех субподрядных договоров. Развитие процедуры санкционирования расходов при КС, с увязкой на первичные документы в ЕИС</a:t>
            </a:r>
            <a:endParaRPr lang="ru-RU" sz="1100" dirty="0"/>
          </a:p>
        </p:txBody>
      </p:sp>
      <p:sp>
        <p:nvSpPr>
          <p:cNvPr id="82" name="Овал 81"/>
          <p:cNvSpPr/>
          <p:nvPr/>
        </p:nvSpPr>
        <p:spPr>
          <a:xfrm>
            <a:off x="157028" y="2759632"/>
            <a:ext cx="353276" cy="353276"/>
          </a:xfrm>
          <a:prstGeom prst="ellipse">
            <a:avLst/>
          </a:prstGeom>
          <a:solidFill>
            <a:srgbClr val="008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4" name="Прямоугольная выноска 83"/>
          <p:cNvSpPr/>
          <p:nvPr/>
        </p:nvSpPr>
        <p:spPr>
          <a:xfrm>
            <a:off x="8286750" y="2925585"/>
            <a:ext cx="3571875" cy="3312747"/>
          </a:xfrm>
          <a:prstGeom prst="wedgeRectCallout">
            <a:avLst>
              <a:gd name="adj1" fmla="val -137877"/>
              <a:gd name="adj2" fmla="val -72476"/>
            </a:avLst>
          </a:prstGeom>
          <a:solidFill>
            <a:schemeClr val="accent4">
              <a:lumMod val="20000"/>
              <a:lumOff val="80000"/>
              <a:alpha val="72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Сведения о субподрядных договорах будут содержать следующую информацию:</a:t>
            </a:r>
          </a:p>
          <a:p>
            <a:r>
              <a:rPr lang="ru-RU" sz="1100" dirty="0">
                <a:solidFill>
                  <a:schemeClr val="tx1"/>
                </a:solidFill>
              </a:rPr>
              <a:t>1) </a:t>
            </a:r>
            <a:r>
              <a:rPr lang="ru-RU" sz="1100" dirty="0" smtClean="0">
                <a:solidFill>
                  <a:schemeClr val="tx1"/>
                </a:solidFill>
              </a:rPr>
              <a:t>идентификационный код закупки;</a:t>
            </a:r>
            <a:endParaRPr lang="ru-RU" sz="1100" dirty="0">
              <a:solidFill>
                <a:schemeClr val="tx1"/>
              </a:solidFill>
            </a:endParaRPr>
          </a:p>
          <a:p>
            <a:r>
              <a:rPr lang="ru-RU" sz="1100" dirty="0">
                <a:solidFill>
                  <a:schemeClr val="tx1"/>
                </a:solidFill>
              </a:rPr>
              <a:t>2) идентификатор контракта;</a:t>
            </a:r>
          </a:p>
          <a:p>
            <a:r>
              <a:rPr lang="ru-RU" sz="1100" dirty="0">
                <a:solidFill>
                  <a:schemeClr val="tx1"/>
                </a:solidFill>
              </a:rPr>
              <a:t>3) наименование заказчика;</a:t>
            </a:r>
          </a:p>
          <a:p>
            <a:r>
              <a:rPr lang="ru-RU" sz="1100" dirty="0">
                <a:solidFill>
                  <a:schemeClr val="tx1"/>
                </a:solidFill>
              </a:rPr>
              <a:t>4) </a:t>
            </a:r>
            <a:r>
              <a:rPr lang="ru-RU" sz="1100" dirty="0" smtClean="0">
                <a:solidFill>
                  <a:schemeClr val="tx1"/>
                </a:solidFill>
              </a:rPr>
              <a:t>дата и номер субподрядного договора;</a:t>
            </a:r>
            <a:endParaRPr lang="ru-RU" sz="1100" dirty="0">
              <a:solidFill>
                <a:schemeClr val="tx1"/>
              </a:solidFill>
            </a:endParaRPr>
          </a:p>
          <a:p>
            <a:r>
              <a:rPr lang="ru-RU" sz="1100" dirty="0">
                <a:solidFill>
                  <a:schemeClr val="tx1"/>
                </a:solidFill>
              </a:rPr>
              <a:t>5</a:t>
            </a:r>
            <a:r>
              <a:rPr lang="ru-RU" sz="1100" dirty="0" smtClean="0">
                <a:solidFill>
                  <a:schemeClr val="tx1"/>
                </a:solidFill>
              </a:rPr>
              <a:t>) </a:t>
            </a:r>
            <a:r>
              <a:rPr lang="ru-RU" sz="1100" dirty="0">
                <a:solidFill>
                  <a:schemeClr val="tx1"/>
                </a:solidFill>
              </a:rPr>
              <a:t>объект закупки, цена субподрядного договора и срок его исполнения, цена единицы товара, работы или услуги;</a:t>
            </a:r>
          </a:p>
          <a:p>
            <a:r>
              <a:rPr lang="ru-RU" sz="1100" dirty="0">
                <a:solidFill>
                  <a:schemeClr val="tx1"/>
                </a:solidFill>
              </a:rPr>
              <a:t>6</a:t>
            </a:r>
            <a:r>
              <a:rPr lang="ru-RU" sz="1100" dirty="0" smtClean="0">
                <a:solidFill>
                  <a:schemeClr val="tx1"/>
                </a:solidFill>
              </a:rPr>
              <a:t>) </a:t>
            </a:r>
            <a:r>
              <a:rPr lang="ru-RU" sz="1100" dirty="0">
                <a:solidFill>
                  <a:schemeClr val="tx1"/>
                </a:solidFill>
              </a:rPr>
              <a:t>сведения о сторонах субподрядного договора;</a:t>
            </a:r>
          </a:p>
          <a:p>
            <a:r>
              <a:rPr lang="ru-RU" sz="1100" dirty="0">
                <a:solidFill>
                  <a:schemeClr val="tx1"/>
                </a:solidFill>
              </a:rPr>
              <a:t>7</a:t>
            </a:r>
            <a:r>
              <a:rPr lang="ru-RU" sz="1100" dirty="0" smtClean="0">
                <a:solidFill>
                  <a:schemeClr val="tx1"/>
                </a:solidFill>
              </a:rPr>
              <a:t>) </a:t>
            </a:r>
            <a:r>
              <a:rPr lang="ru-RU" sz="1100" dirty="0">
                <a:solidFill>
                  <a:schemeClr val="tx1"/>
                </a:solidFill>
              </a:rPr>
              <a:t>информация об изменении </a:t>
            </a:r>
            <a:r>
              <a:rPr lang="ru-RU" sz="1100" dirty="0" smtClean="0">
                <a:solidFill>
                  <a:schemeClr val="tx1"/>
                </a:solidFill>
              </a:rPr>
              <a:t>субподрядного договора с указанием условий, </a:t>
            </a:r>
            <a:r>
              <a:rPr lang="ru-RU" sz="1100" dirty="0">
                <a:solidFill>
                  <a:schemeClr val="tx1"/>
                </a:solidFill>
              </a:rPr>
              <a:t>которые были изменены;</a:t>
            </a:r>
          </a:p>
          <a:p>
            <a:r>
              <a:rPr lang="ru-RU" sz="1100" dirty="0">
                <a:solidFill>
                  <a:schemeClr val="tx1"/>
                </a:solidFill>
              </a:rPr>
              <a:t>8</a:t>
            </a:r>
            <a:r>
              <a:rPr lang="ru-RU" sz="1100" dirty="0" smtClean="0">
                <a:solidFill>
                  <a:schemeClr val="tx1"/>
                </a:solidFill>
              </a:rPr>
              <a:t>) </a:t>
            </a:r>
            <a:r>
              <a:rPr lang="ru-RU" sz="1100" dirty="0">
                <a:solidFill>
                  <a:schemeClr val="tx1"/>
                </a:solidFill>
              </a:rPr>
              <a:t>копия заключенного субподрядного договора;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9) </a:t>
            </a:r>
            <a:r>
              <a:rPr lang="ru-RU" sz="1100" dirty="0">
                <a:solidFill>
                  <a:schemeClr val="tx1"/>
                </a:solidFill>
              </a:rPr>
              <a:t>информация об исполнении субподрядного договора, в том числе информация об оплате субподрядного договора;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10) </a:t>
            </a:r>
            <a:r>
              <a:rPr lang="ru-RU" sz="1100" dirty="0">
                <a:solidFill>
                  <a:schemeClr val="tx1"/>
                </a:solidFill>
              </a:rPr>
              <a:t>информация о расторжении субподрядного договора с указанием оснований его расторжения;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11) </a:t>
            </a:r>
            <a:r>
              <a:rPr lang="ru-RU" sz="1100" dirty="0">
                <a:solidFill>
                  <a:schemeClr val="tx1"/>
                </a:solidFill>
              </a:rPr>
              <a:t>документ о </a:t>
            </a:r>
            <a:r>
              <a:rPr lang="ru-RU" sz="1100" dirty="0" smtClean="0">
                <a:solidFill>
                  <a:schemeClr val="tx1"/>
                </a:solidFill>
              </a:rPr>
              <a:t>приемке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71211" y="2759632"/>
            <a:ext cx="2914939" cy="8463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/>
              <a:t>Объекты закупки </a:t>
            </a:r>
            <a:endParaRPr lang="ru-RU" sz="1600" b="1" dirty="0"/>
          </a:p>
          <a:p>
            <a:pPr algn="just"/>
            <a:r>
              <a:rPr lang="ru-RU" sz="1100" dirty="0" smtClean="0"/>
              <a:t>Возможность анализа структуры  ценообразования в рамках исполнения государственных контрактов </a:t>
            </a:r>
            <a:endParaRPr lang="ru-RU" sz="1100" dirty="0"/>
          </a:p>
        </p:txBody>
      </p:sp>
      <p:sp>
        <p:nvSpPr>
          <p:cNvPr id="86" name="Овал 85"/>
          <p:cNvSpPr/>
          <p:nvPr/>
        </p:nvSpPr>
        <p:spPr>
          <a:xfrm>
            <a:off x="157028" y="3736099"/>
            <a:ext cx="353276" cy="353276"/>
          </a:xfrm>
          <a:prstGeom prst="ellipse">
            <a:avLst/>
          </a:prstGeom>
          <a:solidFill>
            <a:srgbClr val="008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71872" y="5287294"/>
            <a:ext cx="2938132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/>
              <a:t>Аналитика и контроль</a:t>
            </a:r>
            <a:endParaRPr lang="ru-RU" sz="1600" b="1" dirty="0"/>
          </a:p>
          <a:p>
            <a:pPr algn="just"/>
            <a:r>
              <a:rPr lang="ru-RU" sz="1100" dirty="0" smtClean="0"/>
              <a:t>Появляется возможность проведения статистического и оперативного анализа по данным всех заключённых в рамках КС субподрядных договорах.</a:t>
            </a:r>
            <a:endParaRPr lang="ru-RU" sz="1100" dirty="0"/>
          </a:p>
        </p:txBody>
      </p:sp>
      <p:sp>
        <p:nvSpPr>
          <p:cNvPr id="88" name="Овал 87"/>
          <p:cNvSpPr/>
          <p:nvPr/>
        </p:nvSpPr>
        <p:spPr>
          <a:xfrm>
            <a:off x="173290" y="5279343"/>
            <a:ext cx="353276" cy="353276"/>
          </a:xfrm>
          <a:prstGeom prst="ellipse">
            <a:avLst/>
          </a:prstGeom>
          <a:solidFill>
            <a:srgbClr val="008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" name="Номер слайда 16">
            <a:extLst>
              <a:ext uri="{FF2B5EF4-FFF2-40B4-BE49-F238E27FC236}">
                <a16:creationId xmlns:a16="http://schemas.microsoft.com/office/drawing/2014/main" xmlns="" id="{289F52B0-9D6F-41D7-9CF5-A967C425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9171" y="6492875"/>
            <a:ext cx="2743200" cy="365125"/>
          </a:xfrm>
          <a:ln w="9525">
            <a:noFill/>
          </a:ln>
        </p:spPr>
        <p:txBody>
          <a:bodyPr/>
          <a:lstStyle/>
          <a:p>
            <a:pPr>
              <a:defRPr/>
            </a:pPr>
            <a:fld id="{DBF228ED-B2EE-4F15-A0C7-6C0A4540E08A}" type="slidenum">
              <a:rPr lang="ru-RU" sz="1050" smtClean="0">
                <a:solidFill>
                  <a:prstClr val="black">
                    <a:tint val="75000"/>
                  </a:prstClr>
                </a:solidFill>
                <a:ea typeface="Tahoma" panose="020B0604030504040204" pitchFamily="34" charset="0"/>
                <a:cs typeface="Arial" panose="020B0604020202020204" pitchFamily="34" charset="0"/>
              </a:rPr>
              <a:pPr>
                <a:defRPr/>
              </a:pPr>
              <a:t>5</a:t>
            </a:fld>
            <a:endParaRPr lang="ru-RU" sz="1050" dirty="0">
              <a:solidFill>
                <a:prstClr val="black">
                  <a:tint val="75000"/>
                </a:prstClr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409" y="3912737"/>
            <a:ext cx="32004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64124" y="5564292"/>
            <a:ext cx="1130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b="1" dirty="0" err="1" smtClean="0"/>
              <a:t>Михалыч</a:t>
            </a:r>
            <a:r>
              <a:rPr lang="ru-RU" sz="900" b="1" dirty="0" smtClean="0"/>
              <a:t>, </a:t>
            </a:r>
          </a:p>
          <a:p>
            <a:pPr algn="ctr"/>
            <a:r>
              <a:rPr lang="ru-RU" sz="900" b="1" dirty="0" smtClean="0"/>
              <a:t>во намудрили-то…</a:t>
            </a:r>
            <a:endParaRPr lang="ru-RU" sz="900" b="1" dirty="0"/>
          </a:p>
        </p:txBody>
      </p:sp>
    </p:spTree>
    <p:extLst>
      <p:ext uri="{BB962C8B-B14F-4D97-AF65-F5344CB8AC3E}">
        <p14:creationId xmlns:p14="http://schemas.microsoft.com/office/powerpoint/2010/main" val="416949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Пятиугольник 185"/>
          <p:cNvSpPr/>
          <p:nvPr/>
        </p:nvSpPr>
        <p:spPr>
          <a:xfrm>
            <a:off x="3101820" y="1554513"/>
            <a:ext cx="8687457" cy="163822"/>
          </a:xfrm>
          <a:prstGeom prst="homePlat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45" tIns="30472" rIns="60945" bIns="30472" rtlCol="0" anchor="ctr"/>
          <a:lstStyle/>
          <a:p>
            <a:pPr algn="ctr"/>
            <a:endParaRPr lang="ru-RU"/>
          </a:p>
        </p:txBody>
      </p:sp>
      <p:sp>
        <p:nvSpPr>
          <p:cNvPr id="185" name="Пятиугольник 184"/>
          <p:cNvSpPr/>
          <p:nvPr/>
        </p:nvSpPr>
        <p:spPr>
          <a:xfrm>
            <a:off x="2484306" y="1549625"/>
            <a:ext cx="8603382" cy="163822"/>
          </a:xfrm>
          <a:prstGeom prst="homePlat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45" tIns="30472" rIns="60945" bIns="30472" rtlCol="0" anchor="ctr"/>
          <a:lstStyle/>
          <a:p>
            <a:pPr algn="ctr"/>
            <a:endParaRPr lang="ru-RU"/>
          </a:p>
        </p:txBody>
      </p:sp>
      <p:sp>
        <p:nvSpPr>
          <p:cNvPr id="184" name="Пятиугольник 183"/>
          <p:cNvSpPr/>
          <p:nvPr/>
        </p:nvSpPr>
        <p:spPr>
          <a:xfrm>
            <a:off x="1559354" y="1537519"/>
            <a:ext cx="8687457" cy="163822"/>
          </a:xfrm>
          <a:prstGeom prst="homePlat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45" tIns="30472" rIns="60945" bIns="30472"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624342" y="1537519"/>
            <a:ext cx="8687457" cy="163822"/>
          </a:xfrm>
          <a:prstGeom prst="homePlat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45" tIns="30472" rIns="60945" bIns="30472"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334583"/>
            <a:ext cx="2743200" cy="365125"/>
          </a:xfrm>
        </p:spPr>
        <p:txBody>
          <a:bodyPr/>
          <a:lstStyle/>
          <a:p>
            <a:fld id="{EA4019EA-DD80-462F-8F51-E4070C57F146}" type="slidenum">
              <a:rPr lang="ru-RU" altLang="ru-RU" smtClean="0"/>
              <a:pPr/>
              <a:t>6</a:t>
            </a:fld>
            <a:endParaRPr lang="ru-RU" altLang="ru-RU" dirty="0"/>
          </a:p>
        </p:txBody>
      </p:sp>
      <p:sp>
        <p:nvSpPr>
          <p:cNvPr id="75" name="Параллелограмм 74"/>
          <p:cNvSpPr/>
          <p:nvPr/>
        </p:nvSpPr>
        <p:spPr>
          <a:xfrm>
            <a:off x="744334" y="2096105"/>
            <a:ext cx="5827916" cy="218523"/>
          </a:xfrm>
          <a:prstGeom prst="parallelogram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45" tIns="30472" rIns="60945" bIns="30472" rtlCol="0" anchor="ctr"/>
          <a:lstStyle/>
          <a:p>
            <a:pPr algn="ctr"/>
            <a:r>
              <a:rPr lang="ru-RU" sz="11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Переходный период </a:t>
            </a:r>
            <a:endParaRPr lang="en-US" sz="11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9" name="Прямая соединительная линия 118"/>
          <p:cNvCxnSpPr/>
          <p:nvPr/>
        </p:nvCxnSpPr>
        <p:spPr>
          <a:xfrm>
            <a:off x="762047" y="2414979"/>
            <a:ext cx="0" cy="338538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>
            <a:off x="1117869" y="2867186"/>
            <a:ext cx="7215" cy="4770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1219052" y="2867186"/>
            <a:ext cx="5230734" cy="4770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0945" tIns="30472" rIns="60945" bIns="30472">
            <a:spAutoFit/>
          </a:bodyPr>
          <a:lstStyle/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Заказчик: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Включение № ЛС в электронный проект контракта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Согласование УПД по контракту* </a:t>
            </a:r>
            <a:endParaRPr lang="ru-RU" sz="900" dirty="0">
              <a:latin typeface="Century Gothic" panose="020B0502020202020204" pitchFamily="34" charset="0"/>
            </a:endParaRPr>
          </a:p>
        </p:txBody>
      </p:sp>
      <p:sp>
        <p:nvSpPr>
          <p:cNvPr id="94" name="Параллелограмм 93"/>
          <p:cNvSpPr/>
          <p:nvPr/>
        </p:nvSpPr>
        <p:spPr>
          <a:xfrm>
            <a:off x="6637564" y="2096105"/>
            <a:ext cx="5122082" cy="223610"/>
          </a:xfrm>
          <a:prstGeom prst="parallelogram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45" tIns="30472" rIns="60945" bIns="30472" rtlCol="0" anchor="ctr"/>
          <a:lstStyle/>
          <a:p>
            <a:pPr algn="ctr"/>
            <a:r>
              <a:rPr lang="ru-RU" sz="1100" b="1" i="1" dirty="0" smtClean="0">
                <a:latin typeface="Century Gothic" panose="020B0502020202020204" pitchFamily="34" charset="0"/>
              </a:rPr>
              <a:t>Целевая схема</a:t>
            </a:r>
            <a:endParaRPr lang="en-US" sz="1100" b="1" i="1" dirty="0">
              <a:latin typeface="Century Gothic" panose="020B0502020202020204" pitchFamily="34" charset="0"/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872879" y="2414979"/>
            <a:ext cx="5593891" cy="3385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0945" tIns="30472" rIns="60945" bIns="30472">
            <a:spAutoFit/>
          </a:bodyPr>
          <a:lstStyle/>
          <a:p>
            <a:r>
              <a:rPr lang="ru-RU" sz="900" dirty="0" smtClean="0">
                <a:latin typeface="Century Gothic" panose="020B0502020202020204" pitchFamily="34" charset="0"/>
              </a:rPr>
              <a:t>Внесены изменения в Федеральный Закон № 44-ФЗ, в части казначейского сопровождения и ведения Реестра субподрядных договоров, и регистрации субподрядчиков в ЕИС</a:t>
            </a:r>
            <a:endParaRPr lang="en-US" sz="900" dirty="0">
              <a:latin typeface="Century Gothic" panose="020B0502020202020204" pitchFamily="34" charset="0"/>
            </a:endParaRPr>
          </a:p>
        </p:txBody>
      </p:sp>
      <p:grpSp>
        <p:nvGrpSpPr>
          <p:cNvPr id="179" name="Группа 178"/>
          <p:cNvGrpSpPr/>
          <p:nvPr/>
        </p:nvGrpSpPr>
        <p:grpSpPr>
          <a:xfrm>
            <a:off x="6665023" y="1362888"/>
            <a:ext cx="527967" cy="479905"/>
            <a:chOff x="7345387" y="3776935"/>
            <a:chExt cx="792088" cy="720080"/>
          </a:xfrm>
        </p:grpSpPr>
        <p:sp>
          <p:nvSpPr>
            <p:cNvPr id="180" name="Овал 179"/>
            <p:cNvSpPr/>
            <p:nvPr/>
          </p:nvSpPr>
          <p:spPr>
            <a:xfrm>
              <a:off x="7345387" y="3776935"/>
              <a:ext cx="792088" cy="72008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Овал 180"/>
            <p:cNvSpPr/>
            <p:nvPr/>
          </p:nvSpPr>
          <p:spPr>
            <a:xfrm>
              <a:off x="7561411" y="3992959"/>
              <a:ext cx="360040" cy="327309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rgbClr val="0A3E77"/>
                  </a:solidFill>
                  <a:latin typeface="Century Gothic" panose="020B0502020202020204" pitchFamily="34" charset="0"/>
                </a:rPr>
                <a:t>О</a:t>
              </a:r>
              <a:endParaRPr lang="en-US" sz="900" dirty="0">
                <a:solidFill>
                  <a:srgbClr val="0A3E77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82" name="Прямоугольник 181"/>
          <p:cNvSpPr/>
          <p:nvPr/>
        </p:nvSpPr>
        <p:spPr>
          <a:xfrm>
            <a:off x="643379" y="1859133"/>
            <a:ext cx="963410" cy="230816"/>
          </a:xfrm>
          <a:prstGeom prst="rect">
            <a:avLst/>
          </a:prstGeom>
        </p:spPr>
        <p:txBody>
          <a:bodyPr wrap="square" lIns="60945" tIns="30472" rIns="60945" bIns="30472">
            <a:spAutoFit/>
          </a:bodyPr>
          <a:lstStyle/>
          <a:p>
            <a:r>
              <a:rPr lang="ru-RU" sz="11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01.01.2019</a:t>
            </a:r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Заголовок 54"/>
          <p:cNvSpPr txBox="1">
            <a:spLocks/>
          </p:cNvSpPr>
          <p:nvPr/>
        </p:nvSpPr>
        <p:spPr>
          <a:xfrm>
            <a:off x="4367445" y="205684"/>
            <a:ext cx="7632847" cy="726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>
              <a:defRPr/>
            </a:pPr>
            <a:r>
              <a:rPr lang="ru-RU" sz="2000" dirty="0" smtClean="0">
                <a:solidFill>
                  <a:prstClr val="black"/>
                </a:solidFill>
              </a:rPr>
              <a:t>ДОРОЖНАЯ КАРТА ПО РЕАЛИЗАЦИИ КАЗНАЧЕЙСКОГО СОПРОВОЖДЕНИЯ В ЕИС </a:t>
            </a:r>
            <a:endParaRPr lang="ru-RU" sz="2000" dirty="0">
              <a:solidFill>
                <a:prstClr val="black"/>
              </a:solidFill>
              <a:latin typeface="+mn-lt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633739" y="1352752"/>
            <a:ext cx="527967" cy="479905"/>
            <a:chOff x="7345387" y="3776935"/>
            <a:chExt cx="792088" cy="720080"/>
          </a:xfrm>
        </p:grpSpPr>
        <p:sp>
          <p:nvSpPr>
            <p:cNvPr id="59" name="Овал 58"/>
            <p:cNvSpPr/>
            <p:nvPr/>
          </p:nvSpPr>
          <p:spPr>
            <a:xfrm>
              <a:off x="7345387" y="3776935"/>
              <a:ext cx="792088" cy="72008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Овал 59"/>
            <p:cNvSpPr/>
            <p:nvPr/>
          </p:nvSpPr>
          <p:spPr>
            <a:xfrm>
              <a:off x="7561411" y="3992959"/>
              <a:ext cx="360040" cy="327309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rgbClr val="0A3E77"/>
                  </a:solidFill>
                  <a:latin typeface="Century Gothic" panose="020B0502020202020204" pitchFamily="34" charset="0"/>
                </a:rPr>
                <a:t>О</a:t>
              </a:r>
              <a:endParaRPr lang="en-US" sz="900" dirty="0">
                <a:solidFill>
                  <a:srgbClr val="0A3E77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61" name="Прямоугольник 60"/>
          <p:cNvSpPr/>
          <p:nvPr/>
        </p:nvSpPr>
        <p:spPr>
          <a:xfrm>
            <a:off x="6735127" y="1878560"/>
            <a:ext cx="963410" cy="230816"/>
          </a:xfrm>
          <a:prstGeom prst="rect">
            <a:avLst/>
          </a:prstGeom>
        </p:spPr>
        <p:txBody>
          <a:bodyPr wrap="square" lIns="60945" tIns="30472" rIns="60945" bIns="30472">
            <a:spAutoFit/>
          </a:bodyPr>
          <a:lstStyle/>
          <a:p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01.01.2020</a:t>
            </a:r>
            <a:endParaRPr lang="ru-RU" sz="11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1134853" y="3510524"/>
            <a:ext cx="0" cy="8925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рямоугольник 66"/>
          <p:cNvSpPr/>
          <p:nvPr/>
        </p:nvSpPr>
        <p:spPr>
          <a:xfrm>
            <a:off x="1236036" y="3510524"/>
            <a:ext cx="5230734" cy="8925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0945" tIns="30472" rIns="60945" bIns="30472">
            <a:spAutoFit/>
          </a:bodyPr>
          <a:lstStyle/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Головной исполнитель: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Регистрация в ЕРУЗ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заявки на резервирование ЛС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заявления на открытие ЛС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УПД</a:t>
            </a:r>
            <a:r>
              <a:rPr lang="en-US" sz="900" dirty="0" smtClean="0">
                <a:latin typeface="Century Gothic" panose="020B0502020202020204" pitchFamily="34" charset="0"/>
              </a:rPr>
              <a:t>*</a:t>
            </a:r>
            <a:endParaRPr lang="ru-RU" sz="900" dirty="0" smtClean="0">
              <a:latin typeface="Century Gothic" panose="020B0502020202020204" pitchFamily="34" charset="0"/>
            </a:endParaRP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сведений о субподрядном договоре</a:t>
            </a:r>
            <a:r>
              <a:rPr lang="en-US" sz="900" dirty="0" smtClean="0">
                <a:latin typeface="Century Gothic" panose="020B0502020202020204" pitchFamily="34" charset="0"/>
              </a:rPr>
              <a:t>*</a:t>
            </a:r>
            <a:endParaRPr lang="ru-RU" sz="900" dirty="0">
              <a:latin typeface="Century Gothic" panose="020B0502020202020204" pitchFamily="34" charset="0"/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1134853" y="4555460"/>
            <a:ext cx="0" cy="754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1236036" y="4555460"/>
            <a:ext cx="5230734" cy="7540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0945" tIns="30472" rIns="60945" bIns="30472">
            <a:spAutoFit/>
          </a:bodyPr>
          <a:lstStyle/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Субподрядчик: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Регистрация в ЕРУЗ</a:t>
            </a:r>
            <a:r>
              <a:rPr lang="en-US" sz="900" dirty="0" smtClean="0">
                <a:latin typeface="Century Gothic" panose="020B0502020202020204" pitchFamily="34" charset="0"/>
              </a:rPr>
              <a:t>*</a:t>
            </a:r>
            <a:endParaRPr lang="ru-RU" sz="900" dirty="0" smtClean="0">
              <a:latin typeface="Century Gothic" panose="020B0502020202020204" pitchFamily="34" charset="0"/>
            </a:endParaRP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заявки на резервирование ЛС</a:t>
            </a:r>
            <a:r>
              <a:rPr lang="en-US" sz="900" dirty="0" smtClean="0">
                <a:latin typeface="Century Gothic" panose="020B0502020202020204" pitchFamily="34" charset="0"/>
              </a:rPr>
              <a:t>*</a:t>
            </a:r>
            <a:endParaRPr lang="ru-RU" sz="900" dirty="0" smtClean="0">
              <a:latin typeface="Century Gothic" panose="020B0502020202020204" pitchFamily="34" charset="0"/>
            </a:endParaRP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заявления на открытие ЛС</a:t>
            </a:r>
            <a:r>
              <a:rPr lang="en-US" sz="900" dirty="0" smtClean="0">
                <a:latin typeface="Century Gothic" panose="020B0502020202020204" pitchFamily="34" charset="0"/>
              </a:rPr>
              <a:t>*</a:t>
            </a:r>
            <a:endParaRPr lang="ru-RU" sz="900" dirty="0" smtClean="0">
              <a:latin typeface="Century Gothic" panose="020B0502020202020204" pitchFamily="34" charset="0"/>
            </a:endParaRP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сведений о субподрядном договоре</a:t>
            </a:r>
            <a:r>
              <a:rPr lang="en-US" sz="900" dirty="0" smtClean="0">
                <a:latin typeface="Century Gothic" panose="020B0502020202020204" pitchFamily="34" charset="0"/>
              </a:rPr>
              <a:t>*</a:t>
            </a:r>
            <a:endParaRPr lang="ru-RU" sz="900" dirty="0">
              <a:latin typeface="Century Gothic" panose="020B0502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23036" y="6588226"/>
            <a:ext cx="1321301" cy="8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37268" y="6596390"/>
            <a:ext cx="66556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i="1" dirty="0" smtClean="0"/>
              <a:t>* </a:t>
            </a:r>
            <a:r>
              <a:rPr lang="ru-RU" sz="1100" i="1" dirty="0" smtClean="0"/>
              <a:t>Право</a:t>
            </a:r>
            <a:endParaRPr lang="ru-RU" sz="1100" i="1" dirty="0"/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>
            <a:off x="6595249" y="2867186"/>
            <a:ext cx="7215" cy="47703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 89"/>
          <p:cNvSpPr/>
          <p:nvPr/>
        </p:nvSpPr>
        <p:spPr>
          <a:xfrm>
            <a:off x="6696432" y="2867186"/>
            <a:ext cx="5230734" cy="4770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0945" tIns="30472" rIns="60945" bIns="30472">
            <a:spAutoFit/>
          </a:bodyPr>
          <a:lstStyle/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Заказчик: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Включение № ЛС в электронный проект контракта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Согласование УПД по контракту </a:t>
            </a:r>
            <a:endParaRPr lang="ru-RU" sz="900" dirty="0">
              <a:latin typeface="Century Gothic" panose="020B0502020202020204" pitchFamily="34" charset="0"/>
            </a:endParaRP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 flipH="1">
            <a:off x="6602464" y="3510524"/>
            <a:ext cx="9769" cy="103103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6696432" y="3510523"/>
            <a:ext cx="5230734" cy="10310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0945" tIns="30472" rIns="60945" bIns="30472">
            <a:spAutoFit/>
          </a:bodyPr>
          <a:lstStyle/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Головной исполнитель: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Регистрация в ЕРУЗ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заявки на резервирование ЛС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заявления на открытие ЛС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УПД по контракту </a:t>
            </a:r>
            <a:r>
              <a:rPr lang="ru-RU" sz="900" b="1" dirty="0" smtClean="0">
                <a:latin typeface="Century Gothic" panose="020B0502020202020204" pitchFamily="34" charset="0"/>
              </a:rPr>
              <a:t>и субподрядному договору*</a:t>
            </a:r>
          </a:p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Заключение субподрядного договора в электронной форме*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сведений о субподрядном договоре</a:t>
            </a:r>
            <a:endParaRPr lang="ru-RU" sz="900" dirty="0">
              <a:latin typeface="Century Gothic" panose="020B0502020202020204" pitchFamily="34" charset="0"/>
            </a:endParaRP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6612233" y="4639366"/>
            <a:ext cx="0" cy="1006323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6696432" y="4614654"/>
            <a:ext cx="5230734" cy="10310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0945" tIns="30472" rIns="60945" bIns="30472">
            <a:spAutoFit/>
          </a:bodyPr>
          <a:lstStyle/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Субподрядчик: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Регистрация в ЕРУЗ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заявки на резервирование ЛС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заявления на открытие ЛС</a:t>
            </a:r>
          </a:p>
          <a:p>
            <a:pPr algn="just"/>
            <a:r>
              <a:rPr lang="ru-RU" sz="900" b="1" dirty="0">
                <a:latin typeface="Century Gothic" panose="020B0502020202020204" pitchFamily="34" charset="0"/>
              </a:rPr>
              <a:t>Формирование УПД </a:t>
            </a:r>
            <a:r>
              <a:rPr lang="ru-RU" sz="900" b="1" dirty="0" smtClean="0">
                <a:latin typeface="Century Gothic" panose="020B0502020202020204" pitchFamily="34" charset="0"/>
              </a:rPr>
              <a:t>по субподрядному </a:t>
            </a:r>
            <a:r>
              <a:rPr lang="ru-RU" sz="900" b="1" dirty="0">
                <a:latin typeface="Century Gothic" panose="020B0502020202020204" pitchFamily="34" charset="0"/>
              </a:rPr>
              <a:t>договору*</a:t>
            </a:r>
          </a:p>
          <a:p>
            <a:pPr algn="just"/>
            <a:r>
              <a:rPr lang="ru-RU" sz="900" b="1" dirty="0">
                <a:latin typeface="Century Gothic" panose="020B0502020202020204" pitchFamily="34" charset="0"/>
              </a:rPr>
              <a:t>Заключение субподрядного договора в электронной </a:t>
            </a:r>
            <a:r>
              <a:rPr lang="ru-RU" sz="900" b="1" dirty="0" smtClean="0">
                <a:latin typeface="Century Gothic" panose="020B0502020202020204" pitchFamily="34" charset="0"/>
              </a:rPr>
              <a:t>форме*</a:t>
            </a:r>
            <a:endParaRPr lang="ru-RU" sz="900" dirty="0" smtClean="0">
              <a:latin typeface="Century Gothic" panose="020B0502020202020204" pitchFamily="34" charset="0"/>
            </a:endParaRP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Формирование сведений о субподрядном договоре</a:t>
            </a:r>
            <a:endParaRPr lang="ru-RU" sz="900" dirty="0"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317838" y="3962062"/>
            <a:ext cx="553357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1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новое</a:t>
            </a:r>
            <a:endParaRPr lang="ru-RU" sz="11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10189925" y="5065874"/>
            <a:ext cx="553357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1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новое</a:t>
            </a:r>
            <a:endParaRPr lang="ru-RU" sz="11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03" name="Прямая соединительная линия 102"/>
          <p:cNvCxnSpPr/>
          <p:nvPr/>
        </p:nvCxnSpPr>
        <p:spPr>
          <a:xfrm>
            <a:off x="1134197" y="5511618"/>
            <a:ext cx="7215" cy="44473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Прямоугольник 103"/>
          <p:cNvSpPr/>
          <p:nvPr/>
        </p:nvSpPr>
        <p:spPr>
          <a:xfrm>
            <a:off x="1235380" y="5503454"/>
            <a:ext cx="5230734" cy="4770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0945" tIns="30472" rIns="60945" bIns="30472">
            <a:spAutoFit/>
          </a:bodyPr>
          <a:lstStyle/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Выгрузка из ЕИС в Электронный бюджет: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Сведения о контракте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Сведения о субподрядном договоре</a:t>
            </a:r>
            <a:endParaRPr lang="ru-RU" sz="900" dirty="0">
              <a:latin typeface="Century Gothic" panose="020B0502020202020204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219052" y="6050381"/>
            <a:ext cx="5247718" cy="3385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0945" tIns="30472" rIns="60945" bIns="30472">
            <a:spAutoFit/>
          </a:bodyPr>
          <a:lstStyle/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Выгрузка из Электронного бюджета: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Номера ЛС в составе СВР</a:t>
            </a:r>
            <a:endParaRPr lang="ru-RU" sz="900" dirty="0">
              <a:latin typeface="Century Gothic" panose="020B0502020202020204" pitchFamily="34" charset="0"/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 flipH="1">
            <a:off x="1143017" y="6050381"/>
            <a:ext cx="247" cy="33853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рямоугольник 107"/>
          <p:cNvSpPr/>
          <p:nvPr/>
        </p:nvSpPr>
        <p:spPr>
          <a:xfrm>
            <a:off x="6696432" y="5717829"/>
            <a:ext cx="5230734" cy="4770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0945" tIns="30472" rIns="60945" bIns="30472">
            <a:spAutoFit/>
          </a:bodyPr>
          <a:lstStyle/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Выгрузка из ЕИС в Электронный бюджет: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Сведения о контракте </a:t>
            </a:r>
            <a:r>
              <a:rPr lang="ru-RU" sz="900" b="1" dirty="0" smtClean="0">
                <a:latin typeface="Century Gothic" panose="020B0502020202020204" pitchFamily="34" charset="0"/>
              </a:rPr>
              <a:t>/УПД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Сведения о субподрядном договоре</a:t>
            </a:r>
            <a:endParaRPr lang="ru-RU" sz="900" dirty="0">
              <a:latin typeface="Century Gothic" panose="020B05020202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6718452" y="6267210"/>
            <a:ext cx="5208714" cy="4770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0945" tIns="30472" rIns="60945" bIns="30472">
            <a:spAutoFit/>
          </a:bodyPr>
          <a:lstStyle/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Выгрузка из Электронного бюджета:</a:t>
            </a:r>
          </a:p>
          <a:p>
            <a:pPr algn="just"/>
            <a:r>
              <a:rPr lang="ru-RU" sz="900" dirty="0" smtClean="0">
                <a:latin typeface="Century Gothic" panose="020B0502020202020204" pitchFamily="34" charset="0"/>
              </a:rPr>
              <a:t>Номера ЛС в составе СВР</a:t>
            </a:r>
          </a:p>
          <a:p>
            <a:pPr algn="just"/>
            <a:r>
              <a:rPr lang="ru-RU" sz="900" b="1" dirty="0" smtClean="0">
                <a:latin typeface="Century Gothic" panose="020B0502020202020204" pitchFamily="34" charset="0"/>
              </a:rPr>
              <a:t>Платежные поручения</a:t>
            </a:r>
            <a:endParaRPr lang="ru-RU" sz="900" b="1" dirty="0">
              <a:latin typeface="Century Gothic" panose="020B0502020202020204" pitchFamily="34" charset="0"/>
            </a:endParaRPr>
          </a:p>
        </p:txBody>
      </p:sp>
      <p:cxnSp>
        <p:nvCxnSpPr>
          <p:cNvPr id="113" name="Прямая соединительная линия 112"/>
          <p:cNvCxnSpPr/>
          <p:nvPr/>
        </p:nvCxnSpPr>
        <p:spPr>
          <a:xfrm>
            <a:off x="6628561" y="6269777"/>
            <a:ext cx="6556" cy="45814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Прямоугольник 113"/>
          <p:cNvSpPr/>
          <p:nvPr/>
        </p:nvSpPr>
        <p:spPr>
          <a:xfrm>
            <a:off x="8399225" y="5825543"/>
            <a:ext cx="553357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1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новое</a:t>
            </a:r>
            <a:endParaRPr lang="ru-RU" sz="11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8048160" y="6463743"/>
            <a:ext cx="553357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1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новое</a:t>
            </a:r>
            <a:endParaRPr lang="ru-RU" sz="11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21" name="Прямая соединительная линия 120"/>
          <p:cNvCxnSpPr/>
          <p:nvPr/>
        </p:nvCxnSpPr>
        <p:spPr>
          <a:xfrm>
            <a:off x="6621723" y="5717829"/>
            <a:ext cx="6556" cy="45814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43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26558</TotalTime>
  <Words>875</Words>
  <Application>Microsoft Office PowerPoint</Application>
  <PresentationFormat>Произвольный</PresentationFormat>
  <Paragraphs>213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4_Тема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Дорожинская Галина Алексеевна</cp:lastModifiedBy>
  <cp:revision>1244</cp:revision>
  <cp:lastPrinted>2018-09-17T06:51:04Z</cp:lastPrinted>
  <dcterms:created xsi:type="dcterms:W3CDTF">2015-03-03T16:27:21Z</dcterms:created>
  <dcterms:modified xsi:type="dcterms:W3CDTF">2018-09-18T07:25:39Z</dcterms:modified>
</cp:coreProperties>
</file>