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28"/>
  </p:notesMasterIdLst>
  <p:sldIdLst>
    <p:sldId id="354" r:id="rId2"/>
    <p:sldId id="256" r:id="rId3"/>
    <p:sldId id="334" r:id="rId4"/>
    <p:sldId id="375" r:id="rId5"/>
    <p:sldId id="263" r:id="rId6"/>
    <p:sldId id="368" r:id="rId7"/>
    <p:sldId id="376" r:id="rId8"/>
    <p:sldId id="377" r:id="rId9"/>
    <p:sldId id="356" r:id="rId10"/>
    <p:sldId id="367" r:id="rId11"/>
    <p:sldId id="387" r:id="rId12"/>
    <p:sldId id="380" r:id="rId13"/>
    <p:sldId id="381" r:id="rId14"/>
    <p:sldId id="382" r:id="rId15"/>
    <p:sldId id="383" r:id="rId16"/>
    <p:sldId id="388" r:id="rId17"/>
    <p:sldId id="384" r:id="rId18"/>
    <p:sldId id="385" r:id="rId19"/>
    <p:sldId id="389" r:id="rId20"/>
    <p:sldId id="390" r:id="rId21"/>
    <p:sldId id="391" r:id="rId22"/>
    <p:sldId id="392" r:id="rId23"/>
    <p:sldId id="393" r:id="rId24"/>
    <p:sldId id="394" r:id="rId25"/>
    <p:sldId id="395" r:id="rId26"/>
    <p:sldId id="386" r:id="rId27"/>
  </p:sldIdLst>
  <p:sldSz cx="9144000" cy="5143500" type="screen16x9"/>
  <p:notesSz cx="6734175" cy="98536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  <a:srgbClr val="00CC00"/>
    <a:srgbClr val="99FF66"/>
    <a:srgbClr val="33CCCC"/>
    <a:srgbClr val="009900"/>
    <a:srgbClr val="FF9900"/>
    <a:srgbClr val="008000"/>
    <a:srgbClr val="9933FF"/>
    <a:srgbClr val="FFCC00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202B0CA-FC54-4496-8BCA-5EF66A818D29}" styleName="Темный стиль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4995" autoAdjust="0"/>
    <p:restoredTop sz="91260" autoAdjust="0"/>
  </p:normalViewPr>
  <p:slideViewPr>
    <p:cSldViewPr>
      <p:cViewPr varScale="1">
        <p:scale>
          <a:sx n="124" d="100"/>
          <a:sy n="124" d="100"/>
        </p:scale>
        <p:origin x="-546" y="-9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18143" cy="492681"/>
          </a:xfrm>
          <a:prstGeom prst="rect">
            <a:avLst/>
          </a:prstGeom>
        </p:spPr>
        <p:txBody>
          <a:bodyPr vert="horz" lIns="91434" tIns="45717" rIns="91434" bIns="45717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4475" y="1"/>
            <a:ext cx="2918143" cy="492681"/>
          </a:xfrm>
          <a:prstGeom prst="rect">
            <a:avLst/>
          </a:prstGeom>
        </p:spPr>
        <p:txBody>
          <a:bodyPr vert="horz" lIns="91434" tIns="45717" rIns="91434" bIns="45717" rtlCol="0"/>
          <a:lstStyle>
            <a:lvl1pPr algn="r">
              <a:defRPr sz="1200"/>
            </a:lvl1pPr>
          </a:lstStyle>
          <a:p>
            <a:fld id="{03104639-9567-4D27-8384-FBABD698A099}" type="datetimeFigureOut">
              <a:rPr lang="ru-RU" smtClean="0"/>
              <a:pPr/>
              <a:t>14.12.2016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4138" y="739775"/>
            <a:ext cx="6565900" cy="3694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4" tIns="45717" rIns="91434" bIns="45717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418" y="4680466"/>
            <a:ext cx="5387340" cy="4434126"/>
          </a:xfrm>
          <a:prstGeom prst="rect">
            <a:avLst/>
          </a:prstGeom>
        </p:spPr>
        <p:txBody>
          <a:bodyPr vert="horz" lIns="91434" tIns="45717" rIns="91434" bIns="45717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59223"/>
            <a:ext cx="2918143" cy="492681"/>
          </a:xfrm>
          <a:prstGeom prst="rect">
            <a:avLst/>
          </a:prstGeom>
        </p:spPr>
        <p:txBody>
          <a:bodyPr vert="horz" lIns="91434" tIns="45717" rIns="91434" bIns="45717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4475" y="9359223"/>
            <a:ext cx="2918143" cy="492681"/>
          </a:xfrm>
          <a:prstGeom prst="rect">
            <a:avLst/>
          </a:prstGeom>
        </p:spPr>
        <p:txBody>
          <a:bodyPr vert="horz" lIns="91434" tIns="45717" rIns="91434" bIns="45717" rtlCol="0" anchor="b"/>
          <a:lstStyle>
            <a:lvl1pPr algn="r">
              <a:defRPr sz="1200"/>
            </a:lvl1pPr>
          </a:lstStyle>
          <a:p>
            <a:fld id="{F2EDE3B0-13EC-46F1-BD78-8AB43E4458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3039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DE3B0-13EC-46F1-BD78-8AB43E445823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34476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DE3B0-13EC-46F1-BD78-8AB43E445823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34476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51909-458B-4706-ADEF-C30EDAA9F5F9}" type="datetime1">
              <a:rPr lang="ru-RU" smtClean="0"/>
              <a:pPr/>
              <a:t>14.12.2016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DF384-5503-45FE-8199-8316FE630210}" type="datetime1">
              <a:rPr lang="ru-RU" smtClean="0"/>
              <a:pPr/>
              <a:t>14.12.2016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442B5-A4AE-429A-8F80-47DD42024F20}" type="datetime1">
              <a:rPr lang="ru-RU" smtClean="0"/>
              <a:pPr/>
              <a:t>14.12.2016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9E6F3-55D2-498F-B110-BBC9FFF23B82}" type="datetime1">
              <a:rPr lang="ru-RU" smtClean="0"/>
              <a:pPr/>
              <a:t>14.12.2016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9ACFF-046E-47E7-A418-B1A68065C055}" type="datetime1">
              <a:rPr lang="ru-RU" smtClean="0"/>
              <a:pPr/>
              <a:t>14.12.2016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67457-F686-4CB7-91F7-0F0EABDC9289}" type="datetime1">
              <a:rPr lang="ru-RU" smtClean="0"/>
              <a:pPr/>
              <a:t>14.12.2016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DD54C-0D09-48DF-A8D6-492893FF8516}" type="datetime1">
              <a:rPr lang="ru-RU" smtClean="0"/>
              <a:pPr/>
              <a:t>14.12.2016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10386-D630-4DB2-ABA0-18E02FC5B827}" type="datetime1">
              <a:rPr lang="ru-RU" smtClean="0"/>
              <a:pPr/>
              <a:t>14.12.2016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F766B-93A3-45E9-9F40-CE4AD3E93365}" type="datetime1">
              <a:rPr lang="ru-RU" smtClean="0"/>
              <a:pPr/>
              <a:t>14.12.2016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4372A-EAE9-4B3B-87F7-4D45A4E77FFD}" type="datetime1">
              <a:rPr lang="ru-RU" smtClean="0"/>
              <a:pPr/>
              <a:t>14.12.2016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009A5-591E-4E1D-8B12-F8896F9FF0E6}" type="datetime1">
              <a:rPr lang="ru-RU" smtClean="0"/>
              <a:pPr/>
              <a:t>14.12.2016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CC5D94-16B8-4455-88C1-EED0311F1FBD}" type="datetime1">
              <a:rPr lang="ru-RU" smtClean="0"/>
              <a:pPr/>
              <a:t>14.12.2016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13" Type="http://schemas.openxmlformats.org/officeDocument/2006/relationships/image" Target="../media/image33.jpeg"/><Relationship Id="rId3" Type="http://schemas.openxmlformats.org/officeDocument/2006/relationships/image" Target="../media/image25.jpeg"/><Relationship Id="rId7" Type="http://schemas.openxmlformats.org/officeDocument/2006/relationships/image" Target="../media/image27.jpeg"/><Relationship Id="rId12" Type="http://schemas.openxmlformats.org/officeDocument/2006/relationships/image" Target="../media/image3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31.png"/><Relationship Id="rId5" Type="http://schemas.openxmlformats.org/officeDocument/2006/relationships/image" Target="../media/image4.png"/><Relationship Id="rId10" Type="http://schemas.openxmlformats.org/officeDocument/2006/relationships/image" Target="../media/image30.jpeg"/><Relationship Id="rId4" Type="http://schemas.openxmlformats.org/officeDocument/2006/relationships/image" Target="../media/image26.gif"/><Relationship Id="rId9" Type="http://schemas.openxmlformats.org/officeDocument/2006/relationships/image" Target="../media/image29.jpeg"/><Relationship Id="rId14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jpeg"/><Relationship Id="rId4" Type="http://schemas.openxmlformats.org/officeDocument/2006/relationships/image" Target="../media/image4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eg"/><Relationship Id="rId3" Type="http://schemas.openxmlformats.org/officeDocument/2006/relationships/image" Target="../media/image42.png"/><Relationship Id="rId7" Type="http://schemas.openxmlformats.org/officeDocument/2006/relationships/image" Target="../media/image5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5" Type="http://schemas.microsoft.com/office/2007/relationships/hdphoto" Target="../media/hdphoto3.wdp"/><Relationship Id="rId4" Type="http://schemas.openxmlformats.org/officeDocument/2006/relationships/image" Target="../media/image5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C:\Documents and Settings\OrmelyAA\Рабочий стол\RK cop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0831" y="519322"/>
            <a:ext cx="4158031" cy="4469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4860033" y="4018734"/>
            <a:ext cx="4156701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500" dirty="0">
                <a:solidFill>
                  <a:srgbClr val="1C1C1C"/>
                </a:solidFill>
                <a:latin typeface="Open Sans Condensed Light" pitchFamily="34" charset="0"/>
                <a:cs typeface="Times New Roman" pitchFamily="18" charset="0"/>
              </a:rPr>
              <a:t>Руководитель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500" dirty="0" smtClean="0">
                <a:solidFill>
                  <a:srgbClr val="1C1C1C"/>
                </a:solidFill>
                <a:latin typeface="Open Sans Condensed Light" pitchFamily="34" charset="0"/>
                <a:cs typeface="Times New Roman" pitchFamily="18" charset="0"/>
              </a:rPr>
              <a:t>Управления Федерального казначейства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500" dirty="0" smtClean="0">
                <a:solidFill>
                  <a:srgbClr val="1C1C1C"/>
                </a:solidFill>
                <a:latin typeface="Open Sans Condensed Light" pitchFamily="34" charset="0"/>
                <a:cs typeface="Times New Roman" pitchFamily="18" charset="0"/>
              </a:rPr>
              <a:t>по Республике Татарстан</a:t>
            </a:r>
            <a:endParaRPr lang="ru-RU" altLang="ru-RU" sz="1500" dirty="0">
              <a:solidFill>
                <a:srgbClr val="1C1C1C"/>
              </a:solidFill>
              <a:latin typeface="Open Sans Condensed Light" pitchFamily="34" charset="0"/>
              <a:cs typeface="Times New Roman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500" dirty="0" smtClean="0">
                <a:solidFill>
                  <a:srgbClr val="1C1C1C"/>
                </a:solidFill>
                <a:latin typeface="Open Sans Condensed Light" pitchFamily="34" charset="0"/>
                <a:cs typeface="Times New Roman" pitchFamily="18" charset="0"/>
              </a:rPr>
              <a:t>Р.Х. Нуриахметов</a:t>
            </a:r>
            <a:endParaRPr lang="ru-RU" altLang="ru-RU" sz="1500" dirty="0">
              <a:solidFill>
                <a:srgbClr val="1C1C1C"/>
              </a:solidFill>
              <a:latin typeface="Open Sans Condensed Light" pitchFamily="34" charset="0"/>
              <a:cs typeface="Times New Roman" pitchFamily="18" charset="0"/>
            </a:endParaRPr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28308" y="2463739"/>
            <a:ext cx="898842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Опыт Республики Татарстан  в осуществлении казначейского контроля реализации крупных инвестиционных проектов. Процедуры контроля за ценообразованием</a:t>
            </a:r>
            <a:endParaRPr lang="ru-RU" altLang="ru-RU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2" descr="C:\казна\общий архив\герб ФК\орел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4597"/>
            <a:ext cx="468052" cy="486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899592" y="523151"/>
            <a:ext cx="1440160" cy="0"/>
          </a:xfrm>
          <a:prstGeom prst="line">
            <a:avLst/>
          </a:prstGeom>
          <a:ln w="2222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818290" y="184597"/>
            <a:ext cx="622311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1200" b="1" dirty="0" smtClean="0">
                <a:latin typeface="Open Sans Condensed" pitchFamily="34" charset="0"/>
                <a:cs typeface="Times New Roman" pitchFamily="18" charset="0"/>
              </a:rPr>
              <a:t>УПРАВЛЕНИЕ ФЕДЕРАЛЬНОГО КАЗНАЧЕЙСТВА ПО РЕСПУБЛИКЕ ТАТАРСТАН</a:t>
            </a:r>
            <a:r>
              <a:rPr lang="ru-RU" altLang="ru-RU" sz="1600" b="1" dirty="0" smtClean="0">
                <a:latin typeface="Open Sans Condensed" pitchFamily="34" charset="0"/>
                <a:cs typeface="Times New Roman" pitchFamily="18" charset="0"/>
              </a:rPr>
              <a:t> </a:t>
            </a:r>
            <a:endParaRPr lang="ru-RU" sz="16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818345" y="473766"/>
            <a:ext cx="211468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ru-RU" sz="1600" dirty="0" smtClean="0">
                <a:solidFill>
                  <a:srgbClr val="1C1C1C"/>
                </a:solidFill>
                <a:latin typeface="Open Sans Condensed Light" pitchFamily="34" charset="0"/>
                <a:cs typeface="Times New Roman" pitchFamily="18" charset="0"/>
              </a:rPr>
              <a:t>tatarstan.roskazna.ru</a:t>
            </a:r>
            <a:endParaRPr lang="ru-RU" sz="1600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4699384" y="3939902"/>
            <a:ext cx="3071834" cy="1588"/>
          </a:xfrm>
          <a:prstGeom prst="line">
            <a:avLst/>
          </a:prstGeom>
          <a:ln w="9525">
            <a:gradFill flip="none" rotWithShape="1">
              <a:gsLst>
                <a:gs pos="77000">
                  <a:srgbClr val="FFCC00"/>
                </a:gs>
                <a:gs pos="100000">
                  <a:schemeClr val="bg1"/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5700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3"/>
          <p:cNvSpPr txBox="1">
            <a:spLocks noGrp="1"/>
          </p:cNvSpPr>
          <p:nvPr/>
        </p:nvSpPr>
        <p:spPr bwMode="auto">
          <a:xfrm>
            <a:off x="8861426" y="4943475"/>
            <a:ext cx="282575" cy="200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>
              <a:defRPr/>
            </a:pPr>
            <a:fld id="{A98ED281-1EC3-461D-93DF-A89E91540868}" type="slidenum">
              <a:rPr lang="en-US" sz="1200" b="1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  <a:sym typeface="Lucida Grande"/>
              </a:rPr>
              <a:pPr algn="r">
                <a:defRPr/>
              </a:pPr>
              <a:t>10</a:t>
            </a:fld>
            <a:endParaRPr lang="en-US" sz="1200" b="1" dirty="0">
              <a:solidFill>
                <a:schemeClr val="tx2"/>
              </a:solidFill>
              <a:latin typeface="Arial" pitchFamily="34" charset="0"/>
              <a:ea typeface="ＭＳ Ｐゴシック" pitchFamily="34" charset="-128"/>
              <a:cs typeface="Arial" pitchFamily="34" charset="0"/>
              <a:sym typeface="Lucida Grande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67944" y="0"/>
            <a:ext cx="50405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Перечень </a:t>
            </a:r>
            <a:r>
              <a:rPr lang="ru-RU" sz="1600" b="1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тикеров</a:t>
            </a:r>
            <a:endParaRPr lang="ru-RU" sz="1600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rot="16200000" flipH="1">
            <a:off x="5572132" y="2857502"/>
            <a:ext cx="4071966" cy="714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683568" y="514866"/>
            <a:ext cx="1394874" cy="0"/>
          </a:xfrm>
          <a:prstGeom prst="line">
            <a:avLst/>
          </a:prstGeom>
          <a:ln w="2222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562060" y="64235"/>
            <a:ext cx="366158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1100" b="1" dirty="0" smtClean="0">
                <a:latin typeface="Open Sans Condensed" pitchFamily="34" charset="0"/>
                <a:cs typeface="Times New Roman" pitchFamily="18" charset="0"/>
              </a:rPr>
              <a:t>УПРАВЛЕНИЕ ФЕДЕРАЛЬНОГО КАЗНАЧЕЙСТВА </a:t>
            </a:r>
            <a:endParaRPr lang="en-US" altLang="ru-RU" sz="1100" b="1" dirty="0" smtClean="0">
              <a:latin typeface="Open Sans Condensed" pitchFamily="34" charset="0"/>
              <a:cs typeface="Times New Roman" pitchFamily="18" charset="0"/>
            </a:endParaRPr>
          </a:p>
          <a:p>
            <a:r>
              <a:rPr lang="ru-RU" altLang="ru-RU" sz="1100" b="1" dirty="0" smtClean="0">
                <a:latin typeface="Open Sans Condensed" pitchFamily="34" charset="0"/>
                <a:cs typeface="Times New Roman" pitchFamily="18" charset="0"/>
              </a:rPr>
              <a:t>ПО РЕСПУБЛИКЕ ТАТАРСТАН </a:t>
            </a:r>
            <a:endParaRPr lang="ru-RU" sz="11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68082" y="456650"/>
            <a:ext cx="18646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ru-RU" sz="1400" dirty="0" smtClean="0">
                <a:solidFill>
                  <a:srgbClr val="1C1C1C"/>
                </a:solidFill>
                <a:latin typeface="Open Sans Condensed Light" pitchFamily="34" charset="0"/>
                <a:cs typeface="Times New Roman" pitchFamily="18" charset="0"/>
              </a:rPr>
              <a:t>tatarstan.roskazna.ru</a:t>
            </a:r>
            <a:endParaRPr lang="ru-RU" sz="1400" dirty="0"/>
          </a:p>
        </p:txBody>
      </p:sp>
      <p:pic>
        <p:nvPicPr>
          <p:cNvPr id="15" name="Picture 2" descr="C:\казна\общий архив\герб ФК\орел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616" y="136824"/>
            <a:ext cx="409444" cy="378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47614"/>
            <a:ext cx="9144000" cy="4459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31671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3"/>
          <p:cNvSpPr txBox="1">
            <a:spLocks noGrp="1"/>
          </p:cNvSpPr>
          <p:nvPr/>
        </p:nvSpPr>
        <p:spPr bwMode="auto">
          <a:xfrm>
            <a:off x="8861426" y="4943475"/>
            <a:ext cx="282575" cy="200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>
              <a:defRPr/>
            </a:pPr>
            <a:fld id="{A98ED281-1EC3-461D-93DF-A89E91540868}" type="slidenum">
              <a:rPr lang="en-US" sz="1200" b="1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  <a:sym typeface="Lucida Grande"/>
              </a:rPr>
              <a:pPr algn="r">
                <a:defRPr/>
              </a:pPr>
              <a:t>11</a:t>
            </a:fld>
            <a:endParaRPr lang="en-US" sz="1200" b="1" dirty="0">
              <a:solidFill>
                <a:schemeClr val="tx2"/>
              </a:solidFill>
              <a:latin typeface="Arial" pitchFamily="34" charset="0"/>
              <a:ea typeface="ＭＳ Ｐゴシック" pitchFamily="34" charset="-128"/>
              <a:cs typeface="Arial" pitchFamily="34" charset="0"/>
              <a:sym typeface="Lucida Grande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08104" y="0"/>
            <a:ext cx="36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Особенности </a:t>
            </a:r>
          </a:p>
          <a:p>
            <a:pPr algn="r"/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Биржевой площадки</a:t>
            </a:r>
            <a:endParaRPr lang="ru-RU" sz="1600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rot="16200000" flipH="1">
            <a:off x="5572132" y="2857502"/>
            <a:ext cx="4071966" cy="714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683568" y="514866"/>
            <a:ext cx="1394874" cy="0"/>
          </a:xfrm>
          <a:prstGeom prst="line">
            <a:avLst/>
          </a:prstGeom>
          <a:ln w="2222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562060" y="64235"/>
            <a:ext cx="366158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1100" b="1" dirty="0" smtClean="0">
                <a:latin typeface="Open Sans Condensed" pitchFamily="34" charset="0"/>
                <a:cs typeface="Times New Roman" pitchFamily="18" charset="0"/>
              </a:rPr>
              <a:t>УПРАВЛЕНИЕ ФЕДЕРАЛЬНОГО КАЗНАЧЕЙСТВА </a:t>
            </a:r>
            <a:endParaRPr lang="en-US" altLang="ru-RU" sz="1100" b="1" dirty="0" smtClean="0">
              <a:latin typeface="Open Sans Condensed" pitchFamily="34" charset="0"/>
              <a:cs typeface="Times New Roman" pitchFamily="18" charset="0"/>
            </a:endParaRPr>
          </a:p>
          <a:p>
            <a:r>
              <a:rPr lang="ru-RU" altLang="ru-RU" sz="1100" b="1" dirty="0" smtClean="0">
                <a:latin typeface="Open Sans Condensed" pitchFamily="34" charset="0"/>
                <a:cs typeface="Times New Roman" pitchFamily="18" charset="0"/>
              </a:rPr>
              <a:t>ПО РЕСПУБЛИКЕ ТАТАРСТАН </a:t>
            </a:r>
            <a:endParaRPr lang="ru-RU" sz="11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68082" y="456650"/>
            <a:ext cx="18646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ru-RU" sz="1400" dirty="0" smtClean="0">
                <a:solidFill>
                  <a:srgbClr val="1C1C1C"/>
                </a:solidFill>
                <a:latin typeface="Open Sans Condensed Light" pitchFamily="34" charset="0"/>
                <a:cs typeface="Times New Roman" pitchFamily="18" charset="0"/>
              </a:rPr>
              <a:t>tatarstan.roskazna.ru</a:t>
            </a:r>
            <a:endParaRPr lang="ru-RU" sz="1400" dirty="0"/>
          </a:p>
        </p:txBody>
      </p:sp>
      <p:pic>
        <p:nvPicPr>
          <p:cNvPr id="15" name="Picture 2" descr="C:\казна\общий архив\герб ФК\орел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616" y="136824"/>
            <a:ext cx="409444" cy="378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380785" y="1068697"/>
            <a:ext cx="32403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Отличительные особенности ЭТП «Биржевая площадка»</a:t>
            </a:r>
            <a:endParaRPr lang="en-US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1381004" y="1851670"/>
            <a:ext cx="2758947" cy="504056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Каталог потребностей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 bwMode="auto">
          <a:xfrm>
            <a:off x="1381005" y="2508204"/>
            <a:ext cx="3118987" cy="504056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Подтверждение качества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656694" y="1652570"/>
            <a:ext cx="0" cy="3007412"/>
          </a:xfrm>
          <a:prstGeom prst="line">
            <a:avLst/>
          </a:prstGeom>
          <a:ln w="635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683568" y="2115064"/>
            <a:ext cx="724311" cy="0"/>
          </a:xfrm>
          <a:prstGeom prst="line">
            <a:avLst/>
          </a:prstGeom>
          <a:ln w="635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683567" y="2738162"/>
            <a:ext cx="724311" cy="0"/>
          </a:xfrm>
          <a:prstGeom prst="line">
            <a:avLst/>
          </a:prstGeom>
          <a:ln w="635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 bwMode="auto">
          <a:xfrm>
            <a:off x="1373416" y="3147814"/>
            <a:ext cx="5286816" cy="504056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Котировочные сессии, длительностью 48 часов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675978" y="3377772"/>
            <a:ext cx="724311" cy="0"/>
          </a:xfrm>
          <a:prstGeom prst="line">
            <a:avLst/>
          </a:prstGeom>
          <a:ln w="635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рямоугольник 22"/>
          <p:cNvSpPr/>
          <p:nvPr/>
        </p:nvSpPr>
        <p:spPr bwMode="auto">
          <a:xfrm>
            <a:off x="1369719" y="3827133"/>
            <a:ext cx="3198584" cy="504056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договор стандартизирован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689748" y="4025844"/>
            <a:ext cx="724311" cy="0"/>
          </a:xfrm>
          <a:prstGeom prst="line">
            <a:avLst/>
          </a:prstGeom>
          <a:ln w="635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рямоугольник 24"/>
          <p:cNvSpPr/>
          <p:nvPr/>
        </p:nvSpPr>
        <p:spPr bwMode="auto">
          <a:xfrm>
            <a:off x="1373417" y="4463646"/>
            <a:ext cx="6198980" cy="504056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Обеспечение своевременного исполнения обязательств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689748" y="4715674"/>
            <a:ext cx="724311" cy="0"/>
          </a:xfrm>
          <a:prstGeom prst="line">
            <a:avLst/>
          </a:prstGeom>
          <a:ln w="635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5" name="Picture 3" descr="C:\Documents and Settings\KrasnovRY\Рабочий стол\стикеры\Предоставление-письменного-уведомления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5093" y="1670236"/>
            <a:ext cx="952971" cy="714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Documents and Settings\KrasnovRY\Рабочий стол\стикеры\web-400x25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427734"/>
            <a:ext cx="1185391" cy="740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Documents and Settings\KrasnovRY\Рабочий стол\стикеры\784179b28552b65e9f359e718aaf709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893221"/>
            <a:ext cx="1092773" cy="819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C:\Documents and Settings\KrasnovRY\Рабочий стол\стикеры\imagesдд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8855" y="3689694"/>
            <a:ext cx="1033265" cy="773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9" name="Picture 7" descr="C:\Documents and Settings\KrasnovRY\Рабочий стол\стикеры\165px-Человечки_пк_Байганова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2922" y="4165007"/>
            <a:ext cx="1265334" cy="78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2022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500"/>
                            </p:stCondLst>
                            <p:childTnLst>
                              <p:par>
                                <p:cTn id="5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0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500"/>
                            </p:stCondLst>
                            <p:childTnLst>
                              <p:par>
                                <p:cTn id="7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0"/>
                            </p:stCondLst>
                            <p:childTnLst>
                              <p:par>
                                <p:cTn id="8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500"/>
                            </p:stCondLst>
                            <p:childTnLst>
                              <p:par>
                                <p:cTn id="8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6000"/>
                            </p:stCondLst>
                            <p:childTnLst>
                              <p:par>
                                <p:cTn id="9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6500"/>
                            </p:stCondLst>
                            <p:childTnLst>
                              <p:par>
                                <p:cTn id="9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6" grpId="0" animBg="1"/>
      <p:bldP spid="17" grpId="0" animBg="1"/>
      <p:bldP spid="21" grpId="0" animBg="1"/>
      <p:bldP spid="23" grpId="0" animBg="1"/>
      <p:bldP spid="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3"/>
          <p:cNvSpPr txBox="1">
            <a:spLocks noGrp="1"/>
          </p:cNvSpPr>
          <p:nvPr/>
        </p:nvSpPr>
        <p:spPr bwMode="auto">
          <a:xfrm>
            <a:off x="8861426" y="4943475"/>
            <a:ext cx="282575" cy="200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>
              <a:defRPr/>
            </a:pPr>
            <a:fld id="{A98ED281-1EC3-461D-93DF-A89E91540868}" type="slidenum">
              <a:rPr lang="en-US" sz="1200" b="1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  <a:sym typeface="Lucida Grande"/>
              </a:rPr>
              <a:pPr algn="r">
                <a:defRPr/>
              </a:pPr>
              <a:t>12</a:t>
            </a:fld>
            <a:endParaRPr lang="en-US" sz="1200" b="1" dirty="0">
              <a:solidFill>
                <a:schemeClr val="tx2"/>
              </a:solidFill>
              <a:latin typeface="Arial" pitchFamily="34" charset="0"/>
              <a:ea typeface="ＭＳ Ｐゴシック" pitchFamily="34" charset="-128"/>
              <a:cs typeface="Arial" pitchFamily="34" charset="0"/>
              <a:sym typeface="Lucida Grande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67944" y="0"/>
            <a:ext cx="50405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Биржевая площадка</a:t>
            </a:r>
            <a:endParaRPr lang="ru-RU" sz="1600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rot="16200000" flipH="1">
            <a:off x="5093552" y="2704095"/>
            <a:ext cx="4071966" cy="714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683568" y="514866"/>
            <a:ext cx="1394874" cy="0"/>
          </a:xfrm>
          <a:prstGeom prst="line">
            <a:avLst/>
          </a:prstGeom>
          <a:ln w="2222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562060" y="64235"/>
            <a:ext cx="366158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1100" b="1" dirty="0" smtClean="0">
                <a:latin typeface="Open Sans Condensed" pitchFamily="34" charset="0"/>
                <a:cs typeface="Times New Roman" pitchFamily="18" charset="0"/>
              </a:rPr>
              <a:t>УПРАВЛЕНИЕ ФЕДЕРАЛЬНОГО КАЗНАЧЕЙСТВА </a:t>
            </a:r>
            <a:endParaRPr lang="en-US" altLang="ru-RU" sz="1100" b="1" dirty="0" smtClean="0">
              <a:latin typeface="Open Sans Condensed" pitchFamily="34" charset="0"/>
              <a:cs typeface="Times New Roman" pitchFamily="18" charset="0"/>
            </a:endParaRPr>
          </a:p>
          <a:p>
            <a:r>
              <a:rPr lang="ru-RU" altLang="ru-RU" sz="1100" b="1" dirty="0" smtClean="0">
                <a:latin typeface="Open Sans Condensed" pitchFamily="34" charset="0"/>
                <a:cs typeface="Times New Roman" pitchFamily="18" charset="0"/>
              </a:rPr>
              <a:t>ПО РЕСПУБЛИКЕ ТАТАРСТАН </a:t>
            </a:r>
            <a:endParaRPr lang="ru-RU" sz="11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68082" y="456650"/>
            <a:ext cx="18646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ru-RU" sz="1400" dirty="0" smtClean="0">
                <a:solidFill>
                  <a:srgbClr val="1C1C1C"/>
                </a:solidFill>
                <a:latin typeface="Open Sans Condensed Light" pitchFamily="34" charset="0"/>
                <a:cs typeface="Times New Roman" pitchFamily="18" charset="0"/>
              </a:rPr>
              <a:t>tatarstan.roskazna.ru</a:t>
            </a:r>
            <a:endParaRPr lang="ru-RU" sz="1400" dirty="0"/>
          </a:p>
        </p:txBody>
      </p:sp>
      <p:pic>
        <p:nvPicPr>
          <p:cNvPr id="15" name="Picture 2" descr="C:\казна\общий архив\герб ФК\орел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616" y="136824"/>
            <a:ext cx="409444" cy="378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Documents and Settings\KrasnovRY\Рабочий стол\стикеры\social_ne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106" y="1021953"/>
            <a:ext cx="1387872" cy="1040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9"/>
          <p:cNvSpPr txBox="1">
            <a:spLocks noChangeArrowheads="1"/>
          </p:cNvSpPr>
          <p:nvPr/>
        </p:nvSpPr>
        <p:spPr bwMode="auto">
          <a:xfrm>
            <a:off x="127717" y="1965189"/>
            <a:ext cx="186588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600" dirty="0" smtClean="0">
                <a:solidFill>
                  <a:srgbClr val="1F5281"/>
                </a:solidFill>
                <a:cs typeface="Arial" charset="0"/>
              </a:rPr>
              <a:t>Органы исполнительной власти РТ</a:t>
            </a:r>
          </a:p>
        </p:txBody>
      </p:sp>
      <p:sp>
        <p:nvSpPr>
          <p:cNvPr id="32" name="TextBox 39"/>
          <p:cNvSpPr txBox="1">
            <a:spLocks noChangeArrowheads="1"/>
          </p:cNvSpPr>
          <p:nvPr/>
        </p:nvSpPr>
        <p:spPr bwMode="auto">
          <a:xfrm>
            <a:off x="152616" y="4551819"/>
            <a:ext cx="186588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600" dirty="0" err="1" smtClean="0">
                <a:solidFill>
                  <a:srgbClr val="1F5281"/>
                </a:solidFill>
                <a:cs typeface="Arial" charset="0"/>
              </a:rPr>
              <a:t>Росприроднадзор</a:t>
            </a:r>
            <a:endParaRPr lang="ru-RU" sz="1600" dirty="0" smtClean="0">
              <a:solidFill>
                <a:srgbClr val="1F5281"/>
              </a:solidFill>
              <a:cs typeface="Arial" charset="0"/>
            </a:endParaRPr>
          </a:p>
        </p:txBody>
      </p:sp>
      <p:pic>
        <p:nvPicPr>
          <p:cNvPr id="1027" name="Picture 3" descr="C:\Documents and Settings\KrasnovRY\Рабочий стол\стикеры\Rosprirodnadzor.Emblema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94" y="3599061"/>
            <a:ext cx="790029" cy="833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Плюс 33"/>
          <p:cNvSpPr/>
          <p:nvPr/>
        </p:nvSpPr>
        <p:spPr>
          <a:xfrm>
            <a:off x="772627" y="2907445"/>
            <a:ext cx="576063" cy="566738"/>
          </a:xfrm>
          <a:prstGeom prst="mathPlus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36" name="Picture 2" descr="C:\Documents and Settings\KrasnovRY\Рабочий стол\стикеры для презентаций\Arrow-Left.pn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388" y="2887062"/>
            <a:ext cx="899664" cy="553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Прямоугольная выноска 36"/>
          <p:cNvSpPr/>
          <p:nvPr/>
        </p:nvSpPr>
        <p:spPr bwMode="auto">
          <a:xfrm>
            <a:off x="2356934" y="682003"/>
            <a:ext cx="2313811" cy="4248637"/>
          </a:xfrm>
          <a:prstGeom prst="wedgeRectCallout">
            <a:avLst>
              <a:gd name="adj1" fmla="val -19825"/>
              <a:gd name="adj2" fmla="val 50525"/>
            </a:avLst>
          </a:prstGeom>
          <a:gradFill>
            <a:gsLst>
              <a:gs pos="0">
                <a:srgbClr val="F0F0F0"/>
              </a:gs>
              <a:gs pos="100000">
                <a:schemeClr val="bg1"/>
              </a:gs>
            </a:gsLst>
            <a:lin ang="16200000" scaled="1"/>
          </a:gradFill>
          <a:ln>
            <a:noFill/>
          </a:ln>
          <a:effectLst>
            <a:outerShdw blurRad="25400" sx="101000" sy="101000" algn="ctr" rotWithShape="0">
              <a:prstClr val="black">
                <a:alpha val="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40" name="Прямая соединительная линия 39"/>
          <p:cNvCxnSpPr/>
          <p:nvPr/>
        </p:nvCxnSpPr>
        <p:spPr>
          <a:xfrm flipV="1">
            <a:off x="2333675" y="2791842"/>
            <a:ext cx="2337070" cy="8110"/>
          </a:xfrm>
          <a:prstGeom prst="line">
            <a:avLst/>
          </a:prstGeom>
          <a:ln w="9525">
            <a:gradFill flip="none" rotWithShape="1">
              <a:gsLst>
                <a:gs pos="77000">
                  <a:srgbClr val="FFCC00"/>
                </a:gs>
                <a:gs pos="100000">
                  <a:schemeClr val="bg1"/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2356933" y="3418472"/>
            <a:ext cx="2313812" cy="0"/>
          </a:xfrm>
          <a:prstGeom prst="line">
            <a:avLst/>
          </a:prstGeom>
          <a:ln w="9525">
            <a:gradFill flip="none" rotWithShape="1">
              <a:gsLst>
                <a:gs pos="77000">
                  <a:srgbClr val="FFCC00"/>
                </a:gs>
                <a:gs pos="100000">
                  <a:schemeClr val="bg1"/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2356934" y="4138552"/>
            <a:ext cx="2313811" cy="0"/>
          </a:xfrm>
          <a:prstGeom prst="line">
            <a:avLst/>
          </a:prstGeom>
          <a:ln w="9525">
            <a:gradFill flip="none" rotWithShape="1">
              <a:gsLst>
                <a:gs pos="77000">
                  <a:srgbClr val="FFCC00"/>
                </a:gs>
                <a:gs pos="100000">
                  <a:schemeClr val="bg1"/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2333674" y="2194336"/>
            <a:ext cx="2337071" cy="0"/>
          </a:xfrm>
          <a:prstGeom prst="line">
            <a:avLst/>
          </a:prstGeom>
          <a:ln w="9525">
            <a:gradFill flip="none" rotWithShape="1">
              <a:gsLst>
                <a:gs pos="77000">
                  <a:srgbClr val="FFCC00"/>
                </a:gs>
                <a:gs pos="100000">
                  <a:schemeClr val="bg1"/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>
            <a:off x="2333675" y="1474256"/>
            <a:ext cx="2337070" cy="0"/>
          </a:xfrm>
          <a:prstGeom prst="line">
            <a:avLst/>
          </a:prstGeom>
          <a:ln w="9525">
            <a:gradFill flip="none" rotWithShape="1">
              <a:gsLst>
                <a:gs pos="77000">
                  <a:srgbClr val="FFCC00"/>
                </a:gs>
                <a:gs pos="100000">
                  <a:schemeClr val="bg1"/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Прямоугольник 47"/>
          <p:cNvSpPr/>
          <p:nvPr/>
        </p:nvSpPr>
        <p:spPr>
          <a:xfrm>
            <a:off x="2329145" y="837287"/>
            <a:ext cx="24136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Каталог продукции</a:t>
            </a:r>
            <a:endParaRPr lang="en-US" b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8" name="Picture 4" descr="C:\Documents and Settings\KrasnovRY\Рабочий стол\стикеры для презентаций\moloko_dlja_rastenij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839" y="1494432"/>
            <a:ext cx="843939" cy="669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Documents and Settings\KrasnovRY\Рабочий стол\стикеры для презентаций\1002_2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8064" y="2257665"/>
            <a:ext cx="822714" cy="433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Documents and Settings\KrasnovRY\Рабочий стол\стикеры для презентаций\hleb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8064" y="2834836"/>
            <a:ext cx="828483" cy="552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Documents and Settings\KrasnovRY\Рабочий стол\стикеры для презентаций\где-купить-мясо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901" y="3562488"/>
            <a:ext cx="863646" cy="511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Documents and Settings\KrasnovRY\Рабочий стол\стикеры для презентаций\nerafinirovannoe_podsolnechnoe_maslo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0701" y="4186690"/>
            <a:ext cx="865845" cy="747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TextBox 39"/>
          <p:cNvSpPr txBox="1">
            <a:spLocks noChangeArrowheads="1"/>
          </p:cNvSpPr>
          <p:nvPr/>
        </p:nvSpPr>
        <p:spPr bwMode="auto">
          <a:xfrm>
            <a:off x="3257584" y="1678176"/>
            <a:ext cx="121431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600" dirty="0" smtClean="0">
                <a:solidFill>
                  <a:srgbClr val="1F5281"/>
                </a:solidFill>
                <a:cs typeface="Arial" charset="0"/>
              </a:rPr>
              <a:t>Молоко</a:t>
            </a:r>
          </a:p>
        </p:txBody>
      </p:sp>
      <p:sp>
        <p:nvSpPr>
          <p:cNvPr id="55" name="TextBox 39"/>
          <p:cNvSpPr txBox="1">
            <a:spLocks noChangeArrowheads="1"/>
          </p:cNvSpPr>
          <p:nvPr/>
        </p:nvSpPr>
        <p:spPr bwMode="auto">
          <a:xfrm>
            <a:off x="3257584" y="2221700"/>
            <a:ext cx="121431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600" dirty="0" smtClean="0">
                <a:solidFill>
                  <a:srgbClr val="1F5281"/>
                </a:solidFill>
                <a:cs typeface="Arial" charset="0"/>
              </a:rPr>
              <a:t>Масло сливочное</a:t>
            </a:r>
          </a:p>
        </p:txBody>
      </p:sp>
      <p:sp>
        <p:nvSpPr>
          <p:cNvPr id="59" name="TextBox 39"/>
          <p:cNvSpPr txBox="1">
            <a:spLocks noChangeArrowheads="1"/>
          </p:cNvSpPr>
          <p:nvPr/>
        </p:nvSpPr>
        <p:spPr bwMode="auto">
          <a:xfrm>
            <a:off x="3265813" y="2916072"/>
            <a:ext cx="121431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600" dirty="0" smtClean="0">
                <a:solidFill>
                  <a:srgbClr val="1F5281"/>
                </a:solidFill>
                <a:cs typeface="Arial" charset="0"/>
              </a:rPr>
              <a:t>Хлеб</a:t>
            </a:r>
          </a:p>
        </p:txBody>
      </p:sp>
      <p:sp>
        <p:nvSpPr>
          <p:cNvPr id="60" name="TextBox 39"/>
          <p:cNvSpPr txBox="1">
            <a:spLocks noChangeArrowheads="1"/>
          </p:cNvSpPr>
          <p:nvPr/>
        </p:nvSpPr>
        <p:spPr bwMode="auto">
          <a:xfrm>
            <a:off x="3257584" y="3648713"/>
            <a:ext cx="121431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600" dirty="0" smtClean="0">
                <a:solidFill>
                  <a:srgbClr val="1F5281"/>
                </a:solidFill>
                <a:cs typeface="Arial" charset="0"/>
              </a:rPr>
              <a:t>Мясо</a:t>
            </a:r>
          </a:p>
        </p:txBody>
      </p:sp>
      <p:sp>
        <p:nvSpPr>
          <p:cNvPr id="61" name="TextBox 39"/>
          <p:cNvSpPr txBox="1">
            <a:spLocks noChangeArrowheads="1"/>
          </p:cNvSpPr>
          <p:nvPr/>
        </p:nvSpPr>
        <p:spPr bwMode="auto">
          <a:xfrm>
            <a:off x="3166920" y="4349428"/>
            <a:ext cx="150382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600" dirty="0" smtClean="0">
                <a:solidFill>
                  <a:srgbClr val="1F5281"/>
                </a:solidFill>
                <a:cs typeface="Arial" charset="0"/>
              </a:rPr>
              <a:t>Масло растительное</a:t>
            </a:r>
          </a:p>
        </p:txBody>
      </p:sp>
      <p:sp>
        <p:nvSpPr>
          <p:cNvPr id="62" name="Прямоугольная выноска 61"/>
          <p:cNvSpPr/>
          <p:nvPr/>
        </p:nvSpPr>
        <p:spPr bwMode="auto">
          <a:xfrm>
            <a:off x="5724128" y="682003"/>
            <a:ext cx="3319078" cy="4261472"/>
          </a:xfrm>
          <a:prstGeom prst="wedgeRectCallout">
            <a:avLst>
              <a:gd name="adj1" fmla="val -19825"/>
              <a:gd name="adj2" fmla="val 50525"/>
            </a:avLst>
          </a:prstGeom>
          <a:gradFill>
            <a:gsLst>
              <a:gs pos="0">
                <a:srgbClr val="F0F0F0"/>
              </a:gs>
              <a:gs pos="100000">
                <a:schemeClr val="bg1"/>
              </a:gs>
            </a:gsLst>
            <a:lin ang="16200000" scaled="1"/>
          </a:gradFill>
          <a:ln>
            <a:noFill/>
          </a:ln>
          <a:effectLst>
            <a:outerShdw blurRad="25400" sx="101000" sy="101000" algn="ctr" rotWithShape="0">
              <a:prstClr val="black">
                <a:alpha val="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3" name="Прямоугольник 62"/>
          <p:cNvSpPr/>
          <p:nvPr/>
        </p:nvSpPr>
        <p:spPr>
          <a:xfrm>
            <a:off x="5940152" y="871124"/>
            <a:ext cx="93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Детские </a:t>
            </a:r>
          </a:p>
          <a:p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сады</a:t>
            </a:r>
            <a:endParaRPr lang="en-US" sz="1400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4" name="Овал 63"/>
          <p:cNvSpPr/>
          <p:nvPr/>
        </p:nvSpPr>
        <p:spPr bwMode="auto">
          <a:xfrm flipH="1">
            <a:off x="5789641" y="1027906"/>
            <a:ext cx="70266" cy="69830"/>
          </a:xfrm>
          <a:prstGeom prst="ellipse">
            <a:avLst/>
          </a:prstGeom>
          <a:solidFill>
            <a:srgbClr val="40A9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400"/>
          </a:p>
        </p:txBody>
      </p:sp>
      <p:sp>
        <p:nvSpPr>
          <p:cNvPr id="65" name="Прямоугольник 64"/>
          <p:cNvSpPr/>
          <p:nvPr/>
        </p:nvSpPr>
        <p:spPr>
          <a:xfrm>
            <a:off x="5940152" y="2276439"/>
            <a:ext cx="80710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Школы</a:t>
            </a:r>
            <a:endParaRPr lang="en-US" sz="1400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5859907" y="3682801"/>
            <a:ext cx="12339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Лечебные учреждения</a:t>
            </a:r>
            <a:endParaRPr lang="en-US" sz="1400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7" name="Овал 66"/>
          <p:cNvSpPr/>
          <p:nvPr/>
        </p:nvSpPr>
        <p:spPr bwMode="auto">
          <a:xfrm flipH="1">
            <a:off x="5789641" y="2395413"/>
            <a:ext cx="70266" cy="69830"/>
          </a:xfrm>
          <a:prstGeom prst="ellipse">
            <a:avLst/>
          </a:prstGeom>
          <a:solidFill>
            <a:srgbClr val="40A9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400"/>
          </a:p>
        </p:txBody>
      </p:sp>
      <p:sp>
        <p:nvSpPr>
          <p:cNvPr id="68" name="Овал 67"/>
          <p:cNvSpPr/>
          <p:nvPr/>
        </p:nvSpPr>
        <p:spPr bwMode="auto">
          <a:xfrm flipH="1">
            <a:off x="5789641" y="3808044"/>
            <a:ext cx="70266" cy="69830"/>
          </a:xfrm>
          <a:prstGeom prst="ellipse">
            <a:avLst/>
          </a:prstGeom>
          <a:solidFill>
            <a:srgbClr val="40A9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400"/>
          </a:p>
        </p:txBody>
      </p:sp>
      <p:pic>
        <p:nvPicPr>
          <p:cNvPr id="1033" name="Picture 9" descr="C:\Documents and Settings\KrasnovRY\Рабочий стол\стикеры для презентаций\esse2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7229" y="905128"/>
            <a:ext cx="1823740" cy="1056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Documents and Settings\KrasnovRY\Рабочий стол\стикеры для презентаций\den_uchitelya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7229" y="2090883"/>
            <a:ext cx="1800200" cy="135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Documents and Settings\KrasnovRY\Рабочий стол\стикеры для презентаций\babushka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7229" y="3640086"/>
            <a:ext cx="1800200" cy="1234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2" descr="C:\Documents and Settings\KrasnovRY\Рабочий стол\стикеры для презентаций\Arrow-Left.pn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742753" y="2887064"/>
            <a:ext cx="899664" cy="553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3321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3500"/>
                            </p:stCondLst>
                            <p:childTnLst>
                              <p:par>
                                <p:cTn id="9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4000"/>
                            </p:stCondLst>
                            <p:childTnLst>
                              <p:par>
                                <p:cTn id="10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1" grpId="0"/>
      <p:bldP spid="32" grpId="0"/>
      <p:bldP spid="34" grpId="0" animBg="1"/>
      <p:bldP spid="37" grpId="0" animBg="1"/>
      <p:bldP spid="48" grpId="0"/>
      <p:bldP spid="52" grpId="0"/>
      <p:bldP spid="55" grpId="0"/>
      <p:bldP spid="59" grpId="0"/>
      <p:bldP spid="60" grpId="0"/>
      <p:bldP spid="61" grpId="0"/>
      <p:bldP spid="62" grpId="0" animBg="1"/>
      <p:bldP spid="63" grpId="0"/>
      <p:bldP spid="64" grpId="0" animBg="1"/>
      <p:bldP spid="65" grpId="0"/>
      <p:bldP spid="66" grpId="0"/>
      <p:bldP spid="67" grpId="0" animBg="1"/>
      <p:bldP spid="6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3"/>
          <p:cNvSpPr txBox="1">
            <a:spLocks noGrp="1"/>
          </p:cNvSpPr>
          <p:nvPr/>
        </p:nvSpPr>
        <p:spPr bwMode="auto">
          <a:xfrm>
            <a:off x="8924947" y="4943475"/>
            <a:ext cx="222602" cy="200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>
              <a:defRPr/>
            </a:pPr>
            <a:fld id="{A98ED281-1EC3-461D-93DF-A89E91540868}" type="slidenum">
              <a:rPr lang="en-US" sz="1200" b="1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  <a:sym typeface="Lucida Grande"/>
              </a:rPr>
              <a:pPr algn="r">
                <a:defRPr/>
              </a:pPr>
              <a:t>13</a:t>
            </a:fld>
            <a:endParaRPr lang="en-US" sz="1200" b="1" dirty="0">
              <a:solidFill>
                <a:schemeClr val="tx2"/>
              </a:solidFill>
              <a:latin typeface="Arial" pitchFamily="34" charset="0"/>
              <a:ea typeface="ＭＳ Ｐゴシック" pitchFamily="34" charset="-128"/>
              <a:cs typeface="Arial" pitchFamily="34" charset="0"/>
              <a:sym typeface="Lucida Grande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55977" y="0"/>
            <a:ext cx="47525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Биржевая площадка</a:t>
            </a:r>
            <a:endParaRPr lang="ru-RU" sz="1600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683568" y="514866"/>
            <a:ext cx="1394874" cy="0"/>
          </a:xfrm>
          <a:prstGeom prst="line">
            <a:avLst/>
          </a:prstGeom>
          <a:ln w="2222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562060" y="64235"/>
            <a:ext cx="366158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1100" b="1" dirty="0" smtClean="0">
                <a:latin typeface="Open Sans Condensed" pitchFamily="34" charset="0"/>
                <a:cs typeface="Times New Roman" pitchFamily="18" charset="0"/>
              </a:rPr>
              <a:t>УПРАВЛЕНИЕ ФЕДЕРАЛЬНОГО КАЗНАЧЕЙСТВА </a:t>
            </a:r>
            <a:endParaRPr lang="en-US" altLang="ru-RU" sz="1100" b="1" dirty="0" smtClean="0">
              <a:latin typeface="Open Sans Condensed" pitchFamily="34" charset="0"/>
              <a:cs typeface="Times New Roman" pitchFamily="18" charset="0"/>
            </a:endParaRPr>
          </a:p>
          <a:p>
            <a:r>
              <a:rPr lang="ru-RU" altLang="ru-RU" sz="1100" b="1" dirty="0" smtClean="0">
                <a:latin typeface="Open Sans Condensed" pitchFamily="34" charset="0"/>
                <a:cs typeface="Times New Roman" pitchFamily="18" charset="0"/>
              </a:rPr>
              <a:t>ПО РЕСПУБЛИКЕ ТАТАРСТАН </a:t>
            </a:r>
            <a:endParaRPr lang="ru-RU" sz="11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68082" y="456650"/>
            <a:ext cx="18646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ru-RU" sz="1400" dirty="0" smtClean="0">
                <a:solidFill>
                  <a:srgbClr val="1C1C1C"/>
                </a:solidFill>
                <a:latin typeface="Open Sans Condensed Light" pitchFamily="34" charset="0"/>
                <a:cs typeface="Times New Roman" pitchFamily="18" charset="0"/>
              </a:rPr>
              <a:t>tatarstan.roskazna.ru</a:t>
            </a:r>
            <a:endParaRPr lang="ru-RU" sz="1400" dirty="0"/>
          </a:p>
        </p:txBody>
      </p:sp>
      <p:pic>
        <p:nvPicPr>
          <p:cNvPr id="15" name="Picture 2" descr="C:\казна\общий архив\герб ФК\орел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616" y="136824"/>
            <a:ext cx="409444" cy="378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787297"/>
            <a:ext cx="8718295" cy="4312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3321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3"/>
          <p:cNvSpPr txBox="1">
            <a:spLocks noGrp="1"/>
          </p:cNvSpPr>
          <p:nvPr/>
        </p:nvSpPr>
        <p:spPr bwMode="auto">
          <a:xfrm>
            <a:off x="8861425" y="4943475"/>
            <a:ext cx="282575" cy="200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>
              <a:defRPr/>
            </a:pPr>
            <a:fld id="{A98ED281-1EC3-461D-93DF-A89E91540868}" type="slidenum">
              <a:rPr lang="en-US" sz="1200" b="1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  <a:sym typeface="Lucida Grande"/>
              </a:rPr>
              <a:pPr algn="r">
                <a:defRPr/>
              </a:pPr>
              <a:t>14</a:t>
            </a:fld>
            <a:endParaRPr lang="en-US" sz="1200" b="1" dirty="0">
              <a:solidFill>
                <a:schemeClr val="tx2"/>
              </a:solidFill>
              <a:latin typeface="Arial" pitchFamily="34" charset="0"/>
              <a:ea typeface="ＭＳ Ｐゴシック" pitchFamily="34" charset="-128"/>
              <a:cs typeface="Arial" pitchFamily="34" charset="0"/>
              <a:sym typeface="Lucida Grande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683568" y="514866"/>
            <a:ext cx="1394874" cy="0"/>
          </a:xfrm>
          <a:prstGeom prst="line">
            <a:avLst/>
          </a:prstGeom>
          <a:ln w="2222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562060" y="64235"/>
            <a:ext cx="366158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1100" b="1" dirty="0" smtClean="0">
                <a:latin typeface="Open Sans Condensed" pitchFamily="34" charset="0"/>
                <a:cs typeface="Times New Roman" pitchFamily="18" charset="0"/>
              </a:rPr>
              <a:t>УПРАВЛЕНИЕ ФЕДЕРАЛЬНОГО КАЗНАЧЕЙСТВА </a:t>
            </a:r>
            <a:endParaRPr lang="en-US" altLang="ru-RU" sz="1100" b="1" dirty="0" smtClean="0">
              <a:latin typeface="Open Sans Condensed" pitchFamily="34" charset="0"/>
              <a:cs typeface="Times New Roman" pitchFamily="18" charset="0"/>
            </a:endParaRPr>
          </a:p>
          <a:p>
            <a:r>
              <a:rPr lang="ru-RU" altLang="ru-RU" sz="1100" b="1" dirty="0" smtClean="0">
                <a:latin typeface="Open Sans Condensed" pitchFamily="34" charset="0"/>
                <a:cs typeface="Times New Roman" pitchFamily="18" charset="0"/>
              </a:rPr>
              <a:t>ПО РЕСПУБЛИКЕ ТАТАРСТАН </a:t>
            </a:r>
            <a:endParaRPr lang="ru-RU" sz="11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68082" y="456650"/>
            <a:ext cx="18646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ru-RU" sz="1400" dirty="0" smtClean="0">
                <a:solidFill>
                  <a:srgbClr val="1C1C1C"/>
                </a:solidFill>
                <a:latin typeface="Open Sans Condensed Light" pitchFamily="34" charset="0"/>
                <a:cs typeface="Times New Roman" pitchFamily="18" charset="0"/>
              </a:rPr>
              <a:t>tatarstan.roskazna.ru</a:t>
            </a:r>
            <a:endParaRPr lang="ru-RU" sz="1400" dirty="0"/>
          </a:p>
        </p:txBody>
      </p:sp>
      <p:pic>
        <p:nvPicPr>
          <p:cNvPr id="13" name="Picture 2" descr="C:\казна\общий архив\герб ФК\орел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616" y="136824"/>
            <a:ext cx="409444" cy="378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355977" y="0"/>
            <a:ext cx="4752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Торги на </a:t>
            </a:r>
          </a:p>
          <a:p>
            <a:pPr algn="r"/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биржевой площадке</a:t>
            </a:r>
            <a:endParaRPr lang="ru-RU" sz="1600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0" y="4016116"/>
            <a:ext cx="259279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Зачисление залоговых денег на залоговый счет</a:t>
            </a: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366495" y="3292768"/>
            <a:ext cx="1800225" cy="3238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solidFill>
                  <a:prstClr val="black"/>
                </a:solidFill>
              </a:rPr>
              <a:t>Дилер 1 руки</a:t>
            </a:r>
          </a:p>
        </p:txBody>
      </p:sp>
      <p:sp>
        <p:nvSpPr>
          <p:cNvPr id="47" name="TextBox 46"/>
          <p:cNvSpPr txBox="1">
            <a:spLocks noChangeArrowheads="1"/>
          </p:cNvSpPr>
          <p:nvPr/>
        </p:nvSpPr>
        <p:spPr bwMode="auto">
          <a:xfrm>
            <a:off x="753843" y="3646784"/>
            <a:ext cx="80400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b="1" dirty="0" smtClean="0">
                <a:solidFill>
                  <a:srgbClr val="000000"/>
                </a:solidFill>
                <a:latin typeface="Arial" charset="0"/>
              </a:rPr>
              <a:t>90т.р.</a:t>
            </a:r>
          </a:p>
        </p:txBody>
      </p:sp>
      <p:sp>
        <p:nvSpPr>
          <p:cNvPr id="48" name="TextBox 47"/>
          <p:cNvSpPr txBox="1">
            <a:spLocks noChangeArrowheads="1"/>
          </p:cNvSpPr>
          <p:nvPr/>
        </p:nvSpPr>
        <p:spPr bwMode="auto">
          <a:xfrm>
            <a:off x="753843" y="2814934"/>
            <a:ext cx="80400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b="1" dirty="0" smtClean="0">
                <a:solidFill>
                  <a:srgbClr val="000000"/>
                </a:solidFill>
                <a:latin typeface="Arial" charset="0"/>
              </a:rPr>
              <a:t>87т.р.</a:t>
            </a:r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366495" y="2464093"/>
            <a:ext cx="1800225" cy="3238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solidFill>
                  <a:prstClr val="black"/>
                </a:solidFill>
              </a:rPr>
              <a:t>Производитель 2</a:t>
            </a:r>
          </a:p>
        </p:txBody>
      </p:sp>
      <p:sp>
        <p:nvSpPr>
          <p:cNvPr id="50" name="TextBox 49"/>
          <p:cNvSpPr txBox="1">
            <a:spLocks noChangeArrowheads="1"/>
          </p:cNvSpPr>
          <p:nvPr/>
        </p:nvSpPr>
        <p:spPr bwMode="auto">
          <a:xfrm>
            <a:off x="753843" y="1962446"/>
            <a:ext cx="80400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b="1" dirty="0" smtClean="0">
                <a:solidFill>
                  <a:srgbClr val="000000"/>
                </a:solidFill>
                <a:latin typeface="Arial" charset="0"/>
              </a:rPr>
              <a:t>89т.р.</a:t>
            </a:r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361729" y="1649705"/>
            <a:ext cx="1804988" cy="330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solidFill>
                  <a:prstClr val="black"/>
                </a:solidFill>
              </a:rPr>
              <a:t>Производитель 1</a:t>
            </a:r>
          </a:p>
        </p:txBody>
      </p:sp>
      <p:sp>
        <p:nvSpPr>
          <p:cNvPr id="52" name="TextBox 51"/>
          <p:cNvSpPr txBox="1">
            <a:spLocks noChangeArrowheads="1"/>
          </p:cNvSpPr>
          <p:nvPr/>
        </p:nvSpPr>
        <p:spPr bwMode="auto">
          <a:xfrm>
            <a:off x="546235" y="964468"/>
            <a:ext cx="145026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Предложения </a:t>
            </a:r>
          </a:p>
          <a:p>
            <a:pPr algn="ctr" eaLnBrk="1" hangingPunct="1"/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участников</a:t>
            </a:r>
          </a:p>
        </p:txBody>
      </p:sp>
      <p:sp>
        <p:nvSpPr>
          <p:cNvPr id="53" name="Прямоугольник 52"/>
          <p:cNvSpPr>
            <a:spLocks noChangeArrowheads="1"/>
          </p:cNvSpPr>
          <p:nvPr/>
        </p:nvSpPr>
        <p:spPr bwMode="auto">
          <a:xfrm>
            <a:off x="4788024" y="1050340"/>
            <a:ext cx="412590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Arial" charset="0"/>
              </a:rPr>
              <a:t>трубы полипропиленовые PPRC 25 PN 10</a:t>
            </a:r>
          </a:p>
        </p:txBody>
      </p:sp>
      <p:sp>
        <p:nvSpPr>
          <p:cNvPr id="54" name="TextBox 53"/>
          <p:cNvSpPr txBox="1">
            <a:spLocks noChangeArrowheads="1"/>
          </p:cNvSpPr>
          <p:nvPr/>
        </p:nvSpPr>
        <p:spPr bwMode="auto">
          <a:xfrm>
            <a:off x="4749808" y="1389064"/>
            <a:ext cx="149592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224812   0428</a:t>
            </a:r>
          </a:p>
        </p:txBody>
      </p:sp>
      <p:pic>
        <p:nvPicPr>
          <p:cNvPr id="55" name="Рисунок 54" descr="рукопожатие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8988" y="4263158"/>
            <a:ext cx="647700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" name="TextBox 55"/>
          <p:cNvSpPr txBox="1">
            <a:spLocks noChangeArrowheads="1"/>
          </p:cNvSpPr>
          <p:nvPr/>
        </p:nvSpPr>
        <p:spPr bwMode="auto">
          <a:xfrm>
            <a:off x="3508273" y="4402141"/>
            <a:ext cx="334270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sz="2000" b="1" dirty="0" smtClean="0">
                <a:solidFill>
                  <a:srgbClr val="C00000"/>
                </a:solidFill>
                <a:latin typeface="Arial" charset="0"/>
              </a:rPr>
              <a:t>Заключение договора</a:t>
            </a:r>
          </a:p>
          <a:p>
            <a:pPr algn="ctr" eaLnBrk="1" hangingPunct="1"/>
            <a:r>
              <a:rPr lang="ru-RU" sz="2000" b="1" dirty="0" smtClean="0">
                <a:solidFill>
                  <a:srgbClr val="C00000"/>
                </a:solidFill>
                <a:latin typeface="Arial" charset="0"/>
              </a:rPr>
              <a:t>87 </a:t>
            </a:r>
            <a:r>
              <a:rPr lang="ru-RU" sz="2000" b="1" dirty="0" err="1" smtClean="0">
                <a:solidFill>
                  <a:srgbClr val="C00000"/>
                </a:solidFill>
                <a:latin typeface="Arial" charset="0"/>
              </a:rPr>
              <a:t>т.р</a:t>
            </a:r>
            <a:r>
              <a:rPr lang="ru-RU" sz="2000" b="1" dirty="0" smtClean="0">
                <a:solidFill>
                  <a:srgbClr val="C00000"/>
                </a:solidFill>
                <a:latin typeface="Arial" charset="0"/>
              </a:rPr>
              <a:t>.</a:t>
            </a:r>
          </a:p>
        </p:txBody>
      </p:sp>
      <p:sp>
        <p:nvSpPr>
          <p:cNvPr id="57" name="TextBox 56"/>
          <p:cNvSpPr txBox="1">
            <a:spLocks noChangeArrowheads="1"/>
          </p:cNvSpPr>
          <p:nvPr/>
        </p:nvSpPr>
        <p:spPr bwMode="auto">
          <a:xfrm>
            <a:off x="2976753" y="1069979"/>
            <a:ext cx="152997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dirty="0" smtClean="0">
                <a:solidFill>
                  <a:srgbClr val="000000"/>
                </a:solidFill>
                <a:latin typeface="Arial" charset="0"/>
              </a:rPr>
              <a:t>Формирует</a:t>
            </a:r>
          </a:p>
          <a:p>
            <a:pPr algn="ctr" eaLnBrk="1" hangingPunct="1"/>
            <a:r>
              <a:rPr lang="ru-RU" dirty="0" smtClean="0">
                <a:solidFill>
                  <a:srgbClr val="000000"/>
                </a:solidFill>
                <a:latin typeface="Arial" charset="0"/>
              </a:rPr>
              <a:t>потребности</a:t>
            </a:r>
          </a:p>
        </p:txBody>
      </p:sp>
      <p:sp>
        <p:nvSpPr>
          <p:cNvPr id="58" name="TextBox 57"/>
          <p:cNvSpPr txBox="1">
            <a:spLocks noChangeArrowheads="1"/>
          </p:cNvSpPr>
          <p:nvPr/>
        </p:nvSpPr>
        <p:spPr bwMode="auto">
          <a:xfrm>
            <a:off x="4749800" y="1682750"/>
            <a:ext cx="12954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Код ОКП</a:t>
            </a:r>
          </a:p>
        </p:txBody>
      </p:sp>
      <p:sp>
        <p:nvSpPr>
          <p:cNvPr id="59" name="TextBox 58"/>
          <p:cNvSpPr txBox="1">
            <a:spLocks noChangeArrowheads="1"/>
          </p:cNvSpPr>
          <p:nvPr/>
        </p:nvSpPr>
        <p:spPr bwMode="auto">
          <a:xfrm>
            <a:off x="5686425" y="1682750"/>
            <a:ext cx="93503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Код РТ</a:t>
            </a:r>
          </a:p>
        </p:txBody>
      </p:sp>
      <p:cxnSp>
        <p:nvCxnSpPr>
          <p:cNvPr id="60" name="Прямая со стрелкой 59"/>
          <p:cNvCxnSpPr>
            <a:stCxn id="65" idx="2"/>
          </p:cNvCxnSpPr>
          <p:nvPr/>
        </p:nvCxnSpPr>
        <p:spPr>
          <a:xfrm>
            <a:off x="4517856" y="1023481"/>
            <a:ext cx="0" cy="99782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>
            <a:spLocks noChangeArrowheads="1"/>
          </p:cNvSpPr>
          <p:nvPr/>
        </p:nvSpPr>
        <p:spPr bwMode="auto">
          <a:xfrm>
            <a:off x="3741738" y="3867894"/>
            <a:ext cx="250793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Стартовая цена </a:t>
            </a:r>
          </a:p>
          <a:p>
            <a:pPr algn="ctr" eaLnBrk="1" hangingPunct="1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30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</a:rPr>
              <a:t>пог.м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. за 95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</a:rPr>
              <a:t>тыс.руб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65" name="Скругленный прямоугольник 64"/>
          <p:cNvSpPr/>
          <p:nvPr/>
        </p:nvSpPr>
        <p:spPr>
          <a:xfrm>
            <a:off x="3725693" y="643204"/>
            <a:ext cx="1584325" cy="38027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prstClr val="white"/>
                </a:solidFill>
              </a:rPr>
              <a:t>Покупатель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1995686"/>
            <a:ext cx="3240360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9229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0"/>
                            </p:stCondLst>
                            <p:childTnLst>
                              <p:par>
                                <p:cTn id="7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5" grpId="0"/>
      <p:bldP spid="46" grpId="0" animBg="1"/>
      <p:bldP spid="47" grpId="0"/>
      <p:bldP spid="48" grpId="0"/>
      <p:bldP spid="49" grpId="0" animBg="1"/>
      <p:bldP spid="50" grpId="0"/>
      <p:bldP spid="51" grpId="0" animBg="1"/>
      <p:bldP spid="52" grpId="0"/>
      <p:bldP spid="53" grpId="0"/>
      <p:bldP spid="54" grpId="0"/>
      <p:bldP spid="56" grpId="0"/>
      <p:bldP spid="57" grpId="0"/>
      <p:bldP spid="58" grpId="0"/>
      <p:bldP spid="59" grpId="0"/>
      <p:bldP spid="64" grpId="0"/>
      <p:bldP spid="6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рямоугольная выноска 28"/>
          <p:cNvSpPr/>
          <p:nvPr/>
        </p:nvSpPr>
        <p:spPr bwMode="auto">
          <a:xfrm>
            <a:off x="2699792" y="1021873"/>
            <a:ext cx="3918749" cy="3494015"/>
          </a:xfrm>
          <a:prstGeom prst="wedgeRectCallout">
            <a:avLst>
              <a:gd name="adj1" fmla="val -19825"/>
              <a:gd name="adj2" fmla="val 50525"/>
            </a:avLst>
          </a:prstGeom>
          <a:gradFill>
            <a:gsLst>
              <a:gs pos="0">
                <a:srgbClr val="F0F0F0"/>
              </a:gs>
              <a:gs pos="100000">
                <a:schemeClr val="bg1"/>
              </a:gs>
            </a:gsLst>
            <a:lin ang="16200000" scaled="1"/>
          </a:gradFill>
          <a:ln>
            <a:noFill/>
          </a:ln>
          <a:effectLst>
            <a:outerShdw blurRad="25400" sx="101000" sy="101000" algn="ctr" rotWithShape="0">
              <a:prstClr val="black">
                <a:alpha val="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 rot="16200000" flipH="1">
            <a:off x="5572132" y="2857502"/>
            <a:ext cx="4071966" cy="714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Номер слайда 3"/>
          <p:cNvSpPr txBox="1">
            <a:spLocks noGrp="1"/>
          </p:cNvSpPr>
          <p:nvPr/>
        </p:nvSpPr>
        <p:spPr bwMode="auto">
          <a:xfrm>
            <a:off x="8861425" y="4943475"/>
            <a:ext cx="282575" cy="200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>
              <a:defRPr/>
            </a:pPr>
            <a:fld id="{A98ED281-1EC3-461D-93DF-A89E91540868}" type="slidenum">
              <a:rPr lang="en-US" sz="1200" b="1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  <a:sym typeface="Lucida Grande"/>
              </a:rPr>
              <a:pPr algn="r">
                <a:defRPr/>
              </a:pPr>
              <a:t>15</a:t>
            </a:fld>
            <a:endParaRPr lang="en-US" sz="1200" b="1" dirty="0">
              <a:solidFill>
                <a:schemeClr val="tx2"/>
              </a:solidFill>
              <a:latin typeface="Arial" pitchFamily="34" charset="0"/>
              <a:ea typeface="ＭＳ Ｐゴシック" pitchFamily="34" charset="-128"/>
              <a:cs typeface="Arial" pitchFamily="34" charset="0"/>
              <a:sym typeface="Lucida Grande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95302" y="475624"/>
            <a:ext cx="1394874" cy="0"/>
          </a:xfrm>
          <a:prstGeom prst="line">
            <a:avLst/>
          </a:prstGeom>
          <a:ln w="2222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562060" y="64235"/>
            <a:ext cx="366158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1100" b="1" dirty="0" smtClean="0">
                <a:latin typeface="Open Sans Condensed" pitchFamily="34" charset="0"/>
                <a:cs typeface="Times New Roman" pitchFamily="18" charset="0"/>
              </a:rPr>
              <a:t>УПРАВЛЕНИЕ ФЕДЕРАЛЬНОГО КАЗНАЧЕЙСТВА </a:t>
            </a:r>
            <a:endParaRPr lang="en-US" altLang="ru-RU" sz="1100" b="1" dirty="0" smtClean="0">
              <a:latin typeface="Open Sans Condensed" pitchFamily="34" charset="0"/>
              <a:cs typeface="Times New Roman" pitchFamily="18" charset="0"/>
            </a:endParaRPr>
          </a:p>
          <a:p>
            <a:r>
              <a:rPr lang="ru-RU" altLang="ru-RU" sz="1100" b="1" dirty="0" smtClean="0">
                <a:latin typeface="Open Sans Condensed" pitchFamily="34" charset="0"/>
                <a:cs typeface="Times New Roman" pitchFamily="18" charset="0"/>
              </a:rPr>
              <a:t>ПО РЕСПУБЛИКЕ ТАТАРСТАН </a:t>
            </a:r>
            <a:endParaRPr lang="ru-RU" sz="11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62060" y="434891"/>
            <a:ext cx="18646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ru-RU" sz="1400" dirty="0" smtClean="0">
                <a:solidFill>
                  <a:srgbClr val="1C1C1C"/>
                </a:solidFill>
                <a:latin typeface="Open Sans Condensed Light" pitchFamily="34" charset="0"/>
                <a:cs typeface="Times New Roman" pitchFamily="18" charset="0"/>
              </a:rPr>
              <a:t>tatarstan.roskazna.ru</a:t>
            </a:r>
            <a:endParaRPr lang="ru-RU" sz="1400" dirty="0"/>
          </a:p>
        </p:txBody>
      </p:sp>
      <p:pic>
        <p:nvPicPr>
          <p:cNvPr id="13" name="Picture 2" descr="C:\казна\общий архив\герб ФК\орел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616" y="136824"/>
            <a:ext cx="409444" cy="378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355977" y="0"/>
            <a:ext cx="4752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Мониторинг </a:t>
            </a:r>
          </a:p>
          <a:p>
            <a:pPr algn="r"/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котировочной сессии</a:t>
            </a:r>
            <a:endParaRPr lang="ru-RU" sz="1600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5" name="Picture 3" descr="C:\Documents and Settings\KrasnovRY\Рабочий стол\стикеры\biznes-ledi-podbiraem-odezhdu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2564" y="2885043"/>
            <a:ext cx="2148829" cy="12534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Documents and Settings\KrasnovRY\Рабочий стол\стикеры для презентаций\25d5c7030bb0a4483546e33161949e5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926608"/>
            <a:ext cx="1368443" cy="1368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Прямоугольник 21"/>
          <p:cNvSpPr/>
          <p:nvPr/>
        </p:nvSpPr>
        <p:spPr>
          <a:xfrm>
            <a:off x="152616" y="2236965"/>
            <a:ext cx="116886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Заказчик</a:t>
            </a:r>
            <a:endParaRPr lang="en-US" sz="1600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079" name="Picture 7" descr="C:\Documents and Settings\KrasnovRY\Рабочий стол\стикеры для презентаций\gerb_minfina_ministersva_finansov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157" y="1131590"/>
            <a:ext cx="648072" cy="789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Прямоугольник 25"/>
          <p:cNvSpPr/>
          <p:nvPr/>
        </p:nvSpPr>
        <p:spPr>
          <a:xfrm>
            <a:off x="2758719" y="1921201"/>
            <a:ext cx="15938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Департамент казначейства </a:t>
            </a:r>
          </a:p>
          <a:p>
            <a:pPr algn="ctr"/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Минфина РТ</a:t>
            </a:r>
            <a:endParaRPr lang="en-US" sz="1600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7" name="Picture 2" descr="C:\Documents and Settings\KrasnovRY\Рабочий стол\стикеры для презентаций\Arrow-Left.png"/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734" y="1889432"/>
            <a:ext cx="1448049" cy="42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Прямоугольник 27"/>
          <p:cNvSpPr/>
          <p:nvPr/>
        </p:nvSpPr>
        <p:spPr>
          <a:xfrm>
            <a:off x="4469981" y="4138527"/>
            <a:ext cx="18028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Администратор</a:t>
            </a:r>
            <a:endParaRPr lang="en-US" sz="1600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2" name="Овал 41"/>
          <p:cNvSpPr/>
          <p:nvPr/>
        </p:nvSpPr>
        <p:spPr bwMode="auto">
          <a:xfrm flipH="1">
            <a:off x="6831551" y="2798077"/>
            <a:ext cx="70266" cy="69830"/>
          </a:xfrm>
          <a:prstGeom prst="ellipse">
            <a:avLst/>
          </a:prstGeom>
          <a:solidFill>
            <a:srgbClr val="40A9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400"/>
          </a:p>
        </p:txBody>
      </p: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6449766" y="2642877"/>
            <a:ext cx="231669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Открывает котировочную сессию</a:t>
            </a:r>
          </a:p>
        </p:txBody>
      </p:sp>
      <p:sp>
        <p:nvSpPr>
          <p:cNvPr id="44" name="Овал 43"/>
          <p:cNvSpPr/>
          <p:nvPr/>
        </p:nvSpPr>
        <p:spPr bwMode="auto">
          <a:xfrm flipH="1">
            <a:off x="6761285" y="3836370"/>
            <a:ext cx="70266" cy="69830"/>
          </a:xfrm>
          <a:prstGeom prst="ellipse">
            <a:avLst/>
          </a:prstGeom>
          <a:solidFill>
            <a:srgbClr val="40A9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400"/>
          </a:p>
        </p:txBody>
      </p:sp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6777124" y="3683574"/>
            <a:ext cx="231669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Осуществляет Контроль за ценообразованием материалов</a:t>
            </a:r>
          </a:p>
        </p:txBody>
      </p:sp>
      <p:sp>
        <p:nvSpPr>
          <p:cNvPr id="46" name="Прямоугольник 45"/>
          <p:cNvSpPr>
            <a:spLocks noChangeArrowheads="1"/>
          </p:cNvSpPr>
          <p:nvPr/>
        </p:nvSpPr>
        <p:spPr bwMode="auto">
          <a:xfrm>
            <a:off x="1101294" y="1304657"/>
            <a:ext cx="157595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Arial" charset="0"/>
              </a:rPr>
              <a:t>выписка из каталога сделок</a:t>
            </a:r>
          </a:p>
        </p:txBody>
      </p:sp>
      <p:sp>
        <p:nvSpPr>
          <p:cNvPr id="47" name="Прямоугольник 46"/>
          <p:cNvSpPr>
            <a:spLocks noChangeArrowheads="1"/>
          </p:cNvSpPr>
          <p:nvPr/>
        </p:nvSpPr>
        <p:spPr bwMode="auto">
          <a:xfrm>
            <a:off x="1160521" y="2208705"/>
            <a:ext cx="130283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Arial" charset="0"/>
              </a:rPr>
              <a:t>документы на оплату</a:t>
            </a:r>
          </a:p>
        </p:txBody>
      </p:sp>
    </p:spTree>
    <p:extLst>
      <p:ext uri="{BB962C8B-B14F-4D97-AF65-F5344CB8AC3E}">
        <p14:creationId xmlns:p14="http://schemas.microsoft.com/office/powerpoint/2010/main" val="99229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500"/>
                            </p:stCondLst>
                            <p:childTnLst>
                              <p:par>
                                <p:cTn id="5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8" grpId="0"/>
      <p:bldP spid="22" grpId="0"/>
      <p:bldP spid="26" grpId="0"/>
      <p:bldP spid="28" grpId="0"/>
      <p:bldP spid="42" grpId="0" animBg="1"/>
      <p:bldP spid="43" grpId="0"/>
      <p:bldP spid="44" grpId="0" animBg="1"/>
      <p:bldP spid="45" grpId="0"/>
      <p:bldP spid="46" grpId="0"/>
      <p:bldP spid="4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Прямая соединительная линия 31"/>
          <p:cNvCxnSpPr/>
          <p:nvPr/>
        </p:nvCxnSpPr>
        <p:spPr>
          <a:xfrm rot="16200000" flipH="1">
            <a:off x="5572132" y="2857502"/>
            <a:ext cx="4071966" cy="714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Номер слайда 3"/>
          <p:cNvSpPr txBox="1">
            <a:spLocks noGrp="1"/>
          </p:cNvSpPr>
          <p:nvPr/>
        </p:nvSpPr>
        <p:spPr bwMode="auto">
          <a:xfrm>
            <a:off x="8861425" y="4943475"/>
            <a:ext cx="282575" cy="200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>
              <a:defRPr/>
            </a:pPr>
            <a:fld id="{A98ED281-1EC3-461D-93DF-A89E91540868}" type="slidenum">
              <a:rPr lang="en-US" sz="1200" b="1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  <a:sym typeface="Lucida Grande"/>
              </a:rPr>
              <a:pPr algn="r">
                <a:defRPr/>
              </a:pPr>
              <a:t>16</a:t>
            </a:fld>
            <a:endParaRPr lang="en-US" sz="1200" b="1" dirty="0">
              <a:solidFill>
                <a:schemeClr val="tx2"/>
              </a:solidFill>
              <a:latin typeface="Arial" pitchFamily="34" charset="0"/>
              <a:ea typeface="ＭＳ Ｐゴシック" pitchFamily="34" charset="-128"/>
              <a:cs typeface="Arial" pitchFamily="34" charset="0"/>
              <a:sym typeface="Lucida Grande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95302" y="475624"/>
            <a:ext cx="1394874" cy="0"/>
          </a:xfrm>
          <a:prstGeom prst="line">
            <a:avLst/>
          </a:prstGeom>
          <a:ln w="2222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562060" y="64235"/>
            <a:ext cx="366158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1100" b="1" dirty="0" smtClean="0">
                <a:latin typeface="Open Sans Condensed" pitchFamily="34" charset="0"/>
                <a:cs typeface="Times New Roman" pitchFamily="18" charset="0"/>
              </a:rPr>
              <a:t>УПРАВЛЕНИЕ ФЕДЕРАЛЬНОГО КАЗНАЧЕЙСТВА </a:t>
            </a:r>
            <a:endParaRPr lang="en-US" altLang="ru-RU" sz="1100" b="1" dirty="0" smtClean="0">
              <a:latin typeface="Open Sans Condensed" pitchFamily="34" charset="0"/>
              <a:cs typeface="Times New Roman" pitchFamily="18" charset="0"/>
            </a:endParaRPr>
          </a:p>
          <a:p>
            <a:r>
              <a:rPr lang="ru-RU" altLang="ru-RU" sz="1100" b="1" dirty="0" smtClean="0">
                <a:latin typeface="Open Sans Condensed" pitchFamily="34" charset="0"/>
                <a:cs typeface="Times New Roman" pitchFamily="18" charset="0"/>
              </a:rPr>
              <a:t>ПО РЕСПУБЛИКЕ ТАТАРСТАН </a:t>
            </a:r>
            <a:endParaRPr lang="ru-RU" sz="11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62060" y="434891"/>
            <a:ext cx="18646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ru-RU" sz="1400" dirty="0" smtClean="0">
                <a:solidFill>
                  <a:srgbClr val="1C1C1C"/>
                </a:solidFill>
                <a:latin typeface="Open Sans Condensed Light" pitchFamily="34" charset="0"/>
                <a:cs typeface="Times New Roman" pitchFamily="18" charset="0"/>
              </a:rPr>
              <a:t>tatarstan.roskazna.ru</a:t>
            </a:r>
            <a:endParaRPr lang="ru-RU" sz="1400" dirty="0"/>
          </a:p>
        </p:txBody>
      </p:sp>
      <p:pic>
        <p:nvPicPr>
          <p:cNvPr id="13" name="Picture 2" descr="C:\казна\общий архив\герб ФК\орел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616" y="136824"/>
            <a:ext cx="409444" cy="378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355977" y="0"/>
            <a:ext cx="47525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программа «Социальная ипотека»</a:t>
            </a:r>
            <a:endParaRPr lang="ru-RU" sz="1600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7652" y="1055565"/>
            <a:ext cx="6590853" cy="106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 descr="C:\Documents and Settings\KrasnovRY\Рабочий стол\стикеры\0_e406e_97c3d63f_X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095" y="810738"/>
            <a:ext cx="1307777" cy="1307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Прямоугольник 24"/>
          <p:cNvSpPr/>
          <p:nvPr/>
        </p:nvSpPr>
        <p:spPr>
          <a:xfrm>
            <a:off x="486667" y="2130368"/>
            <a:ext cx="15035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Инвестор-застройщик</a:t>
            </a:r>
            <a:endParaRPr lang="en-US" sz="1400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 flipH="1">
            <a:off x="0" y="3147814"/>
            <a:ext cx="9108504" cy="0"/>
          </a:xfrm>
          <a:prstGeom prst="line">
            <a:avLst/>
          </a:prstGeom>
          <a:ln w="635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Прямоугольник 32"/>
          <p:cNvSpPr/>
          <p:nvPr/>
        </p:nvSpPr>
        <p:spPr bwMode="auto">
          <a:xfrm>
            <a:off x="217735" y="3651870"/>
            <a:ext cx="8784977" cy="648071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Закупка материалов в рамках реализации программы «Социальная ипотека»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9349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5" grpId="0"/>
      <p:bldP spid="3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3"/>
          <p:cNvSpPr txBox="1">
            <a:spLocks noGrp="1"/>
          </p:cNvSpPr>
          <p:nvPr/>
        </p:nvSpPr>
        <p:spPr bwMode="auto">
          <a:xfrm>
            <a:off x="8861425" y="4943475"/>
            <a:ext cx="282575" cy="200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>
              <a:defRPr/>
            </a:pPr>
            <a:fld id="{A98ED281-1EC3-461D-93DF-A89E91540868}" type="slidenum">
              <a:rPr lang="en-US" sz="1200" b="1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  <a:sym typeface="Lucida Grande"/>
              </a:rPr>
              <a:pPr algn="r">
                <a:defRPr/>
              </a:pPr>
              <a:t>17</a:t>
            </a:fld>
            <a:endParaRPr lang="en-US" sz="1200" b="1" dirty="0">
              <a:solidFill>
                <a:schemeClr val="tx2"/>
              </a:solidFill>
              <a:latin typeface="Arial" pitchFamily="34" charset="0"/>
              <a:ea typeface="ＭＳ Ｐゴシック" pitchFamily="34" charset="-128"/>
              <a:cs typeface="Arial" pitchFamily="34" charset="0"/>
              <a:sym typeface="Lucida Grande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683568" y="514866"/>
            <a:ext cx="1394874" cy="0"/>
          </a:xfrm>
          <a:prstGeom prst="line">
            <a:avLst/>
          </a:prstGeom>
          <a:ln w="2222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562060" y="64235"/>
            <a:ext cx="366158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1100" b="1" dirty="0" smtClean="0">
                <a:latin typeface="Open Sans Condensed" pitchFamily="34" charset="0"/>
                <a:cs typeface="Times New Roman" pitchFamily="18" charset="0"/>
              </a:rPr>
              <a:t>УПРАВЛЕНИЕ ФЕДЕРАЛЬНОГО КАЗНАЧЕЙСТВА </a:t>
            </a:r>
            <a:endParaRPr lang="en-US" altLang="ru-RU" sz="1100" b="1" dirty="0" smtClean="0">
              <a:latin typeface="Open Sans Condensed" pitchFamily="34" charset="0"/>
              <a:cs typeface="Times New Roman" pitchFamily="18" charset="0"/>
            </a:endParaRPr>
          </a:p>
          <a:p>
            <a:r>
              <a:rPr lang="ru-RU" altLang="ru-RU" sz="1100" b="1" dirty="0" smtClean="0">
                <a:latin typeface="Open Sans Condensed" pitchFamily="34" charset="0"/>
                <a:cs typeface="Times New Roman" pitchFamily="18" charset="0"/>
              </a:rPr>
              <a:t>ПО РЕСПУБЛИКЕ ТАТАРСТАН </a:t>
            </a:r>
            <a:endParaRPr lang="ru-RU" sz="11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68082" y="456650"/>
            <a:ext cx="18646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ru-RU" sz="1400" dirty="0">
                <a:solidFill>
                  <a:srgbClr val="1C1C1C"/>
                </a:solidFill>
                <a:latin typeface="Open Sans Condensed Light" pitchFamily="34" charset="0"/>
                <a:cs typeface="Times New Roman" pitchFamily="18" charset="0"/>
              </a:rPr>
              <a:t>tatarstan.roskazna.ru</a:t>
            </a:r>
            <a:endParaRPr lang="ru-RU" sz="1400" dirty="0"/>
          </a:p>
        </p:txBody>
      </p:sp>
      <p:pic>
        <p:nvPicPr>
          <p:cNvPr id="13" name="Picture 2" descr="C:\казна\общий архив\герб ФК\орел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616" y="136824"/>
            <a:ext cx="409444" cy="378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20"/>
          <p:cNvSpPr txBox="1"/>
          <p:nvPr/>
        </p:nvSpPr>
        <p:spPr>
          <a:xfrm>
            <a:off x="3344428" y="0"/>
            <a:ext cx="57640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Регламент взаимодействия участников </a:t>
            </a:r>
          </a:p>
          <a:p>
            <a:pPr algn="r"/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строительства жилья по программе «Социальная ипотека»</a:t>
            </a:r>
            <a:endParaRPr lang="en-US" sz="14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14140"/>
            <a:ext cx="3182575" cy="43420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Равнобедренный треугольник 16"/>
          <p:cNvSpPr/>
          <p:nvPr/>
        </p:nvSpPr>
        <p:spPr bwMode="auto">
          <a:xfrm rot="16200000">
            <a:off x="3615214" y="944497"/>
            <a:ext cx="230705" cy="491113"/>
          </a:xfrm>
          <a:prstGeom prst="triangl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ru-RU"/>
          </a:p>
        </p:txBody>
      </p:sp>
      <p:sp>
        <p:nvSpPr>
          <p:cNvPr id="18" name="Oval 43"/>
          <p:cNvSpPr/>
          <p:nvPr/>
        </p:nvSpPr>
        <p:spPr>
          <a:xfrm>
            <a:off x="3852330" y="1114647"/>
            <a:ext cx="144000" cy="1440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 flipH="1" flipV="1">
            <a:off x="3485081" y="1190054"/>
            <a:ext cx="6954" cy="2535351"/>
          </a:xfrm>
          <a:prstGeom prst="line">
            <a:avLst/>
          </a:prstGeom>
          <a:ln w="1905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V="1">
            <a:off x="3203847" y="3723878"/>
            <a:ext cx="281163" cy="3054"/>
          </a:xfrm>
          <a:prstGeom prst="line">
            <a:avLst/>
          </a:prstGeom>
          <a:ln w="1905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Группа 21"/>
          <p:cNvGrpSpPr/>
          <p:nvPr/>
        </p:nvGrpSpPr>
        <p:grpSpPr>
          <a:xfrm>
            <a:off x="3923928" y="600200"/>
            <a:ext cx="4937497" cy="4471040"/>
            <a:chOff x="9063493" y="981601"/>
            <a:chExt cx="4861045" cy="4561859"/>
          </a:xfrm>
        </p:grpSpPr>
        <p:sp>
          <p:nvSpPr>
            <p:cNvPr id="23" name="Прямоугольник 22"/>
            <p:cNvSpPr/>
            <p:nvPr/>
          </p:nvSpPr>
          <p:spPr>
            <a:xfrm>
              <a:off x="9063493" y="994148"/>
              <a:ext cx="4861045" cy="323187"/>
            </a:xfrm>
            <a:prstGeom prst="rect">
              <a:avLst/>
            </a:prstGeom>
            <a:solidFill>
              <a:schemeClr val="accent4"/>
            </a:solidFill>
          </p:spPr>
          <p:txBody>
            <a:bodyPr wrap="square">
              <a:spAutoFit/>
            </a:bodyPr>
            <a:lstStyle/>
            <a:p>
              <a:pPr algn="ctr">
                <a:lnSpc>
                  <a:spcPts val="1700"/>
                </a:lnSpc>
              </a:pPr>
              <a:r>
                <a:rPr lang="ru-RU" b="1" dirty="0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Регламент взаимодействия </a:t>
              </a:r>
              <a:endParaRPr lang="ru-RU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" name="Rectangle 7"/>
            <p:cNvSpPr/>
            <p:nvPr/>
          </p:nvSpPr>
          <p:spPr bwMode="auto">
            <a:xfrm>
              <a:off x="9063889" y="981601"/>
              <a:ext cx="4860649" cy="4561859"/>
            </a:xfrm>
            <a:prstGeom prst="rect">
              <a:avLst/>
            </a:prstGeom>
            <a:noFill/>
            <a:ln w="19050" cap="flat" cmpd="sng" algn="ctr">
              <a:solidFill>
                <a:schemeClr val="accent1">
                  <a:lumMod val="75000"/>
                </a:schemeClr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 panose="020F0502020204030204" pitchFamily="34" charset="0"/>
                <a:ea typeface="ＭＳ Ｐゴシック" pitchFamily="1" charset="-128"/>
                <a:cs typeface="Calibri" panose="020F0502020204030204" pitchFamily="34" charset="0"/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9162" y="1084201"/>
            <a:ext cx="4714878" cy="2854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729" y="2025809"/>
            <a:ext cx="2808312" cy="3019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Прямоугольник 27"/>
          <p:cNvSpPr/>
          <p:nvPr/>
        </p:nvSpPr>
        <p:spPr>
          <a:xfrm>
            <a:off x="277197" y="3579862"/>
            <a:ext cx="3012882" cy="1491378"/>
          </a:xfrm>
          <a:prstGeom prst="rect">
            <a:avLst/>
          </a:prstGeom>
          <a:solidFill>
            <a:schemeClr val="accent6">
              <a:lumMod val="75000"/>
              <a:alpha val="0"/>
            </a:schemeClr>
          </a:solidFill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2463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17" grpId="0" animBg="1"/>
      <p:bldP spid="18" grpId="0" animBg="1"/>
      <p:bldP spid="2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66" y="86194"/>
            <a:ext cx="7534635" cy="4929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Номер слайда 3"/>
          <p:cNvSpPr txBox="1">
            <a:spLocks noGrp="1"/>
          </p:cNvSpPr>
          <p:nvPr/>
        </p:nvSpPr>
        <p:spPr bwMode="auto">
          <a:xfrm>
            <a:off x="8861425" y="4943475"/>
            <a:ext cx="282575" cy="200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>
              <a:defRPr/>
            </a:pPr>
            <a:fld id="{A98ED281-1EC3-461D-93DF-A89E91540868}" type="slidenum">
              <a:rPr lang="en-US" sz="1200" b="1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  <a:sym typeface="Lucida Grande"/>
              </a:rPr>
              <a:pPr algn="r">
                <a:defRPr/>
              </a:pPr>
              <a:t>18</a:t>
            </a:fld>
            <a:endParaRPr lang="en-US" sz="1200" b="1" dirty="0">
              <a:solidFill>
                <a:schemeClr val="tx2"/>
              </a:solidFill>
              <a:latin typeface="Arial" pitchFamily="34" charset="0"/>
              <a:ea typeface="ＭＳ Ｐゴシック" pitchFamily="34" charset="-128"/>
              <a:cs typeface="Arial" pitchFamily="34" charset="0"/>
              <a:sym typeface="Lucida Grande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683568" y="514866"/>
            <a:ext cx="1394874" cy="0"/>
          </a:xfrm>
          <a:prstGeom prst="line">
            <a:avLst/>
          </a:prstGeom>
          <a:ln w="2222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562060" y="64235"/>
            <a:ext cx="366158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1100" b="1" dirty="0" smtClean="0">
                <a:latin typeface="Open Sans Condensed" pitchFamily="34" charset="0"/>
                <a:cs typeface="Times New Roman" pitchFamily="18" charset="0"/>
              </a:rPr>
              <a:t>УПРАВЛЕНИЕ ФЕДЕРАЛЬНОГО КАЗНАЧЕЙСТВА </a:t>
            </a:r>
            <a:endParaRPr lang="en-US" altLang="ru-RU" sz="1100" b="1" dirty="0" smtClean="0">
              <a:latin typeface="Open Sans Condensed" pitchFamily="34" charset="0"/>
              <a:cs typeface="Times New Roman" pitchFamily="18" charset="0"/>
            </a:endParaRPr>
          </a:p>
          <a:p>
            <a:r>
              <a:rPr lang="ru-RU" altLang="ru-RU" sz="1100" b="1" dirty="0" smtClean="0">
                <a:latin typeface="Open Sans Condensed" pitchFamily="34" charset="0"/>
                <a:cs typeface="Times New Roman" pitchFamily="18" charset="0"/>
              </a:rPr>
              <a:t>ПО РЕСПУБЛИКЕ ТАТАРСТАН </a:t>
            </a:r>
            <a:endParaRPr lang="ru-RU" sz="11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68082" y="456650"/>
            <a:ext cx="18646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ru-RU" sz="1400" dirty="0" smtClean="0">
                <a:solidFill>
                  <a:srgbClr val="1C1C1C"/>
                </a:solidFill>
                <a:latin typeface="Open Sans Condensed Light" pitchFamily="34" charset="0"/>
                <a:cs typeface="Times New Roman" pitchFamily="18" charset="0"/>
              </a:rPr>
              <a:t>tatarstan.roskazna.ru</a:t>
            </a:r>
            <a:endParaRPr lang="ru-RU" sz="1400" dirty="0"/>
          </a:p>
        </p:txBody>
      </p:sp>
      <p:pic>
        <p:nvPicPr>
          <p:cNvPr id="13" name="Picture 2" descr="C:\казна\общий архив\герб ФК\орел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616" y="136824"/>
            <a:ext cx="409444" cy="378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995936" y="0"/>
            <a:ext cx="51480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Комплектовочная ведомость материалов, изделий и оборудования по объекту</a:t>
            </a:r>
            <a:endParaRPr lang="en-US" sz="16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2463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13" y="987574"/>
            <a:ext cx="8980280" cy="34525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01" y="987574"/>
            <a:ext cx="9032947" cy="3811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Номер слайда 3"/>
          <p:cNvSpPr txBox="1">
            <a:spLocks noGrp="1"/>
          </p:cNvSpPr>
          <p:nvPr/>
        </p:nvSpPr>
        <p:spPr bwMode="auto">
          <a:xfrm>
            <a:off x="8861425" y="4943475"/>
            <a:ext cx="282575" cy="200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>
              <a:defRPr/>
            </a:pPr>
            <a:fld id="{A98ED281-1EC3-461D-93DF-A89E91540868}" type="slidenum">
              <a:rPr lang="en-US" sz="1200" b="1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  <a:sym typeface="Lucida Grande"/>
              </a:rPr>
              <a:pPr algn="r">
                <a:defRPr/>
              </a:pPr>
              <a:t>19</a:t>
            </a:fld>
            <a:endParaRPr lang="en-US" sz="1200" b="1" dirty="0">
              <a:solidFill>
                <a:schemeClr val="tx2"/>
              </a:solidFill>
              <a:latin typeface="Arial" pitchFamily="34" charset="0"/>
              <a:ea typeface="ＭＳ Ｐゴシック" pitchFamily="34" charset="-128"/>
              <a:cs typeface="Arial" pitchFamily="34" charset="0"/>
              <a:sym typeface="Lucida Grande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683568" y="514866"/>
            <a:ext cx="1394874" cy="0"/>
          </a:xfrm>
          <a:prstGeom prst="line">
            <a:avLst/>
          </a:prstGeom>
          <a:ln w="2222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562060" y="64235"/>
            <a:ext cx="366158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1100" b="1" dirty="0" smtClean="0">
                <a:latin typeface="Open Sans Condensed" pitchFamily="34" charset="0"/>
                <a:cs typeface="Times New Roman" pitchFamily="18" charset="0"/>
              </a:rPr>
              <a:t>УПРАВЛЕНИЕ ФЕДЕРАЛЬНОГО КАЗНАЧЕЙСТВА </a:t>
            </a:r>
            <a:endParaRPr lang="en-US" altLang="ru-RU" sz="1100" b="1" dirty="0" smtClean="0">
              <a:latin typeface="Open Sans Condensed" pitchFamily="34" charset="0"/>
              <a:cs typeface="Times New Roman" pitchFamily="18" charset="0"/>
            </a:endParaRPr>
          </a:p>
          <a:p>
            <a:r>
              <a:rPr lang="ru-RU" altLang="ru-RU" sz="1100" b="1" dirty="0" smtClean="0">
                <a:latin typeface="Open Sans Condensed" pitchFamily="34" charset="0"/>
                <a:cs typeface="Times New Roman" pitchFamily="18" charset="0"/>
              </a:rPr>
              <a:t>ПО РЕСПУБЛИКЕ ТАТАРСТАН </a:t>
            </a:r>
            <a:endParaRPr lang="ru-RU" sz="11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68082" y="456650"/>
            <a:ext cx="18646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ru-RU" sz="1400" dirty="0" smtClean="0">
                <a:solidFill>
                  <a:srgbClr val="1C1C1C"/>
                </a:solidFill>
                <a:latin typeface="Open Sans Condensed Light" pitchFamily="34" charset="0"/>
                <a:cs typeface="Times New Roman" pitchFamily="18" charset="0"/>
              </a:rPr>
              <a:t>tatarstan.roskazna.ru</a:t>
            </a:r>
            <a:endParaRPr lang="ru-RU" sz="1400" dirty="0"/>
          </a:p>
        </p:txBody>
      </p:sp>
      <p:pic>
        <p:nvPicPr>
          <p:cNvPr id="13" name="Picture 2" descr="C:\казна\общий архив\герб ФК\орел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616" y="136824"/>
            <a:ext cx="409444" cy="378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076056" y="0"/>
            <a:ext cx="40679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Комплектовочная ведомость</a:t>
            </a:r>
            <a:endParaRPr lang="en-US" sz="16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91175" y="1851670"/>
            <a:ext cx="538932" cy="288032"/>
          </a:xfrm>
          <a:prstGeom prst="rect">
            <a:avLst/>
          </a:prstGeom>
          <a:solidFill>
            <a:schemeClr val="accent6">
              <a:lumMod val="75000"/>
              <a:alpha val="0"/>
            </a:schemeClr>
          </a:solidFill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8569094" y="2299567"/>
            <a:ext cx="538932" cy="216024"/>
          </a:xfrm>
          <a:prstGeom prst="rect">
            <a:avLst/>
          </a:prstGeom>
          <a:solidFill>
            <a:schemeClr val="accent6">
              <a:lumMod val="75000"/>
              <a:alpha val="0"/>
            </a:schemeClr>
          </a:solidFill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18" y="1059582"/>
            <a:ext cx="8897112" cy="3196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8833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3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500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3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5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Прямоугольная выноска 41"/>
          <p:cNvSpPr/>
          <p:nvPr/>
        </p:nvSpPr>
        <p:spPr bwMode="auto">
          <a:xfrm>
            <a:off x="3707904" y="1237974"/>
            <a:ext cx="5294810" cy="3494015"/>
          </a:xfrm>
          <a:prstGeom prst="wedgeRectCallout">
            <a:avLst>
              <a:gd name="adj1" fmla="val -19825"/>
              <a:gd name="adj2" fmla="val 50525"/>
            </a:avLst>
          </a:prstGeom>
          <a:gradFill>
            <a:gsLst>
              <a:gs pos="0">
                <a:srgbClr val="F0F0F0"/>
              </a:gs>
              <a:gs pos="100000">
                <a:schemeClr val="bg1"/>
              </a:gs>
            </a:gsLst>
            <a:lin ang="16200000" scaled="1"/>
          </a:gradFill>
          <a:ln>
            <a:noFill/>
          </a:ln>
          <a:effectLst>
            <a:outerShdw blurRad="25400" sx="101000" sy="101000" algn="ctr" rotWithShape="0">
              <a:prstClr val="black">
                <a:alpha val="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470631" y="49105"/>
            <a:ext cx="467754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 sz="2160" b="1" i="0" u="none" strike="noStrike" kern="1200" baseline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defRPr>
            </a:pP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Информационный ресурс</a:t>
            </a:r>
          </a:p>
        </p:txBody>
      </p:sp>
      <p:sp>
        <p:nvSpPr>
          <p:cNvPr id="7" name="Номер слайда 3"/>
          <p:cNvSpPr txBox="1">
            <a:spLocks noGrp="1"/>
          </p:cNvSpPr>
          <p:nvPr/>
        </p:nvSpPr>
        <p:spPr bwMode="auto">
          <a:xfrm>
            <a:off x="8861426" y="4943475"/>
            <a:ext cx="282575" cy="200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>
              <a:defRPr/>
            </a:pPr>
            <a:fld id="{A98ED281-1EC3-461D-93DF-A89E91540868}" type="slidenum">
              <a:rPr lang="en-US" sz="1200" b="1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  <a:sym typeface="Lucida Grande"/>
              </a:rPr>
              <a:pPr algn="r">
                <a:defRPr/>
              </a:pPr>
              <a:t>2</a:t>
            </a:fld>
            <a:endParaRPr lang="en-US" sz="1200" b="1" dirty="0">
              <a:solidFill>
                <a:schemeClr val="tx2"/>
              </a:solidFill>
              <a:latin typeface="Arial" pitchFamily="34" charset="0"/>
              <a:ea typeface="ＭＳ Ｐゴシック" pitchFamily="34" charset="-128"/>
              <a:cs typeface="Arial" pitchFamily="34" charset="0"/>
              <a:sym typeface="Lucida Grande"/>
            </a:endParaRPr>
          </a:p>
        </p:txBody>
      </p:sp>
      <p:pic>
        <p:nvPicPr>
          <p:cNvPr id="9" name="Picture 2" descr="C:\казна\общий архив\герб ФК\орел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616" y="136824"/>
            <a:ext cx="409444" cy="378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683568" y="587455"/>
            <a:ext cx="1368152" cy="0"/>
          </a:xfrm>
          <a:prstGeom prst="line">
            <a:avLst/>
          </a:prstGeom>
          <a:ln w="2222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562060" y="64235"/>
            <a:ext cx="366158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1100" b="1" dirty="0" smtClean="0">
                <a:latin typeface="Open Sans Condensed" pitchFamily="34" charset="0"/>
                <a:cs typeface="Times New Roman" pitchFamily="18" charset="0"/>
              </a:rPr>
              <a:t>УПРАВЛЕНИЕ ФЕДЕРАЛЬНОГО КАЗНАЧЕЙСТВА </a:t>
            </a:r>
            <a:endParaRPr lang="en-US" altLang="ru-RU" sz="1100" b="1" dirty="0" smtClean="0">
              <a:latin typeface="Open Sans Condensed" pitchFamily="34" charset="0"/>
              <a:cs typeface="Times New Roman" pitchFamily="18" charset="0"/>
            </a:endParaRPr>
          </a:p>
          <a:p>
            <a:r>
              <a:rPr lang="ru-RU" altLang="ru-RU" sz="1100" b="1" dirty="0" smtClean="0">
                <a:latin typeface="Open Sans Condensed" pitchFamily="34" charset="0"/>
                <a:cs typeface="Times New Roman" pitchFamily="18" charset="0"/>
              </a:rPr>
              <a:t>ПО РЕСПУБЛИКЕ ТАТАРСТАН </a:t>
            </a:r>
            <a:endParaRPr lang="ru-RU" sz="11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62060" y="572325"/>
            <a:ext cx="18646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ru-RU" sz="1400" dirty="0" smtClean="0">
                <a:solidFill>
                  <a:srgbClr val="1C1C1C"/>
                </a:solidFill>
                <a:latin typeface="Open Sans Condensed Light" pitchFamily="34" charset="0"/>
                <a:cs typeface="Times New Roman" pitchFamily="18" charset="0"/>
              </a:rPr>
              <a:t>tatarstan.roskazna.ru</a:t>
            </a:r>
            <a:endParaRPr lang="ru-RU" sz="14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3999794" y="1237974"/>
            <a:ext cx="51125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Приобретать товары для государственных и муниципальных нужд по реальным ценам, близким к себестоимости, имея широкий спектр выбора по номенклатуре и ценовой политике</a:t>
            </a:r>
            <a:endParaRPr lang="en-US" sz="1400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025076" y="2349977"/>
            <a:ext cx="450752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Обязать подрядчика раскрывать реальную стоимость материалов и механизмов в общей стоимости инвестиционного проекта</a:t>
            </a:r>
            <a:endParaRPr lang="en-US" sz="1400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4025076" y="3373713"/>
            <a:ext cx="4697641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Органам, осуществляющим контроль в рамках своих полномочий, на разных этапах реализации инвестиционного проекта, иметь возможность оценить эффективность использования бюджетных ресурсов</a:t>
            </a:r>
            <a:endParaRPr lang="en-US" sz="1400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80785" y="1068697"/>
            <a:ext cx="32403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Информационный ресурс, 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который позволяет:</a:t>
            </a:r>
            <a:endParaRPr lang="en-US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9" name="Овал 48"/>
          <p:cNvSpPr/>
          <p:nvPr/>
        </p:nvSpPr>
        <p:spPr bwMode="auto">
          <a:xfrm flipH="1">
            <a:off x="3887053" y="1347174"/>
            <a:ext cx="70266" cy="69830"/>
          </a:xfrm>
          <a:prstGeom prst="ellipse">
            <a:avLst/>
          </a:prstGeom>
          <a:solidFill>
            <a:srgbClr val="40A9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400"/>
          </a:p>
        </p:txBody>
      </p:sp>
      <p:sp>
        <p:nvSpPr>
          <p:cNvPr id="50" name="Овал 49"/>
          <p:cNvSpPr/>
          <p:nvPr/>
        </p:nvSpPr>
        <p:spPr bwMode="auto">
          <a:xfrm flipH="1">
            <a:off x="3887053" y="2476541"/>
            <a:ext cx="70266" cy="69830"/>
          </a:xfrm>
          <a:prstGeom prst="ellipse">
            <a:avLst/>
          </a:prstGeom>
          <a:solidFill>
            <a:srgbClr val="40A9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400"/>
          </a:p>
        </p:txBody>
      </p:sp>
      <p:sp>
        <p:nvSpPr>
          <p:cNvPr id="51" name="Овал 50"/>
          <p:cNvSpPr/>
          <p:nvPr/>
        </p:nvSpPr>
        <p:spPr bwMode="auto">
          <a:xfrm flipH="1">
            <a:off x="3887053" y="3507854"/>
            <a:ext cx="70266" cy="69830"/>
          </a:xfrm>
          <a:prstGeom prst="ellipse">
            <a:avLst/>
          </a:prstGeom>
          <a:solidFill>
            <a:srgbClr val="40A9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400"/>
          </a:p>
        </p:txBody>
      </p:sp>
      <p:pic>
        <p:nvPicPr>
          <p:cNvPr id="1027" name="Picture 3" descr="C:\Documents and Settings\KrasnovRY\Рабочий стол\стикеры\internet_kak_mobilizacionnyy_resur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337" y="1693373"/>
            <a:ext cx="3121025" cy="206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6" grpId="0"/>
      <p:bldP spid="20" grpId="0"/>
      <p:bldP spid="26" grpId="0"/>
      <p:bldP spid="32" grpId="0"/>
      <p:bldP spid="2" grpId="0"/>
      <p:bldP spid="49" grpId="0" animBg="1"/>
      <p:bldP spid="50" grpId="0" animBg="1"/>
      <p:bldP spid="5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Documents and Settings\KrasnovRY\Рабочий стол\стикеры для презентаций\3d-chelovechek-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89358"/>
            <a:ext cx="786152" cy="1048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омер слайда 3"/>
          <p:cNvSpPr txBox="1">
            <a:spLocks noGrp="1"/>
          </p:cNvSpPr>
          <p:nvPr/>
        </p:nvSpPr>
        <p:spPr bwMode="auto">
          <a:xfrm>
            <a:off x="8861425" y="4943475"/>
            <a:ext cx="282575" cy="200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>
              <a:defRPr/>
            </a:pPr>
            <a:fld id="{A98ED281-1EC3-461D-93DF-A89E91540868}" type="slidenum">
              <a:rPr lang="en-US" sz="1200" b="1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  <a:sym typeface="Lucida Grande"/>
              </a:rPr>
              <a:pPr algn="r">
                <a:defRPr/>
              </a:pPr>
              <a:t>20</a:t>
            </a:fld>
            <a:endParaRPr lang="en-US" sz="1200" b="1" dirty="0">
              <a:solidFill>
                <a:schemeClr val="tx2"/>
              </a:solidFill>
              <a:latin typeface="Arial" pitchFamily="34" charset="0"/>
              <a:ea typeface="ＭＳ Ｐゴシック" pitchFamily="34" charset="-128"/>
              <a:cs typeface="Arial" pitchFamily="34" charset="0"/>
              <a:sym typeface="Lucida Grande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683568" y="514866"/>
            <a:ext cx="1394874" cy="0"/>
          </a:xfrm>
          <a:prstGeom prst="line">
            <a:avLst/>
          </a:prstGeom>
          <a:ln w="2222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562060" y="64235"/>
            <a:ext cx="366158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1100" b="1" dirty="0" smtClean="0">
                <a:latin typeface="Open Sans Condensed" pitchFamily="34" charset="0"/>
                <a:cs typeface="Times New Roman" pitchFamily="18" charset="0"/>
              </a:rPr>
              <a:t>УПРАВЛЕНИЕ ФЕДЕРАЛЬНОГО КАЗНАЧЕЙСТВА </a:t>
            </a:r>
            <a:endParaRPr lang="en-US" altLang="ru-RU" sz="1100" b="1" dirty="0" smtClean="0">
              <a:latin typeface="Open Sans Condensed" pitchFamily="34" charset="0"/>
              <a:cs typeface="Times New Roman" pitchFamily="18" charset="0"/>
            </a:endParaRPr>
          </a:p>
          <a:p>
            <a:r>
              <a:rPr lang="ru-RU" altLang="ru-RU" sz="1100" b="1" dirty="0" smtClean="0">
                <a:latin typeface="Open Sans Condensed" pitchFamily="34" charset="0"/>
                <a:cs typeface="Times New Roman" pitchFamily="18" charset="0"/>
              </a:rPr>
              <a:t>ПО РЕСПУБЛИКЕ ТАТАРСТАН </a:t>
            </a:r>
            <a:endParaRPr lang="ru-RU" sz="11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68082" y="456650"/>
            <a:ext cx="18646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ru-RU" sz="1400" dirty="0" smtClean="0">
                <a:solidFill>
                  <a:srgbClr val="1C1C1C"/>
                </a:solidFill>
                <a:latin typeface="Open Sans Condensed Light" pitchFamily="34" charset="0"/>
                <a:cs typeface="Times New Roman" pitchFamily="18" charset="0"/>
              </a:rPr>
              <a:t>tatarstan.roskazna.ru</a:t>
            </a:r>
            <a:endParaRPr lang="ru-RU" sz="1400" dirty="0"/>
          </a:p>
        </p:txBody>
      </p:sp>
      <p:pic>
        <p:nvPicPr>
          <p:cNvPr id="13" name="Picture 2" descr="C:\казна\общий архив\герб ФК\орел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616" y="136824"/>
            <a:ext cx="409444" cy="378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076056" y="0"/>
            <a:ext cx="40679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 внедрения </a:t>
            </a:r>
          </a:p>
          <a:p>
            <a:pPr algn="r"/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Биржевой площадки </a:t>
            </a:r>
            <a:endParaRPr lang="en-US" sz="16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Documents and Settings\KrasnovRY\Рабочий стол\стикеры для презентаций\0257.guy.png-550x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3595" y="888848"/>
            <a:ext cx="1182411" cy="1089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051353" y="2071612"/>
            <a:ext cx="182692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Проектировщик</a:t>
            </a:r>
            <a:endParaRPr lang="en-US" sz="1600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8" name="Picture 4" descr="C:\Documents and Settings\KrasnovRY\Рабочий стол\стикеры для презентаций\091914_0157_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9492" y="800230"/>
            <a:ext cx="1934860" cy="1322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5432857" y="2048273"/>
            <a:ext cx="79485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Биржа</a:t>
            </a:r>
            <a:endParaRPr lang="en-US" sz="1600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Picture 2" descr="C:\Documents and Settings\KrasnovRY\Рабочий стол\стикеры для презентаций\Arrow-Left.png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249559" y="2679682"/>
            <a:ext cx="1008110" cy="42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Documents and Settings\KrasnovRY\Рабочий стол\стикеры для презентаций\Arrow-Left.png"/>
          <p:cNvPicPr>
            <a:picLocks noChangeAspect="1" noChangeArrowheads="1"/>
          </p:cNvPicPr>
          <p:nvPr/>
        </p:nvPicPr>
        <p:blipFill>
          <a:blip r:embed="rId8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1500"/>
                    </a14:imgEffect>
                    <a14:imgEffect>
                      <a14:saturation sat="66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312867" y="2625465"/>
            <a:ext cx="1008110" cy="42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1475656" y="3350809"/>
            <a:ext cx="252028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 доставки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algn="ctr"/>
            <a:r>
              <a:rPr lang="ru-RU" sz="1400" b="1" i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(7% </a:t>
            </a:r>
            <a:r>
              <a:rPr lang="ru-RU" sz="1400" i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стоимости)</a:t>
            </a:r>
            <a:endParaRPr lang="en-US" sz="1400" i="1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393740" y="3303280"/>
            <a:ext cx="29145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экономия 4% с учетом доставки</a:t>
            </a:r>
            <a:endParaRPr lang="ru-RU" sz="1400" b="1" dirty="0" smtClean="0">
              <a:solidFill>
                <a:srgbClr val="00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107748" y="3939902"/>
            <a:ext cx="9036251" cy="0"/>
          </a:xfrm>
          <a:prstGeom prst="line">
            <a:avLst/>
          </a:prstGeom>
          <a:ln w="22225">
            <a:solidFill>
              <a:srgbClr val="00B05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611562" y="4011910"/>
            <a:ext cx="853243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В ходе торгов определяется самая низкая 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цена, 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формируется 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протокол</a:t>
            </a:r>
          </a:p>
          <a:p>
            <a:pPr>
              <a:defRPr/>
            </a:pPr>
            <a:endParaRPr lang="ru-RU" sz="1600" dirty="0" smtClean="0">
              <a:solidFill>
                <a:schemeClr val="accent5">
                  <a:lumMod val="50000"/>
                </a:schemeClr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>
              <a:defRPr/>
            </a:pP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Разорваны 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ранее существующие «устойчивые пары» между заказчиком и 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поставщиком</a:t>
            </a:r>
          </a:p>
          <a:p>
            <a:pPr>
              <a:defRPr/>
            </a:pPr>
            <a:endParaRPr lang="ru-RU" sz="1600" dirty="0">
              <a:solidFill>
                <a:schemeClr val="accent5">
                  <a:lumMod val="50000"/>
                </a:schemeClr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8833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00"/>
                            </p:stCondLst>
                            <p:childTnLst>
                              <p:par>
                                <p:cTn id="5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500"/>
                            </p:stCondLst>
                            <p:childTnLst>
                              <p:par>
                                <p:cTn id="6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4" grpId="0"/>
      <p:bldP spid="17" grpId="0"/>
      <p:bldP spid="18" grpId="0"/>
      <p:bldP spid="2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3"/>
          <p:cNvSpPr txBox="1">
            <a:spLocks noGrp="1"/>
          </p:cNvSpPr>
          <p:nvPr/>
        </p:nvSpPr>
        <p:spPr bwMode="auto">
          <a:xfrm>
            <a:off x="8861425" y="4943475"/>
            <a:ext cx="282575" cy="200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>
              <a:defRPr/>
            </a:pPr>
            <a:fld id="{A98ED281-1EC3-461D-93DF-A89E91540868}" type="slidenum">
              <a:rPr lang="en-US" sz="1200" b="1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  <a:sym typeface="Lucida Grande"/>
              </a:rPr>
              <a:pPr algn="r">
                <a:defRPr/>
              </a:pPr>
              <a:t>21</a:t>
            </a:fld>
            <a:endParaRPr lang="en-US" sz="1200" b="1" dirty="0">
              <a:solidFill>
                <a:schemeClr val="tx2"/>
              </a:solidFill>
              <a:latin typeface="Arial" pitchFamily="34" charset="0"/>
              <a:ea typeface="ＭＳ Ｐゴシック" pitchFamily="34" charset="-128"/>
              <a:cs typeface="Arial" pitchFamily="34" charset="0"/>
              <a:sym typeface="Lucida Grande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683568" y="514866"/>
            <a:ext cx="1394874" cy="0"/>
          </a:xfrm>
          <a:prstGeom prst="line">
            <a:avLst/>
          </a:prstGeom>
          <a:ln w="2222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562060" y="64235"/>
            <a:ext cx="366158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1100" b="1" dirty="0" smtClean="0">
                <a:latin typeface="Open Sans Condensed" pitchFamily="34" charset="0"/>
                <a:cs typeface="Times New Roman" pitchFamily="18" charset="0"/>
              </a:rPr>
              <a:t>УПРАВЛЕНИЕ ФЕДЕРАЛЬНОГО КАЗНАЧЕЙСТВА </a:t>
            </a:r>
            <a:endParaRPr lang="en-US" altLang="ru-RU" sz="1100" b="1" dirty="0" smtClean="0">
              <a:latin typeface="Open Sans Condensed" pitchFamily="34" charset="0"/>
              <a:cs typeface="Times New Roman" pitchFamily="18" charset="0"/>
            </a:endParaRPr>
          </a:p>
          <a:p>
            <a:r>
              <a:rPr lang="ru-RU" altLang="ru-RU" sz="1100" b="1" dirty="0" smtClean="0">
                <a:latin typeface="Open Sans Condensed" pitchFamily="34" charset="0"/>
                <a:cs typeface="Times New Roman" pitchFamily="18" charset="0"/>
              </a:rPr>
              <a:t>ПО РЕСПУБЛИКЕ ТАТАРСТАН </a:t>
            </a:r>
            <a:endParaRPr lang="ru-RU" sz="11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68082" y="456650"/>
            <a:ext cx="18646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ru-RU" sz="1400" dirty="0" smtClean="0">
                <a:solidFill>
                  <a:srgbClr val="1C1C1C"/>
                </a:solidFill>
                <a:latin typeface="Open Sans Condensed Light" pitchFamily="34" charset="0"/>
                <a:cs typeface="Times New Roman" pitchFamily="18" charset="0"/>
              </a:rPr>
              <a:t>tatarstan.roskazna.ru</a:t>
            </a:r>
            <a:endParaRPr lang="ru-RU" sz="1400" dirty="0"/>
          </a:p>
        </p:txBody>
      </p:sp>
      <p:pic>
        <p:nvPicPr>
          <p:cNvPr id="13" name="Picture 2" descr="C:\казна\общий архив\герб ФК\орел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616" y="136824"/>
            <a:ext cx="409444" cy="378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788024" y="0"/>
            <a:ext cx="43559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Схема взаимодействия по оплате</a:t>
            </a:r>
            <a:endParaRPr lang="en-US" sz="16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7" descr="C:\Documents and Settings\KrasnovRY\Рабочий стол\стикеры для презентаций\gerb_minfina_ministersva_finansov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2621947"/>
            <a:ext cx="393485" cy="479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7140172" y="3101369"/>
            <a:ext cx="15938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Департамент казначейства </a:t>
            </a:r>
          </a:p>
          <a:p>
            <a:pPr algn="ctr"/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Минфина РТ</a:t>
            </a:r>
            <a:endParaRPr lang="en-US" sz="1600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38756" y="2895575"/>
            <a:ext cx="7216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  <a:sym typeface="Lucida Grande"/>
              </a:rPr>
              <a:t>ГЖФ</a:t>
            </a:r>
            <a:endParaRPr lang="en-US" b="1" dirty="0">
              <a:solidFill>
                <a:schemeClr val="tx2">
                  <a:lumMod val="75000"/>
                </a:schemeClr>
              </a:solidFill>
              <a:latin typeface="Arial" pitchFamily="34" charset="0"/>
              <a:ea typeface="ＭＳ Ｐゴシック" pitchFamily="34" charset="-128"/>
              <a:cs typeface="Arial" pitchFamily="34" charset="0"/>
              <a:sym typeface="Lucida Grande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118643" y="983045"/>
            <a:ext cx="158417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Поставщик</a:t>
            </a:r>
            <a:endParaRPr lang="en-US" sz="1600" b="1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920362" y="909782"/>
            <a:ext cx="144580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Подрядчик</a:t>
            </a:r>
            <a:endParaRPr lang="en-US" sz="1600" b="1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57338" y="4683263"/>
            <a:ext cx="124577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Заказчик</a:t>
            </a:r>
            <a:endParaRPr lang="en-US" sz="1600" b="1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9" name="Прямая со стрелкой 18"/>
          <p:cNvCxnSpPr/>
          <p:nvPr/>
        </p:nvCxnSpPr>
        <p:spPr>
          <a:xfrm>
            <a:off x="899592" y="1210053"/>
            <a:ext cx="1554" cy="1668580"/>
          </a:xfrm>
          <a:prstGeom prst="straightConnector1">
            <a:avLst/>
          </a:prstGeom>
          <a:ln w="41275">
            <a:solidFill>
              <a:srgbClr val="FF9900"/>
            </a:solidFill>
            <a:prstDash val="sysDot"/>
            <a:round/>
            <a:headEnd type="none"/>
            <a:tailEnd type="arrow"/>
          </a:ln>
          <a:effectLst>
            <a:outerShdw blurRad="50800" dist="50800" dir="7680000" algn="l" rotWithShape="0">
              <a:srgbClr val="FF0000">
                <a:alpha val="40000"/>
              </a:srgbClr>
            </a:outerShdw>
          </a:effectLst>
          <a:scene3d>
            <a:camera prst="orthographicFront"/>
            <a:lightRig rig="threePt" dir="t"/>
          </a:scene3d>
          <a:sp3d prstMaterial="metal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H="1" flipV="1">
            <a:off x="7740352" y="1275602"/>
            <a:ext cx="2071" cy="1296148"/>
          </a:xfrm>
          <a:prstGeom prst="straightConnector1">
            <a:avLst/>
          </a:prstGeom>
          <a:ln w="41275">
            <a:solidFill>
              <a:srgbClr val="FF9900"/>
            </a:solidFill>
            <a:prstDash val="sysDot"/>
            <a:round/>
            <a:headEnd type="none"/>
            <a:tailEnd type="arrow"/>
          </a:ln>
          <a:effectLst>
            <a:outerShdw blurRad="50800" dist="50800" dir="7680000" algn="l" rotWithShape="0">
              <a:srgbClr val="FF0000">
                <a:alpha val="40000"/>
              </a:srgbClr>
            </a:outerShdw>
          </a:effectLst>
          <a:scene3d>
            <a:camera prst="orthographicFront"/>
            <a:lightRig rig="threePt" dir="t"/>
          </a:scene3d>
          <a:sp3d prstMaterial="metal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H="1">
            <a:off x="1381005" y="3969263"/>
            <a:ext cx="6143324" cy="974212"/>
          </a:xfrm>
          <a:prstGeom prst="straightConnector1">
            <a:avLst/>
          </a:prstGeom>
          <a:ln w="41275">
            <a:solidFill>
              <a:srgbClr val="FF9900"/>
            </a:solidFill>
            <a:prstDash val="sysDot"/>
            <a:round/>
            <a:headEnd type="none"/>
            <a:tailEnd type="arrow"/>
          </a:ln>
          <a:effectLst>
            <a:outerShdw blurRad="50800" dist="50800" dir="7680000" algn="l" rotWithShape="0">
              <a:srgbClr val="FF0000">
                <a:alpha val="40000"/>
              </a:srgbClr>
            </a:outerShdw>
          </a:effectLst>
          <a:scene3d>
            <a:camera prst="orthographicFront"/>
            <a:lightRig rig="threePt" dir="t"/>
          </a:scene3d>
          <a:sp3d prstMaterial="metal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H="1" flipV="1">
            <a:off x="2691165" y="1254894"/>
            <a:ext cx="4896545" cy="1562366"/>
          </a:xfrm>
          <a:prstGeom prst="straightConnector1">
            <a:avLst/>
          </a:prstGeom>
          <a:ln w="41275">
            <a:solidFill>
              <a:srgbClr val="FF9900"/>
            </a:solidFill>
            <a:prstDash val="sysDot"/>
            <a:round/>
            <a:headEnd type="none"/>
            <a:tailEnd type="arrow"/>
          </a:ln>
          <a:effectLst>
            <a:outerShdw blurRad="50800" dist="50800" dir="7680000" algn="l" rotWithShape="0">
              <a:srgbClr val="FF0000">
                <a:alpha val="40000"/>
              </a:srgbClr>
            </a:outerShdw>
          </a:effectLst>
          <a:scene3d>
            <a:camera prst="orthographicFront"/>
            <a:lightRig rig="threePt" dir="t"/>
          </a:scene3d>
          <a:sp3d prstMaterial="metal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V="1">
            <a:off x="899591" y="3255263"/>
            <a:ext cx="1" cy="1428000"/>
          </a:xfrm>
          <a:prstGeom prst="straightConnector1">
            <a:avLst/>
          </a:prstGeom>
          <a:ln w="41275">
            <a:solidFill>
              <a:srgbClr val="FF9900"/>
            </a:solidFill>
            <a:prstDash val="sysDot"/>
            <a:round/>
            <a:headEnd type="none"/>
            <a:tailEnd type="arrow"/>
          </a:ln>
          <a:effectLst>
            <a:outerShdw blurRad="50800" dist="50800" dir="7680000" algn="l" rotWithShape="0">
              <a:srgbClr val="FF0000">
                <a:alpha val="40000"/>
              </a:srgbClr>
            </a:outerShdw>
          </a:effectLst>
          <a:scene3d>
            <a:camera prst="orthographicFront"/>
            <a:lightRig rig="threePt" dir="t"/>
          </a:scene3d>
          <a:sp3d prstMaterial="metal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1337283" y="2966322"/>
            <a:ext cx="5879744" cy="0"/>
          </a:xfrm>
          <a:prstGeom prst="straightConnector1">
            <a:avLst/>
          </a:prstGeom>
          <a:ln w="41275">
            <a:solidFill>
              <a:srgbClr val="FF9900"/>
            </a:solidFill>
            <a:prstDash val="sysDot"/>
            <a:round/>
            <a:headEnd type="none"/>
            <a:tailEnd type="arrow"/>
          </a:ln>
          <a:effectLst>
            <a:outerShdw blurRad="50800" dist="50800" dir="7680000" algn="l" rotWithShape="0">
              <a:srgbClr val="FF0000">
                <a:alpha val="40000"/>
              </a:srgbClr>
            </a:outerShdw>
          </a:effectLst>
          <a:scene3d>
            <a:camera prst="orthographicFront"/>
            <a:lightRig rig="threePt" dir="t"/>
          </a:scene3d>
          <a:sp3d prstMaterial="metal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52" name="Прямоугольник 51"/>
          <p:cNvSpPr>
            <a:spLocks noChangeArrowheads="1"/>
          </p:cNvSpPr>
          <p:nvPr/>
        </p:nvSpPr>
        <p:spPr bwMode="auto">
          <a:xfrm>
            <a:off x="897385" y="1395260"/>
            <a:ext cx="224657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charset="0"/>
              </a:rPr>
              <a:t>-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Arial" charset="0"/>
              </a:rPr>
              <a:t>накладная на поставку материалов</a:t>
            </a:r>
          </a:p>
        </p:txBody>
      </p:sp>
      <p:sp>
        <p:nvSpPr>
          <p:cNvPr id="53" name="Прямоугольник 52"/>
          <p:cNvSpPr>
            <a:spLocks noChangeArrowheads="1"/>
          </p:cNvSpPr>
          <p:nvPr/>
        </p:nvSpPr>
        <p:spPr bwMode="auto">
          <a:xfrm>
            <a:off x="901146" y="1917258"/>
            <a:ext cx="224657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Arial" charset="0"/>
              </a:rPr>
              <a:t>- счет на оплату</a:t>
            </a:r>
          </a:p>
        </p:txBody>
      </p:sp>
      <p:sp>
        <p:nvSpPr>
          <p:cNvPr id="54" name="Прямоугольник 53"/>
          <p:cNvSpPr>
            <a:spLocks noChangeArrowheads="1"/>
          </p:cNvSpPr>
          <p:nvPr/>
        </p:nvSpPr>
        <p:spPr bwMode="auto">
          <a:xfrm>
            <a:off x="899591" y="2212518"/>
            <a:ext cx="179157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Arial" charset="0"/>
              </a:rPr>
              <a:t>- результат торгов</a:t>
            </a:r>
          </a:p>
        </p:txBody>
      </p:sp>
      <p:sp>
        <p:nvSpPr>
          <p:cNvPr id="55" name="Прямоугольник 54"/>
          <p:cNvSpPr>
            <a:spLocks noChangeArrowheads="1"/>
          </p:cNvSpPr>
          <p:nvPr/>
        </p:nvSpPr>
        <p:spPr bwMode="auto">
          <a:xfrm>
            <a:off x="1907703" y="2627768"/>
            <a:ext cx="476908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Arial" charset="0"/>
              </a:rPr>
              <a:t>заявка на оплату поставленных материалов</a:t>
            </a:r>
          </a:p>
        </p:txBody>
      </p:sp>
      <p:sp>
        <p:nvSpPr>
          <p:cNvPr id="56" name="Прямоугольник 55"/>
          <p:cNvSpPr>
            <a:spLocks noChangeArrowheads="1"/>
          </p:cNvSpPr>
          <p:nvPr/>
        </p:nvSpPr>
        <p:spPr bwMode="auto">
          <a:xfrm rot="21080184">
            <a:off x="4090817" y="4357974"/>
            <a:ext cx="194421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Arial" charset="0"/>
              </a:rPr>
              <a:t>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Arial" charset="0"/>
              </a:rPr>
              <a:t>оплата технадзора</a:t>
            </a:r>
          </a:p>
        </p:txBody>
      </p:sp>
      <p:sp>
        <p:nvSpPr>
          <p:cNvPr id="57" name="Прямоугольник 56"/>
          <p:cNvSpPr>
            <a:spLocks noChangeArrowheads="1"/>
          </p:cNvSpPr>
          <p:nvPr/>
        </p:nvSpPr>
        <p:spPr bwMode="auto">
          <a:xfrm rot="1115582">
            <a:off x="3542334" y="1707448"/>
            <a:ext cx="289414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Arial" charset="0"/>
              </a:rPr>
              <a:t>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Arial" charset="0"/>
              </a:rPr>
              <a:t>оплата за выполнение работы</a:t>
            </a:r>
          </a:p>
        </p:txBody>
      </p:sp>
      <p:sp>
        <p:nvSpPr>
          <p:cNvPr id="58" name="Прямоугольник 57"/>
          <p:cNvSpPr>
            <a:spLocks noChangeArrowheads="1"/>
          </p:cNvSpPr>
          <p:nvPr/>
        </p:nvSpPr>
        <p:spPr bwMode="auto">
          <a:xfrm>
            <a:off x="856427" y="3625372"/>
            <a:ext cx="454774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Arial" charset="0"/>
              </a:rPr>
              <a:t>- акт выполненных работ</a:t>
            </a:r>
          </a:p>
          <a:p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Arial" charset="0"/>
              </a:rPr>
              <a:t>- справка о стоимости выполненных работ</a:t>
            </a:r>
          </a:p>
          <a:p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Arial" charset="0"/>
              </a:rPr>
              <a:t>- ведомость уложенных материалов</a:t>
            </a:r>
          </a:p>
        </p:txBody>
      </p:sp>
      <p:sp>
        <p:nvSpPr>
          <p:cNvPr id="62" name="Прямоугольник 61"/>
          <p:cNvSpPr>
            <a:spLocks noChangeArrowheads="1"/>
          </p:cNvSpPr>
          <p:nvPr/>
        </p:nvSpPr>
        <p:spPr bwMode="auto">
          <a:xfrm>
            <a:off x="7742423" y="1472173"/>
            <a:ext cx="146404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Arial" charset="0"/>
              </a:rPr>
              <a:t>оплата за поставленные материалы</a:t>
            </a:r>
          </a:p>
        </p:txBody>
      </p:sp>
      <p:sp>
        <p:nvSpPr>
          <p:cNvPr id="66" name="Блок-схема: узел 65"/>
          <p:cNvSpPr/>
          <p:nvPr/>
        </p:nvSpPr>
        <p:spPr>
          <a:xfrm>
            <a:off x="758270" y="1250176"/>
            <a:ext cx="285752" cy="288032"/>
          </a:xfrm>
          <a:prstGeom prst="flowChartConnector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Блок-схема: узел 66"/>
          <p:cNvSpPr/>
          <p:nvPr/>
        </p:nvSpPr>
        <p:spPr>
          <a:xfrm>
            <a:off x="1500388" y="2817260"/>
            <a:ext cx="285752" cy="288032"/>
          </a:xfrm>
          <a:prstGeom prst="flowChartConnector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Блок-схема: узел 67"/>
          <p:cNvSpPr/>
          <p:nvPr/>
        </p:nvSpPr>
        <p:spPr>
          <a:xfrm>
            <a:off x="7597857" y="2237779"/>
            <a:ext cx="285752" cy="288032"/>
          </a:xfrm>
          <a:prstGeom prst="flowChartConnector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Блок-схема: узел 68"/>
          <p:cNvSpPr/>
          <p:nvPr/>
        </p:nvSpPr>
        <p:spPr>
          <a:xfrm>
            <a:off x="743444" y="4383235"/>
            <a:ext cx="285752" cy="288032"/>
          </a:xfrm>
          <a:prstGeom prst="flowChartConnector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2" name="Прямая со стрелкой 71"/>
          <p:cNvCxnSpPr/>
          <p:nvPr/>
        </p:nvCxnSpPr>
        <p:spPr>
          <a:xfrm>
            <a:off x="1352374" y="3265116"/>
            <a:ext cx="5879744" cy="0"/>
          </a:xfrm>
          <a:prstGeom prst="straightConnector1">
            <a:avLst/>
          </a:prstGeom>
          <a:ln w="41275">
            <a:solidFill>
              <a:srgbClr val="FF9900"/>
            </a:solidFill>
            <a:prstDash val="sysDot"/>
            <a:round/>
            <a:headEnd type="none"/>
            <a:tailEnd type="arrow"/>
          </a:ln>
          <a:effectLst>
            <a:outerShdw blurRad="50800" dist="50800" dir="7680000" algn="l" rotWithShape="0">
              <a:srgbClr val="FF0000">
                <a:alpha val="40000"/>
              </a:srgbClr>
            </a:outerShdw>
          </a:effectLst>
          <a:scene3d>
            <a:camera prst="orthographicFront"/>
            <a:lightRig rig="threePt" dir="t"/>
          </a:scene3d>
          <a:sp3d prstMaterial="metal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3" name="Блок-схема: узел 72"/>
          <p:cNvSpPr/>
          <p:nvPr/>
        </p:nvSpPr>
        <p:spPr>
          <a:xfrm>
            <a:off x="6588224" y="2391293"/>
            <a:ext cx="285752" cy="288032"/>
          </a:xfrm>
          <a:prstGeom prst="flowChartConnector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2165752" y="2966322"/>
            <a:ext cx="39849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Arial" charset="0"/>
              </a:rPr>
              <a:t>заявка на оплату за выполнение работ</a:t>
            </a:r>
            <a:endParaRPr lang="ru-RU" dirty="0"/>
          </a:p>
        </p:txBody>
      </p:sp>
      <p:cxnSp>
        <p:nvCxnSpPr>
          <p:cNvPr id="76" name="Прямая со стрелкой 75"/>
          <p:cNvCxnSpPr/>
          <p:nvPr/>
        </p:nvCxnSpPr>
        <p:spPr>
          <a:xfrm>
            <a:off x="1337283" y="3529330"/>
            <a:ext cx="5879744" cy="0"/>
          </a:xfrm>
          <a:prstGeom prst="straightConnector1">
            <a:avLst/>
          </a:prstGeom>
          <a:ln w="41275">
            <a:solidFill>
              <a:srgbClr val="FF9900"/>
            </a:solidFill>
            <a:prstDash val="sysDot"/>
            <a:round/>
            <a:headEnd type="none"/>
            <a:tailEnd type="arrow"/>
          </a:ln>
          <a:effectLst>
            <a:outerShdw blurRad="50800" dist="50800" dir="7680000" algn="l" rotWithShape="0">
              <a:srgbClr val="FF0000">
                <a:alpha val="40000"/>
              </a:srgbClr>
            </a:outerShdw>
          </a:effectLst>
          <a:scene3d>
            <a:camera prst="orthographicFront"/>
            <a:lightRig rig="threePt" dir="t"/>
          </a:scene3d>
          <a:sp3d prstMaterial="metal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7" name="Прямоугольник 76"/>
          <p:cNvSpPr/>
          <p:nvPr/>
        </p:nvSpPr>
        <p:spPr>
          <a:xfrm>
            <a:off x="2665017" y="3244388"/>
            <a:ext cx="29986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Arial" charset="0"/>
              </a:rPr>
              <a:t>заявка на оплату технадзора</a:t>
            </a:r>
            <a:endParaRPr lang="ru-RU" dirty="0"/>
          </a:p>
        </p:txBody>
      </p:sp>
      <p:sp>
        <p:nvSpPr>
          <p:cNvPr id="78" name="Блок-схема: узел 77"/>
          <p:cNvSpPr/>
          <p:nvPr/>
        </p:nvSpPr>
        <p:spPr>
          <a:xfrm>
            <a:off x="6007813" y="4040870"/>
            <a:ext cx="285752" cy="288032"/>
          </a:xfrm>
          <a:prstGeom prst="flowChartConnector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8</a:t>
            </a:r>
            <a:endParaRPr lang="ru-RU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0" name="Блок-схема: узел 69"/>
          <p:cNvSpPr/>
          <p:nvPr/>
        </p:nvSpPr>
        <p:spPr>
          <a:xfrm>
            <a:off x="1836836" y="3120891"/>
            <a:ext cx="285752" cy="288032"/>
          </a:xfrm>
          <a:prstGeom prst="flowChartConnector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5" name="Блок-схема: узел 74"/>
          <p:cNvSpPr/>
          <p:nvPr/>
        </p:nvSpPr>
        <p:spPr>
          <a:xfrm>
            <a:off x="2186027" y="3385314"/>
            <a:ext cx="285752" cy="288032"/>
          </a:xfrm>
          <a:prstGeom prst="flowChartConnector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8833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5" grpId="0"/>
      <p:bldP spid="2" grpId="0"/>
      <p:bldP spid="16" grpId="0"/>
      <p:bldP spid="17" grpId="0"/>
      <p:bldP spid="18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62" grpId="0"/>
      <p:bldP spid="66" grpId="0" animBg="1"/>
      <p:bldP spid="67" grpId="0" animBg="1"/>
      <p:bldP spid="68" grpId="0" animBg="1"/>
      <p:bldP spid="69" grpId="0" animBg="1"/>
      <p:bldP spid="73" grpId="0" animBg="1"/>
      <p:bldP spid="74" grpId="0"/>
      <p:bldP spid="77" grpId="0"/>
      <p:bldP spid="78" grpId="0" animBg="1"/>
      <p:bldP spid="70" grpId="0" animBg="1"/>
      <p:bldP spid="7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единительная линия 9"/>
          <p:cNvCxnSpPr/>
          <p:nvPr/>
        </p:nvCxnSpPr>
        <p:spPr>
          <a:xfrm>
            <a:off x="683568" y="514866"/>
            <a:ext cx="1394874" cy="0"/>
          </a:xfrm>
          <a:prstGeom prst="line">
            <a:avLst/>
          </a:prstGeom>
          <a:ln w="2222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562060" y="64235"/>
            <a:ext cx="366158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1100" b="1" dirty="0" smtClean="0">
                <a:latin typeface="Open Sans Condensed" pitchFamily="34" charset="0"/>
                <a:cs typeface="Times New Roman" pitchFamily="18" charset="0"/>
              </a:rPr>
              <a:t>УПРАВЛЕНИЕ ФЕДЕРАЛЬНОГО КАЗНАЧЕЙСТВА </a:t>
            </a:r>
            <a:endParaRPr lang="en-US" altLang="ru-RU" sz="1100" b="1" dirty="0" smtClean="0">
              <a:latin typeface="Open Sans Condensed" pitchFamily="34" charset="0"/>
              <a:cs typeface="Times New Roman" pitchFamily="18" charset="0"/>
            </a:endParaRPr>
          </a:p>
          <a:p>
            <a:r>
              <a:rPr lang="ru-RU" altLang="ru-RU" sz="1100" b="1" dirty="0" smtClean="0">
                <a:latin typeface="Open Sans Condensed" pitchFamily="34" charset="0"/>
                <a:cs typeface="Times New Roman" pitchFamily="18" charset="0"/>
              </a:rPr>
              <a:t>ПО РЕСПУБЛИКЕ ТАТАРСТАН </a:t>
            </a:r>
            <a:endParaRPr lang="ru-RU" sz="11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68082" y="456650"/>
            <a:ext cx="18646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ru-RU" sz="1400" dirty="0" smtClean="0">
                <a:solidFill>
                  <a:srgbClr val="1C1C1C"/>
                </a:solidFill>
                <a:latin typeface="Open Sans Condensed Light" pitchFamily="34" charset="0"/>
                <a:cs typeface="Times New Roman" pitchFamily="18" charset="0"/>
              </a:rPr>
              <a:t>tatarstan.roskazna.ru</a:t>
            </a:r>
            <a:endParaRPr lang="ru-RU" sz="1400" dirty="0"/>
          </a:p>
        </p:txBody>
      </p:sp>
      <p:pic>
        <p:nvPicPr>
          <p:cNvPr id="13" name="Picture 2" descr="C:\казна\общий архив\герб ФК\орел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616" y="136824"/>
            <a:ext cx="409444" cy="378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076056" y="0"/>
            <a:ext cx="40679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Ведомость уложенных материалов</a:t>
            </a:r>
            <a:endParaRPr lang="en-US" sz="16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01" y="987574"/>
            <a:ext cx="9032947" cy="3811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707881" y="1851670"/>
            <a:ext cx="754956" cy="288032"/>
          </a:xfrm>
          <a:prstGeom prst="rect">
            <a:avLst/>
          </a:prstGeom>
          <a:solidFill>
            <a:schemeClr val="accent6">
              <a:lumMod val="75000"/>
              <a:alpha val="0"/>
            </a:schemeClr>
          </a:solidFill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1829040"/>
            <a:ext cx="9036496" cy="326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рямоугольник 14"/>
          <p:cNvSpPr/>
          <p:nvPr/>
        </p:nvSpPr>
        <p:spPr>
          <a:xfrm>
            <a:off x="107504" y="1779662"/>
            <a:ext cx="3168352" cy="720080"/>
          </a:xfrm>
          <a:prstGeom prst="rect">
            <a:avLst/>
          </a:prstGeom>
          <a:solidFill>
            <a:srgbClr val="66FF33">
              <a:alpha val="0"/>
            </a:srgbClr>
          </a:solidFill>
          <a:ln w="38100">
            <a:solidFill>
              <a:srgbClr val="00CC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3275856" y="1779662"/>
            <a:ext cx="1709986" cy="576064"/>
          </a:xfrm>
          <a:prstGeom prst="rect">
            <a:avLst/>
          </a:prstGeom>
          <a:solidFill>
            <a:schemeClr val="accent6">
              <a:lumMod val="75000"/>
              <a:alpha val="0"/>
            </a:schemeClr>
          </a:solidFill>
          <a:ln w="38100">
            <a:solidFill>
              <a:schemeClr val="tx2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5004048" y="1779662"/>
            <a:ext cx="3003296" cy="792088"/>
          </a:xfrm>
          <a:prstGeom prst="rect">
            <a:avLst/>
          </a:prstGeom>
          <a:solidFill>
            <a:schemeClr val="accent6">
              <a:lumMod val="75000"/>
              <a:alpha val="0"/>
            </a:schemeClr>
          </a:solidFill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7956375" y="1797158"/>
            <a:ext cx="1038633" cy="630576"/>
          </a:xfrm>
          <a:prstGeom prst="rect">
            <a:avLst/>
          </a:prstGeom>
          <a:solidFill>
            <a:schemeClr val="accent6">
              <a:lumMod val="75000"/>
              <a:alpha val="0"/>
            </a:schemeClr>
          </a:solidFill>
          <a:ln w="381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Номер слайда 3"/>
          <p:cNvSpPr txBox="1">
            <a:spLocks noGrp="1"/>
          </p:cNvSpPr>
          <p:nvPr/>
        </p:nvSpPr>
        <p:spPr bwMode="auto">
          <a:xfrm>
            <a:off x="8861425" y="4943475"/>
            <a:ext cx="282575" cy="200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>
              <a:defRPr/>
            </a:pPr>
            <a:fld id="{A98ED281-1EC3-461D-93DF-A89E91540868}" type="slidenum">
              <a:rPr lang="en-US" sz="1200" b="1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  <a:sym typeface="Lucida Grande"/>
              </a:rPr>
              <a:pPr algn="r">
                <a:defRPr/>
              </a:pPr>
              <a:t>22</a:t>
            </a:fld>
            <a:endParaRPr lang="en-US" sz="1200" b="1" dirty="0">
              <a:solidFill>
                <a:schemeClr val="tx2"/>
              </a:solidFill>
              <a:latin typeface="Arial" pitchFamily="34" charset="0"/>
              <a:ea typeface="ＭＳ Ｐゴシック" pitchFamily="34" charset="-128"/>
              <a:cs typeface="Arial" pitchFamily="34" charset="0"/>
              <a:sym typeface="Lucida Grande"/>
            </a:endParaRPr>
          </a:p>
        </p:txBody>
      </p:sp>
    </p:spTree>
    <p:extLst>
      <p:ext uri="{BB962C8B-B14F-4D97-AF65-F5344CB8AC3E}">
        <p14:creationId xmlns:p14="http://schemas.microsoft.com/office/powerpoint/2010/main" val="1188833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500"/>
                            </p:stCondLst>
                            <p:childTnLst>
                              <p:par>
                                <p:cTn id="22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50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5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1500"/>
                            </p:stCondLst>
                            <p:childTnLst>
                              <p:par>
                                <p:cTn id="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4500"/>
                            </p:stCondLst>
                            <p:childTnLst>
                              <p:par>
                                <p:cTn id="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 animBg="1"/>
      <p:bldP spid="14" grpId="1" animBg="1"/>
      <p:bldP spid="15" grpId="0" animBg="1"/>
      <p:bldP spid="17" grpId="0" animBg="1"/>
      <p:bldP spid="18" grpId="0" animBg="1"/>
      <p:bldP spid="1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3"/>
          <p:cNvSpPr txBox="1">
            <a:spLocks noGrp="1"/>
          </p:cNvSpPr>
          <p:nvPr/>
        </p:nvSpPr>
        <p:spPr bwMode="auto">
          <a:xfrm>
            <a:off x="8861425" y="4943475"/>
            <a:ext cx="282575" cy="200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>
              <a:defRPr/>
            </a:pPr>
            <a:fld id="{A98ED281-1EC3-461D-93DF-A89E91540868}" type="slidenum">
              <a:rPr lang="en-US" sz="1200" b="1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  <a:sym typeface="Lucida Grande"/>
              </a:rPr>
              <a:pPr algn="r">
                <a:defRPr/>
              </a:pPr>
              <a:t>23</a:t>
            </a:fld>
            <a:endParaRPr lang="en-US" sz="1200" b="1" dirty="0">
              <a:solidFill>
                <a:schemeClr val="tx2"/>
              </a:solidFill>
              <a:latin typeface="Arial" pitchFamily="34" charset="0"/>
              <a:ea typeface="ＭＳ Ｐゴシック" pitchFamily="34" charset="-128"/>
              <a:cs typeface="Arial" pitchFamily="34" charset="0"/>
              <a:sym typeface="Lucida Grande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683568" y="514866"/>
            <a:ext cx="1394874" cy="0"/>
          </a:xfrm>
          <a:prstGeom prst="line">
            <a:avLst/>
          </a:prstGeom>
          <a:ln w="2222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562060" y="64235"/>
            <a:ext cx="366158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1100" b="1" dirty="0" smtClean="0">
                <a:latin typeface="Open Sans Condensed" pitchFamily="34" charset="0"/>
                <a:cs typeface="Times New Roman" pitchFamily="18" charset="0"/>
              </a:rPr>
              <a:t>УПРАВЛЕНИЕ ФЕДЕРАЛЬНОГО КАЗНАЧЕЙСТВА </a:t>
            </a:r>
            <a:endParaRPr lang="en-US" altLang="ru-RU" sz="1100" b="1" dirty="0" smtClean="0">
              <a:latin typeface="Open Sans Condensed" pitchFamily="34" charset="0"/>
              <a:cs typeface="Times New Roman" pitchFamily="18" charset="0"/>
            </a:endParaRPr>
          </a:p>
          <a:p>
            <a:r>
              <a:rPr lang="ru-RU" altLang="ru-RU" sz="1100" b="1" dirty="0" smtClean="0">
                <a:latin typeface="Open Sans Condensed" pitchFamily="34" charset="0"/>
                <a:cs typeface="Times New Roman" pitchFamily="18" charset="0"/>
              </a:rPr>
              <a:t>ПО РЕСПУБЛИКЕ ТАТАРСТАН </a:t>
            </a:r>
            <a:endParaRPr lang="ru-RU" sz="11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68082" y="456650"/>
            <a:ext cx="18646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ru-RU" sz="1400" dirty="0" smtClean="0">
                <a:solidFill>
                  <a:srgbClr val="1C1C1C"/>
                </a:solidFill>
                <a:latin typeface="Open Sans Condensed Light" pitchFamily="34" charset="0"/>
                <a:cs typeface="Times New Roman" pitchFamily="18" charset="0"/>
              </a:rPr>
              <a:t>tatarstan.roskazna.ru</a:t>
            </a:r>
            <a:endParaRPr lang="ru-RU" sz="1400" dirty="0"/>
          </a:p>
        </p:txBody>
      </p:sp>
      <p:pic>
        <p:nvPicPr>
          <p:cNvPr id="13" name="Picture 2" descr="C:\казна\общий архив\герб ФК\орел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616" y="136824"/>
            <a:ext cx="409444" cy="378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076056" y="0"/>
            <a:ext cx="40679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Поставка материалов, выполнение работ на Биржевой площадке</a:t>
            </a:r>
            <a:endParaRPr lang="en-US" sz="16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875" y="1563638"/>
            <a:ext cx="6590853" cy="106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3563888" y="786065"/>
            <a:ext cx="182692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Инициатор</a:t>
            </a:r>
            <a:endParaRPr lang="en-US" sz="1600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Picture 2" descr="C:\Documents and Settings\KrasnovRY\Рабочий стол\стикеры для презентаций\Arrow-Left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500"/>
                    </a14:imgEffect>
                    <a14:imgEffect>
                      <a14:saturation sat="66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233028" y="1100410"/>
            <a:ext cx="504056" cy="42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Documents and Settings\KrasnovRY\Рабочий стол\стикеры для презентаций\Arrow-Left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500"/>
                    </a14:imgEffect>
                    <a14:imgEffect>
                      <a14:saturation sat="66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155411" y="2540570"/>
            <a:ext cx="504056" cy="42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3507" y="3003798"/>
            <a:ext cx="3347864" cy="1865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7" name="Прямая со стрелкой 16"/>
          <p:cNvCxnSpPr/>
          <p:nvPr/>
        </p:nvCxnSpPr>
        <p:spPr>
          <a:xfrm flipH="1">
            <a:off x="1701815" y="3437067"/>
            <a:ext cx="1006558" cy="522907"/>
          </a:xfrm>
          <a:prstGeom prst="straightConnector1">
            <a:avLst/>
          </a:prstGeom>
          <a:ln w="41275">
            <a:solidFill>
              <a:srgbClr val="FF9900"/>
            </a:solidFill>
            <a:prstDash val="sysDot"/>
            <a:round/>
            <a:headEnd type="none"/>
            <a:tailEnd type="arrow"/>
          </a:ln>
          <a:effectLst>
            <a:outerShdw blurRad="50800" dist="50800" dir="7680000" algn="l" rotWithShape="0">
              <a:srgbClr val="FF0000">
                <a:alpha val="40000"/>
              </a:srgbClr>
            </a:outerShdw>
          </a:effectLst>
          <a:scene3d>
            <a:camera prst="orthographicFront"/>
            <a:lightRig rig="threePt" dir="t"/>
          </a:scene3d>
          <a:sp3d prstMaterial="metal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5974864" y="3402416"/>
            <a:ext cx="973400" cy="609494"/>
          </a:xfrm>
          <a:prstGeom prst="straightConnector1">
            <a:avLst/>
          </a:prstGeom>
          <a:ln w="41275">
            <a:solidFill>
              <a:srgbClr val="FF9900"/>
            </a:solidFill>
            <a:prstDash val="sysDot"/>
            <a:round/>
            <a:headEnd type="none"/>
            <a:tailEnd type="arrow"/>
          </a:ln>
          <a:effectLst>
            <a:outerShdw blurRad="50800" dist="50800" dir="7680000" algn="l" rotWithShape="0">
              <a:srgbClr val="FF0000">
                <a:alpha val="40000"/>
              </a:srgbClr>
            </a:outerShdw>
          </a:effectLst>
          <a:scene3d>
            <a:camera prst="orthographicFront"/>
            <a:lightRig rig="threePt" dir="t"/>
          </a:scene3d>
          <a:sp3d prstMaterial="metal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1027" name="Picture 3" descr="C:\Documents and Settings\KrasnovRY\Рабочий стол\стикеры для презентаций\Chelovechek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5604" y="4022716"/>
            <a:ext cx="846686" cy="846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6877193" y="3402416"/>
            <a:ext cx="15035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выполнение работ</a:t>
            </a:r>
            <a:endParaRPr lang="en-US" sz="1400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8" name="Picture 4" descr="C:\Documents and Settings\KrasnovRY\Рабочий стол\стикеры для презентаций\tovar-iz-kitaya-1024x51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12" y="4054872"/>
            <a:ext cx="1977229" cy="988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114788" y="3402416"/>
            <a:ext cx="150350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поставка строительных материалов</a:t>
            </a:r>
            <a:endParaRPr lang="en-US" sz="1400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8833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  <p:bldP spid="19" grpId="0"/>
      <p:bldP spid="2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C:\Documents and Settings\KrasnovRY\Рабочий стол\стикеры для презентаций\статистика-финансов-предприятий-и-организаций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338" y="880433"/>
            <a:ext cx="1488504" cy="123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омер слайда 3"/>
          <p:cNvSpPr txBox="1">
            <a:spLocks noGrp="1"/>
          </p:cNvSpPr>
          <p:nvPr/>
        </p:nvSpPr>
        <p:spPr bwMode="auto">
          <a:xfrm>
            <a:off x="8861425" y="4943475"/>
            <a:ext cx="282575" cy="200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>
              <a:defRPr/>
            </a:pPr>
            <a:fld id="{A98ED281-1EC3-461D-93DF-A89E91540868}" type="slidenum">
              <a:rPr lang="en-US" sz="1200" b="1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  <a:sym typeface="Lucida Grande"/>
              </a:rPr>
              <a:pPr algn="r">
                <a:defRPr/>
              </a:pPr>
              <a:t>24</a:t>
            </a:fld>
            <a:endParaRPr lang="en-US" sz="1200" b="1" dirty="0">
              <a:solidFill>
                <a:schemeClr val="tx2"/>
              </a:solidFill>
              <a:latin typeface="Arial" pitchFamily="34" charset="0"/>
              <a:ea typeface="ＭＳ Ｐゴシック" pitchFamily="34" charset="-128"/>
              <a:cs typeface="Arial" pitchFamily="34" charset="0"/>
              <a:sym typeface="Lucida Grande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683568" y="514866"/>
            <a:ext cx="1394874" cy="0"/>
          </a:xfrm>
          <a:prstGeom prst="line">
            <a:avLst/>
          </a:prstGeom>
          <a:ln w="2222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562060" y="64235"/>
            <a:ext cx="366158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1100" b="1" dirty="0" smtClean="0">
                <a:latin typeface="Open Sans Condensed" pitchFamily="34" charset="0"/>
                <a:cs typeface="Times New Roman" pitchFamily="18" charset="0"/>
              </a:rPr>
              <a:t>УПРАВЛЕНИЕ ФЕДЕРАЛЬНОГО КАЗНАЧЕЙСТВА </a:t>
            </a:r>
            <a:endParaRPr lang="en-US" altLang="ru-RU" sz="1100" b="1" dirty="0" smtClean="0">
              <a:latin typeface="Open Sans Condensed" pitchFamily="34" charset="0"/>
              <a:cs typeface="Times New Roman" pitchFamily="18" charset="0"/>
            </a:endParaRPr>
          </a:p>
          <a:p>
            <a:r>
              <a:rPr lang="ru-RU" altLang="ru-RU" sz="1100" b="1" dirty="0" smtClean="0">
                <a:latin typeface="Open Sans Condensed" pitchFamily="34" charset="0"/>
                <a:cs typeface="Times New Roman" pitchFamily="18" charset="0"/>
              </a:rPr>
              <a:t>ПО РЕСПУБЛИКЕ ТАТАРСТАН </a:t>
            </a:r>
            <a:endParaRPr lang="ru-RU" sz="11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68082" y="456650"/>
            <a:ext cx="18646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ru-RU" sz="1400" dirty="0" smtClean="0">
                <a:solidFill>
                  <a:srgbClr val="1C1C1C"/>
                </a:solidFill>
                <a:latin typeface="Open Sans Condensed Light" pitchFamily="34" charset="0"/>
                <a:cs typeface="Times New Roman" pitchFamily="18" charset="0"/>
              </a:rPr>
              <a:t>tatarstan.roskazna.ru</a:t>
            </a:r>
            <a:endParaRPr lang="ru-RU" sz="1400" dirty="0"/>
          </a:p>
        </p:txBody>
      </p:sp>
      <p:pic>
        <p:nvPicPr>
          <p:cNvPr id="13" name="Picture 2" descr="C:\казна\общий архив\герб ФК\орел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616" y="136824"/>
            <a:ext cx="409444" cy="378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355976" y="0"/>
            <a:ext cx="47880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Правила участия  исполнителей работ на </a:t>
            </a:r>
          </a:p>
          <a:p>
            <a:pPr algn="r"/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Биржевой площадке</a:t>
            </a:r>
            <a:endParaRPr lang="en-US" sz="16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Блок-схема: объединение 8"/>
          <p:cNvSpPr/>
          <p:nvPr/>
        </p:nvSpPr>
        <p:spPr bwMode="auto">
          <a:xfrm>
            <a:off x="374907" y="1675829"/>
            <a:ext cx="1416469" cy="3367658"/>
          </a:xfrm>
          <a:prstGeom prst="flowChartMerge">
            <a:avLst/>
          </a:prstGeom>
          <a:solidFill>
            <a:srgbClr val="00CC00">
              <a:alpha val="23000"/>
            </a:srgb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 baseline="-25000" dirty="0">
              <a:solidFill>
                <a:srgbClr val="9BBB59">
                  <a:lumMod val="75000"/>
                </a:srgbClr>
              </a:solidFill>
              <a:latin typeface="Calibri"/>
              <a:cs typeface="+mn-cs"/>
            </a:endParaRPr>
          </a:p>
        </p:txBody>
      </p:sp>
      <p:sp>
        <p:nvSpPr>
          <p:cNvPr id="14" name="Полилиния 13"/>
          <p:cNvSpPr/>
          <p:nvPr/>
        </p:nvSpPr>
        <p:spPr bwMode="auto">
          <a:xfrm>
            <a:off x="1479758" y="2859782"/>
            <a:ext cx="5591893" cy="260936"/>
          </a:xfrm>
          <a:custGeom>
            <a:avLst/>
            <a:gdLst>
              <a:gd name="connsiteX0" fmla="*/ 795338 w 795338"/>
              <a:gd name="connsiteY0" fmla="*/ 204787 h 204787"/>
              <a:gd name="connsiteX1" fmla="*/ 152400 w 795338"/>
              <a:gd name="connsiteY1" fmla="*/ 204787 h 204787"/>
              <a:gd name="connsiteX2" fmla="*/ 0 w 795338"/>
              <a:gd name="connsiteY2" fmla="*/ 0 h 204787"/>
              <a:gd name="connsiteX3" fmla="*/ 33338 w 795338"/>
              <a:gd name="connsiteY3" fmla="*/ 0 h 204787"/>
              <a:gd name="connsiteX4" fmla="*/ 150019 w 795338"/>
              <a:gd name="connsiteY4" fmla="*/ 140493 h 204787"/>
              <a:gd name="connsiteX5" fmla="*/ 766763 w 795338"/>
              <a:gd name="connsiteY5" fmla="*/ 140493 h 204787"/>
              <a:gd name="connsiteX6" fmla="*/ 795338 w 795338"/>
              <a:gd name="connsiteY6" fmla="*/ 204787 h 204787"/>
              <a:gd name="connsiteX0" fmla="*/ 795338 w 795338"/>
              <a:gd name="connsiteY0" fmla="*/ 204787 h 204787"/>
              <a:gd name="connsiteX1" fmla="*/ 152400 w 795338"/>
              <a:gd name="connsiteY1" fmla="*/ 204787 h 204787"/>
              <a:gd name="connsiteX2" fmla="*/ 0 w 795338"/>
              <a:gd name="connsiteY2" fmla="*/ 0 h 204787"/>
              <a:gd name="connsiteX3" fmla="*/ 42863 w 795338"/>
              <a:gd name="connsiteY3" fmla="*/ 4762 h 204787"/>
              <a:gd name="connsiteX4" fmla="*/ 150019 w 795338"/>
              <a:gd name="connsiteY4" fmla="*/ 140493 h 204787"/>
              <a:gd name="connsiteX5" fmla="*/ 766763 w 795338"/>
              <a:gd name="connsiteY5" fmla="*/ 140493 h 204787"/>
              <a:gd name="connsiteX6" fmla="*/ 795338 w 795338"/>
              <a:gd name="connsiteY6" fmla="*/ 204787 h 204787"/>
              <a:gd name="connsiteX0" fmla="*/ 802482 w 802482"/>
              <a:gd name="connsiteY0" fmla="*/ 207168 h 207168"/>
              <a:gd name="connsiteX1" fmla="*/ 152400 w 802482"/>
              <a:gd name="connsiteY1" fmla="*/ 204787 h 207168"/>
              <a:gd name="connsiteX2" fmla="*/ 0 w 802482"/>
              <a:gd name="connsiteY2" fmla="*/ 0 h 207168"/>
              <a:gd name="connsiteX3" fmla="*/ 42863 w 802482"/>
              <a:gd name="connsiteY3" fmla="*/ 4762 h 207168"/>
              <a:gd name="connsiteX4" fmla="*/ 150019 w 802482"/>
              <a:gd name="connsiteY4" fmla="*/ 140493 h 207168"/>
              <a:gd name="connsiteX5" fmla="*/ 766763 w 802482"/>
              <a:gd name="connsiteY5" fmla="*/ 140493 h 207168"/>
              <a:gd name="connsiteX6" fmla="*/ 802482 w 802482"/>
              <a:gd name="connsiteY6" fmla="*/ 207168 h 207168"/>
              <a:gd name="connsiteX0" fmla="*/ 802482 w 802482"/>
              <a:gd name="connsiteY0" fmla="*/ 207168 h 207168"/>
              <a:gd name="connsiteX1" fmla="*/ 159544 w 802482"/>
              <a:gd name="connsiteY1" fmla="*/ 207168 h 207168"/>
              <a:gd name="connsiteX2" fmla="*/ 0 w 802482"/>
              <a:gd name="connsiteY2" fmla="*/ 0 h 207168"/>
              <a:gd name="connsiteX3" fmla="*/ 42863 w 802482"/>
              <a:gd name="connsiteY3" fmla="*/ 4762 h 207168"/>
              <a:gd name="connsiteX4" fmla="*/ 150019 w 802482"/>
              <a:gd name="connsiteY4" fmla="*/ 140493 h 207168"/>
              <a:gd name="connsiteX5" fmla="*/ 766763 w 802482"/>
              <a:gd name="connsiteY5" fmla="*/ 140493 h 207168"/>
              <a:gd name="connsiteX6" fmla="*/ 802482 w 802482"/>
              <a:gd name="connsiteY6" fmla="*/ 207168 h 207168"/>
              <a:gd name="connsiteX0" fmla="*/ 802482 w 802482"/>
              <a:gd name="connsiteY0" fmla="*/ 207168 h 207168"/>
              <a:gd name="connsiteX1" fmla="*/ 152400 w 802482"/>
              <a:gd name="connsiteY1" fmla="*/ 202406 h 207168"/>
              <a:gd name="connsiteX2" fmla="*/ 0 w 802482"/>
              <a:gd name="connsiteY2" fmla="*/ 0 h 207168"/>
              <a:gd name="connsiteX3" fmla="*/ 42863 w 802482"/>
              <a:gd name="connsiteY3" fmla="*/ 4762 h 207168"/>
              <a:gd name="connsiteX4" fmla="*/ 150019 w 802482"/>
              <a:gd name="connsiteY4" fmla="*/ 140493 h 207168"/>
              <a:gd name="connsiteX5" fmla="*/ 766763 w 802482"/>
              <a:gd name="connsiteY5" fmla="*/ 140493 h 207168"/>
              <a:gd name="connsiteX6" fmla="*/ 802482 w 802482"/>
              <a:gd name="connsiteY6" fmla="*/ 207168 h 207168"/>
              <a:gd name="connsiteX0" fmla="*/ 802482 w 802482"/>
              <a:gd name="connsiteY0" fmla="*/ 207168 h 207168"/>
              <a:gd name="connsiteX1" fmla="*/ 152400 w 802482"/>
              <a:gd name="connsiteY1" fmla="*/ 202406 h 207168"/>
              <a:gd name="connsiteX2" fmla="*/ 0 w 802482"/>
              <a:gd name="connsiteY2" fmla="*/ 0 h 207168"/>
              <a:gd name="connsiteX3" fmla="*/ 45244 w 802482"/>
              <a:gd name="connsiteY3" fmla="*/ 2381 h 207168"/>
              <a:gd name="connsiteX4" fmla="*/ 150019 w 802482"/>
              <a:gd name="connsiteY4" fmla="*/ 140493 h 207168"/>
              <a:gd name="connsiteX5" fmla="*/ 766763 w 802482"/>
              <a:gd name="connsiteY5" fmla="*/ 140493 h 207168"/>
              <a:gd name="connsiteX6" fmla="*/ 802482 w 802482"/>
              <a:gd name="connsiteY6" fmla="*/ 207168 h 207168"/>
              <a:gd name="connsiteX0" fmla="*/ 802482 w 802482"/>
              <a:gd name="connsiteY0" fmla="*/ 207168 h 207168"/>
              <a:gd name="connsiteX1" fmla="*/ 159544 w 802482"/>
              <a:gd name="connsiteY1" fmla="*/ 207168 h 207168"/>
              <a:gd name="connsiteX2" fmla="*/ 0 w 802482"/>
              <a:gd name="connsiteY2" fmla="*/ 0 h 207168"/>
              <a:gd name="connsiteX3" fmla="*/ 45244 w 802482"/>
              <a:gd name="connsiteY3" fmla="*/ 2381 h 207168"/>
              <a:gd name="connsiteX4" fmla="*/ 150019 w 802482"/>
              <a:gd name="connsiteY4" fmla="*/ 140493 h 207168"/>
              <a:gd name="connsiteX5" fmla="*/ 766763 w 802482"/>
              <a:gd name="connsiteY5" fmla="*/ 140493 h 207168"/>
              <a:gd name="connsiteX6" fmla="*/ 802482 w 802482"/>
              <a:gd name="connsiteY6" fmla="*/ 207168 h 207168"/>
              <a:gd name="connsiteX0" fmla="*/ 802482 w 802482"/>
              <a:gd name="connsiteY0" fmla="*/ 207168 h 207168"/>
              <a:gd name="connsiteX1" fmla="*/ 152378 w 802482"/>
              <a:gd name="connsiteY1" fmla="*/ 204787 h 207168"/>
              <a:gd name="connsiteX2" fmla="*/ 0 w 802482"/>
              <a:gd name="connsiteY2" fmla="*/ 0 h 207168"/>
              <a:gd name="connsiteX3" fmla="*/ 45244 w 802482"/>
              <a:gd name="connsiteY3" fmla="*/ 2381 h 207168"/>
              <a:gd name="connsiteX4" fmla="*/ 150019 w 802482"/>
              <a:gd name="connsiteY4" fmla="*/ 140493 h 207168"/>
              <a:gd name="connsiteX5" fmla="*/ 766763 w 802482"/>
              <a:gd name="connsiteY5" fmla="*/ 140493 h 207168"/>
              <a:gd name="connsiteX6" fmla="*/ 802482 w 802482"/>
              <a:gd name="connsiteY6" fmla="*/ 207168 h 207168"/>
              <a:gd name="connsiteX0" fmla="*/ 802482 w 802482"/>
              <a:gd name="connsiteY0" fmla="*/ 207168 h 207168"/>
              <a:gd name="connsiteX1" fmla="*/ 149990 w 802482"/>
              <a:gd name="connsiteY1" fmla="*/ 207168 h 207168"/>
              <a:gd name="connsiteX2" fmla="*/ 0 w 802482"/>
              <a:gd name="connsiteY2" fmla="*/ 0 h 207168"/>
              <a:gd name="connsiteX3" fmla="*/ 45244 w 802482"/>
              <a:gd name="connsiteY3" fmla="*/ 2381 h 207168"/>
              <a:gd name="connsiteX4" fmla="*/ 150019 w 802482"/>
              <a:gd name="connsiteY4" fmla="*/ 140493 h 207168"/>
              <a:gd name="connsiteX5" fmla="*/ 766763 w 802482"/>
              <a:gd name="connsiteY5" fmla="*/ 140493 h 207168"/>
              <a:gd name="connsiteX6" fmla="*/ 802482 w 802482"/>
              <a:gd name="connsiteY6" fmla="*/ 207168 h 207168"/>
              <a:gd name="connsiteX0" fmla="*/ 802482 w 802482"/>
              <a:gd name="connsiteY0" fmla="*/ 207168 h 209549"/>
              <a:gd name="connsiteX1" fmla="*/ 157154 w 802482"/>
              <a:gd name="connsiteY1" fmla="*/ 209549 h 209549"/>
              <a:gd name="connsiteX2" fmla="*/ 0 w 802482"/>
              <a:gd name="connsiteY2" fmla="*/ 0 h 209549"/>
              <a:gd name="connsiteX3" fmla="*/ 45244 w 802482"/>
              <a:gd name="connsiteY3" fmla="*/ 2381 h 209549"/>
              <a:gd name="connsiteX4" fmla="*/ 150019 w 802482"/>
              <a:gd name="connsiteY4" fmla="*/ 140493 h 209549"/>
              <a:gd name="connsiteX5" fmla="*/ 766763 w 802482"/>
              <a:gd name="connsiteY5" fmla="*/ 140493 h 209549"/>
              <a:gd name="connsiteX6" fmla="*/ 802482 w 802482"/>
              <a:gd name="connsiteY6" fmla="*/ 207168 h 209549"/>
              <a:gd name="connsiteX0" fmla="*/ 804870 w 804870"/>
              <a:gd name="connsiteY0" fmla="*/ 207168 h 209549"/>
              <a:gd name="connsiteX1" fmla="*/ 157154 w 804870"/>
              <a:gd name="connsiteY1" fmla="*/ 209549 h 209549"/>
              <a:gd name="connsiteX2" fmla="*/ 0 w 804870"/>
              <a:gd name="connsiteY2" fmla="*/ 0 h 209549"/>
              <a:gd name="connsiteX3" fmla="*/ 45244 w 804870"/>
              <a:gd name="connsiteY3" fmla="*/ 2381 h 209549"/>
              <a:gd name="connsiteX4" fmla="*/ 150019 w 804870"/>
              <a:gd name="connsiteY4" fmla="*/ 140493 h 209549"/>
              <a:gd name="connsiteX5" fmla="*/ 766763 w 804870"/>
              <a:gd name="connsiteY5" fmla="*/ 140493 h 209549"/>
              <a:gd name="connsiteX6" fmla="*/ 804870 w 804870"/>
              <a:gd name="connsiteY6" fmla="*/ 207168 h 209549"/>
              <a:gd name="connsiteX0" fmla="*/ 802481 w 802481"/>
              <a:gd name="connsiteY0" fmla="*/ 209549 h 209549"/>
              <a:gd name="connsiteX1" fmla="*/ 157154 w 802481"/>
              <a:gd name="connsiteY1" fmla="*/ 209549 h 209549"/>
              <a:gd name="connsiteX2" fmla="*/ 0 w 802481"/>
              <a:gd name="connsiteY2" fmla="*/ 0 h 209549"/>
              <a:gd name="connsiteX3" fmla="*/ 45244 w 802481"/>
              <a:gd name="connsiteY3" fmla="*/ 2381 h 209549"/>
              <a:gd name="connsiteX4" fmla="*/ 150019 w 802481"/>
              <a:gd name="connsiteY4" fmla="*/ 140493 h 209549"/>
              <a:gd name="connsiteX5" fmla="*/ 766763 w 802481"/>
              <a:gd name="connsiteY5" fmla="*/ 140493 h 209549"/>
              <a:gd name="connsiteX6" fmla="*/ 802481 w 802481"/>
              <a:gd name="connsiteY6" fmla="*/ 209549 h 209549"/>
              <a:gd name="connsiteX0" fmla="*/ 802481 w 802481"/>
              <a:gd name="connsiteY0" fmla="*/ 209549 h 209549"/>
              <a:gd name="connsiteX1" fmla="*/ 157154 w 802481"/>
              <a:gd name="connsiteY1" fmla="*/ 209549 h 209549"/>
              <a:gd name="connsiteX2" fmla="*/ 0 w 802481"/>
              <a:gd name="connsiteY2" fmla="*/ 0 h 209549"/>
              <a:gd name="connsiteX3" fmla="*/ 45244 w 802481"/>
              <a:gd name="connsiteY3" fmla="*/ 2381 h 209549"/>
              <a:gd name="connsiteX4" fmla="*/ 177475 w 802481"/>
              <a:gd name="connsiteY4" fmla="*/ 140493 h 209549"/>
              <a:gd name="connsiteX5" fmla="*/ 766763 w 802481"/>
              <a:gd name="connsiteY5" fmla="*/ 140493 h 209549"/>
              <a:gd name="connsiteX6" fmla="*/ 802481 w 802481"/>
              <a:gd name="connsiteY6" fmla="*/ 209549 h 209549"/>
              <a:gd name="connsiteX0" fmla="*/ 802481 w 802481"/>
              <a:gd name="connsiteY0" fmla="*/ 209549 h 209549"/>
              <a:gd name="connsiteX1" fmla="*/ 157154 w 802481"/>
              <a:gd name="connsiteY1" fmla="*/ 209549 h 209549"/>
              <a:gd name="connsiteX2" fmla="*/ 0 w 802481"/>
              <a:gd name="connsiteY2" fmla="*/ 0 h 209549"/>
              <a:gd name="connsiteX3" fmla="*/ 78191 w 802481"/>
              <a:gd name="connsiteY3" fmla="*/ 30956 h 209549"/>
              <a:gd name="connsiteX4" fmla="*/ 177475 w 802481"/>
              <a:gd name="connsiteY4" fmla="*/ 140493 h 209549"/>
              <a:gd name="connsiteX5" fmla="*/ 766763 w 802481"/>
              <a:gd name="connsiteY5" fmla="*/ 140493 h 209549"/>
              <a:gd name="connsiteX6" fmla="*/ 802481 w 802481"/>
              <a:gd name="connsiteY6" fmla="*/ 209549 h 209549"/>
              <a:gd name="connsiteX0" fmla="*/ 742078 w 742078"/>
              <a:gd name="connsiteY0" fmla="*/ 178593 h 178593"/>
              <a:gd name="connsiteX1" fmla="*/ 96751 w 742078"/>
              <a:gd name="connsiteY1" fmla="*/ 178593 h 178593"/>
              <a:gd name="connsiteX2" fmla="*/ 0 w 742078"/>
              <a:gd name="connsiteY2" fmla="*/ 97631 h 178593"/>
              <a:gd name="connsiteX3" fmla="*/ 17788 w 742078"/>
              <a:gd name="connsiteY3" fmla="*/ 0 h 178593"/>
              <a:gd name="connsiteX4" fmla="*/ 117072 w 742078"/>
              <a:gd name="connsiteY4" fmla="*/ 109537 h 178593"/>
              <a:gd name="connsiteX5" fmla="*/ 706360 w 742078"/>
              <a:gd name="connsiteY5" fmla="*/ 109537 h 178593"/>
              <a:gd name="connsiteX6" fmla="*/ 742078 w 742078"/>
              <a:gd name="connsiteY6" fmla="*/ 178593 h 178593"/>
              <a:gd name="connsiteX0" fmla="*/ 786008 w 786008"/>
              <a:gd name="connsiteY0" fmla="*/ 200024 h 200024"/>
              <a:gd name="connsiteX1" fmla="*/ 140681 w 786008"/>
              <a:gd name="connsiteY1" fmla="*/ 200024 h 200024"/>
              <a:gd name="connsiteX2" fmla="*/ 0 w 786008"/>
              <a:gd name="connsiteY2" fmla="*/ 0 h 200024"/>
              <a:gd name="connsiteX3" fmla="*/ 61718 w 786008"/>
              <a:gd name="connsiteY3" fmla="*/ 21431 h 200024"/>
              <a:gd name="connsiteX4" fmla="*/ 161002 w 786008"/>
              <a:gd name="connsiteY4" fmla="*/ 130968 h 200024"/>
              <a:gd name="connsiteX5" fmla="*/ 750290 w 786008"/>
              <a:gd name="connsiteY5" fmla="*/ 130968 h 200024"/>
              <a:gd name="connsiteX6" fmla="*/ 786008 w 786008"/>
              <a:gd name="connsiteY6" fmla="*/ 200024 h 200024"/>
              <a:gd name="connsiteX0" fmla="*/ 786008 w 786008"/>
              <a:gd name="connsiteY0" fmla="*/ 200024 h 204786"/>
              <a:gd name="connsiteX1" fmla="*/ 192847 w 786008"/>
              <a:gd name="connsiteY1" fmla="*/ 204786 h 204786"/>
              <a:gd name="connsiteX2" fmla="*/ 0 w 786008"/>
              <a:gd name="connsiteY2" fmla="*/ 0 h 204786"/>
              <a:gd name="connsiteX3" fmla="*/ 61718 w 786008"/>
              <a:gd name="connsiteY3" fmla="*/ 21431 h 204786"/>
              <a:gd name="connsiteX4" fmla="*/ 161002 w 786008"/>
              <a:gd name="connsiteY4" fmla="*/ 130968 h 204786"/>
              <a:gd name="connsiteX5" fmla="*/ 750290 w 786008"/>
              <a:gd name="connsiteY5" fmla="*/ 130968 h 204786"/>
              <a:gd name="connsiteX6" fmla="*/ 786008 w 786008"/>
              <a:gd name="connsiteY6" fmla="*/ 200024 h 204786"/>
              <a:gd name="connsiteX0" fmla="*/ 786008 w 786008"/>
              <a:gd name="connsiteY0" fmla="*/ 200024 h 204786"/>
              <a:gd name="connsiteX1" fmla="*/ 173628 w 786008"/>
              <a:gd name="connsiteY1" fmla="*/ 204786 h 204786"/>
              <a:gd name="connsiteX2" fmla="*/ 0 w 786008"/>
              <a:gd name="connsiteY2" fmla="*/ 0 h 204786"/>
              <a:gd name="connsiteX3" fmla="*/ 61718 w 786008"/>
              <a:gd name="connsiteY3" fmla="*/ 21431 h 204786"/>
              <a:gd name="connsiteX4" fmla="*/ 161002 w 786008"/>
              <a:gd name="connsiteY4" fmla="*/ 130968 h 204786"/>
              <a:gd name="connsiteX5" fmla="*/ 750290 w 786008"/>
              <a:gd name="connsiteY5" fmla="*/ 130968 h 204786"/>
              <a:gd name="connsiteX6" fmla="*/ 786008 w 786008"/>
              <a:gd name="connsiteY6" fmla="*/ 200024 h 204786"/>
              <a:gd name="connsiteX0" fmla="*/ 786008 w 786008"/>
              <a:gd name="connsiteY0" fmla="*/ 221455 h 226217"/>
              <a:gd name="connsiteX1" fmla="*/ 173628 w 786008"/>
              <a:gd name="connsiteY1" fmla="*/ 226217 h 226217"/>
              <a:gd name="connsiteX2" fmla="*/ 0 w 786008"/>
              <a:gd name="connsiteY2" fmla="*/ 21431 h 226217"/>
              <a:gd name="connsiteX3" fmla="*/ 80938 w 786008"/>
              <a:gd name="connsiteY3" fmla="*/ 0 h 226217"/>
              <a:gd name="connsiteX4" fmla="*/ 161002 w 786008"/>
              <a:gd name="connsiteY4" fmla="*/ 152399 h 226217"/>
              <a:gd name="connsiteX5" fmla="*/ 750290 w 786008"/>
              <a:gd name="connsiteY5" fmla="*/ 152399 h 226217"/>
              <a:gd name="connsiteX6" fmla="*/ 786008 w 786008"/>
              <a:gd name="connsiteY6" fmla="*/ 221455 h 226217"/>
              <a:gd name="connsiteX0" fmla="*/ 786008 w 786008"/>
              <a:gd name="connsiteY0" fmla="*/ 200024 h 204786"/>
              <a:gd name="connsiteX1" fmla="*/ 173628 w 786008"/>
              <a:gd name="connsiteY1" fmla="*/ 204786 h 204786"/>
              <a:gd name="connsiteX2" fmla="*/ 0 w 786008"/>
              <a:gd name="connsiteY2" fmla="*/ 0 h 204786"/>
              <a:gd name="connsiteX3" fmla="*/ 42499 w 786008"/>
              <a:gd name="connsiteY3" fmla="*/ 0 h 204786"/>
              <a:gd name="connsiteX4" fmla="*/ 161002 w 786008"/>
              <a:gd name="connsiteY4" fmla="*/ 130968 h 204786"/>
              <a:gd name="connsiteX5" fmla="*/ 750290 w 786008"/>
              <a:gd name="connsiteY5" fmla="*/ 130968 h 204786"/>
              <a:gd name="connsiteX6" fmla="*/ 786008 w 786008"/>
              <a:gd name="connsiteY6" fmla="*/ 200024 h 204786"/>
              <a:gd name="connsiteX0" fmla="*/ 769535 w 769535"/>
              <a:gd name="connsiteY0" fmla="*/ 197643 h 204786"/>
              <a:gd name="connsiteX1" fmla="*/ 173628 w 769535"/>
              <a:gd name="connsiteY1" fmla="*/ 204786 h 204786"/>
              <a:gd name="connsiteX2" fmla="*/ 0 w 769535"/>
              <a:gd name="connsiteY2" fmla="*/ 0 h 204786"/>
              <a:gd name="connsiteX3" fmla="*/ 42499 w 769535"/>
              <a:gd name="connsiteY3" fmla="*/ 0 h 204786"/>
              <a:gd name="connsiteX4" fmla="*/ 161002 w 769535"/>
              <a:gd name="connsiteY4" fmla="*/ 130968 h 204786"/>
              <a:gd name="connsiteX5" fmla="*/ 750290 w 769535"/>
              <a:gd name="connsiteY5" fmla="*/ 130968 h 204786"/>
              <a:gd name="connsiteX6" fmla="*/ 769535 w 769535"/>
              <a:gd name="connsiteY6" fmla="*/ 197643 h 204786"/>
              <a:gd name="connsiteX0" fmla="*/ 780517 w 780517"/>
              <a:gd name="connsiteY0" fmla="*/ 197643 h 204786"/>
              <a:gd name="connsiteX1" fmla="*/ 173628 w 780517"/>
              <a:gd name="connsiteY1" fmla="*/ 204786 h 204786"/>
              <a:gd name="connsiteX2" fmla="*/ 0 w 780517"/>
              <a:gd name="connsiteY2" fmla="*/ 0 h 204786"/>
              <a:gd name="connsiteX3" fmla="*/ 42499 w 780517"/>
              <a:gd name="connsiteY3" fmla="*/ 0 h 204786"/>
              <a:gd name="connsiteX4" fmla="*/ 161002 w 780517"/>
              <a:gd name="connsiteY4" fmla="*/ 130968 h 204786"/>
              <a:gd name="connsiteX5" fmla="*/ 750290 w 780517"/>
              <a:gd name="connsiteY5" fmla="*/ 130968 h 204786"/>
              <a:gd name="connsiteX6" fmla="*/ 780517 w 780517"/>
              <a:gd name="connsiteY6" fmla="*/ 197643 h 204786"/>
              <a:gd name="connsiteX0" fmla="*/ 780517 w 780517"/>
              <a:gd name="connsiteY0" fmla="*/ 197643 h 197643"/>
              <a:gd name="connsiteX1" fmla="*/ 173628 w 780517"/>
              <a:gd name="connsiteY1" fmla="*/ 178592 h 197643"/>
              <a:gd name="connsiteX2" fmla="*/ 0 w 780517"/>
              <a:gd name="connsiteY2" fmla="*/ 0 h 197643"/>
              <a:gd name="connsiteX3" fmla="*/ 42499 w 780517"/>
              <a:gd name="connsiteY3" fmla="*/ 0 h 197643"/>
              <a:gd name="connsiteX4" fmla="*/ 161002 w 780517"/>
              <a:gd name="connsiteY4" fmla="*/ 130968 h 197643"/>
              <a:gd name="connsiteX5" fmla="*/ 750290 w 780517"/>
              <a:gd name="connsiteY5" fmla="*/ 130968 h 197643"/>
              <a:gd name="connsiteX6" fmla="*/ 780517 w 780517"/>
              <a:gd name="connsiteY6" fmla="*/ 197643 h 197643"/>
              <a:gd name="connsiteX0" fmla="*/ 780517 w 780517"/>
              <a:gd name="connsiteY0" fmla="*/ 197643 h 197643"/>
              <a:gd name="connsiteX1" fmla="*/ 168136 w 780517"/>
              <a:gd name="connsiteY1" fmla="*/ 197642 h 197643"/>
              <a:gd name="connsiteX2" fmla="*/ 0 w 780517"/>
              <a:gd name="connsiteY2" fmla="*/ 0 h 197643"/>
              <a:gd name="connsiteX3" fmla="*/ 42499 w 780517"/>
              <a:gd name="connsiteY3" fmla="*/ 0 h 197643"/>
              <a:gd name="connsiteX4" fmla="*/ 161002 w 780517"/>
              <a:gd name="connsiteY4" fmla="*/ 130968 h 197643"/>
              <a:gd name="connsiteX5" fmla="*/ 750290 w 780517"/>
              <a:gd name="connsiteY5" fmla="*/ 130968 h 197643"/>
              <a:gd name="connsiteX6" fmla="*/ 780517 w 780517"/>
              <a:gd name="connsiteY6" fmla="*/ 197643 h 197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80517" h="197643">
                <a:moveTo>
                  <a:pt x="780517" y="197643"/>
                </a:moveTo>
                <a:lnTo>
                  <a:pt x="168136" y="197642"/>
                </a:lnTo>
                <a:lnTo>
                  <a:pt x="0" y="0"/>
                </a:lnTo>
                <a:lnTo>
                  <a:pt x="42499" y="0"/>
                </a:lnTo>
                <a:lnTo>
                  <a:pt x="161002" y="130968"/>
                </a:lnTo>
                <a:lnTo>
                  <a:pt x="750290" y="130968"/>
                </a:lnTo>
                <a:lnTo>
                  <a:pt x="780517" y="197643"/>
                </a:lnTo>
                <a:close/>
              </a:path>
            </a:pathLst>
          </a:custGeom>
          <a:solidFill>
            <a:srgbClr val="00CC00">
              <a:alpha val="29000"/>
            </a:srgb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 baseline="-25000">
              <a:solidFill>
                <a:srgbClr val="9BBB59">
                  <a:lumMod val="50000"/>
                </a:srgbClr>
              </a:solidFill>
              <a:latin typeface="Calibri"/>
              <a:cs typeface="+mn-cs"/>
            </a:endParaRPr>
          </a:p>
        </p:txBody>
      </p:sp>
      <p:sp>
        <p:nvSpPr>
          <p:cNvPr id="15" name="Полилиния 14"/>
          <p:cNvSpPr/>
          <p:nvPr/>
        </p:nvSpPr>
        <p:spPr bwMode="auto">
          <a:xfrm>
            <a:off x="1652330" y="2269343"/>
            <a:ext cx="5400600" cy="292502"/>
          </a:xfrm>
          <a:custGeom>
            <a:avLst/>
            <a:gdLst>
              <a:gd name="connsiteX0" fmla="*/ 795338 w 795338"/>
              <a:gd name="connsiteY0" fmla="*/ 204787 h 204787"/>
              <a:gd name="connsiteX1" fmla="*/ 152400 w 795338"/>
              <a:gd name="connsiteY1" fmla="*/ 204787 h 204787"/>
              <a:gd name="connsiteX2" fmla="*/ 0 w 795338"/>
              <a:gd name="connsiteY2" fmla="*/ 0 h 204787"/>
              <a:gd name="connsiteX3" fmla="*/ 33338 w 795338"/>
              <a:gd name="connsiteY3" fmla="*/ 0 h 204787"/>
              <a:gd name="connsiteX4" fmla="*/ 150019 w 795338"/>
              <a:gd name="connsiteY4" fmla="*/ 140493 h 204787"/>
              <a:gd name="connsiteX5" fmla="*/ 766763 w 795338"/>
              <a:gd name="connsiteY5" fmla="*/ 140493 h 204787"/>
              <a:gd name="connsiteX6" fmla="*/ 795338 w 795338"/>
              <a:gd name="connsiteY6" fmla="*/ 204787 h 204787"/>
              <a:gd name="connsiteX0" fmla="*/ 795338 w 795338"/>
              <a:gd name="connsiteY0" fmla="*/ 204787 h 204787"/>
              <a:gd name="connsiteX1" fmla="*/ 152400 w 795338"/>
              <a:gd name="connsiteY1" fmla="*/ 204787 h 204787"/>
              <a:gd name="connsiteX2" fmla="*/ 0 w 795338"/>
              <a:gd name="connsiteY2" fmla="*/ 0 h 204787"/>
              <a:gd name="connsiteX3" fmla="*/ 42863 w 795338"/>
              <a:gd name="connsiteY3" fmla="*/ 4762 h 204787"/>
              <a:gd name="connsiteX4" fmla="*/ 150019 w 795338"/>
              <a:gd name="connsiteY4" fmla="*/ 140493 h 204787"/>
              <a:gd name="connsiteX5" fmla="*/ 766763 w 795338"/>
              <a:gd name="connsiteY5" fmla="*/ 140493 h 204787"/>
              <a:gd name="connsiteX6" fmla="*/ 795338 w 795338"/>
              <a:gd name="connsiteY6" fmla="*/ 204787 h 204787"/>
              <a:gd name="connsiteX0" fmla="*/ 802482 w 802482"/>
              <a:gd name="connsiteY0" fmla="*/ 207168 h 207168"/>
              <a:gd name="connsiteX1" fmla="*/ 152400 w 802482"/>
              <a:gd name="connsiteY1" fmla="*/ 204787 h 207168"/>
              <a:gd name="connsiteX2" fmla="*/ 0 w 802482"/>
              <a:gd name="connsiteY2" fmla="*/ 0 h 207168"/>
              <a:gd name="connsiteX3" fmla="*/ 42863 w 802482"/>
              <a:gd name="connsiteY3" fmla="*/ 4762 h 207168"/>
              <a:gd name="connsiteX4" fmla="*/ 150019 w 802482"/>
              <a:gd name="connsiteY4" fmla="*/ 140493 h 207168"/>
              <a:gd name="connsiteX5" fmla="*/ 766763 w 802482"/>
              <a:gd name="connsiteY5" fmla="*/ 140493 h 207168"/>
              <a:gd name="connsiteX6" fmla="*/ 802482 w 802482"/>
              <a:gd name="connsiteY6" fmla="*/ 207168 h 207168"/>
              <a:gd name="connsiteX0" fmla="*/ 802482 w 802482"/>
              <a:gd name="connsiteY0" fmla="*/ 207168 h 207168"/>
              <a:gd name="connsiteX1" fmla="*/ 159544 w 802482"/>
              <a:gd name="connsiteY1" fmla="*/ 207168 h 207168"/>
              <a:gd name="connsiteX2" fmla="*/ 0 w 802482"/>
              <a:gd name="connsiteY2" fmla="*/ 0 h 207168"/>
              <a:gd name="connsiteX3" fmla="*/ 42863 w 802482"/>
              <a:gd name="connsiteY3" fmla="*/ 4762 h 207168"/>
              <a:gd name="connsiteX4" fmla="*/ 150019 w 802482"/>
              <a:gd name="connsiteY4" fmla="*/ 140493 h 207168"/>
              <a:gd name="connsiteX5" fmla="*/ 766763 w 802482"/>
              <a:gd name="connsiteY5" fmla="*/ 140493 h 207168"/>
              <a:gd name="connsiteX6" fmla="*/ 802482 w 802482"/>
              <a:gd name="connsiteY6" fmla="*/ 207168 h 207168"/>
              <a:gd name="connsiteX0" fmla="*/ 802482 w 802482"/>
              <a:gd name="connsiteY0" fmla="*/ 207168 h 207168"/>
              <a:gd name="connsiteX1" fmla="*/ 152400 w 802482"/>
              <a:gd name="connsiteY1" fmla="*/ 202406 h 207168"/>
              <a:gd name="connsiteX2" fmla="*/ 0 w 802482"/>
              <a:gd name="connsiteY2" fmla="*/ 0 h 207168"/>
              <a:gd name="connsiteX3" fmla="*/ 42863 w 802482"/>
              <a:gd name="connsiteY3" fmla="*/ 4762 h 207168"/>
              <a:gd name="connsiteX4" fmla="*/ 150019 w 802482"/>
              <a:gd name="connsiteY4" fmla="*/ 140493 h 207168"/>
              <a:gd name="connsiteX5" fmla="*/ 766763 w 802482"/>
              <a:gd name="connsiteY5" fmla="*/ 140493 h 207168"/>
              <a:gd name="connsiteX6" fmla="*/ 802482 w 802482"/>
              <a:gd name="connsiteY6" fmla="*/ 207168 h 207168"/>
              <a:gd name="connsiteX0" fmla="*/ 802482 w 802482"/>
              <a:gd name="connsiteY0" fmla="*/ 207168 h 207168"/>
              <a:gd name="connsiteX1" fmla="*/ 152400 w 802482"/>
              <a:gd name="connsiteY1" fmla="*/ 202406 h 207168"/>
              <a:gd name="connsiteX2" fmla="*/ 0 w 802482"/>
              <a:gd name="connsiteY2" fmla="*/ 0 h 207168"/>
              <a:gd name="connsiteX3" fmla="*/ 45244 w 802482"/>
              <a:gd name="connsiteY3" fmla="*/ 2381 h 207168"/>
              <a:gd name="connsiteX4" fmla="*/ 150019 w 802482"/>
              <a:gd name="connsiteY4" fmla="*/ 140493 h 207168"/>
              <a:gd name="connsiteX5" fmla="*/ 766763 w 802482"/>
              <a:gd name="connsiteY5" fmla="*/ 140493 h 207168"/>
              <a:gd name="connsiteX6" fmla="*/ 802482 w 802482"/>
              <a:gd name="connsiteY6" fmla="*/ 207168 h 207168"/>
              <a:gd name="connsiteX0" fmla="*/ 802482 w 802482"/>
              <a:gd name="connsiteY0" fmla="*/ 207168 h 207168"/>
              <a:gd name="connsiteX1" fmla="*/ 159544 w 802482"/>
              <a:gd name="connsiteY1" fmla="*/ 207168 h 207168"/>
              <a:gd name="connsiteX2" fmla="*/ 0 w 802482"/>
              <a:gd name="connsiteY2" fmla="*/ 0 h 207168"/>
              <a:gd name="connsiteX3" fmla="*/ 45244 w 802482"/>
              <a:gd name="connsiteY3" fmla="*/ 2381 h 207168"/>
              <a:gd name="connsiteX4" fmla="*/ 150019 w 802482"/>
              <a:gd name="connsiteY4" fmla="*/ 140493 h 207168"/>
              <a:gd name="connsiteX5" fmla="*/ 766763 w 802482"/>
              <a:gd name="connsiteY5" fmla="*/ 140493 h 207168"/>
              <a:gd name="connsiteX6" fmla="*/ 802482 w 802482"/>
              <a:gd name="connsiteY6" fmla="*/ 207168 h 207168"/>
              <a:gd name="connsiteX0" fmla="*/ 802482 w 802482"/>
              <a:gd name="connsiteY0" fmla="*/ 207168 h 207168"/>
              <a:gd name="connsiteX1" fmla="*/ 152378 w 802482"/>
              <a:gd name="connsiteY1" fmla="*/ 204787 h 207168"/>
              <a:gd name="connsiteX2" fmla="*/ 0 w 802482"/>
              <a:gd name="connsiteY2" fmla="*/ 0 h 207168"/>
              <a:gd name="connsiteX3" fmla="*/ 45244 w 802482"/>
              <a:gd name="connsiteY3" fmla="*/ 2381 h 207168"/>
              <a:gd name="connsiteX4" fmla="*/ 150019 w 802482"/>
              <a:gd name="connsiteY4" fmla="*/ 140493 h 207168"/>
              <a:gd name="connsiteX5" fmla="*/ 766763 w 802482"/>
              <a:gd name="connsiteY5" fmla="*/ 140493 h 207168"/>
              <a:gd name="connsiteX6" fmla="*/ 802482 w 802482"/>
              <a:gd name="connsiteY6" fmla="*/ 207168 h 207168"/>
              <a:gd name="connsiteX0" fmla="*/ 802482 w 802482"/>
              <a:gd name="connsiteY0" fmla="*/ 207168 h 207168"/>
              <a:gd name="connsiteX1" fmla="*/ 149990 w 802482"/>
              <a:gd name="connsiteY1" fmla="*/ 207168 h 207168"/>
              <a:gd name="connsiteX2" fmla="*/ 0 w 802482"/>
              <a:gd name="connsiteY2" fmla="*/ 0 h 207168"/>
              <a:gd name="connsiteX3" fmla="*/ 45244 w 802482"/>
              <a:gd name="connsiteY3" fmla="*/ 2381 h 207168"/>
              <a:gd name="connsiteX4" fmla="*/ 150019 w 802482"/>
              <a:gd name="connsiteY4" fmla="*/ 140493 h 207168"/>
              <a:gd name="connsiteX5" fmla="*/ 766763 w 802482"/>
              <a:gd name="connsiteY5" fmla="*/ 140493 h 207168"/>
              <a:gd name="connsiteX6" fmla="*/ 802482 w 802482"/>
              <a:gd name="connsiteY6" fmla="*/ 207168 h 207168"/>
              <a:gd name="connsiteX0" fmla="*/ 802482 w 802482"/>
              <a:gd name="connsiteY0" fmla="*/ 207168 h 209549"/>
              <a:gd name="connsiteX1" fmla="*/ 157154 w 802482"/>
              <a:gd name="connsiteY1" fmla="*/ 209549 h 209549"/>
              <a:gd name="connsiteX2" fmla="*/ 0 w 802482"/>
              <a:gd name="connsiteY2" fmla="*/ 0 h 209549"/>
              <a:gd name="connsiteX3" fmla="*/ 45244 w 802482"/>
              <a:gd name="connsiteY3" fmla="*/ 2381 h 209549"/>
              <a:gd name="connsiteX4" fmla="*/ 150019 w 802482"/>
              <a:gd name="connsiteY4" fmla="*/ 140493 h 209549"/>
              <a:gd name="connsiteX5" fmla="*/ 766763 w 802482"/>
              <a:gd name="connsiteY5" fmla="*/ 140493 h 209549"/>
              <a:gd name="connsiteX6" fmla="*/ 802482 w 802482"/>
              <a:gd name="connsiteY6" fmla="*/ 207168 h 209549"/>
              <a:gd name="connsiteX0" fmla="*/ 804870 w 804870"/>
              <a:gd name="connsiteY0" fmla="*/ 207168 h 209549"/>
              <a:gd name="connsiteX1" fmla="*/ 157154 w 804870"/>
              <a:gd name="connsiteY1" fmla="*/ 209549 h 209549"/>
              <a:gd name="connsiteX2" fmla="*/ 0 w 804870"/>
              <a:gd name="connsiteY2" fmla="*/ 0 h 209549"/>
              <a:gd name="connsiteX3" fmla="*/ 45244 w 804870"/>
              <a:gd name="connsiteY3" fmla="*/ 2381 h 209549"/>
              <a:gd name="connsiteX4" fmla="*/ 150019 w 804870"/>
              <a:gd name="connsiteY4" fmla="*/ 140493 h 209549"/>
              <a:gd name="connsiteX5" fmla="*/ 766763 w 804870"/>
              <a:gd name="connsiteY5" fmla="*/ 140493 h 209549"/>
              <a:gd name="connsiteX6" fmla="*/ 804870 w 804870"/>
              <a:gd name="connsiteY6" fmla="*/ 207168 h 209549"/>
              <a:gd name="connsiteX0" fmla="*/ 802481 w 802481"/>
              <a:gd name="connsiteY0" fmla="*/ 209549 h 209549"/>
              <a:gd name="connsiteX1" fmla="*/ 157154 w 802481"/>
              <a:gd name="connsiteY1" fmla="*/ 209549 h 209549"/>
              <a:gd name="connsiteX2" fmla="*/ 0 w 802481"/>
              <a:gd name="connsiteY2" fmla="*/ 0 h 209549"/>
              <a:gd name="connsiteX3" fmla="*/ 45244 w 802481"/>
              <a:gd name="connsiteY3" fmla="*/ 2381 h 209549"/>
              <a:gd name="connsiteX4" fmla="*/ 150019 w 802481"/>
              <a:gd name="connsiteY4" fmla="*/ 140493 h 209549"/>
              <a:gd name="connsiteX5" fmla="*/ 766763 w 802481"/>
              <a:gd name="connsiteY5" fmla="*/ 140493 h 209549"/>
              <a:gd name="connsiteX6" fmla="*/ 802481 w 802481"/>
              <a:gd name="connsiteY6" fmla="*/ 209549 h 209549"/>
              <a:gd name="connsiteX0" fmla="*/ 831141 w 831141"/>
              <a:gd name="connsiteY0" fmla="*/ 207168 h 209549"/>
              <a:gd name="connsiteX1" fmla="*/ 157154 w 831141"/>
              <a:gd name="connsiteY1" fmla="*/ 209549 h 209549"/>
              <a:gd name="connsiteX2" fmla="*/ 0 w 831141"/>
              <a:gd name="connsiteY2" fmla="*/ 0 h 209549"/>
              <a:gd name="connsiteX3" fmla="*/ 45244 w 831141"/>
              <a:gd name="connsiteY3" fmla="*/ 2381 h 209549"/>
              <a:gd name="connsiteX4" fmla="*/ 150019 w 831141"/>
              <a:gd name="connsiteY4" fmla="*/ 140493 h 209549"/>
              <a:gd name="connsiteX5" fmla="*/ 766763 w 831141"/>
              <a:gd name="connsiteY5" fmla="*/ 140493 h 209549"/>
              <a:gd name="connsiteX6" fmla="*/ 831141 w 831141"/>
              <a:gd name="connsiteY6" fmla="*/ 207168 h 209549"/>
              <a:gd name="connsiteX0" fmla="*/ 831141 w 831141"/>
              <a:gd name="connsiteY0" fmla="*/ 207168 h 209549"/>
              <a:gd name="connsiteX1" fmla="*/ 157154 w 831141"/>
              <a:gd name="connsiteY1" fmla="*/ 209549 h 209549"/>
              <a:gd name="connsiteX2" fmla="*/ 0 w 831141"/>
              <a:gd name="connsiteY2" fmla="*/ 0 h 209549"/>
              <a:gd name="connsiteX3" fmla="*/ 45244 w 831141"/>
              <a:gd name="connsiteY3" fmla="*/ 2381 h 209549"/>
              <a:gd name="connsiteX4" fmla="*/ 150019 w 831141"/>
              <a:gd name="connsiteY4" fmla="*/ 140493 h 209549"/>
              <a:gd name="connsiteX5" fmla="*/ 797812 w 831141"/>
              <a:gd name="connsiteY5" fmla="*/ 140493 h 209549"/>
              <a:gd name="connsiteX6" fmla="*/ 831141 w 831141"/>
              <a:gd name="connsiteY6" fmla="*/ 207168 h 209549"/>
              <a:gd name="connsiteX0" fmla="*/ 843082 w 843082"/>
              <a:gd name="connsiteY0" fmla="*/ 223837 h 226218"/>
              <a:gd name="connsiteX1" fmla="*/ 169095 w 843082"/>
              <a:gd name="connsiteY1" fmla="*/ 226218 h 226218"/>
              <a:gd name="connsiteX2" fmla="*/ 0 w 843082"/>
              <a:gd name="connsiteY2" fmla="*/ 0 h 226218"/>
              <a:gd name="connsiteX3" fmla="*/ 57185 w 843082"/>
              <a:gd name="connsiteY3" fmla="*/ 19050 h 226218"/>
              <a:gd name="connsiteX4" fmla="*/ 161960 w 843082"/>
              <a:gd name="connsiteY4" fmla="*/ 157162 h 226218"/>
              <a:gd name="connsiteX5" fmla="*/ 809753 w 843082"/>
              <a:gd name="connsiteY5" fmla="*/ 157162 h 226218"/>
              <a:gd name="connsiteX6" fmla="*/ 843082 w 843082"/>
              <a:gd name="connsiteY6" fmla="*/ 223837 h 226218"/>
              <a:gd name="connsiteX0" fmla="*/ 843082 w 843082"/>
              <a:gd name="connsiteY0" fmla="*/ 226218 h 228599"/>
              <a:gd name="connsiteX1" fmla="*/ 169095 w 843082"/>
              <a:gd name="connsiteY1" fmla="*/ 228599 h 228599"/>
              <a:gd name="connsiteX2" fmla="*/ 0 w 843082"/>
              <a:gd name="connsiteY2" fmla="*/ 2381 h 228599"/>
              <a:gd name="connsiteX3" fmla="*/ 42854 w 843082"/>
              <a:gd name="connsiteY3" fmla="*/ 0 h 228599"/>
              <a:gd name="connsiteX4" fmla="*/ 161960 w 843082"/>
              <a:gd name="connsiteY4" fmla="*/ 159543 h 228599"/>
              <a:gd name="connsiteX5" fmla="*/ 809753 w 843082"/>
              <a:gd name="connsiteY5" fmla="*/ 159543 h 228599"/>
              <a:gd name="connsiteX6" fmla="*/ 843082 w 843082"/>
              <a:gd name="connsiteY6" fmla="*/ 226218 h 228599"/>
              <a:gd name="connsiteX0" fmla="*/ 843082 w 843082"/>
              <a:gd name="connsiteY0" fmla="*/ 223837 h 226218"/>
              <a:gd name="connsiteX1" fmla="*/ 169095 w 843082"/>
              <a:gd name="connsiteY1" fmla="*/ 226218 h 226218"/>
              <a:gd name="connsiteX2" fmla="*/ 0 w 843082"/>
              <a:gd name="connsiteY2" fmla="*/ 0 h 226218"/>
              <a:gd name="connsiteX3" fmla="*/ 45242 w 843082"/>
              <a:gd name="connsiteY3" fmla="*/ 4763 h 226218"/>
              <a:gd name="connsiteX4" fmla="*/ 161960 w 843082"/>
              <a:gd name="connsiteY4" fmla="*/ 157162 h 226218"/>
              <a:gd name="connsiteX5" fmla="*/ 809753 w 843082"/>
              <a:gd name="connsiteY5" fmla="*/ 157162 h 226218"/>
              <a:gd name="connsiteX6" fmla="*/ 843082 w 843082"/>
              <a:gd name="connsiteY6" fmla="*/ 223837 h 226218"/>
              <a:gd name="connsiteX0" fmla="*/ 833529 w 833529"/>
              <a:gd name="connsiteY0" fmla="*/ 219075 h 221456"/>
              <a:gd name="connsiteX1" fmla="*/ 159542 w 833529"/>
              <a:gd name="connsiteY1" fmla="*/ 221456 h 221456"/>
              <a:gd name="connsiteX2" fmla="*/ 0 w 833529"/>
              <a:gd name="connsiteY2" fmla="*/ 0 h 221456"/>
              <a:gd name="connsiteX3" fmla="*/ 35689 w 833529"/>
              <a:gd name="connsiteY3" fmla="*/ 1 h 221456"/>
              <a:gd name="connsiteX4" fmla="*/ 152407 w 833529"/>
              <a:gd name="connsiteY4" fmla="*/ 152400 h 221456"/>
              <a:gd name="connsiteX5" fmla="*/ 800200 w 833529"/>
              <a:gd name="connsiteY5" fmla="*/ 152400 h 221456"/>
              <a:gd name="connsiteX6" fmla="*/ 833529 w 833529"/>
              <a:gd name="connsiteY6" fmla="*/ 219075 h 221456"/>
              <a:gd name="connsiteX0" fmla="*/ 835917 w 835917"/>
              <a:gd name="connsiteY0" fmla="*/ 219075 h 221456"/>
              <a:gd name="connsiteX1" fmla="*/ 161930 w 835917"/>
              <a:gd name="connsiteY1" fmla="*/ 221456 h 221456"/>
              <a:gd name="connsiteX2" fmla="*/ 0 w 835917"/>
              <a:gd name="connsiteY2" fmla="*/ 0 h 221456"/>
              <a:gd name="connsiteX3" fmla="*/ 38077 w 835917"/>
              <a:gd name="connsiteY3" fmla="*/ 1 h 221456"/>
              <a:gd name="connsiteX4" fmla="*/ 154795 w 835917"/>
              <a:gd name="connsiteY4" fmla="*/ 152400 h 221456"/>
              <a:gd name="connsiteX5" fmla="*/ 802588 w 835917"/>
              <a:gd name="connsiteY5" fmla="*/ 152400 h 221456"/>
              <a:gd name="connsiteX6" fmla="*/ 835917 w 835917"/>
              <a:gd name="connsiteY6" fmla="*/ 219075 h 221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35917" h="221456">
                <a:moveTo>
                  <a:pt x="835917" y="219075"/>
                </a:moveTo>
                <a:lnTo>
                  <a:pt x="161930" y="221456"/>
                </a:lnTo>
                <a:lnTo>
                  <a:pt x="0" y="0"/>
                </a:lnTo>
                <a:lnTo>
                  <a:pt x="38077" y="1"/>
                </a:lnTo>
                <a:lnTo>
                  <a:pt x="154795" y="152400"/>
                </a:lnTo>
                <a:lnTo>
                  <a:pt x="802588" y="152400"/>
                </a:lnTo>
                <a:lnTo>
                  <a:pt x="835917" y="219075"/>
                </a:lnTo>
                <a:close/>
              </a:path>
            </a:pathLst>
          </a:custGeom>
          <a:solidFill>
            <a:srgbClr val="00CC00">
              <a:alpha val="29000"/>
            </a:srgb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 baseline="-25000">
              <a:solidFill>
                <a:srgbClr val="9BBB59">
                  <a:lumMod val="50000"/>
                </a:srgbClr>
              </a:solidFill>
              <a:latin typeface="Calibri"/>
              <a:cs typeface="+mn-cs"/>
            </a:endParaRPr>
          </a:p>
        </p:txBody>
      </p:sp>
      <p:sp>
        <p:nvSpPr>
          <p:cNvPr id="16" name="Полилиния 15"/>
          <p:cNvSpPr/>
          <p:nvPr/>
        </p:nvSpPr>
        <p:spPr bwMode="auto">
          <a:xfrm>
            <a:off x="1247344" y="3507854"/>
            <a:ext cx="5952591" cy="221735"/>
          </a:xfrm>
          <a:custGeom>
            <a:avLst/>
            <a:gdLst>
              <a:gd name="connsiteX0" fmla="*/ 795338 w 795338"/>
              <a:gd name="connsiteY0" fmla="*/ 204787 h 204787"/>
              <a:gd name="connsiteX1" fmla="*/ 152400 w 795338"/>
              <a:gd name="connsiteY1" fmla="*/ 204787 h 204787"/>
              <a:gd name="connsiteX2" fmla="*/ 0 w 795338"/>
              <a:gd name="connsiteY2" fmla="*/ 0 h 204787"/>
              <a:gd name="connsiteX3" fmla="*/ 33338 w 795338"/>
              <a:gd name="connsiteY3" fmla="*/ 0 h 204787"/>
              <a:gd name="connsiteX4" fmla="*/ 150019 w 795338"/>
              <a:gd name="connsiteY4" fmla="*/ 140493 h 204787"/>
              <a:gd name="connsiteX5" fmla="*/ 766763 w 795338"/>
              <a:gd name="connsiteY5" fmla="*/ 140493 h 204787"/>
              <a:gd name="connsiteX6" fmla="*/ 795338 w 795338"/>
              <a:gd name="connsiteY6" fmla="*/ 204787 h 204787"/>
              <a:gd name="connsiteX0" fmla="*/ 795338 w 795338"/>
              <a:gd name="connsiteY0" fmla="*/ 204787 h 204787"/>
              <a:gd name="connsiteX1" fmla="*/ 152400 w 795338"/>
              <a:gd name="connsiteY1" fmla="*/ 204787 h 204787"/>
              <a:gd name="connsiteX2" fmla="*/ 0 w 795338"/>
              <a:gd name="connsiteY2" fmla="*/ 0 h 204787"/>
              <a:gd name="connsiteX3" fmla="*/ 42863 w 795338"/>
              <a:gd name="connsiteY3" fmla="*/ 4762 h 204787"/>
              <a:gd name="connsiteX4" fmla="*/ 150019 w 795338"/>
              <a:gd name="connsiteY4" fmla="*/ 140493 h 204787"/>
              <a:gd name="connsiteX5" fmla="*/ 766763 w 795338"/>
              <a:gd name="connsiteY5" fmla="*/ 140493 h 204787"/>
              <a:gd name="connsiteX6" fmla="*/ 795338 w 795338"/>
              <a:gd name="connsiteY6" fmla="*/ 204787 h 204787"/>
              <a:gd name="connsiteX0" fmla="*/ 802482 w 802482"/>
              <a:gd name="connsiteY0" fmla="*/ 207168 h 207168"/>
              <a:gd name="connsiteX1" fmla="*/ 152400 w 802482"/>
              <a:gd name="connsiteY1" fmla="*/ 204787 h 207168"/>
              <a:gd name="connsiteX2" fmla="*/ 0 w 802482"/>
              <a:gd name="connsiteY2" fmla="*/ 0 h 207168"/>
              <a:gd name="connsiteX3" fmla="*/ 42863 w 802482"/>
              <a:gd name="connsiteY3" fmla="*/ 4762 h 207168"/>
              <a:gd name="connsiteX4" fmla="*/ 150019 w 802482"/>
              <a:gd name="connsiteY4" fmla="*/ 140493 h 207168"/>
              <a:gd name="connsiteX5" fmla="*/ 766763 w 802482"/>
              <a:gd name="connsiteY5" fmla="*/ 140493 h 207168"/>
              <a:gd name="connsiteX6" fmla="*/ 802482 w 802482"/>
              <a:gd name="connsiteY6" fmla="*/ 207168 h 207168"/>
              <a:gd name="connsiteX0" fmla="*/ 802482 w 802482"/>
              <a:gd name="connsiteY0" fmla="*/ 207168 h 207168"/>
              <a:gd name="connsiteX1" fmla="*/ 159544 w 802482"/>
              <a:gd name="connsiteY1" fmla="*/ 207168 h 207168"/>
              <a:gd name="connsiteX2" fmla="*/ 0 w 802482"/>
              <a:gd name="connsiteY2" fmla="*/ 0 h 207168"/>
              <a:gd name="connsiteX3" fmla="*/ 42863 w 802482"/>
              <a:gd name="connsiteY3" fmla="*/ 4762 h 207168"/>
              <a:gd name="connsiteX4" fmla="*/ 150019 w 802482"/>
              <a:gd name="connsiteY4" fmla="*/ 140493 h 207168"/>
              <a:gd name="connsiteX5" fmla="*/ 766763 w 802482"/>
              <a:gd name="connsiteY5" fmla="*/ 140493 h 207168"/>
              <a:gd name="connsiteX6" fmla="*/ 802482 w 802482"/>
              <a:gd name="connsiteY6" fmla="*/ 207168 h 207168"/>
              <a:gd name="connsiteX0" fmla="*/ 802482 w 802482"/>
              <a:gd name="connsiteY0" fmla="*/ 207168 h 207168"/>
              <a:gd name="connsiteX1" fmla="*/ 152400 w 802482"/>
              <a:gd name="connsiteY1" fmla="*/ 202406 h 207168"/>
              <a:gd name="connsiteX2" fmla="*/ 0 w 802482"/>
              <a:gd name="connsiteY2" fmla="*/ 0 h 207168"/>
              <a:gd name="connsiteX3" fmla="*/ 42863 w 802482"/>
              <a:gd name="connsiteY3" fmla="*/ 4762 h 207168"/>
              <a:gd name="connsiteX4" fmla="*/ 150019 w 802482"/>
              <a:gd name="connsiteY4" fmla="*/ 140493 h 207168"/>
              <a:gd name="connsiteX5" fmla="*/ 766763 w 802482"/>
              <a:gd name="connsiteY5" fmla="*/ 140493 h 207168"/>
              <a:gd name="connsiteX6" fmla="*/ 802482 w 802482"/>
              <a:gd name="connsiteY6" fmla="*/ 207168 h 207168"/>
              <a:gd name="connsiteX0" fmla="*/ 802482 w 802482"/>
              <a:gd name="connsiteY0" fmla="*/ 207168 h 207168"/>
              <a:gd name="connsiteX1" fmla="*/ 152400 w 802482"/>
              <a:gd name="connsiteY1" fmla="*/ 202406 h 207168"/>
              <a:gd name="connsiteX2" fmla="*/ 0 w 802482"/>
              <a:gd name="connsiteY2" fmla="*/ 0 h 207168"/>
              <a:gd name="connsiteX3" fmla="*/ 45244 w 802482"/>
              <a:gd name="connsiteY3" fmla="*/ 2381 h 207168"/>
              <a:gd name="connsiteX4" fmla="*/ 150019 w 802482"/>
              <a:gd name="connsiteY4" fmla="*/ 140493 h 207168"/>
              <a:gd name="connsiteX5" fmla="*/ 766763 w 802482"/>
              <a:gd name="connsiteY5" fmla="*/ 140493 h 207168"/>
              <a:gd name="connsiteX6" fmla="*/ 802482 w 802482"/>
              <a:gd name="connsiteY6" fmla="*/ 207168 h 207168"/>
              <a:gd name="connsiteX0" fmla="*/ 802482 w 802482"/>
              <a:gd name="connsiteY0" fmla="*/ 207168 h 207168"/>
              <a:gd name="connsiteX1" fmla="*/ 159544 w 802482"/>
              <a:gd name="connsiteY1" fmla="*/ 207168 h 207168"/>
              <a:gd name="connsiteX2" fmla="*/ 0 w 802482"/>
              <a:gd name="connsiteY2" fmla="*/ 0 h 207168"/>
              <a:gd name="connsiteX3" fmla="*/ 45244 w 802482"/>
              <a:gd name="connsiteY3" fmla="*/ 2381 h 207168"/>
              <a:gd name="connsiteX4" fmla="*/ 150019 w 802482"/>
              <a:gd name="connsiteY4" fmla="*/ 140493 h 207168"/>
              <a:gd name="connsiteX5" fmla="*/ 766763 w 802482"/>
              <a:gd name="connsiteY5" fmla="*/ 140493 h 207168"/>
              <a:gd name="connsiteX6" fmla="*/ 802482 w 802482"/>
              <a:gd name="connsiteY6" fmla="*/ 207168 h 207168"/>
              <a:gd name="connsiteX0" fmla="*/ 802482 w 802482"/>
              <a:gd name="connsiteY0" fmla="*/ 207168 h 207168"/>
              <a:gd name="connsiteX1" fmla="*/ 152378 w 802482"/>
              <a:gd name="connsiteY1" fmla="*/ 204787 h 207168"/>
              <a:gd name="connsiteX2" fmla="*/ 0 w 802482"/>
              <a:gd name="connsiteY2" fmla="*/ 0 h 207168"/>
              <a:gd name="connsiteX3" fmla="*/ 45244 w 802482"/>
              <a:gd name="connsiteY3" fmla="*/ 2381 h 207168"/>
              <a:gd name="connsiteX4" fmla="*/ 150019 w 802482"/>
              <a:gd name="connsiteY4" fmla="*/ 140493 h 207168"/>
              <a:gd name="connsiteX5" fmla="*/ 766763 w 802482"/>
              <a:gd name="connsiteY5" fmla="*/ 140493 h 207168"/>
              <a:gd name="connsiteX6" fmla="*/ 802482 w 802482"/>
              <a:gd name="connsiteY6" fmla="*/ 207168 h 207168"/>
              <a:gd name="connsiteX0" fmla="*/ 802482 w 802482"/>
              <a:gd name="connsiteY0" fmla="*/ 207168 h 207168"/>
              <a:gd name="connsiteX1" fmla="*/ 149990 w 802482"/>
              <a:gd name="connsiteY1" fmla="*/ 207168 h 207168"/>
              <a:gd name="connsiteX2" fmla="*/ 0 w 802482"/>
              <a:gd name="connsiteY2" fmla="*/ 0 h 207168"/>
              <a:gd name="connsiteX3" fmla="*/ 45244 w 802482"/>
              <a:gd name="connsiteY3" fmla="*/ 2381 h 207168"/>
              <a:gd name="connsiteX4" fmla="*/ 150019 w 802482"/>
              <a:gd name="connsiteY4" fmla="*/ 140493 h 207168"/>
              <a:gd name="connsiteX5" fmla="*/ 766763 w 802482"/>
              <a:gd name="connsiteY5" fmla="*/ 140493 h 207168"/>
              <a:gd name="connsiteX6" fmla="*/ 802482 w 802482"/>
              <a:gd name="connsiteY6" fmla="*/ 207168 h 207168"/>
              <a:gd name="connsiteX0" fmla="*/ 802482 w 802482"/>
              <a:gd name="connsiteY0" fmla="*/ 207168 h 209549"/>
              <a:gd name="connsiteX1" fmla="*/ 157154 w 802482"/>
              <a:gd name="connsiteY1" fmla="*/ 209549 h 209549"/>
              <a:gd name="connsiteX2" fmla="*/ 0 w 802482"/>
              <a:gd name="connsiteY2" fmla="*/ 0 h 209549"/>
              <a:gd name="connsiteX3" fmla="*/ 45244 w 802482"/>
              <a:gd name="connsiteY3" fmla="*/ 2381 h 209549"/>
              <a:gd name="connsiteX4" fmla="*/ 150019 w 802482"/>
              <a:gd name="connsiteY4" fmla="*/ 140493 h 209549"/>
              <a:gd name="connsiteX5" fmla="*/ 766763 w 802482"/>
              <a:gd name="connsiteY5" fmla="*/ 140493 h 209549"/>
              <a:gd name="connsiteX6" fmla="*/ 802482 w 802482"/>
              <a:gd name="connsiteY6" fmla="*/ 207168 h 209549"/>
              <a:gd name="connsiteX0" fmla="*/ 804870 w 804870"/>
              <a:gd name="connsiteY0" fmla="*/ 207168 h 209549"/>
              <a:gd name="connsiteX1" fmla="*/ 157154 w 804870"/>
              <a:gd name="connsiteY1" fmla="*/ 209549 h 209549"/>
              <a:gd name="connsiteX2" fmla="*/ 0 w 804870"/>
              <a:gd name="connsiteY2" fmla="*/ 0 h 209549"/>
              <a:gd name="connsiteX3" fmla="*/ 45244 w 804870"/>
              <a:gd name="connsiteY3" fmla="*/ 2381 h 209549"/>
              <a:gd name="connsiteX4" fmla="*/ 150019 w 804870"/>
              <a:gd name="connsiteY4" fmla="*/ 140493 h 209549"/>
              <a:gd name="connsiteX5" fmla="*/ 766763 w 804870"/>
              <a:gd name="connsiteY5" fmla="*/ 140493 h 209549"/>
              <a:gd name="connsiteX6" fmla="*/ 804870 w 804870"/>
              <a:gd name="connsiteY6" fmla="*/ 207168 h 209549"/>
              <a:gd name="connsiteX0" fmla="*/ 802481 w 802481"/>
              <a:gd name="connsiteY0" fmla="*/ 209549 h 209549"/>
              <a:gd name="connsiteX1" fmla="*/ 157154 w 802481"/>
              <a:gd name="connsiteY1" fmla="*/ 209549 h 209549"/>
              <a:gd name="connsiteX2" fmla="*/ 0 w 802481"/>
              <a:gd name="connsiteY2" fmla="*/ 0 h 209549"/>
              <a:gd name="connsiteX3" fmla="*/ 45244 w 802481"/>
              <a:gd name="connsiteY3" fmla="*/ 2381 h 209549"/>
              <a:gd name="connsiteX4" fmla="*/ 150019 w 802481"/>
              <a:gd name="connsiteY4" fmla="*/ 140493 h 209549"/>
              <a:gd name="connsiteX5" fmla="*/ 766763 w 802481"/>
              <a:gd name="connsiteY5" fmla="*/ 140493 h 209549"/>
              <a:gd name="connsiteX6" fmla="*/ 802481 w 802481"/>
              <a:gd name="connsiteY6" fmla="*/ 209549 h 209549"/>
              <a:gd name="connsiteX0" fmla="*/ 802481 w 802481"/>
              <a:gd name="connsiteY0" fmla="*/ 209549 h 209549"/>
              <a:gd name="connsiteX1" fmla="*/ 157154 w 802481"/>
              <a:gd name="connsiteY1" fmla="*/ 209549 h 209549"/>
              <a:gd name="connsiteX2" fmla="*/ 0 w 802481"/>
              <a:gd name="connsiteY2" fmla="*/ 0 h 209549"/>
              <a:gd name="connsiteX3" fmla="*/ 45244 w 802481"/>
              <a:gd name="connsiteY3" fmla="*/ 2381 h 209549"/>
              <a:gd name="connsiteX4" fmla="*/ 177475 w 802481"/>
              <a:gd name="connsiteY4" fmla="*/ 140493 h 209549"/>
              <a:gd name="connsiteX5" fmla="*/ 766763 w 802481"/>
              <a:gd name="connsiteY5" fmla="*/ 140493 h 209549"/>
              <a:gd name="connsiteX6" fmla="*/ 802481 w 802481"/>
              <a:gd name="connsiteY6" fmla="*/ 209549 h 209549"/>
              <a:gd name="connsiteX0" fmla="*/ 802481 w 802481"/>
              <a:gd name="connsiteY0" fmla="*/ 209549 h 209549"/>
              <a:gd name="connsiteX1" fmla="*/ 157154 w 802481"/>
              <a:gd name="connsiteY1" fmla="*/ 209549 h 209549"/>
              <a:gd name="connsiteX2" fmla="*/ 0 w 802481"/>
              <a:gd name="connsiteY2" fmla="*/ 0 h 209549"/>
              <a:gd name="connsiteX3" fmla="*/ 78191 w 802481"/>
              <a:gd name="connsiteY3" fmla="*/ 30956 h 209549"/>
              <a:gd name="connsiteX4" fmla="*/ 177475 w 802481"/>
              <a:gd name="connsiteY4" fmla="*/ 140493 h 209549"/>
              <a:gd name="connsiteX5" fmla="*/ 766763 w 802481"/>
              <a:gd name="connsiteY5" fmla="*/ 140493 h 209549"/>
              <a:gd name="connsiteX6" fmla="*/ 802481 w 802481"/>
              <a:gd name="connsiteY6" fmla="*/ 209549 h 209549"/>
              <a:gd name="connsiteX0" fmla="*/ 742078 w 742078"/>
              <a:gd name="connsiteY0" fmla="*/ 178593 h 178593"/>
              <a:gd name="connsiteX1" fmla="*/ 96751 w 742078"/>
              <a:gd name="connsiteY1" fmla="*/ 178593 h 178593"/>
              <a:gd name="connsiteX2" fmla="*/ 0 w 742078"/>
              <a:gd name="connsiteY2" fmla="*/ 97631 h 178593"/>
              <a:gd name="connsiteX3" fmla="*/ 17788 w 742078"/>
              <a:gd name="connsiteY3" fmla="*/ 0 h 178593"/>
              <a:gd name="connsiteX4" fmla="*/ 117072 w 742078"/>
              <a:gd name="connsiteY4" fmla="*/ 109537 h 178593"/>
              <a:gd name="connsiteX5" fmla="*/ 706360 w 742078"/>
              <a:gd name="connsiteY5" fmla="*/ 109537 h 178593"/>
              <a:gd name="connsiteX6" fmla="*/ 742078 w 742078"/>
              <a:gd name="connsiteY6" fmla="*/ 178593 h 178593"/>
              <a:gd name="connsiteX0" fmla="*/ 786008 w 786008"/>
              <a:gd name="connsiteY0" fmla="*/ 200024 h 200024"/>
              <a:gd name="connsiteX1" fmla="*/ 140681 w 786008"/>
              <a:gd name="connsiteY1" fmla="*/ 200024 h 200024"/>
              <a:gd name="connsiteX2" fmla="*/ 0 w 786008"/>
              <a:gd name="connsiteY2" fmla="*/ 0 h 200024"/>
              <a:gd name="connsiteX3" fmla="*/ 61718 w 786008"/>
              <a:gd name="connsiteY3" fmla="*/ 21431 h 200024"/>
              <a:gd name="connsiteX4" fmla="*/ 161002 w 786008"/>
              <a:gd name="connsiteY4" fmla="*/ 130968 h 200024"/>
              <a:gd name="connsiteX5" fmla="*/ 750290 w 786008"/>
              <a:gd name="connsiteY5" fmla="*/ 130968 h 200024"/>
              <a:gd name="connsiteX6" fmla="*/ 786008 w 786008"/>
              <a:gd name="connsiteY6" fmla="*/ 200024 h 200024"/>
              <a:gd name="connsiteX0" fmla="*/ 786008 w 786008"/>
              <a:gd name="connsiteY0" fmla="*/ 200024 h 204786"/>
              <a:gd name="connsiteX1" fmla="*/ 192847 w 786008"/>
              <a:gd name="connsiteY1" fmla="*/ 204786 h 204786"/>
              <a:gd name="connsiteX2" fmla="*/ 0 w 786008"/>
              <a:gd name="connsiteY2" fmla="*/ 0 h 204786"/>
              <a:gd name="connsiteX3" fmla="*/ 61718 w 786008"/>
              <a:gd name="connsiteY3" fmla="*/ 21431 h 204786"/>
              <a:gd name="connsiteX4" fmla="*/ 161002 w 786008"/>
              <a:gd name="connsiteY4" fmla="*/ 130968 h 204786"/>
              <a:gd name="connsiteX5" fmla="*/ 750290 w 786008"/>
              <a:gd name="connsiteY5" fmla="*/ 130968 h 204786"/>
              <a:gd name="connsiteX6" fmla="*/ 786008 w 786008"/>
              <a:gd name="connsiteY6" fmla="*/ 200024 h 204786"/>
              <a:gd name="connsiteX0" fmla="*/ 786008 w 786008"/>
              <a:gd name="connsiteY0" fmla="*/ 200024 h 204786"/>
              <a:gd name="connsiteX1" fmla="*/ 173628 w 786008"/>
              <a:gd name="connsiteY1" fmla="*/ 204786 h 204786"/>
              <a:gd name="connsiteX2" fmla="*/ 0 w 786008"/>
              <a:gd name="connsiteY2" fmla="*/ 0 h 204786"/>
              <a:gd name="connsiteX3" fmla="*/ 61718 w 786008"/>
              <a:gd name="connsiteY3" fmla="*/ 21431 h 204786"/>
              <a:gd name="connsiteX4" fmla="*/ 161002 w 786008"/>
              <a:gd name="connsiteY4" fmla="*/ 130968 h 204786"/>
              <a:gd name="connsiteX5" fmla="*/ 750290 w 786008"/>
              <a:gd name="connsiteY5" fmla="*/ 130968 h 204786"/>
              <a:gd name="connsiteX6" fmla="*/ 786008 w 786008"/>
              <a:gd name="connsiteY6" fmla="*/ 200024 h 204786"/>
              <a:gd name="connsiteX0" fmla="*/ 786008 w 786008"/>
              <a:gd name="connsiteY0" fmla="*/ 221455 h 226217"/>
              <a:gd name="connsiteX1" fmla="*/ 173628 w 786008"/>
              <a:gd name="connsiteY1" fmla="*/ 226217 h 226217"/>
              <a:gd name="connsiteX2" fmla="*/ 0 w 786008"/>
              <a:gd name="connsiteY2" fmla="*/ 21431 h 226217"/>
              <a:gd name="connsiteX3" fmla="*/ 80938 w 786008"/>
              <a:gd name="connsiteY3" fmla="*/ 0 h 226217"/>
              <a:gd name="connsiteX4" fmla="*/ 161002 w 786008"/>
              <a:gd name="connsiteY4" fmla="*/ 152399 h 226217"/>
              <a:gd name="connsiteX5" fmla="*/ 750290 w 786008"/>
              <a:gd name="connsiteY5" fmla="*/ 152399 h 226217"/>
              <a:gd name="connsiteX6" fmla="*/ 786008 w 786008"/>
              <a:gd name="connsiteY6" fmla="*/ 221455 h 226217"/>
              <a:gd name="connsiteX0" fmla="*/ 786008 w 786008"/>
              <a:gd name="connsiteY0" fmla="*/ 200024 h 204786"/>
              <a:gd name="connsiteX1" fmla="*/ 173628 w 786008"/>
              <a:gd name="connsiteY1" fmla="*/ 204786 h 204786"/>
              <a:gd name="connsiteX2" fmla="*/ 0 w 786008"/>
              <a:gd name="connsiteY2" fmla="*/ 0 h 204786"/>
              <a:gd name="connsiteX3" fmla="*/ 42499 w 786008"/>
              <a:gd name="connsiteY3" fmla="*/ 0 h 204786"/>
              <a:gd name="connsiteX4" fmla="*/ 161002 w 786008"/>
              <a:gd name="connsiteY4" fmla="*/ 130968 h 204786"/>
              <a:gd name="connsiteX5" fmla="*/ 750290 w 786008"/>
              <a:gd name="connsiteY5" fmla="*/ 130968 h 204786"/>
              <a:gd name="connsiteX6" fmla="*/ 786008 w 786008"/>
              <a:gd name="connsiteY6" fmla="*/ 200024 h 204786"/>
              <a:gd name="connsiteX0" fmla="*/ 613035 w 750290"/>
              <a:gd name="connsiteY0" fmla="*/ 207168 h 207168"/>
              <a:gd name="connsiteX1" fmla="*/ 173628 w 750290"/>
              <a:gd name="connsiteY1" fmla="*/ 204786 h 207168"/>
              <a:gd name="connsiteX2" fmla="*/ 0 w 750290"/>
              <a:gd name="connsiteY2" fmla="*/ 0 h 207168"/>
              <a:gd name="connsiteX3" fmla="*/ 42499 w 750290"/>
              <a:gd name="connsiteY3" fmla="*/ 0 h 207168"/>
              <a:gd name="connsiteX4" fmla="*/ 161002 w 750290"/>
              <a:gd name="connsiteY4" fmla="*/ 130968 h 207168"/>
              <a:gd name="connsiteX5" fmla="*/ 750290 w 750290"/>
              <a:gd name="connsiteY5" fmla="*/ 130968 h 207168"/>
              <a:gd name="connsiteX6" fmla="*/ 613035 w 750290"/>
              <a:gd name="connsiteY6" fmla="*/ 207168 h 207168"/>
              <a:gd name="connsiteX0" fmla="*/ 667947 w 750290"/>
              <a:gd name="connsiteY0" fmla="*/ 152399 h 204786"/>
              <a:gd name="connsiteX1" fmla="*/ 173628 w 750290"/>
              <a:gd name="connsiteY1" fmla="*/ 204786 h 204786"/>
              <a:gd name="connsiteX2" fmla="*/ 0 w 750290"/>
              <a:gd name="connsiteY2" fmla="*/ 0 h 204786"/>
              <a:gd name="connsiteX3" fmla="*/ 42499 w 750290"/>
              <a:gd name="connsiteY3" fmla="*/ 0 h 204786"/>
              <a:gd name="connsiteX4" fmla="*/ 161002 w 750290"/>
              <a:gd name="connsiteY4" fmla="*/ 130968 h 204786"/>
              <a:gd name="connsiteX5" fmla="*/ 750290 w 750290"/>
              <a:gd name="connsiteY5" fmla="*/ 130968 h 204786"/>
              <a:gd name="connsiteX6" fmla="*/ 667947 w 750290"/>
              <a:gd name="connsiteY6" fmla="*/ 152399 h 204786"/>
              <a:gd name="connsiteX0" fmla="*/ 629508 w 750290"/>
              <a:gd name="connsiteY0" fmla="*/ 195262 h 204786"/>
              <a:gd name="connsiteX1" fmla="*/ 173628 w 750290"/>
              <a:gd name="connsiteY1" fmla="*/ 204786 h 204786"/>
              <a:gd name="connsiteX2" fmla="*/ 0 w 750290"/>
              <a:gd name="connsiteY2" fmla="*/ 0 h 204786"/>
              <a:gd name="connsiteX3" fmla="*/ 42499 w 750290"/>
              <a:gd name="connsiteY3" fmla="*/ 0 h 204786"/>
              <a:gd name="connsiteX4" fmla="*/ 161002 w 750290"/>
              <a:gd name="connsiteY4" fmla="*/ 130968 h 204786"/>
              <a:gd name="connsiteX5" fmla="*/ 750290 w 750290"/>
              <a:gd name="connsiteY5" fmla="*/ 130968 h 204786"/>
              <a:gd name="connsiteX6" fmla="*/ 629508 w 750290"/>
              <a:gd name="connsiteY6" fmla="*/ 195262 h 204786"/>
              <a:gd name="connsiteX0" fmla="*/ 629508 w 750290"/>
              <a:gd name="connsiteY0" fmla="*/ 195262 h 195262"/>
              <a:gd name="connsiteX1" fmla="*/ 195593 w 750290"/>
              <a:gd name="connsiteY1" fmla="*/ 173830 h 195262"/>
              <a:gd name="connsiteX2" fmla="*/ 0 w 750290"/>
              <a:gd name="connsiteY2" fmla="*/ 0 h 195262"/>
              <a:gd name="connsiteX3" fmla="*/ 42499 w 750290"/>
              <a:gd name="connsiteY3" fmla="*/ 0 h 195262"/>
              <a:gd name="connsiteX4" fmla="*/ 161002 w 750290"/>
              <a:gd name="connsiteY4" fmla="*/ 130968 h 195262"/>
              <a:gd name="connsiteX5" fmla="*/ 750290 w 750290"/>
              <a:gd name="connsiteY5" fmla="*/ 130968 h 195262"/>
              <a:gd name="connsiteX6" fmla="*/ 629508 w 750290"/>
              <a:gd name="connsiteY6" fmla="*/ 195262 h 195262"/>
              <a:gd name="connsiteX0" fmla="*/ 629508 w 750290"/>
              <a:gd name="connsiteY0" fmla="*/ 195262 h 200023"/>
              <a:gd name="connsiteX1" fmla="*/ 173628 w 750290"/>
              <a:gd name="connsiteY1" fmla="*/ 200023 h 200023"/>
              <a:gd name="connsiteX2" fmla="*/ 0 w 750290"/>
              <a:gd name="connsiteY2" fmla="*/ 0 h 200023"/>
              <a:gd name="connsiteX3" fmla="*/ 42499 w 750290"/>
              <a:gd name="connsiteY3" fmla="*/ 0 h 200023"/>
              <a:gd name="connsiteX4" fmla="*/ 161002 w 750290"/>
              <a:gd name="connsiteY4" fmla="*/ 130968 h 200023"/>
              <a:gd name="connsiteX5" fmla="*/ 750290 w 750290"/>
              <a:gd name="connsiteY5" fmla="*/ 130968 h 200023"/>
              <a:gd name="connsiteX6" fmla="*/ 629508 w 750290"/>
              <a:gd name="connsiteY6" fmla="*/ 195262 h 200023"/>
              <a:gd name="connsiteX0" fmla="*/ 587009 w 707791"/>
              <a:gd name="connsiteY0" fmla="*/ 195262 h 200023"/>
              <a:gd name="connsiteX1" fmla="*/ 131129 w 707791"/>
              <a:gd name="connsiteY1" fmla="*/ 200023 h 200023"/>
              <a:gd name="connsiteX2" fmla="*/ 23396 w 707791"/>
              <a:gd name="connsiteY2" fmla="*/ 78581 h 200023"/>
              <a:gd name="connsiteX3" fmla="*/ 0 w 707791"/>
              <a:gd name="connsiteY3" fmla="*/ 0 h 200023"/>
              <a:gd name="connsiteX4" fmla="*/ 118503 w 707791"/>
              <a:gd name="connsiteY4" fmla="*/ 130968 h 200023"/>
              <a:gd name="connsiteX5" fmla="*/ 707791 w 707791"/>
              <a:gd name="connsiteY5" fmla="*/ 130968 h 200023"/>
              <a:gd name="connsiteX6" fmla="*/ 587009 w 707791"/>
              <a:gd name="connsiteY6" fmla="*/ 195262 h 200023"/>
              <a:gd name="connsiteX0" fmla="*/ 587009 w 707791"/>
              <a:gd name="connsiteY0" fmla="*/ 195262 h 200023"/>
              <a:gd name="connsiteX1" fmla="*/ 131129 w 707791"/>
              <a:gd name="connsiteY1" fmla="*/ 200023 h 200023"/>
              <a:gd name="connsiteX2" fmla="*/ 1431 w 707791"/>
              <a:gd name="connsiteY2" fmla="*/ 57150 h 200023"/>
              <a:gd name="connsiteX3" fmla="*/ 0 w 707791"/>
              <a:gd name="connsiteY3" fmla="*/ 0 h 200023"/>
              <a:gd name="connsiteX4" fmla="*/ 118503 w 707791"/>
              <a:gd name="connsiteY4" fmla="*/ 130968 h 200023"/>
              <a:gd name="connsiteX5" fmla="*/ 707791 w 707791"/>
              <a:gd name="connsiteY5" fmla="*/ 130968 h 200023"/>
              <a:gd name="connsiteX6" fmla="*/ 587009 w 707791"/>
              <a:gd name="connsiteY6" fmla="*/ 195262 h 200023"/>
              <a:gd name="connsiteX0" fmla="*/ 585578 w 706360"/>
              <a:gd name="connsiteY0" fmla="*/ 138112 h 142873"/>
              <a:gd name="connsiteX1" fmla="*/ 129698 w 706360"/>
              <a:gd name="connsiteY1" fmla="*/ 142873 h 142873"/>
              <a:gd name="connsiteX2" fmla="*/ 0 w 706360"/>
              <a:gd name="connsiteY2" fmla="*/ 0 h 142873"/>
              <a:gd name="connsiteX3" fmla="*/ 56226 w 706360"/>
              <a:gd name="connsiteY3" fmla="*/ 19050 h 142873"/>
              <a:gd name="connsiteX4" fmla="*/ 117072 w 706360"/>
              <a:gd name="connsiteY4" fmla="*/ 73818 h 142873"/>
              <a:gd name="connsiteX5" fmla="*/ 706360 w 706360"/>
              <a:gd name="connsiteY5" fmla="*/ 73818 h 142873"/>
              <a:gd name="connsiteX6" fmla="*/ 585578 w 706360"/>
              <a:gd name="connsiteY6" fmla="*/ 138112 h 142873"/>
              <a:gd name="connsiteX0" fmla="*/ 585578 w 706360"/>
              <a:gd name="connsiteY0" fmla="*/ 152400 h 157161"/>
              <a:gd name="connsiteX1" fmla="*/ 129698 w 706360"/>
              <a:gd name="connsiteY1" fmla="*/ 157161 h 157161"/>
              <a:gd name="connsiteX2" fmla="*/ 0 w 706360"/>
              <a:gd name="connsiteY2" fmla="*/ 14288 h 157161"/>
              <a:gd name="connsiteX3" fmla="*/ 34262 w 706360"/>
              <a:gd name="connsiteY3" fmla="*/ 0 h 157161"/>
              <a:gd name="connsiteX4" fmla="*/ 117072 w 706360"/>
              <a:gd name="connsiteY4" fmla="*/ 88106 h 157161"/>
              <a:gd name="connsiteX5" fmla="*/ 706360 w 706360"/>
              <a:gd name="connsiteY5" fmla="*/ 88106 h 157161"/>
              <a:gd name="connsiteX6" fmla="*/ 585578 w 706360"/>
              <a:gd name="connsiteY6" fmla="*/ 152400 h 157161"/>
              <a:gd name="connsiteX0" fmla="*/ 591069 w 711851"/>
              <a:gd name="connsiteY0" fmla="*/ 200024 h 204785"/>
              <a:gd name="connsiteX1" fmla="*/ 135189 w 711851"/>
              <a:gd name="connsiteY1" fmla="*/ 204785 h 204785"/>
              <a:gd name="connsiteX2" fmla="*/ 0 w 711851"/>
              <a:gd name="connsiteY2" fmla="*/ 0 h 204785"/>
              <a:gd name="connsiteX3" fmla="*/ 39753 w 711851"/>
              <a:gd name="connsiteY3" fmla="*/ 47624 h 204785"/>
              <a:gd name="connsiteX4" fmla="*/ 122563 w 711851"/>
              <a:gd name="connsiteY4" fmla="*/ 135730 h 204785"/>
              <a:gd name="connsiteX5" fmla="*/ 711851 w 711851"/>
              <a:gd name="connsiteY5" fmla="*/ 135730 h 204785"/>
              <a:gd name="connsiteX6" fmla="*/ 591069 w 711851"/>
              <a:gd name="connsiteY6" fmla="*/ 200024 h 204785"/>
              <a:gd name="connsiteX0" fmla="*/ 591069 w 711851"/>
              <a:gd name="connsiteY0" fmla="*/ 152400 h 157161"/>
              <a:gd name="connsiteX1" fmla="*/ 135189 w 711851"/>
              <a:gd name="connsiteY1" fmla="*/ 157161 h 157161"/>
              <a:gd name="connsiteX2" fmla="*/ 0 w 711851"/>
              <a:gd name="connsiteY2" fmla="*/ 7144 h 157161"/>
              <a:gd name="connsiteX3" fmla="*/ 39753 w 711851"/>
              <a:gd name="connsiteY3" fmla="*/ 0 h 157161"/>
              <a:gd name="connsiteX4" fmla="*/ 122563 w 711851"/>
              <a:gd name="connsiteY4" fmla="*/ 88106 h 157161"/>
              <a:gd name="connsiteX5" fmla="*/ 711851 w 711851"/>
              <a:gd name="connsiteY5" fmla="*/ 88106 h 157161"/>
              <a:gd name="connsiteX6" fmla="*/ 591069 w 711851"/>
              <a:gd name="connsiteY6" fmla="*/ 152400 h 157161"/>
              <a:gd name="connsiteX0" fmla="*/ 591069 w 711851"/>
              <a:gd name="connsiteY0" fmla="*/ 261937 h 266698"/>
              <a:gd name="connsiteX1" fmla="*/ 135189 w 711851"/>
              <a:gd name="connsiteY1" fmla="*/ 266698 h 266698"/>
              <a:gd name="connsiteX2" fmla="*/ 0 w 711851"/>
              <a:gd name="connsiteY2" fmla="*/ 0 h 266698"/>
              <a:gd name="connsiteX3" fmla="*/ 39753 w 711851"/>
              <a:gd name="connsiteY3" fmla="*/ 109537 h 266698"/>
              <a:gd name="connsiteX4" fmla="*/ 122563 w 711851"/>
              <a:gd name="connsiteY4" fmla="*/ 197643 h 266698"/>
              <a:gd name="connsiteX5" fmla="*/ 711851 w 711851"/>
              <a:gd name="connsiteY5" fmla="*/ 197643 h 266698"/>
              <a:gd name="connsiteX6" fmla="*/ 591069 w 711851"/>
              <a:gd name="connsiteY6" fmla="*/ 261937 h 266698"/>
              <a:gd name="connsiteX0" fmla="*/ 591069 w 711851"/>
              <a:gd name="connsiteY0" fmla="*/ 152400 h 157161"/>
              <a:gd name="connsiteX1" fmla="*/ 135189 w 711851"/>
              <a:gd name="connsiteY1" fmla="*/ 157161 h 157161"/>
              <a:gd name="connsiteX2" fmla="*/ 0 w 711851"/>
              <a:gd name="connsiteY2" fmla="*/ 2382 h 157161"/>
              <a:gd name="connsiteX3" fmla="*/ 39753 w 711851"/>
              <a:gd name="connsiteY3" fmla="*/ 0 h 157161"/>
              <a:gd name="connsiteX4" fmla="*/ 122563 w 711851"/>
              <a:gd name="connsiteY4" fmla="*/ 88106 h 157161"/>
              <a:gd name="connsiteX5" fmla="*/ 711851 w 711851"/>
              <a:gd name="connsiteY5" fmla="*/ 88106 h 157161"/>
              <a:gd name="connsiteX6" fmla="*/ 591069 w 711851"/>
              <a:gd name="connsiteY6" fmla="*/ 152400 h 157161"/>
              <a:gd name="connsiteX0" fmla="*/ 591069 w 591069"/>
              <a:gd name="connsiteY0" fmla="*/ 152400 h 157161"/>
              <a:gd name="connsiteX1" fmla="*/ 135189 w 591069"/>
              <a:gd name="connsiteY1" fmla="*/ 157161 h 157161"/>
              <a:gd name="connsiteX2" fmla="*/ 0 w 591069"/>
              <a:gd name="connsiteY2" fmla="*/ 2382 h 157161"/>
              <a:gd name="connsiteX3" fmla="*/ 39753 w 591069"/>
              <a:gd name="connsiteY3" fmla="*/ 0 h 157161"/>
              <a:gd name="connsiteX4" fmla="*/ 122563 w 591069"/>
              <a:gd name="connsiteY4" fmla="*/ 88106 h 157161"/>
              <a:gd name="connsiteX5" fmla="*/ 552605 w 591069"/>
              <a:gd name="connsiteY5" fmla="*/ 88106 h 157161"/>
              <a:gd name="connsiteX6" fmla="*/ 591069 w 591069"/>
              <a:gd name="connsiteY6" fmla="*/ 152400 h 157161"/>
              <a:gd name="connsiteX0" fmla="*/ 596560 w 596560"/>
              <a:gd name="connsiteY0" fmla="*/ 228599 h 233360"/>
              <a:gd name="connsiteX1" fmla="*/ 140680 w 596560"/>
              <a:gd name="connsiteY1" fmla="*/ 233360 h 233360"/>
              <a:gd name="connsiteX2" fmla="*/ 0 w 596560"/>
              <a:gd name="connsiteY2" fmla="*/ 0 h 233360"/>
              <a:gd name="connsiteX3" fmla="*/ 45244 w 596560"/>
              <a:gd name="connsiteY3" fmla="*/ 76199 h 233360"/>
              <a:gd name="connsiteX4" fmla="*/ 128054 w 596560"/>
              <a:gd name="connsiteY4" fmla="*/ 164305 h 233360"/>
              <a:gd name="connsiteX5" fmla="*/ 558096 w 596560"/>
              <a:gd name="connsiteY5" fmla="*/ 164305 h 233360"/>
              <a:gd name="connsiteX6" fmla="*/ 596560 w 596560"/>
              <a:gd name="connsiteY6" fmla="*/ 228599 h 233360"/>
              <a:gd name="connsiteX0" fmla="*/ 593815 w 593815"/>
              <a:gd name="connsiteY0" fmla="*/ 154780 h 159541"/>
              <a:gd name="connsiteX1" fmla="*/ 137935 w 593815"/>
              <a:gd name="connsiteY1" fmla="*/ 159541 h 159541"/>
              <a:gd name="connsiteX2" fmla="*/ 0 w 593815"/>
              <a:gd name="connsiteY2" fmla="*/ 0 h 159541"/>
              <a:gd name="connsiteX3" fmla="*/ 42499 w 593815"/>
              <a:gd name="connsiteY3" fmla="*/ 2380 h 159541"/>
              <a:gd name="connsiteX4" fmla="*/ 125309 w 593815"/>
              <a:gd name="connsiteY4" fmla="*/ 90486 h 159541"/>
              <a:gd name="connsiteX5" fmla="*/ 555351 w 593815"/>
              <a:gd name="connsiteY5" fmla="*/ 90486 h 159541"/>
              <a:gd name="connsiteX6" fmla="*/ 593815 w 593815"/>
              <a:gd name="connsiteY6" fmla="*/ 154780 h 159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3815" h="159541">
                <a:moveTo>
                  <a:pt x="593815" y="154780"/>
                </a:moveTo>
                <a:lnTo>
                  <a:pt x="137935" y="159541"/>
                </a:lnTo>
                <a:lnTo>
                  <a:pt x="0" y="0"/>
                </a:lnTo>
                <a:lnTo>
                  <a:pt x="42499" y="2380"/>
                </a:lnTo>
                <a:lnTo>
                  <a:pt x="125309" y="90486"/>
                </a:lnTo>
                <a:lnTo>
                  <a:pt x="555351" y="90486"/>
                </a:lnTo>
                <a:lnTo>
                  <a:pt x="593815" y="154780"/>
                </a:lnTo>
                <a:close/>
              </a:path>
            </a:pathLst>
          </a:custGeom>
          <a:solidFill>
            <a:srgbClr val="00CC00">
              <a:alpha val="29000"/>
            </a:srgb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 baseline="-25000">
              <a:solidFill>
                <a:srgbClr val="9BBB59">
                  <a:lumMod val="50000"/>
                </a:srgbClr>
              </a:solidFill>
              <a:latin typeface="Calibri"/>
              <a:cs typeface="+mn-cs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562081" y="2111515"/>
            <a:ext cx="440760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ahoma" panose="020B0604030504040204" pitchFamily="34" charset="0"/>
                <a:cs typeface="Tahoma" panose="020B0604030504040204" pitchFamily="34" charset="0"/>
              </a:rPr>
              <a:t>до 1 миллиона рублей – любые заявители</a:t>
            </a:r>
            <a:endParaRPr lang="ru-RU" sz="16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Полилиния 19"/>
          <p:cNvSpPr/>
          <p:nvPr/>
        </p:nvSpPr>
        <p:spPr bwMode="auto">
          <a:xfrm>
            <a:off x="1160169" y="4272745"/>
            <a:ext cx="5952591" cy="221735"/>
          </a:xfrm>
          <a:custGeom>
            <a:avLst/>
            <a:gdLst>
              <a:gd name="connsiteX0" fmla="*/ 795338 w 795338"/>
              <a:gd name="connsiteY0" fmla="*/ 204787 h 204787"/>
              <a:gd name="connsiteX1" fmla="*/ 152400 w 795338"/>
              <a:gd name="connsiteY1" fmla="*/ 204787 h 204787"/>
              <a:gd name="connsiteX2" fmla="*/ 0 w 795338"/>
              <a:gd name="connsiteY2" fmla="*/ 0 h 204787"/>
              <a:gd name="connsiteX3" fmla="*/ 33338 w 795338"/>
              <a:gd name="connsiteY3" fmla="*/ 0 h 204787"/>
              <a:gd name="connsiteX4" fmla="*/ 150019 w 795338"/>
              <a:gd name="connsiteY4" fmla="*/ 140493 h 204787"/>
              <a:gd name="connsiteX5" fmla="*/ 766763 w 795338"/>
              <a:gd name="connsiteY5" fmla="*/ 140493 h 204787"/>
              <a:gd name="connsiteX6" fmla="*/ 795338 w 795338"/>
              <a:gd name="connsiteY6" fmla="*/ 204787 h 204787"/>
              <a:gd name="connsiteX0" fmla="*/ 795338 w 795338"/>
              <a:gd name="connsiteY0" fmla="*/ 204787 h 204787"/>
              <a:gd name="connsiteX1" fmla="*/ 152400 w 795338"/>
              <a:gd name="connsiteY1" fmla="*/ 204787 h 204787"/>
              <a:gd name="connsiteX2" fmla="*/ 0 w 795338"/>
              <a:gd name="connsiteY2" fmla="*/ 0 h 204787"/>
              <a:gd name="connsiteX3" fmla="*/ 42863 w 795338"/>
              <a:gd name="connsiteY3" fmla="*/ 4762 h 204787"/>
              <a:gd name="connsiteX4" fmla="*/ 150019 w 795338"/>
              <a:gd name="connsiteY4" fmla="*/ 140493 h 204787"/>
              <a:gd name="connsiteX5" fmla="*/ 766763 w 795338"/>
              <a:gd name="connsiteY5" fmla="*/ 140493 h 204787"/>
              <a:gd name="connsiteX6" fmla="*/ 795338 w 795338"/>
              <a:gd name="connsiteY6" fmla="*/ 204787 h 204787"/>
              <a:gd name="connsiteX0" fmla="*/ 802482 w 802482"/>
              <a:gd name="connsiteY0" fmla="*/ 207168 h 207168"/>
              <a:gd name="connsiteX1" fmla="*/ 152400 w 802482"/>
              <a:gd name="connsiteY1" fmla="*/ 204787 h 207168"/>
              <a:gd name="connsiteX2" fmla="*/ 0 w 802482"/>
              <a:gd name="connsiteY2" fmla="*/ 0 h 207168"/>
              <a:gd name="connsiteX3" fmla="*/ 42863 w 802482"/>
              <a:gd name="connsiteY3" fmla="*/ 4762 h 207168"/>
              <a:gd name="connsiteX4" fmla="*/ 150019 w 802482"/>
              <a:gd name="connsiteY4" fmla="*/ 140493 h 207168"/>
              <a:gd name="connsiteX5" fmla="*/ 766763 w 802482"/>
              <a:gd name="connsiteY5" fmla="*/ 140493 h 207168"/>
              <a:gd name="connsiteX6" fmla="*/ 802482 w 802482"/>
              <a:gd name="connsiteY6" fmla="*/ 207168 h 207168"/>
              <a:gd name="connsiteX0" fmla="*/ 802482 w 802482"/>
              <a:gd name="connsiteY0" fmla="*/ 207168 h 207168"/>
              <a:gd name="connsiteX1" fmla="*/ 159544 w 802482"/>
              <a:gd name="connsiteY1" fmla="*/ 207168 h 207168"/>
              <a:gd name="connsiteX2" fmla="*/ 0 w 802482"/>
              <a:gd name="connsiteY2" fmla="*/ 0 h 207168"/>
              <a:gd name="connsiteX3" fmla="*/ 42863 w 802482"/>
              <a:gd name="connsiteY3" fmla="*/ 4762 h 207168"/>
              <a:gd name="connsiteX4" fmla="*/ 150019 w 802482"/>
              <a:gd name="connsiteY4" fmla="*/ 140493 h 207168"/>
              <a:gd name="connsiteX5" fmla="*/ 766763 w 802482"/>
              <a:gd name="connsiteY5" fmla="*/ 140493 h 207168"/>
              <a:gd name="connsiteX6" fmla="*/ 802482 w 802482"/>
              <a:gd name="connsiteY6" fmla="*/ 207168 h 207168"/>
              <a:gd name="connsiteX0" fmla="*/ 802482 w 802482"/>
              <a:gd name="connsiteY0" fmla="*/ 207168 h 207168"/>
              <a:gd name="connsiteX1" fmla="*/ 152400 w 802482"/>
              <a:gd name="connsiteY1" fmla="*/ 202406 h 207168"/>
              <a:gd name="connsiteX2" fmla="*/ 0 w 802482"/>
              <a:gd name="connsiteY2" fmla="*/ 0 h 207168"/>
              <a:gd name="connsiteX3" fmla="*/ 42863 w 802482"/>
              <a:gd name="connsiteY3" fmla="*/ 4762 h 207168"/>
              <a:gd name="connsiteX4" fmla="*/ 150019 w 802482"/>
              <a:gd name="connsiteY4" fmla="*/ 140493 h 207168"/>
              <a:gd name="connsiteX5" fmla="*/ 766763 w 802482"/>
              <a:gd name="connsiteY5" fmla="*/ 140493 h 207168"/>
              <a:gd name="connsiteX6" fmla="*/ 802482 w 802482"/>
              <a:gd name="connsiteY6" fmla="*/ 207168 h 207168"/>
              <a:gd name="connsiteX0" fmla="*/ 802482 w 802482"/>
              <a:gd name="connsiteY0" fmla="*/ 207168 h 207168"/>
              <a:gd name="connsiteX1" fmla="*/ 152400 w 802482"/>
              <a:gd name="connsiteY1" fmla="*/ 202406 h 207168"/>
              <a:gd name="connsiteX2" fmla="*/ 0 w 802482"/>
              <a:gd name="connsiteY2" fmla="*/ 0 h 207168"/>
              <a:gd name="connsiteX3" fmla="*/ 45244 w 802482"/>
              <a:gd name="connsiteY3" fmla="*/ 2381 h 207168"/>
              <a:gd name="connsiteX4" fmla="*/ 150019 w 802482"/>
              <a:gd name="connsiteY4" fmla="*/ 140493 h 207168"/>
              <a:gd name="connsiteX5" fmla="*/ 766763 w 802482"/>
              <a:gd name="connsiteY5" fmla="*/ 140493 h 207168"/>
              <a:gd name="connsiteX6" fmla="*/ 802482 w 802482"/>
              <a:gd name="connsiteY6" fmla="*/ 207168 h 207168"/>
              <a:gd name="connsiteX0" fmla="*/ 802482 w 802482"/>
              <a:gd name="connsiteY0" fmla="*/ 207168 h 207168"/>
              <a:gd name="connsiteX1" fmla="*/ 159544 w 802482"/>
              <a:gd name="connsiteY1" fmla="*/ 207168 h 207168"/>
              <a:gd name="connsiteX2" fmla="*/ 0 w 802482"/>
              <a:gd name="connsiteY2" fmla="*/ 0 h 207168"/>
              <a:gd name="connsiteX3" fmla="*/ 45244 w 802482"/>
              <a:gd name="connsiteY3" fmla="*/ 2381 h 207168"/>
              <a:gd name="connsiteX4" fmla="*/ 150019 w 802482"/>
              <a:gd name="connsiteY4" fmla="*/ 140493 h 207168"/>
              <a:gd name="connsiteX5" fmla="*/ 766763 w 802482"/>
              <a:gd name="connsiteY5" fmla="*/ 140493 h 207168"/>
              <a:gd name="connsiteX6" fmla="*/ 802482 w 802482"/>
              <a:gd name="connsiteY6" fmla="*/ 207168 h 207168"/>
              <a:gd name="connsiteX0" fmla="*/ 802482 w 802482"/>
              <a:gd name="connsiteY0" fmla="*/ 207168 h 207168"/>
              <a:gd name="connsiteX1" fmla="*/ 152378 w 802482"/>
              <a:gd name="connsiteY1" fmla="*/ 204787 h 207168"/>
              <a:gd name="connsiteX2" fmla="*/ 0 w 802482"/>
              <a:gd name="connsiteY2" fmla="*/ 0 h 207168"/>
              <a:gd name="connsiteX3" fmla="*/ 45244 w 802482"/>
              <a:gd name="connsiteY3" fmla="*/ 2381 h 207168"/>
              <a:gd name="connsiteX4" fmla="*/ 150019 w 802482"/>
              <a:gd name="connsiteY4" fmla="*/ 140493 h 207168"/>
              <a:gd name="connsiteX5" fmla="*/ 766763 w 802482"/>
              <a:gd name="connsiteY5" fmla="*/ 140493 h 207168"/>
              <a:gd name="connsiteX6" fmla="*/ 802482 w 802482"/>
              <a:gd name="connsiteY6" fmla="*/ 207168 h 207168"/>
              <a:gd name="connsiteX0" fmla="*/ 802482 w 802482"/>
              <a:gd name="connsiteY0" fmla="*/ 207168 h 207168"/>
              <a:gd name="connsiteX1" fmla="*/ 149990 w 802482"/>
              <a:gd name="connsiteY1" fmla="*/ 207168 h 207168"/>
              <a:gd name="connsiteX2" fmla="*/ 0 w 802482"/>
              <a:gd name="connsiteY2" fmla="*/ 0 h 207168"/>
              <a:gd name="connsiteX3" fmla="*/ 45244 w 802482"/>
              <a:gd name="connsiteY3" fmla="*/ 2381 h 207168"/>
              <a:gd name="connsiteX4" fmla="*/ 150019 w 802482"/>
              <a:gd name="connsiteY4" fmla="*/ 140493 h 207168"/>
              <a:gd name="connsiteX5" fmla="*/ 766763 w 802482"/>
              <a:gd name="connsiteY5" fmla="*/ 140493 h 207168"/>
              <a:gd name="connsiteX6" fmla="*/ 802482 w 802482"/>
              <a:gd name="connsiteY6" fmla="*/ 207168 h 207168"/>
              <a:gd name="connsiteX0" fmla="*/ 802482 w 802482"/>
              <a:gd name="connsiteY0" fmla="*/ 207168 h 209549"/>
              <a:gd name="connsiteX1" fmla="*/ 157154 w 802482"/>
              <a:gd name="connsiteY1" fmla="*/ 209549 h 209549"/>
              <a:gd name="connsiteX2" fmla="*/ 0 w 802482"/>
              <a:gd name="connsiteY2" fmla="*/ 0 h 209549"/>
              <a:gd name="connsiteX3" fmla="*/ 45244 w 802482"/>
              <a:gd name="connsiteY3" fmla="*/ 2381 h 209549"/>
              <a:gd name="connsiteX4" fmla="*/ 150019 w 802482"/>
              <a:gd name="connsiteY4" fmla="*/ 140493 h 209549"/>
              <a:gd name="connsiteX5" fmla="*/ 766763 w 802482"/>
              <a:gd name="connsiteY5" fmla="*/ 140493 h 209549"/>
              <a:gd name="connsiteX6" fmla="*/ 802482 w 802482"/>
              <a:gd name="connsiteY6" fmla="*/ 207168 h 209549"/>
              <a:gd name="connsiteX0" fmla="*/ 804870 w 804870"/>
              <a:gd name="connsiteY0" fmla="*/ 207168 h 209549"/>
              <a:gd name="connsiteX1" fmla="*/ 157154 w 804870"/>
              <a:gd name="connsiteY1" fmla="*/ 209549 h 209549"/>
              <a:gd name="connsiteX2" fmla="*/ 0 w 804870"/>
              <a:gd name="connsiteY2" fmla="*/ 0 h 209549"/>
              <a:gd name="connsiteX3" fmla="*/ 45244 w 804870"/>
              <a:gd name="connsiteY3" fmla="*/ 2381 h 209549"/>
              <a:gd name="connsiteX4" fmla="*/ 150019 w 804870"/>
              <a:gd name="connsiteY4" fmla="*/ 140493 h 209549"/>
              <a:gd name="connsiteX5" fmla="*/ 766763 w 804870"/>
              <a:gd name="connsiteY5" fmla="*/ 140493 h 209549"/>
              <a:gd name="connsiteX6" fmla="*/ 804870 w 804870"/>
              <a:gd name="connsiteY6" fmla="*/ 207168 h 209549"/>
              <a:gd name="connsiteX0" fmla="*/ 802481 w 802481"/>
              <a:gd name="connsiteY0" fmla="*/ 209549 h 209549"/>
              <a:gd name="connsiteX1" fmla="*/ 157154 w 802481"/>
              <a:gd name="connsiteY1" fmla="*/ 209549 h 209549"/>
              <a:gd name="connsiteX2" fmla="*/ 0 w 802481"/>
              <a:gd name="connsiteY2" fmla="*/ 0 h 209549"/>
              <a:gd name="connsiteX3" fmla="*/ 45244 w 802481"/>
              <a:gd name="connsiteY3" fmla="*/ 2381 h 209549"/>
              <a:gd name="connsiteX4" fmla="*/ 150019 w 802481"/>
              <a:gd name="connsiteY4" fmla="*/ 140493 h 209549"/>
              <a:gd name="connsiteX5" fmla="*/ 766763 w 802481"/>
              <a:gd name="connsiteY5" fmla="*/ 140493 h 209549"/>
              <a:gd name="connsiteX6" fmla="*/ 802481 w 802481"/>
              <a:gd name="connsiteY6" fmla="*/ 209549 h 209549"/>
              <a:gd name="connsiteX0" fmla="*/ 802481 w 802481"/>
              <a:gd name="connsiteY0" fmla="*/ 209549 h 209549"/>
              <a:gd name="connsiteX1" fmla="*/ 157154 w 802481"/>
              <a:gd name="connsiteY1" fmla="*/ 209549 h 209549"/>
              <a:gd name="connsiteX2" fmla="*/ 0 w 802481"/>
              <a:gd name="connsiteY2" fmla="*/ 0 h 209549"/>
              <a:gd name="connsiteX3" fmla="*/ 45244 w 802481"/>
              <a:gd name="connsiteY3" fmla="*/ 2381 h 209549"/>
              <a:gd name="connsiteX4" fmla="*/ 177475 w 802481"/>
              <a:gd name="connsiteY4" fmla="*/ 140493 h 209549"/>
              <a:gd name="connsiteX5" fmla="*/ 766763 w 802481"/>
              <a:gd name="connsiteY5" fmla="*/ 140493 h 209549"/>
              <a:gd name="connsiteX6" fmla="*/ 802481 w 802481"/>
              <a:gd name="connsiteY6" fmla="*/ 209549 h 209549"/>
              <a:gd name="connsiteX0" fmla="*/ 802481 w 802481"/>
              <a:gd name="connsiteY0" fmla="*/ 209549 h 209549"/>
              <a:gd name="connsiteX1" fmla="*/ 157154 w 802481"/>
              <a:gd name="connsiteY1" fmla="*/ 209549 h 209549"/>
              <a:gd name="connsiteX2" fmla="*/ 0 w 802481"/>
              <a:gd name="connsiteY2" fmla="*/ 0 h 209549"/>
              <a:gd name="connsiteX3" fmla="*/ 78191 w 802481"/>
              <a:gd name="connsiteY3" fmla="*/ 30956 h 209549"/>
              <a:gd name="connsiteX4" fmla="*/ 177475 w 802481"/>
              <a:gd name="connsiteY4" fmla="*/ 140493 h 209549"/>
              <a:gd name="connsiteX5" fmla="*/ 766763 w 802481"/>
              <a:gd name="connsiteY5" fmla="*/ 140493 h 209549"/>
              <a:gd name="connsiteX6" fmla="*/ 802481 w 802481"/>
              <a:gd name="connsiteY6" fmla="*/ 209549 h 209549"/>
              <a:gd name="connsiteX0" fmla="*/ 742078 w 742078"/>
              <a:gd name="connsiteY0" fmla="*/ 178593 h 178593"/>
              <a:gd name="connsiteX1" fmla="*/ 96751 w 742078"/>
              <a:gd name="connsiteY1" fmla="*/ 178593 h 178593"/>
              <a:gd name="connsiteX2" fmla="*/ 0 w 742078"/>
              <a:gd name="connsiteY2" fmla="*/ 97631 h 178593"/>
              <a:gd name="connsiteX3" fmla="*/ 17788 w 742078"/>
              <a:gd name="connsiteY3" fmla="*/ 0 h 178593"/>
              <a:gd name="connsiteX4" fmla="*/ 117072 w 742078"/>
              <a:gd name="connsiteY4" fmla="*/ 109537 h 178593"/>
              <a:gd name="connsiteX5" fmla="*/ 706360 w 742078"/>
              <a:gd name="connsiteY5" fmla="*/ 109537 h 178593"/>
              <a:gd name="connsiteX6" fmla="*/ 742078 w 742078"/>
              <a:gd name="connsiteY6" fmla="*/ 178593 h 178593"/>
              <a:gd name="connsiteX0" fmla="*/ 786008 w 786008"/>
              <a:gd name="connsiteY0" fmla="*/ 200024 h 200024"/>
              <a:gd name="connsiteX1" fmla="*/ 140681 w 786008"/>
              <a:gd name="connsiteY1" fmla="*/ 200024 h 200024"/>
              <a:gd name="connsiteX2" fmla="*/ 0 w 786008"/>
              <a:gd name="connsiteY2" fmla="*/ 0 h 200024"/>
              <a:gd name="connsiteX3" fmla="*/ 61718 w 786008"/>
              <a:gd name="connsiteY3" fmla="*/ 21431 h 200024"/>
              <a:gd name="connsiteX4" fmla="*/ 161002 w 786008"/>
              <a:gd name="connsiteY4" fmla="*/ 130968 h 200024"/>
              <a:gd name="connsiteX5" fmla="*/ 750290 w 786008"/>
              <a:gd name="connsiteY5" fmla="*/ 130968 h 200024"/>
              <a:gd name="connsiteX6" fmla="*/ 786008 w 786008"/>
              <a:gd name="connsiteY6" fmla="*/ 200024 h 200024"/>
              <a:gd name="connsiteX0" fmla="*/ 786008 w 786008"/>
              <a:gd name="connsiteY0" fmla="*/ 200024 h 204786"/>
              <a:gd name="connsiteX1" fmla="*/ 192847 w 786008"/>
              <a:gd name="connsiteY1" fmla="*/ 204786 h 204786"/>
              <a:gd name="connsiteX2" fmla="*/ 0 w 786008"/>
              <a:gd name="connsiteY2" fmla="*/ 0 h 204786"/>
              <a:gd name="connsiteX3" fmla="*/ 61718 w 786008"/>
              <a:gd name="connsiteY3" fmla="*/ 21431 h 204786"/>
              <a:gd name="connsiteX4" fmla="*/ 161002 w 786008"/>
              <a:gd name="connsiteY4" fmla="*/ 130968 h 204786"/>
              <a:gd name="connsiteX5" fmla="*/ 750290 w 786008"/>
              <a:gd name="connsiteY5" fmla="*/ 130968 h 204786"/>
              <a:gd name="connsiteX6" fmla="*/ 786008 w 786008"/>
              <a:gd name="connsiteY6" fmla="*/ 200024 h 204786"/>
              <a:gd name="connsiteX0" fmla="*/ 786008 w 786008"/>
              <a:gd name="connsiteY0" fmla="*/ 200024 h 204786"/>
              <a:gd name="connsiteX1" fmla="*/ 173628 w 786008"/>
              <a:gd name="connsiteY1" fmla="*/ 204786 h 204786"/>
              <a:gd name="connsiteX2" fmla="*/ 0 w 786008"/>
              <a:gd name="connsiteY2" fmla="*/ 0 h 204786"/>
              <a:gd name="connsiteX3" fmla="*/ 61718 w 786008"/>
              <a:gd name="connsiteY3" fmla="*/ 21431 h 204786"/>
              <a:gd name="connsiteX4" fmla="*/ 161002 w 786008"/>
              <a:gd name="connsiteY4" fmla="*/ 130968 h 204786"/>
              <a:gd name="connsiteX5" fmla="*/ 750290 w 786008"/>
              <a:gd name="connsiteY5" fmla="*/ 130968 h 204786"/>
              <a:gd name="connsiteX6" fmla="*/ 786008 w 786008"/>
              <a:gd name="connsiteY6" fmla="*/ 200024 h 204786"/>
              <a:gd name="connsiteX0" fmla="*/ 786008 w 786008"/>
              <a:gd name="connsiteY0" fmla="*/ 221455 h 226217"/>
              <a:gd name="connsiteX1" fmla="*/ 173628 w 786008"/>
              <a:gd name="connsiteY1" fmla="*/ 226217 h 226217"/>
              <a:gd name="connsiteX2" fmla="*/ 0 w 786008"/>
              <a:gd name="connsiteY2" fmla="*/ 21431 h 226217"/>
              <a:gd name="connsiteX3" fmla="*/ 80938 w 786008"/>
              <a:gd name="connsiteY3" fmla="*/ 0 h 226217"/>
              <a:gd name="connsiteX4" fmla="*/ 161002 w 786008"/>
              <a:gd name="connsiteY4" fmla="*/ 152399 h 226217"/>
              <a:gd name="connsiteX5" fmla="*/ 750290 w 786008"/>
              <a:gd name="connsiteY5" fmla="*/ 152399 h 226217"/>
              <a:gd name="connsiteX6" fmla="*/ 786008 w 786008"/>
              <a:gd name="connsiteY6" fmla="*/ 221455 h 226217"/>
              <a:gd name="connsiteX0" fmla="*/ 786008 w 786008"/>
              <a:gd name="connsiteY0" fmla="*/ 200024 h 204786"/>
              <a:gd name="connsiteX1" fmla="*/ 173628 w 786008"/>
              <a:gd name="connsiteY1" fmla="*/ 204786 h 204786"/>
              <a:gd name="connsiteX2" fmla="*/ 0 w 786008"/>
              <a:gd name="connsiteY2" fmla="*/ 0 h 204786"/>
              <a:gd name="connsiteX3" fmla="*/ 42499 w 786008"/>
              <a:gd name="connsiteY3" fmla="*/ 0 h 204786"/>
              <a:gd name="connsiteX4" fmla="*/ 161002 w 786008"/>
              <a:gd name="connsiteY4" fmla="*/ 130968 h 204786"/>
              <a:gd name="connsiteX5" fmla="*/ 750290 w 786008"/>
              <a:gd name="connsiteY5" fmla="*/ 130968 h 204786"/>
              <a:gd name="connsiteX6" fmla="*/ 786008 w 786008"/>
              <a:gd name="connsiteY6" fmla="*/ 200024 h 204786"/>
              <a:gd name="connsiteX0" fmla="*/ 613035 w 750290"/>
              <a:gd name="connsiteY0" fmla="*/ 207168 h 207168"/>
              <a:gd name="connsiteX1" fmla="*/ 173628 w 750290"/>
              <a:gd name="connsiteY1" fmla="*/ 204786 h 207168"/>
              <a:gd name="connsiteX2" fmla="*/ 0 w 750290"/>
              <a:gd name="connsiteY2" fmla="*/ 0 h 207168"/>
              <a:gd name="connsiteX3" fmla="*/ 42499 w 750290"/>
              <a:gd name="connsiteY3" fmla="*/ 0 h 207168"/>
              <a:gd name="connsiteX4" fmla="*/ 161002 w 750290"/>
              <a:gd name="connsiteY4" fmla="*/ 130968 h 207168"/>
              <a:gd name="connsiteX5" fmla="*/ 750290 w 750290"/>
              <a:gd name="connsiteY5" fmla="*/ 130968 h 207168"/>
              <a:gd name="connsiteX6" fmla="*/ 613035 w 750290"/>
              <a:gd name="connsiteY6" fmla="*/ 207168 h 207168"/>
              <a:gd name="connsiteX0" fmla="*/ 667947 w 750290"/>
              <a:gd name="connsiteY0" fmla="*/ 152399 h 204786"/>
              <a:gd name="connsiteX1" fmla="*/ 173628 w 750290"/>
              <a:gd name="connsiteY1" fmla="*/ 204786 h 204786"/>
              <a:gd name="connsiteX2" fmla="*/ 0 w 750290"/>
              <a:gd name="connsiteY2" fmla="*/ 0 h 204786"/>
              <a:gd name="connsiteX3" fmla="*/ 42499 w 750290"/>
              <a:gd name="connsiteY3" fmla="*/ 0 h 204786"/>
              <a:gd name="connsiteX4" fmla="*/ 161002 w 750290"/>
              <a:gd name="connsiteY4" fmla="*/ 130968 h 204786"/>
              <a:gd name="connsiteX5" fmla="*/ 750290 w 750290"/>
              <a:gd name="connsiteY5" fmla="*/ 130968 h 204786"/>
              <a:gd name="connsiteX6" fmla="*/ 667947 w 750290"/>
              <a:gd name="connsiteY6" fmla="*/ 152399 h 204786"/>
              <a:gd name="connsiteX0" fmla="*/ 629508 w 750290"/>
              <a:gd name="connsiteY0" fmla="*/ 195262 h 204786"/>
              <a:gd name="connsiteX1" fmla="*/ 173628 w 750290"/>
              <a:gd name="connsiteY1" fmla="*/ 204786 h 204786"/>
              <a:gd name="connsiteX2" fmla="*/ 0 w 750290"/>
              <a:gd name="connsiteY2" fmla="*/ 0 h 204786"/>
              <a:gd name="connsiteX3" fmla="*/ 42499 w 750290"/>
              <a:gd name="connsiteY3" fmla="*/ 0 h 204786"/>
              <a:gd name="connsiteX4" fmla="*/ 161002 w 750290"/>
              <a:gd name="connsiteY4" fmla="*/ 130968 h 204786"/>
              <a:gd name="connsiteX5" fmla="*/ 750290 w 750290"/>
              <a:gd name="connsiteY5" fmla="*/ 130968 h 204786"/>
              <a:gd name="connsiteX6" fmla="*/ 629508 w 750290"/>
              <a:gd name="connsiteY6" fmla="*/ 195262 h 204786"/>
              <a:gd name="connsiteX0" fmla="*/ 629508 w 750290"/>
              <a:gd name="connsiteY0" fmla="*/ 195262 h 195262"/>
              <a:gd name="connsiteX1" fmla="*/ 195593 w 750290"/>
              <a:gd name="connsiteY1" fmla="*/ 173830 h 195262"/>
              <a:gd name="connsiteX2" fmla="*/ 0 w 750290"/>
              <a:gd name="connsiteY2" fmla="*/ 0 h 195262"/>
              <a:gd name="connsiteX3" fmla="*/ 42499 w 750290"/>
              <a:gd name="connsiteY3" fmla="*/ 0 h 195262"/>
              <a:gd name="connsiteX4" fmla="*/ 161002 w 750290"/>
              <a:gd name="connsiteY4" fmla="*/ 130968 h 195262"/>
              <a:gd name="connsiteX5" fmla="*/ 750290 w 750290"/>
              <a:gd name="connsiteY5" fmla="*/ 130968 h 195262"/>
              <a:gd name="connsiteX6" fmla="*/ 629508 w 750290"/>
              <a:gd name="connsiteY6" fmla="*/ 195262 h 195262"/>
              <a:gd name="connsiteX0" fmla="*/ 629508 w 750290"/>
              <a:gd name="connsiteY0" fmla="*/ 195262 h 200023"/>
              <a:gd name="connsiteX1" fmla="*/ 173628 w 750290"/>
              <a:gd name="connsiteY1" fmla="*/ 200023 h 200023"/>
              <a:gd name="connsiteX2" fmla="*/ 0 w 750290"/>
              <a:gd name="connsiteY2" fmla="*/ 0 h 200023"/>
              <a:gd name="connsiteX3" fmla="*/ 42499 w 750290"/>
              <a:gd name="connsiteY3" fmla="*/ 0 h 200023"/>
              <a:gd name="connsiteX4" fmla="*/ 161002 w 750290"/>
              <a:gd name="connsiteY4" fmla="*/ 130968 h 200023"/>
              <a:gd name="connsiteX5" fmla="*/ 750290 w 750290"/>
              <a:gd name="connsiteY5" fmla="*/ 130968 h 200023"/>
              <a:gd name="connsiteX6" fmla="*/ 629508 w 750290"/>
              <a:gd name="connsiteY6" fmla="*/ 195262 h 200023"/>
              <a:gd name="connsiteX0" fmla="*/ 587009 w 707791"/>
              <a:gd name="connsiteY0" fmla="*/ 195262 h 200023"/>
              <a:gd name="connsiteX1" fmla="*/ 131129 w 707791"/>
              <a:gd name="connsiteY1" fmla="*/ 200023 h 200023"/>
              <a:gd name="connsiteX2" fmla="*/ 23396 w 707791"/>
              <a:gd name="connsiteY2" fmla="*/ 78581 h 200023"/>
              <a:gd name="connsiteX3" fmla="*/ 0 w 707791"/>
              <a:gd name="connsiteY3" fmla="*/ 0 h 200023"/>
              <a:gd name="connsiteX4" fmla="*/ 118503 w 707791"/>
              <a:gd name="connsiteY4" fmla="*/ 130968 h 200023"/>
              <a:gd name="connsiteX5" fmla="*/ 707791 w 707791"/>
              <a:gd name="connsiteY5" fmla="*/ 130968 h 200023"/>
              <a:gd name="connsiteX6" fmla="*/ 587009 w 707791"/>
              <a:gd name="connsiteY6" fmla="*/ 195262 h 200023"/>
              <a:gd name="connsiteX0" fmla="*/ 587009 w 707791"/>
              <a:gd name="connsiteY0" fmla="*/ 195262 h 200023"/>
              <a:gd name="connsiteX1" fmla="*/ 131129 w 707791"/>
              <a:gd name="connsiteY1" fmla="*/ 200023 h 200023"/>
              <a:gd name="connsiteX2" fmla="*/ 1431 w 707791"/>
              <a:gd name="connsiteY2" fmla="*/ 57150 h 200023"/>
              <a:gd name="connsiteX3" fmla="*/ 0 w 707791"/>
              <a:gd name="connsiteY3" fmla="*/ 0 h 200023"/>
              <a:gd name="connsiteX4" fmla="*/ 118503 w 707791"/>
              <a:gd name="connsiteY4" fmla="*/ 130968 h 200023"/>
              <a:gd name="connsiteX5" fmla="*/ 707791 w 707791"/>
              <a:gd name="connsiteY5" fmla="*/ 130968 h 200023"/>
              <a:gd name="connsiteX6" fmla="*/ 587009 w 707791"/>
              <a:gd name="connsiteY6" fmla="*/ 195262 h 200023"/>
              <a:gd name="connsiteX0" fmla="*/ 585578 w 706360"/>
              <a:gd name="connsiteY0" fmla="*/ 138112 h 142873"/>
              <a:gd name="connsiteX1" fmla="*/ 129698 w 706360"/>
              <a:gd name="connsiteY1" fmla="*/ 142873 h 142873"/>
              <a:gd name="connsiteX2" fmla="*/ 0 w 706360"/>
              <a:gd name="connsiteY2" fmla="*/ 0 h 142873"/>
              <a:gd name="connsiteX3" fmla="*/ 56226 w 706360"/>
              <a:gd name="connsiteY3" fmla="*/ 19050 h 142873"/>
              <a:gd name="connsiteX4" fmla="*/ 117072 w 706360"/>
              <a:gd name="connsiteY4" fmla="*/ 73818 h 142873"/>
              <a:gd name="connsiteX5" fmla="*/ 706360 w 706360"/>
              <a:gd name="connsiteY5" fmla="*/ 73818 h 142873"/>
              <a:gd name="connsiteX6" fmla="*/ 585578 w 706360"/>
              <a:gd name="connsiteY6" fmla="*/ 138112 h 142873"/>
              <a:gd name="connsiteX0" fmla="*/ 585578 w 706360"/>
              <a:gd name="connsiteY0" fmla="*/ 152400 h 157161"/>
              <a:gd name="connsiteX1" fmla="*/ 129698 w 706360"/>
              <a:gd name="connsiteY1" fmla="*/ 157161 h 157161"/>
              <a:gd name="connsiteX2" fmla="*/ 0 w 706360"/>
              <a:gd name="connsiteY2" fmla="*/ 14288 h 157161"/>
              <a:gd name="connsiteX3" fmla="*/ 34262 w 706360"/>
              <a:gd name="connsiteY3" fmla="*/ 0 h 157161"/>
              <a:gd name="connsiteX4" fmla="*/ 117072 w 706360"/>
              <a:gd name="connsiteY4" fmla="*/ 88106 h 157161"/>
              <a:gd name="connsiteX5" fmla="*/ 706360 w 706360"/>
              <a:gd name="connsiteY5" fmla="*/ 88106 h 157161"/>
              <a:gd name="connsiteX6" fmla="*/ 585578 w 706360"/>
              <a:gd name="connsiteY6" fmla="*/ 152400 h 157161"/>
              <a:gd name="connsiteX0" fmla="*/ 591069 w 711851"/>
              <a:gd name="connsiteY0" fmla="*/ 200024 h 204785"/>
              <a:gd name="connsiteX1" fmla="*/ 135189 w 711851"/>
              <a:gd name="connsiteY1" fmla="*/ 204785 h 204785"/>
              <a:gd name="connsiteX2" fmla="*/ 0 w 711851"/>
              <a:gd name="connsiteY2" fmla="*/ 0 h 204785"/>
              <a:gd name="connsiteX3" fmla="*/ 39753 w 711851"/>
              <a:gd name="connsiteY3" fmla="*/ 47624 h 204785"/>
              <a:gd name="connsiteX4" fmla="*/ 122563 w 711851"/>
              <a:gd name="connsiteY4" fmla="*/ 135730 h 204785"/>
              <a:gd name="connsiteX5" fmla="*/ 711851 w 711851"/>
              <a:gd name="connsiteY5" fmla="*/ 135730 h 204785"/>
              <a:gd name="connsiteX6" fmla="*/ 591069 w 711851"/>
              <a:gd name="connsiteY6" fmla="*/ 200024 h 204785"/>
              <a:gd name="connsiteX0" fmla="*/ 591069 w 711851"/>
              <a:gd name="connsiteY0" fmla="*/ 152400 h 157161"/>
              <a:gd name="connsiteX1" fmla="*/ 135189 w 711851"/>
              <a:gd name="connsiteY1" fmla="*/ 157161 h 157161"/>
              <a:gd name="connsiteX2" fmla="*/ 0 w 711851"/>
              <a:gd name="connsiteY2" fmla="*/ 7144 h 157161"/>
              <a:gd name="connsiteX3" fmla="*/ 39753 w 711851"/>
              <a:gd name="connsiteY3" fmla="*/ 0 h 157161"/>
              <a:gd name="connsiteX4" fmla="*/ 122563 w 711851"/>
              <a:gd name="connsiteY4" fmla="*/ 88106 h 157161"/>
              <a:gd name="connsiteX5" fmla="*/ 711851 w 711851"/>
              <a:gd name="connsiteY5" fmla="*/ 88106 h 157161"/>
              <a:gd name="connsiteX6" fmla="*/ 591069 w 711851"/>
              <a:gd name="connsiteY6" fmla="*/ 152400 h 157161"/>
              <a:gd name="connsiteX0" fmla="*/ 591069 w 711851"/>
              <a:gd name="connsiteY0" fmla="*/ 261937 h 266698"/>
              <a:gd name="connsiteX1" fmla="*/ 135189 w 711851"/>
              <a:gd name="connsiteY1" fmla="*/ 266698 h 266698"/>
              <a:gd name="connsiteX2" fmla="*/ 0 w 711851"/>
              <a:gd name="connsiteY2" fmla="*/ 0 h 266698"/>
              <a:gd name="connsiteX3" fmla="*/ 39753 w 711851"/>
              <a:gd name="connsiteY3" fmla="*/ 109537 h 266698"/>
              <a:gd name="connsiteX4" fmla="*/ 122563 w 711851"/>
              <a:gd name="connsiteY4" fmla="*/ 197643 h 266698"/>
              <a:gd name="connsiteX5" fmla="*/ 711851 w 711851"/>
              <a:gd name="connsiteY5" fmla="*/ 197643 h 266698"/>
              <a:gd name="connsiteX6" fmla="*/ 591069 w 711851"/>
              <a:gd name="connsiteY6" fmla="*/ 261937 h 266698"/>
              <a:gd name="connsiteX0" fmla="*/ 591069 w 711851"/>
              <a:gd name="connsiteY0" fmla="*/ 152400 h 157161"/>
              <a:gd name="connsiteX1" fmla="*/ 135189 w 711851"/>
              <a:gd name="connsiteY1" fmla="*/ 157161 h 157161"/>
              <a:gd name="connsiteX2" fmla="*/ 0 w 711851"/>
              <a:gd name="connsiteY2" fmla="*/ 2382 h 157161"/>
              <a:gd name="connsiteX3" fmla="*/ 39753 w 711851"/>
              <a:gd name="connsiteY3" fmla="*/ 0 h 157161"/>
              <a:gd name="connsiteX4" fmla="*/ 122563 w 711851"/>
              <a:gd name="connsiteY4" fmla="*/ 88106 h 157161"/>
              <a:gd name="connsiteX5" fmla="*/ 711851 w 711851"/>
              <a:gd name="connsiteY5" fmla="*/ 88106 h 157161"/>
              <a:gd name="connsiteX6" fmla="*/ 591069 w 711851"/>
              <a:gd name="connsiteY6" fmla="*/ 152400 h 157161"/>
              <a:gd name="connsiteX0" fmla="*/ 591069 w 591069"/>
              <a:gd name="connsiteY0" fmla="*/ 152400 h 157161"/>
              <a:gd name="connsiteX1" fmla="*/ 135189 w 591069"/>
              <a:gd name="connsiteY1" fmla="*/ 157161 h 157161"/>
              <a:gd name="connsiteX2" fmla="*/ 0 w 591069"/>
              <a:gd name="connsiteY2" fmla="*/ 2382 h 157161"/>
              <a:gd name="connsiteX3" fmla="*/ 39753 w 591069"/>
              <a:gd name="connsiteY3" fmla="*/ 0 h 157161"/>
              <a:gd name="connsiteX4" fmla="*/ 122563 w 591069"/>
              <a:gd name="connsiteY4" fmla="*/ 88106 h 157161"/>
              <a:gd name="connsiteX5" fmla="*/ 552605 w 591069"/>
              <a:gd name="connsiteY5" fmla="*/ 88106 h 157161"/>
              <a:gd name="connsiteX6" fmla="*/ 591069 w 591069"/>
              <a:gd name="connsiteY6" fmla="*/ 152400 h 157161"/>
              <a:gd name="connsiteX0" fmla="*/ 596560 w 596560"/>
              <a:gd name="connsiteY0" fmla="*/ 228599 h 233360"/>
              <a:gd name="connsiteX1" fmla="*/ 140680 w 596560"/>
              <a:gd name="connsiteY1" fmla="*/ 233360 h 233360"/>
              <a:gd name="connsiteX2" fmla="*/ 0 w 596560"/>
              <a:gd name="connsiteY2" fmla="*/ 0 h 233360"/>
              <a:gd name="connsiteX3" fmla="*/ 45244 w 596560"/>
              <a:gd name="connsiteY3" fmla="*/ 76199 h 233360"/>
              <a:gd name="connsiteX4" fmla="*/ 128054 w 596560"/>
              <a:gd name="connsiteY4" fmla="*/ 164305 h 233360"/>
              <a:gd name="connsiteX5" fmla="*/ 558096 w 596560"/>
              <a:gd name="connsiteY5" fmla="*/ 164305 h 233360"/>
              <a:gd name="connsiteX6" fmla="*/ 596560 w 596560"/>
              <a:gd name="connsiteY6" fmla="*/ 228599 h 233360"/>
              <a:gd name="connsiteX0" fmla="*/ 593815 w 593815"/>
              <a:gd name="connsiteY0" fmla="*/ 154780 h 159541"/>
              <a:gd name="connsiteX1" fmla="*/ 137935 w 593815"/>
              <a:gd name="connsiteY1" fmla="*/ 159541 h 159541"/>
              <a:gd name="connsiteX2" fmla="*/ 0 w 593815"/>
              <a:gd name="connsiteY2" fmla="*/ 0 h 159541"/>
              <a:gd name="connsiteX3" fmla="*/ 42499 w 593815"/>
              <a:gd name="connsiteY3" fmla="*/ 2380 h 159541"/>
              <a:gd name="connsiteX4" fmla="*/ 125309 w 593815"/>
              <a:gd name="connsiteY4" fmla="*/ 90486 h 159541"/>
              <a:gd name="connsiteX5" fmla="*/ 555351 w 593815"/>
              <a:gd name="connsiteY5" fmla="*/ 90486 h 159541"/>
              <a:gd name="connsiteX6" fmla="*/ 593815 w 593815"/>
              <a:gd name="connsiteY6" fmla="*/ 154780 h 159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3815" h="159541">
                <a:moveTo>
                  <a:pt x="593815" y="154780"/>
                </a:moveTo>
                <a:lnTo>
                  <a:pt x="137935" y="159541"/>
                </a:lnTo>
                <a:lnTo>
                  <a:pt x="0" y="0"/>
                </a:lnTo>
                <a:lnTo>
                  <a:pt x="42499" y="2380"/>
                </a:lnTo>
                <a:lnTo>
                  <a:pt x="125309" y="90486"/>
                </a:lnTo>
                <a:lnTo>
                  <a:pt x="555351" y="90486"/>
                </a:lnTo>
                <a:lnTo>
                  <a:pt x="593815" y="154780"/>
                </a:lnTo>
                <a:close/>
              </a:path>
            </a:pathLst>
          </a:custGeom>
          <a:solidFill>
            <a:srgbClr val="00CC00">
              <a:alpha val="29000"/>
            </a:srgb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 baseline="-25000">
              <a:solidFill>
                <a:srgbClr val="9BBB59">
                  <a:lumMod val="50000"/>
                </a:srgbClr>
              </a:solidFill>
              <a:latin typeface="Calibri"/>
              <a:cs typeface="+mn-cs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592038" y="2690505"/>
            <a:ext cx="464425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Tahoma" panose="020B0604030504040204" pitchFamily="34" charset="0"/>
                <a:cs typeface="Tahoma" panose="020B0604030504040204" pitchFamily="34" charset="0"/>
              </a:rPr>
              <a:t>д</a:t>
            </a:r>
            <a:r>
              <a:rPr lang="ru-RU" sz="1600" dirty="0" smtClean="0">
                <a:latin typeface="Tahoma" panose="020B0604030504040204" pitchFamily="34" charset="0"/>
                <a:cs typeface="Tahoma" panose="020B0604030504040204" pitchFamily="34" charset="0"/>
              </a:rPr>
              <a:t>о 5 миллионов рублей – 2 акта по 1 млн. руб.</a:t>
            </a:r>
            <a:endParaRPr lang="ru-RU" sz="16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471360" y="3333893"/>
            <a:ext cx="483694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ahoma" panose="020B0604030504040204" pitchFamily="34" charset="0"/>
                <a:cs typeface="Tahoma" panose="020B0604030504040204" pitchFamily="34" charset="0"/>
              </a:rPr>
              <a:t>до 50 миллионов рублей – 2 акта по 5 млн. руб.</a:t>
            </a:r>
            <a:endParaRPr lang="ru-RU" sz="16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392850" y="4083461"/>
            <a:ext cx="533163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ahoma" panose="020B0604030504040204" pitchFamily="34" charset="0"/>
                <a:cs typeface="Tahoma" panose="020B0604030504040204" pitchFamily="34" charset="0"/>
              </a:rPr>
              <a:t>свыше 50 миллионов рублей – 1 акт на 50 млн. руб.</a:t>
            </a:r>
            <a:endParaRPr lang="ru-RU" sz="16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51" name="Picture 3" descr="C:\Documents and Settings\KrasnovRY\Рабочий стол\стикеры для презентаций\3-64037_1_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5241" y="664232"/>
            <a:ext cx="1929711" cy="1447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8833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4" grpId="0" animBg="1"/>
      <p:bldP spid="15" grpId="0" animBg="1"/>
      <p:bldP spid="16" grpId="0" animBg="1"/>
      <p:bldP spid="17" grpId="0"/>
      <p:bldP spid="20" grpId="0" animBg="1"/>
      <p:bldP spid="21" grpId="0"/>
      <p:bldP spid="23" grpId="0"/>
      <p:bldP spid="2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KrasnovRY\Рабочий стол\стикеры для презентаций\89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37386"/>
            <a:ext cx="9144000" cy="4406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омер слайда 3"/>
          <p:cNvSpPr txBox="1">
            <a:spLocks noGrp="1"/>
          </p:cNvSpPr>
          <p:nvPr/>
        </p:nvSpPr>
        <p:spPr bwMode="auto">
          <a:xfrm>
            <a:off x="8861425" y="4943475"/>
            <a:ext cx="282575" cy="200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>
              <a:defRPr/>
            </a:pPr>
            <a:fld id="{A98ED281-1EC3-461D-93DF-A89E91540868}" type="slidenum">
              <a:rPr lang="en-US" sz="12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  <a:sym typeface="Lucida Grande"/>
              </a:rPr>
              <a:pPr algn="r">
                <a:defRPr/>
              </a:pPr>
              <a:t>25</a:t>
            </a:fld>
            <a:endParaRPr lang="en-US" sz="1200" b="1" dirty="0">
              <a:solidFill>
                <a:schemeClr val="bg1"/>
              </a:solidFill>
              <a:latin typeface="Arial" pitchFamily="34" charset="0"/>
              <a:ea typeface="ＭＳ Ｐゴシック" pitchFamily="34" charset="-128"/>
              <a:cs typeface="Arial" pitchFamily="34" charset="0"/>
              <a:sym typeface="Lucida Grande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683568" y="514866"/>
            <a:ext cx="1394874" cy="0"/>
          </a:xfrm>
          <a:prstGeom prst="line">
            <a:avLst/>
          </a:prstGeom>
          <a:ln w="2222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562060" y="64235"/>
            <a:ext cx="366158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1100" b="1" dirty="0" smtClean="0">
                <a:latin typeface="Open Sans Condensed" pitchFamily="34" charset="0"/>
                <a:cs typeface="Times New Roman" pitchFamily="18" charset="0"/>
              </a:rPr>
              <a:t>УПРАВЛЕНИЕ ФЕДЕРАЛЬНОГО КАЗНАЧЕЙСТВА </a:t>
            </a:r>
            <a:endParaRPr lang="en-US" altLang="ru-RU" sz="1100" b="1" dirty="0" smtClean="0">
              <a:latin typeface="Open Sans Condensed" pitchFamily="34" charset="0"/>
              <a:cs typeface="Times New Roman" pitchFamily="18" charset="0"/>
            </a:endParaRPr>
          </a:p>
          <a:p>
            <a:r>
              <a:rPr lang="ru-RU" altLang="ru-RU" sz="1100" b="1" dirty="0" smtClean="0">
                <a:latin typeface="Open Sans Condensed" pitchFamily="34" charset="0"/>
                <a:cs typeface="Times New Roman" pitchFamily="18" charset="0"/>
              </a:rPr>
              <a:t>ПО РЕСПУБЛИКЕ ТАТАРСТАН </a:t>
            </a:r>
            <a:endParaRPr lang="ru-RU" sz="11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68082" y="456650"/>
            <a:ext cx="18646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ru-RU" sz="1400" dirty="0" smtClean="0">
                <a:solidFill>
                  <a:srgbClr val="1C1C1C"/>
                </a:solidFill>
                <a:latin typeface="Open Sans Condensed Light" pitchFamily="34" charset="0"/>
                <a:cs typeface="Times New Roman" pitchFamily="18" charset="0"/>
              </a:rPr>
              <a:t>tatarstan.roskazna.ru</a:t>
            </a:r>
            <a:endParaRPr lang="ru-RU" sz="1400" dirty="0"/>
          </a:p>
        </p:txBody>
      </p:sp>
      <p:pic>
        <p:nvPicPr>
          <p:cNvPr id="13" name="Picture 2" descr="C:\казна\общий архив\герб ФК\орел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616" y="136824"/>
            <a:ext cx="409444" cy="378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076056" y="0"/>
            <a:ext cx="40679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Преимущества </a:t>
            </a:r>
          </a:p>
          <a:p>
            <a:pPr algn="r"/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Биржевой площадки</a:t>
            </a:r>
            <a:endParaRPr lang="en-US" sz="16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5189" y="835184"/>
            <a:ext cx="36215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indent="0">
              <a:buNone/>
            </a:pPr>
            <a:r>
              <a:rPr lang="ru-RU" sz="2400" b="1" dirty="0">
                <a:latin typeface="Arial Unicode MS"/>
              </a:rPr>
              <a:t>контроль за поставками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91689" y="1296849"/>
            <a:ext cx="47131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latin typeface="Arial Unicode MS"/>
              </a:rPr>
              <a:t>контроль за ценообразованием</a:t>
            </a:r>
            <a:endParaRPr lang="ru-RU" sz="24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5189" y="1758514"/>
            <a:ext cx="51619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latin typeface="Arial Unicode MS"/>
              </a:rPr>
              <a:t>соблюдение торговой дисциплины</a:t>
            </a:r>
            <a:endParaRPr lang="ru-RU" sz="24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619672" y="2859782"/>
            <a:ext cx="752432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200" b="1" dirty="0">
                <a:solidFill>
                  <a:srgbClr val="FFC000"/>
                </a:solidFill>
                <a:latin typeface="Arial Unicode MS"/>
              </a:rPr>
              <a:t>прозрачность, </a:t>
            </a:r>
            <a:endParaRPr lang="ru-RU" sz="3200" b="1" dirty="0" smtClean="0">
              <a:solidFill>
                <a:srgbClr val="FFC000"/>
              </a:solidFill>
              <a:latin typeface="Arial Unicode MS"/>
            </a:endParaRPr>
          </a:p>
          <a:p>
            <a:pPr algn="r"/>
            <a:r>
              <a:rPr lang="ru-RU" sz="3200" b="1" dirty="0" smtClean="0">
                <a:solidFill>
                  <a:srgbClr val="FFC000"/>
                </a:solidFill>
                <a:latin typeface="Arial Unicode MS"/>
              </a:rPr>
              <a:t>доступность </a:t>
            </a:r>
            <a:r>
              <a:rPr lang="ru-RU" sz="3200" b="1" dirty="0">
                <a:solidFill>
                  <a:srgbClr val="FFC000"/>
                </a:solidFill>
                <a:latin typeface="Arial Unicode MS"/>
              </a:rPr>
              <a:t>и </a:t>
            </a:r>
            <a:endParaRPr lang="ru-RU" sz="3200" b="1" dirty="0" smtClean="0">
              <a:solidFill>
                <a:srgbClr val="FFC000"/>
              </a:solidFill>
              <a:latin typeface="Arial Unicode MS"/>
            </a:endParaRPr>
          </a:p>
          <a:p>
            <a:pPr algn="r"/>
            <a:r>
              <a:rPr lang="ru-RU" sz="3200" b="1" dirty="0" smtClean="0">
                <a:solidFill>
                  <a:srgbClr val="FFC000"/>
                </a:solidFill>
                <a:latin typeface="Arial Unicode MS"/>
              </a:rPr>
              <a:t>публичность </a:t>
            </a:r>
          </a:p>
          <a:p>
            <a:pPr algn="r"/>
            <a:r>
              <a:rPr lang="ru-RU" sz="3200" b="1" dirty="0" smtClean="0">
                <a:solidFill>
                  <a:srgbClr val="FFC000"/>
                </a:solidFill>
                <a:latin typeface="Arial Unicode MS"/>
              </a:rPr>
              <a:t>государственных закупок</a:t>
            </a:r>
            <a:endParaRPr lang="ru-RU" sz="32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833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  <p:bldP spid="3" grpId="0"/>
      <p:bldP spid="4" grpId="0"/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Documents and Settings\OrmelyAA\Рабочий стол\RK cop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7903" y="495122"/>
            <a:ext cx="4158031" cy="4469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омер слайда 3"/>
          <p:cNvSpPr txBox="1">
            <a:spLocks noGrp="1"/>
          </p:cNvSpPr>
          <p:nvPr/>
        </p:nvSpPr>
        <p:spPr bwMode="auto">
          <a:xfrm>
            <a:off x="8861425" y="4943475"/>
            <a:ext cx="282575" cy="200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>
              <a:defRPr/>
            </a:pPr>
            <a:fld id="{A98ED281-1EC3-461D-93DF-A89E91540868}" type="slidenum">
              <a:rPr lang="en-US" sz="1200" b="1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  <a:sym typeface="Lucida Grande"/>
              </a:rPr>
              <a:pPr algn="r">
                <a:defRPr/>
              </a:pPr>
              <a:t>26</a:t>
            </a:fld>
            <a:endParaRPr lang="en-US" sz="1200" b="1" dirty="0">
              <a:solidFill>
                <a:schemeClr val="tx2"/>
              </a:solidFill>
              <a:latin typeface="Arial" pitchFamily="34" charset="0"/>
              <a:ea typeface="ＭＳ Ｐゴシック" pitchFamily="34" charset="-128"/>
              <a:cs typeface="Arial" pitchFamily="34" charset="0"/>
              <a:sym typeface="Lucida Grande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14479" y="1986262"/>
            <a:ext cx="57864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Arial" pitchFamily="34" charset="0"/>
                <a:cs typeface="Arial" pitchFamily="34" charset="0"/>
              </a:rPr>
              <a:t>Спасибо </a:t>
            </a:r>
          </a:p>
          <a:p>
            <a:pPr algn="ctr"/>
            <a:r>
              <a:rPr lang="ru-RU" sz="3600" b="1" dirty="0" smtClean="0">
                <a:latin typeface="Arial" pitchFamily="34" charset="0"/>
                <a:cs typeface="Arial" pitchFamily="34" charset="0"/>
              </a:rPr>
              <a:t>за внимание!</a:t>
            </a:r>
            <a:endParaRPr lang="ru-RU" sz="36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683568" y="514866"/>
            <a:ext cx="1394874" cy="0"/>
          </a:xfrm>
          <a:prstGeom prst="line">
            <a:avLst/>
          </a:prstGeom>
          <a:ln w="2222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562060" y="64235"/>
            <a:ext cx="366158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1100" b="1" dirty="0" smtClean="0">
                <a:latin typeface="Open Sans Condensed" pitchFamily="34" charset="0"/>
                <a:cs typeface="Times New Roman" pitchFamily="18" charset="0"/>
              </a:rPr>
              <a:t>УПРАВЛЕНИЕ ФЕДЕРАЛЬНОГО КАЗНАЧЕЙСТВА </a:t>
            </a:r>
            <a:endParaRPr lang="en-US" altLang="ru-RU" sz="1100" b="1" dirty="0" smtClean="0">
              <a:latin typeface="Open Sans Condensed" pitchFamily="34" charset="0"/>
              <a:cs typeface="Times New Roman" pitchFamily="18" charset="0"/>
            </a:endParaRPr>
          </a:p>
          <a:p>
            <a:r>
              <a:rPr lang="ru-RU" altLang="ru-RU" sz="1100" b="1" dirty="0" smtClean="0">
                <a:latin typeface="Open Sans Condensed" pitchFamily="34" charset="0"/>
                <a:cs typeface="Times New Roman" pitchFamily="18" charset="0"/>
              </a:rPr>
              <a:t>ПО РЕСПУБЛИКЕ ТАТАРСТАН </a:t>
            </a:r>
            <a:endParaRPr lang="ru-RU" sz="11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68082" y="456650"/>
            <a:ext cx="18646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ru-RU" sz="1400" dirty="0" smtClean="0">
                <a:solidFill>
                  <a:srgbClr val="1C1C1C"/>
                </a:solidFill>
                <a:latin typeface="Open Sans Condensed Light" pitchFamily="34" charset="0"/>
                <a:cs typeface="Times New Roman" pitchFamily="18" charset="0"/>
              </a:rPr>
              <a:t>tatarstan.roskazna.ru</a:t>
            </a:r>
            <a:endParaRPr lang="ru-RU" sz="1400" dirty="0"/>
          </a:p>
        </p:txBody>
      </p:sp>
      <p:pic>
        <p:nvPicPr>
          <p:cNvPr id="13" name="Picture 2" descr="C:\казна\общий архив\герб ФК\орел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616" y="136824"/>
            <a:ext cx="409444" cy="378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94687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7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3"/>
          <p:cNvSpPr txBox="1">
            <a:spLocks noGrp="1"/>
          </p:cNvSpPr>
          <p:nvPr/>
        </p:nvSpPr>
        <p:spPr bwMode="auto">
          <a:xfrm>
            <a:off x="8861426" y="4943475"/>
            <a:ext cx="282575" cy="200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>
              <a:defRPr/>
            </a:pPr>
            <a:fld id="{A98ED281-1EC3-461D-93DF-A89E91540868}" type="slidenum">
              <a:rPr lang="en-US" sz="1200" b="1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  <a:sym typeface="Lucida Grande"/>
              </a:rPr>
              <a:pPr algn="r">
                <a:defRPr/>
              </a:pPr>
              <a:t>3</a:t>
            </a:fld>
            <a:endParaRPr lang="en-US" sz="1200" b="1" dirty="0">
              <a:solidFill>
                <a:schemeClr val="tx2"/>
              </a:solidFill>
              <a:latin typeface="Arial" pitchFamily="34" charset="0"/>
              <a:ea typeface="ＭＳ Ｐゴシック" pitchFamily="34" charset="-128"/>
              <a:cs typeface="Arial" pitchFamily="34" charset="0"/>
              <a:sym typeface="Lucida Grande"/>
            </a:endParaRPr>
          </a:p>
        </p:txBody>
      </p:sp>
      <p:sp>
        <p:nvSpPr>
          <p:cNvPr id="7" name="Номер слайда 3"/>
          <p:cNvSpPr txBox="1">
            <a:spLocks noGrp="1"/>
          </p:cNvSpPr>
          <p:nvPr/>
        </p:nvSpPr>
        <p:spPr bwMode="auto">
          <a:xfrm>
            <a:off x="8861426" y="4943475"/>
            <a:ext cx="282575" cy="200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>
              <a:defRPr/>
            </a:pPr>
            <a:fld id="{A98ED281-1EC3-461D-93DF-A89E91540868}" type="slidenum">
              <a:rPr lang="en-US" sz="1200" b="1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  <a:sym typeface="Lucida Grande"/>
              </a:rPr>
              <a:pPr algn="r">
                <a:defRPr/>
              </a:pPr>
              <a:t>3</a:t>
            </a:fld>
            <a:endParaRPr lang="en-US" sz="1200" b="1" dirty="0">
              <a:solidFill>
                <a:schemeClr val="tx2"/>
              </a:solidFill>
              <a:latin typeface="Arial" pitchFamily="34" charset="0"/>
              <a:ea typeface="ＭＳ Ｐゴシック" pitchFamily="34" charset="-128"/>
              <a:cs typeface="Arial" pitchFamily="34" charset="0"/>
              <a:sym typeface="Lucida Grande"/>
            </a:endParaRPr>
          </a:p>
        </p:txBody>
      </p:sp>
      <p:sp>
        <p:nvSpPr>
          <p:cNvPr id="16" name="Номер слайда 3"/>
          <p:cNvSpPr txBox="1">
            <a:spLocks noGrp="1"/>
          </p:cNvSpPr>
          <p:nvPr/>
        </p:nvSpPr>
        <p:spPr bwMode="auto">
          <a:xfrm>
            <a:off x="8861426" y="4943475"/>
            <a:ext cx="282575" cy="200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>
              <a:defRPr/>
            </a:pPr>
            <a:fld id="{A98ED281-1EC3-461D-93DF-A89E91540868}" type="slidenum">
              <a:rPr lang="en-US" sz="1200" b="1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  <a:sym typeface="Lucida Grande"/>
              </a:rPr>
              <a:pPr algn="r">
                <a:defRPr/>
              </a:pPr>
              <a:t>3</a:t>
            </a:fld>
            <a:endParaRPr lang="en-US" sz="1200" b="1" dirty="0">
              <a:solidFill>
                <a:schemeClr val="tx2"/>
              </a:solidFill>
              <a:latin typeface="Arial" pitchFamily="34" charset="0"/>
              <a:ea typeface="ＭＳ Ｐゴシック" pitchFamily="34" charset="-128"/>
              <a:cs typeface="Arial" pitchFamily="34" charset="0"/>
              <a:sym typeface="Lucida Grande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4220606" y="48947"/>
            <a:ext cx="491114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Постановление КМ РТ</a:t>
            </a:r>
          </a:p>
          <a:p>
            <a:pPr algn="r"/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от 28 мая 2009 года №345</a:t>
            </a:r>
            <a:endParaRPr lang="ru-RU" sz="1600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>
            <a:off x="683568" y="510521"/>
            <a:ext cx="1389086" cy="0"/>
          </a:xfrm>
          <a:prstGeom prst="line">
            <a:avLst/>
          </a:prstGeom>
          <a:ln w="2222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Прямоугольник 36"/>
          <p:cNvSpPr/>
          <p:nvPr/>
        </p:nvSpPr>
        <p:spPr>
          <a:xfrm>
            <a:off x="562060" y="64235"/>
            <a:ext cx="366158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1100" b="1" dirty="0" smtClean="0">
                <a:latin typeface="Open Sans Condensed" pitchFamily="34" charset="0"/>
                <a:cs typeface="Times New Roman" pitchFamily="18" charset="0"/>
              </a:rPr>
              <a:t>УПРАВЛЕНИЕ ФЕДЕРАЛЬНОГО КАЗНАЧЕЙСТВА </a:t>
            </a:r>
            <a:endParaRPr lang="en-US" altLang="ru-RU" sz="1100" b="1" dirty="0" smtClean="0">
              <a:latin typeface="Open Sans Condensed" pitchFamily="34" charset="0"/>
              <a:cs typeface="Times New Roman" pitchFamily="18" charset="0"/>
            </a:endParaRPr>
          </a:p>
          <a:p>
            <a:r>
              <a:rPr lang="ru-RU" altLang="ru-RU" sz="1100" b="1" dirty="0" smtClean="0">
                <a:latin typeface="Open Sans Condensed" pitchFamily="34" charset="0"/>
                <a:cs typeface="Times New Roman" pitchFamily="18" charset="0"/>
              </a:rPr>
              <a:t>ПО РЕСПУБЛИКЕ ТАТАРСТАН </a:t>
            </a:r>
            <a:endParaRPr lang="ru-RU" sz="1100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568082" y="456650"/>
            <a:ext cx="18646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ru-RU" sz="1400" dirty="0" smtClean="0">
                <a:solidFill>
                  <a:srgbClr val="1C1C1C"/>
                </a:solidFill>
                <a:latin typeface="Open Sans Condensed Light" pitchFamily="34" charset="0"/>
                <a:cs typeface="Times New Roman" pitchFamily="18" charset="0"/>
              </a:rPr>
              <a:t>tatarstan.roskazna.ru</a:t>
            </a:r>
            <a:endParaRPr lang="ru-RU" sz="1400" dirty="0"/>
          </a:p>
        </p:txBody>
      </p:sp>
      <p:pic>
        <p:nvPicPr>
          <p:cNvPr id="40" name="Picture 2" descr="C:\казна\общий архив\герб ФК\орел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616" y="136824"/>
            <a:ext cx="409444" cy="378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2" descr="C:\Documents and Settings\KrasnovRY\Рабочий стол\стикеры для презентаций\Arrow-Left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82233">
            <a:off x="3513598" y="2095332"/>
            <a:ext cx="1246623" cy="553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179512" y="746981"/>
            <a:ext cx="3370647" cy="2944405"/>
          </a:xfrm>
          <a:prstGeom prst="rect">
            <a:avLst/>
          </a:prstGeom>
          <a:solidFill>
            <a:srgbClr val="C6E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ru-RU" sz="1100" dirty="0" smtClean="0">
              <a:solidFill>
                <a:srgbClr val="2189AB"/>
              </a:solidFill>
              <a:latin typeface="Open Sans Condensed" pitchFamily="34" charset="0"/>
            </a:endParaRPr>
          </a:p>
          <a:p>
            <a:pPr>
              <a:defRPr/>
            </a:pPr>
            <a:endParaRPr lang="en-US" sz="1100" dirty="0">
              <a:solidFill>
                <a:srgbClr val="2189AB"/>
              </a:solidFill>
              <a:latin typeface="Open Sans Condensed" pitchFamily="34" charset="0"/>
            </a:endParaRPr>
          </a:p>
          <a:p>
            <a:pPr algn="ctr">
              <a:defRPr/>
            </a:pPr>
            <a:r>
              <a:rPr lang="ru-RU" sz="1400" dirty="0" smtClean="0">
                <a:solidFill>
                  <a:srgbClr val="2189AB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КАБИНЕТ МИНИСТРОВ </a:t>
            </a:r>
          </a:p>
          <a:p>
            <a:pPr algn="ctr">
              <a:defRPr/>
            </a:pPr>
            <a:r>
              <a:rPr lang="ru-RU" sz="1400" dirty="0" smtClean="0">
                <a:solidFill>
                  <a:srgbClr val="2189AB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РЕСПУБЛИКИ ТАТАРСТАН</a:t>
            </a:r>
          </a:p>
          <a:p>
            <a:pPr>
              <a:defRPr/>
            </a:pPr>
            <a:endParaRPr lang="ru-RU" sz="1400" dirty="0" smtClean="0">
              <a:solidFill>
                <a:srgbClr val="2189AB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ПОСТАНОВЛЕНИЕ</a:t>
            </a:r>
          </a:p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от 28 мая 2009 г. №345</a:t>
            </a:r>
          </a:p>
          <a:p>
            <a:pPr algn="ctr">
              <a:defRPr/>
            </a:pPr>
            <a:endParaRPr lang="ru-RU" sz="1400" dirty="0" smtClean="0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О ПОВЫШЕНИИ ЭФФЕКТИВНОСТИ РАЗМЕЩЕНИЯ ЗАКАЗОВ НА ПОСТАВКИ ТОВАРОВ ДЛЯ ГОСУДАРСТВЕННЫХ И МУНИЦИПАЛЬНЫХ НУЖД РЕСПУБЛИКИ ТАТАРСТАН</a:t>
            </a:r>
          </a:p>
        </p:txBody>
      </p:sp>
      <p:pic>
        <p:nvPicPr>
          <p:cNvPr id="31" name="Рисунок 30" descr="1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1787" y="764427"/>
            <a:ext cx="325111" cy="325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C:\Documents and Settings\KrasnovRY\Рабочий стол\стикеры\Новый точечный рисунок.bmp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6910" y="2787775"/>
            <a:ext cx="4739165" cy="2235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828978" y="2097452"/>
            <a:ext cx="40324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Руководитель </a:t>
            </a:r>
          </a:p>
          <a:p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Геллер Яков Вениаминович</a:t>
            </a:r>
            <a:endParaRPr lang="en-US" sz="16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51" name="Picture 3" descr="C:\Documents and Settings\KrasnovRY\Рабочий стол\42c7c71b9496f306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5811" y="610538"/>
            <a:ext cx="2502443" cy="1535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9740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0" grpId="0" animBg="1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3"/>
          <p:cNvSpPr txBox="1">
            <a:spLocks noGrp="1"/>
          </p:cNvSpPr>
          <p:nvPr/>
        </p:nvSpPr>
        <p:spPr bwMode="auto">
          <a:xfrm>
            <a:off x="8861426" y="4943475"/>
            <a:ext cx="282575" cy="200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>
              <a:defRPr/>
            </a:pPr>
            <a:fld id="{A98ED281-1EC3-461D-93DF-A89E91540868}" type="slidenum">
              <a:rPr lang="en-US" sz="1200" b="1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  <a:sym typeface="Lucida Grande"/>
              </a:rPr>
              <a:pPr algn="r">
                <a:defRPr/>
              </a:pPr>
              <a:t>4</a:t>
            </a:fld>
            <a:endParaRPr lang="en-US" sz="1200" b="1" dirty="0">
              <a:solidFill>
                <a:schemeClr val="tx2"/>
              </a:solidFill>
              <a:latin typeface="Arial" pitchFamily="34" charset="0"/>
              <a:ea typeface="ＭＳ Ｐゴシック" pitchFamily="34" charset="-128"/>
              <a:cs typeface="Arial" pitchFamily="34" charset="0"/>
              <a:sym typeface="Lucida Grande"/>
            </a:endParaRPr>
          </a:p>
        </p:txBody>
      </p:sp>
      <p:sp>
        <p:nvSpPr>
          <p:cNvPr id="7" name="Номер слайда 3"/>
          <p:cNvSpPr txBox="1">
            <a:spLocks noGrp="1"/>
          </p:cNvSpPr>
          <p:nvPr/>
        </p:nvSpPr>
        <p:spPr bwMode="auto">
          <a:xfrm>
            <a:off x="8861426" y="4943475"/>
            <a:ext cx="282575" cy="200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>
              <a:defRPr/>
            </a:pPr>
            <a:fld id="{A98ED281-1EC3-461D-93DF-A89E91540868}" type="slidenum">
              <a:rPr lang="en-US" sz="1200" b="1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  <a:sym typeface="Lucida Grande"/>
              </a:rPr>
              <a:pPr algn="r">
                <a:defRPr/>
              </a:pPr>
              <a:t>4</a:t>
            </a:fld>
            <a:endParaRPr lang="en-US" sz="1200" b="1" dirty="0">
              <a:solidFill>
                <a:schemeClr val="tx2"/>
              </a:solidFill>
              <a:latin typeface="Arial" pitchFamily="34" charset="0"/>
              <a:ea typeface="ＭＳ Ｐゴシック" pitchFamily="34" charset="-128"/>
              <a:cs typeface="Arial" pitchFamily="34" charset="0"/>
              <a:sym typeface="Lucida Grande"/>
            </a:endParaRPr>
          </a:p>
        </p:txBody>
      </p:sp>
      <p:sp>
        <p:nvSpPr>
          <p:cNvPr id="16" name="Номер слайда 3"/>
          <p:cNvSpPr txBox="1">
            <a:spLocks noGrp="1"/>
          </p:cNvSpPr>
          <p:nvPr/>
        </p:nvSpPr>
        <p:spPr bwMode="auto">
          <a:xfrm>
            <a:off x="8861426" y="4943475"/>
            <a:ext cx="282575" cy="200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>
              <a:defRPr/>
            </a:pPr>
            <a:fld id="{A98ED281-1EC3-461D-93DF-A89E91540868}" type="slidenum">
              <a:rPr lang="en-US" sz="1200" b="1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  <a:sym typeface="Lucida Grande"/>
              </a:rPr>
              <a:pPr algn="r">
                <a:defRPr/>
              </a:pPr>
              <a:t>4</a:t>
            </a:fld>
            <a:endParaRPr lang="en-US" sz="1200" b="1" dirty="0">
              <a:solidFill>
                <a:schemeClr val="tx2"/>
              </a:solidFill>
              <a:latin typeface="Arial" pitchFamily="34" charset="0"/>
              <a:ea typeface="ＭＳ Ｐゴシック" pitchFamily="34" charset="-128"/>
              <a:cs typeface="Arial" pitchFamily="34" charset="0"/>
              <a:sym typeface="Lucida Grande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4220606" y="48947"/>
            <a:ext cx="491114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Электронное товарно-</a:t>
            </a:r>
          </a:p>
          <a:p>
            <a:pPr algn="r"/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информационное сообщество РТ</a:t>
            </a:r>
            <a:endParaRPr lang="ru-RU" sz="1600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>
            <a:off x="683568" y="510521"/>
            <a:ext cx="1389086" cy="0"/>
          </a:xfrm>
          <a:prstGeom prst="line">
            <a:avLst/>
          </a:prstGeom>
          <a:ln w="2222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Прямоугольник 36"/>
          <p:cNvSpPr/>
          <p:nvPr/>
        </p:nvSpPr>
        <p:spPr>
          <a:xfrm>
            <a:off x="562060" y="64235"/>
            <a:ext cx="366158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1100" b="1" dirty="0" smtClean="0">
                <a:latin typeface="Open Sans Condensed" pitchFamily="34" charset="0"/>
                <a:cs typeface="Times New Roman" pitchFamily="18" charset="0"/>
              </a:rPr>
              <a:t>УПРАВЛЕНИЕ ФЕДЕРАЛЬНОГО КАЗНАЧЕЙСТВА </a:t>
            </a:r>
            <a:endParaRPr lang="en-US" altLang="ru-RU" sz="1100" b="1" dirty="0" smtClean="0">
              <a:latin typeface="Open Sans Condensed" pitchFamily="34" charset="0"/>
              <a:cs typeface="Times New Roman" pitchFamily="18" charset="0"/>
            </a:endParaRPr>
          </a:p>
          <a:p>
            <a:r>
              <a:rPr lang="ru-RU" altLang="ru-RU" sz="1100" b="1" dirty="0" smtClean="0">
                <a:latin typeface="Open Sans Condensed" pitchFamily="34" charset="0"/>
                <a:cs typeface="Times New Roman" pitchFamily="18" charset="0"/>
              </a:rPr>
              <a:t>ПО РЕСПУБЛИКЕ ТАТАРСТАН </a:t>
            </a:r>
            <a:endParaRPr lang="ru-RU" sz="1100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568082" y="456650"/>
            <a:ext cx="18646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ru-RU" sz="1400" dirty="0" smtClean="0">
                <a:solidFill>
                  <a:srgbClr val="1C1C1C"/>
                </a:solidFill>
                <a:latin typeface="Open Sans Condensed Light" pitchFamily="34" charset="0"/>
                <a:cs typeface="Times New Roman" pitchFamily="18" charset="0"/>
              </a:rPr>
              <a:t>tatarstan.roskazna.ru</a:t>
            </a:r>
            <a:endParaRPr lang="ru-RU" sz="1400" dirty="0"/>
          </a:p>
        </p:txBody>
      </p:sp>
      <p:pic>
        <p:nvPicPr>
          <p:cNvPr id="40" name="Picture 2" descr="C:\казна\общий архив\герб ФК\орел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616" y="136824"/>
            <a:ext cx="409444" cy="378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53760"/>
            <a:ext cx="8676456" cy="4289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0970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Прямоугольник 32"/>
          <p:cNvSpPr/>
          <p:nvPr/>
        </p:nvSpPr>
        <p:spPr>
          <a:xfrm>
            <a:off x="4506458" y="42055"/>
            <a:ext cx="461713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Каталог продукции</a:t>
            </a:r>
            <a:endParaRPr lang="ru-RU" sz="1600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9" name="Прямая соединительная линия 38"/>
          <p:cNvCxnSpPr/>
          <p:nvPr/>
        </p:nvCxnSpPr>
        <p:spPr>
          <a:xfrm>
            <a:off x="683568" y="514866"/>
            <a:ext cx="1394874" cy="0"/>
          </a:xfrm>
          <a:prstGeom prst="line">
            <a:avLst/>
          </a:prstGeom>
          <a:ln w="2222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/>
          <p:cNvSpPr/>
          <p:nvPr/>
        </p:nvSpPr>
        <p:spPr>
          <a:xfrm>
            <a:off x="562060" y="64235"/>
            <a:ext cx="366158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1100" b="1" dirty="0" smtClean="0">
                <a:latin typeface="Open Sans Condensed" pitchFamily="34" charset="0"/>
                <a:cs typeface="Times New Roman" pitchFamily="18" charset="0"/>
              </a:rPr>
              <a:t>УПРАВЛЕНИЕ ФЕДЕРАЛЬНОГО КАЗНАЧЕЙСТВА </a:t>
            </a:r>
            <a:endParaRPr lang="en-US" altLang="ru-RU" sz="1100" b="1" dirty="0" smtClean="0">
              <a:latin typeface="Open Sans Condensed" pitchFamily="34" charset="0"/>
              <a:cs typeface="Times New Roman" pitchFamily="18" charset="0"/>
            </a:endParaRPr>
          </a:p>
          <a:p>
            <a:r>
              <a:rPr lang="ru-RU" altLang="ru-RU" sz="1100" b="1" dirty="0" smtClean="0">
                <a:latin typeface="Open Sans Condensed" pitchFamily="34" charset="0"/>
                <a:cs typeface="Times New Roman" pitchFamily="18" charset="0"/>
              </a:rPr>
              <a:t>ПО РЕСПУБЛИКЕ ТАТАРСТАН </a:t>
            </a:r>
            <a:endParaRPr lang="ru-RU" sz="1100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568082" y="456650"/>
            <a:ext cx="18646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ru-RU" sz="1400" dirty="0" smtClean="0">
                <a:solidFill>
                  <a:srgbClr val="1C1C1C"/>
                </a:solidFill>
                <a:latin typeface="Open Sans Condensed Light" pitchFamily="34" charset="0"/>
                <a:cs typeface="Times New Roman" pitchFamily="18" charset="0"/>
              </a:rPr>
              <a:t>tatarstan.roskazna.ru</a:t>
            </a:r>
            <a:endParaRPr lang="ru-RU" sz="1400" dirty="0"/>
          </a:p>
        </p:txBody>
      </p:sp>
      <p:pic>
        <p:nvPicPr>
          <p:cNvPr id="43" name="Picture 2" descr="C:\казна\общий архив\герб ФК\орел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616" y="136824"/>
            <a:ext cx="409444" cy="378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4428"/>
            <a:ext cx="9123595" cy="4379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Номер слайда 3"/>
          <p:cNvSpPr txBox="1">
            <a:spLocks noGrp="1"/>
          </p:cNvSpPr>
          <p:nvPr/>
        </p:nvSpPr>
        <p:spPr bwMode="auto">
          <a:xfrm>
            <a:off x="8861425" y="4939849"/>
            <a:ext cx="282575" cy="200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>
              <a:defRPr/>
            </a:pPr>
            <a:fld id="{A98ED281-1EC3-461D-93DF-A89E91540868}" type="slidenum">
              <a:rPr lang="en-US" sz="1200" b="1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  <a:sym typeface="Lucida Grande"/>
              </a:rPr>
              <a:pPr algn="r">
                <a:defRPr/>
              </a:pPr>
              <a:t>5</a:t>
            </a:fld>
            <a:endParaRPr lang="en-US" sz="1200" b="1" dirty="0">
              <a:solidFill>
                <a:schemeClr val="tx2"/>
              </a:solidFill>
              <a:latin typeface="Arial" pitchFamily="34" charset="0"/>
              <a:ea typeface="ＭＳ Ｐゴシック" pitchFamily="34" charset="-128"/>
              <a:cs typeface="Arial" pitchFamily="34" charset="0"/>
              <a:sym typeface="Lucida Grande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11560" y="2427734"/>
            <a:ext cx="2304256" cy="936104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616" y="843558"/>
            <a:ext cx="7342101" cy="3622987"/>
          </a:xfrm>
          <a:prstGeom prst="rect">
            <a:avLst/>
          </a:prstGeom>
          <a:noFill/>
          <a:ln w="22225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5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3"/>
          <p:cNvSpPr txBox="1">
            <a:spLocks noGrp="1"/>
          </p:cNvSpPr>
          <p:nvPr/>
        </p:nvSpPr>
        <p:spPr bwMode="auto">
          <a:xfrm>
            <a:off x="8861426" y="4943475"/>
            <a:ext cx="282575" cy="200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>
              <a:defRPr/>
            </a:pPr>
            <a:fld id="{A98ED281-1EC3-461D-93DF-A89E91540868}" type="slidenum">
              <a:rPr lang="en-US" sz="1200" b="1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  <a:sym typeface="Lucida Grande"/>
              </a:rPr>
              <a:pPr algn="r">
                <a:defRPr/>
              </a:pPr>
              <a:t>6</a:t>
            </a:fld>
            <a:endParaRPr lang="en-US" sz="1200" b="1" dirty="0">
              <a:solidFill>
                <a:schemeClr val="tx2"/>
              </a:solidFill>
              <a:latin typeface="Arial" pitchFamily="34" charset="0"/>
              <a:ea typeface="ＭＳ Ｐゴシック" pitchFamily="34" charset="-128"/>
              <a:cs typeface="Arial" pitchFamily="34" charset="0"/>
              <a:sym typeface="Lucida Grande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67944" y="0"/>
            <a:ext cx="5040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10-значная </a:t>
            </a:r>
          </a:p>
          <a:p>
            <a:pPr algn="r"/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кодировка продукции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rot="16200000" flipH="1">
            <a:off x="5572132" y="2857502"/>
            <a:ext cx="4071966" cy="714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683568" y="514866"/>
            <a:ext cx="1394874" cy="0"/>
          </a:xfrm>
          <a:prstGeom prst="line">
            <a:avLst/>
          </a:prstGeom>
          <a:ln w="2222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562060" y="64235"/>
            <a:ext cx="366158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1100" b="1" dirty="0" smtClean="0">
                <a:latin typeface="Open Sans Condensed" pitchFamily="34" charset="0"/>
                <a:cs typeface="Times New Roman" pitchFamily="18" charset="0"/>
              </a:rPr>
              <a:t>УПРАВЛЕНИЕ ФЕДЕРАЛЬНОГО КАЗНАЧЕЙСТВА </a:t>
            </a:r>
            <a:endParaRPr lang="en-US" altLang="ru-RU" sz="1100" b="1" dirty="0" smtClean="0">
              <a:latin typeface="Open Sans Condensed" pitchFamily="34" charset="0"/>
              <a:cs typeface="Times New Roman" pitchFamily="18" charset="0"/>
            </a:endParaRPr>
          </a:p>
          <a:p>
            <a:r>
              <a:rPr lang="ru-RU" altLang="ru-RU" sz="1100" b="1" dirty="0" smtClean="0">
                <a:latin typeface="Open Sans Condensed" pitchFamily="34" charset="0"/>
                <a:cs typeface="Times New Roman" pitchFamily="18" charset="0"/>
              </a:rPr>
              <a:t>ПО РЕСПУБЛИКЕ ТАТАРСТАН </a:t>
            </a:r>
            <a:endParaRPr lang="ru-RU" sz="11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68082" y="456650"/>
            <a:ext cx="18646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ru-RU" sz="1400" dirty="0" smtClean="0">
                <a:solidFill>
                  <a:srgbClr val="1C1C1C"/>
                </a:solidFill>
                <a:latin typeface="Open Sans Condensed Light" pitchFamily="34" charset="0"/>
                <a:cs typeface="Times New Roman" pitchFamily="18" charset="0"/>
              </a:rPr>
              <a:t>tatarstan.roskazna.ru</a:t>
            </a:r>
            <a:endParaRPr lang="ru-RU" sz="1400" dirty="0"/>
          </a:p>
        </p:txBody>
      </p:sp>
      <p:pic>
        <p:nvPicPr>
          <p:cNvPr id="15" name="Picture 2" descr="C:\казна\общий архив\герб ФК\орел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616" y="136824"/>
            <a:ext cx="409444" cy="378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Прямоугольник 2"/>
          <p:cNvSpPr>
            <a:spLocks noChangeArrowheads="1"/>
          </p:cNvSpPr>
          <p:nvPr/>
        </p:nvSpPr>
        <p:spPr bwMode="auto">
          <a:xfrm>
            <a:off x="444602" y="857238"/>
            <a:ext cx="23378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Calibri" pitchFamily="34" charset="0"/>
                <a:cs typeface="Arial" pitchFamily="34" charset="0"/>
              </a:rPr>
              <a:t>Кирпич лицевой</a:t>
            </a:r>
            <a:endParaRPr lang="ru-RU" altLang="ru-RU" sz="2400" dirty="0">
              <a:solidFill>
                <a:srgbClr val="000000"/>
              </a:solidFill>
            </a:endParaRPr>
          </a:p>
        </p:txBody>
      </p:sp>
      <p:sp>
        <p:nvSpPr>
          <p:cNvPr id="18" name="TextBox 1"/>
          <p:cNvSpPr txBox="1">
            <a:spLocks noChangeArrowheads="1"/>
          </p:cNvSpPr>
          <p:nvPr/>
        </p:nvSpPr>
        <p:spPr bwMode="auto">
          <a:xfrm>
            <a:off x="1689775" y="1275606"/>
            <a:ext cx="193835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2400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ОКП 574103</a:t>
            </a:r>
            <a:endParaRPr lang="ru-RU" altLang="ru-RU" sz="2400" dirty="0">
              <a:solidFill>
                <a:schemeClr val="tx2">
                  <a:lumMod val="75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19" name="TextBox 1"/>
          <p:cNvSpPr txBox="1">
            <a:spLocks noChangeArrowheads="1"/>
          </p:cNvSpPr>
          <p:nvPr/>
        </p:nvSpPr>
        <p:spPr bwMode="auto">
          <a:xfrm>
            <a:off x="1689775" y="1664134"/>
            <a:ext cx="30648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2400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ОКПД2 23.61.11.131</a:t>
            </a:r>
            <a:endParaRPr lang="ru-RU" altLang="ru-RU" sz="2400" dirty="0">
              <a:solidFill>
                <a:schemeClr val="tx2">
                  <a:lumMod val="75000"/>
                </a:schemeClr>
              </a:solidFill>
              <a:latin typeface="Arial" charset="0"/>
              <a:cs typeface="Arial" charset="0"/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0" y="2234314"/>
            <a:ext cx="9130364" cy="0"/>
          </a:xfrm>
          <a:prstGeom prst="line">
            <a:avLst/>
          </a:prstGeom>
          <a:ln w="254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 descr="C:\Documents and Settings\KrasnovRY\Рабочий стол\стикеры\274e78e8470e27d48302f7c898832b6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836307"/>
            <a:ext cx="1717986" cy="1057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Documents and Settings\KrasnovRY\Рабочий стол\стикеры\soloma-002-avgus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792" y="2469302"/>
            <a:ext cx="1589786" cy="1060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Documents and Settings\KrasnovRY\Рабочий стол\стикеры\a1826f4a63310f91981f412f75397f2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5132" y="2611617"/>
            <a:ext cx="1292932" cy="775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39"/>
          <p:cNvSpPr txBox="1">
            <a:spLocks noChangeArrowheads="1"/>
          </p:cNvSpPr>
          <p:nvPr/>
        </p:nvSpPr>
        <p:spPr bwMode="auto">
          <a:xfrm>
            <a:off x="220694" y="3579862"/>
            <a:ext cx="186588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600" dirty="0" smtClean="0">
                <a:solidFill>
                  <a:srgbClr val="1F5281"/>
                </a:solidFill>
                <a:cs typeface="Arial" charset="0"/>
              </a:rPr>
              <a:t>574103+0015</a:t>
            </a:r>
          </a:p>
          <a:p>
            <a:pPr algn="ctr" eaLnBrk="1" hangingPunct="1"/>
            <a:r>
              <a:rPr lang="ru-RU" sz="1600" dirty="0" smtClean="0">
                <a:solidFill>
                  <a:srgbClr val="1F5281"/>
                </a:solidFill>
                <a:cs typeface="Arial" charset="0"/>
              </a:rPr>
              <a:t>Кирпич силикатный лицевой СЛ-75</a:t>
            </a:r>
          </a:p>
        </p:txBody>
      </p:sp>
      <p:sp>
        <p:nvSpPr>
          <p:cNvPr id="22" name="TextBox 39"/>
          <p:cNvSpPr txBox="1">
            <a:spLocks noChangeArrowheads="1"/>
          </p:cNvSpPr>
          <p:nvPr/>
        </p:nvSpPr>
        <p:spPr bwMode="auto">
          <a:xfrm>
            <a:off x="3222214" y="3690283"/>
            <a:ext cx="242990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600" dirty="0" smtClean="0">
                <a:solidFill>
                  <a:srgbClr val="1F5281"/>
                </a:solidFill>
                <a:cs typeface="Arial" charset="0"/>
              </a:rPr>
              <a:t>574103+0065</a:t>
            </a:r>
          </a:p>
          <a:p>
            <a:pPr algn="ctr" eaLnBrk="1" hangingPunct="1"/>
            <a:r>
              <a:rPr lang="ru-RU" sz="1600" dirty="0" smtClean="0">
                <a:solidFill>
                  <a:srgbClr val="1F5281"/>
                </a:solidFill>
                <a:cs typeface="Arial" charset="0"/>
              </a:rPr>
              <a:t>Кирпич силикатный лицевой утолщенный </a:t>
            </a:r>
          </a:p>
          <a:p>
            <a:pPr algn="ctr" eaLnBrk="1" hangingPunct="1"/>
            <a:r>
              <a:rPr lang="ru-RU" sz="1600" dirty="0" smtClean="0">
                <a:solidFill>
                  <a:srgbClr val="1F5281"/>
                </a:solidFill>
                <a:cs typeface="Arial" charset="0"/>
              </a:rPr>
              <a:t> СУЛ-150</a:t>
            </a:r>
          </a:p>
        </p:txBody>
      </p:sp>
      <p:sp>
        <p:nvSpPr>
          <p:cNvPr id="23" name="TextBox 39"/>
          <p:cNvSpPr txBox="1">
            <a:spLocks noChangeArrowheads="1"/>
          </p:cNvSpPr>
          <p:nvPr/>
        </p:nvSpPr>
        <p:spPr bwMode="auto">
          <a:xfrm>
            <a:off x="6028721" y="3695543"/>
            <a:ext cx="291920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600" dirty="0" smtClean="0">
                <a:solidFill>
                  <a:srgbClr val="1F5281"/>
                </a:solidFill>
                <a:cs typeface="Arial" charset="0"/>
              </a:rPr>
              <a:t>574103+0022</a:t>
            </a:r>
          </a:p>
          <a:p>
            <a:pPr algn="ctr" eaLnBrk="1" hangingPunct="1"/>
            <a:r>
              <a:rPr lang="ru-RU" sz="1600" dirty="0" smtClean="0">
                <a:solidFill>
                  <a:srgbClr val="1F5281"/>
                </a:solidFill>
                <a:cs typeface="Arial" charset="0"/>
              </a:rPr>
              <a:t>Кирпич силикатный лицевой утолщенный цветной </a:t>
            </a:r>
          </a:p>
          <a:p>
            <a:pPr algn="ctr" eaLnBrk="1" hangingPunct="1"/>
            <a:r>
              <a:rPr lang="ru-RU" sz="1600" dirty="0" smtClean="0">
                <a:solidFill>
                  <a:srgbClr val="1F5281"/>
                </a:solidFill>
                <a:cs typeface="Arial" charset="0"/>
              </a:rPr>
              <a:t> СУЛ-150/35 (красный)</a:t>
            </a:r>
          </a:p>
        </p:txBody>
      </p:sp>
      <p:pic>
        <p:nvPicPr>
          <p:cNvPr id="4102" name="Picture 6" descr="C:\Documents and Settings\KrasnovRY\Рабочий стол\стикеры\obichovochnij-kirpich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363031"/>
            <a:ext cx="1656184" cy="1242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48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500"/>
                            </p:stCondLst>
                            <p:childTnLst>
                              <p:par>
                                <p:cTn id="5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7" grpId="0"/>
      <p:bldP spid="18" grpId="0"/>
      <p:bldP spid="19" grpId="0"/>
      <p:bldP spid="21" grpId="0"/>
      <p:bldP spid="22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3"/>
          <p:cNvSpPr txBox="1">
            <a:spLocks noGrp="1"/>
          </p:cNvSpPr>
          <p:nvPr/>
        </p:nvSpPr>
        <p:spPr bwMode="auto">
          <a:xfrm>
            <a:off x="8861426" y="4943475"/>
            <a:ext cx="282575" cy="200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>
              <a:defRPr/>
            </a:pPr>
            <a:fld id="{A98ED281-1EC3-461D-93DF-A89E91540868}" type="slidenum">
              <a:rPr lang="en-US" sz="1200" b="1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  <a:sym typeface="Lucida Grande"/>
              </a:rPr>
              <a:pPr algn="r">
                <a:defRPr/>
              </a:pPr>
              <a:t>7</a:t>
            </a:fld>
            <a:endParaRPr lang="en-US" sz="1200" b="1" dirty="0">
              <a:solidFill>
                <a:schemeClr val="tx2"/>
              </a:solidFill>
              <a:latin typeface="Arial" pitchFamily="34" charset="0"/>
              <a:ea typeface="ＭＳ Ｐゴシック" pitchFamily="34" charset="-128"/>
              <a:cs typeface="Arial" pitchFamily="34" charset="0"/>
              <a:sym typeface="Lucida Grande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67944" y="0"/>
            <a:ext cx="50405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Биржевая площадка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rot="16200000" flipH="1">
            <a:off x="5572132" y="2857502"/>
            <a:ext cx="4071966" cy="714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683568" y="514866"/>
            <a:ext cx="1394874" cy="0"/>
          </a:xfrm>
          <a:prstGeom prst="line">
            <a:avLst/>
          </a:prstGeom>
          <a:ln w="2222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562060" y="64235"/>
            <a:ext cx="366158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1100" b="1" dirty="0" smtClean="0">
                <a:latin typeface="Open Sans Condensed" pitchFamily="34" charset="0"/>
                <a:cs typeface="Times New Roman" pitchFamily="18" charset="0"/>
              </a:rPr>
              <a:t>УПРАВЛЕНИЕ ФЕДЕРАЛЬНОГО КАЗНАЧЕЙСТВА </a:t>
            </a:r>
            <a:endParaRPr lang="en-US" altLang="ru-RU" sz="1100" b="1" dirty="0" smtClean="0">
              <a:latin typeface="Open Sans Condensed" pitchFamily="34" charset="0"/>
              <a:cs typeface="Times New Roman" pitchFamily="18" charset="0"/>
            </a:endParaRPr>
          </a:p>
          <a:p>
            <a:r>
              <a:rPr lang="ru-RU" altLang="ru-RU" sz="1100" b="1" dirty="0" smtClean="0">
                <a:latin typeface="Open Sans Condensed" pitchFamily="34" charset="0"/>
                <a:cs typeface="Times New Roman" pitchFamily="18" charset="0"/>
              </a:rPr>
              <a:t>ПО РЕСПУБЛИКЕ ТАТАРСТАН </a:t>
            </a:r>
            <a:endParaRPr lang="ru-RU" sz="11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68082" y="456650"/>
            <a:ext cx="18646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ru-RU" sz="1400" dirty="0" smtClean="0">
                <a:solidFill>
                  <a:srgbClr val="1C1C1C"/>
                </a:solidFill>
                <a:latin typeface="Open Sans Condensed Light" pitchFamily="34" charset="0"/>
                <a:cs typeface="Times New Roman" pitchFamily="18" charset="0"/>
              </a:rPr>
              <a:t>tatarstan.roskazna.ru</a:t>
            </a:r>
            <a:endParaRPr lang="ru-RU" sz="1400" dirty="0"/>
          </a:p>
        </p:txBody>
      </p:sp>
      <p:pic>
        <p:nvPicPr>
          <p:cNvPr id="15" name="Picture 2" descr="C:\казна\общий архив\герб ФК\орел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616" y="136824"/>
            <a:ext cx="409444" cy="378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764428"/>
            <a:ext cx="8568952" cy="4346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8763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3"/>
          <p:cNvSpPr txBox="1">
            <a:spLocks noGrp="1"/>
          </p:cNvSpPr>
          <p:nvPr/>
        </p:nvSpPr>
        <p:spPr bwMode="auto">
          <a:xfrm>
            <a:off x="8861425" y="4943475"/>
            <a:ext cx="282575" cy="200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>
              <a:defRPr/>
            </a:pPr>
            <a:fld id="{A98ED281-1EC3-461D-93DF-A89E91540868}" type="slidenum">
              <a:rPr lang="en-US" sz="1200" b="1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  <a:sym typeface="Lucida Grande"/>
              </a:rPr>
              <a:pPr algn="r">
                <a:defRPr/>
              </a:pPr>
              <a:t>8</a:t>
            </a:fld>
            <a:endParaRPr lang="en-US" sz="1200" b="1" dirty="0">
              <a:solidFill>
                <a:schemeClr val="tx2"/>
              </a:solidFill>
              <a:latin typeface="Arial" pitchFamily="34" charset="0"/>
              <a:ea typeface="ＭＳ Ｐゴシック" pitchFamily="34" charset="-128"/>
              <a:cs typeface="Arial" pitchFamily="34" charset="0"/>
              <a:sym typeface="Lucida Grande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392850" y="42054"/>
            <a:ext cx="673074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Перечень </a:t>
            </a:r>
          </a:p>
          <a:p>
            <a:pPr algn="r"/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каталогов потребностей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683568" y="514866"/>
            <a:ext cx="1394874" cy="0"/>
          </a:xfrm>
          <a:prstGeom prst="line">
            <a:avLst/>
          </a:prstGeom>
          <a:ln w="2222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562060" y="64235"/>
            <a:ext cx="366158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1100" b="1" dirty="0" smtClean="0">
                <a:latin typeface="Open Sans Condensed" pitchFamily="34" charset="0"/>
                <a:cs typeface="Times New Roman" pitchFamily="18" charset="0"/>
              </a:rPr>
              <a:t>УПРАВЛЕНИЕ ФЕДЕРАЛЬНОГО КАЗНАЧЕЙСТВА </a:t>
            </a:r>
            <a:endParaRPr lang="en-US" altLang="ru-RU" sz="1100" b="1" dirty="0" smtClean="0">
              <a:latin typeface="Open Sans Condensed" pitchFamily="34" charset="0"/>
              <a:cs typeface="Times New Roman" pitchFamily="18" charset="0"/>
            </a:endParaRPr>
          </a:p>
          <a:p>
            <a:r>
              <a:rPr lang="ru-RU" altLang="ru-RU" sz="1100" b="1" dirty="0" smtClean="0">
                <a:latin typeface="Open Sans Condensed" pitchFamily="34" charset="0"/>
                <a:cs typeface="Times New Roman" pitchFamily="18" charset="0"/>
              </a:rPr>
              <a:t>ПО РЕСПУБЛИКЕ ТАТАРСТАН </a:t>
            </a:r>
            <a:endParaRPr lang="ru-RU" sz="11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568082" y="456650"/>
            <a:ext cx="18646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ru-RU" sz="1400" dirty="0" smtClean="0">
                <a:solidFill>
                  <a:srgbClr val="1C1C1C"/>
                </a:solidFill>
                <a:latin typeface="Open Sans Condensed Light" pitchFamily="34" charset="0"/>
                <a:cs typeface="Times New Roman" pitchFamily="18" charset="0"/>
              </a:rPr>
              <a:t>tatarstan.roskazna.ru</a:t>
            </a:r>
            <a:endParaRPr lang="ru-RU" sz="1400" dirty="0"/>
          </a:p>
        </p:txBody>
      </p:sp>
      <p:pic>
        <p:nvPicPr>
          <p:cNvPr id="18" name="Picture 2" descr="C:\казна\общий архив\герб ФК\орел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616" y="136824"/>
            <a:ext cx="409444" cy="378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65" y="1059582"/>
            <a:ext cx="9047299" cy="3667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4225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3"/>
          <p:cNvSpPr txBox="1">
            <a:spLocks noGrp="1"/>
          </p:cNvSpPr>
          <p:nvPr/>
        </p:nvSpPr>
        <p:spPr bwMode="auto">
          <a:xfrm>
            <a:off x="8861425" y="4943475"/>
            <a:ext cx="282575" cy="200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>
              <a:defRPr/>
            </a:pPr>
            <a:fld id="{A98ED281-1EC3-461D-93DF-A89E91540868}" type="slidenum">
              <a:rPr lang="en-US" sz="1200" b="1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  <a:sym typeface="Lucida Grande"/>
              </a:rPr>
              <a:pPr algn="r">
                <a:defRPr/>
              </a:pPr>
              <a:t>9</a:t>
            </a:fld>
            <a:endParaRPr lang="en-US" sz="1200" b="1" dirty="0">
              <a:solidFill>
                <a:schemeClr val="tx2"/>
              </a:solidFill>
              <a:latin typeface="Arial" pitchFamily="34" charset="0"/>
              <a:ea typeface="ＭＳ Ｐゴシック" pitchFamily="34" charset="-128"/>
              <a:cs typeface="Arial" pitchFamily="34" charset="0"/>
              <a:sym typeface="Lucida Grande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683568" y="514866"/>
            <a:ext cx="1394874" cy="0"/>
          </a:xfrm>
          <a:prstGeom prst="line">
            <a:avLst/>
          </a:prstGeom>
          <a:ln w="2222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562060" y="64235"/>
            <a:ext cx="366158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1100" b="1" dirty="0" smtClean="0">
                <a:latin typeface="Open Sans Condensed" pitchFamily="34" charset="0"/>
                <a:cs typeface="Times New Roman" pitchFamily="18" charset="0"/>
              </a:rPr>
              <a:t>УПРАВЛЕНИЕ ФЕДЕРАЛЬНОГО КАЗНАЧЕЙСТВА </a:t>
            </a:r>
            <a:endParaRPr lang="en-US" altLang="ru-RU" sz="1100" b="1" dirty="0" smtClean="0">
              <a:latin typeface="Open Sans Condensed" pitchFamily="34" charset="0"/>
              <a:cs typeface="Times New Roman" pitchFamily="18" charset="0"/>
            </a:endParaRPr>
          </a:p>
          <a:p>
            <a:r>
              <a:rPr lang="ru-RU" altLang="ru-RU" sz="1100" b="1" dirty="0" smtClean="0">
                <a:latin typeface="Open Sans Condensed" pitchFamily="34" charset="0"/>
                <a:cs typeface="Times New Roman" pitchFamily="18" charset="0"/>
              </a:rPr>
              <a:t>ПО РЕСПУБЛИКЕ ТАТАРСТАН </a:t>
            </a:r>
            <a:endParaRPr lang="ru-RU" sz="11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68082" y="456650"/>
            <a:ext cx="18646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ru-RU" sz="1400" dirty="0" smtClean="0">
                <a:solidFill>
                  <a:srgbClr val="1C1C1C"/>
                </a:solidFill>
                <a:latin typeface="Open Sans Condensed Light" pitchFamily="34" charset="0"/>
                <a:cs typeface="Times New Roman" pitchFamily="18" charset="0"/>
              </a:rPr>
              <a:t>tatarstan.roskazna.ru</a:t>
            </a:r>
            <a:endParaRPr lang="ru-RU" sz="1400" dirty="0"/>
          </a:p>
        </p:txBody>
      </p:sp>
      <p:pic>
        <p:nvPicPr>
          <p:cNvPr id="13" name="Picture 2" descr="C:\казна\общий архив\герб ФК\орел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616" y="136824"/>
            <a:ext cx="409444" cy="378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Box 21"/>
          <p:cNvSpPr txBox="1"/>
          <p:nvPr/>
        </p:nvSpPr>
        <p:spPr>
          <a:xfrm>
            <a:off x="6084168" y="0"/>
            <a:ext cx="3024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Подтверждение </a:t>
            </a:r>
          </a:p>
          <a:p>
            <a:pPr algn="r"/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качества продукции</a:t>
            </a:r>
            <a:endParaRPr lang="ru-RU" sz="1600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4"/>
          <p:cNvSpPr txBox="1">
            <a:spLocks noChangeArrowheads="1"/>
          </p:cNvSpPr>
          <p:nvPr/>
        </p:nvSpPr>
        <p:spPr bwMode="auto">
          <a:xfrm>
            <a:off x="3131840" y="617514"/>
            <a:ext cx="256053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sz="3200" b="1" i="1" dirty="0" err="1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Тикер</a:t>
            </a:r>
            <a:endParaRPr lang="ru-RU" sz="3200" b="1" i="1" dirty="0" smtClean="0">
              <a:solidFill>
                <a:schemeClr val="tx2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23" name="Прямоугольник 14"/>
          <p:cNvSpPr>
            <a:spLocks noChangeArrowheads="1"/>
          </p:cNvSpPr>
          <p:nvPr/>
        </p:nvSpPr>
        <p:spPr bwMode="auto">
          <a:xfrm>
            <a:off x="677013" y="3749678"/>
            <a:ext cx="17395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5842001784</a:t>
            </a:r>
          </a:p>
        </p:txBody>
      </p:sp>
      <p:sp>
        <p:nvSpPr>
          <p:cNvPr id="24" name="Прямоугольник 15"/>
          <p:cNvSpPr>
            <a:spLocks noChangeArrowheads="1"/>
          </p:cNvSpPr>
          <p:nvPr/>
        </p:nvSpPr>
        <p:spPr bwMode="auto">
          <a:xfrm>
            <a:off x="467544" y="2749550"/>
            <a:ext cx="227171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400" dirty="0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Плита перекрытия ПБ 63-15-8</a:t>
            </a:r>
          </a:p>
        </p:txBody>
      </p:sp>
      <p:pic>
        <p:nvPicPr>
          <p:cNvPr id="25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90" y="1416050"/>
            <a:ext cx="2981325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Box 1"/>
          <p:cNvSpPr txBox="1">
            <a:spLocks noChangeArrowheads="1"/>
          </p:cNvSpPr>
          <p:nvPr/>
        </p:nvSpPr>
        <p:spPr bwMode="auto">
          <a:xfrm>
            <a:off x="941580" y="4520267"/>
            <a:ext cx="17013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10 знаков</a:t>
            </a:r>
          </a:p>
        </p:txBody>
      </p:sp>
      <p:pic>
        <p:nvPicPr>
          <p:cNvPr id="27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2378" y="764427"/>
            <a:ext cx="3193741" cy="3796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Плюс 27"/>
          <p:cNvSpPr/>
          <p:nvPr/>
        </p:nvSpPr>
        <p:spPr>
          <a:xfrm>
            <a:off x="3655665" y="1637182"/>
            <a:ext cx="1512887" cy="1133475"/>
          </a:xfrm>
          <a:prstGeom prst="mathPlus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699792" y="2499742"/>
            <a:ext cx="936104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7732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1" grpId="0"/>
      <p:bldP spid="23" grpId="0"/>
      <p:bldP spid="24" grpId="0"/>
      <p:bldP spid="26" grpId="0"/>
      <p:bldP spid="2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14137</TotalTime>
  <Words>782</Words>
  <Application>Microsoft Office PowerPoint</Application>
  <PresentationFormat>Экран (16:9)</PresentationFormat>
  <Paragraphs>279</Paragraphs>
  <Slides>26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Дорожинская Галина Алексеевна</dc:creator>
  <cp:lastModifiedBy>Дорожинская Галина Алексеевна</cp:lastModifiedBy>
  <cp:revision>1177</cp:revision>
  <cp:lastPrinted>2016-04-27T14:32:31Z</cp:lastPrinted>
  <dcterms:modified xsi:type="dcterms:W3CDTF">2016-12-14T08:54:48Z</dcterms:modified>
</cp:coreProperties>
</file>