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74" r:id="rId2"/>
    <p:sldId id="338" r:id="rId3"/>
    <p:sldId id="340" r:id="rId4"/>
    <p:sldId id="341" r:id="rId5"/>
    <p:sldId id="342" r:id="rId6"/>
    <p:sldId id="343" r:id="rId7"/>
    <p:sldId id="344" r:id="rId8"/>
    <p:sldId id="346" r:id="rId9"/>
    <p:sldId id="347" r:id="rId1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2387"/>
    <a:srgbClr val="BCF1FC"/>
    <a:srgbClr val="CDC5FD"/>
    <a:srgbClr val="F8FFB3"/>
    <a:srgbClr val="C5DAE7"/>
    <a:srgbClr val="007434"/>
    <a:srgbClr val="66FF33"/>
    <a:srgbClr val="DDE8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8818" autoAdjust="0"/>
  </p:normalViewPr>
  <p:slideViewPr>
    <p:cSldViewPr>
      <p:cViewPr>
        <p:scale>
          <a:sx n="100" d="100"/>
          <a:sy n="100" d="100"/>
        </p:scale>
        <p:origin x="-1230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C70FBC3-B309-471F-9345-902A406E9B94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CCC06BED-E73F-4756-9CB9-24858A255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48100" y="9426575"/>
            <a:ext cx="29479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33" tIns="45018" rIns="90033" bIns="45018" anchor="b"/>
          <a:lstStyle/>
          <a:p>
            <a:pPr algn="r" defTabSz="895350"/>
            <a:fld id="{3AC91606-7A26-4B38-A65C-722B05AC6635}" type="slidenum">
              <a:rPr lang="ru-RU" sz="1200">
                <a:latin typeface="Calibri" pitchFamily="34" charset="0"/>
                <a:cs typeface="Times New Roman" pitchFamily="18" charset="0"/>
              </a:rPr>
              <a:pPr algn="r" defTabSz="895350"/>
              <a:t>1</a:t>
            </a:fld>
            <a:endParaRPr lang="ru-RU" sz="12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2338" y="746125"/>
            <a:ext cx="4965700" cy="3724275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6463"/>
            <a:ext cx="4987925" cy="4464050"/>
          </a:xfrm>
          <a:noFill/>
          <a:ln/>
        </p:spPr>
        <p:txBody>
          <a:bodyPr lIns="90033" tIns="45018" rIns="90033" bIns="45018"/>
          <a:lstStyle/>
          <a:p>
            <a:pPr marL="234950" indent="-234950" eaLnBrk="1" hangingPunct="1">
              <a:lnSpc>
                <a:spcPct val="90000"/>
              </a:lnSpc>
            </a:pPr>
            <a:r>
              <a:rPr lang="ru-RU" smtClean="0"/>
              <a:t>Титул</a:t>
            </a:r>
          </a:p>
          <a:p>
            <a:pPr marL="234950" indent="-234950" eaLnBrk="1" hangingPunct="1">
              <a:lnSpc>
                <a:spcPct val="90000"/>
              </a:lnSpc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16632"/>
            <a:ext cx="5760640" cy="504056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F6A37-BA1C-4435-9D90-BC1489693670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768CA-C470-40A1-9D71-D67CA101A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768BD-F6E4-4014-93AD-1FC0CF22E570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7C691-8827-4D98-877A-F34D54B87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3B2CA-134D-4F1B-929E-1BB35CDD0889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E7622-C16A-4DF8-BFB4-76104B797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538" y="115888"/>
            <a:ext cx="5759450" cy="5048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634E8-B74E-441A-8B1E-7D8D20A507D8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568F1-44C3-4513-A239-6F3BB4B570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DE95D-9D6A-4ABA-AD31-6D730A93193E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0C45E-2D92-4C20-964B-D1C661EC2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C1F2F-D62A-4D24-9595-E5E1B4ED5C90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84E49-6B56-42D7-B362-4D1B82996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95B98-B98A-44FD-A9FC-9CE27BBA9C94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87F8-3CA4-4E85-A27C-149EA172AE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F029F-307D-46A3-8CE4-69FF076B0E2E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DF5E1-8E0F-4490-97E4-063971E079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B78EC-3D72-4618-8BDD-4FE540CD6726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CE2F2-5D56-4C25-A490-650265828A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01AFF-8AD6-43A1-A05D-2A2C97E321CF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73306-BB05-4C65-9833-38CB713758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7C858-0702-40AB-B76B-5803FC20DEA1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1E16F-1DC6-46B7-9F35-1820E8009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4FECC-DB74-45F7-9980-8BD8818F9852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7C5A6-6288-4426-8F21-7158F1D1A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 descr="Shablon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2268538" y="115888"/>
            <a:ext cx="57594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6517B3-60FD-4E7E-8F1E-1C19224B1D97}" type="datetime1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BAAC69-FDB7-4B8D-9AB6-6E6FC47594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2400" b="1" kern="1200" dirty="0">
          <a:solidFill>
            <a:srgbClr val="00449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00449E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Grp="1"/>
          </p:cNvSpPr>
          <p:nvPr>
            <p:ph type="ctrTitle" idx="4294967295"/>
          </p:nvPr>
        </p:nvSpPr>
        <p:spPr>
          <a:xfrm>
            <a:off x="214313" y="1643063"/>
            <a:ext cx="8748712" cy="3270250"/>
          </a:xfrm>
        </p:spPr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sz="2800" i="1" smtClean="0">
                <a:solidFill>
                  <a:srgbClr val="162387"/>
                </a:solidFill>
                <a:latin typeface="Times New Roman" pitchFamily="18" charset="0"/>
              </a:rPr>
              <a:t>О ПОРЯДКЕ УПРАВЛЕНИЯ РЕАЛИЗАЦИЕЙ ГОСУДАРСТВЕННЫХ ПРОГРАММ РОССИЙСКОЙ ФЕДЕРАЦИИ В ФЕДЕРАЛЬНОМ КАЗНАЧЕЙСТВЕ</a:t>
            </a:r>
            <a:r>
              <a:rPr sz="2800" u="sng" smtClean="0">
                <a:solidFill>
                  <a:srgbClr val="00277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MS PGothic"/>
                <a:cs typeface="MS PGothic"/>
              </a:rPr>
              <a:t/>
            </a:r>
            <a:br>
              <a:rPr sz="2800" u="sng" smtClean="0">
                <a:solidFill>
                  <a:srgbClr val="00277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MS PGothic"/>
                <a:cs typeface="MS PGothic"/>
              </a:rPr>
            </a:br>
            <a:endParaRPr sz="2800" u="sng" smtClean="0">
              <a:solidFill>
                <a:srgbClr val="00277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MS PGothic"/>
              <a:cs typeface="MS PGothic"/>
            </a:endParaRPr>
          </a:p>
        </p:txBody>
      </p:sp>
      <p:sp>
        <p:nvSpPr>
          <p:cNvPr id="11351" name="Text Box 87"/>
          <p:cNvSpPr txBox="1">
            <a:spLocks noChangeArrowheads="1"/>
          </p:cNvSpPr>
          <p:nvPr/>
        </p:nvSpPr>
        <p:spPr bwMode="auto">
          <a:xfrm>
            <a:off x="4140200" y="4868863"/>
            <a:ext cx="50038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>
                <a:solidFill>
                  <a:srgbClr val="002776"/>
                </a:solidFill>
                <a:latin typeface="Times New Roman" pitchFamily="18" charset="0"/>
              </a:rPr>
              <a:t>Заместитель начальника Управления внутреннего контроля (аудита) и оценки эффективности деятельности</a:t>
            </a:r>
            <a:endParaRPr lang="en-US" sz="1400" b="1">
              <a:solidFill>
                <a:srgbClr val="002776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1400" b="1">
                <a:solidFill>
                  <a:srgbClr val="002776"/>
                </a:solidFill>
                <a:latin typeface="Times New Roman" pitchFamily="18" charset="0"/>
              </a:rPr>
              <a:t>А. А. Горбатов</a:t>
            </a:r>
            <a:endParaRPr lang="ru-RU" sz="1400" b="1">
              <a:solidFill>
                <a:srgbClr val="00277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3995738" y="5734050"/>
            <a:ext cx="15763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solidFill>
                  <a:srgbClr val="162387"/>
                </a:solidFill>
                <a:latin typeface="Times New Roman" pitchFamily="18" charset="0"/>
              </a:rPr>
              <a:t>   ноябрь 2013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Rectangle 14"/>
          <p:cNvSpPr>
            <a:spLocks noGrp="1"/>
          </p:cNvSpPr>
          <p:nvPr>
            <p:ph type="title"/>
          </p:nvPr>
        </p:nvSpPr>
        <p:spPr>
          <a:xfrm>
            <a:off x="250825" y="115888"/>
            <a:ext cx="8893175" cy="865187"/>
          </a:xfrm>
        </p:spPr>
        <p:txBody>
          <a:bodyPr/>
          <a:lstStyle/>
          <a:p>
            <a:pPr algn="ctr"/>
            <a:r>
              <a:rPr sz="2200" b="0" smtClean="0">
                <a:solidFill>
                  <a:srgbClr val="162387"/>
                </a:solidFill>
                <a:latin typeface="Times New Roman" pitchFamily="18" charset="0"/>
              </a:rPr>
              <a:t>Разработка проекта порядка управления реализацией </a:t>
            </a:r>
            <a:br>
              <a:rPr sz="2200" b="0" smtClean="0">
                <a:solidFill>
                  <a:srgbClr val="162387"/>
                </a:solidFill>
                <a:latin typeface="Times New Roman" pitchFamily="18" charset="0"/>
              </a:rPr>
            </a:br>
            <a:r>
              <a:rPr sz="2200" b="0" smtClean="0">
                <a:solidFill>
                  <a:srgbClr val="162387"/>
                </a:solidFill>
                <a:latin typeface="Times New Roman" pitchFamily="18" charset="0"/>
              </a:rPr>
              <a:t>государственных программ Российской Федерации </a:t>
            </a:r>
            <a:br>
              <a:rPr sz="2200" b="0" smtClean="0">
                <a:solidFill>
                  <a:srgbClr val="162387"/>
                </a:solidFill>
                <a:latin typeface="Times New Roman" pitchFamily="18" charset="0"/>
              </a:rPr>
            </a:br>
            <a:r>
              <a:rPr sz="2200" b="0" smtClean="0">
                <a:solidFill>
                  <a:srgbClr val="162387"/>
                </a:solidFill>
                <a:latin typeface="Times New Roman" pitchFamily="18" charset="0"/>
              </a:rPr>
              <a:t>в Федеральном казначействе</a:t>
            </a:r>
          </a:p>
        </p:txBody>
      </p:sp>
      <p:graphicFrame>
        <p:nvGraphicFramePr>
          <p:cNvPr id="30727" name="Diagram 7"/>
          <p:cNvGraphicFramePr>
            <a:graphicFrameLocks noChangeAspect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ompatibility">
            <com:legacyDrawing xmlns:com="http://schemas.openxmlformats.org/drawingml/2006/compatibility" spid="_x0000_s30727"/>
          </a:graphicData>
        </a:graphic>
      </p:graphicFrame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3059113" y="1196975"/>
            <a:ext cx="3313112" cy="1081088"/>
          </a:xfrm>
          <a:prstGeom prst="rect">
            <a:avLst/>
          </a:prstGeom>
          <a:solidFill>
            <a:srgbClr val="BCF1FC"/>
          </a:solidFill>
          <a:ln w="9525" algn="ctr">
            <a:solidFill>
              <a:srgbClr val="2F2F98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Стратегическая карта </a:t>
            </a:r>
          </a:p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Казначейства России </a:t>
            </a:r>
          </a:p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на 2013-2017 годы</a:t>
            </a:r>
          </a:p>
        </p:txBody>
      </p:sp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179388" y="2708275"/>
            <a:ext cx="3529012" cy="1439863"/>
          </a:xfrm>
          <a:prstGeom prst="rect">
            <a:avLst/>
          </a:prstGeom>
          <a:solidFill>
            <a:srgbClr val="BCF1FC"/>
          </a:solidFill>
          <a:ln w="9525" algn="ctr">
            <a:solidFill>
              <a:srgbClr val="2F2F98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Основное мероприятие </a:t>
            </a:r>
          </a:p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Стратегической карты </a:t>
            </a:r>
          </a:p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12.4. «Развитие механизмов </a:t>
            </a:r>
          </a:p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внутреннего контроля</a:t>
            </a:r>
          </a:p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 Федерального казначейства»</a:t>
            </a:r>
          </a:p>
          <a:p>
            <a:pPr algn="ctr">
              <a:defRPr/>
            </a:pPr>
            <a:endParaRPr lang="ru-RU" sz="14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5292725" y="2636838"/>
            <a:ext cx="3382963" cy="1439862"/>
          </a:xfrm>
          <a:prstGeom prst="rect">
            <a:avLst/>
          </a:prstGeom>
          <a:solidFill>
            <a:srgbClr val="BCF1FC"/>
          </a:solidFill>
          <a:ln w="9525" algn="ctr">
            <a:solidFill>
              <a:srgbClr val="2F2F98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План выполнения </a:t>
            </a:r>
          </a:p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Основного мероприятия 12.4.</a:t>
            </a:r>
          </a:p>
        </p:txBody>
      </p:sp>
      <p:sp>
        <p:nvSpPr>
          <p:cNvPr id="30732" name="Line 52"/>
          <p:cNvSpPr>
            <a:spLocks noChangeShapeType="1"/>
          </p:cNvSpPr>
          <p:nvPr/>
        </p:nvSpPr>
        <p:spPr bwMode="auto">
          <a:xfrm flipH="1">
            <a:off x="2051050" y="1989138"/>
            <a:ext cx="865188" cy="576262"/>
          </a:xfrm>
          <a:prstGeom prst="line">
            <a:avLst/>
          </a:prstGeom>
          <a:noFill/>
          <a:ln w="127000">
            <a:solidFill>
              <a:srgbClr val="162387"/>
            </a:solidFill>
            <a:round/>
            <a:headEnd/>
            <a:tailEnd type="triangle" w="med" len="med"/>
          </a:ln>
          <a:effectLst>
            <a:prstShdw prst="shdw17" dist="17961" dir="2700000">
              <a:srgbClr val="0D1551"/>
            </a:prstShdw>
          </a:effectLst>
        </p:spPr>
        <p:txBody>
          <a:bodyPr/>
          <a:lstStyle/>
          <a:p>
            <a:endParaRPr lang="ru-RU"/>
          </a:p>
        </p:txBody>
      </p:sp>
      <p:sp>
        <p:nvSpPr>
          <p:cNvPr id="30733" name="Line 54"/>
          <p:cNvSpPr>
            <a:spLocks noChangeShapeType="1"/>
          </p:cNvSpPr>
          <p:nvPr/>
        </p:nvSpPr>
        <p:spPr bwMode="auto">
          <a:xfrm>
            <a:off x="3924300" y="3284538"/>
            <a:ext cx="1152525" cy="0"/>
          </a:xfrm>
          <a:prstGeom prst="line">
            <a:avLst/>
          </a:prstGeom>
          <a:noFill/>
          <a:ln w="127000">
            <a:solidFill>
              <a:srgbClr val="162387"/>
            </a:solidFill>
            <a:round/>
            <a:headEnd/>
            <a:tailEnd type="triangle" w="med" len="med"/>
          </a:ln>
          <a:effectLst>
            <a:prstShdw prst="shdw17" dist="17961" dir="2700000">
              <a:srgbClr val="0D1551"/>
            </a:prstShdw>
          </a:effectLst>
        </p:spPr>
        <p:txBody>
          <a:bodyPr/>
          <a:lstStyle/>
          <a:p>
            <a:endParaRPr lang="ru-RU"/>
          </a:p>
        </p:txBody>
      </p:sp>
      <p:sp>
        <p:nvSpPr>
          <p:cNvPr id="30734" name="Line 57"/>
          <p:cNvSpPr>
            <a:spLocks noChangeShapeType="1"/>
          </p:cNvSpPr>
          <p:nvPr/>
        </p:nvSpPr>
        <p:spPr bwMode="auto">
          <a:xfrm flipH="1">
            <a:off x="5508625" y="4221163"/>
            <a:ext cx="1008063" cy="576262"/>
          </a:xfrm>
          <a:prstGeom prst="line">
            <a:avLst/>
          </a:prstGeom>
          <a:noFill/>
          <a:ln w="127000">
            <a:solidFill>
              <a:srgbClr val="162387"/>
            </a:solidFill>
            <a:round/>
            <a:headEnd/>
            <a:tailEnd type="triangle" w="med" len="med"/>
          </a:ln>
          <a:effectLst>
            <a:prstShdw prst="shdw17" dist="17961" dir="2700000">
              <a:srgbClr val="0D1551"/>
            </a:prstShdw>
          </a:effectLst>
        </p:spPr>
        <p:txBody>
          <a:bodyPr/>
          <a:lstStyle/>
          <a:p>
            <a:endParaRPr lang="ru-RU"/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1763713" y="4941888"/>
            <a:ext cx="4752975" cy="1439862"/>
          </a:xfrm>
          <a:prstGeom prst="rect">
            <a:avLst/>
          </a:prstGeom>
          <a:solidFill>
            <a:srgbClr val="BCF1FC"/>
          </a:solidFill>
          <a:ln w="9525" algn="ctr">
            <a:solidFill>
              <a:srgbClr val="2F2F98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Проект порядка управления реализацией</a:t>
            </a:r>
          </a:p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 государственных программ </a:t>
            </a:r>
          </a:p>
          <a:p>
            <a:pPr algn="ctr">
              <a:defRPr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</a:rPr>
              <a:t>Российской Федерации в Федеральном казначействе</a:t>
            </a:r>
          </a:p>
          <a:p>
            <a:pPr algn="ctr">
              <a:defRPr/>
            </a:pPr>
            <a:endParaRPr lang="ru-RU" sz="1400" b="1">
              <a:solidFill>
                <a:srgbClr val="162387"/>
              </a:solidFill>
              <a:latin typeface="Times New Roman" pitchFamily="18" charset="0"/>
            </a:endParaRPr>
          </a:p>
          <a:p>
            <a:pPr algn="ctr">
              <a:defRPr/>
            </a:pPr>
            <a:r>
              <a:rPr lang="ru-RU" sz="1800" b="1">
                <a:solidFill>
                  <a:srgbClr val="16238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ДЕКАБРЬ 2013 ГОДА</a:t>
            </a:r>
            <a:r>
              <a:rPr lang="ru-RU" sz="1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pic>
        <p:nvPicPr>
          <p:cNvPr id="30736" name="Picture 64" descr="докуме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4941888"/>
            <a:ext cx="1655762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5C4906C-96F9-4518-AF4E-5F7490200CF4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323850" y="115888"/>
            <a:ext cx="8820150" cy="720725"/>
          </a:xfrm>
        </p:spPr>
        <p:txBody>
          <a:bodyPr/>
          <a:lstStyle/>
          <a:p>
            <a:pPr algn="ctr"/>
            <a:r>
              <a:rPr sz="2000" b="0" smtClean="0">
                <a:solidFill>
                  <a:srgbClr val="162387"/>
                </a:solidFill>
                <a:latin typeface="Times New Roman" pitchFamily="18" charset="0"/>
              </a:rPr>
              <a:t>Причина и предпосылки разработки проекта порядка</a:t>
            </a:r>
            <a:r>
              <a:rPr sz="2000" smtClean="0">
                <a:latin typeface="Times New Roman" pitchFamily="18" charset="0"/>
              </a:rPr>
              <a:t> </a:t>
            </a:r>
            <a:r>
              <a:rPr sz="2000" b="0" smtClean="0">
                <a:solidFill>
                  <a:srgbClr val="162387"/>
                </a:solidFill>
                <a:latin typeface="Times New Roman" pitchFamily="18" charset="0"/>
              </a:rPr>
              <a:t>управления</a:t>
            </a:r>
            <a:br>
              <a:rPr sz="2000" b="0" smtClean="0">
                <a:solidFill>
                  <a:srgbClr val="162387"/>
                </a:solidFill>
                <a:latin typeface="Times New Roman" pitchFamily="18" charset="0"/>
              </a:rPr>
            </a:br>
            <a:r>
              <a:rPr sz="2000" b="0" smtClean="0">
                <a:solidFill>
                  <a:srgbClr val="162387"/>
                </a:solidFill>
                <a:latin typeface="Times New Roman" pitchFamily="18" charset="0"/>
              </a:rPr>
              <a:t>реализацией государственных программ Российской Федерации </a:t>
            </a:r>
            <a:br>
              <a:rPr sz="2000" b="0" smtClean="0">
                <a:solidFill>
                  <a:srgbClr val="162387"/>
                </a:solidFill>
                <a:latin typeface="Times New Roman" pitchFamily="18" charset="0"/>
              </a:rPr>
            </a:br>
            <a:r>
              <a:rPr sz="2000" b="0" smtClean="0">
                <a:solidFill>
                  <a:srgbClr val="162387"/>
                </a:solidFill>
                <a:latin typeface="Times New Roman" pitchFamily="18" charset="0"/>
              </a:rPr>
              <a:t>в Федеральном казначействе</a:t>
            </a: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5575875-FDF9-4F82-B4B8-B1D9AC2E6ABB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Oval 8"/>
          <p:cNvSpPr>
            <a:spLocks noGrp="1" noChangeArrowheads="1"/>
          </p:cNvSpPr>
          <p:nvPr>
            <p:ph type="body" idx="1"/>
          </p:nvPr>
        </p:nvSpPr>
        <p:spPr>
          <a:xfrm>
            <a:off x="179388" y="1341438"/>
            <a:ext cx="3241675" cy="1295400"/>
          </a:xfrm>
          <a:prstGeom prst="ellipse">
            <a:avLst/>
          </a:prstGeom>
          <a:solidFill>
            <a:srgbClr val="CDC5FD">
              <a:alpha val="25098"/>
            </a:srgbClr>
          </a:solidFill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>
            <a:flatTx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b="1" i="1" dirty="0" smtClean="0">
                <a:latin typeface="Times New Roman" pitchFamily="18" charset="0"/>
              </a:rPr>
              <a:t>Причина </a:t>
            </a:r>
            <a:r>
              <a:rPr lang="ru-RU" sz="1800" b="1" i="1" dirty="0" smtClean="0">
                <a:latin typeface="Times New Roman" pitchFamily="18" charset="0"/>
              </a:rPr>
              <a:t>разработки</a:t>
            </a:r>
          </a:p>
        </p:txBody>
      </p:sp>
      <p:sp>
        <p:nvSpPr>
          <p:cNvPr id="31748" name="Oval 8"/>
          <p:cNvSpPr>
            <a:spLocks noChangeArrowheads="1"/>
          </p:cNvSpPr>
          <p:nvPr/>
        </p:nvSpPr>
        <p:spPr bwMode="auto">
          <a:xfrm>
            <a:off x="179388" y="3500438"/>
            <a:ext cx="3313112" cy="1441450"/>
          </a:xfrm>
          <a:prstGeom prst="ellipse">
            <a:avLst/>
          </a:prstGeom>
          <a:solidFill>
            <a:srgbClr val="CDC5FD">
              <a:alpha val="25098"/>
            </a:srgbClr>
          </a:solidFill>
          <a:ln w="9525">
            <a:round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>
            <a:flatTx/>
          </a:bodyPr>
          <a:lstStyle/>
          <a:p>
            <a:pPr marL="342900" indent="-342900" algn="ctr"/>
            <a:r>
              <a:rPr lang="ru-RU" sz="1800" b="1" i="1">
                <a:latin typeface="Times New Roman" pitchFamily="18" charset="0"/>
              </a:rPr>
              <a:t>Предпосылки разработки</a:t>
            </a:r>
          </a:p>
        </p:txBody>
      </p:sp>
      <p:sp>
        <p:nvSpPr>
          <p:cNvPr id="31749" name="Rectangle 8"/>
          <p:cNvSpPr>
            <a:spLocks noChangeArrowheads="1"/>
          </p:cNvSpPr>
          <p:nvPr/>
        </p:nvSpPr>
        <p:spPr bwMode="auto">
          <a:xfrm>
            <a:off x="3492500" y="1412875"/>
            <a:ext cx="5400675" cy="1150938"/>
          </a:xfrm>
          <a:prstGeom prst="rect">
            <a:avLst/>
          </a:prstGeom>
          <a:solidFill>
            <a:srgbClr val="BCF1F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19197"/>
            </a:prstShdw>
          </a:effec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endParaRPr lang="ru-RU" sz="1600"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Необходимость создания в Федеральном казначействе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эффективной системы управления реализацией мероприятий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государственных программ Российской Федерации</a:t>
            </a:r>
          </a:p>
          <a:p>
            <a:pPr algn="ctr"/>
            <a:endParaRPr lang="ru-RU" sz="1600"/>
          </a:p>
        </p:txBody>
      </p:sp>
      <p:sp>
        <p:nvSpPr>
          <p:cNvPr id="31750" name="Rectangle 8"/>
          <p:cNvSpPr>
            <a:spLocks noChangeArrowheads="1"/>
          </p:cNvSpPr>
          <p:nvPr/>
        </p:nvSpPr>
        <p:spPr bwMode="auto">
          <a:xfrm>
            <a:off x="3492500" y="3573463"/>
            <a:ext cx="5543550" cy="2087562"/>
          </a:xfrm>
          <a:prstGeom prst="rect">
            <a:avLst/>
          </a:prstGeom>
          <a:solidFill>
            <a:srgbClr val="BCF1F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19197"/>
            </a:prstShdw>
          </a:effectLst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Необходимость систематизации в едином правовом акте всех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фактически реализуемых в настоящее время в органах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Федерального казначейства подходов: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ru-RU" sz="1600">
                <a:latin typeface="Times New Roman" pitchFamily="18" charset="0"/>
              </a:rPr>
              <a:t>     к планированию деятельности, осуществляемой в рамках </a:t>
            </a:r>
          </a:p>
          <a:p>
            <a:r>
              <a:rPr lang="ru-RU" sz="1600">
                <a:latin typeface="Times New Roman" pitchFamily="18" charset="0"/>
              </a:rPr>
              <a:t>реализации мероприятий государственных программ;</a:t>
            </a:r>
          </a:p>
          <a:p>
            <a:r>
              <a:rPr lang="ru-RU" sz="1600">
                <a:latin typeface="Times New Roman" pitchFamily="18" charset="0"/>
              </a:rPr>
              <a:t>     к осуществлению мониторинга исполнения утвержденных</a:t>
            </a:r>
          </a:p>
          <a:p>
            <a:r>
              <a:rPr lang="ru-RU" sz="1600">
                <a:latin typeface="Times New Roman" pitchFamily="18" charset="0"/>
              </a:rPr>
              <a:t> планов; </a:t>
            </a:r>
          </a:p>
          <a:p>
            <a:r>
              <a:rPr lang="ru-RU" sz="1600">
                <a:latin typeface="Times New Roman" pitchFamily="18" charset="0"/>
              </a:rPr>
              <a:t>     к подготовке отчетности по итогам их реализации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>
          <a:xfrm>
            <a:off x="900113" y="115888"/>
            <a:ext cx="7848600" cy="720725"/>
          </a:xfrm>
        </p:spPr>
        <p:txBody>
          <a:bodyPr/>
          <a:lstStyle/>
          <a:p>
            <a:pPr algn="ctr"/>
            <a:r>
              <a:rPr sz="2000" b="0" smtClean="0">
                <a:solidFill>
                  <a:srgbClr val="162387"/>
                </a:solidFill>
                <a:latin typeface="Times New Roman" pitchFamily="18" charset="0"/>
              </a:rPr>
              <a:t>Основные изменения в подходах к планированию, мониторингу и контролю исполнения документов планирования деятельности Казначейства России</a:t>
            </a:r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>
          <a:xfrm>
            <a:off x="457200" y="1052513"/>
            <a:ext cx="8362950" cy="54006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1600" smtClean="0">
                <a:latin typeface="Times New Roman" pitchFamily="18" charset="0"/>
              </a:rPr>
              <a:t>Заданные цели:</a:t>
            </a:r>
          </a:p>
          <a:p>
            <a:r>
              <a:rPr lang="ru-RU" sz="1500" smtClean="0">
                <a:latin typeface="Times New Roman" pitchFamily="18" charset="0"/>
              </a:rPr>
              <a:t>формализовать принципы и процедуры управления реализацией государственных программ Российской Федерации, участником которых является Федеральное казначейство;</a:t>
            </a:r>
          </a:p>
          <a:p>
            <a:r>
              <a:rPr lang="ru-RU" sz="1500" smtClean="0">
                <a:latin typeface="Times New Roman" pitchFamily="18" charset="0"/>
              </a:rPr>
              <a:t>формализовать порядок подготовки документов, оформляемых в ходе выполнения процедур управления реализацией государственных программ, в Федеральном казначействе, его подведомственных учреждениях и их структурных подразделениях</a:t>
            </a: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53D1253-0180-4CE2-B0B6-4594337E7ACC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2" name="Rectangle 132"/>
          <p:cNvSpPr>
            <a:spLocks noChangeArrowheads="1"/>
          </p:cNvSpPr>
          <p:nvPr/>
        </p:nvSpPr>
        <p:spPr bwMode="auto">
          <a:xfrm>
            <a:off x="323850" y="3429000"/>
            <a:ext cx="3095625" cy="2663825"/>
          </a:xfrm>
          <a:prstGeom prst="rect">
            <a:avLst/>
          </a:prstGeom>
          <a:solidFill>
            <a:srgbClr val="BCF1FC"/>
          </a:solidFill>
          <a:ln w="9525">
            <a:solidFill>
              <a:srgbClr val="162387"/>
            </a:solidFill>
            <a:miter lim="800000"/>
            <a:headEnd/>
            <a:tailEnd/>
          </a:ln>
          <a:effectLst>
            <a:prstShdw prst="shdw17" dist="17961" dir="2700000">
              <a:srgbClr val="0D1551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5974" name="Rectangle 134"/>
          <p:cNvSpPr>
            <a:spLocks noChangeArrowheads="1"/>
          </p:cNvSpPr>
          <p:nvPr/>
        </p:nvSpPr>
        <p:spPr bwMode="auto">
          <a:xfrm>
            <a:off x="468313" y="3500438"/>
            <a:ext cx="30241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1600">
                <a:latin typeface="Times New Roman" pitchFamily="18" charset="0"/>
              </a:rPr>
              <a:t>1. Отсутствие взаимосвязи </a:t>
            </a:r>
          </a:p>
          <a:p>
            <a:pPr>
              <a:defRPr/>
            </a:pPr>
            <a:r>
              <a:rPr lang="ru-RU" sz="1600">
                <a:latin typeface="Times New Roman" pitchFamily="18" charset="0"/>
              </a:rPr>
              <a:t>между плановыми документами </a:t>
            </a:r>
          </a:p>
        </p:txBody>
      </p:sp>
      <p:sp>
        <p:nvSpPr>
          <p:cNvPr id="35975" name="Rectangle 135"/>
          <p:cNvSpPr>
            <a:spLocks noChangeArrowheads="1"/>
          </p:cNvSpPr>
          <p:nvPr/>
        </p:nvSpPr>
        <p:spPr bwMode="auto">
          <a:xfrm>
            <a:off x="468313" y="4292600"/>
            <a:ext cx="30241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1600">
                <a:latin typeface="Times New Roman" pitchFamily="18" charset="0"/>
              </a:rPr>
              <a:t>2. Неформализованность отдельных элементов процесса планирования деятельности</a:t>
            </a:r>
          </a:p>
        </p:txBody>
      </p:sp>
      <p:sp>
        <p:nvSpPr>
          <p:cNvPr id="35976" name="Rectangle 136"/>
          <p:cNvSpPr>
            <a:spLocks noChangeArrowheads="1"/>
          </p:cNvSpPr>
          <p:nvPr/>
        </p:nvSpPr>
        <p:spPr bwMode="auto">
          <a:xfrm>
            <a:off x="468313" y="5300663"/>
            <a:ext cx="30241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1600">
                <a:latin typeface="Times New Roman" pitchFamily="18" charset="0"/>
              </a:rPr>
              <a:t>3. Трудоемкость подготовки значительного количества отчетов </a:t>
            </a:r>
          </a:p>
        </p:txBody>
      </p:sp>
      <p:sp>
        <p:nvSpPr>
          <p:cNvPr id="35977" name="Rectangle 137"/>
          <p:cNvSpPr>
            <a:spLocks noChangeArrowheads="1"/>
          </p:cNvSpPr>
          <p:nvPr/>
        </p:nvSpPr>
        <p:spPr bwMode="auto">
          <a:xfrm>
            <a:off x="395288" y="6092825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162387"/>
                </a:solidFill>
                <a:latin typeface="Times New Roman" pitchFamily="18" charset="0"/>
              </a:rPr>
              <a:t>НАСТОЯЩЕЕ</a:t>
            </a:r>
          </a:p>
        </p:txBody>
      </p:sp>
      <p:sp>
        <p:nvSpPr>
          <p:cNvPr id="32777" name="AutoShape 138"/>
          <p:cNvSpPr>
            <a:spLocks noChangeArrowheads="1"/>
          </p:cNvSpPr>
          <p:nvPr/>
        </p:nvSpPr>
        <p:spPr bwMode="auto">
          <a:xfrm>
            <a:off x="3563938" y="4437063"/>
            <a:ext cx="1295400" cy="3603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162387"/>
          </a:solidFill>
          <a:ln w="0">
            <a:solidFill>
              <a:srgbClr val="162387"/>
            </a:solidFill>
            <a:miter lim="800000"/>
            <a:headEnd/>
            <a:tailEnd/>
          </a:ln>
          <a:effectLst>
            <a:prstShdw prst="shdw17" dist="17961" dir="2700000">
              <a:srgbClr val="0D1551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2778" name="Rectangle 139"/>
          <p:cNvSpPr>
            <a:spLocks noChangeArrowheads="1"/>
          </p:cNvSpPr>
          <p:nvPr/>
        </p:nvSpPr>
        <p:spPr bwMode="auto">
          <a:xfrm>
            <a:off x="4932363" y="2781300"/>
            <a:ext cx="4032250" cy="3454400"/>
          </a:xfrm>
          <a:prstGeom prst="rect">
            <a:avLst/>
          </a:prstGeom>
          <a:solidFill>
            <a:srgbClr val="BCF1FC"/>
          </a:solidFill>
          <a:ln w="9525">
            <a:solidFill>
              <a:srgbClr val="162387"/>
            </a:solidFill>
            <a:miter lim="800000"/>
            <a:headEnd/>
            <a:tailEnd/>
          </a:ln>
          <a:effectLst>
            <a:prstShdw prst="shdw17" dist="17961" dir="2700000">
              <a:srgbClr val="0D1551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5981" name="Rectangle 141"/>
          <p:cNvSpPr>
            <a:spLocks noChangeArrowheads="1"/>
          </p:cNvSpPr>
          <p:nvPr/>
        </p:nvSpPr>
        <p:spPr bwMode="auto">
          <a:xfrm>
            <a:off x="4932363" y="2781300"/>
            <a:ext cx="40322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1600">
                <a:latin typeface="Times New Roman" pitchFamily="18" charset="0"/>
              </a:rPr>
              <a:t>1. Регламентация взаимосвязи всех документов планирования деятельности, формируемых в органах Федерального казначейства</a:t>
            </a:r>
          </a:p>
        </p:txBody>
      </p:sp>
      <p:sp>
        <p:nvSpPr>
          <p:cNvPr id="35982" name="Rectangle 142"/>
          <p:cNvSpPr>
            <a:spLocks noChangeArrowheads="1"/>
          </p:cNvSpPr>
          <p:nvPr/>
        </p:nvSpPr>
        <p:spPr bwMode="auto">
          <a:xfrm>
            <a:off x="4932363" y="3789363"/>
            <a:ext cx="40322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1600">
                <a:latin typeface="Times New Roman" pitchFamily="18" charset="0"/>
              </a:rPr>
              <a:t>2. Регламентация порядка и сроков составления всех документов планирования деятельности, применяемых в настоящее время в Казначействе России </a:t>
            </a:r>
          </a:p>
        </p:txBody>
      </p:sp>
      <p:sp>
        <p:nvSpPr>
          <p:cNvPr id="35983" name="Rectangle 143"/>
          <p:cNvSpPr>
            <a:spLocks noChangeArrowheads="1"/>
          </p:cNvSpPr>
          <p:nvPr/>
        </p:nvSpPr>
        <p:spPr bwMode="auto">
          <a:xfrm>
            <a:off x="4932363" y="4797425"/>
            <a:ext cx="4032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1600">
                <a:latin typeface="Times New Roman" pitchFamily="18" charset="0"/>
              </a:rPr>
              <a:t>3. Формирование единственного отчета</a:t>
            </a:r>
          </a:p>
        </p:txBody>
      </p:sp>
      <p:sp>
        <p:nvSpPr>
          <p:cNvPr id="35984" name="Rectangle 144"/>
          <p:cNvSpPr>
            <a:spLocks noChangeArrowheads="1"/>
          </p:cNvSpPr>
          <p:nvPr/>
        </p:nvSpPr>
        <p:spPr bwMode="auto">
          <a:xfrm>
            <a:off x="4932363" y="5084763"/>
            <a:ext cx="40322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1600">
                <a:latin typeface="Times New Roman" pitchFamily="18" charset="0"/>
              </a:rPr>
              <a:t>4. Определение должностных лиц, ответственных за выполнение процедур планирования, мониторинга, исполнения мероприятий и подготовки отчетности </a:t>
            </a:r>
          </a:p>
        </p:txBody>
      </p:sp>
      <p:sp>
        <p:nvSpPr>
          <p:cNvPr id="35985" name="Rectangle 145"/>
          <p:cNvSpPr>
            <a:spLocks noChangeArrowheads="1"/>
          </p:cNvSpPr>
          <p:nvPr/>
        </p:nvSpPr>
        <p:spPr bwMode="auto">
          <a:xfrm>
            <a:off x="5580063" y="6237288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rgbClr val="162387"/>
                </a:solidFill>
                <a:latin typeface="Times New Roman" pitchFamily="18" charset="0"/>
              </a:rPr>
              <a:t>БУДУЩЕЕ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>
          <a:xfrm>
            <a:off x="179388" y="0"/>
            <a:ext cx="8713787" cy="981075"/>
          </a:xfrm>
        </p:spPr>
        <p:txBody>
          <a:bodyPr/>
          <a:lstStyle/>
          <a:p>
            <a:pPr algn="ctr"/>
            <a:r>
              <a:rPr b="0" smtClean="0">
                <a:solidFill>
                  <a:srgbClr val="162387"/>
                </a:solidFill>
                <a:latin typeface="Times New Roman" pitchFamily="18" charset="0"/>
              </a:rPr>
              <a:t>Формирование реестров документов </a:t>
            </a:r>
            <a:br>
              <a:rPr b="0" smtClean="0">
                <a:solidFill>
                  <a:srgbClr val="162387"/>
                </a:solidFill>
                <a:latin typeface="Times New Roman" pitchFamily="18" charset="0"/>
              </a:rPr>
            </a:br>
            <a:r>
              <a:rPr b="0" smtClean="0">
                <a:solidFill>
                  <a:srgbClr val="162387"/>
                </a:solidFill>
                <a:latin typeface="Times New Roman" pitchFamily="18" charset="0"/>
              </a:rPr>
              <a:t>планирования деятельности</a:t>
            </a: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C90C4A3-A998-4C62-9AC7-59D1B656B9E2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96975"/>
            <a:ext cx="87852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1" name="Rectangle 2"/>
          <p:cNvSpPr>
            <a:spLocks noGrp="1"/>
          </p:cNvSpPr>
          <p:nvPr>
            <p:ph type="title"/>
          </p:nvPr>
        </p:nvSpPr>
        <p:spPr>
          <a:xfrm>
            <a:off x="900113" y="115888"/>
            <a:ext cx="7488237" cy="865187"/>
          </a:xfrm>
        </p:spPr>
        <p:txBody>
          <a:bodyPr/>
          <a:lstStyle/>
          <a:p>
            <a:pPr algn="ctr"/>
            <a:r>
              <a:rPr b="0" smtClean="0">
                <a:solidFill>
                  <a:srgbClr val="162387"/>
                </a:solidFill>
                <a:latin typeface="Times New Roman" pitchFamily="18" charset="0"/>
              </a:rPr>
              <a:t>Схема взаимосвязи документов планирования </a:t>
            </a:r>
            <a:br>
              <a:rPr b="0" smtClean="0">
                <a:solidFill>
                  <a:srgbClr val="162387"/>
                </a:solidFill>
                <a:latin typeface="Times New Roman" pitchFamily="18" charset="0"/>
              </a:rPr>
            </a:br>
            <a:r>
              <a:rPr b="0" smtClean="0">
                <a:solidFill>
                  <a:srgbClr val="162387"/>
                </a:solidFill>
                <a:latin typeface="Times New Roman" pitchFamily="18" charset="0"/>
              </a:rPr>
              <a:t>в Федеральном казначействе</a:t>
            </a:r>
          </a:p>
        </p:txBody>
      </p:sp>
      <p:sp>
        <p:nvSpPr>
          <p:cNvPr id="40972" name="Rectangle 3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9144000" cy="554355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88125" y="630872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DEE183C-3B08-4FA6-A41B-D89AD8C62DEC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graphicFrame>
        <p:nvGraphicFramePr>
          <p:cNvPr id="40970" name="Object 10"/>
          <p:cNvGraphicFramePr>
            <a:graphicFrameLocks noChangeAspect="1"/>
          </p:cNvGraphicFramePr>
          <p:nvPr/>
        </p:nvGraphicFramePr>
        <p:xfrm>
          <a:off x="0" y="981075"/>
          <a:ext cx="8964613" cy="5400675"/>
        </p:xfrm>
        <a:graphic>
          <a:graphicData uri="http://schemas.openxmlformats.org/presentationml/2006/ole">
            <p:oleObj spid="_x0000_s40970" name="Visio" r:id="rId3" imgW="15244341" imgH="971566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>
          <a:xfrm>
            <a:off x="539750" y="115888"/>
            <a:ext cx="8064500" cy="720725"/>
          </a:xfrm>
        </p:spPr>
        <p:txBody>
          <a:bodyPr/>
          <a:lstStyle/>
          <a:p>
            <a:pPr algn="ctr"/>
            <a:r>
              <a:rPr b="0" smtClean="0">
                <a:solidFill>
                  <a:srgbClr val="162387"/>
                </a:solidFill>
                <a:latin typeface="Times New Roman" pitchFamily="18" charset="0"/>
              </a:rPr>
              <a:t>Основные предложения по изменению системы </a:t>
            </a:r>
            <a:br>
              <a:rPr b="0" smtClean="0">
                <a:solidFill>
                  <a:srgbClr val="162387"/>
                </a:solidFill>
                <a:latin typeface="Times New Roman" pitchFamily="18" charset="0"/>
              </a:rPr>
            </a:br>
            <a:r>
              <a:rPr b="0" smtClean="0">
                <a:solidFill>
                  <a:srgbClr val="162387"/>
                </a:solidFill>
                <a:latin typeface="Times New Roman" pitchFamily="18" charset="0"/>
              </a:rPr>
              <a:t>документов планирования в Казначействе России</a:t>
            </a:r>
            <a:endParaRPr sz="2000" smtClean="0"/>
          </a:p>
        </p:txBody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>
          <a:xfrm>
            <a:off x="179388" y="1196975"/>
            <a:ext cx="8964612" cy="532765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r>
              <a:rPr lang="ru-RU" sz="2000" smtClean="0">
                <a:latin typeface="Times New Roman" pitchFamily="18" charset="0"/>
              </a:rPr>
              <a:t>Исключить из системы планирования: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ru-RU" sz="2000" smtClean="0">
                <a:latin typeface="Times New Roman" pitchFamily="18" charset="0"/>
              </a:rPr>
              <a:t>планы деятельности отделов органов Федерального казначейства (казенного учреждения)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ru-RU" sz="2000" smtClean="0">
                <a:latin typeface="Times New Roman" pitchFamily="18" charset="0"/>
              </a:rPr>
              <a:t>планы деятельности сотрудников органов Федерального казначейства (казенного учреждения) 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  <a:defRPr/>
            </a:pPr>
            <a:endParaRPr lang="ru-RU" sz="5400" smtClean="0">
              <a:solidFill>
                <a:srgbClr val="162387"/>
              </a:solidFill>
              <a:latin typeface="Times New Roman" pitchFamily="18" charset="0"/>
            </a:endParaRPr>
          </a:p>
          <a:p>
            <a:pPr marL="609600" indent="-609600" algn="ctr">
              <a:lnSpc>
                <a:spcPct val="80000"/>
              </a:lnSpc>
              <a:buFont typeface="Arial" charset="0"/>
              <a:buNone/>
              <a:defRPr/>
            </a:pPr>
            <a:endParaRPr lang="ru-RU" sz="2800" smtClean="0">
              <a:latin typeface="Times New Roman" pitchFamily="18" charset="0"/>
            </a:endParaRPr>
          </a:p>
          <a:p>
            <a:pPr marL="609600" indent="-609600" algn="ctr">
              <a:lnSpc>
                <a:spcPct val="80000"/>
              </a:lnSpc>
              <a:buFont typeface="Arial" charset="0"/>
              <a:buNone/>
              <a:defRPr/>
            </a:pPr>
            <a:endParaRPr lang="ru-RU" sz="2800" smtClean="0">
              <a:latin typeface="Times New Roman" pitchFamily="18" charset="0"/>
            </a:endParaRPr>
          </a:p>
          <a:p>
            <a:pPr marL="609600" indent="-609600" algn="ctr">
              <a:lnSpc>
                <a:spcPct val="80000"/>
              </a:lnSpc>
              <a:buFont typeface="Arial" charset="0"/>
              <a:buNone/>
              <a:defRPr/>
            </a:pPr>
            <a:r>
              <a:rPr lang="ru-RU" sz="4000" b="1" smtClean="0">
                <a:solidFill>
                  <a:srgbClr val="16238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!</a:t>
            </a:r>
            <a:r>
              <a:rPr lang="ru-RU" sz="4000" smtClean="0">
                <a:solidFill>
                  <a:srgbClr val="162387"/>
                </a:solidFill>
                <a:latin typeface="Times New Roman" pitchFamily="18" charset="0"/>
              </a:rPr>
              <a:t> </a:t>
            </a:r>
            <a:r>
              <a:rPr lang="ru-RU" sz="2800" smtClean="0">
                <a:latin typeface="Times New Roman" pitchFamily="18" charset="0"/>
              </a:rPr>
              <a:t>Формирование указанных документов только </a:t>
            </a:r>
          </a:p>
          <a:p>
            <a:pPr marL="609600" indent="-609600" algn="ctr">
              <a:lnSpc>
                <a:spcPct val="80000"/>
              </a:lnSpc>
              <a:buFont typeface="Arial" charset="0"/>
              <a:buNone/>
              <a:defRPr/>
            </a:pPr>
            <a:r>
              <a:rPr lang="ru-RU" sz="2800" b="1" u="sng" smtClean="0">
                <a:latin typeface="Times New Roman" pitchFamily="18" charset="0"/>
              </a:rPr>
              <a:t>ПРИ НЕОБХОДИМОСТИ</a:t>
            </a:r>
            <a:r>
              <a:rPr lang="ru-RU" sz="2800" u="sng" smtClean="0">
                <a:latin typeface="Times New Roman" pitchFamily="18" charset="0"/>
              </a:rPr>
              <a:t>,</a:t>
            </a:r>
          </a:p>
          <a:p>
            <a:pPr marL="609600" indent="-609600" algn="ctr">
              <a:lnSpc>
                <a:spcPct val="80000"/>
              </a:lnSpc>
              <a:buFont typeface="Arial" charset="0"/>
              <a:buNone/>
              <a:defRPr/>
            </a:pPr>
            <a:r>
              <a:rPr lang="ru-RU" sz="2800" smtClean="0">
                <a:latin typeface="Times New Roman" pitchFamily="18" charset="0"/>
              </a:rPr>
              <a:t>которая определяется руководителем</a:t>
            </a:r>
          </a:p>
          <a:p>
            <a:pPr marL="609600" indent="-609600" algn="ctr">
              <a:lnSpc>
                <a:spcPct val="80000"/>
              </a:lnSpc>
              <a:buFont typeface="Arial" charset="0"/>
              <a:buNone/>
              <a:defRPr/>
            </a:pPr>
            <a:r>
              <a:rPr lang="ru-RU" sz="2800" smtClean="0">
                <a:latin typeface="Times New Roman" pitchFamily="18" charset="0"/>
              </a:rPr>
              <a:t>соответствующего подразделения</a:t>
            </a: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88125" y="630872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CD0D363-9968-4B66-9E08-3F553DAB4F69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8" name="Picture 12" descr="знак вопро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2636838"/>
            <a:ext cx="20161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395288" y="115888"/>
            <a:ext cx="7921625" cy="865187"/>
          </a:xfrm>
        </p:spPr>
        <p:txBody>
          <a:bodyPr/>
          <a:lstStyle/>
          <a:p>
            <a:pPr algn="ctr"/>
            <a:r>
              <a:rPr sz="2000" b="0" smtClean="0">
                <a:solidFill>
                  <a:srgbClr val="162387"/>
                </a:solidFill>
                <a:latin typeface="Times New Roman" pitchFamily="18" charset="0"/>
              </a:rPr>
              <a:t>Ожидаемые результаты внедрения порядка управления реализацией государственных программ Российской Федерации</a:t>
            </a:r>
            <a:br>
              <a:rPr sz="2000" b="0" smtClean="0">
                <a:solidFill>
                  <a:srgbClr val="162387"/>
                </a:solidFill>
                <a:latin typeface="Times New Roman" pitchFamily="18" charset="0"/>
              </a:rPr>
            </a:br>
            <a:r>
              <a:rPr sz="2000" b="0" smtClean="0">
                <a:solidFill>
                  <a:srgbClr val="162387"/>
                </a:solidFill>
                <a:latin typeface="Times New Roman" pitchFamily="18" charset="0"/>
              </a:rPr>
              <a:t> в Федеральном казначействе</a:t>
            </a:r>
          </a:p>
        </p:txBody>
      </p:sp>
      <p:sp>
        <p:nvSpPr>
          <p:cNvPr id="43010" name="Rectangle 3"/>
          <p:cNvSpPr>
            <a:spLocks noGrp="1"/>
          </p:cNvSpPr>
          <p:nvPr>
            <p:ph type="body" idx="1"/>
          </p:nvPr>
        </p:nvSpPr>
        <p:spPr>
          <a:xfrm>
            <a:off x="250825" y="1196975"/>
            <a:ext cx="8642350" cy="5256213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endParaRPr lang="ru-RU" sz="2000" smtClean="0">
              <a:latin typeface="Times New Roman" pitchFamily="18" charset="0"/>
            </a:endParaRPr>
          </a:p>
          <a:p>
            <a:pPr marL="609600" indent="-609600"/>
            <a:endParaRPr lang="ru-RU" sz="2000" smtClean="0">
              <a:latin typeface="Times New Roman" pitchFamily="18" charset="0"/>
            </a:endParaRPr>
          </a:p>
          <a:p>
            <a:pPr marL="609600" indent="-609600"/>
            <a:endParaRPr lang="ru-RU" sz="2000" smtClean="0">
              <a:latin typeface="Times New Roman" pitchFamily="18" charset="0"/>
            </a:endParaRPr>
          </a:p>
          <a:p>
            <a:pPr marL="609600" indent="-609600"/>
            <a:endParaRPr lang="ru-RU" sz="2000" smtClean="0">
              <a:latin typeface="Times New Roman" pitchFamily="18" charset="0"/>
            </a:endParaRPr>
          </a:p>
          <a:p>
            <a:pPr marL="609600" indent="-609600"/>
            <a:endParaRPr lang="ru-RU" sz="2000" smtClean="0">
              <a:latin typeface="Times New Roman" pitchFamily="18" charset="0"/>
            </a:endParaRPr>
          </a:p>
          <a:p>
            <a:pPr marL="609600" indent="-609600">
              <a:buFont typeface="Arial" charset="0"/>
              <a:buNone/>
            </a:pPr>
            <a:endParaRPr lang="ru-RU" sz="2000" smtClean="0">
              <a:latin typeface="Times New Roman" pitchFamily="18" charset="0"/>
            </a:endParaRPr>
          </a:p>
          <a:p>
            <a:pPr marL="609600" indent="-609600"/>
            <a:endParaRPr lang="ru-RU" sz="2000" smtClean="0">
              <a:latin typeface="Times New Roman" pitchFamily="18" charset="0"/>
            </a:endParaRPr>
          </a:p>
          <a:p>
            <a:pPr marL="609600" indent="-609600"/>
            <a:endParaRPr lang="ru-RU" sz="2000" smtClean="0">
              <a:latin typeface="Times New Roman" pitchFamily="18" charset="0"/>
            </a:endParaRPr>
          </a:p>
          <a:p>
            <a:pPr marL="609600" indent="-609600"/>
            <a:endParaRPr lang="ru-RU" sz="2000" smtClean="0">
              <a:latin typeface="Times New Roman" pitchFamily="18" charset="0"/>
            </a:endParaRPr>
          </a:p>
          <a:p>
            <a:pPr marL="609600" indent="-609600"/>
            <a:endParaRPr lang="ru-RU" sz="2000" smtClean="0">
              <a:latin typeface="Times New Roman" pitchFamily="18" charset="0"/>
            </a:endParaRPr>
          </a:p>
          <a:p>
            <a:pPr marL="609600" indent="-609600"/>
            <a:endParaRPr lang="ru-RU" sz="2000" smtClean="0">
              <a:latin typeface="Times New Roman" pitchFamily="18" charset="0"/>
            </a:endParaRPr>
          </a:p>
          <a:p>
            <a:pPr marL="609600" indent="-609600">
              <a:buFont typeface="Arial" charset="0"/>
              <a:buNone/>
            </a:pPr>
            <a:endParaRPr lang="ru-RU" sz="2000" smtClean="0">
              <a:latin typeface="Times New Roman" pitchFamily="18" charset="0"/>
            </a:endParaRP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88125" y="6308725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69B9078-2996-46C5-857E-8AB14D812439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2" name="AutoShape 14"/>
          <p:cNvSpPr>
            <a:spLocks noChangeArrowheads="1"/>
          </p:cNvSpPr>
          <p:nvPr/>
        </p:nvSpPr>
        <p:spPr bwMode="auto">
          <a:xfrm>
            <a:off x="468313" y="1484313"/>
            <a:ext cx="8207375" cy="1296987"/>
          </a:xfrm>
          <a:prstGeom prst="roundRect">
            <a:avLst>
              <a:gd name="adj" fmla="val 16667"/>
            </a:avLst>
          </a:prstGeom>
          <a:solidFill>
            <a:srgbClr val="BCF1FC"/>
          </a:solidFill>
          <a:ln w="9525">
            <a:noFill/>
            <a:round/>
            <a:headEnd/>
            <a:tailEnd/>
          </a:ln>
          <a:effectLst>
            <a:prstShdw prst="shdw17" dist="17961" dir="2700000">
              <a:srgbClr val="719197"/>
            </a:prstShdw>
          </a:effectLst>
        </p:spPr>
        <p:txBody>
          <a:bodyPr wrap="none" anchor="ctr"/>
          <a:lstStyle/>
          <a:p>
            <a:r>
              <a:rPr lang="ru-RU" sz="1800">
                <a:latin typeface="Times New Roman" pitchFamily="18" charset="0"/>
              </a:rPr>
              <a:t>Решение задачи планирования, реализации мероприятий и подготовки</a:t>
            </a:r>
          </a:p>
          <a:p>
            <a:r>
              <a:rPr lang="ru-RU" sz="1800">
                <a:latin typeface="Times New Roman" pitchFamily="18" charset="0"/>
              </a:rPr>
              <a:t>отчетности в целях обеспечения эффективной реализации мероприятий </a:t>
            </a:r>
          </a:p>
          <a:p>
            <a:r>
              <a:rPr lang="ru-RU" sz="1800">
                <a:latin typeface="Times New Roman" pitchFamily="18" charset="0"/>
              </a:rPr>
              <a:t>государственных программ Российской Федерации, в исполнении которых </a:t>
            </a:r>
          </a:p>
          <a:p>
            <a:r>
              <a:rPr lang="ru-RU" sz="1800">
                <a:latin typeface="Times New Roman" pitchFamily="18" charset="0"/>
              </a:rPr>
              <a:t>принимает участие Федеральное казначейство</a:t>
            </a:r>
          </a:p>
        </p:txBody>
      </p:sp>
      <p:sp>
        <p:nvSpPr>
          <p:cNvPr id="43013" name="AutoShape 16"/>
          <p:cNvSpPr>
            <a:spLocks noChangeArrowheads="1"/>
          </p:cNvSpPr>
          <p:nvPr/>
        </p:nvSpPr>
        <p:spPr bwMode="auto">
          <a:xfrm>
            <a:off x="900113" y="3068638"/>
            <a:ext cx="7775575" cy="865187"/>
          </a:xfrm>
          <a:prstGeom prst="roundRect">
            <a:avLst>
              <a:gd name="adj" fmla="val 16667"/>
            </a:avLst>
          </a:prstGeom>
          <a:solidFill>
            <a:srgbClr val="BCF1FC"/>
          </a:solidFill>
          <a:ln w="9525">
            <a:noFill/>
            <a:round/>
            <a:headEnd/>
            <a:tailEnd/>
          </a:ln>
          <a:effectLst>
            <a:prstShdw prst="shdw17" dist="17961" dir="2700000">
              <a:srgbClr val="719197"/>
            </a:prstShdw>
          </a:effectLst>
        </p:spPr>
        <p:txBody>
          <a:bodyPr wrap="none" anchor="ctr"/>
          <a:lstStyle/>
          <a:p>
            <a:r>
              <a:rPr lang="ru-RU" sz="1800">
                <a:latin typeface="Times New Roman" pitchFamily="18" charset="0"/>
              </a:rPr>
              <a:t>Повышение прозрачности процессов реализации государственных программ </a:t>
            </a:r>
          </a:p>
          <a:p>
            <a:r>
              <a:rPr lang="ru-RU" sz="1800">
                <a:latin typeface="Times New Roman" pitchFamily="18" charset="0"/>
              </a:rPr>
              <a:t>в системе Федерального казначейства (в том числе размещение в сети</a:t>
            </a:r>
          </a:p>
          <a:p>
            <a:r>
              <a:rPr lang="ru-RU" sz="1800">
                <a:latin typeface="Times New Roman" pitchFamily="18" charset="0"/>
              </a:rPr>
              <a:t>Интернет с учетом ограничений)</a:t>
            </a:r>
            <a:endParaRPr lang="ru-RU"/>
          </a:p>
        </p:txBody>
      </p:sp>
      <p:sp>
        <p:nvSpPr>
          <p:cNvPr id="43014" name="AutoShape 17"/>
          <p:cNvSpPr>
            <a:spLocks noChangeArrowheads="1"/>
          </p:cNvSpPr>
          <p:nvPr/>
        </p:nvSpPr>
        <p:spPr bwMode="auto">
          <a:xfrm>
            <a:off x="1692275" y="4221163"/>
            <a:ext cx="6983413" cy="863600"/>
          </a:xfrm>
          <a:prstGeom prst="roundRect">
            <a:avLst>
              <a:gd name="adj" fmla="val 16667"/>
            </a:avLst>
          </a:prstGeom>
          <a:solidFill>
            <a:srgbClr val="BCF1FC"/>
          </a:solidFill>
          <a:ln w="9525">
            <a:noFill/>
            <a:round/>
            <a:headEnd/>
            <a:tailEnd/>
          </a:ln>
          <a:effectLst>
            <a:prstShdw prst="shdw17" dist="17961" dir="2700000">
              <a:srgbClr val="719197"/>
            </a:prstShdw>
          </a:effectLst>
        </p:spPr>
        <p:txBody>
          <a:bodyPr wrap="none" anchor="ctr"/>
          <a:lstStyle/>
          <a:p>
            <a:r>
              <a:rPr lang="ru-RU" sz="1800">
                <a:latin typeface="Times New Roman" pitchFamily="18" charset="0"/>
              </a:rPr>
              <a:t>Повышение качества и обеспечение мониторинга сроков реализации </a:t>
            </a:r>
          </a:p>
          <a:p>
            <a:r>
              <a:rPr lang="ru-RU" sz="1800">
                <a:latin typeface="Times New Roman" pitchFamily="18" charset="0"/>
              </a:rPr>
              <a:t>Государственных программ в системе Казначейства России</a:t>
            </a:r>
          </a:p>
        </p:txBody>
      </p:sp>
      <p:pic>
        <p:nvPicPr>
          <p:cNvPr id="43015" name="Picture 18" descr="Своевременнос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4941888"/>
            <a:ext cx="2303463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/>
          </a:p>
        </p:txBody>
      </p:sp>
      <p:sp>
        <p:nvSpPr>
          <p:cNvPr id="45058" name="Rectangle 3"/>
          <p:cNvSpPr>
            <a:spLocks noGrp="1"/>
          </p:cNvSpPr>
          <p:nvPr>
            <p:ph type="body" idx="1"/>
          </p:nvPr>
        </p:nvSpPr>
        <p:spPr>
          <a:xfrm>
            <a:off x="457200" y="1268413"/>
            <a:ext cx="8229600" cy="5113337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endParaRPr lang="ru-RU" sz="4800" smtClean="0">
              <a:latin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sz="4800" smtClean="0">
              <a:latin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sz="5400" i="1" smtClean="0">
                <a:solidFill>
                  <a:srgbClr val="16238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Спасибо за внимание!</a:t>
            </a:r>
          </a:p>
        </p:txBody>
      </p:sp>
      <p:sp>
        <p:nvSpPr>
          <p:cNvPr id="12" name="Номер слайда 11"/>
          <p:cNvSpPr txBox="1">
            <a:spLocks noGrp="1"/>
          </p:cNvSpPr>
          <p:nvPr/>
        </p:nvSpPr>
        <p:spPr>
          <a:xfrm>
            <a:off x="6588125" y="6237288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2759CA8-38AB-466B-8A3A-EF533135E613}" type="slidenum">
              <a:rPr lang="ru-RU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6157</TotalTime>
  <Words>432</Words>
  <Application>Microsoft Office PowerPoint</Application>
  <PresentationFormat>Экран (4:3)</PresentationFormat>
  <Paragraphs>95</Paragraphs>
  <Slides>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Visio</vt:lpstr>
      <vt:lpstr>О ПОРЯДКЕ УПРАВЛЕНИЯ РЕАЛИЗАЦИЕЙ ГОСУДАРСТВЕННЫХ ПРОГРАММ РОССИЙСКОЙ ФЕДЕРАЦИИ В ФЕДЕРАЛЬНОМ КАЗНАЧЕЙСТВЕ </vt:lpstr>
      <vt:lpstr>Разработка проекта порядка управления реализацией  государственных программ Российской Федерации  в Федеральном казначействе</vt:lpstr>
      <vt:lpstr>Причина и предпосылки разработки проекта порядка управления реализацией государственных программ Российской Федерации  в Федеральном казначействе</vt:lpstr>
      <vt:lpstr>Основные изменения в подходах к планированию, мониторингу и контролю исполнения документов планирования деятельности Казначейства России</vt:lpstr>
      <vt:lpstr>Формирование реестров документов  планирования деятельности</vt:lpstr>
      <vt:lpstr>Схема взаимосвязи документов планирования  в Федеральном казначействе</vt:lpstr>
      <vt:lpstr>Основные предложения по изменению системы  документов планирования в Казначействе России</vt:lpstr>
      <vt:lpstr>Ожидаемые результаты внедрения порядка управления реализацией государственных программ Российской Федерации  в Федеральном казначействе</vt:lpstr>
      <vt:lpstr>Слайд 9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vvnikolaev</dc:creator>
  <cp:lastModifiedBy>Ворон Наталья Юрьевна</cp:lastModifiedBy>
  <cp:revision>236</cp:revision>
  <dcterms:created xsi:type="dcterms:W3CDTF">2012-02-14T07:53:23Z</dcterms:created>
  <dcterms:modified xsi:type="dcterms:W3CDTF">2013-11-27T18:49:58Z</dcterms:modified>
</cp:coreProperties>
</file>