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85" r:id="rId2"/>
    <p:sldId id="306" r:id="rId3"/>
    <p:sldId id="308" r:id="rId4"/>
    <p:sldId id="333" r:id="rId5"/>
    <p:sldId id="332" r:id="rId6"/>
    <p:sldId id="331" r:id="rId7"/>
    <p:sldId id="334" r:id="rId8"/>
    <p:sldId id="335" r:id="rId9"/>
    <p:sldId id="337" r:id="rId10"/>
    <p:sldId id="338" r:id="rId11"/>
    <p:sldId id="327" r:id="rId12"/>
    <p:sldId id="328" r:id="rId13"/>
    <p:sldId id="339" r:id="rId14"/>
    <p:sldId id="329" r:id="rId15"/>
    <p:sldId id="269" r:id="rId16"/>
  </p:sldIdLst>
  <p:sldSz cx="9144000" cy="5143500" type="screen16x9"/>
  <p:notesSz cx="6797675" cy="9874250"/>
  <p:defaultTextStyle>
    <a:defPPr>
      <a:defRPr lang="ru-RU"/>
    </a:defPPr>
    <a:lvl1pPr marL="0" algn="l" defTabSz="782018" rtl="0" eaLnBrk="1" latinLnBrk="0" hangingPunct="1">
      <a:defRPr sz="1600" kern="1200">
        <a:solidFill>
          <a:schemeClr val="tx1"/>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6732"/>
    <a:srgbClr val="90B15D"/>
    <a:srgbClr val="008080"/>
    <a:srgbClr val="FEDEC6"/>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24" autoAdjust="0"/>
  </p:normalViewPr>
  <p:slideViewPr>
    <p:cSldViewPr>
      <p:cViewPr>
        <p:scale>
          <a:sx n="125" d="100"/>
          <a:sy n="125" d="100"/>
        </p:scale>
        <p:origin x="-1212" y="-438"/>
      </p:cViewPr>
      <p:guideLst>
        <p:guide orient="horz" pos="2161"/>
        <p:guide orient="horz" pos="1620"/>
        <p:guide pos="3840"/>
        <p:guide pos="2880"/>
      </p:guideLst>
    </p:cSldViewPr>
  </p:slideViewPr>
  <p:outlineViewPr>
    <p:cViewPr>
      <p:scale>
        <a:sx n="33" d="100"/>
        <a:sy n="33" d="100"/>
      </p:scale>
      <p:origin x="36" y="3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5261" tIns="47631" rIns="95261" bIns="47631"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5261" tIns="47631" rIns="95261" bIns="47631" rtlCol="0"/>
          <a:lstStyle>
            <a:lvl1pPr algn="r">
              <a:defRPr sz="1200"/>
            </a:lvl1pPr>
          </a:lstStyle>
          <a:p>
            <a:fld id="{1C21B4E3-6992-4A0F-BABE-6EC475CB3B51}" type="datetimeFigureOut">
              <a:rPr lang="ru-RU" smtClean="0"/>
              <a:pPr/>
              <a:t>23.08.2018</a:t>
            </a:fld>
            <a:endParaRPr lang="ru-RU"/>
          </a:p>
        </p:txBody>
      </p:sp>
      <p:sp>
        <p:nvSpPr>
          <p:cNvPr id="4" name="Образ слайда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5261" tIns="47631" rIns="95261" bIns="47631" rtlCol="0" anchor="ctr"/>
          <a:lstStyle/>
          <a:p>
            <a:endParaRPr lang="ru-RU"/>
          </a:p>
        </p:txBody>
      </p:sp>
      <p:sp>
        <p:nvSpPr>
          <p:cNvPr id="5" name="Заметки 4"/>
          <p:cNvSpPr>
            <a:spLocks noGrp="1"/>
          </p:cNvSpPr>
          <p:nvPr>
            <p:ph type="body" sz="quarter" idx="3"/>
          </p:nvPr>
        </p:nvSpPr>
        <p:spPr>
          <a:xfrm>
            <a:off x="679768" y="4690268"/>
            <a:ext cx="5438140" cy="4443413"/>
          </a:xfrm>
          <a:prstGeom prst="rect">
            <a:avLst/>
          </a:prstGeom>
        </p:spPr>
        <p:txBody>
          <a:bodyPr vert="horz" lIns="95261" tIns="47631" rIns="95261" bIns="4763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5261" tIns="47631" rIns="95261" bIns="47631"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5261" tIns="47631" rIns="95261" bIns="47631" rtlCol="0" anchor="b"/>
          <a:lstStyle>
            <a:lvl1pPr algn="r">
              <a:defRPr sz="1200"/>
            </a:lvl1pPr>
          </a:lstStyle>
          <a:p>
            <a:fld id="{A1F343C8-C859-4CE5-A4CD-E2247DE792B7}" type="slidenum">
              <a:rPr lang="ru-RU" smtClean="0"/>
              <a:pPr/>
              <a:t>‹#›</a:t>
            </a:fld>
            <a:endParaRPr lang="ru-RU"/>
          </a:p>
        </p:txBody>
      </p:sp>
    </p:spTree>
    <p:extLst>
      <p:ext uri="{BB962C8B-B14F-4D97-AF65-F5344CB8AC3E}">
        <p14:creationId xmlns:p14="http://schemas.microsoft.com/office/powerpoint/2010/main" val="2132548954"/>
      </p:ext>
    </p:extLst>
  </p:cSld>
  <p:clrMap bg1="lt1" tx1="dk1" bg2="lt2" tx2="dk2" accent1="accent1" accent2="accent2" accent3="accent3" accent4="accent4" accent5="accent5" accent6="accent6" hlink="hlink" folHlink="folHlink"/>
  <p:notesStyle>
    <a:lvl1pPr marL="0" algn="l" defTabSz="782018" rtl="0" eaLnBrk="1" latinLnBrk="0" hangingPunct="1">
      <a:defRPr sz="1100" kern="1200">
        <a:solidFill>
          <a:schemeClr val="tx1"/>
        </a:solidFill>
        <a:latin typeface="+mn-lt"/>
        <a:ea typeface="+mn-ea"/>
        <a:cs typeface="+mn-cs"/>
      </a:defRPr>
    </a:lvl1pPr>
    <a:lvl2pPr marL="391009" algn="l" defTabSz="782018" rtl="0" eaLnBrk="1" latinLnBrk="0" hangingPunct="1">
      <a:defRPr sz="1100" kern="1200">
        <a:solidFill>
          <a:schemeClr val="tx1"/>
        </a:solidFill>
        <a:latin typeface="+mn-lt"/>
        <a:ea typeface="+mn-ea"/>
        <a:cs typeface="+mn-cs"/>
      </a:defRPr>
    </a:lvl2pPr>
    <a:lvl3pPr marL="782018" algn="l" defTabSz="782018" rtl="0" eaLnBrk="1" latinLnBrk="0" hangingPunct="1">
      <a:defRPr sz="1100" kern="1200">
        <a:solidFill>
          <a:schemeClr val="tx1"/>
        </a:solidFill>
        <a:latin typeface="+mn-lt"/>
        <a:ea typeface="+mn-ea"/>
        <a:cs typeface="+mn-cs"/>
      </a:defRPr>
    </a:lvl3pPr>
    <a:lvl4pPr marL="1173026" algn="l" defTabSz="782018" rtl="0" eaLnBrk="1" latinLnBrk="0" hangingPunct="1">
      <a:defRPr sz="1100" kern="1200">
        <a:solidFill>
          <a:schemeClr val="tx1"/>
        </a:solidFill>
        <a:latin typeface="+mn-lt"/>
        <a:ea typeface="+mn-ea"/>
        <a:cs typeface="+mn-cs"/>
      </a:defRPr>
    </a:lvl4pPr>
    <a:lvl5pPr marL="1564036" algn="l" defTabSz="782018" rtl="0" eaLnBrk="1" latinLnBrk="0" hangingPunct="1">
      <a:defRPr sz="1100" kern="1200">
        <a:solidFill>
          <a:schemeClr val="tx1"/>
        </a:solidFill>
        <a:latin typeface="+mn-lt"/>
        <a:ea typeface="+mn-ea"/>
        <a:cs typeface="+mn-cs"/>
      </a:defRPr>
    </a:lvl5pPr>
    <a:lvl6pPr marL="1955045" algn="l" defTabSz="782018" rtl="0" eaLnBrk="1" latinLnBrk="0" hangingPunct="1">
      <a:defRPr sz="1100" kern="1200">
        <a:solidFill>
          <a:schemeClr val="tx1"/>
        </a:solidFill>
        <a:latin typeface="+mn-lt"/>
        <a:ea typeface="+mn-ea"/>
        <a:cs typeface="+mn-cs"/>
      </a:defRPr>
    </a:lvl6pPr>
    <a:lvl7pPr marL="2346053" algn="l" defTabSz="782018" rtl="0" eaLnBrk="1" latinLnBrk="0" hangingPunct="1">
      <a:defRPr sz="1100" kern="1200">
        <a:solidFill>
          <a:schemeClr val="tx1"/>
        </a:solidFill>
        <a:latin typeface="+mn-lt"/>
        <a:ea typeface="+mn-ea"/>
        <a:cs typeface="+mn-cs"/>
      </a:defRPr>
    </a:lvl7pPr>
    <a:lvl8pPr marL="2737062" algn="l" defTabSz="782018" rtl="0" eaLnBrk="1" latinLnBrk="0" hangingPunct="1">
      <a:defRPr sz="1100" kern="1200">
        <a:solidFill>
          <a:schemeClr val="tx1"/>
        </a:solidFill>
        <a:latin typeface="+mn-lt"/>
        <a:ea typeface="+mn-ea"/>
        <a:cs typeface="+mn-cs"/>
      </a:defRPr>
    </a:lvl8pPr>
    <a:lvl9pPr marL="3128071" algn="l" defTabSz="782018"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17"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17" y="2914649"/>
            <a:ext cx="6400800" cy="1314450"/>
          </a:xfrm>
        </p:spPr>
        <p:txBody>
          <a:bodyPr/>
          <a:lstStyle>
            <a:lvl1pPr marL="0" indent="0" algn="ctr">
              <a:buNone/>
              <a:defRPr>
                <a:solidFill>
                  <a:schemeClr val="tx1">
                    <a:tint val="75000"/>
                  </a:schemeClr>
                </a:solidFill>
              </a:defRPr>
            </a:lvl1pPr>
            <a:lvl2pPr marL="391009" indent="0" algn="ctr">
              <a:buNone/>
              <a:defRPr>
                <a:solidFill>
                  <a:schemeClr val="tx1">
                    <a:tint val="75000"/>
                  </a:schemeClr>
                </a:solidFill>
              </a:defRPr>
            </a:lvl2pPr>
            <a:lvl3pPr marL="782018" indent="0" algn="ctr">
              <a:buNone/>
              <a:defRPr>
                <a:solidFill>
                  <a:schemeClr val="tx1">
                    <a:tint val="75000"/>
                  </a:schemeClr>
                </a:solidFill>
              </a:defRPr>
            </a:lvl3pPr>
            <a:lvl4pPr marL="1173026" indent="0" algn="ctr">
              <a:buNone/>
              <a:defRPr>
                <a:solidFill>
                  <a:schemeClr val="tx1">
                    <a:tint val="75000"/>
                  </a:schemeClr>
                </a:solidFill>
              </a:defRPr>
            </a:lvl4pPr>
            <a:lvl5pPr marL="1564036" indent="0" algn="ctr">
              <a:buNone/>
              <a:defRPr>
                <a:solidFill>
                  <a:schemeClr val="tx1">
                    <a:tint val="75000"/>
                  </a:schemeClr>
                </a:solidFill>
              </a:defRPr>
            </a:lvl5pPr>
            <a:lvl6pPr marL="1955045" indent="0" algn="ctr">
              <a:buNone/>
              <a:defRPr>
                <a:solidFill>
                  <a:schemeClr val="tx1">
                    <a:tint val="75000"/>
                  </a:schemeClr>
                </a:solidFill>
              </a:defRPr>
            </a:lvl6pPr>
            <a:lvl7pPr marL="2346053" indent="0" algn="ctr">
              <a:buNone/>
              <a:defRPr>
                <a:solidFill>
                  <a:schemeClr val="tx1">
                    <a:tint val="75000"/>
                  </a:schemeClr>
                </a:solidFill>
              </a:defRPr>
            </a:lvl7pPr>
            <a:lvl8pPr marL="2737062" indent="0" algn="ctr">
              <a:buNone/>
              <a:defRPr>
                <a:solidFill>
                  <a:schemeClr val="tx1">
                    <a:tint val="75000"/>
                  </a:schemeClr>
                </a:solidFill>
              </a:defRPr>
            </a:lvl8pPr>
            <a:lvl9pPr marL="312807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D39CF8A-A8A3-4C83-B676-643F4E11CD7C}" type="datetime1">
              <a:rPr lang="ru-RU" smtClean="0"/>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229416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EB5AFFC-9247-4B69-9809-4569DC5DEED0}" type="datetime1">
              <a:rPr lang="ru-RU" smtClean="0"/>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23379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17"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5350CE-097C-4532-A905-E32443CA2B2E}" type="datetime1">
              <a:rPr lang="ru-RU" smtClean="0"/>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183437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A2777-592F-4CE8-8682-6148EAE6B941}" type="datetime1">
              <a:rPr lang="ru-RU" smtClean="0"/>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87682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30" y="3305191"/>
            <a:ext cx="7772400" cy="1021557"/>
          </a:xfrm>
        </p:spPr>
        <p:txBody>
          <a:bodyPr anchor="t"/>
          <a:lstStyle>
            <a:lvl1pPr algn="l">
              <a:defRPr sz="3500" b="1" cap="all"/>
            </a:lvl1pPr>
          </a:lstStyle>
          <a:p>
            <a:r>
              <a:rPr lang="ru-RU"/>
              <a:t>Образец заголовка</a:t>
            </a:r>
          </a:p>
        </p:txBody>
      </p:sp>
      <p:sp>
        <p:nvSpPr>
          <p:cNvPr id="3" name="Текст 2"/>
          <p:cNvSpPr>
            <a:spLocks noGrp="1"/>
          </p:cNvSpPr>
          <p:nvPr>
            <p:ph type="body" idx="1"/>
          </p:nvPr>
        </p:nvSpPr>
        <p:spPr>
          <a:xfrm>
            <a:off x="722330" y="2180036"/>
            <a:ext cx="7772400" cy="1125141"/>
          </a:xfrm>
        </p:spPr>
        <p:txBody>
          <a:bodyPr anchor="b"/>
          <a:lstStyle>
            <a:lvl1pPr marL="0" indent="0">
              <a:buNone/>
              <a:defRPr sz="1700">
                <a:solidFill>
                  <a:schemeClr val="tx1">
                    <a:tint val="75000"/>
                  </a:schemeClr>
                </a:solidFill>
              </a:defRPr>
            </a:lvl1pPr>
            <a:lvl2pPr marL="391009" indent="0">
              <a:buNone/>
              <a:defRPr sz="1600">
                <a:solidFill>
                  <a:schemeClr val="tx1">
                    <a:tint val="75000"/>
                  </a:schemeClr>
                </a:solidFill>
              </a:defRPr>
            </a:lvl2pPr>
            <a:lvl3pPr marL="782018" indent="0">
              <a:buNone/>
              <a:defRPr sz="1400">
                <a:solidFill>
                  <a:schemeClr val="tx1">
                    <a:tint val="75000"/>
                  </a:schemeClr>
                </a:solidFill>
              </a:defRPr>
            </a:lvl3pPr>
            <a:lvl4pPr marL="1173026" indent="0">
              <a:buNone/>
              <a:defRPr sz="1200">
                <a:solidFill>
                  <a:schemeClr val="tx1">
                    <a:tint val="75000"/>
                  </a:schemeClr>
                </a:solidFill>
              </a:defRPr>
            </a:lvl4pPr>
            <a:lvl5pPr marL="1564036" indent="0">
              <a:buNone/>
              <a:defRPr sz="1200">
                <a:solidFill>
                  <a:schemeClr val="tx1">
                    <a:tint val="75000"/>
                  </a:schemeClr>
                </a:solidFill>
              </a:defRPr>
            </a:lvl5pPr>
            <a:lvl6pPr marL="1955045" indent="0">
              <a:buNone/>
              <a:defRPr sz="1200">
                <a:solidFill>
                  <a:schemeClr val="tx1">
                    <a:tint val="75000"/>
                  </a:schemeClr>
                </a:solidFill>
              </a:defRPr>
            </a:lvl6pPr>
            <a:lvl7pPr marL="2346053" indent="0">
              <a:buNone/>
              <a:defRPr sz="1200">
                <a:solidFill>
                  <a:schemeClr val="tx1">
                    <a:tint val="75000"/>
                  </a:schemeClr>
                </a:solidFill>
              </a:defRPr>
            </a:lvl7pPr>
            <a:lvl8pPr marL="2737062" indent="0">
              <a:buNone/>
              <a:defRPr sz="1200">
                <a:solidFill>
                  <a:schemeClr val="tx1">
                    <a:tint val="75000"/>
                  </a:schemeClr>
                </a:solidFill>
              </a:defRPr>
            </a:lvl8pPr>
            <a:lvl9pPr marL="3128071"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BFED85-B887-481F-B32E-06C41A2C62F4}" type="datetime1">
              <a:rPr lang="ru-RU" smtClean="0"/>
              <a:t>23.08.2018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387777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16" y="1200167"/>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200167"/>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3492FAE-EA0F-48E8-9AD7-FE193628FE67}" type="datetime1">
              <a:rPr lang="ru-RU" smtClean="0"/>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149870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1"/>
          </a:xfrm>
        </p:spPr>
        <p:txBody>
          <a:bodyPr anchor="b"/>
          <a:lstStyle>
            <a:lvl1pPr marL="0" indent="0">
              <a:buNone/>
              <a:defRPr sz="2000" b="1"/>
            </a:lvl1pPr>
            <a:lvl2pPr marL="391009" indent="0">
              <a:buNone/>
              <a:defRPr sz="1700" b="1"/>
            </a:lvl2pPr>
            <a:lvl3pPr marL="782018" indent="0">
              <a:buNone/>
              <a:defRPr sz="1600" b="1"/>
            </a:lvl3pPr>
            <a:lvl4pPr marL="1173026" indent="0">
              <a:buNone/>
              <a:defRPr sz="1400" b="1"/>
            </a:lvl4pPr>
            <a:lvl5pPr marL="1564036" indent="0">
              <a:buNone/>
              <a:defRPr sz="1400" b="1"/>
            </a:lvl5pPr>
            <a:lvl6pPr marL="1955045" indent="0">
              <a:buNone/>
              <a:defRPr sz="1400" b="1"/>
            </a:lvl6pPr>
            <a:lvl7pPr marL="2346053" indent="0">
              <a:buNone/>
              <a:defRPr sz="1400" b="1"/>
            </a:lvl7pPr>
            <a:lvl8pPr marL="2737062" indent="0">
              <a:buNone/>
              <a:defRPr sz="1400" b="1"/>
            </a:lvl8pPr>
            <a:lvl9pPr marL="3128071" indent="0">
              <a:buNone/>
              <a:defRPr sz="1400" b="1"/>
            </a:lvl9pPr>
          </a:lstStyle>
          <a:p>
            <a:pPr lvl="0"/>
            <a:r>
              <a:rPr lang="ru-RU"/>
              <a:t>Образец текста</a:t>
            </a:r>
          </a:p>
        </p:txBody>
      </p:sp>
      <p:sp>
        <p:nvSpPr>
          <p:cNvPr id="4" name="Объект 3"/>
          <p:cNvSpPr>
            <a:spLocks noGrp="1"/>
          </p:cNvSpPr>
          <p:nvPr>
            <p:ph sz="half" idx="2"/>
          </p:nvPr>
        </p:nvSpPr>
        <p:spPr>
          <a:xfrm>
            <a:off x="457200" y="1631173"/>
            <a:ext cx="4040188" cy="2963466"/>
          </a:xfrm>
        </p:spPr>
        <p:txBody>
          <a:bodyPr/>
          <a:lstStyle>
            <a:lvl1pPr>
              <a:defRPr sz="20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151335"/>
            <a:ext cx="4041775" cy="479821"/>
          </a:xfrm>
        </p:spPr>
        <p:txBody>
          <a:bodyPr anchor="b"/>
          <a:lstStyle>
            <a:lvl1pPr marL="0" indent="0">
              <a:buNone/>
              <a:defRPr sz="2000" b="1"/>
            </a:lvl1pPr>
            <a:lvl2pPr marL="391009" indent="0">
              <a:buNone/>
              <a:defRPr sz="1700" b="1"/>
            </a:lvl2pPr>
            <a:lvl3pPr marL="782018" indent="0">
              <a:buNone/>
              <a:defRPr sz="1600" b="1"/>
            </a:lvl3pPr>
            <a:lvl4pPr marL="1173026" indent="0">
              <a:buNone/>
              <a:defRPr sz="1400" b="1"/>
            </a:lvl4pPr>
            <a:lvl5pPr marL="1564036" indent="0">
              <a:buNone/>
              <a:defRPr sz="1400" b="1"/>
            </a:lvl5pPr>
            <a:lvl6pPr marL="1955045" indent="0">
              <a:buNone/>
              <a:defRPr sz="1400" b="1"/>
            </a:lvl6pPr>
            <a:lvl7pPr marL="2346053" indent="0">
              <a:buNone/>
              <a:defRPr sz="1400" b="1"/>
            </a:lvl7pPr>
            <a:lvl8pPr marL="2737062" indent="0">
              <a:buNone/>
              <a:defRPr sz="1400" b="1"/>
            </a:lvl8pPr>
            <a:lvl9pPr marL="3128071" indent="0">
              <a:buNone/>
              <a:defRPr sz="1400" b="1"/>
            </a:lvl9pPr>
          </a:lstStyle>
          <a:p>
            <a:pPr lvl="0"/>
            <a:r>
              <a:rPr lang="ru-RU"/>
              <a:t>Образец текста</a:t>
            </a:r>
          </a:p>
        </p:txBody>
      </p:sp>
      <p:sp>
        <p:nvSpPr>
          <p:cNvPr id="6" name="Объект 5"/>
          <p:cNvSpPr>
            <a:spLocks noGrp="1"/>
          </p:cNvSpPr>
          <p:nvPr>
            <p:ph sz="quarter" idx="4"/>
          </p:nvPr>
        </p:nvSpPr>
        <p:spPr>
          <a:xfrm>
            <a:off x="4645025" y="1631173"/>
            <a:ext cx="4041775" cy="2963466"/>
          </a:xfrm>
        </p:spPr>
        <p:txBody>
          <a:bodyPr/>
          <a:lstStyle>
            <a:lvl1pPr>
              <a:defRPr sz="20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698A675-D102-44AB-BE58-CFC672FA334B}" type="datetime1">
              <a:rPr lang="ru-RU" smtClean="0"/>
              <a:t>23.08.2018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309744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13B182-B3AC-4629-9361-C34425D889EA}" type="datetime1">
              <a:rPr lang="ru-RU" smtClean="0"/>
              <a:t>23.08.2018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19799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2D2EDA-C803-4350-A17F-84B707BB3A7A}" type="datetime1">
              <a:rPr lang="ru-RU" smtClean="0"/>
              <a:t>23.08.2018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22587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9"/>
            <a:ext cx="3008313" cy="871537"/>
          </a:xfrm>
        </p:spPr>
        <p:txBody>
          <a:bodyPr anchor="b"/>
          <a:lstStyle>
            <a:lvl1pPr algn="l">
              <a:defRPr sz="1700" b="1"/>
            </a:lvl1pPr>
          </a:lstStyle>
          <a:p>
            <a:r>
              <a:rPr lang="ru-RU"/>
              <a:t>Образец заголовка</a:t>
            </a:r>
          </a:p>
        </p:txBody>
      </p:sp>
      <p:sp>
        <p:nvSpPr>
          <p:cNvPr id="3" name="Объект 2"/>
          <p:cNvSpPr>
            <a:spLocks noGrp="1"/>
          </p:cNvSpPr>
          <p:nvPr>
            <p:ph idx="1"/>
          </p:nvPr>
        </p:nvSpPr>
        <p:spPr>
          <a:xfrm>
            <a:off x="3575050" y="204804"/>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42"/>
            <a:ext cx="3008313" cy="3518297"/>
          </a:xfrm>
        </p:spPr>
        <p:txBody>
          <a:bodyPr/>
          <a:lstStyle>
            <a:lvl1pPr marL="0" indent="0">
              <a:buNone/>
              <a:defRPr sz="1200"/>
            </a:lvl1pPr>
            <a:lvl2pPr marL="391009" indent="0">
              <a:buNone/>
              <a:defRPr sz="1100"/>
            </a:lvl2pPr>
            <a:lvl3pPr marL="782018" indent="0">
              <a:buNone/>
              <a:defRPr sz="800"/>
            </a:lvl3pPr>
            <a:lvl4pPr marL="1173026" indent="0">
              <a:buNone/>
              <a:defRPr sz="800"/>
            </a:lvl4pPr>
            <a:lvl5pPr marL="1564036" indent="0">
              <a:buNone/>
              <a:defRPr sz="800"/>
            </a:lvl5pPr>
            <a:lvl6pPr marL="1955045" indent="0">
              <a:buNone/>
              <a:defRPr sz="800"/>
            </a:lvl6pPr>
            <a:lvl7pPr marL="2346053" indent="0">
              <a:buNone/>
              <a:defRPr sz="800"/>
            </a:lvl7pPr>
            <a:lvl8pPr marL="2737062" indent="0">
              <a:buNone/>
              <a:defRPr sz="800"/>
            </a:lvl8pPr>
            <a:lvl9pPr marL="3128071" indent="0">
              <a:buNone/>
              <a:defRPr sz="800"/>
            </a:lvl9pPr>
          </a:lstStyle>
          <a:p>
            <a:pPr lvl="0"/>
            <a:r>
              <a:rPr lang="ru-RU"/>
              <a:t>Образец текста</a:t>
            </a:r>
          </a:p>
        </p:txBody>
      </p:sp>
      <p:sp>
        <p:nvSpPr>
          <p:cNvPr id="5" name="Дата 4"/>
          <p:cNvSpPr>
            <a:spLocks noGrp="1"/>
          </p:cNvSpPr>
          <p:nvPr>
            <p:ph type="dt" sz="half" idx="10"/>
          </p:nvPr>
        </p:nvSpPr>
        <p:spPr/>
        <p:txBody>
          <a:bodyPr/>
          <a:lstStyle/>
          <a:p>
            <a:fld id="{85B39BB2-7916-4E5E-98A9-529E9536289A}" type="datetime1">
              <a:rPr lang="ru-RU" smtClean="0"/>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253467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67"/>
            <a:ext cx="5486400" cy="425053"/>
          </a:xfrm>
        </p:spPr>
        <p:txBody>
          <a:bodyPr anchor="b"/>
          <a:lstStyle>
            <a:lvl1pPr algn="l">
              <a:defRPr sz="1700" b="1"/>
            </a:lvl1pPr>
          </a:lstStyle>
          <a:p>
            <a:r>
              <a:rPr lang="ru-RU"/>
              <a:t>Образец заголовка</a:t>
            </a:r>
          </a:p>
        </p:txBody>
      </p:sp>
      <p:sp>
        <p:nvSpPr>
          <p:cNvPr id="3" name="Рисунок 2"/>
          <p:cNvSpPr>
            <a:spLocks noGrp="1"/>
          </p:cNvSpPr>
          <p:nvPr>
            <p:ph type="pic" idx="1"/>
          </p:nvPr>
        </p:nvSpPr>
        <p:spPr>
          <a:xfrm>
            <a:off x="1792288" y="459598"/>
            <a:ext cx="5486400" cy="3086100"/>
          </a:xfrm>
        </p:spPr>
        <p:txBody>
          <a:bodyPr/>
          <a:lstStyle>
            <a:lvl1pPr marL="0" indent="0">
              <a:buNone/>
              <a:defRPr sz="2700"/>
            </a:lvl1pPr>
            <a:lvl2pPr marL="391009" indent="0">
              <a:buNone/>
              <a:defRPr sz="2400"/>
            </a:lvl2pPr>
            <a:lvl3pPr marL="782018" indent="0">
              <a:buNone/>
              <a:defRPr sz="2000"/>
            </a:lvl3pPr>
            <a:lvl4pPr marL="1173026" indent="0">
              <a:buNone/>
              <a:defRPr sz="1700"/>
            </a:lvl4pPr>
            <a:lvl5pPr marL="1564036" indent="0">
              <a:buNone/>
              <a:defRPr sz="1700"/>
            </a:lvl5pPr>
            <a:lvl6pPr marL="1955045" indent="0">
              <a:buNone/>
              <a:defRPr sz="1700"/>
            </a:lvl6pPr>
            <a:lvl7pPr marL="2346053" indent="0">
              <a:buNone/>
              <a:defRPr sz="1700"/>
            </a:lvl7pPr>
            <a:lvl8pPr marL="2737062" indent="0">
              <a:buNone/>
              <a:defRPr sz="1700"/>
            </a:lvl8pPr>
            <a:lvl9pPr marL="3128071" indent="0">
              <a:buNone/>
              <a:defRPr sz="1700"/>
            </a:lvl9pPr>
          </a:lstStyle>
          <a:p>
            <a:endParaRPr lang="ru-RU"/>
          </a:p>
        </p:txBody>
      </p:sp>
      <p:sp>
        <p:nvSpPr>
          <p:cNvPr id="4" name="Текст 3"/>
          <p:cNvSpPr>
            <a:spLocks noGrp="1"/>
          </p:cNvSpPr>
          <p:nvPr>
            <p:ph type="body" sz="half" idx="2"/>
          </p:nvPr>
        </p:nvSpPr>
        <p:spPr>
          <a:xfrm>
            <a:off x="1792288" y="4025520"/>
            <a:ext cx="5486400" cy="603647"/>
          </a:xfrm>
        </p:spPr>
        <p:txBody>
          <a:bodyPr/>
          <a:lstStyle>
            <a:lvl1pPr marL="0" indent="0">
              <a:buNone/>
              <a:defRPr sz="1200"/>
            </a:lvl1pPr>
            <a:lvl2pPr marL="391009" indent="0">
              <a:buNone/>
              <a:defRPr sz="1100"/>
            </a:lvl2pPr>
            <a:lvl3pPr marL="782018" indent="0">
              <a:buNone/>
              <a:defRPr sz="800"/>
            </a:lvl3pPr>
            <a:lvl4pPr marL="1173026" indent="0">
              <a:buNone/>
              <a:defRPr sz="800"/>
            </a:lvl4pPr>
            <a:lvl5pPr marL="1564036" indent="0">
              <a:buNone/>
              <a:defRPr sz="800"/>
            </a:lvl5pPr>
            <a:lvl6pPr marL="1955045" indent="0">
              <a:buNone/>
              <a:defRPr sz="800"/>
            </a:lvl6pPr>
            <a:lvl7pPr marL="2346053" indent="0">
              <a:buNone/>
              <a:defRPr sz="800"/>
            </a:lvl7pPr>
            <a:lvl8pPr marL="2737062" indent="0">
              <a:buNone/>
              <a:defRPr sz="800"/>
            </a:lvl8pPr>
            <a:lvl9pPr marL="3128071" indent="0">
              <a:buNone/>
              <a:defRPr sz="800"/>
            </a:lvl9pPr>
          </a:lstStyle>
          <a:p>
            <a:pPr lvl="0"/>
            <a:r>
              <a:rPr lang="ru-RU"/>
              <a:t>Образец текста</a:t>
            </a:r>
          </a:p>
        </p:txBody>
      </p:sp>
      <p:sp>
        <p:nvSpPr>
          <p:cNvPr id="5" name="Дата 4"/>
          <p:cNvSpPr>
            <a:spLocks noGrp="1"/>
          </p:cNvSpPr>
          <p:nvPr>
            <p:ph type="dt" sz="half" idx="10"/>
          </p:nvPr>
        </p:nvSpPr>
        <p:spPr/>
        <p:txBody>
          <a:bodyPr/>
          <a:lstStyle/>
          <a:p>
            <a:fld id="{61AC3964-64BB-4AE7-B3D9-BE7DD9CE11CD}" type="datetime1">
              <a:rPr lang="ru-RU" smtClean="0"/>
              <a:t>23.08.2018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A656D-009D-46A4-AE2E-EAAD425C61DB}" type="slidenum">
              <a:rPr lang="ru-RU" smtClean="0"/>
              <a:pPr/>
              <a:t>‹#›</a:t>
            </a:fld>
            <a:endParaRPr lang="ru-RU"/>
          </a:p>
        </p:txBody>
      </p:sp>
    </p:spTree>
    <p:extLst>
      <p:ext uri="{BB962C8B-B14F-4D97-AF65-F5344CB8AC3E}">
        <p14:creationId xmlns:p14="http://schemas.microsoft.com/office/powerpoint/2010/main" val="346477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78191" tIns="39096" rIns="78191" bIns="39096" rtlCol="0" anchor="ctr">
            <a:normAutofit/>
          </a:bodyPr>
          <a:lstStyle/>
          <a:p>
            <a:r>
              <a:rPr lang="ru-RU"/>
              <a:t>Образец заголовка</a:t>
            </a:r>
          </a:p>
        </p:txBody>
      </p:sp>
      <p:sp>
        <p:nvSpPr>
          <p:cNvPr id="3" name="Текст 2"/>
          <p:cNvSpPr>
            <a:spLocks noGrp="1"/>
          </p:cNvSpPr>
          <p:nvPr>
            <p:ph type="body" idx="1"/>
          </p:nvPr>
        </p:nvSpPr>
        <p:spPr>
          <a:xfrm>
            <a:off x="457200" y="1200167"/>
            <a:ext cx="8229600" cy="3394472"/>
          </a:xfrm>
          <a:prstGeom prst="rect">
            <a:avLst/>
          </a:prstGeom>
        </p:spPr>
        <p:txBody>
          <a:bodyPr vert="horz" lIns="78191" tIns="39096" rIns="78191" bIns="3909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17" y="4767263"/>
            <a:ext cx="2133599" cy="273844"/>
          </a:xfrm>
          <a:prstGeom prst="rect">
            <a:avLst/>
          </a:prstGeom>
        </p:spPr>
        <p:txBody>
          <a:bodyPr vert="horz" lIns="78191" tIns="39096" rIns="78191" bIns="39096" rtlCol="0" anchor="ctr"/>
          <a:lstStyle>
            <a:lvl1pPr algn="l">
              <a:defRPr sz="1100">
                <a:solidFill>
                  <a:schemeClr val="tx1">
                    <a:tint val="75000"/>
                  </a:schemeClr>
                </a:solidFill>
              </a:defRPr>
            </a:lvl1pPr>
          </a:lstStyle>
          <a:p>
            <a:fld id="{AF752194-8462-4F9C-963B-596C6496ACF9}" type="datetime1">
              <a:rPr lang="ru-RU" smtClean="0"/>
              <a:t>23.08.2018</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78191" tIns="39096" rIns="78191" bIns="39096" rtlCol="0" anchor="ctr"/>
          <a:lstStyle>
            <a:lvl1pPr algn="ctr">
              <a:defRPr sz="1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17" y="4767263"/>
            <a:ext cx="2133599" cy="273844"/>
          </a:xfrm>
          <a:prstGeom prst="rect">
            <a:avLst/>
          </a:prstGeom>
        </p:spPr>
        <p:txBody>
          <a:bodyPr vert="horz" lIns="78191" tIns="39096" rIns="78191" bIns="39096" rtlCol="0" anchor="ctr"/>
          <a:lstStyle>
            <a:lvl1pPr algn="r">
              <a:defRPr sz="1100">
                <a:solidFill>
                  <a:schemeClr val="tx1">
                    <a:tint val="75000"/>
                  </a:schemeClr>
                </a:solidFill>
              </a:defRPr>
            </a:lvl1pPr>
          </a:lstStyle>
          <a:p>
            <a:fld id="{89FA656D-009D-46A4-AE2E-EAAD425C61DB}" type="slidenum">
              <a:rPr lang="ru-RU" smtClean="0"/>
              <a:pPr/>
              <a:t>‹#›</a:t>
            </a:fld>
            <a:endParaRPr lang="ru-RU"/>
          </a:p>
        </p:txBody>
      </p:sp>
    </p:spTree>
    <p:extLst>
      <p:ext uri="{BB962C8B-B14F-4D97-AF65-F5344CB8AC3E}">
        <p14:creationId xmlns:p14="http://schemas.microsoft.com/office/powerpoint/2010/main" val="156185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782018" rtl="0" eaLnBrk="1" latinLnBrk="0" hangingPunct="1">
        <a:spcBef>
          <a:spcPct val="0"/>
        </a:spcBef>
        <a:buNone/>
        <a:defRPr sz="3800" kern="1200">
          <a:solidFill>
            <a:schemeClr val="tx1"/>
          </a:solidFill>
          <a:latin typeface="+mj-lt"/>
          <a:ea typeface="+mj-ea"/>
          <a:cs typeface="+mj-cs"/>
        </a:defRPr>
      </a:lvl1pPr>
    </p:titleStyle>
    <p:bodyStyle>
      <a:lvl1pPr marL="293257" indent="-293257" algn="l" defTabSz="78201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5390" indent="-244381" algn="l" defTabSz="7820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7522" indent="-195505" algn="l" defTabSz="782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8531"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9540"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50549"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41558"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32567"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23576" indent="-195505" algn="l" defTabSz="782018"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782018" rtl="0" eaLnBrk="1" latinLnBrk="0" hangingPunct="1">
        <a:defRPr sz="1600" kern="1200">
          <a:solidFill>
            <a:schemeClr val="tx1"/>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97"/>
          <p:cNvSpPr>
            <a:spLocks noChangeArrowheads="1"/>
          </p:cNvSpPr>
          <p:nvPr/>
        </p:nvSpPr>
        <p:spPr bwMode="auto">
          <a:xfrm>
            <a:off x="276103" y="1437643"/>
            <a:ext cx="863929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endParaRPr lang="ru-RU" altLang="ru-RU" sz="1700" b="1" dirty="0">
              <a:solidFill>
                <a:srgbClr val="0070C0"/>
              </a:solidFill>
              <a:latin typeface="Open Sans Condensed" charset="0"/>
              <a:ea typeface="Open Sans Condensed" charset="0"/>
              <a:cs typeface="Open Sans Condensed" charset="0"/>
            </a:endParaRPr>
          </a:p>
          <a:p>
            <a:pPr algn="ctr"/>
            <a:endParaRPr lang="ru-RU" altLang="ru-RU" sz="1700" b="1" dirty="0">
              <a:solidFill>
                <a:srgbClr val="0070C0"/>
              </a:solidFill>
              <a:latin typeface="Open Sans Condensed" charset="0"/>
              <a:ea typeface="Open Sans Condensed" charset="0"/>
              <a:cs typeface="Open Sans Condensed" charset="0"/>
            </a:endParaRPr>
          </a:p>
          <a:p>
            <a:pPr algn="ctr"/>
            <a:r>
              <a:rPr lang="ru-RU" altLang="ru-RU" sz="1700" b="1" dirty="0">
                <a:solidFill>
                  <a:srgbClr val="0070C0"/>
                </a:solidFill>
                <a:latin typeface="Open Sans Condensed" charset="0"/>
                <a:ea typeface="Open Sans Condensed" charset="0"/>
                <a:cs typeface="Open Sans Condensed" charset="0"/>
              </a:rPr>
              <a:t/>
            </a:r>
            <a:br>
              <a:rPr lang="ru-RU" altLang="ru-RU" sz="1700" b="1" dirty="0">
                <a:solidFill>
                  <a:srgbClr val="0070C0"/>
                </a:solidFill>
                <a:latin typeface="Open Sans Condensed" charset="0"/>
                <a:ea typeface="Open Sans Condensed" charset="0"/>
                <a:cs typeface="Open Sans Condensed" charset="0"/>
              </a:rPr>
            </a:br>
            <a:endParaRPr lang="ru-RU" altLang="ru-RU" sz="1700" b="1" dirty="0">
              <a:solidFill>
                <a:srgbClr val="0070C0"/>
              </a:solidFill>
              <a:latin typeface="Open Sans Condensed" charset="0"/>
              <a:ea typeface="Open Sans Condensed" charset="0"/>
              <a:cs typeface="Open Sans Condensed" charset="0"/>
            </a:endParaRPr>
          </a:p>
        </p:txBody>
      </p:sp>
      <p:sp>
        <p:nvSpPr>
          <p:cNvPr id="7" name="TextBox 6"/>
          <p:cNvSpPr txBox="1"/>
          <p:nvPr/>
        </p:nvSpPr>
        <p:spPr>
          <a:xfrm>
            <a:off x="467544" y="1234392"/>
            <a:ext cx="8447858" cy="1047071"/>
          </a:xfrm>
          <a:prstGeom prst="rect">
            <a:avLst/>
          </a:prstGeom>
          <a:noFill/>
        </p:spPr>
        <p:txBody>
          <a:bodyPr wrap="square" lIns="68571" tIns="34285" rIns="68571" bIns="34285" rtlCol="0">
            <a:spAutoFit/>
          </a:bodyPr>
          <a:lstStyle/>
          <a:p>
            <a:pPr algn="ctr">
              <a:lnSpc>
                <a:spcPts val="2500"/>
              </a:lnSpc>
            </a:pPr>
            <a:r>
              <a:rPr lang="ru-RU" sz="3200" b="1" dirty="0" smtClean="0">
                <a:solidFill>
                  <a:schemeClr val="tx2">
                    <a:lumMod val="75000"/>
                  </a:schemeClr>
                </a:solidFill>
                <a:latin typeface="Times New Roman" panose="02020603050405020304" pitchFamily="18" charset="0"/>
                <a:cs typeface="Times New Roman" panose="02020603050405020304" pitchFamily="18" charset="0"/>
              </a:rPr>
              <a:t>Реализация в Федеральном казначействе государственной политики в сфере противодействия коррупции</a:t>
            </a:r>
            <a:endParaRPr lang="ru-RU" sz="32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TextBox 3"/>
          <p:cNvSpPr txBox="1">
            <a:spLocks noChangeArrowheads="1"/>
          </p:cNvSpPr>
          <p:nvPr/>
        </p:nvSpPr>
        <p:spPr bwMode="auto">
          <a:xfrm>
            <a:off x="1259632" y="2715766"/>
            <a:ext cx="6480720" cy="154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b="1" dirty="0">
                <a:solidFill>
                  <a:schemeClr val="tx2">
                    <a:lumMod val="75000"/>
                  </a:schemeClr>
                </a:solidFill>
                <a:latin typeface="Times New Roman" panose="02020603050405020304" pitchFamily="18" charset="0"/>
                <a:cs typeface="Times New Roman" panose="02020603050405020304" pitchFamily="18" charset="0"/>
              </a:rPr>
              <a:t>Заместитель </a:t>
            </a:r>
            <a:r>
              <a:rPr lang="ru-RU" b="1" dirty="0" smtClean="0">
                <a:solidFill>
                  <a:schemeClr val="tx2">
                    <a:lumMod val="75000"/>
                  </a:schemeClr>
                </a:solidFill>
                <a:latin typeface="Times New Roman" panose="02020603050405020304" pitchFamily="18" charset="0"/>
                <a:cs typeface="Times New Roman" panose="02020603050405020304" pitchFamily="18" charset="0"/>
              </a:rPr>
              <a:t>руководителя Федерального </a:t>
            </a:r>
            <a:r>
              <a:rPr lang="ru-RU" b="1" dirty="0">
                <a:solidFill>
                  <a:schemeClr val="tx2">
                    <a:lumMod val="75000"/>
                  </a:schemeClr>
                </a:solidFill>
                <a:latin typeface="Times New Roman" panose="02020603050405020304" pitchFamily="18" charset="0"/>
                <a:cs typeface="Times New Roman" panose="02020603050405020304" pitchFamily="18" charset="0"/>
              </a:rPr>
              <a:t>казначейства </a:t>
            </a:r>
          </a:p>
          <a:p>
            <a:pPr algn="ctr" eaLnBrk="1" hangingPunct="1"/>
            <a:endParaRPr lang="ru-RU" b="1" dirty="0" smtClean="0">
              <a:solidFill>
                <a:schemeClr val="tx2">
                  <a:lumMod val="75000"/>
                </a:schemeClr>
              </a:solidFill>
              <a:latin typeface="Times New Roman" panose="02020603050405020304" pitchFamily="18" charset="0"/>
              <a:cs typeface="Times New Roman" panose="02020603050405020304" pitchFamily="18" charset="0"/>
            </a:endParaRPr>
          </a:p>
          <a:p>
            <a:pPr algn="ctr" eaLnBrk="1" hangingPunct="1"/>
            <a:r>
              <a:rPr lang="ru-RU" b="1" dirty="0" smtClean="0">
                <a:solidFill>
                  <a:schemeClr val="tx2">
                    <a:lumMod val="75000"/>
                  </a:schemeClr>
                </a:solidFill>
                <a:latin typeface="Times New Roman" panose="02020603050405020304" pitchFamily="18" charset="0"/>
                <a:cs typeface="Times New Roman" panose="02020603050405020304" pitchFamily="18" charset="0"/>
              </a:rPr>
              <a:t>Александр Георгиевич Михайлик</a:t>
            </a:r>
          </a:p>
          <a:p>
            <a:pPr algn="ctr" eaLnBrk="1" hangingPunct="1"/>
            <a:endParaRPr lang="ru-RU" b="1" dirty="0">
              <a:solidFill>
                <a:schemeClr val="tx2">
                  <a:lumMod val="75000"/>
                </a:schemeClr>
              </a:solidFill>
              <a:latin typeface="Times New Roman" panose="02020603050405020304" pitchFamily="18" charset="0"/>
              <a:cs typeface="Times New Roman" panose="02020603050405020304" pitchFamily="18" charset="0"/>
            </a:endParaRPr>
          </a:p>
          <a:p>
            <a:pPr algn="ctr" eaLnBrk="1" hangingPunct="1"/>
            <a:endParaRPr lang="ru-RU" b="1" dirty="0" smtClean="0">
              <a:solidFill>
                <a:schemeClr val="tx2">
                  <a:lumMod val="75000"/>
                </a:schemeClr>
              </a:solidFill>
              <a:latin typeface="Times New Roman" panose="02020603050405020304" pitchFamily="18" charset="0"/>
              <a:cs typeface="Times New Roman" panose="02020603050405020304" pitchFamily="18" charset="0"/>
            </a:endParaRPr>
          </a:p>
          <a:p>
            <a:pPr algn="ctr" eaLnBrk="1" hangingPunct="1"/>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98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http://upravasm.ru/_ld/163/022708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174" y="613683"/>
            <a:ext cx="1681480" cy="1179830"/>
          </a:xfrm>
          <a:prstGeom prst="rect">
            <a:avLst/>
          </a:prstGeom>
          <a:noFill/>
          <a:ln>
            <a:noFill/>
          </a:ln>
        </p:spPr>
      </p:pic>
      <p:pic>
        <p:nvPicPr>
          <p:cNvPr id="22" name="Рисунок 21" descr="https://punkt-a.info/upload/iblock/456/456211015834178be51ca0b684d3e8ff.jpg"/>
          <p:cNvPicPr/>
          <p:nvPr/>
        </p:nvPicPr>
        <p:blipFill>
          <a:blip r:embed="rId3">
            <a:extLst>
              <a:ext uri="{28A0092B-C50C-407E-A947-70E740481C1C}">
                <a14:useLocalDpi xmlns:a14="http://schemas.microsoft.com/office/drawing/2010/main" val="0"/>
              </a:ext>
            </a:extLst>
          </a:blip>
          <a:srcRect/>
          <a:stretch>
            <a:fillRect/>
          </a:stretch>
        </p:blipFill>
        <p:spPr bwMode="auto">
          <a:xfrm>
            <a:off x="2623560" y="1031412"/>
            <a:ext cx="1807365" cy="1691154"/>
          </a:xfrm>
          <a:prstGeom prst="rect">
            <a:avLst/>
          </a:prstGeom>
          <a:noFill/>
          <a:ln>
            <a:noFill/>
          </a:ln>
        </p:spPr>
      </p:pic>
      <p:sp>
        <p:nvSpPr>
          <p:cNvPr id="21" name="Скругленный прямоугольник 20"/>
          <p:cNvSpPr/>
          <p:nvPr/>
        </p:nvSpPr>
        <p:spPr>
          <a:xfrm>
            <a:off x="3168352" y="14894"/>
            <a:ext cx="5796136" cy="514219"/>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800"/>
              </a:lnSpc>
              <a:spcAft>
                <a:spcPts val="0"/>
              </a:spcAft>
            </a:pPr>
            <a:endParaRPr lang="ru-RU" sz="1400" dirty="0">
              <a:solidFill>
                <a:schemeClr val="tx1"/>
              </a:solidFill>
              <a:effectLst/>
            </a:endParaRPr>
          </a:p>
        </p:txBody>
      </p:sp>
      <p:sp>
        <p:nvSpPr>
          <p:cNvPr id="20" name="Скругленный прямоугольник 19"/>
          <p:cNvSpPr/>
          <p:nvPr/>
        </p:nvSpPr>
        <p:spPr>
          <a:xfrm>
            <a:off x="6732240" y="3278807"/>
            <a:ext cx="2049190" cy="1587949"/>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2623560" y="555526"/>
            <a:ext cx="3820648" cy="4479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800"/>
              </a:lnSpc>
              <a:spcAft>
                <a:spcPts val="0"/>
              </a:spcAft>
            </a:pPr>
            <a:r>
              <a:rPr lang="ru-RU" sz="1400" b="1" dirty="0" smtClean="0">
                <a:solidFill>
                  <a:schemeClr val="tx1"/>
                </a:solidFill>
                <a:latin typeface="Times New Roman"/>
                <a:ea typeface="Calibri"/>
              </a:rPr>
              <a:t>Обязанность представления сведений</a:t>
            </a:r>
            <a:endParaRPr lang="ru-RU" sz="1400" dirty="0">
              <a:solidFill>
                <a:schemeClr val="tx1"/>
              </a:solidFill>
              <a:effectLst/>
            </a:endParaRPr>
          </a:p>
        </p:txBody>
      </p:sp>
      <p:sp>
        <p:nvSpPr>
          <p:cNvPr id="5" name="Скругленный прямоугольник 4"/>
          <p:cNvSpPr/>
          <p:nvPr/>
        </p:nvSpPr>
        <p:spPr>
          <a:xfrm>
            <a:off x="35496" y="1203598"/>
            <a:ext cx="2588064" cy="1368480"/>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О</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своих доходах,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об </a:t>
            </a:r>
            <a:r>
              <a:rPr lang="ru-RU" sz="1200" dirty="0">
                <a:solidFill>
                  <a:schemeClr val="tx1"/>
                </a:solidFill>
                <a:latin typeface="Times New Roman" panose="02020603050405020304" pitchFamily="18" charset="0"/>
                <a:cs typeface="Times New Roman" panose="02020603050405020304" pitchFamily="18" charset="0"/>
              </a:rPr>
              <a:t>имуществе и обязательствах имущественного характера,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а </a:t>
            </a:r>
            <a:r>
              <a:rPr lang="ru-RU" sz="1200" dirty="0">
                <a:solidFill>
                  <a:schemeClr val="tx1"/>
                </a:solidFill>
                <a:latin typeface="Times New Roman" panose="02020603050405020304" pitchFamily="18" charset="0"/>
                <a:cs typeface="Times New Roman" panose="02020603050405020304" pitchFamily="18" charset="0"/>
              </a:rPr>
              <a:t>также о доходах, об имуществе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и </a:t>
            </a:r>
            <a:r>
              <a:rPr lang="ru-RU" sz="1200" dirty="0">
                <a:solidFill>
                  <a:schemeClr val="tx1"/>
                </a:solidFill>
                <a:latin typeface="Times New Roman" panose="02020603050405020304" pitchFamily="18" charset="0"/>
                <a:cs typeface="Times New Roman" panose="02020603050405020304" pitchFamily="18" charset="0"/>
              </a:rPr>
              <a:t>обязательствах имущественного характера членов своей </a:t>
            </a:r>
            <a:r>
              <a:rPr lang="ru-RU" sz="1200" dirty="0" smtClean="0">
                <a:solidFill>
                  <a:schemeClr val="tx1"/>
                </a:solidFill>
                <a:latin typeface="Times New Roman" panose="02020603050405020304" pitchFamily="18" charset="0"/>
                <a:cs typeface="Times New Roman" panose="02020603050405020304" pitchFamily="18" charset="0"/>
              </a:rPr>
              <a:t>семьи (статья 20)</a:t>
            </a:r>
            <a:endParaRPr lang="ru-RU" sz="1200" dirty="0">
              <a:solidFill>
                <a:schemeClr val="tx1"/>
              </a:solidFill>
              <a:effectLst/>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6089920" y="1549928"/>
            <a:ext cx="2301780" cy="1052335"/>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Представление сведений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о </a:t>
            </a:r>
            <a:r>
              <a:rPr lang="ru-RU" sz="1200" dirty="0">
                <a:solidFill>
                  <a:schemeClr val="tx1"/>
                </a:solidFill>
                <a:latin typeface="Times New Roman" panose="02020603050405020304" pitchFamily="18" charset="0"/>
                <a:cs typeface="Times New Roman" panose="02020603050405020304" pitchFamily="18" charset="0"/>
              </a:rPr>
              <a:t>размещении информации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информационно-телекоммуникационной сети </a:t>
            </a:r>
            <a:r>
              <a:rPr lang="ru-RU" sz="1200" dirty="0" smtClean="0">
                <a:solidFill>
                  <a:schemeClr val="tx1"/>
                </a:solidFill>
                <a:latin typeface="Times New Roman" panose="02020603050405020304" pitchFamily="18" charset="0"/>
                <a:cs typeface="Times New Roman" panose="02020603050405020304" pitchFamily="18" charset="0"/>
              </a:rPr>
              <a:t>«Интернет» (статья 20.2)</a:t>
            </a:r>
            <a:endParaRPr lang="ru-RU" sz="1200" dirty="0">
              <a:solidFill>
                <a:schemeClr val="tx1"/>
              </a:solidFill>
              <a:effectLst/>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4356375" y="1554265"/>
            <a:ext cx="1655785" cy="801462"/>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just">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     Представление </a:t>
            </a:r>
            <a:r>
              <a:rPr lang="ru-RU" sz="1200" dirty="0">
                <a:solidFill>
                  <a:schemeClr val="tx1"/>
                </a:solidFill>
                <a:latin typeface="Times New Roman" panose="02020603050405020304" pitchFamily="18" charset="0"/>
                <a:cs typeface="Times New Roman" panose="02020603050405020304" pitchFamily="18" charset="0"/>
              </a:rPr>
              <a:t>сведений </a:t>
            </a:r>
            <a:r>
              <a:rPr lang="ru-RU" sz="1200" dirty="0" smtClean="0">
                <a:solidFill>
                  <a:schemeClr val="tx1"/>
                </a:solidFill>
                <a:latin typeface="Times New Roman" panose="02020603050405020304" pitchFamily="18" charset="0"/>
                <a:cs typeface="Times New Roman" panose="02020603050405020304" pitchFamily="18" charset="0"/>
              </a:rPr>
              <a:t>о расходах (статья 20.1)</a:t>
            </a:r>
            <a:endParaRPr lang="ru-RU" sz="1200" dirty="0">
              <a:solidFill>
                <a:schemeClr val="tx1"/>
              </a:solidFill>
              <a:effectLst/>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2490875" y="982017"/>
            <a:ext cx="265369" cy="306831"/>
          </a:xfrm>
          <a:prstGeom prst="downArrow">
            <a:avLst>
              <a:gd name="adj1" fmla="val 50000"/>
              <a:gd name="adj2" fmla="val 47795"/>
            </a:avLst>
          </a:prstGeom>
          <a:solidFill>
            <a:srgbClr val="BE6732"/>
          </a:solidFill>
          <a:scene3d>
            <a:camera prst="orthographicFront">
              <a:rot lat="0" lon="0" rev="19499999"/>
            </a:camera>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9" name="Стрелка вниз 8"/>
          <p:cNvSpPr/>
          <p:nvPr/>
        </p:nvSpPr>
        <p:spPr>
          <a:xfrm>
            <a:off x="6068167" y="1030425"/>
            <a:ext cx="265369" cy="533211"/>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0" name="Стрелка вниз 9"/>
          <p:cNvSpPr/>
          <p:nvPr/>
        </p:nvSpPr>
        <p:spPr>
          <a:xfrm>
            <a:off x="4817299" y="1031412"/>
            <a:ext cx="265369" cy="522852"/>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1" name="Скругленный прямоугольник 10"/>
          <p:cNvSpPr/>
          <p:nvPr/>
        </p:nvSpPr>
        <p:spPr>
          <a:xfrm>
            <a:off x="196777" y="2722566"/>
            <a:ext cx="8784976" cy="504056"/>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000"/>
              </a:lnSpc>
              <a:spcAft>
                <a:spcPts val="0"/>
              </a:spcAft>
            </a:pPr>
            <a:r>
              <a:rPr lang="ru-RU" sz="1400" b="1" dirty="0">
                <a:solidFill>
                  <a:schemeClr val="tx1"/>
                </a:solidFill>
                <a:latin typeface="Times New Roman"/>
                <a:ea typeface="Calibri"/>
              </a:rPr>
              <a:t>Статья 59.1. Взыскания за несоблюдение ограничений и запретов, требований о предотвращении или об урегулировании конфликта интересов и неисполнение обязанностей, установленных в целях противодействия коррупции</a:t>
            </a:r>
            <a:endParaRPr lang="ru-RU" sz="1400" dirty="0">
              <a:solidFill>
                <a:schemeClr val="tx1"/>
              </a:solidFill>
              <a:effectLst/>
            </a:endParaRPr>
          </a:p>
        </p:txBody>
      </p:sp>
      <p:sp>
        <p:nvSpPr>
          <p:cNvPr id="12" name="Скругленный прямоугольник 11"/>
          <p:cNvSpPr/>
          <p:nvPr/>
        </p:nvSpPr>
        <p:spPr>
          <a:xfrm>
            <a:off x="1198759" y="3574939"/>
            <a:ext cx="2032469" cy="1224136"/>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1) </a:t>
            </a:r>
            <a:r>
              <a:rPr lang="ru-RU" sz="1200" dirty="0" smtClean="0">
                <a:solidFill>
                  <a:schemeClr val="tx1"/>
                </a:solidFill>
                <a:latin typeface="Times New Roman" panose="02020603050405020304" pitchFamily="18" charset="0"/>
                <a:cs typeface="Times New Roman" panose="02020603050405020304" pitchFamily="18" charset="0"/>
              </a:rPr>
              <a:t>Замечание</a:t>
            </a:r>
            <a:r>
              <a:rPr lang="ru-RU" sz="1200" dirty="0">
                <a:solidFill>
                  <a:schemeClr val="tx1"/>
                </a:solidFill>
                <a:latin typeface="Times New Roman" panose="02020603050405020304" pitchFamily="18" charset="0"/>
                <a:cs typeface="Times New Roman" panose="02020603050405020304" pitchFamily="18" charset="0"/>
              </a:rPr>
              <a:t>;</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2) выговор;</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3) предупреждение о неполном должностном </a:t>
            </a:r>
            <a:r>
              <a:rPr lang="ru-RU" sz="1200" dirty="0" smtClean="0">
                <a:solidFill>
                  <a:schemeClr val="tx1"/>
                </a:solidFill>
                <a:latin typeface="Times New Roman" panose="02020603050405020304" pitchFamily="18" charset="0"/>
                <a:cs typeface="Times New Roman" panose="02020603050405020304" pitchFamily="18" charset="0"/>
              </a:rPr>
              <a:t>соответствии</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3" name="Стрелка вниз 12"/>
          <p:cNvSpPr/>
          <p:nvPr/>
        </p:nvSpPr>
        <p:spPr>
          <a:xfrm>
            <a:off x="2082308" y="3241714"/>
            <a:ext cx="265369" cy="309159"/>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4" name="Стрелка вниз 13"/>
          <p:cNvSpPr/>
          <p:nvPr/>
        </p:nvSpPr>
        <p:spPr>
          <a:xfrm rot="5400000" flipV="1">
            <a:off x="3435535" y="3822743"/>
            <a:ext cx="360040" cy="728529"/>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5" name="Скругленный прямоугольник 14"/>
          <p:cNvSpPr/>
          <p:nvPr/>
        </p:nvSpPr>
        <p:spPr>
          <a:xfrm>
            <a:off x="4029280" y="3510561"/>
            <a:ext cx="2304256" cy="1272236"/>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Статья 59.2. Увольнение  </a:t>
            </a:r>
          </a:p>
          <a:p>
            <a:pPr indent="342900" algn="just">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в связи с  утратой  </a:t>
            </a:r>
          </a:p>
          <a:p>
            <a:pPr indent="342900" algn="just">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доверия</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063159" y="3459358"/>
            <a:ext cx="526106" cy="1323439"/>
          </a:xfrm>
          <a:prstGeom prst="rect">
            <a:avLst/>
          </a:prstGeom>
        </p:spPr>
        <p:txBody>
          <a:bodyPr wrap="none">
            <a:spAutoFit/>
          </a:bodyPr>
          <a:lstStyle/>
          <a:p>
            <a:r>
              <a:rPr lang="ru-RU" sz="8000" b="1" dirty="0" smtClean="0">
                <a:solidFill>
                  <a:srgbClr val="FF0000"/>
                </a:solidFill>
                <a:latin typeface="Times New Roman" panose="02020603050405020304" pitchFamily="18" charset="0"/>
                <a:cs typeface="Times New Roman" panose="02020603050405020304" pitchFamily="18" charset="0"/>
              </a:rPr>
              <a:t>!</a:t>
            </a:r>
            <a:endParaRPr lang="ru-RU" sz="8000" dirty="0"/>
          </a:p>
        </p:txBody>
      </p:sp>
      <p:sp>
        <p:nvSpPr>
          <p:cNvPr id="17" name="Прямоугольник 16"/>
          <p:cNvSpPr/>
          <p:nvPr/>
        </p:nvSpPr>
        <p:spPr>
          <a:xfrm>
            <a:off x="3065584" y="14894"/>
            <a:ext cx="6048672" cy="553998"/>
          </a:xfrm>
          <a:prstGeom prst="rect">
            <a:avLst/>
          </a:prstGeom>
        </p:spPr>
        <p:txBody>
          <a:bodyPr wrap="square">
            <a:spAutoFit/>
          </a:bodyPr>
          <a:lstStyle/>
          <a:p>
            <a:pPr lvl="0" algn="ctr"/>
            <a:r>
              <a:rPr lang="ru-RU" sz="1500" b="1" dirty="0">
                <a:solidFill>
                  <a:prstClr val="black"/>
                </a:solidFill>
                <a:latin typeface="Times New Roman" panose="02020603050405020304" pitchFamily="18" charset="0"/>
                <a:cs typeface="Times New Roman" panose="02020603050405020304" pitchFamily="18" charset="0"/>
              </a:rPr>
              <a:t>Федеральный закон от 27 июля 2004 г. № 79-ФЗ </a:t>
            </a:r>
            <a:r>
              <a:rPr lang="ru-RU" sz="1500" b="1" dirty="0" smtClean="0">
                <a:solidFill>
                  <a:prstClr val="black"/>
                </a:solidFill>
                <a:latin typeface="Times New Roman" panose="02020603050405020304" pitchFamily="18" charset="0"/>
                <a:cs typeface="Times New Roman" panose="02020603050405020304" pitchFamily="18" charset="0"/>
              </a:rPr>
              <a:t/>
            </a:r>
            <a:br>
              <a:rPr lang="ru-RU" sz="1500" b="1" dirty="0" smtClean="0">
                <a:solidFill>
                  <a:prstClr val="black"/>
                </a:solidFill>
                <a:latin typeface="Times New Roman" panose="02020603050405020304" pitchFamily="18" charset="0"/>
                <a:cs typeface="Times New Roman" panose="02020603050405020304" pitchFamily="18" charset="0"/>
              </a:rPr>
            </a:br>
            <a:r>
              <a:rPr lang="ru-RU" sz="1500" b="1" dirty="0" smtClean="0">
                <a:solidFill>
                  <a:prstClr val="black"/>
                </a:solidFill>
                <a:latin typeface="Times New Roman" panose="02020603050405020304" pitchFamily="18" charset="0"/>
                <a:cs typeface="Times New Roman" panose="02020603050405020304" pitchFamily="18" charset="0"/>
              </a:rPr>
              <a:t>«</a:t>
            </a:r>
            <a:r>
              <a:rPr lang="ru-RU" sz="1500" b="1" dirty="0">
                <a:solidFill>
                  <a:prstClr val="black"/>
                </a:solidFill>
                <a:latin typeface="Times New Roman" panose="02020603050405020304" pitchFamily="18" charset="0"/>
                <a:cs typeface="Times New Roman" panose="02020603050405020304" pitchFamily="18" charset="0"/>
              </a:rPr>
              <a:t>О государственной гражданской службе Российской Федерации</a:t>
            </a:r>
            <a:r>
              <a:rPr lang="ru-RU" sz="1500" b="1" dirty="0" smtClean="0">
                <a:solidFill>
                  <a:prstClr val="black"/>
                </a:solidFill>
                <a:latin typeface="Times New Roman" panose="02020603050405020304" pitchFamily="18" charset="0"/>
                <a:cs typeface="Times New Roman" panose="02020603050405020304" pitchFamily="18" charset="0"/>
              </a:rPr>
              <a:t>»</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01466" y="3459358"/>
            <a:ext cx="441146" cy="1015663"/>
          </a:xfrm>
          <a:prstGeom prst="rect">
            <a:avLst/>
          </a:prstGeom>
        </p:spPr>
        <p:txBody>
          <a:bodyPr wrap="none">
            <a:spAutoFit/>
          </a:bodyPr>
          <a:lstStyle/>
          <a:p>
            <a:r>
              <a:rPr lang="ru-RU" sz="6000" b="1" dirty="0" smtClean="0">
                <a:solidFill>
                  <a:srgbClr val="FF0000"/>
                </a:solidFill>
                <a:latin typeface="Times New Roman" panose="02020603050405020304" pitchFamily="18" charset="0"/>
                <a:cs typeface="Times New Roman" panose="02020603050405020304" pitchFamily="18" charset="0"/>
              </a:rPr>
              <a:t>!</a:t>
            </a:r>
            <a:endParaRPr lang="ru-RU" sz="6000" dirty="0"/>
          </a:p>
        </p:txBody>
      </p:sp>
      <p:pic>
        <p:nvPicPr>
          <p:cNvPr id="19" name="Рисунок 18" descr="http://bk54.ru/fileadmin/bkinform/bk_info_5933_orig_15106201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727" y="3417437"/>
            <a:ext cx="1582216" cy="1310687"/>
          </a:xfrm>
          <a:prstGeom prst="rect">
            <a:avLst/>
          </a:prstGeom>
          <a:noFill/>
          <a:ln>
            <a:noFill/>
          </a:ln>
        </p:spPr>
      </p:pic>
      <p:sp>
        <p:nvSpPr>
          <p:cNvPr id="24" name="Номер слайда 1"/>
          <p:cNvSpPr txBox="1">
            <a:spLocks/>
          </p:cNvSpPr>
          <p:nvPr/>
        </p:nvSpPr>
        <p:spPr>
          <a:xfrm>
            <a:off x="7020272" y="4876006"/>
            <a:ext cx="2133599" cy="273844"/>
          </a:xfrm>
          <a:prstGeom prst="rect">
            <a:avLst/>
          </a:prstGeom>
        </p:spPr>
        <p:txBody>
          <a:bodyPr vert="horz" lIns="78191" tIns="39096" rIns="78191" bIns="39096" rtlCol="0" anchor="ctr"/>
          <a:lstStyle>
            <a:defPPr>
              <a:defRPr lang="ru-RU"/>
            </a:defPPr>
            <a:lvl1pPr marL="0" algn="r" defTabSz="782018" rtl="0" eaLnBrk="1" latinLnBrk="0" hangingPunct="1">
              <a:defRPr sz="1100" kern="1200">
                <a:solidFill>
                  <a:schemeClr val="tx1">
                    <a:tint val="75000"/>
                  </a:schemeClr>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a:lstStyle>
          <a:p>
            <a:fld id="{89FA656D-009D-46A4-AE2E-EAAD425C61DB}" type="slidenum">
              <a:rPr lang="ru-RU" smtClean="0"/>
              <a:pPr/>
              <a:t>10</a:t>
            </a:fld>
            <a:endParaRPr lang="ru-RU" dirty="0"/>
          </a:p>
        </p:txBody>
      </p:sp>
    </p:spTree>
    <p:extLst>
      <p:ext uri="{BB962C8B-B14F-4D97-AF65-F5344CB8AC3E}">
        <p14:creationId xmlns:p14="http://schemas.microsoft.com/office/powerpoint/2010/main" val="42622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http://ds12.bskedu.ru/images/knijk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55" y="945340"/>
            <a:ext cx="992376" cy="712341"/>
          </a:xfrm>
          <a:prstGeom prst="rect">
            <a:avLst/>
          </a:prstGeom>
          <a:noFill/>
          <a:ln>
            <a:noFill/>
          </a:ln>
        </p:spPr>
      </p:pic>
      <p:sp>
        <p:nvSpPr>
          <p:cNvPr id="17" name="Скругленный прямоугольник 16"/>
          <p:cNvSpPr/>
          <p:nvPr/>
        </p:nvSpPr>
        <p:spPr>
          <a:xfrm>
            <a:off x="3635896" y="51470"/>
            <a:ext cx="4968552" cy="519912"/>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endParaRPr lang="ru-RU" sz="1400" dirty="0">
              <a:solidFill>
                <a:schemeClr val="tx1"/>
              </a:solidFill>
              <a:effectLst/>
            </a:endParaRPr>
          </a:p>
        </p:txBody>
      </p:sp>
      <p:sp>
        <p:nvSpPr>
          <p:cNvPr id="7" name="Скругленный прямоугольник 6"/>
          <p:cNvSpPr/>
          <p:nvPr/>
        </p:nvSpPr>
        <p:spPr>
          <a:xfrm>
            <a:off x="122166" y="2283718"/>
            <a:ext cx="4305818" cy="2785377"/>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75856" y="104779"/>
            <a:ext cx="5688632" cy="466603"/>
          </a:xfrm>
          <a:prstGeom prst="rect">
            <a:avLst/>
          </a:prstGeom>
        </p:spPr>
        <p:txBody>
          <a:bodyPr wrap="square">
            <a:spAutoFit/>
          </a:bodyPr>
          <a:lstStyle/>
          <a:p>
            <a:pPr algn="ctr">
              <a:lnSpc>
                <a:spcPts val="1400"/>
              </a:lnSpc>
            </a:pPr>
            <a:r>
              <a:rPr lang="ru-RU" sz="2000" b="1" dirty="0" smtClean="0">
                <a:latin typeface="Times New Roman" panose="02020603050405020304" pitchFamily="18" charset="0"/>
                <a:cs typeface="Times New Roman" panose="02020603050405020304" pitchFamily="18" charset="0"/>
              </a:rPr>
              <a:t>Новейшие изменения законодательства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в сфере противодействия коррупции</a:t>
            </a:r>
            <a:endParaRPr lang="ru-RU" sz="2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1520" y="2355726"/>
            <a:ext cx="4082606" cy="2593018"/>
          </a:xfrm>
          <a:prstGeom prst="rect">
            <a:avLst/>
          </a:prstGeom>
        </p:spPr>
        <p:txBody>
          <a:bodyPr wrap="square">
            <a:spAutoFit/>
          </a:bodyPr>
          <a:lstStyle/>
          <a:p>
            <a:pPr algn="just">
              <a:lnSpc>
                <a:spcPts val="1300"/>
              </a:lnSpc>
            </a:pPr>
            <a:r>
              <a:rPr lang="ru-RU" sz="1200" dirty="0" smtClean="0">
                <a:latin typeface="Times New Roman" panose="02020603050405020304" pitchFamily="18" charset="0"/>
                <a:cs typeface="Times New Roman" panose="02020603050405020304" pitchFamily="18" charset="0"/>
              </a:rPr>
              <a:t>– разрешено применять взыскания </a:t>
            </a:r>
            <a:r>
              <a:rPr lang="ru-RU" sz="1200" dirty="0">
                <a:latin typeface="Times New Roman" panose="02020603050405020304" pitchFamily="18" charset="0"/>
                <a:cs typeface="Times New Roman" panose="02020603050405020304" pitchFamily="18" charset="0"/>
              </a:rPr>
              <a:t>за коррупционные </a:t>
            </a:r>
            <a:r>
              <a:rPr lang="ru-RU" sz="1200" dirty="0" smtClean="0">
                <a:latin typeface="Times New Roman" panose="02020603050405020304" pitchFamily="18" charset="0"/>
                <a:cs typeface="Times New Roman" panose="02020603050405020304" pitchFamily="18" charset="0"/>
              </a:rPr>
              <a:t>правонарушения </a:t>
            </a:r>
            <a:r>
              <a:rPr lang="ru-RU" sz="1200" dirty="0">
                <a:latin typeface="Times New Roman" panose="02020603050405020304" pitchFamily="18" charset="0"/>
                <a:cs typeface="Times New Roman" panose="02020603050405020304" pitchFamily="18" charset="0"/>
              </a:rPr>
              <a:t>с письменного согласия государственного служащего </a:t>
            </a:r>
            <a:r>
              <a:rPr lang="ru-RU" sz="1200" dirty="0" smtClean="0">
                <a:solidFill>
                  <a:srgbClr val="FF0000"/>
                </a:solidFill>
                <a:latin typeface="Times New Roman" panose="02020603050405020304" pitchFamily="18" charset="0"/>
                <a:cs typeface="Times New Roman" panose="02020603050405020304" pitchFamily="18" charset="0"/>
              </a:rPr>
              <a:t>без проведения соответствующей проверки </a:t>
            </a:r>
            <a:br>
              <a:rPr lang="ru-RU" sz="1200" dirty="0" smtClean="0">
                <a:solidFill>
                  <a:srgbClr val="FF0000"/>
                </a:solidFill>
                <a:latin typeface="Times New Roman" panose="02020603050405020304" pitchFamily="18" charset="0"/>
                <a:cs typeface="Times New Roman" panose="02020603050405020304" pitchFamily="18" charset="0"/>
              </a:rPr>
            </a:br>
            <a:r>
              <a:rPr lang="ru-RU" sz="1200" dirty="0" smtClean="0">
                <a:solidFill>
                  <a:srgbClr val="FF0000"/>
                </a:solidFill>
                <a:latin typeface="Times New Roman" panose="02020603050405020304" pitchFamily="18" charset="0"/>
                <a:cs typeface="Times New Roman" panose="02020603050405020304" pitchFamily="18" charset="0"/>
              </a:rPr>
              <a:t>и рассмотрения ее материалов на заседании комиссии </a:t>
            </a:r>
            <a:r>
              <a:rPr lang="ru-RU" sz="1200" dirty="0" smtClean="0">
                <a:latin typeface="Times New Roman" panose="02020603050405020304" pitchFamily="18" charset="0"/>
                <a:cs typeface="Times New Roman" panose="02020603050405020304" pitchFamily="18" charset="0"/>
              </a:rPr>
              <a:t/>
            </a:r>
            <a:br>
              <a:rPr lang="ru-RU" sz="1200" dirty="0" smtClean="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по соблюдению требований к служебному поведению </a:t>
            </a:r>
            <a:br>
              <a:rPr lang="ru-RU" sz="1200" dirty="0" smtClean="0">
                <a:latin typeface="Times New Roman" panose="02020603050405020304" pitchFamily="18" charset="0"/>
                <a:cs typeface="Times New Roman" panose="02020603050405020304" pitchFamily="18" charset="0"/>
              </a:rPr>
            </a:br>
            <a:r>
              <a:rPr lang="ru-RU" sz="1200" dirty="0" smtClean="0">
                <a:latin typeface="Times New Roman" panose="02020603050405020304" pitchFamily="18" charset="0"/>
                <a:cs typeface="Times New Roman" panose="02020603050405020304" pitchFamily="18" charset="0"/>
              </a:rPr>
              <a:t>и урегулированию конфликта интересов (часть 1 статьи 59.3);</a:t>
            </a:r>
          </a:p>
          <a:p>
            <a:pPr algn="just">
              <a:lnSpc>
                <a:spcPts val="1300"/>
              </a:lnSpc>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ru-RU" sz="1200" dirty="0" smtClean="0">
                <a:solidFill>
                  <a:srgbClr val="FF0000"/>
                </a:solidFill>
                <a:latin typeface="Times New Roman" panose="02020603050405020304" pitchFamily="18" charset="0"/>
                <a:cs typeface="Times New Roman" panose="02020603050405020304" pitchFamily="18" charset="0"/>
              </a:rPr>
              <a:t>увеличены сроки применения взыскания </a:t>
            </a:r>
            <a:r>
              <a:rPr lang="ru-RU" sz="1200" dirty="0" smtClean="0">
                <a:latin typeface="Times New Roman" panose="02020603050405020304" pitchFamily="18" charset="0"/>
                <a:cs typeface="Times New Roman" panose="02020603050405020304" pitchFamily="18" charset="0"/>
              </a:rPr>
              <a:t>за коррупционные </a:t>
            </a:r>
            <a:r>
              <a:rPr lang="ru-RU" sz="1200" dirty="0">
                <a:latin typeface="Times New Roman" panose="02020603050405020304" pitchFamily="18" charset="0"/>
                <a:cs typeface="Times New Roman" panose="02020603050405020304" pitchFamily="18" charset="0"/>
              </a:rPr>
              <a:t>правонарушения (часть </a:t>
            </a:r>
            <a:r>
              <a:rPr lang="ru-RU" sz="1200" dirty="0" smtClean="0">
                <a:latin typeface="Times New Roman" panose="02020603050405020304" pitchFamily="18" charset="0"/>
                <a:cs typeface="Times New Roman" panose="02020603050405020304" pitchFamily="18" charset="0"/>
              </a:rPr>
              <a:t>3 </a:t>
            </a:r>
            <a:r>
              <a:rPr lang="ru-RU" sz="1200" dirty="0">
                <a:latin typeface="Times New Roman" panose="02020603050405020304" pitchFamily="18" charset="0"/>
                <a:cs typeface="Times New Roman" panose="02020603050405020304" pitchFamily="18" charset="0"/>
              </a:rPr>
              <a:t>статьи 59.3</a:t>
            </a:r>
            <a:r>
              <a:rPr lang="ru-RU" sz="1200" dirty="0" smtClean="0">
                <a:latin typeface="Times New Roman" panose="02020603050405020304" pitchFamily="18" charset="0"/>
                <a:cs typeface="Times New Roman" panose="02020603050405020304" pitchFamily="18" charset="0"/>
              </a:rPr>
              <a:t>);</a:t>
            </a:r>
          </a:p>
          <a:p>
            <a:pPr algn="just">
              <a:lnSpc>
                <a:spcPts val="1300"/>
              </a:lnSpc>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при применении взыскания в виде замечания </a:t>
            </a:r>
            <a:r>
              <a:rPr lang="ru-RU" sz="1200" dirty="0" smtClean="0">
                <a:solidFill>
                  <a:srgbClr val="FF0000"/>
                </a:solidFill>
                <a:latin typeface="Times New Roman" panose="02020603050405020304" pitchFamily="18" charset="0"/>
                <a:cs typeface="Times New Roman" panose="02020603050405020304" pitchFamily="18" charset="0"/>
              </a:rPr>
              <a:t>отменено требование обязательного рассмотрения на заседании </a:t>
            </a:r>
            <a:r>
              <a:rPr lang="ru-RU" sz="1200" dirty="0">
                <a:solidFill>
                  <a:srgbClr val="FF0000"/>
                </a:solidFill>
                <a:latin typeface="Times New Roman" panose="02020603050405020304" pitchFamily="18" charset="0"/>
                <a:cs typeface="Times New Roman" panose="02020603050405020304" pitchFamily="18" charset="0"/>
              </a:rPr>
              <a:t>комиссии</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по </a:t>
            </a:r>
            <a:r>
              <a:rPr lang="ru-RU" sz="1200" dirty="0">
                <a:latin typeface="Times New Roman" panose="02020603050405020304" pitchFamily="18" charset="0"/>
                <a:cs typeface="Times New Roman" panose="02020603050405020304" pitchFamily="18" charset="0"/>
              </a:rPr>
              <a:t>соблюдению требований к служебному поведению </a:t>
            </a:r>
            <a:r>
              <a:rPr lang="ru-RU" sz="1200" dirty="0" smtClean="0">
                <a:latin typeface="Times New Roman" panose="02020603050405020304" pitchFamily="18" charset="0"/>
                <a:cs typeface="Times New Roman" panose="02020603050405020304" pitchFamily="18" charset="0"/>
              </a:rPr>
              <a:t>и </a:t>
            </a:r>
            <a:r>
              <a:rPr lang="ru-RU" sz="1200" dirty="0">
                <a:latin typeface="Times New Roman" panose="02020603050405020304" pitchFamily="18" charset="0"/>
                <a:cs typeface="Times New Roman" panose="02020603050405020304" pitchFamily="18" charset="0"/>
              </a:rPr>
              <a:t>урегулированию конфликта интересов </a:t>
            </a:r>
            <a:endParaRPr lang="ru-RU" sz="1200" dirty="0" smtClean="0">
              <a:latin typeface="Times New Roman" panose="02020603050405020304" pitchFamily="18" charset="0"/>
              <a:cs typeface="Times New Roman" panose="02020603050405020304" pitchFamily="18" charset="0"/>
            </a:endParaRPr>
          </a:p>
          <a:p>
            <a:pPr algn="just">
              <a:lnSpc>
                <a:spcPts val="1300"/>
              </a:lnSpc>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часть </a:t>
            </a:r>
            <a:r>
              <a:rPr lang="ru-RU" sz="1200" dirty="0" smtClean="0">
                <a:latin typeface="Times New Roman" panose="02020603050405020304" pitchFamily="18" charset="0"/>
                <a:cs typeface="Times New Roman" panose="02020603050405020304" pitchFamily="18" charset="0"/>
              </a:rPr>
              <a:t>3.1 </a:t>
            </a:r>
            <a:r>
              <a:rPr lang="ru-RU" sz="1200" dirty="0">
                <a:latin typeface="Times New Roman" panose="02020603050405020304" pitchFamily="18" charset="0"/>
                <a:cs typeface="Times New Roman" panose="02020603050405020304" pitchFamily="18" charset="0"/>
              </a:rPr>
              <a:t>статьи 59.3</a:t>
            </a:r>
            <a:r>
              <a:rPr lang="ru-RU" sz="1200" dirty="0" smtClean="0">
                <a:latin typeface="Times New Roman" panose="02020603050405020304" pitchFamily="18" charset="0"/>
                <a:cs typeface="Times New Roman" panose="02020603050405020304" pitchFamily="18" charset="0"/>
              </a:rPr>
              <a:t>);</a:t>
            </a:r>
          </a:p>
          <a:p>
            <a:pPr>
              <a:lnSpc>
                <a:spcPts val="1300"/>
              </a:lnSpc>
            </a:pP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и др.</a:t>
            </a:r>
            <a:endParaRPr lang="ru-RU" sz="1200"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043608" y="627534"/>
            <a:ext cx="7848872" cy="936104"/>
          </a:xfrm>
          <a:prstGeom prst="roundRect">
            <a:avLst>
              <a:gd name="adj" fmla="val 20241"/>
            </a:avLst>
          </a:prstGeom>
          <a:solidFill>
            <a:schemeClr val="accent6">
              <a:lumMod val="60000"/>
              <a:lumOff val="4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ea typeface="Calibri"/>
              </a:rPr>
              <a:t>Федеральный закон от </a:t>
            </a:r>
            <a:r>
              <a:rPr lang="ru-RU" sz="1400" b="1" dirty="0" smtClean="0">
                <a:solidFill>
                  <a:schemeClr val="tx1"/>
                </a:solidFill>
                <a:latin typeface="Times New Roman"/>
                <a:ea typeface="Calibri"/>
              </a:rPr>
              <a:t>3 августа 2018 г. № </a:t>
            </a:r>
            <a:r>
              <a:rPr lang="ru-RU" sz="1400" b="1" dirty="0">
                <a:solidFill>
                  <a:schemeClr val="tx1"/>
                </a:solidFill>
                <a:latin typeface="Times New Roman"/>
                <a:ea typeface="Calibri"/>
              </a:rPr>
              <a:t>307-ФЗ</a:t>
            </a:r>
          </a:p>
          <a:p>
            <a:pPr algn="ctr">
              <a:lnSpc>
                <a:spcPts val="1400"/>
              </a:lnSpc>
              <a:spcAft>
                <a:spcPts val="0"/>
              </a:spcAft>
            </a:pPr>
            <a:r>
              <a:rPr lang="ru-RU" sz="1400" b="1" dirty="0" smtClean="0">
                <a:solidFill>
                  <a:schemeClr val="tx1"/>
                </a:solidFill>
                <a:latin typeface="Times New Roman"/>
                <a:ea typeface="Calibri"/>
              </a:rPr>
              <a:t>«О </a:t>
            </a:r>
            <a:r>
              <a:rPr lang="ru-RU" sz="1400" b="1" dirty="0">
                <a:solidFill>
                  <a:schemeClr val="tx1"/>
                </a:solidFill>
                <a:latin typeface="Times New Roman"/>
                <a:ea typeface="Calibri"/>
              </a:rPr>
              <a:t>внесении изменений в отдельные законодательные акты Российской Федерации в целях совершенствования контроля за соблюдением законодательства Российской Федерации о противодействии </a:t>
            </a:r>
            <a:r>
              <a:rPr lang="ru-RU" sz="1400" b="1" dirty="0" smtClean="0">
                <a:solidFill>
                  <a:schemeClr val="tx1"/>
                </a:solidFill>
                <a:latin typeface="Times New Roman"/>
                <a:ea typeface="Calibri"/>
              </a:rPr>
              <a:t>коррупции» вносит изменения в следующие федеральные законы</a:t>
            </a:r>
            <a:endParaRPr lang="ru-RU" sz="1400" b="1" dirty="0">
              <a:solidFill>
                <a:schemeClr val="tx1"/>
              </a:solidFill>
              <a:latin typeface="Times New Roman"/>
              <a:ea typeface="Calibri"/>
            </a:endParaRPr>
          </a:p>
        </p:txBody>
      </p:sp>
      <p:sp>
        <p:nvSpPr>
          <p:cNvPr id="15" name="Скругленный прямоугольник 14"/>
          <p:cNvSpPr/>
          <p:nvPr/>
        </p:nvSpPr>
        <p:spPr>
          <a:xfrm>
            <a:off x="4499992" y="2300203"/>
            <a:ext cx="4392488" cy="2647811"/>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716016" y="2355726"/>
            <a:ext cx="3960440" cy="2862322"/>
          </a:xfrm>
          <a:prstGeom prst="rect">
            <a:avLst/>
          </a:prstGeom>
        </p:spPr>
        <p:txBody>
          <a:bodyPr wrap="square">
            <a:spAutoFit/>
          </a:bodyPr>
          <a:lstStyle/>
          <a:p>
            <a:pPr indent="447675" algn="just"/>
            <a:r>
              <a:rPr lang="ru-RU" sz="1200" dirty="0">
                <a:latin typeface="Times New Roman" panose="02020603050405020304" pitchFamily="18" charset="0"/>
                <a:cs typeface="Times New Roman" panose="02020603050405020304" pitchFamily="18" charset="0"/>
              </a:rPr>
              <a:t>Комиссия обязана рассмотреть письменное обращение гражданина о даче согласия на замещение на условиях трудового договора должности в организации и (или) на выполнение в данной организации работ (оказание данной организации услуг) на условиях гражданско-правового договора, </a:t>
            </a:r>
            <a:r>
              <a:rPr lang="ru-RU" sz="1200" dirty="0">
                <a:solidFill>
                  <a:srgbClr val="FF0000"/>
                </a:solidFill>
                <a:latin typeface="Times New Roman" panose="02020603050405020304" pitchFamily="18" charset="0"/>
                <a:cs typeface="Times New Roman" panose="02020603050405020304" pitchFamily="18" charset="0"/>
              </a:rPr>
              <a:t>если отдельные функции государственного, муниципального (административного) управления данной организацией входили в его должностные (служебные) обязанности</a:t>
            </a:r>
            <a:r>
              <a:rPr lang="ru-RU" sz="1200" dirty="0" smtClean="0">
                <a:latin typeface="Times New Roman" panose="02020603050405020304" pitchFamily="18" charset="0"/>
                <a:cs typeface="Times New Roman" panose="02020603050405020304" pitchFamily="18" charset="0"/>
              </a:rPr>
              <a:t>. Кроме того, исключено требование об устном уведомлении гражданина в течение 3 рабочих дней о принятом решении по результатам рассмотрения комиссией обращения (часть 1.1 статьи 12).</a:t>
            </a:r>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122166" y="1635646"/>
            <a:ext cx="4211960" cy="552092"/>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ea typeface="Calibri"/>
              </a:rPr>
              <a:t>Федеральный закон от 27 июля 2004 г. № 79-ФЗ </a:t>
            </a:r>
            <a:r>
              <a:rPr lang="ru-RU" sz="1400" b="1" dirty="0" smtClean="0">
                <a:solidFill>
                  <a:schemeClr val="tx1"/>
                </a:solidFill>
                <a:latin typeface="Times New Roman"/>
                <a:ea typeface="Calibri"/>
              </a:rPr>
              <a:t/>
            </a:r>
            <a:br>
              <a:rPr lang="ru-RU" sz="1400" b="1" dirty="0" smtClean="0">
                <a:solidFill>
                  <a:schemeClr val="tx1"/>
                </a:solidFill>
                <a:latin typeface="Times New Roman"/>
                <a:ea typeface="Calibri"/>
              </a:rPr>
            </a:br>
            <a:r>
              <a:rPr lang="ru-RU" sz="1400" b="1" dirty="0" smtClean="0">
                <a:solidFill>
                  <a:schemeClr val="tx1"/>
                </a:solidFill>
                <a:latin typeface="Times New Roman"/>
                <a:ea typeface="Calibri"/>
              </a:rPr>
              <a:t>«</a:t>
            </a:r>
            <a:r>
              <a:rPr lang="ru-RU" sz="1400" b="1" dirty="0">
                <a:solidFill>
                  <a:schemeClr val="tx1"/>
                </a:solidFill>
                <a:latin typeface="Times New Roman"/>
                <a:ea typeface="Calibri"/>
              </a:rPr>
              <a:t>О государственной гражданской службе Российской Федерации»</a:t>
            </a:r>
            <a:endParaRPr lang="ru-RU" sz="1400" dirty="0">
              <a:solidFill>
                <a:schemeClr val="tx1"/>
              </a:solidFill>
              <a:effectLst/>
            </a:endParaRPr>
          </a:p>
        </p:txBody>
      </p:sp>
      <p:sp>
        <p:nvSpPr>
          <p:cNvPr id="19" name="Скругленный прямоугольник 18"/>
          <p:cNvSpPr/>
          <p:nvPr/>
        </p:nvSpPr>
        <p:spPr>
          <a:xfrm>
            <a:off x="4427984" y="1657681"/>
            <a:ext cx="4536504" cy="552092"/>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ea typeface="Calibri"/>
              </a:rPr>
              <a:t>Федеральный закон от 25 декабря 2008 г. </a:t>
            </a:r>
            <a:r>
              <a:rPr lang="ru-RU" sz="1400" b="1" dirty="0" smtClean="0">
                <a:solidFill>
                  <a:schemeClr val="tx1"/>
                </a:solidFill>
                <a:latin typeface="Times New Roman"/>
                <a:ea typeface="Calibri"/>
              </a:rPr>
              <a:t/>
            </a:r>
            <a:br>
              <a:rPr lang="ru-RU" sz="1400" b="1" dirty="0" smtClean="0">
                <a:solidFill>
                  <a:schemeClr val="tx1"/>
                </a:solidFill>
                <a:latin typeface="Times New Roman"/>
                <a:ea typeface="Calibri"/>
              </a:rPr>
            </a:br>
            <a:r>
              <a:rPr lang="ru-RU" sz="1400" b="1" dirty="0" smtClean="0">
                <a:solidFill>
                  <a:schemeClr val="tx1"/>
                </a:solidFill>
                <a:latin typeface="Times New Roman"/>
                <a:ea typeface="Calibri"/>
              </a:rPr>
              <a:t>№ </a:t>
            </a:r>
            <a:r>
              <a:rPr lang="ru-RU" sz="1400" b="1" dirty="0">
                <a:solidFill>
                  <a:schemeClr val="tx1"/>
                </a:solidFill>
                <a:latin typeface="Times New Roman"/>
                <a:ea typeface="Calibri"/>
              </a:rPr>
              <a:t>273-ФЗ «О противодействии коррупции»</a:t>
            </a:r>
            <a:endParaRPr lang="ru-RU" sz="1400" dirty="0">
              <a:solidFill>
                <a:schemeClr val="tx1"/>
              </a:solidFill>
              <a:effectLst/>
            </a:endParaRPr>
          </a:p>
        </p:txBody>
      </p:sp>
      <p:sp>
        <p:nvSpPr>
          <p:cNvPr id="12" name="Номер слайда 1"/>
          <p:cNvSpPr>
            <a:spLocks noGrp="1"/>
          </p:cNvSpPr>
          <p:nvPr>
            <p:ph type="sldNum" sz="quarter" idx="12"/>
          </p:nvPr>
        </p:nvSpPr>
        <p:spPr>
          <a:xfrm>
            <a:off x="7020272" y="4876006"/>
            <a:ext cx="2133599" cy="273844"/>
          </a:xfrm>
        </p:spPr>
        <p:txBody>
          <a:bodyPr/>
          <a:lstStyle/>
          <a:p>
            <a:fld id="{89FA656D-009D-46A4-AE2E-EAAD425C61DB}" type="slidenum">
              <a:rPr lang="ru-RU" smtClean="0"/>
              <a:pPr/>
              <a:t>11</a:t>
            </a:fld>
            <a:endParaRPr lang="ru-RU" dirty="0"/>
          </a:p>
        </p:txBody>
      </p:sp>
      <p:pic>
        <p:nvPicPr>
          <p:cNvPr id="13" name="Рисунок 12" descr="http://kolpino-mo.net/d/26909/d/ikonka---zako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423420"/>
            <a:ext cx="1177731" cy="720080"/>
          </a:xfrm>
          <a:prstGeom prst="rect">
            <a:avLst/>
          </a:prstGeom>
          <a:noFill/>
          <a:ln>
            <a:noFill/>
          </a:ln>
        </p:spPr>
      </p:pic>
      <p:sp>
        <p:nvSpPr>
          <p:cNvPr id="2" name="Прямоугольник 1"/>
          <p:cNvSpPr/>
          <p:nvPr/>
        </p:nvSpPr>
        <p:spPr>
          <a:xfrm>
            <a:off x="3032838" y="-262085"/>
            <a:ext cx="342020" cy="1200329"/>
          </a:xfrm>
          <a:prstGeom prst="rect">
            <a:avLst/>
          </a:prstGeom>
        </p:spPr>
        <p:txBody>
          <a:bodyPr wrap="square">
            <a:spAutoFit/>
          </a:bodyPr>
          <a:lstStyle/>
          <a:p>
            <a:r>
              <a:rPr lang="ru-RU" sz="7200" b="1" dirty="0">
                <a:solidFill>
                  <a:srgbClr val="FF0000"/>
                </a:solidFill>
                <a:latin typeface="Monotype Corsiva" panose="03010101010201010101" pitchFamily="66" charset="0"/>
              </a:rPr>
              <a:t>!</a:t>
            </a:r>
          </a:p>
        </p:txBody>
      </p:sp>
      <p:sp>
        <p:nvSpPr>
          <p:cNvPr id="20" name="Прямоугольник 19"/>
          <p:cNvSpPr/>
          <p:nvPr/>
        </p:nvSpPr>
        <p:spPr>
          <a:xfrm>
            <a:off x="8550460" y="-262085"/>
            <a:ext cx="342020" cy="1200329"/>
          </a:xfrm>
          <a:prstGeom prst="rect">
            <a:avLst/>
          </a:prstGeom>
        </p:spPr>
        <p:txBody>
          <a:bodyPr wrap="square">
            <a:spAutoFit/>
          </a:bodyPr>
          <a:lstStyle/>
          <a:p>
            <a:r>
              <a:rPr lang="ru-RU" sz="7200" b="1" dirty="0">
                <a:solidFill>
                  <a:srgbClr val="FF0000"/>
                </a:solidFill>
                <a:latin typeface="Monotype Corsiva" panose="03010101010201010101" pitchFamily="66" charset="0"/>
              </a:rPr>
              <a:t>!</a:t>
            </a:r>
          </a:p>
        </p:txBody>
      </p:sp>
    </p:spTree>
    <p:extLst>
      <p:ext uri="{BB962C8B-B14F-4D97-AF65-F5344CB8AC3E}">
        <p14:creationId xmlns:p14="http://schemas.microsoft.com/office/powerpoint/2010/main" val="115653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http://www.garant.ru/files/5/7/1108275/pict345-7156403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491631"/>
            <a:ext cx="1494284" cy="1224136"/>
          </a:xfrm>
          <a:prstGeom prst="rect">
            <a:avLst/>
          </a:prstGeom>
          <a:noFill/>
          <a:ln>
            <a:noFill/>
          </a:ln>
        </p:spPr>
      </p:pic>
      <p:sp>
        <p:nvSpPr>
          <p:cNvPr id="17" name="Скругленный прямоугольник 16"/>
          <p:cNvSpPr/>
          <p:nvPr/>
        </p:nvSpPr>
        <p:spPr>
          <a:xfrm>
            <a:off x="3635896" y="51470"/>
            <a:ext cx="4968552" cy="519912"/>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endParaRPr lang="ru-RU" sz="1400" dirty="0">
              <a:solidFill>
                <a:schemeClr val="tx1"/>
              </a:solidFill>
              <a:effectLst/>
            </a:endParaRPr>
          </a:p>
        </p:txBody>
      </p:sp>
      <p:sp>
        <p:nvSpPr>
          <p:cNvPr id="3" name="Прямоугольник 2"/>
          <p:cNvSpPr/>
          <p:nvPr/>
        </p:nvSpPr>
        <p:spPr>
          <a:xfrm>
            <a:off x="3275856" y="104779"/>
            <a:ext cx="5688632" cy="466603"/>
          </a:xfrm>
          <a:prstGeom prst="rect">
            <a:avLst/>
          </a:prstGeom>
        </p:spPr>
        <p:txBody>
          <a:bodyPr wrap="square">
            <a:spAutoFit/>
          </a:bodyPr>
          <a:lstStyle/>
          <a:p>
            <a:pPr algn="ctr">
              <a:lnSpc>
                <a:spcPts val="1400"/>
              </a:lnSpc>
            </a:pPr>
            <a:r>
              <a:rPr lang="ru-RU" sz="2000" b="1" dirty="0" smtClean="0">
                <a:latin typeface="Times New Roman" panose="02020603050405020304" pitchFamily="18" charset="0"/>
                <a:cs typeface="Times New Roman" panose="02020603050405020304" pitchFamily="18" charset="0"/>
              </a:rPr>
              <a:t>Новейшие изменения законодательства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в сфере противодействия коррупции</a:t>
            </a:r>
            <a:endParaRPr lang="ru-RU" sz="2000" b="1" dirty="0">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043608" y="627534"/>
            <a:ext cx="7848872" cy="936104"/>
          </a:xfrm>
          <a:prstGeom prst="roundRect">
            <a:avLst>
              <a:gd name="adj" fmla="val 20241"/>
            </a:avLst>
          </a:prstGeom>
          <a:solidFill>
            <a:schemeClr val="accent6">
              <a:lumMod val="60000"/>
              <a:lumOff val="4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ea typeface="Calibri"/>
              </a:rPr>
              <a:t>Федеральный закон от </a:t>
            </a:r>
            <a:r>
              <a:rPr lang="ru-RU" sz="1400" b="1" dirty="0" smtClean="0">
                <a:solidFill>
                  <a:schemeClr val="tx1"/>
                </a:solidFill>
                <a:latin typeface="Times New Roman"/>
                <a:ea typeface="Calibri"/>
              </a:rPr>
              <a:t>3 августа 2018 г. № </a:t>
            </a:r>
            <a:r>
              <a:rPr lang="ru-RU" sz="1400" b="1" dirty="0">
                <a:solidFill>
                  <a:schemeClr val="tx1"/>
                </a:solidFill>
                <a:latin typeface="Times New Roman"/>
                <a:ea typeface="Calibri"/>
              </a:rPr>
              <a:t>307-ФЗ</a:t>
            </a:r>
          </a:p>
          <a:p>
            <a:pPr algn="ctr">
              <a:lnSpc>
                <a:spcPts val="1400"/>
              </a:lnSpc>
              <a:spcAft>
                <a:spcPts val="0"/>
              </a:spcAft>
            </a:pPr>
            <a:r>
              <a:rPr lang="ru-RU" sz="1400" b="1" dirty="0" smtClean="0">
                <a:solidFill>
                  <a:schemeClr val="tx1"/>
                </a:solidFill>
                <a:latin typeface="Times New Roman"/>
                <a:ea typeface="Calibri"/>
              </a:rPr>
              <a:t>«О </a:t>
            </a:r>
            <a:r>
              <a:rPr lang="ru-RU" sz="1400" b="1" dirty="0">
                <a:solidFill>
                  <a:schemeClr val="tx1"/>
                </a:solidFill>
                <a:latin typeface="Times New Roman"/>
                <a:ea typeface="Calibri"/>
              </a:rPr>
              <a:t>внесении изменений в отдельные законодательные акты Российской Федерации в целях совершенствования контроля за соблюдением законодательства Российской Федерации </a:t>
            </a:r>
            <a:r>
              <a:rPr lang="ru-RU" sz="1400" b="1" dirty="0" smtClean="0">
                <a:solidFill>
                  <a:schemeClr val="tx1"/>
                </a:solidFill>
                <a:latin typeface="Times New Roman"/>
                <a:ea typeface="Calibri"/>
              </a:rPr>
              <a:t/>
            </a:r>
            <a:br>
              <a:rPr lang="ru-RU" sz="1400" b="1" dirty="0" smtClean="0">
                <a:solidFill>
                  <a:schemeClr val="tx1"/>
                </a:solidFill>
                <a:latin typeface="Times New Roman"/>
                <a:ea typeface="Calibri"/>
              </a:rPr>
            </a:br>
            <a:r>
              <a:rPr lang="ru-RU" sz="1400" b="1" dirty="0" smtClean="0">
                <a:solidFill>
                  <a:schemeClr val="tx1"/>
                </a:solidFill>
                <a:latin typeface="Times New Roman"/>
                <a:ea typeface="Calibri"/>
              </a:rPr>
              <a:t>о </a:t>
            </a:r>
            <a:r>
              <a:rPr lang="ru-RU" sz="1400" b="1" dirty="0">
                <a:solidFill>
                  <a:schemeClr val="tx1"/>
                </a:solidFill>
                <a:latin typeface="Times New Roman"/>
                <a:ea typeface="Calibri"/>
              </a:rPr>
              <a:t>противодействии </a:t>
            </a:r>
            <a:r>
              <a:rPr lang="ru-RU" sz="1400" b="1" dirty="0" smtClean="0">
                <a:solidFill>
                  <a:schemeClr val="tx1"/>
                </a:solidFill>
                <a:latin typeface="Times New Roman"/>
                <a:ea typeface="Calibri"/>
              </a:rPr>
              <a:t>коррупции» вносит изменения в следующие федеральные законы</a:t>
            </a:r>
            <a:endParaRPr lang="ru-RU" sz="1400" b="1" dirty="0">
              <a:solidFill>
                <a:schemeClr val="tx1"/>
              </a:solidFill>
              <a:latin typeface="Times New Roman"/>
              <a:ea typeface="Calibri"/>
            </a:endParaRPr>
          </a:p>
        </p:txBody>
      </p:sp>
      <p:sp>
        <p:nvSpPr>
          <p:cNvPr id="18" name="Скругленный прямоугольник 17"/>
          <p:cNvSpPr/>
          <p:nvPr/>
        </p:nvSpPr>
        <p:spPr>
          <a:xfrm>
            <a:off x="1331640" y="1635646"/>
            <a:ext cx="6178026" cy="720080"/>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ea typeface="Calibri"/>
              </a:rPr>
              <a:t>Федеральный закон от </a:t>
            </a:r>
            <a:r>
              <a:rPr lang="ru-RU" sz="1400" b="1" dirty="0" smtClean="0">
                <a:solidFill>
                  <a:schemeClr val="tx1"/>
                </a:solidFill>
                <a:latin typeface="Times New Roman"/>
                <a:ea typeface="Calibri"/>
              </a:rPr>
              <a:t>3 </a:t>
            </a:r>
            <a:r>
              <a:rPr lang="ru-RU" sz="1400" b="1" dirty="0">
                <a:solidFill>
                  <a:schemeClr val="tx1"/>
                </a:solidFill>
                <a:latin typeface="Times New Roman"/>
                <a:ea typeface="Calibri"/>
              </a:rPr>
              <a:t>декабря 2012 г. № 230-ФЗ </a:t>
            </a:r>
            <a:r>
              <a:rPr lang="ru-RU" sz="1400" b="1" dirty="0" smtClean="0">
                <a:solidFill>
                  <a:schemeClr val="tx1"/>
                </a:solidFill>
                <a:latin typeface="Times New Roman"/>
                <a:ea typeface="Calibri"/>
              </a:rPr>
              <a:t/>
            </a:r>
            <a:br>
              <a:rPr lang="ru-RU" sz="1400" b="1" dirty="0" smtClean="0">
                <a:solidFill>
                  <a:schemeClr val="tx1"/>
                </a:solidFill>
                <a:latin typeface="Times New Roman"/>
                <a:ea typeface="Calibri"/>
              </a:rPr>
            </a:br>
            <a:r>
              <a:rPr lang="ru-RU" sz="1400" b="1" dirty="0" smtClean="0">
                <a:solidFill>
                  <a:schemeClr val="tx1"/>
                </a:solidFill>
                <a:latin typeface="Times New Roman"/>
                <a:ea typeface="Calibri"/>
              </a:rPr>
              <a:t>«</a:t>
            </a:r>
            <a:r>
              <a:rPr lang="ru-RU" sz="1400" b="1" dirty="0">
                <a:solidFill>
                  <a:schemeClr val="tx1"/>
                </a:solidFill>
                <a:latin typeface="Times New Roman"/>
                <a:ea typeface="Calibri"/>
              </a:rPr>
              <a:t>О контроле </a:t>
            </a:r>
            <a:r>
              <a:rPr lang="ru-RU" sz="1400" b="1" dirty="0" smtClean="0">
                <a:solidFill>
                  <a:schemeClr val="tx1"/>
                </a:solidFill>
                <a:latin typeface="Times New Roman"/>
                <a:ea typeface="Calibri"/>
              </a:rPr>
              <a:t>за </a:t>
            </a:r>
            <a:r>
              <a:rPr lang="ru-RU" sz="1400" b="1" dirty="0">
                <a:solidFill>
                  <a:schemeClr val="tx1"/>
                </a:solidFill>
                <a:latin typeface="Times New Roman"/>
                <a:ea typeface="Calibri"/>
              </a:rPr>
              <a:t>соответствием расходов лиц, замещающих государственные должности, и иных лиц их доходам»</a:t>
            </a:r>
            <a:endParaRPr lang="ru-RU" sz="1400" dirty="0">
              <a:solidFill>
                <a:schemeClr val="tx1"/>
              </a:solidFill>
              <a:effectLst/>
            </a:endParaRPr>
          </a:p>
        </p:txBody>
      </p:sp>
      <p:sp>
        <p:nvSpPr>
          <p:cNvPr id="12" name="Скругленный прямоугольник 11"/>
          <p:cNvSpPr/>
          <p:nvPr/>
        </p:nvSpPr>
        <p:spPr>
          <a:xfrm>
            <a:off x="122166" y="2519342"/>
            <a:ext cx="8770314" cy="2624158"/>
          </a:xfrm>
          <a:prstGeom prst="roundRect">
            <a:avLst>
              <a:gd name="adj" fmla="val 20241"/>
            </a:avLst>
          </a:prstGeom>
          <a:solidFill>
            <a:schemeClr val="bg1">
              <a:lumMod val="85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447675" algn="just">
              <a:lnSpc>
                <a:spcPct val="150000"/>
              </a:lnSpc>
              <a:spcAft>
                <a:spcPts val="0"/>
              </a:spcAft>
            </a:pPr>
            <a:r>
              <a:rPr lang="ru-RU" dirty="0">
                <a:solidFill>
                  <a:schemeClr val="tx1"/>
                </a:solidFill>
                <a:latin typeface="Times New Roman" panose="02020603050405020304" pitchFamily="18" charset="0"/>
                <a:cs typeface="Times New Roman" panose="02020603050405020304" pitchFamily="18" charset="0"/>
              </a:rPr>
              <a:t>В результате внесенных изменений </a:t>
            </a:r>
            <a:r>
              <a:rPr lang="ru-RU" dirty="0">
                <a:solidFill>
                  <a:srgbClr val="FF0000"/>
                </a:solidFill>
                <a:latin typeface="Times New Roman" panose="02020603050405020304" pitchFamily="18" charset="0"/>
                <a:cs typeface="Times New Roman" panose="02020603050405020304" pitchFamily="18" charset="0"/>
              </a:rPr>
              <a:t>стало возможным осуществлять контроль </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за </a:t>
            </a:r>
            <a:r>
              <a:rPr lang="ru-RU" dirty="0">
                <a:solidFill>
                  <a:srgbClr val="FF0000"/>
                </a:solidFill>
                <a:latin typeface="Times New Roman" panose="02020603050405020304" pitchFamily="18" charset="0"/>
                <a:cs typeface="Times New Roman" panose="02020603050405020304" pitchFamily="18" charset="0"/>
              </a:rPr>
              <a:t>расходами</a:t>
            </a: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в </a:t>
            </a:r>
            <a:r>
              <a:rPr lang="ru-RU" dirty="0">
                <a:solidFill>
                  <a:schemeClr val="tx1"/>
                </a:solidFill>
                <a:latin typeface="Times New Roman" panose="02020603050405020304" pitchFamily="18" charset="0"/>
                <a:cs typeface="Times New Roman" panose="02020603050405020304" pitchFamily="18" charset="0"/>
              </a:rPr>
              <a:t>отношении тех </a:t>
            </a:r>
            <a:r>
              <a:rPr lang="ru-RU" dirty="0">
                <a:solidFill>
                  <a:srgbClr val="FF0000"/>
                </a:solidFill>
                <a:latin typeface="Times New Roman" panose="02020603050405020304" pitchFamily="18" charset="0"/>
                <a:cs typeface="Times New Roman" panose="02020603050405020304" pitchFamily="18" charset="0"/>
              </a:rPr>
              <a:t>государственных служащих</a:t>
            </a:r>
            <a:r>
              <a:rPr lang="ru-RU" dirty="0">
                <a:solidFill>
                  <a:schemeClr val="tx1"/>
                </a:solidFill>
                <a:latin typeface="Times New Roman" panose="02020603050405020304" pitchFamily="18" charset="0"/>
                <a:cs typeface="Times New Roman" panose="02020603050405020304" pitchFamily="18" charset="0"/>
              </a:rPr>
              <a:t>, которые представили сведения </a:t>
            </a: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о </a:t>
            </a:r>
            <a:r>
              <a:rPr lang="ru-RU" dirty="0">
                <a:solidFill>
                  <a:schemeClr val="tx1"/>
                </a:solidFill>
                <a:latin typeface="Times New Roman" panose="02020603050405020304" pitchFamily="18" charset="0"/>
                <a:cs typeface="Times New Roman" panose="02020603050405020304" pitchFamily="18" charset="0"/>
              </a:rPr>
              <a:t>расходах, предусмотренные статьей 3 </a:t>
            </a:r>
            <a:r>
              <a:rPr lang="ru-RU" dirty="0" smtClean="0">
                <a:solidFill>
                  <a:schemeClr val="tx1"/>
                </a:solidFill>
                <a:latin typeface="Times New Roman" panose="02020603050405020304" pitchFamily="18" charset="0"/>
                <a:cs typeface="Times New Roman" panose="02020603050405020304" pitchFamily="18" charset="0"/>
              </a:rPr>
              <a:t>Федерального закона </a:t>
            </a:r>
            <a:r>
              <a:rPr lang="ru-RU" dirty="0">
                <a:solidFill>
                  <a:schemeClr val="tx1"/>
                </a:solidFill>
                <a:latin typeface="Times New Roman" panose="02020603050405020304" pitchFamily="18" charset="0"/>
                <a:cs typeface="Times New Roman" panose="02020603050405020304" pitchFamily="18" charset="0"/>
              </a:rPr>
              <a:t>от </a:t>
            </a:r>
            <a:r>
              <a:rPr lang="ru-RU" dirty="0" smtClean="0">
                <a:solidFill>
                  <a:schemeClr val="tx1"/>
                </a:solidFill>
                <a:latin typeface="Times New Roman" panose="02020603050405020304" pitchFamily="18" charset="0"/>
                <a:cs typeface="Times New Roman" panose="02020603050405020304" pitchFamily="18" charset="0"/>
              </a:rPr>
              <a:t>3 </a:t>
            </a:r>
            <a:r>
              <a:rPr lang="ru-RU" dirty="0">
                <a:solidFill>
                  <a:schemeClr val="tx1"/>
                </a:solidFill>
                <a:latin typeface="Times New Roman" panose="02020603050405020304" pitchFamily="18" charset="0"/>
                <a:cs typeface="Times New Roman" panose="02020603050405020304" pitchFamily="18" charset="0"/>
              </a:rPr>
              <a:t>декабря 2012 г. № 230-ФЗ </a:t>
            </a: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О контроле за соответствием расходов лиц, замещающих государственные должности, и иных лиц их доходам</a:t>
            </a:r>
            <a:r>
              <a:rPr lang="ru-RU" dirty="0" smtClean="0">
                <a:solidFill>
                  <a:schemeClr val="tx1"/>
                </a:solidFill>
                <a:latin typeface="Times New Roman" panose="02020603050405020304" pitchFamily="18" charset="0"/>
                <a:cs typeface="Times New Roman" panose="02020603050405020304" pitchFamily="18" charset="0"/>
              </a:rPr>
              <a:t>», и </a:t>
            </a:r>
            <a:r>
              <a:rPr lang="ru-RU" dirty="0" smtClean="0">
                <a:solidFill>
                  <a:srgbClr val="FF0000"/>
                </a:solidFill>
                <a:latin typeface="Times New Roman" panose="02020603050405020304" pitchFamily="18" charset="0"/>
                <a:cs typeface="Times New Roman" panose="02020603050405020304" pitchFamily="18" charset="0"/>
              </a:rPr>
              <a:t>уволились с государственной гражданской службы в период декларационной кампании или после её окончания</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ffectLst/>
              <a:latin typeface="Times New Roman" panose="02020603050405020304" pitchFamily="18" charset="0"/>
              <a:cs typeface="Times New Roman" panose="02020603050405020304" pitchFamily="18" charset="0"/>
            </a:endParaRPr>
          </a:p>
        </p:txBody>
      </p:sp>
      <p:sp>
        <p:nvSpPr>
          <p:cNvPr id="8" name="Номер слайда 1"/>
          <p:cNvSpPr txBox="1">
            <a:spLocks/>
          </p:cNvSpPr>
          <p:nvPr/>
        </p:nvSpPr>
        <p:spPr>
          <a:xfrm>
            <a:off x="7020272" y="4876006"/>
            <a:ext cx="2133599" cy="273844"/>
          </a:xfrm>
          <a:prstGeom prst="rect">
            <a:avLst/>
          </a:prstGeom>
        </p:spPr>
        <p:txBody>
          <a:bodyPr vert="horz" lIns="78191" tIns="39096" rIns="78191" bIns="39096" rtlCol="0" anchor="ctr"/>
          <a:lstStyle>
            <a:defPPr>
              <a:defRPr lang="ru-RU"/>
            </a:defPPr>
            <a:lvl1pPr marL="0" algn="r" defTabSz="782018" rtl="0" eaLnBrk="1" latinLnBrk="0" hangingPunct="1">
              <a:defRPr sz="1100" kern="1200">
                <a:solidFill>
                  <a:schemeClr val="tx1">
                    <a:tint val="75000"/>
                  </a:schemeClr>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a:lstStyle>
          <a:p>
            <a:fld id="{89FA656D-009D-46A4-AE2E-EAAD425C61DB}" type="slidenum">
              <a:rPr lang="ru-RU" smtClean="0"/>
              <a:pPr/>
              <a:t>12</a:t>
            </a:fld>
            <a:endParaRPr lang="ru-RU" dirty="0"/>
          </a:p>
        </p:txBody>
      </p:sp>
      <p:sp>
        <p:nvSpPr>
          <p:cNvPr id="9" name="Прямоугольник 8"/>
          <p:cNvSpPr/>
          <p:nvPr/>
        </p:nvSpPr>
        <p:spPr>
          <a:xfrm>
            <a:off x="3032838" y="-262085"/>
            <a:ext cx="342020" cy="1200329"/>
          </a:xfrm>
          <a:prstGeom prst="rect">
            <a:avLst/>
          </a:prstGeom>
        </p:spPr>
        <p:txBody>
          <a:bodyPr wrap="square">
            <a:spAutoFit/>
          </a:bodyPr>
          <a:lstStyle/>
          <a:p>
            <a:r>
              <a:rPr lang="ru-RU" sz="7200" b="1" dirty="0">
                <a:solidFill>
                  <a:srgbClr val="FF0000"/>
                </a:solidFill>
                <a:latin typeface="Monotype Corsiva" panose="03010101010201010101" pitchFamily="66" charset="0"/>
              </a:rPr>
              <a:t>!</a:t>
            </a:r>
          </a:p>
        </p:txBody>
      </p:sp>
      <p:sp>
        <p:nvSpPr>
          <p:cNvPr id="10" name="Прямоугольник 9"/>
          <p:cNvSpPr/>
          <p:nvPr/>
        </p:nvSpPr>
        <p:spPr>
          <a:xfrm>
            <a:off x="8635001" y="-262060"/>
            <a:ext cx="342020" cy="1200329"/>
          </a:xfrm>
          <a:prstGeom prst="rect">
            <a:avLst/>
          </a:prstGeom>
        </p:spPr>
        <p:txBody>
          <a:bodyPr wrap="square">
            <a:spAutoFit/>
          </a:bodyPr>
          <a:lstStyle/>
          <a:p>
            <a:r>
              <a:rPr lang="ru-RU" sz="7200" b="1" dirty="0">
                <a:solidFill>
                  <a:srgbClr val="FF0000"/>
                </a:solidFill>
                <a:latin typeface="Monotype Corsiva" panose="03010101010201010101" pitchFamily="66" charset="0"/>
              </a:rPr>
              <a:t>!</a:t>
            </a:r>
          </a:p>
        </p:txBody>
      </p:sp>
      <p:pic>
        <p:nvPicPr>
          <p:cNvPr id="13"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1976" t="6148" r="32007" b="5194"/>
          <a:stretch/>
        </p:blipFill>
        <p:spPr bwMode="auto">
          <a:xfrm>
            <a:off x="89077" y="1281117"/>
            <a:ext cx="884099" cy="1224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0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трелка вниз 9"/>
          <p:cNvSpPr/>
          <p:nvPr/>
        </p:nvSpPr>
        <p:spPr>
          <a:xfrm>
            <a:off x="1241629" y="2286567"/>
            <a:ext cx="396044" cy="25921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Выгнутая вверх стрелка 6"/>
          <p:cNvSpPr/>
          <p:nvPr/>
        </p:nvSpPr>
        <p:spPr>
          <a:xfrm rot="19230740">
            <a:off x="811252" y="1003409"/>
            <a:ext cx="2068201" cy="472387"/>
          </a:xfrm>
          <a:prstGeom prst="curved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2" name="Номер слайда 1"/>
          <p:cNvSpPr>
            <a:spLocks noGrp="1"/>
          </p:cNvSpPr>
          <p:nvPr>
            <p:ph type="sldNum" sz="quarter" idx="12"/>
          </p:nvPr>
        </p:nvSpPr>
        <p:spPr/>
        <p:txBody>
          <a:bodyPr/>
          <a:lstStyle/>
          <a:p>
            <a:fld id="{89FA656D-009D-46A4-AE2E-EAAD425C61DB}" type="slidenum">
              <a:rPr lang="ru-RU" smtClean="0"/>
              <a:pPr/>
              <a:t>13</a:t>
            </a:fld>
            <a:endParaRPr lang="ru-RU"/>
          </a:p>
        </p:txBody>
      </p:sp>
      <p:sp>
        <p:nvSpPr>
          <p:cNvPr id="4" name="Скругленный прямоугольник 3"/>
          <p:cNvSpPr/>
          <p:nvPr/>
        </p:nvSpPr>
        <p:spPr>
          <a:xfrm>
            <a:off x="2882702" y="198452"/>
            <a:ext cx="6264696" cy="2028015"/>
          </a:xfrm>
          <a:prstGeom prst="roundRect">
            <a:avLst>
              <a:gd name="adj" fmla="val 20241"/>
            </a:avLst>
          </a:prstGeom>
          <a:solidFill>
            <a:schemeClr val="accent6">
              <a:lumMod val="60000"/>
              <a:lumOff val="4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ru-RU" sz="1200" b="1" dirty="0">
                <a:solidFill>
                  <a:schemeClr val="tx1"/>
                </a:solidFill>
                <a:latin typeface="Times New Roman" panose="02020603050405020304" pitchFamily="18" charset="0"/>
                <a:cs typeface="Times New Roman" panose="02020603050405020304" pitchFamily="18" charset="0"/>
              </a:rPr>
              <a:t>Приказ Минтруда России от 7 октября 2013 г. № 530н «О требованиях </a:t>
            </a:r>
            <a:r>
              <a:rPr lang="ru-RU" sz="1200" b="1" dirty="0" smtClean="0">
                <a:solidFill>
                  <a:schemeClr val="tx1"/>
                </a:solidFill>
                <a:latin typeface="Times New Roman" panose="02020603050405020304" pitchFamily="18" charset="0"/>
                <a:cs typeface="Times New Roman" panose="02020603050405020304" pitchFamily="18" charset="0"/>
              </a:rPr>
              <a:t>к </a:t>
            </a:r>
            <a:r>
              <a:rPr lang="ru-RU" sz="1200" b="1" dirty="0">
                <a:solidFill>
                  <a:schemeClr val="tx1"/>
                </a:solidFill>
                <a:latin typeface="Times New Roman" panose="02020603050405020304" pitchFamily="18" charset="0"/>
                <a:cs typeface="Times New Roman" panose="02020603050405020304" pitchFamily="18" charset="0"/>
              </a:rPr>
              <a:t>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a:t>
            </a:r>
            <a:r>
              <a:rPr lang="ru-RU" sz="1200" b="1" dirty="0" smtClean="0">
                <a:solidFill>
                  <a:schemeClr val="tx1"/>
                </a:solidFill>
                <a:latin typeface="Times New Roman" panose="02020603050405020304" pitchFamily="18" charset="0"/>
                <a:cs typeface="Times New Roman" panose="02020603050405020304" pitchFamily="18" charset="0"/>
              </a:rPr>
              <a:t>, и </a:t>
            </a:r>
            <a:r>
              <a:rPr lang="ru-RU" sz="1200" b="1" dirty="0">
                <a:solidFill>
                  <a:schemeClr val="tx1"/>
                </a:solidFill>
                <a:latin typeface="Times New Roman" panose="02020603050405020304" pitchFamily="18" charset="0"/>
                <a:cs typeface="Times New Roman" panose="02020603050405020304" pitchFamily="18" charset="0"/>
              </a:rPr>
              <a:t>требованиях </a:t>
            </a:r>
            <a:r>
              <a:rPr lang="ru-RU" sz="1200" b="1" dirty="0" smtClean="0">
                <a:solidFill>
                  <a:schemeClr val="tx1"/>
                </a:solidFill>
                <a:latin typeface="Times New Roman" panose="02020603050405020304" pitchFamily="18" charset="0"/>
                <a:cs typeface="Times New Roman" panose="02020603050405020304" pitchFamily="18" charset="0"/>
              </a:rPr>
              <a:t/>
            </a:r>
            <a:br>
              <a:rPr lang="ru-RU" sz="1200" b="1" dirty="0" smtClean="0">
                <a:solidFill>
                  <a:schemeClr val="tx1"/>
                </a:solidFill>
                <a:latin typeface="Times New Roman" panose="02020603050405020304" pitchFamily="18" charset="0"/>
                <a:cs typeface="Times New Roman" panose="02020603050405020304" pitchFamily="18" charset="0"/>
              </a:rPr>
            </a:br>
            <a:r>
              <a:rPr lang="ru-RU" sz="1200" b="1" dirty="0" smtClean="0">
                <a:solidFill>
                  <a:schemeClr val="tx1"/>
                </a:solidFill>
                <a:latin typeface="Times New Roman" panose="02020603050405020304" pitchFamily="18" charset="0"/>
                <a:cs typeface="Times New Roman" panose="02020603050405020304" pitchFamily="18" charset="0"/>
              </a:rPr>
              <a:t>к </a:t>
            </a:r>
            <a:r>
              <a:rPr lang="ru-RU" sz="1200" b="1" dirty="0">
                <a:solidFill>
                  <a:schemeClr val="tx1"/>
                </a:solidFill>
                <a:latin typeface="Times New Roman" panose="02020603050405020304" pitchFamily="18" charset="0"/>
                <a:cs typeface="Times New Roman" panose="02020603050405020304" pitchFamily="18" charset="0"/>
              </a:rPr>
              <a:t>должностям, замещение которых влечет за собой размещение сведений о доходах, </a:t>
            </a:r>
            <a:r>
              <a:rPr lang="ru-RU" sz="1200" b="1" dirty="0" smtClean="0">
                <a:solidFill>
                  <a:schemeClr val="tx1"/>
                </a:solidFill>
                <a:latin typeface="Times New Roman" panose="02020603050405020304" pitchFamily="18" charset="0"/>
                <a:cs typeface="Times New Roman" panose="02020603050405020304" pitchFamily="18" charset="0"/>
              </a:rPr>
              <a:t>расходах, об </a:t>
            </a:r>
            <a:r>
              <a:rPr lang="ru-RU" sz="1200" b="1" dirty="0">
                <a:solidFill>
                  <a:schemeClr val="tx1"/>
                </a:solidFill>
                <a:latin typeface="Times New Roman" panose="02020603050405020304" pitchFamily="18" charset="0"/>
                <a:cs typeface="Times New Roman" panose="02020603050405020304" pitchFamily="18" charset="0"/>
              </a:rPr>
              <a:t>имуществе и обязательствах имущественного характера»</a:t>
            </a:r>
          </a:p>
        </p:txBody>
      </p:sp>
      <p:sp>
        <p:nvSpPr>
          <p:cNvPr id="5" name="Скругленный прямоугольник 4"/>
          <p:cNvSpPr/>
          <p:nvPr/>
        </p:nvSpPr>
        <p:spPr>
          <a:xfrm>
            <a:off x="107504" y="1593545"/>
            <a:ext cx="2664296" cy="646986"/>
          </a:xfrm>
          <a:prstGeom prst="roundRect">
            <a:avLst/>
          </a:prstGeom>
          <a:solidFill>
            <a:schemeClr val="bg1">
              <a:lumMod val="85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ru-RU" b="1" dirty="0">
                <a:solidFill>
                  <a:schemeClr val="tx1"/>
                </a:solidFill>
                <a:latin typeface="Times New Roman" panose="02020603050405020304" pitchFamily="18" charset="0"/>
                <a:cs typeface="Times New Roman" panose="02020603050405020304" pitchFamily="18" charset="0"/>
              </a:rPr>
              <a:t>Приказ Минтруда России от </a:t>
            </a:r>
            <a:r>
              <a:rPr lang="ru-RU" b="1" dirty="0" smtClean="0">
                <a:solidFill>
                  <a:schemeClr val="tx1"/>
                </a:solidFill>
                <a:latin typeface="Times New Roman" panose="02020603050405020304" pitchFamily="18" charset="0"/>
                <a:cs typeface="Times New Roman" panose="02020603050405020304" pitchFamily="18" charset="0"/>
              </a:rPr>
              <a:t>26 июля 2018 г. № 490н</a:t>
            </a:r>
            <a:endParaRPr lang="ru-RU" b="1" dirty="0">
              <a:solidFill>
                <a:schemeClr val="tx1"/>
              </a:solidFill>
            </a:endParaRPr>
          </a:p>
        </p:txBody>
      </p:sp>
      <p:sp>
        <p:nvSpPr>
          <p:cNvPr id="8" name="TextBox 7"/>
          <p:cNvSpPr txBox="1"/>
          <p:nvPr/>
        </p:nvSpPr>
        <p:spPr>
          <a:xfrm>
            <a:off x="107504" y="885659"/>
            <a:ext cx="2664296"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Внесены</a:t>
            </a:r>
          </a:p>
          <a:p>
            <a:pPr algn="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изменения</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170734" y="2294177"/>
            <a:ext cx="5793754" cy="2462213"/>
          </a:xfrm>
          <a:prstGeom prst="rect">
            <a:avLst/>
          </a:prstGeom>
        </p:spPr>
        <p:txBody>
          <a:bodyPr wrap="square">
            <a:spAutoFit/>
          </a:bodyPr>
          <a:lstStyle/>
          <a:p>
            <a:pPr marL="285750" indent="-285750">
              <a:buFont typeface="Wingdings" panose="05000000000000000000" pitchFamily="2" charset="2"/>
              <a:buChar char="q"/>
            </a:pPr>
            <a:r>
              <a:rPr lang="ru-RU" sz="1400" dirty="0" smtClean="0">
                <a:latin typeface="Times New Roman" panose="02020603050405020304" pitchFamily="18" charset="0"/>
                <a:cs typeface="Times New Roman" panose="02020603050405020304" pitchFamily="18" charset="0"/>
              </a:rPr>
              <a:t>В подразделе «Комиссия </a:t>
            </a:r>
            <a:r>
              <a:rPr lang="ru-RU" sz="1400" dirty="0">
                <a:latin typeface="Times New Roman" panose="02020603050405020304" pitchFamily="18" charset="0"/>
                <a:cs typeface="Times New Roman" panose="02020603050405020304" pitchFamily="18" charset="0"/>
              </a:rPr>
              <a:t>по соблюдению требований к служебному поведению и урегулированию конфликта интересов </a:t>
            </a:r>
            <a:r>
              <a:rPr lang="ru-RU" sz="1400" dirty="0" smtClean="0">
                <a:latin typeface="Times New Roman" panose="02020603050405020304" pitchFamily="18" charset="0"/>
                <a:cs typeface="Times New Roman" panose="02020603050405020304" pitchFamily="18" charset="0"/>
              </a:rPr>
              <a:t>(аттестационная </a:t>
            </a:r>
            <a:r>
              <a:rPr lang="ru-RU" sz="1400" dirty="0">
                <a:latin typeface="Times New Roman" panose="02020603050405020304" pitchFamily="18" charset="0"/>
                <a:cs typeface="Times New Roman" panose="02020603050405020304" pitchFamily="18" charset="0"/>
              </a:rPr>
              <a:t>комиссия</a:t>
            </a:r>
            <a:r>
              <a:rPr lang="ru-RU" sz="1400" dirty="0" smtClean="0">
                <a:latin typeface="Times New Roman" panose="02020603050405020304" pitchFamily="18" charset="0"/>
                <a:cs typeface="Times New Roman" panose="02020603050405020304" pitchFamily="18" charset="0"/>
              </a:rPr>
              <a:t>)» размещать </a:t>
            </a:r>
            <a:r>
              <a:rPr lang="ru-RU" sz="1400" b="1" dirty="0" smtClean="0">
                <a:solidFill>
                  <a:srgbClr val="C00000"/>
                </a:solidFill>
                <a:latin typeface="Times New Roman" panose="02020603050405020304" pitchFamily="18" charset="0"/>
                <a:cs typeface="Times New Roman" panose="02020603050405020304" pitchFamily="18" charset="0"/>
              </a:rPr>
              <a:t>сведения </a:t>
            </a:r>
            <a:r>
              <a:rPr lang="ru-RU" sz="1400" b="1" dirty="0">
                <a:solidFill>
                  <a:srgbClr val="C00000"/>
                </a:solidFill>
                <a:latin typeface="Times New Roman" panose="02020603050405020304" pitchFamily="18" charset="0"/>
                <a:cs typeface="Times New Roman" panose="02020603050405020304" pitchFamily="18" charset="0"/>
              </a:rPr>
              <a:t>о планируемом проведении заседания </a:t>
            </a:r>
            <a:r>
              <a:rPr lang="ru-RU" sz="1400" b="1" dirty="0" smtClean="0">
                <a:solidFill>
                  <a:srgbClr val="C00000"/>
                </a:solidFill>
                <a:latin typeface="Times New Roman" panose="02020603050405020304" pitchFamily="18" charset="0"/>
                <a:cs typeface="Times New Roman" panose="02020603050405020304" pitchFamily="18" charset="0"/>
              </a:rPr>
              <a:t>комиссии </a:t>
            </a:r>
            <a:r>
              <a:rPr lang="ru-RU" sz="1400" b="1" dirty="0">
                <a:solidFill>
                  <a:srgbClr val="C00000"/>
                </a:solidFill>
                <a:latin typeface="Times New Roman" panose="02020603050405020304" pitchFamily="18" charset="0"/>
                <a:cs typeface="Times New Roman" panose="02020603050405020304" pitchFamily="18" charset="0"/>
              </a:rPr>
              <a:t>(анонс, повестка</a:t>
            </a:r>
            <a:r>
              <a:rPr lang="ru-RU" sz="1400" b="1" dirty="0" smtClean="0">
                <a:solidFill>
                  <a:srgbClr val="C00000"/>
                </a:solidFill>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подразделе </a:t>
            </a:r>
            <a:r>
              <a:rPr lang="ru-RU" sz="1400" dirty="0" smtClean="0">
                <a:latin typeface="Times New Roman" panose="02020603050405020304" pitchFamily="18" charset="0"/>
                <a:cs typeface="Times New Roman" panose="02020603050405020304" pitchFamily="18" charset="0"/>
              </a:rPr>
              <a:t>«Сведения </a:t>
            </a:r>
            <a:r>
              <a:rPr lang="ru-RU" sz="1400" dirty="0">
                <a:latin typeface="Times New Roman" panose="02020603050405020304" pitchFamily="18" charset="0"/>
                <a:cs typeface="Times New Roman" panose="02020603050405020304" pitchFamily="18" charset="0"/>
              </a:rPr>
              <a:t>о доходах, расходах, имуществе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и </a:t>
            </a:r>
            <a:r>
              <a:rPr lang="ru-RU" sz="1400" dirty="0">
                <a:latin typeface="Times New Roman" panose="02020603050405020304" pitchFamily="18" charset="0"/>
                <a:cs typeface="Times New Roman" panose="02020603050405020304" pitchFamily="18" charset="0"/>
              </a:rPr>
              <a:t>обязательствах имущественного </a:t>
            </a:r>
            <a:r>
              <a:rPr lang="ru-RU" sz="1400" dirty="0" smtClean="0">
                <a:latin typeface="Times New Roman" panose="02020603050405020304" pitchFamily="18" charset="0"/>
                <a:cs typeface="Times New Roman" panose="02020603050405020304" pitchFamily="18" charset="0"/>
              </a:rPr>
              <a:t>характера» размещать </a:t>
            </a:r>
            <a:r>
              <a:rPr lang="ru-RU" sz="1400" b="1" dirty="0" smtClean="0">
                <a:solidFill>
                  <a:srgbClr val="C00000"/>
                </a:solidFill>
                <a:latin typeface="Times New Roman" panose="02020603050405020304" pitchFamily="18" charset="0"/>
                <a:cs typeface="Times New Roman" panose="02020603050405020304" pitchFamily="18" charset="0"/>
              </a:rPr>
              <a:t>сведения </a:t>
            </a:r>
            <a:br>
              <a:rPr lang="ru-RU" sz="1400" b="1" dirty="0" smtClean="0">
                <a:solidFill>
                  <a:srgbClr val="C00000"/>
                </a:solidFill>
                <a:latin typeface="Times New Roman" panose="02020603050405020304" pitchFamily="18" charset="0"/>
                <a:cs typeface="Times New Roman" panose="02020603050405020304" pitchFamily="18" charset="0"/>
              </a:rPr>
            </a:br>
            <a:r>
              <a:rPr lang="ru-RU" sz="1400" b="1" dirty="0" smtClean="0">
                <a:solidFill>
                  <a:srgbClr val="C00000"/>
                </a:solidFill>
                <a:latin typeface="Times New Roman" panose="02020603050405020304" pitchFamily="18" charset="0"/>
                <a:cs typeface="Times New Roman" panose="02020603050405020304" pitchFamily="18" charset="0"/>
              </a:rPr>
              <a:t>в отношении вновь поступивших служащих (работников) </a:t>
            </a:r>
            <a:br>
              <a:rPr lang="ru-RU" sz="1400" b="1" dirty="0" smtClean="0">
                <a:solidFill>
                  <a:srgbClr val="C00000"/>
                </a:solidFill>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о доходах</a:t>
            </a:r>
            <a:r>
              <a:rPr lang="ru-RU" sz="1400" dirty="0">
                <a:latin typeface="Times New Roman" panose="02020603050405020304" pitchFamily="18" charset="0"/>
                <a:cs typeface="Times New Roman" panose="02020603050405020304" pitchFamily="18" charset="0"/>
              </a:rPr>
              <a:t>, расходах, </a:t>
            </a:r>
            <a:r>
              <a:rPr lang="ru-RU" sz="1400" dirty="0" smtClean="0">
                <a:latin typeface="Times New Roman" panose="02020603050405020304" pitchFamily="18" charset="0"/>
                <a:cs typeface="Times New Roman" panose="02020603050405020304" pitchFamily="18" charset="0"/>
              </a:rPr>
              <a:t>об </a:t>
            </a:r>
            <a:r>
              <a:rPr lang="ru-RU" sz="1400" dirty="0">
                <a:latin typeface="Times New Roman" panose="02020603050405020304" pitchFamily="18" charset="0"/>
                <a:cs typeface="Times New Roman" panose="02020603050405020304" pitchFamily="18" charset="0"/>
              </a:rPr>
              <a:t>имуществе и обязательствах имущественного характера, а также о доходах, расходах, об имуществе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и </a:t>
            </a:r>
            <a:r>
              <a:rPr lang="ru-RU" sz="1400" dirty="0">
                <a:latin typeface="Times New Roman" panose="02020603050405020304" pitchFamily="18" charset="0"/>
                <a:cs typeface="Times New Roman" panose="02020603050405020304" pitchFamily="18" charset="0"/>
              </a:rPr>
              <a:t>обязательствах имущественного характера членов </a:t>
            </a:r>
            <a:r>
              <a:rPr lang="ru-RU" sz="1400" dirty="0" smtClean="0">
                <a:latin typeface="Times New Roman" panose="02020603050405020304" pitchFamily="18" charset="0"/>
                <a:cs typeface="Times New Roman" panose="02020603050405020304" pitchFamily="18" charset="0"/>
              </a:rPr>
              <a:t>их семей </a:t>
            </a:r>
            <a:r>
              <a:rPr lang="ru-RU" sz="1400" dirty="0">
                <a:latin typeface="Times New Roman" panose="02020603050405020304" pitchFamily="18" charset="0"/>
                <a:cs typeface="Times New Roman" panose="02020603050405020304" pitchFamily="18" charset="0"/>
              </a:rPr>
              <a:t>за все предшествующие периоды, размещенные </a:t>
            </a:r>
            <a:r>
              <a:rPr lang="ru-RU" sz="1400" dirty="0" smtClean="0">
                <a:latin typeface="Times New Roman" panose="02020603050405020304" pitchFamily="18" charset="0"/>
                <a:cs typeface="Times New Roman" panose="02020603050405020304" pitchFamily="18" charset="0"/>
              </a:rPr>
              <a:t>ранее.</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81967" y="2573923"/>
            <a:ext cx="2515369" cy="338554"/>
          </a:xfrm>
          <a:prstGeom prst="rect">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ru-RU" b="1" dirty="0">
                <a:solidFill>
                  <a:srgbClr val="FF0000"/>
                </a:solidFill>
                <a:latin typeface="Times New Roman" panose="02020603050405020304" pitchFamily="18" charset="0"/>
                <a:cs typeface="Times New Roman" panose="02020603050405020304" pitchFamily="18" charset="0"/>
              </a:rPr>
              <a:t>Отсутствует обязанность</a:t>
            </a:r>
          </a:p>
        </p:txBody>
      </p:sp>
      <p:sp>
        <p:nvSpPr>
          <p:cNvPr id="12" name="Стрелка вниз 11"/>
          <p:cNvSpPr/>
          <p:nvPr/>
        </p:nvSpPr>
        <p:spPr>
          <a:xfrm rot="16200000">
            <a:off x="2725214" y="2642339"/>
            <a:ext cx="396044" cy="25921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pic>
        <p:nvPicPr>
          <p:cNvPr id="13" name="Рисунок 12" descr="http://www.wabse.com/photogallery/Files/Email%20Me.jpg"/>
          <p:cNvPicPr/>
          <p:nvPr/>
        </p:nvPicPr>
        <p:blipFill>
          <a:blip r:embed="rId2" cstate="print">
            <a:extLst>
              <a:ext uri="{BEBA8EAE-BF5A-486C-A8C5-ECC9F3942E4B}">
                <a14:imgProps xmlns:a14="http://schemas.microsoft.com/office/drawing/2010/main">
                  <a14:imgLayer r:embed="rId3">
                    <a14:imgEffect>
                      <a14:backgroundRemoval t="0" b="100000" l="0" r="100000">
                        <a14:foregroundMark x1="32995" y1="24686" x2="32995" y2="24686"/>
                        <a14:foregroundMark x1="31218" y1="32218" x2="31218" y2="32218"/>
                        <a14:foregroundMark x1="51015" y1="40586" x2="51015" y2="40586"/>
                        <a14:foregroundMark x1="52792" y1="64854" x2="52792" y2="64854"/>
                        <a14:foregroundMark x1="87817" y1="32636" x2="87817" y2="32636"/>
                        <a14:foregroundMark x1="67259" y1="20502" x2="67259" y2="20502"/>
                        <a14:foregroundMark x1="59898" y1="20502" x2="59898" y2="20502"/>
                        <a14:foregroundMark x1="63198" y1="18828" x2="63198" y2="18828"/>
                        <a14:foregroundMark x1="63452" y1="25941" x2="63452" y2="25941"/>
                        <a14:foregroundMark x1="70305" y1="23013" x2="70305" y2="23013"/>
                        <a14:foregroundMark x1="69797" y1="18828" x2="69797" y2="18828"/>
                        <a14:foregroundMark x1="61929" y1="15900" x2="61929" y2="15900"/>
                        <a14:foregroundMark x1="58629" y1="64435" x2="58629" y2="64435"/>
                        <a14:foregroundMark x1="53807" y1="58159" x2="53807" y2="58159"/>
                        <a14:foregroundMark x1="88071" y1="10042" x2="88071" y2="10042"/>
                        <a14:foregroundMark x1="55584" y1="21757" x2="55584" y2="21757"/>
                        <a14:foregroundMark x1="68782" y1="30126" x2="68782" y2="30126"/>
                        <a14:foregroundMark x1="64467" y1="26778" x2="64467" y2="26778"/>
                        <a14:foregroundMark x1="65482" y1="22594" x2="65482" y2="22594"/>
                        <a14:foregroundMark x1="63452" y1="20921" x2="63452" y2="20921"/>
                        <a14:foregroundMark x1="63198" y1="20502" x2="63198" y2="20502"/>
                        <a14:foregroundMark x1="63198" y1="20502" x2="63198" y2="20502"/>
                        <a14:foregroundMark x1="63198" y1="20502" x2="63198" y2="20502"/>
                        <a14:foregroundMark x1="60660" y1="17992" x2="59898" y2="16736"/>
                        <a14:foregroundMark x1="59137" y1="15481" x2="59137" y2="15481"/>
                        <a14:foregroundMark x1="59137" y1="15063" x2="59137" y2="15063"/>
                        <a14:foregroundMark x1="58376" y1="17573" x2="58376" y2="18828"/>
                        <a14:foregroundMark x1="58629" y1="20084" x2="62690" y2="20921"/>
                        <a14:foregroundMark x1="64721" y1="21339" x2="64975" y2="20502"/>
                        <a14:foregroundMark x1="65482" y1="19247" x2="65482" y2="19247"/>
                        <a14:foregroundMark x1="67259" y1="16736" x2="67259" y2="16736"/>
                        <a14:foregroundMark x1="85787" y1="36402" x2="85787" y2="36402"/>
                        <a14:foregroundMark x1="85787" y1="36402" x2="87817" y2="38912"/>
                        <a14:foregroundMark x1="88325" y1="38912" x2="88325" y2="38912"/>
                        <a14:foregroundMark x1="88832" y1="7113" x2="88832" y2="7113"/>
                        <a14:foregroundMark x1="87817" y1="5858" x2="87817" y2="5858"/>
                        <a14:foregroundMark x1="50508" y1="31381" x2="50508" y2="31381"/>
                        <a14:foregroundMark x1="21827" y1="5858" x2="21827" y2="5858"/>
                        <a14:foregroundMark x1="21827" y1="5021" x2="21827" y2="5021"/>
                        <a14:foregroundMark x1="23350" y1="5439" x2="23350" y2="5439"/>
                      </a14:backgroundRemoval>
                    </a14:imgEffect>
                  </a14:imgLayer>
                </a14:imgProps>
              </a:ext>
              <a:ext uri="{28A0092B-C50C-407E-A947-70E740481C1C}">
                <a14:useLocalDpi xmlns:a14="http://schemas.microsoft.com/office/drawing/2010/main" val="0"/>
              </a:ext>
            </a:extLst>
          </a:blip>
          <a:srcRect/>
          <a:stretch>
            <a:fillRect/>
          </a:stretch>
        </p:blipFill>
        <p:spPr bwMode="auto">
          <a:xfrm>
            <a:off x="402427" y="3249988"/>
            <a:ext cx="2470491" cy="1506402"/>
          </a:xfrm>
          <a:prstGeom prst="rect">
            <a:avLst/>
          </a:prstGeom>
          <a:noFill/>
          <a:ln>
            <a:noFill/>
          </a:ln>
        </p:spPr>
      </p:pic>
    </p:spTree>
    <p:extLst>
      <p:ext uri="{BB962C8B-B14F-4D97-AF65-F5344CB8AC3E}">
        <p14:creationId xmlns:p14="http://schemas.microsoft.com/office/powerpoint/2010/main" val="390692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46913" y="4890194"/>
            <a:ext cx="2133599" cy="273844"/>
          </a:xfrm>
        </p:spPr>
        <p:txBody>
          <a:bodyPr/>
          <a:lstStyle/>
          <a:p>
            <a:fld id="{89FA656D-009D-46A4-AE2E-EAAD425C61DB}" type="slidenum">
              <a:rPr lang="ru-RU" smtClean="0"/>
              <a:pPr/>
              <a:t>14</a:t>
            </a:fld>
            <a:endParaRPr lang="ru-RU" dirty="0"/>
          </a:p>
        </p:txBody>
      </p:sp>
      <p:sp>
        <p:nvSpPr>
          <p:cNvPr id="6" name="Скругленный прямоугольник 5"/>
          <p:cNvSpPr/>
          <p:nvPr/>
        </p:nvSpPr>
        <p:spPr>
          <a:xfrm>
            <a:off x="3347864" y="51470"/>
            <a:ext cx="5601962" cy="936104"/>
          </a:xfrm>
          <a:prstGeom prst="roundRect">
            <a:avLst>
              <a:gd name="adj" fmla="val 20241"/>
            </a:avLst>
          </a:prstGeom>
          <a:solidFill>
            <a:schemeClr val="accent6">
              <a:lumMod val="60000"/>
              <a:lumOff val="4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800"/>
              </a:lnSpc>
              <a:spcAft>
                <a:spcPts val="0"/>
              </a:spcAft>
            </a:pPr>
            <a:r>
              <a:rPr lang="ru-RU" sz="2000" b="1" dirty="0" smtClean="0">
                <a:solidFill>
                  <a:schemeClr val="tx1"/>
                </a:solidFill>
                <a:latin typeface="Times New Roman"/>
                <a:ea typeface="Calibri"/>
              </a:rPr>
              <a:t>3 августа 2018 года утверждена Стратегия </a:t>
            </a:r>
            <a:r>
              <a:rPr lang="ru-RU" sz="2000" b="1" dirty="0">
                <a:solidFill>
                  <a:schemeClr val="tx1"/>
                </a:solidFill>
                <a:latin typeface="Times New Roman"/>
                <a:ea typeface="Calibri"/>
              </a:rPr>
              <a:t>развития Счетной палаты Российской </a:t>
            </a:r>
            <a:r>
              <a:rPr lang="ru-RU" sz="2000" b="1" dirty="0" smtClean="0">
                <a:solidFill>
                  <a:schemeClr val="tx1"/>
                </a:solidFill>
                <a:latin typeface="Times New Roman"/>
                <a:ea typeface="Calibri"/>
              </a:rPr>
              <a:t>Федерации на </a:t>
            </a:r>
            <a:r>
              <a:rPr lang="ru-RU" sz="2000" b="1" dirty="0">
                <a:solidFill>
                  <a:schemeClr val="tx1"/>
                </a:solidFill>
                <a:latin typeface="Times New Roman"/>
                <a:ea typeface="Calibri"/>
              </a:rPr>
              <a:t>2018–2024 годы</a:t>
            </a:r>
          </a:p>
        </p:txBody>
      </p:sp>
      <p:sp>
        <p:nvSpPr>
          <p:cNvPr id="12" name="Скругленный прямоугольник 11"/>
          <p:cNvSpPr/>
          <p:nvPr/>
        </p:nvSpPr>
        <p:spPr>
          <a:xfrm>
            <a:off x="107504" y="987574"/>
            <a:ext cx="8892480" cy="2448272"/>
          </a:xfrm>
          <a:prstGeom prst="roundRect">
            <a:avLst>
              <a:gd name="adj" fmla="val 20241"/>
            </a:avLst>
          </a:prstGeom>
          <a:solidFill>
            <a:schemeClr val="bg1">
              <a:lumMod val="85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444500" algn="just">
              <a:lnSpc>
                <a:spcPts val="1450"/>
              </a:lnSpc>
              <a:spcAft>
                <a:spcPts val="0"/>
              </a:spcAft>
            </a:pPr>
            <a:r>
              <a:rPr lang="ru-RU" sz="1400" b="1" u="sng" dirty="0">
                <a:solidFill>
                  <a:schemeClr val="tx1"/>
                </a:solidFill>
                <a:latin typeface="Times New Roman"/>
                <a:ea typeface="Calibri"/>
                <a:cs typeface="Times New Roman"/>
              </a:rPr>
              <a:t>Задача 4. Развитие среды добросовестности за счет совершенствования мер по противодействию коррупции, </a:t>
            </a:r>
            <a:r>
              <a:rPr lang="ru-RU" sz="1400" b="1" u="sng" dirty="0" smtClean="0">
                <a:solidFill>
                  <a:schemeClr val="tx1"/>
                </a:solidFill>
                <a:latin typeface="Times New Roman"/>
                <a:ea typeface="Calibri"/>
                <a:cs typeface="Times New Roman"/>
              </a:rPr>
              <a:t>а </a:t>
            </a:r>
            <a:r>
              <a:rPr lang="ru-RU" sz="1400" b="1" u="sng" dirty="0">
                <a:solidFill>
                  <a:schemeClr val="tx1"/>
                </a:solidFill>
                <a:latin typeface="Times New Roman"/>
                <a:ea typeface="Calibri"/>
                <a:cs typeface="Times New Roman"/>
              </a:rPr>
              <a:t>также законодательных и институциональных условий, препятствующих </a:t>
            </a:r>
            <a:r>
              <a:rPr lang="ru-RU" sz="1400" b="1" u="sng" dirty="0" smtClean="0">
                <a:solidFill>
                  <a:schemeClr val="tx1"/>
                </a:solidFill>
                <a:latin typeface="Times New Roman"/>
                <a:ea typeface="Calibri"/>
                <a:cs typeface="Times New Roman"/>
              </a:rPr>
              <a:t>злоупотреблениям.</a:t>
            </a:r>
            <a:endParaRPr lang="ru-RU" sz="1100" b="1" u="sng" dirty="0">
              <a:solidFill>
                <a:schemeClr val="tx1"/>
              </a:solidFill>
              <a:ea typeface="Calibri"/>
              <a:cs typeface="Times New Roman"/>
            </a:endParaRPr>
          </a:p>
          <a:p>
            <a:pPr indent="444500" algn="just">
              <a:lnSpc>
                <a:spcPts val="1450"/>
              </a:lnSpc>
              <a:spcAft>
                <a:spcPts val="0"/>
              </a:spcAft>
            </a:pPr>
            <a:r>
              <a:rPr lang="ru-RU" sz="1400" dirty="0">
                <a:solidFill>
                  <a:schemeClr val="tx1"/>
                </a:solidFill>
                <a:latin typeface="Times New Roman"/>
                <a:ea typeface="Calibri"/>
                <a:cs typeface="Times New Roman"/>
              </a:rPr>
              <a:t>1.</a:t>
            </a:r>
            <a:r>
              <a:rPr lang="en-US" sz="1400" dirty="0">
                <a:solidFill>
                  <a:schemeClr val="tx1"/>
                </a:solidFill>
                <a:latin typeface="Times New Roman"/>
                <a:ea typeface="Calibri"/>
                <a:cs typeface="Times New Roman"/>
              </a:rPr>
              <a:t> </a:t>
            </a:r>
            <a:r>
              <a:rPr lang="ru-RU" sz="1400" dirty="0">
                <a:solidFill>
                  <a:schemeClr val="tx1"/>
                </a:solidFill>
                <a:latin typeface="Times New Roman"/>
                <a:ea typeface="Calibri"/>
                <a:cs typeface="Times New Roman"/>
              </a:rPr>
              <a:t>Совершенствование системы ограничений и требований, установленных в целях противодействия коррупции и повышения эффективности механизмов предотвращения и урегулирования конфликта интересов.</a:t>
            </a:r>
            <a:endParaRPr lang="ru-RU" sz="1100" dirty="0">
              <a:solidFill>
                <a:schemeClr val="tx1"/>
              </a:solidFill>
              <a:ea typeface="Calibri"/>
              <a:cs typeface="Times New Roman"/>
            </a:endParaRPr>
          </a:p>
          <a:p>
            <a:pPr indent="444500" algn="just">
              <a:lnSpc>
                <a:spcPts val="1450"/>
              </a:lnSpc>
              <a:spcAft>
                <a:spcPts val="0"/>
              </a:spcAft>
            </a:pPr>
            <a:r>
              <a:rPr lang="ru-RU" sz="1400" dirty="0">
                <a:solidFill>
                  <a:schemeClr val="tx1"/>
                </a:solidFill>
                <a:latin typeface="Times New Roman"/>
                <a:ea typeface="Calibri"/>
                <a:cs typeface="Times New Roman"/>
              </a:rPr>
              <a:t>2.</a:t>
            </a:r>
            <a:r>
              <a:rPr lang="en-US" sz="1400" dirty="0">
                <a:solidFill>
                  <a:schemeClr val="tx1"/>
                </a:solidFill>
                <a:latin typeface="Times New Roman"/>
                <a:ea typeface="Calibri"/>
                <a:cs typeface="Times New Roman"/>
              </a:rPr>
              <a:t> </a:t>
            </a:r>
            <a:r>
              <a:rPr lang="ru-RU" sz="1400" dirty="0">
                <a:solidFill>
                  <a:schemeClr val="tx1"/>
                </a:solidFill>
                <a:latin typeface="Times New Roman"/>
                <a:ea typeface="Calibri"/>
                <a:cs typeface="Times New Roman"/>
              </a:rPr>
              <a:t>Совершенствование информационного обмена с органами исполнительной власти, контролирующими органами и правоохранительными органами в целях разработки и внедрения новых комплексных инструментов противодействия коррупции.</a:t>
            </a:r>
            <a:endParaRPr lang="ru-RU" sz="1100" dirty="0">
              <a:solidFill>
                <a:schemeClr val="tx1"/>
              </a:solidFill>
              <a:ea typeface="Calibri"/>
              <a:cs typeface="Times New Roman"/>
            </a:endParaRPr>
          </a:p>
          <a:p>
            <a:pPr indent="444500" algn="just">
              <a:lnSpc>
                <a:spcPts val="1450"/>
              </a:lnSpc>
              <a:spcAft>
                <a:spcPts val="0"/>
              </a:spcAft>
            </a:pPr>
            <a:r>
              <a:rPr lang="ru-RU" sz="1400" dirty="0">
                <a:solidFill>
                  <a:schemeClr val="tx1"/>
                </a:solidFill>
                <a:latin typeface="Times New Roman"/>
                <a:ea typeface="Calibri"/>
                <a:cs typeface="Times New Roman"/>
              </a:rPr>
              <a:t>3.</a:t>
            </a:r>
            <a:r>
              <a:rPr lang="en-US" sz="1400" dirty="0">
                <a:solidFill>
                  <a:schemeClr val="tx1"/>
                </a:solidFill>
                <a:latin typeface="Times New Roman"/>
                <a:ea typeface="Calibri"/>
                <a:cs typeface="Times New Roman"/>
              </a:rPr>
              <a:t> </a:t>
            </a:r>
            <a:r>
              <a:rPr lang="ru-RU" sz="1400" dirty="0">
                <a:solidFill>
                  <a:schemeClr val="tx1"/>
                </a:solidFill>
                <a:latin typeface="Times New Roman"/>
                <a:ea typeface="Calibri"/>
                <a:cs typeface="Times New Roman"/>
              </a:rPr>
              <a:t>Содействие созданию единой системы обеспечения прозрачности государственной антикоррупционной политики, в том числе раскрытию информации о лицах, уличенных в злоупотреблениях.</a:t>
            </a:r>
            <a:endParaRPr lang="ru-RU" sz="1100" dirty="0">
              <a:solidFill>
                <a:schemeClr val="tx1"/>
              </a:solidFill>
              <a:ea typeface="Calibri"/>
              <a:cs typeface="Times New Roman"/>
            </a:endParaRPr>
          </a:p>
          <a:p>
            <a:pPr indent="444500" algn="just">
              <a:lnSpc>
                <a:spcPts val="1450"/>
              </a:lnSpc>
              <a:spcAft>
                <a:spcPts val="0"/>
              </a:spcAft>
            </a:pPr>
            <a:r>
              <a:rPr lang="ru-RU" sz="1400" dirty="0">
                <a:solidFill>
                  <a:schemeClr val="tx1"/>
                </a:solidFill>
                <a:latin typeface="Times New Roman"/>
                <a:ea typeface="Calibri"/>
                <a:cs typeface="Times New Roman"/>
              </a:rPr>
              <a:t>4.</a:t>
            </a:r>
            <a:r>
              <a:rPr lang="en-US" sz="1400" dirty="0">
                <a:solidFill>
                  <a:schemeClr val="tx1"/>
                </a:solidFill>
                <a:latin typeface="Times New Roman"/>
                <a:ea typeface="Calibri"/>
                <a:cs typeface="Times New Roman"/>
              </a:rPr>
              <a:t> </a:t>
            </a:r>
            <a:r>
              <a:rPr lang="ru-RU" sz="1400" dirty="0">
                <a:solidFill>
                  <a:schemeClr val="tx1"/>
                </a:solidFill>
                <a:latin typeface="Times New Roman"/>
                <a:ea typeface="Calibri"/>
                <a:cs typeface="Times New Roman"/>
              </a:rPr>
              <a:t>Поддержка культуры нулевой терпимости к коррупции через следование принципам независимости, честности и ответственности в своей деятельности.</a:t>
            </a:r>
            <a:endParaRPr lang="ru-RU" sz="1100" dirty="0">
              <a:solidFill>
                <a:schemeClr val="tx1"/>
              </a:solidFill>
              <a:ea typeface="Calibri"/>
              <a:cs typeface="Times New Roman"/>
            </a:endParaRPr>
          </a:p>
        </p:txBody>
      </p:sp>
      <p:sp>
        <p:nvSpPr>
          <p:cNvPr id="7" name="Скругленный прямоугольник 6"/>
          <p:cNvSpPr/>
          <p:nvPr/>
        </p:nvSpPr>
        <p:spPr>
          <a:xfrm>
            <a:off x="2267744" y="3507854"/>
            <a:ext cx="6732240" cy="1584176"/>
          </a:xfrm>
          <a:prstGeom prst="roundRect">
            <a:avLst>
              <a:gd name="adj" fmla="val 20241"/>
            </a:avLst>
          </a:prstGeom>
          <a:solidFill>
            <a:schemeClr val="bg1">
              <a:lumMod val="85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444500" algn="just">
              <a:spcAft>
                <a:spcPts val="0"/>
              </a:spcAft>
            </a:pPr>
            <a:r>
              <a:rPr lang="ru-RU" sz="1400" dirty="0" smtClean="0">
                <a:solidFill>
                  <a:schemeClr val="tx1"/>
                </a:solidFill>
                <a:latin typeface="Times New Roman"/>
                <a:ea typeface="Calibri"/>
                <a:cs typeface="Times New Roman"/>
              </a:rPr>
              <a:t>«Мы </a:t>
            </a:r>
            <a:r>
              <a:rPr lang="ru-RU" sz="1400" dirty="0">
                <a:solidFill>
                  <a:schemeClr val="tx1"/>
                </a:solidFill>
                <a:latin typeface="Times New Roman"/>
                <a:ea typeface="Calibri"/>
                <a:cs typeface="Times New Roman"/>
              </a:rPr>
              <a:t>хотим скоординировать деятельность, иногда совместные мероприятия проводить с другими ведомствами. Такие возможности нам предложили, даже есть соглашения </a:t>
            </a:r>
            <a:r>
              <a:rPr lang="ru-RU" sz="1400" dirty="0" smtClean="0">
                <a:solidFill>
                  <a:schemeClr val="tx1"/>
                </a:solidFill>
                <a:latin typeface="Times New Roman"/>
                <a:ea typeface="Calibri"/>
                <a:cs typeface="Times New Roman"/>
              </a:rPr>
              <a:t>с </a:t>
            </a:r>
            <a:r>
              <a:rPr lang="ru-RU" sz="1400" dirty="0">
                <a:solidFill>
                  <a:schemeClr val="tx1"/>
                </a:solidFill>
                <a:latin typeface="Times New Roman"/>
                <a:ea typeface="Calibri"/>
                <a:cs typeface="Times New Roman"/>
              </a:rPr>
              <a:t>рядом ведомств. Мы можем объединять усилия </a:t>
            </a:r>
            <a:r>
              <a:rPr lang="ru-RU" sz="1400" dirty="0" smtClean="0">
                <a:solidFill>
                  <a:schemeClr val="tx1"/>
                </a:solidFill>
                <a:latin typeface="Times New Roman"/>
                <a:ea typeface="Calibri"/>
                <a:cs typeface="Times New Roman"/>
              </a:rPr>
              <a:t>с </a:t>
            </a:r>
            <a:r>
              <a:rPr lang="ru-RU" sz="1400" dirty="0" err="1">
                <a:solidFill>
                  <a:schemeClr val="tx1"/>
                </a:solidFill>
                <a:latin typeface="Times New Roman"/>
                <a:ea typeface="Calibri"/>
                <a:cs typeface="Times New Roman"/>
              </a:rPr>
              <a:t>Росфинмониторингом</a:t>
            </a:r>
            <a:r>
              <a:rPr lang="ru-RU" sz="1400" dirty="0">
                <a:solidFill>
                  <a:schemeClr val="tx1"/>
                </a:solidFill>
                <a:latin typeface="Times New Roman"/>
                <a:ea typeface="Calibri"/>
                <a:cs typeface="Times New Roman"/>
              </a:rPr>
              <a:t>, Федеральной налоговой службой, Казначейством и другими органами контроля, чтобы глубже проникать в какие-то вопросы, не дублируя друг </a:t>
            </a:r>
            <a:r>
              <a:rPr lang="ru-RU" sz="1400" dirty="0" smtClean="0">
                <a:solidFill>
                  <a:schemeClr val="tx1"/>
                </a:solidFill>
                <a:latin typeface="Times New Roman"/>
                <a:ea typeface="Calibri"/>
                <a:cs typeface="Times New Roman"/>
              </a:rPr>
              <a:t>друга», – сказал </a:t>
            </a:r>
            <a:r>
              <a:rPr lang="ru-RU" sz="1400" dirty="0">
                <a:solidFill>
                  <a:schemeClr val="tx1"/>
                </a:solidFill>
                <a:latin typeface="Times New Roman"/>
                <a:ea typeface="Calibri"/>
                <a:cs typeface="Times New Roman"/>
              </a:rPr>
              <a:t>глава Счетной палаты</a:t>
            </a:r>
            <a:r>
              <a:rPr lang="ru-RU" sz="1400" dirty="0" smtClean="0">
                <a:solidFill>
                  <a:schemeClr val="tx1"/>
                </a:solidFill>
                <a:latin typeface="Times New Roman"/>
                <a:ea typeface="Calibri"/>
                <a:cs typeface="Times New Roman"/>
              </a:rPr>
              <a:t>.</a:t>
            </a:r>
          </a:p>
          <a:p>
            <a:pPr indent="444500" algn="r">
              <a:spcAft>
                <a:spcPts val="0"/>
              </a:spcAft>
            </a:pPr>
            <a:r>
              <a:rPr lang="ru-RU" sz="1400" i="1" dirty="0" smtClean="0">
                <a:solidFill>
                  <a:schemeClr val="tx1"/>
                </a:solidFill>
                <a:latin typeface="Times New Roman"/>
                <a:ea typeface="Calibri"/>
                <a:cs typeface="Times New Roman"/>
              </a:rPr>
              <a:t>Пресс-конференция Алексея Кудрина в Счетной палате</a:t>
            </a:r>
            <a:endParaRPr lang="ru-RU" sz="1100" i="1" dirty="0">
              <a:solidFill>
                <a:schemeClr val="tx1"/>
              </a:solidFill>
              <a:ea typeface="Calibri"/>
              <a:cs typeface="Times New Roman"/>
            </a:endParaRPr>
          </a:p>
        </p:txBody>
      </p:sp>
      <p:pic>
        <p:nvPicPr>
          <p:cNvPr id="2052" name="Picture 4" descr="F:\7a7bdf46634dedf0f6a35430a7c4052b7ddbafd6.png"/>
          <p:cNvPicPr>
            <a:picLocks noChangeAspect="1" noChangeArrowheads="1"/>
          </p:cNvPicPr>
          <p:nvPr/>
        </p:nvPicPr>
        <p:blipFill rotWithShape="1">
          <a:blip r:embed="rId2">
            <a:extLst>
              <a:ext uri="{28A0092B-C50C-407E-A947-70E740481C1C}">
                <a14:useLocalDpi xmlns:a14="http://schemas.microsoft.com/office/drawing/2010/main" val="0"/>
              </a:ext>
            </a:extLst>
          </a:blip>
          <a:srcRect l="24969" t="20985" r="23387" b="24622"/>
          <a:stretch/>
        </p:blipFill>
        <p:spPr bwMode="auto">
          <a:xfrm>
            <a:off x="128811" y="3507854"/>
            <a:ext cx="2066925" cy="155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845712" y="2091856"/>
            <a:ext cx="7886700" cy="588169"/>
          </a:xfrm>
          <a:prstGeom prst="rect">
            <a:avLst/>
          </a:prstGeom>
        </p:spPr>
        <p:txBody>
          <a:bodyPr lIns="68571" tIns="34285" rIns="68571" bIns="34285"/>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8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p>
        </p:txBody>
      </p:sp>
      <p:sp>
        <p:nvSpPr>
          <p:cNvPr id="5" name="Номер слайда 1"/>
          <p:cNvSpPr txBox="1">
            <a:spLocks/>
          </p:cNvSpPr>
          <p:nvPr/>
        </p:nvSpPr>
        <p:spPr>
          <a:xfrm>
            <a:off x="6457952" y="4767264"/>
            <a:ext cx="2057400" cy="273844"/>
          </a:xfrm>
          <a:prstGeom prst="rect">
            <a:avLst/>
          </a:prstGeom>
        </p:spPr>
        <p:txBody>
          <a:bodyPr vert="horz" lIns="68571" tIns="34285" rIns="68571" bIns="34285" rtlCol="0"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endParaRPr lang="ru-RU" dirty="0"/>
          </a:p>
        </p:txBody>
      </p:sp>
    </p:spTree>
    <p:extLst>
      <p:ext uri="{BB962C8B-B14F-4D97-AF65-F5344CB8AC3E}">
        <p14:creationId xmlns:p14="http://schemas.microsoft.com/office/powerpoint/2010/main" val="316441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i.ytimg.com/vi/CKLBLXbsJro/hqdefault.jpg"/>
          <p:cNvPicPr/>
          <p:nvPr/>
        </p:nvPicPr>
        <p:blipFill>
          <a:blip r:embed="rId2">
            <a:extLst>
              <a:ext uri="{28A0092B-C50C-407E-A947-70E740481C1C}">
                <a14:useLocalDpi xmlns:a14="http://schemas.microsoft.com/office/drawing/2010/main" val="0"/>
              </a:ext>
            </a:extLst>
          </a:blip>
          <a:srcRect/>
          <a:stretch>
            <a:fillRect/>
          </a:stretch>
        </p:blipFill>
        <p:spPr bwMode="auto">
          <a:xfrm>
            <a:off x="492890" y="1008112"/>
            <a:ext cx="8352928" cy="4011910"/>
          </a:xfrm>
          <a:prstGeom prst="rect">
            <a:avLst/>
          </a:prstGeom>
          <a:noFill/>
          <a:ln>
            <a:noFill/>
          </a:ln>
        </p:spPr>
      </p:pic>
      <p:sp>
        <p:nvSpPr>
          <p:cNvPr id="13" name="Скругленный прямоугольник 12"/>
          <p:cNvSpPr/>
          <p:nvPr/>
        </p:nvSpPr>
        <p:spPr>
          <a:xfrm>
            <a:off x="3054877" y="123478"/>
            <a:ext cx="5930681" cy="624041"/>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lnSpc>
                <a:spcPts val="1800"/>
              </a:lnSpc>
              <a:spcAft>
                <a:spcPts val="0"/>
              </a:spcAft>
            </a:pPr>
            <a:endParaRPr lang="ru-RU" sz="1400" dirty="0">
              <a:solidFill>
                <a:schemeClr val="tx1"/>
              </a:solidFill>
              <a:effectLst/>
            </a:endParaRPr>
          </a:p>
        </p:txBody>
      </p:sp>
      <p:sp>
        <p:nvSpPr>
          <p:cNvPr id="2" name="Номер слайда 1"/>
          <p:cNvSpPr>
            <a:spLocks noGrp="1"/>
          </p:cNvSpPr>
          <p:nvPr>
            <p:ph type="sldNum" sz="quarter" idx="12"/>
          </p:nvPr>
        </p:nvSpPr>
        <p:spPr/>
        <p:txBody>
          <a:bodyPr/>
          <a:lstStyle/>
          <a:p>
            <a:fld id="{89FA656D-009D-46A4-AE2E-EAAD425C61DB}" type="slidenum">
              <a:rPr lang="ru-RU" smtClean="0"/>
              <a:pPr/>
              <a:t>2</a:t>
            </a:fld>
            <a:endParaRPr lang="ru-RU"/>
          </a:p>
        </p:txBody>
      </p:sp>
      <p:sp>
        <p:nvSpPr>
          <p:cNvPr id="7" name="Скругленный прямоугольник 6"/>
          <p:cNvSpPr/>
          <p:nvPr/>
        </p:nvSpPr>
        <p:spPr>
          <a:xfrm>
            <a:off x="3518494" y="987574"/>
            <a:ext cx="2205633" cy="1656184"/>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Федеральный закон </a:t>
            </a:r>
            <a:br>
              <a:rPr lang="ru-RU" sz="1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от 25 декабря 2008 г. № 273-ФЗ </a:t>
            </a:r>
            <a:br>
              <a:rPr lang="ru-RU" sz="1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«О противодействии коррупции</a:t>
            </a:r>
            <a:r>
              <a:rPr lang="ru-RU" sz="1400" b="1"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6876256" y="987574"/>
            <a:ext cx="2096007" cy="1656184"/>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ru-RU" sz="1200" b="1" dirty="0" smtClean="0">
              <a:solidFill>
                <a:schemeClr val="tx1"/>
              </a:solidFill>
              <a:latin typeface="Times New Roman" panose="02020603050405020304" pitchFamily="18" charset="0"/>
              <a:cs typeface="Times New Roman" panose="02020603050405020304" pitchFamily="18" charset="0"/>
            </a:endParaRPr>
          </a:p>
          <a:p>
            <a:pPr algn="ctr"/>
            <a:r>
              <a:rPr lang="ru-RU" sz="1400" b="1" dirty="0" smtClean="0">
                <a:solidFill>
                  <a:schemeClr val="tx1"/>
                </a:solidFill>
                <a:latin typeface="Times New Roman" panose="02020603050405020304" pitchFamily="18" charset="0"/>
                <a:cs typeface="Times New Roman" panose="02020603050405020304" pitchFamily="18" charset="0"/>
              </a:rPr>
              <a:t>Федеральный </a:t>
            </a:r>
            <a:r>
              <a:rPr lang="ru-RU" sz="1400" b="1" dirty="0">
                <a:solidFill>
                  <a:schemeClr val="tx1"/>
                </a:solidFill>
                <a:latin typeface="Times New Roman" panose="02020603050405020304" pitchFamily="18" charset="0"/>
                <a:cs typeface="Times New Roman" panose="02020603050405020304" pitchFamily="18" charset="0"/>
              </a:rPr>
              <a:t>закон </a:t>
            </a:r>
            <a:r>
              <a:rPr lang="ru-RU" sz="1400" b="1" dirty="0" smtClean="0">
                <a:solidFill>
                  <a:schemeClr val="tx1"/>
                </a:solidFill>
                <a:latin typeface="Times New Roman" panose="02020603050405020304" pitchFamily="18" charset="0"/>
                <a:cs typeface="Times New Roman" panose="02020603050405020304" pitchFamily="18" charset="0"/>
              </a:rPr>
              <a:t/>
            </a:r>
            <a:br>
              <a:rPr lang="ru-RU" sz="1400" b="1" dirty="0" smtClean="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от 27 июля 2004 г. № </a:t>
            </a:r>
            <a:r>
              <a:rPr lang="ru-RU" sz="1400" b="1" dirty="0" smtClean="0">
                <a:solidFill>
                  <a:schemeClr val="tx1"/>
                </a:solidFill>
                <a:latin typeface="Times New Roman" panose="02020603050405020304" pitchFamily="18" charset="0"/>
                <a:cs typeface="Times New Roman" panose="02020603050405020304" pitchFamily="18" charset="0"/>
              </a:rPr>
              <a:t>79-ФЗ </a:t>
            </a:r>
            <a:br>
              <a:rPr lang="ru-RU" sz="1400" b="1" dirty="0" smtClean="0">
                <a:solidFill>
                  <a:schemeClr val="tx1"/>
                </a:solidFill>
                <a:latin typeface="Times New Roman" panose="02020603050405020304" pitchFamily="18" charset="0"/>
                <a:cs typeface="Times New Roman" panose="02020603050405020304" pitchFamily="18" charset="0"/>
              </a:rPr>
            </a:br>
            <a:r>
              <a:rPr lang="ru-RU" sz="1400" b="1" dirty="0" smtClean="0">
                <a:solidFill>
                  <a:schemeClr val="tx1"/>
                </a:solidFill>
                <a:latin typeface="Times New Roman" panose="02020603050405020304" pitchFamily="18" charset="0"/>
                <a:cs typeface="Times New Roman" panose="02020603050405020304" pitchFamily="18" charset="0"/>
              </a:rPr>
              <a:t>«</a:t>
            </a:r>
            <a:r>
              <a:rPr lang="ru-RU" sz="1400" b="1" dirty="0">
                <a:solidFill>
                  <a:schemeClr val="tx1"/>
                </a:solidFill>
                <a:latin typeface="Times New Roman" panose="02020603050405020304" pitchFamily="18" charset="0"/>
                <a:cs typeface="Times New Roman" panose="02020603050405020304" pitchFamily="18" charset="0"/>
              </a:rPr>
              <a:t>О государственной гражданской службе Российской Федерации» </a:t>
            </a:r>
            <a:r>
              <a:rPr lang="ru-RU" sz="1400" b="1" dirty="0" smtClean="0">
                <a:solidFill>
                  <a:schemeClr val="tx1"/>
                </a:solidFill>
                <a:latin typeface="Times New Roman" panose="02020603050405020304" pitchFamily="18" charset="0"/>
                <a:cs typeface="Times New Roman" panose="02020603050405020304" pitchFamily="18" charset="0"/>
              </a:rPr>
              <a:t/>
            </a:r>
            <a:br>
              <a:rPr lang="ru-RU" sz="1400" b="1" dirty="0" smtClean="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054877" y="101188"/>
            <a:ext cx="6151660" cy="646331"/>
          </a:xfrm>
          <a:prstGeom prst="rect">
            <a:avLst/>
          </a:prstGeom>
        </p:spPr>
        <p:txBody>
          <a:bodyPr wrap="square">
            <a:spAutoFit/>
          </a:bodyPr>
          <a:lstStyle/>
          <a:p>
            <a:pPr lvl="0" algn="ctr"/>
            <a:r>
              <a:rPr lang="ru-RU" sz="1800" b="1" dirty="0">
                <a:latin typeface="Times New Roman" panose="02020603050405020304" pitchFamily="18" charset="0"/>
                <a:cs typeface="Times New Roman" panose="02020603050405020304" pitchFamily="18" charset="0"/>
              </a:rPr>
              <a:t>Нормативная правовая база федерального </a:t>
            </a:r>
            <a:r>
              <a:rPr lang="ru-RU" sz="1800" b="1" dirty="0" smtClean="0">
                <a:latin typeface="Times New Roman" panose="02020603050405020304" pitchFamily="18" charset="0"/>
                <a:cs typeface="Times New Roman" panose="02020603050405020304" pitchFamily="18" charset="0"/>
              </a:rPr>
              <a:t>уровня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в сфере противодействия коррупции</a:t>
            </a:r>
            <a:endParaRPr lang="ru-RU" sz="18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278134" y="987574"/>
            <a:ext cx="2349649" cy="1660004"/>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ru-RU" sz="1400" b="1" dirty="0">
                <a:solidFill>
                  <a:schemeClr val="tx1"/>
                </a:solidFill>
                <a:latin typeface="Times New Roman"/>
                <a:ea typeface="Calibri"/>
              </a:rPr>
              <a:t>Национальный </a:t>
            </a:r>
            <a:r>
              <a:rPr lang="ru-RU" sz="1400" b="1" dirty="0">
                <a:solidFill>
                  <a:schemeClr val="tx1"/>
                </a:solidFill>
                <a:latin typeface="Times New Roman"/>
                <a:ea typeface="Calibri"/>
                <a:cs typeface="Times New Roman"/>
              </a:rPr>
              <a:t>план</a:t>
            </a:r>
            <a:r>
              <a:rPr lang="ru-RU" sz="1400" b="1" dirty="0">
                <a:solidFill>
                  <a:schemeClr val="tx1"/>
                </a:solidFill>
                <a:latin typeface="Times New Roman"/>
                <a:ea typeface="Calibri"/>
              </a:rPr>
              <a:t> противодействия коррупции, утвержденный Указом Президента Российской Федерации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957961" y="4013114"/>
            <a:ext cx="7416824" cy="1006227"/>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ru-RU" sz="1200" dirty="0" smtClean="0">
                <a:solidFill>
                  <a:schemeClr val="tx1"/>
                </a:solidFill>
                <a:latin typeface="Times New Roman" panose="02020603050405020304" pitchFamily="18" charset="0"/>
                <a:cs typeface="Times New Roman" panose="02020603050405020304" pitchFamily="18" charset="0"/>
              </a:rPr>
              <a:t>Подзаконные акты, методические рекомендации, инструкции, письма и другие инструктивно-методические материалы в части реализации требований федеральных законов, нормативных правовых актов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Президента  Российской Федерации и Правительства Российской Федерации о противодействии коррупции</a:t>
            </a:r>
            <a:endParaRPr lang="ru-RU"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956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7020272" y="4890194"/>
            <a:ext cx="2133599" cy="273844"/>
          </a:xfrm>
        </p:spPr>
        <p:txBody>
          <a:bodyPr/>
          <a:lstStyle/>
          <a:p>
            <a:fld id="{89FA656D-009D-46A4-AE2E-EAAD425C61DB}" type="slidenum">
              <a:rPr lang="ru-RU" smtClean="0"/>
              <a:pPr/>
              <a:t>3</a:t>
            </a:fld>
            <a:endParaRPr lang="ru-RU"/>
          </a:p>
        </p:txBody>
      </p:sp>
      <p:sp>
        <p:nvSpPr>
          <p:cNvPr id="8" name="Скругленный прямоугольник 7"/>
          <p:cNvSpPr/>
          <p:nvPr/>
        </p:nvSpPr>
        <p:spPr>
          <a:xfrm>
            <a:off x="3059832" y="123478"/>
            <a:ext cx="5904656" cy="9361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sz="2000" b="1" dirty="0">
                <a:solidFill>
                  <a:prstClr val="black"/>
                </a:solidFill>
                <a:latin typeface="Times New Roman"/>
                <a:ea typeface="Calibri"/>
              </a:rPr>
              <a:t>Национальный </a:t>
            </a:r>
            <a:r>
              <a:rPr lang="ru-RU" sz="2000" b="1" dirty="0">
                <a:solidFill>
                  <a:prstClr val="black"/>
                </a:solidFill>
                <a:latin typeface="Times New Roman"/>
                <a:ea typeface="Calibri"/>
                <a:cs typeface="Times New Roman"/>
              </a:rPr>
              <a:t>план</a:t>
            </a:r>
            <a:r>
              <a:rPr lang="ru-RU" sz="2000" b="1" dirty="0">
                <a:solidFill>
                  <a:prstClr val="black"/>
                </a:solidFill>
                <a:latin typeface="Times New Roman"/>
                <a:ea typeface="Calibri"/>
              </a:rPr>
              <a:t> противодействия коррупции на </a:t>
            </a:r>
            <a:r>
              <a:rPr lang="ru-RU" sz="2000" b="1" dirty="0" smtClean="0">
                <a:solidFill>
                  <a:prstClr val="black"/>
                </a:solidFill>
                <a:latin typeface="Times New Roman"/>
                <a:ea typeface="Calibri"/>
              </a:rPr>
              <a:t>2018</a:t>
            </a:r>
            <a:r>
              <a:rPr lang="ru-RU" sz="2000" b="1" dirty="0">
                <a:solidFill>
                  <a:prstClr val="black"/>
                </a:solidFill>
                <a:latin typeface="Times New Roman"/>
                <a:ea typeface="Calibri"/>
                <a:sym typeface="Symbol"/>
              </a:rPr>
              <a:t>–2020 годы утвержден </a:t>
            </a:r>
            <a:br>
              <a:rPr lang="ru-RU" sz="2000" b="1" dirty="0">
                <a:solidFill>
                  <a:prstClr val="black"/>
                </a:solidFill>
                <a:latin typeface="Times New Roman"/>
                <a:ea typeface="Calibri"/>
                <a:sym typeface="Symbol"/>
              </a:rPr>
            </a:br>
            <a:r>
              <a:rPr lang="ru-RU" sz="2000" b="1" dirty="0">
                <a:solidFill>
                  <a:prstClr val="black"/>
                </a:solidFill>
                <a:latin typeface="Times New Roman"/>
                <a:ea typeface="Calibri"/>
                <a:sym typeface="Symbol"/>
              </a:rPr>
              <a:t>Указом Президента РФ от 29 июня 2018 г. № </a:t>
            </a:r>
            <a:r>
              <a:rPr lang="ru-RU" sz="2000" b="1" dirty="0" smtClean="0">
                <a:solidFill>
                  <a:prstClr val="black"/>
                </a:solidFill>
                <a:latin typeface="Times New Roman"/>
                <a:ea typeface="Calibri"/>
                <a:sym typeface="Symbol"/>
              </a:rPr>
              <a:t>378</a:t>
            </a:r>
            <a:endParaRPr lang="ru-RU" sz="2000" b="1" dirty="0">
              <a:solidFill>
                <a:prstClr val="black"/>
              </a:solidFill>
              <a:latin typeface="Times New Roman"/>
              <a:ea typeface="Calibri"/>
              <a:sym typeface="Symbol"/>
            </a:endParaRPr>
          </a:p>
        </p:txBody>
      </p:sp>
      <p:sp>
        <p:nvSpPr>
          <p:cNvPr id="9" name="Скругленный прямоугольник 8"/>
          <p:cNvSpPr/>
          <p:nvPr/>
        </p:nvSpPr>
        <p:spPr>
          <a:xfrm>
            <a:off x="395536" y="1162158"/>
            <a:ext cx="8424936" cy="401480"/>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b="1" dirty="0">
                <a:solidFill>
                  <a:prstClr val="black"/>
                </a:solidFill>
                <a:latin typeface="Times New Roman"/>
                <a:ea typeface="Calibri"/>
              </a:rPr>
              <a:t>Мероприятия Национального плана направлены на решение основных задач:</a:t>
            </a:r>
          </a:p>
        </p:txBody>
      </p:sp>
      <p:pic>
        <p:nvPicPr>
          <p:cNvPr id="1027" name="Picture 3" descr="F:\kak-nuzno-provodit-audit-seti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5868144" y="1715560"/>
            <a:ext cx="3096344" cy="3232454"/>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353103" y="1715560"/>
            <a:ext cx="8604142" cy="3369092"/>
          </a:xfrm>
          <a:prstGeom prst="roundRect">
            <a:avLst>
              <a:gd name="adj" fmla="val 20241"/>
            </a:avLst>
          </a:prstGeom>
          <a:no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180975" algn="just">
              <a:lnSpc>
                <a:spcPts val="1200"/>
              </a:lnSpc>
              <a:spcAft>
                <a:spcPts val="0"/>
              </a:spcAft>
              <a:buFont typeface="Wingdings" panose="05000000000000000000" pitchFamily="2" charset="2"/>
              <a:buChar char="ü"/>
            </a:pPr>
            <a:r>
              <a:rPr lang="ru-RU" sz="1230" dirty="0">
                <a:solidFill>
                  <a:srgbClr val="FF0000"/>
                </a:solidFill>
                <a:latin typeface="Times New Roman"/>
              </a:rPr>
              <a:t>совершенствование системы запретов, ограничений и требований, установленных в целях противодействия коррупции;</a:t>
            </a:r>
          </a:p>
          <a:p>
            <a:pPr indent="180975" algn="just">
              <a:lnSpc>
                <a:spcPts val="1200"/>
              </a:lnSpc>
              <a:spcAft>
                <a:spcPts val="0"/>
              </a:spcAft>
              <a:buFont typeface="Wingdings" panose="05000000000000000000" pitchFamily="2" charset="2"/>
              <a:buChar char="ü"/>
            </a:pPr>
            <a:r>
              <a:rPr lang="ru-RU" sz="1230" dirty="0">
                <a:solidFill>
                  <a:srgbClr val="FF0000"/>
                </a:solidFill>
                <a:latin typeface="Times New Roman"/>
              </a:rPr>
              <a:t>обеспечение единообразного применения законодательства Российской Федерации о противодействии коррупции </a:t>
            </a:r>
            <a:r>
              <a:rPr lang="ru-RU" sz="1230" dirty="0" smtClean="0">
                <a:solidFill>
                  <a:srgbClr val="FF0000"/>
                </a:solidFill>
                <a:latin typeface="Times New Roman"/>
              </a:rPr>
              <a:t/>
            </a:r>
            <a:br>
              <a:rPr lang="ru-RU" sz="1230" dirty="0" smtClean="0">
                <a:solidFill>
                  <a:srgbClr val="FF0000"/>
                </a:solidFill>
                <a:latin typeface="Times New Roman"/>
              </a:rPr>
            </a:br>
            <a:r>
              <a:rPr lang="ru-RU" sz="1230" dirty="0" smtClean="0">
                <a:solidFill>
                  <a:srgbClr val="FF0000"/>
                </a:solidFill>
                <a:latin typeface="Times New Roman"/>
              </a:rPr>
              <a:t>в </a:t>
            </a:r>
            <a:r>
              <a:rPr lang="ru-RU" sz="1230" dirty="0">
                <a:solidFill>
                  <a:srgbClr val="FF0000"/>
                </a:solidFill>
                <a:latin typeface="Times New Roman"/>
              </a:rPr>
              <a:t>целях повышения эффективности механизмов предотвращения и урегулирования конфликта интересов;</a:t>
            </a:r>
          </a:p>
          <a:p>
            <a:pPr indent="180975" algn="just">
              <a:lnSpc>
                <a:spcPts val="1200"/>
              </a:lnSpc>
              <a:spcAft>
                <a:spcPts val="0"/>
              </a:spcAft>
              <a:buFont typeface="Wingdings" panose="05000000000000000000" pitchFamily="2" charset="2"/>
              <a:buChar char="ü"/>
            </a:pPr>
            <a:r>
              <a:rPr lang="ru-RU" sz="1230" dirty="0">
                <a:solidFill>
                  <a:schemeClr val="tx1"/>
                </a:solidFill>
                <a:latin typeface="Times New Roman"/>
              </a:rPr>
              <a:t>совершенствование мер по противодействию коррупции в сфере закупок товаров, работ, услуг для обеспечения государственных или муниципальных нужд и в сфере закупок товаров, работ, услуг отдельными видами юридических лиц;</a:t>
            </a:r>
          </a:p>
          <a:p>
            <a:pPr indent="180975" algn="just">
              <a:lnSpc>
                <a:spcPts val="1200"/>
              </a:lnSpc>
              <a:spcAft>
                <a:spcPts val="0"/>
              </a:spcAft>
              <a:buFont typeface="Wingdings" panose="05000000000000000000" pitchFamily="2" charset="2"/>
              <a:buChar char="ü"/>
            </a:pPr>
            <a:r>
              <a:rPr lang="ru-RU" sz="1230" dirty="0">
                <a:solidFill>
                  <a:srgbClr val="FF0000"/>
                </a:solidFill>
                <a:latin typeface="Times New Roman"/>
              </a:rPr>
              <a:t>совершенствование предусмотренных Федеральным законом от 3 декабря 2012 г. </a:t>
            </a:r>
            <a:r>
              <a:rPr lang="ru-RU" sz="1230" dirty="0" smtClean="0">
                <a:solidFill>
                  <a:srgbClr val="FF0000"/>
                </a:solidFill>
                <a:latin typeface="Times New Roman"/>
              </a:rPr>
              <a:t>№ </a:t>
            </a:r>
            <a:r>
              <a:rPr lang="ru-RU" sz="1230" dirty="0">
                <a:solidFill>
                  <a:srgbClr val="FF0000"/>
                </a:solidFill>
                <a:latin typeface="Times New Roman"/>
              </a:rPr>
              <a:t>230-ФЗ </a:t>
            </a:r>
            <a:r>
              <a:rPr lang="ru-RU" sz="1230" dirty="0" smtClean="0">
                <a:solidFill>
                  <a:srgbClr val="FF0000"/>
                </a:solidFill>
                <a:latin typeface="Times New Roman"/>
              </a:rPr>
              <a:t>«О </a:t>
            </a:r>
            <a:r>
              <a:rPr lang="ru-RU" sz="1230" dirty="0">
                <a:solidFill>
                  <a:srgbClr val="FF0000"/>
                </a:solidFill>
                <a:latin typeface="Times New Roman"/>
              </a:rPr>
              <a:t>контроле </a:t>
            </a:r>
            <a:r>
              <a:rPr lang="ru-RU" sz="1230" dirty="0" smtClean="0">
                <a:solidFill>
                  <a:srgbClr val="FF0000"/>
                </a:solidFill>
                <a:latin typeface="Times New Roman"/>
              </a:rPr>
              <a:t/>
            </a:r>
            <a:br>
              <a:rPr lang="ru-RU" sz="1230" dirty="0" smtClean="0">
                <a:solidFill>
                  <a:srgbClr val="FF0000"/>
                </a:solidFill>
                <a:latin typeface="Times New Roman"/>
              </a:rPr>
            </a:br>
            <a:r>
              <a:rPr lang="ru-RU" sz="1230" dirty="0" smtClean="0">
                <a:solidFill>
                  <a:srgbClr val="FF0000"/>
                </a:solidFill>
                <a:latin typeface="Times New Roman"/>
              </a:rPr>
              <a:t>за </a:t>
            </a:r>
            <a:r>
              <a:rPr lang="ru-RU" sz="1230" dirty="0">
                <a:solidFill>
                  <a:srgbClr val="FF0000"/>
                </a:solidFill>
                <a:latin typeface="Times New Roman"/>
              </a:rPr>
              <a:t>соответствием расходов лиц, замещающих государственные должности, и иных лиц их </a:t>
            </a:r>
            <a:r>
              <a:rPr lang="ru-RU" sz="1230" dirty="0" smtClean="0">
                <a:solidFill>
                  <a:srgbClr val="FF0000"/>
                </a:solidFill>
                <a:latin typeface="Times New Roman"/>
              </a:rPr>
              <a:t>доходам» </a:t>
            </a:r>
            <a:r>
              <a:rPr lang="ru-RU" sz="1230" dirty="0">
                <a:solidFill>
                  <a:srgbClr val="FF0000"/>
                </a:solidFill>
                <a:latin typeface="Times New Roman"/>
              </a:rPr>
              <a:t>порядка осуществления контроля за расходами и механизма обращения в доход Российской Федерации имущества, в отношении которого не представлено сведений, подтверждающих его приобретение на законные доходы; обеспечение полноты </a:t>
            </a:r>
            <a:r>
              <a:rPr lang="ru-RU" sz="1230" dirty="0" smtClean="0">
                <a:solidFill>
                  <a:srgbClr val="FF0000"/>
                </a:solidFill>
                <a:latin typeface="Times New Roman"/>
              </a:rPr>
              <a:t/>
            </a:r>
            <a:br>
              <a:rPr lang="ru-RU" sz="1230" dirty="0" smtClean="0">
                <a:solidFill>
                  <a:srgbClr val="FF0000"/>
                </a:solidFill>
                <a:latin typeface="Times New Roman"/>
              </a:rPr>
            </a:br>
            <a:r>
              <a:rPr lang="ru-RU" sz="1230" dirty="0" smtClean="0">
                <a:solidFill>
                  <a:srgbClr val="FF0000"/>
                </a:solidFill>
                <a:latin typeface="Times New Roman"/>
              </a:rPr>
              <a:t>и </a:t>
            </a:r>
            <a:r>
              <a:rPr lang="ru-RU" sz="1230" dirty="0">
                <a:solidFill>
                  <a:srgbClr val="FF0000"/>
                </a:solidFill>
                <a:latin typeface="Times New Roman"/>
              </a:rPr>
              <a:t>прозрачности представляемых сведений о доходах, расходах, об имуществе и обязательствах имущественного характера;</a:t>
            </a:r>
          </a:p>
          <a:p>
            <a:pPr indent="180975" algn="just">
              <a:lnSpc>
                <a:spcPts val="1200"/>
              </a:lnSpc>
              <a:spcAft>
                <a:spcPts val="0"/>
              </a:spcAft>
              <a:buFont typeface="Wingdings" panose="05000000000000000000" pitchFamily="2" charset="2"/>
              <a:buChar char="ü"/>
            </a:pPr>
            <a:r>
              <a:rPr lang="ru-RU" sz="1230" dirty="0">
                <a:solidFill>
                  <a:srgbClr val="FF0000"/>
                </a:solidFill>
                <a:latin typeface="Times New Roman"/>
              </a:rPr>
              <a:t>повышение эффективности просветительских, образовательных и иных мероприятий, направленных на формирование антикоррупционного поведения государственных и муниципальных служащих, популяризацию в обществе антикоррупционных стандартов и развитие общественного правосознания;</a:t>
            </a:r>
          </a:p>
          <a:p>
            <a:pPr indent="180975" algn="just">
              <a:lnSpc>
                <a:spcPts val="1200"/>
              </a:lnSpc>
              <a:spcAft>
                <a:spcPts val="0"/>
              </a:spcAft>
              <a:buFont typeface="Wingdings" panose="05000000000000000000" pitchFamily="2" charset="2"/>
              <a:buChar char="ü"/>
            </a:pPr>
            <a:r>
              <a:rPr lang="ru-RU" sz="1230" dirty="0">
                <a:solidFill>
                  <a:schemeClr val="tx1"/>
                </a:solidFill>
                <a:latin typeface="Times New Roman"/>
              </a:rPr>
              <a:t>совершенствование мер по противодействию коррупции в сфере бизнеса, в том числе по защите субъектов предпринимательской деятельности от злоупотреблений служебным положением со стороны должностных лиц;</a:t>
            </a:r>
          </a:p>
          <a:p>
            <a:pPr indent="180975" algn="just">
              <a:lnSpc>
                <a:spcPts val="1200"/>
              </a:lnSpc>
              <a:spcAft>
                <a:spcPts val="0"/>
              </a:spcAft>
              <a:buFont typeface="Wingdings" panose="05000000000000000000" pitchFamily="2" charset="2"/>
              <a:buChar char="ü"/>
            </a:pPr>
            <a:r>
              <a:rPr lang="ru-RU" sz="1230" dirty="0">
                <a:solidFill>
                  <a:srgbClr val="FF0000"/>
                </a:solidFill>
                <a:latin typeface="Times New Roman"/>
              </a:rPr>
              <a:t>систематизация и актуализация нормативно-правовой базы по вопросам противодействия коррупции, устранение пробелов и противоречий в правовом регулировании в области противодействия коррупции;</a:t>
            </a:r>
          </a:p>
          <a:p>
            <a:pPr indent="180975" algn="just">
              <a:lnSpc>
                <a:spcPts val="1200"/>
              </a:lnSpc>
              <a:spcAft>
                <a:spcPts val="0"/>
              </a:spcAft>
              <a:buFont typeface="Wingdings" panose="05000000000000000000" pitchFamily="2" charset="2"/>
              <a:buChar char="ü"/>
            </a:pPr>
            <a:r>
              <a:rPr lang="ru-RU" sz="1230" dirty="0">
                <a:solidFill>
                  <a:schemeClr val="tx1"/>
                </a:solidFill>
                <a:latin typeface="Times New Roman"/>
              </a:rPr>
              <a:t>повышение эффективности международного сотрудничества Российской Федерации в области противодействия коррупции, укрепление международного авторитета России</a:t>
            </a:r>
            <a:r>
              <a:rPr lang="ru-RU" sz="1200" dirty="0">
                <a:solidFill>
                  <a:schemeClr val="tx1"/>
                </a:solidFill>
                <a:latin typeface="Times New Roman"/>
              </a:rPr>
              <a:t>.</a:t>
            </a:r>
          </a:p>
        </p:txBody>
      </p:sp>
    </p:spTree>
    <p:extLst>
      <p:ext uri="{BB962C8B-B14F-4D97-AF65-F5344CB8AC3E}">
        <p14:creationId xmlns:p14="http://schemas.microsoft.com/office/powerpoint/2010/main" val="3945614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974905" y="4890194"/>
            <a:ext cx="2133599" cy="273844"/>
          </a:xfrm>
        </p:spPr>
        <p:txBody>
          <a:bodyPr/>
          <a:lstStyle/>
          <a:p>
            <a:fld id="{89FA656D-009D-46A4-AE2E-EAAD425C61DB}" type="slidenum">
              <a:rPr lang="ru-RU" smtClean="0"/>
              <a:pPr/>
              <a:t>4</a:t>
            </a:fld>
            <a:endParaRPr lang="ru-RU"/>
          </a:p>
        </p:txBody>
      </p:sp>
      <p:sp>
        <p:nvSpPr>
          <p:cNvPr id="8" name="Скругленный прямоугольник 7"/>
          <p:cNvSpPr/>
          <p:nvPr/>
        </p:nvSpPr>
        <p:spPr>
          <a:xfrm>
            <a:off x="3059832" y="123478"/>
            <a:ext cx="5904656" cy="9361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sz="2000" b="1" dirty="0">
                <a:solidFill>
                  <a:prstClr val="black"/>
                </a:solidFill>
                <a:latin typeface="Times New Roman"/>
                <a:ea typeface="Calibri"/>
              </a:rPr>
              <a:t>Национальный </a:t>
            </a:r>
            <a:r>
              <a:rPr lang="ru-RU" sz="2000" b="1" dirty="0">
                <a:solidFill>
                  <a:prstClr val="black"/>
                </a:solidFill>
                <a:latin typeface="Times New Roman"/>
                <a:ea typeface="Calibri"/>
                <a:cs typeface="Times New Roman"/>
              </a:rPr>
              <a:t>план</a:t>
            </a:r>
            <a:r>
              <a:rPr lang="ru-RU" sz="2000" b="1" dirty="0">
                <a:solidFill>
                  <a:prstClr val="black"/>
                </a:solidFill>
                <a:latin typeface="Times New Roman"/>
                <a:ea typeface="Calibri"/>
              </a:rPr>
              <a:t> противодействия коррупции на </a:t>
            </a:r>
            <a:r>
              <a:rPr lang="ru-RU" sz="2000" b="1" dirty="0" smtClean="0">
                <a:solidFill>
                  <a:prstClr val="black"/>
                </a:solidFill>
                <a:latin typeface="Times New Roman"/>
                <a:ea typeface="Calibri"/>
              </a:rPr>
              <a:t>2018</a:t>
            </a:r>
            <a:r>
              <a:rPr lang="ru-RU" sz="2000" b="1" dirty="0">
                <a:solidFill>
                  <a:prstClr val="black"/>
                </a:solidFill>
                <a:latin typeface="Times New Roman"/>
                <a:ea typeface="Calibri"/>
                <a:sym typeface="Symbol"/>
              </a:rPr>
              <a:t>–2020 годы утвержден </a:t>
            </a:r>
            <a:br>
              <a:rPr lang="ru-RU" sz="2000" b="1" dirty="0">
                <a:solidFill>
                  <a:prstClr val="black"/>
                </a:solidFill>
                <a:latin typeface="Times New Roman"/>
                <a:ea typeface="Calibri"/>
                <a:sym typeface="Symbol"/>
              </a:rPr>
            </a:br>
            <a:r>
              <a:rPr lang="ru-RU" sz="2000" b="1" dirty="0">
                <a:solidFill>
                  <a:prstClr val="black"/>
                </a:solidFill>
                <a:latin typeface="Times New Roman"/>
                <a:ea typeface="Calibri"/>
                <a:sym typeface="Symbol"/>
              </a:rPr>
              <a:t>Указом Президента РФ от 29 июня 2018 г. № </a:t>
            </a:r>
            <a:r>
              <a:rPr lang="ru-RU" sz="2000" b="1" dirty="0" smtClean="0">
                <a:solidFill>
                  <a:prstClr val="black"/>
                </a:solidFill>
                <a:latin typeface="Times New Roman"/>
                <a:ea typeface="Calibri"/>
                <a:sym typeface="Symbol"/>
              </a:rPr>
              <a:t>378</a:t>
            </a:r>
            <a:endParaRPr lang="ru-RU" sz="2000" b="1" dirty="0">
              <a:solidFill>
                <a:prstClr val="black"/>
              </a:solidFill>
              <a:latin typeface="Times New Roman"/>
              <a:ea typeface="Calibri"/>
              <a:sym typeface="Symbol"/>
            </a:endParaRPr>
          </a:p>
        </p:txBody>
      </p:sp>
      <p:sp>
        <p:nvSpPr>
          <p:cNvPr id="9" name="Скругленный прямоугольник 8"/>
          <p:cNvSpPr/>
          <p:nvPr/>
        </p:nvSpPr>
        <p:spPr>
          <a:xfrm>
            <a:off x="395536" y="1162158"/>
            <a:ext cx="8424936" cy="401480"/>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sz="2200" b="1" dirty="0" smtClean="0">
                <a:solidFill>
                  <a:prstClr val="black"/>
                </a:solidFill>
                <a:latin typeface="Times New Roman"/>
                <a:ea typeface="Calibri"/>
              </a:rPr>
              <a:t>Отдельные мероприятия </a:t>
            </a:r>
            <a:r>
              <a:rPr lang="ru-RU" sz="2200" b="1" dirty="0">
                <a:solidFill>
                  <a:prstClr val="black"/>
                </a:solidFill>
                <a:latin typeface="Times New Roman"/>
                <a:ea typeface="Calibri"/>
              </a:rPr>
              <a:t>Национального </a:t>
            </a:r>
            <a:r>
              <a:rPr lang="ru-RU" sz="2200" b="1" dirty="0" smtClean="0">
                <a:solidFill>
                  <a:prstClr val="black"/>
                </a:solidFill>
                <a:latin typeface="Times New Roman"/>
                <a:ea typeface="Calibri"/>
              </a:rPr>
              <a:t>плана</a:t>
            </a:r>
            <a:endParaRPr lang="ru-RU" sz="2200" b="1" dirty="0">
              <a:solidFill>
                <a:prstClr val="black"/>
              </a:solidFill>
              <a:latin typeface="Times New Roman"/>
              <a:ea typeface="Calibri"/>
            </a:endParaRPr>
          </a:p>
        </p:txBody>
      </p:sp>
      <p:pic>
        <p:nvPicPr>
          <p:cNvPr id="1027" name="Picture 3" descr="F:\kak-nuzno-provodit-audit-seti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5868144" y="1684678"/>
            <a:ext cx="3096344" cy="3232454"/>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1835696" y="1715560"/>
            <a:ext cx="7091974" cy="3369092"/>
          </a:xfrm>
          <a:prstGeom prst="roundRect">
            <a:avLst>
              <a:gd name="adj" fmla="val 20241"/>
            </a:avLst>
          </a:prstGeom>
          <a:no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t" anchorCtr="0"/>
          <a:lstStyle/>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Правительству </a:t>
            </a:r>
            <a:r>
              <a:rPr lang="ru-RU" sz="1200" dirty="0">
                <a:solidFill>
                  <a:schemeClr val="tx1"/>
                </a:solidFill>
                <a:latin typeface="Times New Roman"/>
              </a:rPr>
              <a:t>Российской Федерации необходимо до 1 марта 2019 года разработать критерии, согласно которым несоблюдение запретов, ограничений и требований, установленных в целях противодействия коррупции, будет относиться к правонарушениям, влекущим за собой увольнение со службы или с работы, либо к малозначительным правонарушениям, а также представить предложения по определению обстоятельств, смягчающих или отягчающих ответственность </a:t>
            </a:r>
            <a:r>
              <a:rPr lang="ru-RU" sz="1200" dirty="0" smtClean="0">
                <a:solidFill>
                  <a:schemeClr val="tx1"/>
                </a:solidFill>
                <a:latin typeface="Times New Roman"/>
              </a:rPr>
              <a:t/>
            </a:r>
            <a:br>
              <a:rPr lang="ru-RU" sz="1200" dirty="0" smtClean="0">
                <a:solidFill>
                  <a:schemeClr val="tx1"/>
                </a:solidFill>
                <a:latin typeface="Times New Roman"/>
              </a:rPr>
            </a:br>
            <a:r>
              <a:rPr lang="ru-RU" sz="1200" dirty="0" smtClean="0">
                <a:solidFill>
                  <a:schemeClr val="tx1"/>
                </a:solidFill>
                <a:latin typeface="Times New Roman"/>
              </a:rPr>
              <a:t>за </a:t>
            </a:r>
            <a:r>
              <a:rPr lang="ru-RU" sz="1200" dirty="0">
                <a:solidFill>
                  <a:schemeClr val="tx1"/>
                </a:solidFill>
                <a:latin typeface="Times New Roman"/>
              </a:rPr>
              <a:t>несоблюдение указанных запретов, ограничений и требований, и по учету таких обстоятельств при применении </a:t>
            </a:r>
            <a:r>
              <a:rPr lang="ru-RU" sz="1200" dirty="0" smtClean="0">
                <a:solidFill>
                  <a:schemeClr val="tx1"/>
                </a:solidFill>
                <a:latin typeface="Times New Roman"/>
              </a:rPr>
              <a:t>взыскания.</a:t>
            </a:r>
          </a:p>
        </p:txBody>
      </p:sp>
      <p:sp>
        <p:nvSpPr>
          <p:cNvPr id="7" name="Скругленный прямоугольник 6"/>
          <p:cNvSpPr/>
          <p:nvPr/>
        </p:nvSpPr>
        <p:spPr>
          <a:xfrm>
            <a:off x="1979712" y="3219822"/>
            <a:ext cx="6768752" cy="864096"/>
          </a:xfrm>
          <a:prstGeom prst="roundRect">
            <a:avLst>
              <a:gd name="adj" fmla="val 20241"/>
            </a:avLst>
          </a:prstGeom>
          <a:no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t" anchorCtr="0"/>
          <a:lstStyle/>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Министерству </a:t>
            </a:r>
            <a:r>
              <a:rPr lang="ru-RU" sz="1200" dirty="0">
                <a:solidFill>
                  <a:schemeClr val="tx1"/>
                </a:solidFill>
                <a:latin typeface="Times New Roman"/>
              </a:rPr>
              <a:t>труда и социальной защиты Российской Федерации до 1 августа 2018 </a:t>
            </a:r>
            <a:r>
              <a:rPr lang="ru-RU" sz="1200" dirty="0" smtClean="0">
                <a:solidFill>
                  <a:schemeClr val="tx1"/>
                </a:solidFill>
                <a:latin typeface="Times New Roman"/>
              </a:rPr>
              <a:t>года необходимо </a:t>
            </a:r>
            <a:r>
              <a:rPr lang="ru-RU" sz="1200" dirty="0">
                <a:solidFill>
                  <a:schemeClr val="tx1"/>
                </a:solidFill>
                <a:latin typeface="Times New Roman"/>
              </a:rPr>
              <a:t>разработать методические рекомендации по вопросам привлечения </a:t>
            </a:r>
            <a:r>
              <a:rPr lang="ru-RU" sz="1200" dirty="0" smtClean="0">
                <a:solidFill>
                  <a:schemeClr val="tx1"/>
                </a:solidFill>
                <a:latin typeface="Times New Roman"/>
              </a:rPr>
              <a:t/>
            </a:r>
            <a:br>
              <a:rPr lang="ru-RU" sz="1200" dirty="0" smtClean="0">
                <a:solidFill>
                  <a:schemeClr val="tx1"/>
                </a:solidFill>
                <a:latin typeface="Times New Roman"/>
              </a:rPr>
            </a:br>
            <a:r>
              <a:rPr lang="ru-RU" sz="1200" dirty="0" smtClean="0">
                <a:solidFill>
                  <a:schemeClr val="tx1"/>
                </a:solidFill>
                <a:latin typeface="Times New Roman"/>
              </a:rPr>
              <a:t>к </a:t>
            </a:r>
            <a:r>
              <a:rPr lang="ru-RU" sz="1200" dirty="0">
                <a:solidFill>
                  <a:schemeClr val="tx1"/>
                </a:solidFill>
                <a:latin typeface="Times New Roman"/>
              </a:rPr>
              <a:t>ответственности должностных лиц за непринятие </a:t>
            </a:r>
            <a:r>
              <a:rPr lang="ru-RU" sz="1200" dirty="0" smtClean="0">
                <a:solidFill>
                  <a:schemeClr val="tx1"/>
                </a:solidFill>
                <a:latin typeface="Times New Roman"/>
              </a:rPr>
              <a:t>мер по </a:t>
            </a:r>
            <a:r>
              <a:rPr lang="ru-RU" sz="1200" dirty="0">
                <a:solidFill>
                  <a:schemeClr val="tx1"/>
                </a:solidFill>
                <a:latin typeface="Times New Roman"/>
              </a:rPr>
              <a:t>предотвращению и (или) урегулированию конфликта </a:t>
            </a:r>
            <a:r>
              <a:rPr lang="ru-RU" sz="1200" dirty="0" smtClean="0">
                <a:solidFill>
                  <a:schemeClr val="tx1"/>
                </a:solidFill>
                <a:latin typeface="Times New Roman"/>
              </a:rPr>
              <a:t>интересов.</a:t>
            </a:r>
          </a:p>
        </p:txBody>
      </p:sp>
      <p:sp>
        <p:nvSpPr>
          <p:cNvPr id="10" name="Скругленный прямоугольник 9"/>
          <p:cNvSpPr/>
          <p:nvPr/>
        </p:nvSpPr>
        <p:spPr>
          <a:xfrm>
            <a:off x="2016530" y="4011910"/>
            <a:ext cx="6731934" cy="987574"/>
          </a:xfrm>
          <a:prstGeom prst="roundRect">
            <a:avLst>
              <a:gd name="adj" fmla="val 20241"/>
            </a:avLst>
          </a:prstGeom>
          <a:no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t" anchorCtr="0"/>
          <a:lstStyle/>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Руководителям </a:t>
            </a:r>
            <a:r>
              <a:rPr lang="ru-RU" sz="1200" dirty="0">
                <a:solidFill>
                  <a:schemeClr val="tx1"/>
                </a:solidFill>
                <a:latin typeface="Times New Roman"/>
              </a:rPr>
              <a:t>федеральных государственных органов обеспечить обучение федеральных государственных служащих, впервые поступивших на государственную службу для замещения должностей, включенных в перечни должностей, установленные нормативными правовыми актами Российской Федерации, по образовательным программам в области противодействия </a:t>
            </a:r>
            <a:r>
              <a:rPr lang="ru-RU" sz="1200" dirty="0" smtClean="0">
                <a:solidFill>
                  <a:schemeClr val="tx1"/>
                </a:solidFill>
                <a:latin typeface="Times New Roman"/>
              </a:rPr>
              <a:t>коррупции.</a:t>
            </a:r>
            <a:endParaRPr lang="ru-RU" sz="1200" dirty="0">
              <a:solidFill>
                <a:schemeClr val="tx1"/>
              </a:solidFill>
              <a:latin typeface="Times New Roman"/>
            </a:endParaRPr>
          </a:p>
          <a:p>
            <a:pPr indent="180975" algn="just">
              <a:lnSpc>
                <a:spcPts val="1200"/>
              </a:lnSpc>
              <a:spcAft>
                <a:spcPts val="0"/>
              </a:spcAft>
              <a:buFont typeface="Wingdings" panose="05000000000000000000" pitchFamily="2" charset="2"/>
              <a:buChar char="ü"/>
            </a:pPr>
            <a:endParaRPr lang="ru-RU" sz="1200" dirty="0" smtClean="0">
              <a:solidFill>
                <a:schemeClr val="tx1"/>
              </a:solidFill>
              <a:latin typeface="Times New Roman"/>
            </a:endParaRPr>
          </a:p>
        </p:txBody>
      </p:sp>
      <p:pic>
        <p:nvPicPr>
          <p:cNvPr id="3074" name="Picture 2" descr="F:\правительство рф.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06" y="1740414"/>
            <a:ext cx="1593776" cy="11275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0cb7cdb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239" b="27887"/>
          <a:stretch/>
        </p:blipFill>
        <p:spPr bwMode="auto">
          <a:xfrm>
            <a:off x="373260" y="3290416"/>
            <a:ext cx="1678460" cy="5774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Get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80" y="3982256"/>
            <a:ext cx="1067420" cy="106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6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2957\Desktop\Архив\Рисунок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964" y="1422238"/>
            <a:ext cx="3371084" cy="374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kak-nuzno-provodit-audit-seti2.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10000" contrast="10000"/>
                    </a14:imgEffect>
                  </a14:imgLayer>
                </a14:imgProps>
              </a:ext>
              <a:ext uri="{28A0092B-C50C-407E-A947-70E740481C1C}">
                <a14:useLocalDpi xmlns:a14="http://schemas.microsoft.com/office/drawing/2010/main" val="0"/>
              </a:ext>
            </a:extLst>
          </a:blip>
          <a:srcRect/>
          <a:stretch>
            <a:fillRect/>
          </a:stretch>
        </p:blipFill>
        <p:spPr bwMode="auto">
          <a:xfrm>
            <a:off x="5868144" y="1715560"/>
            <a:ext cx="3096344" cy="3232454"/>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026" name="Picture 2" descr="F:\План-реорганизации-640x640.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12947" r="16666"/>
          <a:stretch/>
        </p:blipFill>
        <p:spPr bwMode="auto">
          <a:xfrm>
            <a:off x="7884368" y="3003723"/>
            <a:ext cx="1216471" cy="1728267"/>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7046913" y="4890194"/>
            <a:ext cx="2133599" cy="273844"/>
          </a:xfrm>
        </p:spPr>
        <p:txBody>
          <a:bodyPr/>
          <a:lstStyle/>
          <a:p>
            <a:fld id="{89FA656D-009D-46A4-AE2E-EAAD425C61DB}" type="slidenum">
              <a:rPr lang="ru-RU" smtClean="0"/>
              <a:pPr/>
              <a:t>5</a:t>
            </a:fld>
            <a:endParaRPr lang="ru-RU" dirty="0"/>
          </a:p>
        </p:txBody>
      </p:sp>
      <p:sp>
        <p:nvSpPr>
          <p:cNvPr id="6" name="Скругленный прямоугольник 5"/>
          <p:cNvSpPr/>
          <p:nvPr/>
        </p:nvSpPr>
        <p:spPr>
          <a:xfrm>
            <a:off x="179512" y="1571282"/>
            <a:ext cx="8604142" cy="3369092"/>
          </a:xfrm>
          <a:prstGeom prst="roundRect">
            <a:avLst>
              <a:gd name="adj" fmla="val 20241"/>
            </a:avLst>
          </a:prstGeom>
          <a:no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1.5</a:t>
            </a:r>
            <a:r>
              <a:rPr lang="ru-RU" sz="1200" dirty="0" smtClean="0">
                <a:solidFill>
                  <a:schemeClr val="tx1"/>
                </a:solidFill>
                <a:latin typeface="Times New Roman"/>
                <a:sym typeface="Symbol"/>
              </a:rPr>
              <a:t></a:t>
            </a:r>
            <a:r>
              <a:rPr lang="ru-RU" sz="1200" dirty="0" smtClean="0">
                <a:solidFill>
                  <a:schemeClr val="tx1"/>
                </a:solidFill>
                <a:latin typeface="Times New Roman"/>
              </a:rPr>
              <a:t>Осуществление </a:t>
            </a:r>
            <a:r>
              <a:rPr lang="ru-RU" sz="1200" dirty="0">
                <a:solidFill>
                  <a:schemeClr val="tx1"/>
                </a:solidFill>
                <a:latin typeface="Times New Roman"/>
              </a:rPr>
              <a:t>контроля исполнения федеральными государственными гражданскими служащими Федерального казначейства обязанности по уведомлению представителя нанимателя о выполнении иной оплачиваемой </a:t>
            </a:r>
            <a:r>
              <a:rPr lang="ru-RU" sz="1200" dirty="0" smtClean="0">
                <a:solidFill>
                  <a:schemeClr val="tx1"/>
                </a:solidFill>
                <a:latin typeface="Times New Roman"/>
              </a:rPr>
              <a:t>работы;</a:t>
            </a:r>
          </a:p>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1.7</a:t>
            </a:r>
            <a:r>
              <a:rPr lang="ru-RU" sz="1200" dirty="0" smtClean="0">
                <a:solidFill>
                  <a:prstClr val="black"/>
                </a:solidFill>
                <a:latin typeface="Times New Roman"/>
                <a:sym typeface="Symbol"/>
              </a:rPr>
              <a:t></a:t>
            </a:r>
            <a:r>
              <a:rPr lang="ru-RU" sz="1200" dirty="0" smtClean="0">
                <a:solidFill>
                  <a:schemeClr val="tx1"/>
                </a:solidFill>
                <a:latin typeface="Times New Roman"/>
              </a:rPr>
              <a:t>Обеспечение </a:t>
            </a:r>
            <a:r>
              <a:rPr lang="ru-RU" sz="1200" dirty="0">
                <a:solidFill>
                  <a:schemeClr val="tx1"/>
                </a:solidFill>
                <a:latin typeface="Times New Roman"/>
              </a:rPr>
              <a:t>принятия мер по повышению </a:t>
            </a:r>
            <a:r>
              <a:rPr lang="ru-RU" sz="1200" dirty="0" smtClean="0">
                <a:solidFill>
                  <a:schemeClr val="tx1"/>
                </a:solidFill>
                <a:latin typeface="Times New Roman"/>
              </a:rPr>
              <a:t>эффективности </a:t>
            </a:r>
            <a:r>
              <a:rPr lang="ru-RU" sz="1200" dirty="0">
                <a:solidFill>
                  <a:schemeClr val="tx1"/>
                </a:solidFill>
                <a:latin typeface="Times New Roman"/>
              </a:rPr>
              <a:t>контроля за соблюдением лицами, замещающими </a:t>
            </a:r>
            <a:r>
              <a:rPr lang="ru-RU" sz="1200" dirty="0" smtClean="0">
                <a:solidFill>
                  <a:schemeClr val="tx1"/>
                </a:solidFill>
                <a:latin typeface="Times New Roman"/>
              </a:rPr>
              <a:t>должности в </a:t>
            </a:r>
            <a:r>
              <a:rPr lang="ru-RU" sz="1200" dirty="0">
                <a:solidFill>
                  <a:schemeClr val="tx1"/>
                </a:solidFill>
                <a:latin typeface="Times New Roman"/>
              </a:rPr>
              <a:t>федеральных государственных органах, требований законодательства Российской Федерации </a:t>
            </a:r>
            <a:r>
              <a:rPr lang="ru-RU" sz="1200" dirty="0" smtClean="0">
                <a:solidFill>
                  <a:schemeClr val="tx1"/>
                </a:solidFill>
                <a:latin typeface="Times New Roman"/>
              </a:rPr>
              <a:t/>
            </a:r>
            <a:br>
              <a:rPr lang="ru-RU" sz="1200" dirty="0" smtClean="0">
                <a:solidFill>
                  <a:schemeClr val="tx1"/>
                </a:solidFill>
                <a:latin typeface="Times New Roman"/>
              </a:rPr>
            </a:br>
            <a:r>
              <a:rPr lang="ru-RU" sz="1200" dirty="0" smtClean="0">
                <a:solidFill>
                  <a:schemeClr val="tx1"/>
                </a:solidFill>
                <a:latin typeface="Times New Roman"/>
              </a:rPr>
              <a:t>о противодействии коррупции</a:t>
            </a:r>
            <a:r>
              <a:rPr lang="ru-RU" sz="1200" dirty="0">
                <a:solidFill>
                  <a:schemeClr val="tx1"/>
                </a:solidFill>
                <a:latin typeface="Times New Roman"/>
              </a:rPr>
              <a:t>, касающихся предотвращения и урегулирования конфликта интересов, в том </a:t>
            </a:r>
            <a:r>
              <a:rPr lang="ru-RU" sz="1200" dirty="0" smtClean="0">
                <a:solidFill>
                  <a:schemeClr val="tx1"/>
                </a:solidFill>
                <a:latin typeface="Times New Roman"/>
              </a:rPr>
              <a:t>числе </a:t>
            </a:r>
            <a:br>
              <a:rPr lang="ru-RU" sz="1200" dirty="0" smtClean="0">
                <a:solidFill>
                  <a:schemeClr val="tx1"/>
                </a:solidFill>
                <a:latin typeface="Times New Roman"/>
              </a:rPr>
            </a:br>
            <a:r>
              <a:rPr lang="ru-RU" sz="1200" dirty="0" smtClean="0">
                <a:solidFill>
                  <a:schemeClr val="tx1"/>
                </a:solidFill>
                <a:latin typeface="Times New Roman"/>
              </a:rPr>
              <a:t>за </a:t>
            </a:r>
            <a:r>
              <a:rPr lang="ru-RU" sz="1200" dirty="0">
                <a:solidFill>
                  <a:schemeClr val="tx1"/>
                </a:solidFill>
                <a:latin typeface="Times New Roman"/>
              </a:rPr>
              <a:t>привлечением таких лиц к </a:t>
            </a:r>
            <a:r>
              <a:rPr lang="ru-RU" sz="1200" dirty="0" smtClean="0">
                <a:solidFill>
                  <a:schemeClr val="tx1"/>
                </a:solidFill>
                <a:latin typeface="Times New Roman"/>
              </a:rPr>
              <a:t>ответственности в </a:t>
            </a:r>
            <a:r>
              <a:rPr lang="ru-RU" sz="1200" dirty="0">
                <a:solidFill>
                  <a:schemeClr val="tx1"/>
                </a:solidFill>
                <a:latin typeface="Times New Roman"/>
              </a:rPr>
              <a:t>случае их </a:t>
            </a:r>
            <a:r>
              <a:rPr lang="ru-RU" sz="1200" dirty="0" smtClean="0">
                <a:solidFill>
                  <a:schemeClr val="tx1"/>
                </a:solidFill>
                <a:latin typeface="Times New Roman"/>
              </a:rPr>
              <a:t>несоблюдения;</a:t>
            </a:r>
          </a:p>
          <a:p>
            <a:pPr indent="180975" algn="just">
              <a:lnSpc>
                <a:spcPts val="1200"/>
              </a:lnSpc>
              <a:spcAft>
                <a:spcPts val="0"/>
              </a:spcAft>
              <a:buFont typeface="Wingdings" panose="05000000000000000000" pitchFamily="2" charset="2"/>
              <a:buChar char="ü"/>
            </a:pPr>
            <a:r>
              <a:rPr lang="ru-RU" sz="1200" dirty="0">
                <a:solidFill>
                  <a:schemeClr val="tx1"/>
                </a:solidFill>
                <a:latin typeface="Times New Roman"/>
              </a:rPr>
              <a:t>п</a:t>
            </a:r>
            <a:r>
              <a:rPr lang="ru-RU" sz="1200" dirty="0" smtClean="0">
                <a:solidFill>
                  <a:schemeClr val="tx1"/>
                </a:solidFill>
                <a:latin typeface="Times New Roman"/>
              </a:rPr>
              <a:t>ункт 1.11</a:t>
            </a:r>
            <a:r>
              <a:rPr lang="ru-RU" sz="1200" dirty="0" smtClean="0">
                <a:solidFill>
                  <a:schemeClr val="tx1"/>
                </a:solidFill>
                <a:latin typeface="Times New Roman"/>
                <a:sym typeface="Symbol"/>
              </a:rPr>
              <a:t></a:t>
            </a:r>
            <a:r>
              <a:rPr lang="ru-RU" sz="1200" dirty="0" smtClean="0">
                <a:solidFill>
                  <a:schemeClr val="tx1"/>
                </a:solidFill>
                <a:latin typeface="Times New Roman"/>
              </a:rPr>
              <a:t>Осуществление </a:t>
            </a:r>
            <a:r>
              <a:rPr lang="ru-RU" sz="1200" dirty="0">
                <a:solidFill>
                  <a:schemeClr val="tx1"/>
                </a:solidFill>
                <a:latin typeface="Times New Roman"/>
              </a:rPr>
              <a:t>комплекса организационных, разъяснительных и иных мер по соблюдению федеральными государственными гражданскими служащими Федерального казначейства ограничений, запретов и исполнения обязанностей, установленных законодательством Российской Федерации, в целях противодействия </a:t>
            </a:r>
            <a:r>
              <a:rPr lang="ru-RU" sz="1200" dirty="0" smtClean="0">
                <a:solidFill>
                  <a:schemeClr val="tx1"/>
                </a:solidFill>
                <a:latin typeface="Times New Roman"/>
              </a:rPr>
              <a:t>коррупции;</a:t>
            </a:r>
          </a:p>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1.13</a:t>
            </a:r>
            <a:r>
              <a:rPr lang="ru-RU" sz="1200" dirty="0" smtClean="0">
                <a:solidFill>
                  <a:schemeClr val="tx1"/>
                </a:solidFill>
                <a:latin typeface="Times New Roman"/>
                <a:sym typeface="Symbol"/>
              </a:rPr>
              <a:t></a:t>
            </a:r>
            <a:r>
              <a:rPr lang="ru-RU" sz="1200" dirty="0" smtClean="0">
                <a:solidFill>
                  <a:schemeClr val="tx1"/>
                </a:solidFill>
                <a:latin typeface="Times New Roman"/>
              </a:rPr>
              <a:t>Организация </a:t>
            </a:r>
            <a:r>
              <a:rPr lang="ru-RU" sz="1200" dirty="0">
                <a:solidFill>
                  <a:schemeClr val="tx1"/>
                </a:solidFill>
                <a:latin typeface="Times New Roman"/>
              </a:rPr>
              <a:t>доведения до лиц, замещающих должности федеральной государственной гражданской службы в Федеральном казначействе, положений законодательства Российской Федерации о противодействии коррупции, </a:t>
            </a:r>
            <a:r>
              <a:rPr lang="ru-RU" sz="1200" dirty="0" smtClean="0">
                <a:solidFill>
                  <a:schemeClr val="tx1"/>
                </a:solidFill>
                <a:latin typeface="Times New Roman"/>
              </a:rPr>
              <a:t/>
            </a:r>
            <a:br>
              <a:rPr lang="ru-RU" sz="1200" dirty="0" smtClean="0">
                <a:solidFill>
                  <a:schemeClr val="tx1"/>
                </a:solidFill>
                <a:latin typeface="Times New Roman"/>
              </a:rPr>
            </a:br>
            <a:r>
              <a:rPr lang="ru-RU" sz="1200" dirty="0" smtClean="0">
                <a:solidFill>
                  <a:schemeClr val="tx1"/>
                </a:solidFill>
                <a:latin typeface="Times New Roman"/>
              </a:rPr>
              <a:t>в </a:t>
            </a:r>
            <a:r>
              <a:rPr lang="ru-RU" sz="1200" dirty="0">
                <a:solidFill>
                  <a:schemeClr val="tx1"/>
                </a:solidFill>
                <a:latin typeface="Times New Roman"/>
              </a:rPr>
              <a:t>том числе проведение </a:t>
            </a:r>
            <a:r>
              <a:rPr lang="ru-RU" sz="1200" dirty="0" smtClean="0">
                <a:solidFill>
                  <a:schemeClr val="tx1"/>
                </a:solidFill>
                <a:latin typeface="Times New Roman"/>
              </a:rPr>
              <a:t>с </a:t>
            </a:r>
            <a:r>
              <a:rPr lang="ru-RU" sz="1200" dirty="0">
                <a:solidFill>
                  <a:schemeClr val="tx1"/>
                </a:solidFill>
                <a:latin typeface="Times New Roman"/>
              </a:rPr>
              <a:t>сотрудниками Федерального казначейства обучающих мероприятий</a:t>
            </a:r>
          </a:p>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1.16</a:t>
            </a:r>
            <a:r>
              <a:rPr lang="ru-RU" sz="1200" dirty="0">
                <a:solidFill>
                  <a:schemeClr val="tx1"/>
                </a:solidFill>
                <a:latin typeface="Times New Roman"/>
                <a:sym typeface="Symbol"/>
              </a:rPr>
              <a:t></a:t>
            </a:r>
            <a:r>
              <a:rPr lang="ru-RU" sz="1200" dirty="0" smtClean="0">
                <a:solidFill>
                  <a:schemeClr val="tx1"/>
                </a:solidFill>
                <a:latin typeface="Times New Roman"/>
              </a:rPr>
              <a:t>Обеспечение </a:t>
            </a:r>
            <a:r>
              <a:rPr lang="ru-RU" sz="1200" dirty="0">
                <a:solidFill>
                  <a:schemeClr val="tx1"/>
                </a:solidFill>
                <a:latin typeface="Times New Roman"/>
              </a:rPr>
              <a:t>обучения федеральных государственных служащих, впервые поступивших </a:t>
            </a:r>
            <a:r>
              <a:rPr lang="ru-RU" sz="1200" dirty="0" smtClean="0">
                <a:solidFill>
                  <a:schemeClr val="tx1"/>
                </a:solidFill>
                <a:latin typeface="Times New Roman"/>
              </a:rPr>
              <a:t/>
            </a:r>
            <a:br>
              <a:rPr lang="ru-RU" sz="1200" dirty="0" smtClean="0">
                <a:solidFill>
                  <a:schemeClr val="tx1"/>
                </a:solidFill>
                <a:latin typeface="Times New Roman"/>
              </a:rPr>
            </a:br>
            <a:r>
              <a:rPr lang="ru-RU" sz="1200" dirty="0" smtClean="0">
                <a:solidFill>
                  <a:schemeClr val="tx1"/>
                </a:solidFill>
                <a:latin typeface="Times New Roman"/>
              </a:rPr>
              <a:t>на </a:t>
            </a:r>
            <a:r>
              <a:rPr lang="ru-RU" sz="1200" dirty="0">
                <a:solidFill>
                  <a:schemeClr val="tx1"/>
                </a:solidFill>
                <a:latin typeface="Times New Roman"/>
              </a:rPr>
              <a:t>государственную </a:t>
            </a:r>
            <a:r>
              <a:rPr lang="ru-RU" sz="1200" dirty="0" smtClean="0">
                <a:solidFill>
                  <a:schemeClr val="tx1"/>
                </a:solidFill>
                <a:latin typeface="Times New Roman"/>
              </a:rPr>
              <a:t>службу для </a:t>
            </a:r>
            <a:r>
              <a:rPr lang="ru-RU" sz="1200" dirty="0">
                <a:solidFill>
                  <a:schemeClr val="tx1"/>
                </a:solidFill>
                <a:latin typeface="Times New Roman"/>
              </a:rPr>
              <a:t>замещения должностей, включенных </a:t>
            </a:r>
            <a:r>
              <a:rPr lang="ru-RU" sz="1200" dirty="0" smtClean="0">
                <a:solidFill>
                  <a:schemeClr val="tx1"/>
                </a:solidFill>
                <a:latin typeface="Times New Roman"/>
              </a:rPr>
              <a:t>в </a:t>
            </a:r>
            <a:r>
              <a:rPr lang="ru-RU" sz="1200" dirty="0">
                <a:solidFill>
                  <a:schemeClr val="tx1"/>
                </a:solidFill>
                <a:latin typeface="Times New Roman"/>
              </a:rPr>
              <a:t>перечни должностей, установленные нормативными правовыми актами Российской Федерации, по образовательным программам </a:t>
            </a:r>
            <a:r>
              <a:rPr lang="ru-RU" sz="1200" dirty="0" smtClean="0">
                <a:solidFill>
                  <a:schemeClr val="tx1"/>
                </a:solidFill>
                <a:latin typeface="Times New Roman"/>
              </a:rPr>
              <a:t>в </a:t>
            </a:r>
            <a:r>
              <a:rPr lang="ru-RU" sz="1200" dirty="0">
                <a:solidFill>
                  <a:schemeClr val="tx1"/>
                </a:solidFill>
                <a:latin typeface="Times New Roman"/>
              </a:rPr>
              <a:t>области противодействия коррупции </a:t>
            </a:r>
            <a:r>
              <a:rPr lang="ru-RU" sz="1200" dirty="0" smtClean="0">
                <a:solidFill>
                  <a:schemeClr val="tx1"/>
                </a:solidFill>
                <a:latin typeface="Times New Roman"/>
              </a:rPr>
              <a:t>;</a:t>
            </a:r>
          </a:p>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2.3</a:t>
            </a:r>
            <a:r>
              <a:rPr lang="ru-RU" sz="1200" dirty="0">
                <a:solidFill>
                  <a:schemeClr val="tx1"/>
                </a:solidFill>
                <a:latin typeface="Times New Roman"/>
                <a:sym typeface="Symbol"/>
              </a:rPr>
              <a:t></a:t>
            </a:r>
            <a:r>
              <a:rPr lang="ru-RU" sz="1200" dirty="0" smtClean="0">
                <a:solidFill>
                  <a:schemeClr val="tx1"/>
                </a:solidFill>
                <a:latin typeface="Times New Roman"/>
              </a:rPr>
              <a:t>Обеспечение </a:t>
            </a:r>
            <a:r>
              <a:rPr lang="ru-RU" sz="1200" dirty="0">
                <a:solidFill>
                  <a:schemeClr val="tx1"/>
                </a:solidFill>
                <a:latin typeface="Times New Roman"/>
              </a:rPr>
              <a:t>эффективного </a:t>
            </a:r>
            <a:r>
              <a:rPr lang="ru-RU" sz="1200" dirty="0" smtClean="0">
                <a:solidFill>
                  <a:schemeClr val="tx1"/>
                </a:solidFill>
                <a:latin typeface="Times New Roman"/>
              </a:rPr>
              <a:t>взаимодействия с </a:t>
            </a:r>
            <a:r>
              <a:rPr lang="ru-RU" sz="1200" dirty="0">
                <a:solidFill>
                  <a:schemeClr val="tx1"/>
                </a:solidFill>
                <a:latin typeface="Times New Roman"/>
              </a:rPr>
              <a:t>правоохранительными органами и иными государственными органами по вопросам организации противодействия коррупции </a:t>
            </a:r>
            <a:r>
              <a:rPr lang="ru-RU" sz="1200" dirty="0" smtClean="0">
                <a:solidFill>
                  <a:schemeClr val="tx1"/>
                </a:solidFill>
                <a:latin typeface="Times New Roman"/>
              </a:rPr>
              <a:t>в </a:t>
            </a:r>
            <a:r>
              <a:rPr lang="ru-RU" sz="1200" dirty="0">
                <a:solidFill>
                  <a:schemeClr val="tx1"/>
                </a:solidFill>
                <a:latin typeface="Times New Roman"/>
              </a:rPr>
              <a:t>органах Федерального </a:t>
            </a:r>
            <a:r>
              <a:rPr lang="ru-RU" sz="1200" dirty="0" smtClean="0">
                <a:solidFill>
                  <a:schemeClr val="tx1"/>
                </a:solidFill>
                <a:latin typeface="Times New Roman"/>
              </a:rPr>
              <a:t>казначейства</a:t>
            </a:r>
          </a:p>
          <a:p>
            <a:pPr indent="180975" algn="just">
              <a:lnSpc>
                <a:spcPts val="1200"/>
              </a:lnSpc>
              <a:spcAft>
                <a:spcPts val="0"/>
              </a:spcAft>
              <a:buFont typeface="Wingdings" panose="05000000000000000000" pitchFamily="2" charset="2"/>
              <a:buChar char="ü"/>
            </a:pPr>
            <a:r>
              <a:rPr lang="ru-RU" sz="1200" dirty="0" smtClean="0">
                <a:solidFill>
                  <a:schemeClr val="tx1"/>
                </a:solidFill>
                <a:latin typeface="Times New Roman"/>
              </a:rPr>
              <a:t>пункт</a:t>
            </a:r>
            <a:r>
              <a:rPr lang="ru-RU" sz="1200" dirty="0" smtClean="0">
                <a:solidFill>
                  <a:schemeClr val="tx1"/>
                </a:solidFill>
                <a:latin typeface="Times New Roman"/>
                <a:sym typeface="Symbol"/>
              </a:rPr>
              <a:t></a:t>
            </a:r>
            <a:r>
              <a:rPr lang="ru-RU" sz="1200" dirty="0" smtClean="0">
                <a:solidFill>
                  <a:schemeClr val="tx1"/>
                </a:solidFill>
                <a:latin typeface="Times New Roman"/>
              </a:rPr>
              <a:t>2.5</a:t>
            </a:r>
            <a:r>
              <a:rPr lang="ru-RU" sz="1200" dirty="0">
                <a:solidFill>
                  <a:schemeClr val="tx1"/>
                </a:solidFill>
                <a:latin typeface="Times New Roman"/>
                <a:sym typeface="Symbol"/>
              </a:rPr>
              <a:t></a:t>
            </a:r>
            <a:r>
              <a:rPr lang="ru-RU" sz="1200" dirty="0" smtClean="0">
                <a:solidFill>
                  <a:schemeClr val="tx1"/>
                </a:solidFill>
                <a:latin typeface="Times New Roman"/>
              </a:rPr>
              <a:t>Внедрение </a:t>
            </a:r>
            <a:r>
              <a:rPr lang="ru-RU" sz="1200" dirty="0">
                <a:solidFill>
                  <a:schemeClr val="tx1"/>
                </a:solidFill>
                <a:latin typeface="Times New Roman"/>
              </a:rPr>
              <a:t>в деятельность Федерального казначейства инновационных технологий государственного управления </a:t>
            </a:r>
            <a:r>
              <a:rPr lang="ru-RU" sz="1200" dirty="0" smtClean="0">
                <a:solidFill>
                  <a:schemeClr val="tx1"/>
                </a:solidFill>
                <a:latin typeface="Times New Roman"/>
              </a:rPr>
              <a:t>и администрирования</a:t>
            </a:r>
            <a:endParaRPr lang="ru-RU" sz="1200" dirty="0">
              <a:solidFill>
                <a:schemeClr val="tx1"/>
              </a:solidFill>
              <a:latin typeface="Times New Roman"/>
            </a:endParaRPr>
          </a:p>
        </p:txBody>
      </p:sp>
      <p:sp>
        <p:nvSpPr>
          <p:cNvPr id="8" name="Скругленный прямоугольник 7"/>
          <p:cNvSpPr/>
          <p:nvPr/>
        </p:nvSpPr>
        <p:spPr>
          <a:xfrm>
            <a:off x="3017962" y="51470"/>
            <a:ext cx="5946526" cy="9361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sz="2000" b="1" dirty="0" smtClean="0">
                <a:solidFill>
                  <a:prstClr val="black"/>
                </a:solidFill>
                <a:latin typeface="Times New Roman"/>
                <a:ea typeface="Calibri"/>
                <a:cs typeface="Times New Roman"/>
              </a:rPr>
              <a:t>План</a:t>
            </a:r>
            <a:r>
              <a:rPr lang="ru-RU" sz="2000" b="1" dirty="0" smtClean="0">
                <a:solidFill>
                  <a:prstClr val="black"/>
                </a:solidFill>
                <a:latin typeface="Times New Roman"/>
                <a:ea typeface="Calibri"/>
              </a:rPr>
              <a:t> </a:t>
            </a:r>
            <a:r>
              <a:rPr lang="ru-RU" sz="2000" b="1" dirty="0">
                <a:solidFill>
                  <a:prstClr val="black"/>
                </a:solidFill>
                <a:latin typeface="Times New Roman"/>
                <a:ea typeface="Calibri"/>
              </a:rPr>
              <a:t>противодействия </a:t>
            </a:r>
            <a:r>
              <a:rPr lang="ru-RU" sz="2000" b="1" dirty="0" smtClean="0">
                <a:solidFill>
                  <a:prstClr val="black"/>
                </a:solidFill>
                <a:latin typeface="Times New Roman"/>
                <a:ea typeface="Calibri"/>
              </a:rPr>
              <a:t>коррупции Федерального </a:t>
            </a:r>
            <a:r>
              <a:rPr lang="ru-RU" sz="2000" b="1" dirty="0">
                <a:solidFill>
                  <a:prstClr val="black"/>
                </a:solidFill>
                <a:latin typeface="Times New Roman"/>
                <a:ea typeface="Calibri"/>
              </a:rPr>
              <a:t>казначейства </a:t>
            </a:r>
            <a:r>
              <a:rPr lang="ru-RU" sz="2000" b="1" dirty="0" smtClean="0">
                <a:solidFill>
                  <a:prstClr val="black"/>
                </a:solidFill>
                <a:latin typeface="Times New Roman"/>
                <a:ea typeface="Calibri"/>
              </a:rPr>
              <a:t>на 2018-</a:t>
            </a:r>
            <a:r>
              <a:rPr lang="ru-RU" sz="2000" b="1" dirty="0" smtClean="0">
                <a:solidFill>
                  <a:prstClr val="black"/>
                </a:solidFill>
                <a:latin typeface="Times New Roman"/>
                <a:ea typeface="Calibri"/>
                <a:sym typeface="Symbol"/>
              </a:rPr>
              <a:t>2020 </a:t>
            </a:r>
            <a:r>
              <a:rPr lang="ru-RU" sz="2000" b="1" dirty="0">
                <a:solidFill>
                  <a:prstClr val="black"/>
                </a:solidFill>
                <a:latin typeface="Times New Roman"/>
                <a:ea typeface="Calibri"/>
                <a:sym typeface="Symbol"/>
              </a:rPr>
              <a:t>годы утвержден </a:t>
            </a:r>
            <a:br>
              <a:rPr lang="ru-RU" sz="2000" b="1" dirty="0">
                <a:solidFill>
                  <a:prstClr val="black"/>
                </a:solidFill>
                <a:latin typeface="Times New Roman"/>
                <a:ea typeface="Calibri"/>
                <a:sym typeface="Symbol"/>
              </a:rPr>
            </a:br>
            <a:r>
              <a:rPr lang="ru-RU" sz="2000" b="1" dirty="0" smtClean="0">
                <a:solidFill>
                  <a:prstClr val="black"/>
                </a:solidFill>
                <a:latin typeface="Times New Roman"/>
                <a:ea typeface="Calibri"/>
                <a:sym typeface="Symbol"/>
              </a:rPr>
              <a:t>руководителем Федерального казначейства</a:t>
            </a:r>
            <a:endParaRPr lang="ru-RU" sz="2000" b="1" dirty="0">
              <a:solidFill>
                <a:prstClr val="black"/>
              </a:solidFill>
              <a:latin typeface="Times New Roman"/>
              <a:ea typeface="Calibri"/>
              <a:sym typeface="Symbol"/>
            </a:endParaRPr>
          </a:p>
        </p:txBody>
      </p:sp>
      <p:sp>
        <p:nvSpPr>
          <p:cNvPr id="9" name="Скругленный прямоугольник 8"/>
          <p:cNvSpPr/>
          <p:nvPr/>
        </p:nvSpPr>
        <p:spPr>
          <a:xfrm>
            <a:off x="395536" y="1057275"/>
            <a:ext cx="8424936" cy="475795"/>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b="1" dirty="0" smtClean="0">
                <a:solidFill>
                  <a:prstClr val="black"/>
                </a:solidFill>
                <a:latin typeface="Times New Roman"/>
                <a:ea typeface="Calibri"/>
              </a:rPr>
              <a:t>Мероприятия Плана противодействия коррупции Федерального казначейства  </a:t>
            </a:r>
            <a:r>
              <a:rPr lang="ru-RU" b="1" dirty="0">
                <a:solidFill>
                  <a:prstClr val="black"/>
                </a:solidFill>
                <a:latin typeface="Times New Roman"/>
                <a:ea typeface="Calibri"/>
              </a:rPr>
              <a:t>направлены на решение основных задач:</a:t>
            </a:r>
          </a:p>
        </p:txBody>
      </p:sp>
    </p:spTree>
    <p:extLst>
      <p:ext uri="{BB962C8B-B14F-4D97-AF65-F5344CB8AC3E}">
        <p14:creationId xmlns:p14="http://schemas.microsoft.com/office/powerpoint/2010/main" val="1295833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p:nvPr/>
        </p:nvPicPr>
        <p:blipFill rotWithShape="1">
          <a:blip r:embed="rId2"/>
          <a:srcRect l="2635" t="8398" r="2635" b="22838"/>
          <a:stretch/>
        </p:blipFill>
        <p:spPr>
          <a:xfrm>
            <a:off x="107504" y="1959762"/>
            <a:ext cx="8928992" cy="3183738"/>
          </a:xfrm>
          <a:prstGeom prst="rect">
            <a:avLst/>
          </a:prstGeom>
        </p:spPr>
      </p:pic>
      <p:pic>
        <p:nvPicPr>
          <p:cNvPr id="9" name="Рисунок 8" descr="http://aproekt.ucoz.net/12/man-with-board-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3003798"/>
            <a:ext cx="1963485" cy="2251516"/>
          </a:xfrm>
          <a:prstGeom prst="rect">
            <a:avLst/>
          </a:prstGeom>
          <a:noFill/>
          <a:ln>
            <a:noFill/>
          </a:ln>
        </p:spPr>
      </p:pic>
      <p:pic>
        <p:nvPicPr>
          <p:cNvPr id="7" name="Рисунок 6" descr="http://900igr.net/up/datai/125907/0010-0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406349"/>
            <a:ext cx="1512168" cy="1466706"/>
          </a:xfrm>
          <a:prstGeom prst="rect">
            <a:avLst/>
          </a:prstGeom>
          <a:noFill/>
          <a:ln>
            <a:noFill/>
          </a:ln>
        </p:spPr>
      </p:pic>
      <p:sp>
        <p:nvSpPr>
          <p:cNvPr id="2" name="Номер слайда 1"/>
          <p:cNvSpPr>
            <a:spLocks noGrp="1"/>
          </p:cNvSpPr>
          <p:nvPr>
            <p:ph type="sldNum" sz="quarter" idx="12"/>
          </p:nvPr>
        </p:nvSpPr>
        <p:spPr>
          <a:xfrm>
            <a:off x="7020272" y="4876006"/>
            <a:ext cx="2133599" cy="273844"/>
          </a:xfrm>
        </p:spPr>
        <p:txBody>
          <a:bodyPr/>
          <a:lstStyle/>
          <a:p>
            <a:fld id="{89FA656D-009D-46A4-AE2E-EAAD425C61DB}" type="slidenum">
              <a:rPr lang="ru-RU" smtClean="0"/>
              <a:pPr/>
              <a:t>6</a:t>
            </a:fld>
            <a:endParaRPr lang="ru-RU" dirty="0"/>
          </a:p>
        </p:txBody>
      </p:sp>
      <p:sp>
        <p:nvSpPr>
          <p:cNvPr id="3" name="Овал 2"/>
          <p:cNvSpPr/>
          <p:nvPr/>
        </p:nvSpPr>
        <p:spPr>
          <a:xfrm>
            <a:off x="365546" y="3318124"/>
            <a:ext cx="2160240" cy="172819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2. Ведомственная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правовая база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по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вопросам профилактики коррупционных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и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иных правонарушений</a:t>
            </a:r>
          </a:p>
        </p:txBody>
      </p:sp>
      <p:sp>
        <p:nvSpPr>
          <p:cNvPr id="4" name="Овал 3"/>
          <p:cNvSpPr/>
          <p:nvPr/>
        </p:nvSpPr>
        <p:spPr>
          <a:xfrm>
            <a:off x="118170" y="915566"/>
            <a:ext cx="3213178" cy="219593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ctr">
              <a:lnSpc>
                <a:spcPts val="1200"/>
              </a:lnSpc>
            </a:pP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1. Модель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предварительного контроля решений, принимаемых комиссиями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по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соблюдению требований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к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служебному поведению федеральных государственных гражданских служащих территориальных органов Федерального казначейства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и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урегулированию конфликта интересов</a:t>
            </a:r>
          </a:p>
        </p:txBody>
      </p:sp>
      <p:sp>
        <p:nvSpPr>
          <p:cNvPr id="5" name="Овал 4"/>
          <p:cNvSpPr/>
          <p:nvPr/>
        </p:nvSpPr>
        <p:spPr>
          <a:xfrm>
            <a:off x="4578800" y="3318124"/>
            <a:ext cx="2376264" cy="16561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4. Агитационные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материалы, направленные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на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противодействие коррупционным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
            </a:r>
            <a:b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и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иным </a:t>
            </a: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правонарушениям </a:t>
            </a:r>
            <a:endParaRPr lang="ru-RU" sz="1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Овал 5"/>
          <p:cNvSpPr/>
          <p:nvPr/>
        </p:nvSpPr>
        <p:spPr>
          <a:xfrm>
            <a:off x="4875760" y="1316731"/>
            <a:ext cx="2360536" cy="164594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ru-RU" sz="1200" b="1" dirty="0" smtClean="0">
                <a:solidFill>
                  <a:schemeClr val="tx1">
                    <a:lumMod val="65000"/>
                    <a:lumOff val="35000"/>
                  </a:schemeClr>
                </a:solidFill>
                <a:latin typeface="Times New Roman" panose="02020603050405020304" pitchFamily="18" charset="0"/>
                <a:cs typeface="Times New Roman" panose="02020603050405020304" pitchFamily="18" charset="0"/>
              </a:rPr>
              <a:t>3. Система </a:t>
            </a:r>
            <a:r>
              <a:rPr lang="ru-RU" sz="1200" b="1" dirty="0">
                <a:solidFill>
                  <a:schemeClr val="tx1">
                    <a:lumMod val="65000"/>
                    <a:lumOff val="35000"/>
                  </a:schemeClr>
                </a:solidFill>
                <a:latin typeface="Times New Roman" panose="02020603050405020304" pitchFamily="18" charset="0"/>
                <a:cs typeface="Times New Roman" panose="02020603050405020304" pitchFamily="18" charset="0"/>
              </a:rPr>
              <a:t>мониторинга действий правоохранительных органов в отношении территориальных органов Федерального казначейства</a:t>
            </a:r>
          </a:p>
        </p:txBody>
      </p:sp>
      <p:pic>
        <p:nvPicPr>
          <p:cNvPr id="10" name="Рисунок 9" descr="https://cdn.fishki.net/upload/post/201510/27/1714674/5_imag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3146895"/>
            <a:ext cx="955298" cy="1478082"/>
          </a:xfrm>
          <a:prstGeom prst="rect">
            <a:avLst/>
          </a:prstGeom>
          <a:noFill/>
          <a:ln>
            <a:noFill/>
          </a:ln>
        </p:spPr>
      </p:pic>
      <p:pic>
        <p:nvPicPr>
          <p:cNvPr id="8" name="Рисунок 7" descr="http://900igr.net/up/datai/83059/0026-014-.jpg"/>
          <p:cNvPicPr/>
          <p:nvPr/>
        </p:nvPicPr>
        <p:blipFill rotWithShape="1">
          <a:blip r:embed="rId6" cstate="print">
            <a:extLst>
              <a:ext uri="{28A0092B-C50C-407E-A947-70E740481C1C}">
                <a14:useLocalDpi xmlns:a14="http://schemas.microsoft.com/office/drawing/2010/main" val="0"/>
              </a:ext>
            </a:extLst>
          </a:blip>
          <a:srcRect l="15487" r="20875" b="7253"/>
          <a:stretch/>
        </p:blipFill>
        <p:spPr bwMode="auto">
          <a:xfrm>
            <a:off x="2915816" y="4045074"/>
            <a:ext cx="1188132" cy="1098425"/>
          </a:xfrm>
          <a:prstGeom prst="rect">
            <a:avLst/>
          </a:prstGeom>
          <a:noFill/>
          <a:ln>
            <a:noFill/>
          </a:ln>
        </p:spPr>
      </p:pic>
      <p:sp>
        <p:nvSpPr>
          <p:cNvPr id="13" name="Скругленный прямоугольник 12"/>
          <p:cNvSpPr/>
          <p:nvPr/>
        </p:nvSpPr>
        <p:spPr>
          <a:xfrm>
            <a:off x="3017962" y="51470"/>
            <a:ext cx="6126038" cy="1224136"/>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lvl="0" algn="ctr"/>
            <a:r>
              <a:rPr lang="ru-RU" b="1" dirty="0" smtClean="0">
                <a:solidFill>
                  <a:prstClr val="black"/>
                </a:solidFill>
                <a:latin typeface="Times New Roman"/>
                <a:ea typeface="Calibri"/>
                <a:cs typeface="Times New Roman"/>
              </a:rPr>
              <a:t>Единые подходы применения </a:t>
            </a:r>
            <a:r>
              <a:rPr lang="ru-RU" b="1" dirty="0">
                <a:solidFill>
                  <a:prstClr val="black"/>
                </a:solidFill>
                <a:latin typeface="Times New Roman"/>
                <a:ea typeface="Calibri"/>
                <a:cs typeface="Times New Roman"/>
              </a:rPr>
              <a:t>законодательства </a:t>
            </a:r>
            <a:r>
              <a:rPr lang="ru-RU" b="1" dirty="0" smtClean="0">
                <a:solidFill>
                  <a:prstClr val="black"/>
                </a:solidFill>
                <a:latin typeface="Times New Roman"/>
                <a:ea typeface="Calibri"/>
                <a:cs typeface="Times New Roman"/>
              </a:rPr>
              <a:t/>
            </a:r>
            <a:br>
              <a:rPr lang="ru-RU" b="1" dirty="0" smtClean="0">
                <a:solidFill>
                  <a:prstClr val="black"/>
                </a:solidFill>
                <a:latin typeface="Times New Roman"/>
                <a:ea typeface="Calibri"/>
                <a:cs typeface="Times New Roman"/>
              </a:rPr>
            </a:br>
            <a:r>
              <a:rPr lang="ru-RU" b="1" dirty="0" smtClean="0">
                <a:solidFill>
                  <a:prstClr val="black"/>
                </a:solidFill>
                <a:latin typeface="Times New Roman"/>
                <a:ea typeface="Calibri"/>
                <a:cs typeface="Times New Roman"/>
              </a:rPr>
              <a:t>Российской </a:t>
            </a:r>
            <a:r>
              <a:rPr lang="ru-RU" b="1" dirty="0">
                <a:solidFill>
                  <a:prstClr val="black"/>
                </a:solidFill>
                <a:latin typeface="Times New Roman"/>
                <a:ea typeface="Calibri"/>
                <a:cs typeface="Times New Roman"/>
              </a:rPr>
              <a:t>Федерации о противодействии </a:t>
            </a:r>
            <a:r>
              <a:rPr lang="ru-RU" b="1" dirty="0" smtClean="0">
                <a:solidFill>
                  <a:prstClr val="black"/>
                </a:solidFill>
                <a:latin typeface="Times New Roman"/>
                <a:ea typeface="Calibri"/>
                <a:cs typeface="Times New Roman"/>
              </a:rPr>
              <a:t>коррупции </a:t>
            </a:r>
            <a:br>
              <a:rPr lang="ru-RU" b="1" dirty="0" smtClean="0">
                <a:solidFill>
                  <a:prstClr val="black"/>
                </a:solidFill>
                <a:latin typeface="Times New Roman"/>
                <a:ea typeface="Calibri"/>
                <a:cs typeface="Times New Roman"/>
              </a:rPr>
            </a:br>
            <a:r>
              <a:rPr lang="ru-RU" b="1" dirty="0" smtClean="0">
                <a:solidFill>
                  <a:prstClr val="black"/>
                </a:solidFill>
                <a:latin typeface="Times New Roman"/>
                <a:ea typeface="Calibri"/>
                <a:cs typeface="Times New Roman"/>
              </a:rPr>
              <a:t>в Плане противодействия коррупции Федерального казначейства на </a:t>
            </a:r>
            <a:r>
              <a:rPr lang="ru-RU" b="1" dirty="0">
                <a:solidFill>
                  <a:prstClr val="black"/>
                </a:solidFill>
                <a:latin typeface="Times New Roman"/>
                <a:ea typeface="Calibri"/>
                <a:cs typeface="Times New Roman"/>
              </a:rPr>
              <a:t>2018–2020 </a:t>
            </a:r>
            <a:r>
              <a:rPr lang="ru-RU" b="1" dirty="0" smtClean="0">
                <a:solidFill>
                  <a:prstClr val="black"/>
                </a:solidFill>
                <a:latin typeface="Times New Roman"/>
                <a:ea typeface="Calibri"/>
                <a:cs typeface="Times New Roman"/>
              </a:rPr>
              <a:t>годы и Стратегической карте Федерального казначейства на 2018 год</a:t>
            </a:r>
            <a:endParaRPr lang="ru-RU" b="1" dirty="0">
              <a:solidFill>
                <a:prstClr val="black"/>
              </a:solidFill>
              <a:latin typeface="Times New Roman"/>
              <a:ea typeface="Calibri"/>
              <a:sym typeface="Symbol"/>
            </a:endParaRPr>
          </a:p>
        </p:txBody>
      </p:sp>
    </p:spTree>
    <p:extLst>
      <p:ext uri="{BB962C8B-B14F-4D97-AF65-F5344CB8AC3E}">
        <p14:creationId xmlns:p14="http://schemas.microsoft.com/office/powerpoint/2010/main" val="245948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p:nvPr/>
        </p:nvPicPr>
        <p:blipFill>
          <a:blip r:embed="rId2" cstate="print">
            <a:extLst>
              <a:ext uri="{28A0092B-C50C-407E-A947-70E740481C1C}">
                <a14:useLocalDpi xmlns:a14="http://schemas.microsoft.com/office/drawing/2010/main" val="0"/>
              </a:ext>
            </a:extLst>
          </a:blip>
          <a:stretch>
            <a:fillRect/>
          </a:stretch>
        </p:blipFill>
        <p:spPr>
          <a:xfrm>
            <a:off x="6254629" y="2565504"/>
            <a:ext cx="2554252" cy="654318"/>
          </a:xfrm>
          <a:prstGeom prst="rect">
            <a:avLst/>
          </a:prstGeom>
        </p:spPr>
      </p:pic>
      <p:sp>
        <p:nvSpPr>
          <p:cNvPr id="13" name="Скругленный прямоугольник 12"/>
          <p:cNvSpPr/>
          <p:nvPr/>
        </p:nvSpPr>
        <p:spPr>
          <a:xfrm>
            <a:off x="3203848" y="45098"/>
            <a:ext cx="5544616" cy="510427"/>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lnSpc>
                <a:spcPts val="1800"/>
              </a:lnSpc>
              <a:spcAft>
                <a:spcPts val="0"/>
              </a:spcAft>
            </a:pPr>
            <a:endParaRPr lang="ru-RU" sz="1400" dirty="0">
              <a:solidFill>
                <a:schemeClr val="tx1"/>
              </a:solidFill>
              <a:effectLst/>
            </a:endParaRPr>
          </a:p>
        </p:txBody>
      </p:sp>
      <p:sp>
        <p:nvSpPr>
          <p:cNvPr id="10" name="Скругленный прямоугольник 9"/>
          <p:cNvSpPr/>
          <p:nvPr/>
        </p:nvSpPr>
        <p:spPr>
          <a:xfrm>
            <a:off x="633264" y="2737241"/>
            <a:ext cx="5544616" cy="4479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lnSpc>
                <a:spcPts val="1800"/>
              </a:lnSpc>
              <a:spcAft>
                <a:spcPts val="0"/>
              </a:spcAft>
            </a:pPr>
            <a:r>
              <a:rPr lang="ru-RU" sz="1400" b="1" dirty="0">
                <a:solidFill>
                  <a:schemeClr val="tx1"/>
                </a:solidFill>
                <a:latin typeface="Times New Roman"/>
              </a:rPr>
              <a:t>Статья 3. Основные принципы противодействия коррупции</a:t>
            </a:r>
            <a:endParaRPr lang="ru-RU" sz="1400" dirty="0">
              <a:solidFill>
                <a:schemeClr val="tx1"/>
              </a:solidFill>
              <a:effectLst/>
            </a:endParaRPr>
          </a:p>
        </p:txBody>
      </p:sp>
      <p:sp>
        <p:nvSpPr>
          <p:cNvPr id="4" name="Скругленный прямоугольник 3"/>
          <p:cNvSpPr/>
          <p:nvPr/>
        </p:nvSpPr>
        <p:spPr>
          <a:xfrm>
            <a:off x="1115616" y="618336"/>
            <a:ext cx="7252070" cy="4479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just"/>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89FA656D-009D-46A4-AE2E-EAAD425C61DB}" type="slidenum">
              <a:rPr lang="ru-RU" smtClean="0"/>
              <a:pPr/>
              <a:t>7</a:t>
            </a:fld>
            <a:endParaRPr lang="ru-RU"/>
          </a:p>
        </p:txBody>
      </p:sp>
      <p:sp>
        <p:nvSpPr>
          <p:cNvPr id="3" name="Прямоугольник 2"/>
          <p:cNvSpPr/>
          <p:nvPr/>
        </p:nvSpPr>
        <p:spPr>
          <a:xfrm>
            <a:off x="2987824" y="0"/>
            <a:ext cx="5832648" cy="584775"/>
          </a:xfrm>
          <a:prstGeom prst="rect">
            <a:avLst/>
          </a:prstGeom>
        </p:spPr>
        <p:txBody>
          <a:bodyPr wrap="square">
            <a:spAutoFit/>
          </a:bodyPr>
          <a:lstStyle/>
          <a:p>
            <a:pPr lvl="0" algn="ctr"/>
            <a:r>
              <a:rPr lang="ru-RU" b="1" dirty="0">
                <a:solidFill>
                  <a:prstClr val="black"/>
                </a:solidFill>
                <a:latin typeface="Times New Roman" panose="02020603050405020304" pitchFamily="18" charset="0"/>
                <a:cs typeface="Times New Roman" panose="02020603050405020304" pitchFamily="18" charset="0"/>
              </a:rPr>
              <a:t>Федеральный закон </a:t>
            </a:r>
            <a:r>
              <a:rPr lang="ru-RU" b="1" dirty="0" smtClean="0">
                <a:solidFill>
                  <a:prstClr val="black"/>
                </a:solidFill>
                <a:latin typeface="Times New Roman" panose="02020603050405020304" pitchFamily="18" charset="0"/>
                <a:cs typeface="Times New Roman" panose="02020603050405020304" pitchFamily="18" charset="0"/>
              </a:rPr>
              <a:t>от </a:t>
            </a:r>
            <a:r>
              <a:rPr lang="ru-RU" b="1" dirty="0">
                <a:solidFill>
                  <a:prstClr val="black"/>
                </a:solidFill>
                <a:latin typeface="Times New Roman" panose="02020603050405020304" pitchFamily="18" charset="0"/>
                <a:cs typeface="Times New Roman" panose="02020603050405020304" pitchFamily="18" charset="0"/>
              </a:rPr>
              <a:t>25 декабря 2008 г. № 273-ФЗ </a:t>
            </a:r>
            <a:br>
              <a:rPr lang="ru-RU" b="1" dirty="0">
                <a:solidFill>
                  <a:prstClr val="black"/>
                </a:solidFill>
                <a:latin typeface="Times New Roman" panose="02020603050405020304" pitchFamily="18" charset="0"/>
                <a:cs typeface="Times New Roman" panose="02020603050405020304" pitchFamily="18" charset="0"/>
              </a:rPr>
            </a:br>
            <a:r>
              <a:rPr lang="ru-RU" b="1" dirty="0">
                <a:solidFill>
                  <a:prstClr val="black"/>
                </a:solidFill>
                <a:latin typeface="Times New Roman" panose="02020603050405020304" pitchFamily="18" charset="0"/>
                <a:cs typeface="Times New Roman" panose="02020603050405020304" pitchFamily="18" charset="0"/>
              </a:rPr>
              <a:t>«О противодействии коррупции»</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94952" y="1303391"/>
            <a:ext cx="4392488" cy="1368152"/>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400" b="1" dirty="0" smtClean="0">
                <a:solidFill>
                  <a:srgbClr val="FF0000"/>
                </a:solidFill>
                <a:latin typeface="Times New Roman"/>
              </a:rPr>
              <a:t>Коррупция</a:t>
            </a:r>
            <a:r>
              <a:rPr lang="ru-RU" sz="1200" dirty="0">
                <a:solidFill>
                  <a:schemeClr val="tx1"/>
                </a:solidFill>
                <a:latin typeface="Times New Roman"/>
              </a:rPr>
              <a:t> –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a:t>
            </a:r>
            <a:r>
              <a:rPr lang="ru-RU" sz="1200" dirty="0" smtClean="0">
                <a:solidFill>
                  <a:schemeClr val="tx1"/>
                </a:solidFill>
                <a:latin typeface="Times New Roman"/>
              </a:rPr>
              <a:t>в </a:t>
            </a:r>
            <a:r>
              <a:rPr lang="ru-RU" sz="1200" dirty="0">
                <a:solidFill>
                  <a:schemeClr val="tx1"/>
                </a:solidFill>
                <a:latin typeface="Times New Roman"/>
              </a:rPr>
              <a:t>целях получения выгоды в виде денег, ценностей, иного имущества или услуг имущественного характера, иных имущественных прав для себя или для третьих </a:t>
            </a:r>
            <a:r>
              <a:rPr lang="ru-RU" sz="1200" dirty="0" smtClean="0">
                <a:solidFill>
                  <a:schemeClr val="tx1"/>
                </a:solidFill>
                <a:latin typeface="Times New Roman"/>
              </a:rPr>
              <a:t>лиц</a:t>
            </a:r>
            <a:endParaRPr lang="ru-RU" sz="1200" dirty="0">
              <a:solidFill>
                <a:schemeClr val="tx1"/>
              </a:solidFill>
              <a:effectLst/>
            </a:endParaRPr>
          </a:p>
        </p:txBody>
      </p:sp>
      <p:sp>
        <p:nvSpPr>
          <p:cNvPr id="6" name="Скругленный прямоугольник 5"/>
          <p:cNvSpPr/>
          <p:nvPr/>
        </p:nvSpPr>
        <p:spPr>
          <a:xfrm>
            <a:off x="4664902" y="1303954"/>
            <a:ext cx="4386196" cy="1368152"/>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lnSpc>
                <a:spcPts val="1100"/>
              </a:lnSpc>
              <a:spcAft>
                <a:spcPts val="0"/>
              </a:spcAft>
            </a:pPr>
            <a:r>
              <a:rPr lang="ru-RU" sz="1400" b="1" dirty="0" smtClean="0">
                <a:solidFill>
                  <a:srgbClr val="FF0000"/>
                </a:solidFill>
                <a:latin typeface="Times New Roman" panose="02020603050405020304" pitchFamily="18" charset="0"/>
                <a:cs typeface="Times New Roman" panose="02020603050405020304" pitchFamily="18" charset="0"/>
              </a:rPr>
              <a:t>Противодействие </a:t>
            </a:r>
            <a:r>
              <a:rPr lang="ru-RU" sz="1400" b="1" dirty="0">
                <a:solidFill>
                  <a:srgbClr val="FF0000"/>
                </a:solidFill>
                <a:latin typeface="Times New Roman" panose="02020603050405020304" pitchFamily="18" charset="0"/>
                <a:cs typeface="Times New Roman" panose="02020603050405020304" pitchFamily="18" charset="0"/>
              </a:rPr>
              <a:t>коррупции</a:t>
            </a:r>
            <a:r>
              <a:rPr lang="ru-RU" sz="1200" dirty="0">
                <a:solidFill>
                  <a:schemeClr val="tx1"/>
                </a:solidFill>
                <a:latin typeface="Times New Roman" panose="02020603050405020304" pitchFamily="18" charset="0"/>
                <a:cs typeface="Times New Roman" panose="02020603050405020304" pitchFamily="18" charset="0"/>
              </a:rPr>
              <a:t> </a:t>
            </a:r>
            <a:r>
              <a:rPr lang="ru-RU" sz="1200" dirty="0">
                <a:solidFill>
                  <a:prstClr val="black"/>
                </a:solidFill>
                <a:latin typeface="Times New Roman" panose="02020603050405020304" pitchFamily="18" charset="0"/>
                <a:cs typeface="Times New Roman" panose="02020603050405020304" pitchFamily="18" charset="0"/>
              </a:rPr>
              <a:t>–</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деятельность федеральных органов государственной власти, органов государственной власти субъектов </a:t>
            </a:r>
            <a:r>
              <a:rPr lang="ru-RU" sz="1200" dirty="0" smtClean="0">
                <a:solidFill>
                  <a:schemeClr val="tx1"/>
                </a:solidFill>
                <a:latin typeface="Times New Roman" panose="02020603050405020304" pitchFamily="18" charset="0"/>
                <a:cs typeface="Times New Roman" panose="02020603050405020304" pitchFamily="18" charset="0"/>
              </a:rPr>
              <a:t>РФ, </a:t>
            </a:r>
            <a:r>
              <a:rPr lang="ru-RU" sz="1200" dirty="0">
                <a:solidFill>
                  <a:schemeClr val="tx1"/>
                </a:solidFill>
                <a:latin typeface="Times New Roman" panose="02020603050405020304" pitchFamily="18" charset="0"/>
                <a:cs typeface="Times New Roman" panose="02020603050405020304" pitchFamily="18" charset="0"/>
              </a:rPr>
              <a:t>органов местного самоуправления, институтов гражданского общества, организаций и физических лиц </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a:p>
            <a:pPr indent="342900" algn="just">
              <a:lnSpc>
                <a:spcPts val="1100"/>
              </a:lnSpc>
              <a:spcAft>
                <a:spcPts val="0"/>
              </a:spcAft>
            </a:pPr>
            <a:r>
              <a:rPr lang="ru-RU" sz="1200" dirty="0">
                <a:solidFill>
                  <a:schemeClr val="tx1"/>
                </a:solidFill>
                <a:latin typeface="Times New Roman" panose="02020603050405020304" pitchFamily="18" charset="0"/>
                <a:cs typeface="Times New Roman" panose="02020603050405020304" pitchFamily="18" charset="0"/>
              </a:rPr>
              <a:t>а) по предупреждению </a:t>
            </a:r>
            <a:r>
              <a:rPr lang="ru-RU" sz="1200" dirty="0" smtClean="0">
                <a:solidFill>
                  <a:schemeClr val="tx1"/>
                </a:solidFill>
                <a:latin typeface="Times New Roman" panose="02020603050405020304" pitchFamily="18" charset="0"/>
                <a:cs typeface="Times New Roman" panose="02020603050405020304" pitchFamily="18" charset="0"/>
              </a:rPr>
              <a:t>коррупции (профилактике);</a:t>
            </a:r>
            <a:endParaRPr lang="ru-RU" sz="1200" dirty="0">
              <a:solidFill>
                <a:schemeClr val="tx1"/>
              </a:solidFill>
              <a:latin typeface="Times New Roman" panose="02020603050405020304" pitchFamily="18" charset="0"/>
              <a:cs typeface="Times New Roman" panose="02020603050405020304" pitchFamily="18" charset="0"/>
            </a:endParaRPr>
          </a:p>
          <a:p>
            <a:pPr indent="342900" algn="just">
              <a:lnSpc>
                <a:spcPts val="1100"/>
              </a:lnSpc>
              <a:spcAft>
                <a:spcPts val="0"/>
              </a:spcAft>
            </a:pPr>
            <a:r>
              <a:rPr lang="ru-RU" sz="1200" dirty="0">
                <a:solidFill>
                  <a:schemeClr val="tx1"/>
                </a:solidFill>
                <a:latin typeface="Times New Roman" panose="02020603050405020304" pitchFamily="18" charset="0"/>
                <a:cs typeface="Times New Roman" panose="02020603050405020304" pitchFamily="18" charset="0"/>
              </a:rPr>
              <a:t>б) по выявлению, предупреждению, пресечению, </a:t>
            </a:r>
            <a:r>
              <a:rPr lang="ru-RU" sz="1200" dirty="0" smtClean="0">
                <a:solidFill>
                  <a:schemeClr val="tx1"/>
                </a:solidFill>
                <a:latin typeface="Times New Roman" panose="02020603050405020304" pitchFamily="18" charset="0"/>
                <a:cs typeface="Times New Roman" panose="02020603050405020304" pitchFamily="18" charset="0"/>
              </a:rPr>
              <a:t>раскрытию, расследованию </a:t>
            </a:r>
            <a:r>
              <a:rPr lang="ru-RU" sz="1200" dirty="0">
                <a:solidFill>
                  <a:schemeClr val="tx1"/>
                </a:solidFill>
                <a:latin typeface="Times New Roman" panose="02020603050405020304" pitchFamily="18" charset="0"/>
                <a:cs typeface="Times New Roman" panose="02020603050405020304" pitchFamily="18" charset="0"/>
              </a:rPr>
              <a:t>коррупционных </a:t>
            </a:r>
            <a:r>
              <a:rPr lang="ru-RU" sz="1200" dirty="0" smtClean="0">
                <a:solidFill>
                  <a:schemeClr val="tx1"/>
                </a:solidFill>
                <a:latin typeface="Times New Roman" panose="02020603050405020304" pitchFamily="18" charset="0"/>
                <a:cs typeface="Times New Roman" panose="02020603050405020304" pitchFamily="18" charset="0"/>
              </a:rPr>
              <a:t>правонарушений;</a:t>
            </a:r>
            <a:endParaRPr lang="ru-RU" sz="1200" dirty="0">
              <a:solidFill>
                <a:schemeClr val="tx1"/>
              </a:solidFill>
              <a:latin typeface="Times New Roman" panose="02020603050405020304" pitchFamily="18" charset="0"/>
              <a:cs typeface="Times New Roman" panose="02020603050405020304" pitchFamily="18" charset="0"/>
            </a:endParaRPr>
          </a:p>
          <a:p>
            <a:pPr indent="342900" algn="just">
              <a:lnSpc>
                <a:spcPts val="1100"/>
              </a:lnSpc>
              <a:spcAft>
                <a:spcPts val="0"/>
              </a:spcAft>
            </a:pPr>
            <a:r>
              <a:rPr lang="ru-RU" sz="1200" dirty="0">
                <a:solidFill>
                  <a:schemeClr val="tx1"/>
                </a:solidFill>
                <a:latin typeface="Times New Roman" panose="02020603050405020304" pitchFamily="18" charset="0"/>
                <a:cs typeface="Times New Roman" panose="02020603050405020304" pitchFamily="18" charset="0"/>
              </a:rPr>
              <a:t>в) по минимизации и (или) ликвидации последствий коррупционных </a:t>
            </a:r>
            <a:r>
              <a:rPr lang="ru-RU" sz="1200" dirty="0" smtClean="0">
                <a:solidFill>
                  <a:schemeClr val="tx1"/>
                </a:solidFill>
                <a:latin typeface="Times New Roman" panose="02020603050405020304" pitchFamily="18" charset="0"/>
                <a:cs typeface="Times New Roman" panose="02020603050405020304" pitchFamily="18" charset="0"/>
              </a:rPr>
              <a:t>правонарушений</a:t>
            </a:r>
            <a:endParaRPr lang="ru-RU" sz="1200" dirty="0">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177255" y="680706"/>
            <a:ext cx="7128792" cy="323165"/>
          </a:xfrm>
          <a:prstGeom prst="rect">
            <a:avLst/>
          </a:prstGeom>
        </p:spPr>
        <p:txBody>
          <a:bodyPr wrap="square">
            <a:spAutoFit/>
          </a:bodyPr>
          <a:lstStyle/>
          <a:p>
            <a:pPr indent="342900" algn="just">
              <a:lnSpc>
                <a:spcPts val="1800"/>
              </a:lnSpc>
              <a:spcAft>
                <a:spcPts val="0"/>
              </a:spcAft>
            </a:pPr>
            <a:r>
              <a:rPr lang="ru-RU" sz="1400" b="1" dirty="0">
                <a:latin typeface="Times New Roman"/>
              </a:rPr>
              <a:t>Статья 1. Основные понятия, используемые в </a:t>
            </a:r>
            <a:r>
              <a:rPr lang="ru-RU" sz="1400" b="1" dirty="0" smtClean="0">
                <a:latin typeface="Times New Roman"/>
              </a:rPr>
              <a:t>Федеральном законе № 273-ФЗ</a:t>
            </a:r>
            <a:endParaRPr lang="ru-RU" sz="1400" dirty="0">
              <a:effectLst/>
            </a:endParaRPr>
          </a:p>
        </p:txBody>
      </p:sp>
      <p:sp>
        <p:nvSpPr>
          <p:cNvPr id="8" name="Стрелка вниз 7"/>
          <p:cNvSpPr/>
          <p:nvPr/>
        </p:nvSpPr>
        <p:spPr>
          <a:xfrm>
            <a:off x="1259632" y="1065993"/>
            <a:ext cx="265369" cy="237151"/>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9" name="Стрелка вниз 8"/>
          <p:cNvSpPr/>
          <p:nvPr/>
        </p:nvSpPr>
        <p:spPr>
          <a:xfrm>
            <a:off x="7838340" y="1065992"/>
            <a:ext cx="265369" cy="237151"/>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1" name="Скругленный прямоугольник 10"/>
          <p:cNvSpPr/>
          <p:nvPr/>
        </p:nvSpPr>
        <p:spPr>
          <a:xfrm>
            <a:off x="395536" y="3219822"/>
            <a:ext cx="8424936" cy="1872208"/>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Противодействие коррупции в Российской Федерации основывается на следующих основных принципах:</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1) признание, обеспечение и защита основных прав и свобод человека и гражданина;</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2) законность;</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3) публичность и открытость деятельности государственных органов и органов местного самоуправления;</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4) неотвратимость ответственности за совершение коррупционных правонарушений;</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5) комплексное использование политических, организационных, информационно-пропагандистских, социально-экономических, правовых, специальных и иных мер;</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6) приоритетное применение мер по предупреждению коррупции;</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7) сотрудничество государства с институтами гражданского общества, международными организациями и </a:t>
            </a:r>
            <a:r>
              <a:rPr lang="ru-RU" sz="1200" dirty="0" smtClean="0">
                <a:solidFill>
                  <a:schemeClr val="tx1"/>
                </a:solidFill>
                <a:latin typeface="Times New Roman" panose="02020603050405020304" pitchFamily="18" charset="0"/>
                <a:cs typeface="Times New Roman" panose="02020603050405020304" pitchFamily="18" charset="0"/>
              </a:rPr>
              <a:t> </a:t>
            </a:r>
          </a:p>
          <a:p>
            <a:pPr indent="342900" algn="just">
              <a:spcAft>
                <a:spcPts val="0"/>
              </a:spcAft>
            </a:pPr>
            <a:r>
              <a:rPr lang="ru-RU"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    физическими лицами</a:t>
            </a:r>
            <a:endParaRPr lang="ru-RU" sz="1200" dirty="0">
              <a:solidFill>
                <a:schemeClr val="tx1"/>
              </a:solidFill>
              <a:effectLst/>
              <a:latin typeface="Times New Roman" panose="02020603050405020304" pitchFamily="18" charset="0"/>
              <a:cs typeface="Times New Roman" panose="02020603050405020304" pitchFamily="18" charset="0"/>
            </a:endParaRPr>
          </a:p>
        </p:txBody>
      </p:sp>
      <p:sp>
        <p:nvSpPr>
          <p:cNvPr id="12" name="TextBox 35"/>
          <p:cNvSpPr txBox="1"/>
          <p:nvPr/>
        </p:nvSpPr>
        <p:spPr>
          <a:xfrm>
            <a:off x="611560" y="3363838"/>
            <a:ext cx="216082" cy="9923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8000" b="1" dirty="0">
                <a:solidFill>
                  <a:srgbClr val="FF0000"/>
                </a:solidFill>
                <a:latin typeface="Times New Roman" panose="02020603050405020304" pitchFamily="18" charset="0"/>
                <a:cs typeface="Times New Roman" panose="02020603050405020304" pitchFamily="18" charset="0"/>
              </a:rPr>
              <a:t>!</a:t>
            </a:r>
          </a:p>
        </p:txBody>
      </p:sp>
      <p:sp>
        <p:nvSpPr>
          <p:cNvPr id="14" name="Номер слайда 1"/>
          <p:cNvSpPr txBox="1">
            <a:spLocks/>
          </p:cNvSpPr>
          <p:nvPr/>
        </p:nvSpPr>
        <p:spPr>
          <a:xfrm>
            <a:off x="7020272" y="4876006"/>
            <a:ext cx="2133599" cy="273844"/>
          </a:xfrm>
          <a:prstGeom prst="rect">
            <a:avLst/>
          </a:prstGeom>
        </p:spPr>
        <p:txBody>
          <a:bodyPr vert="horz" lIns="78191" tIns="39096" rIns="78191" bIns="39096" rtlCol="0" anchor="ctr"/>
          <a:lstStyle>
            <a:defPPr>
              <a:defRPr lang="ru-RU"/>
            </a:defPPr>
            <a:lvl1pPr marL="0" algn="r" defTabSz="782018" rtl="0" eaLnBrk="1" latinLnBrk="0" hangingPunct="1">
              <a:defRPr sz="1100" kern="1200">
                <a:solidFill>
                  <a:schemeClr val="tx1">
                    <a:tint val="75000"/>
                  </a:schemeClr>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a:lstStyle>
          <a:p>
            <a:fld id="{89FA656D-009D-46A4-AE2E-EAAD425C61DB}" type="slidenum">
              <a:rPr lang="ru-RU" smtClean="0"/>
              <a:pPr/>
              <a:t>7</a:t>
            </a:fld>
            <a:endParaRPr lang="ru-RU" dirty="0"/>
          </a:p>
        </p:txBody>
      </p:sp>
    </p:spTree>
    <p:extLst>
      <p:ext uri="{BB962C8B-B14F-4D97-AF65-F5344CB8AC3E}">
        <p14:creationId xmlns:p14="http://schemas.microsoft.com/office/powerpoint/2010/main" val="2235856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http://vesti-sudak.ru/wp-content/uploads/2017/04/naza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88272"/>
            <a:ext cx="2889250" cy="775335"/>
          </a:xfrm>
          <a:prstGeom prst="rect">
            <a:avLst/>
          </a:prstGeom>
          <a:noFill/>
          <a:ln>
            <a:noFill/>
          </a:ln>
        </p:spPr>
      </p:pic>
      <p:sp>
        <p:nvSpPr>
          <p:cNvPr id="7" name="Скругленный прямоугольник 6"/>
          <p:cNvSpPr/>
          <p:nvPr/>
        </p:nvSpPr>
        <p:spPr>
          <a:xfrm>
            <a:off x="3131840" y="51470"/>
            <a:ext cx="5832648" cy="584775"/>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200"/>
              </a:lnSpc>
              <a:spcAft>
                <a:spcPts val="0"/>
              </a:spcAft>
            </a:pPr>
            <a:endParaRPr lang="ru-RU" sz="1400" dirty="0">
              <a:solidFill>
                <a:schemeClr val="tx1"/>
              </a:solidFill>
              <a:effectLst/>
            </a:endParaRPr>
          </a:p>
        </p:txBody>
      </p:sp>
      <p:sp>
        <p:nvSpPr>
          <p:cNvPr id="3" name="Прямоугольник 2"/>
          <p:cNvSpPr/>
          <p:nvPr/>
        </p:nvSpPr>
        <p:spPr>
          <a:xfrm>
            <a:off x="3059832" y="51470"/>
            <a:ext cx="6048672" cy="569387"/>
          </a:xfrm>
          <a:prstGeom prst="rect">
            <a:avLst/>
          </a:prstGeom>
        </p:spPr>
        <p:txBody>
          <a:bodyPr wrap="square">
            <a:spAutoFit/>
          </a:bodyPr>
          <a:lstStyle/>
          <a:p>
            <a:pPr algn="ctr"/>
            <a:r>
              <a:rPr lang="ru-RU" sz="1500" b="1" dirty="0">
                <a:solidFill>
                  <a:prstClr val="black"/>
                </a:solidFill>
                <a:latin typeface="Times New Roman" panose="02020603050405020304" pitchFamily="18" charset="0"/>
                <a:cs typeface="Times New Roman" panose="02020603050405020304" pitchFamily="18" charset="0"/>
              </a:rPr>
              <a:t>Федеральный закон от 27 июля 2004 г. № </a:t>
            </a:r>
            <a:r>
              <a:rPr lang="ru-RU" sz="1500" b="1" dirty="0" smtClean="0">
                <a:solidFill>
                  <a:prstClr val="black"/>
                </a:solidFill>
                <a:latin typeface="Times New Roman" panose="02020603050405020304" pitchFamily="18" charset="0"/>
                <a:cs typeface="Times New Roman" panose="02020603050405020304" pitchFamily="18" charset="0"/>
              </a:rPr>
              <a:t>79-ФЗ</a:t>
            </a:r>
            <a:r>
              <a:rPr lang="ru-RU" sz="1500" dirty="0" smtClean="0">
                <a:solidFill>
                  <a:prstClr val="black"/>
                </a:solidFill>
                <a:latin typeface="Times New Roman" panose="02020603050405020304" pitchFamily="18" charset="0"/>
                <a:cs typeface="Times New Roman" panose="02020603050405020304" pitchFamily="18" charset="0"/>
              </a:rPr>
              <a:t> </a:t>
            </a:r>
            <a:br>
              <a:rPr lang="ru-RU" sz="1500" dirty="0" smtClean="0">
                <a:solidFill>
                  <a:prstClr val="black"/>
                </a:solidFill>
                <a:latin typeface="Times New Roman" panose="02020603050405020304" pitchFamily="18" charset="0"/>
                <a:cs typeface="Times New Roman" panose="02020603050405020304" pitchFamily="18" charset="0"/>
              </a:rPr>
            </a:br>
            <a:r>
              <a:rPr lang="ru-RU" sz="1500" b="1" dirty="0" smtClean="0">
                <a:solidFill>
                  <a:prstClr val="black"/>
                </a:solidFill>
                <a:latin typeface="Times New Roman" panose="02020603050405020304" pitchFamily="18" charset="0"/>
                <a:cs typeface="Times New Roman" panose="02020603050405020304" pitchFamily="18" charset="0"/>
              </a:rPr>
              <a:t>«О </a:t>
            </a:r>
            <a:r>
              <a:rPr lang="ru-RU" sz="1500" b="1" dirty="0">
                <a:solidFill>
                  <a:prstClr val="black"/>
                </a:solidFill>
                <a:latin typeface="Times New Roman" panose="02020603050405020304" pitchFamily="18" charset="0"/>
                <a:cs typeface="Times New Roman" panose="02020603050405020304" pitchFamily="18" charset="0"/>
              </a:rPr>
              <a:t>государственной гражданской службе Российской Федерации</a:t>
            </a:r>
            <a:r>
              <a:rPr lang="ru-RU" sz="1500" b="1" dirty="0" smtClean="0">
                <a:solidFill>
                  <a:prstClr val="black"/>
                </a:solidFill>
                <a:latin typeface="Times New Roman" panose="02020603050405020304" pitchFamily="18" charset="0"/>
                <a:cs typeface="Times New Roman" panose="02020603050405020304" pitchFamily="18" charset="0"/>
              </a:rPr>
              <a:t>»</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15616" y="699542"/>
            <a:ext cx="5904656" cy="385721"/>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200"/>
              </a:lnSpc>
              <a:spcAft>
                <a:spcPts val="0"/>
              </a:spcAft>
            </a:pPr>
            <a:r>
              <a:rPr lang="ru-RU" sz="1400" b="1" dirty="0" smtClean="0">
                <a:solidFill>
                  <a:schemeClr val="tx1"/>
                </a:solidFill>
                <a:latin typeface="Times New Roman"/>
              </a:rPr>
              <a:t>Статья </a:t>
            </a:r>
            <a:r>
              <a:rPr lang="ru-RU" sz="1400" b="1" dirty="0">
                <a:solidFill>
                  <a:schemeClr val="tx1"/>
                </a:solidFill>
                <a:latin typeface="Times New Roman"/>
              </a:rPr>
              <a:t>16. Ограничения, связанные </a:t>
            </a:r>
            <a:r>
              <a:rPr lang="ru-RU" sz="1400" b="1" dirty="0" smtClean="0">
                <a:solidFill>
                  <a:schemeClr val="tx1"/>
                </a:solidFill>
                <a:latin typeface="Times New Roman"/>
              </a:rPr>
              <a:t>с гражданской службой</a:t>
            </a:r>
            <a:endParaRPr lang="ru-RU" sz="1400" dirty="0">
              <a:solidFill>
                <a:schemeClr val="tx1"/>
              </a:solidFill>
              <a:effectLst/>
            </a:endParaRPr>
          </a:p>
        </p:txBody>
      </p:sp>
      <p:sp>
        <p:nvSpPr>
          <p:cNvPr id="6" name="Скругленный прямоугольник 5"/>
          <p:cNvSpPr/>
          <p:nvPr/>
        </p:nvSpPr>
        <p:spPr>
          <a:xfrm>
            <a:off x="0" y="1181487"/>
            <a:ext cx="8964488" cy="1822311"/>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t"/>
          <a:lstStyle/>
          <a:p>
            <a:pPr indent="342900">
              <a:lnSpc>
                <a:spcPts val="1200"/>
              </a:lnSpc>
            </a:pPr>
            <a:r>
              <a:rPr lang="ru-RU" sz="1200" dirty="0" smtClean="0">
                <a:solidFill>
                  <a:schemeClr val="tx1"/>
                </a:solidFill>
                <a:latin typeface="Times New Roman" panose="02020603050405020304" pitchFamily="18" charset="0"/>
                <a:cs typeface="Times New Roman" panose="02020603050405020304" pitchFamily="18" charset="0"/>
              </a:rPr>
              <a:t> </a:t>
            </a:r>
            <a:r>
              <a:rPr lang="ru-RU" sz="1300" dirty="0">
                <a:solidFill>
                  <a:schemeClr val="tx1"/>
                </a:solidFill>
                <a:latin typeface="Times New Roman" panose="02020603050405020304" pitchFamily="18" charset="0"/>
                <a:cs typeface="Times New Roman" panose="02020603050405020304" pitchFamily="18" charset="0"/>
              </a:rPr>
              <a:t>Гражданин не может быть принят на гражданскую службу, а гражданский служащий не может </a:t>
            </a:r>
            <a:r>
              <a:rPr lang="ru-RU" sz="1300" dirty="0" smtClean="0">
                <a:solidFill>
                  <a:schemeClr val="tx1"/>
                </a:solidFill>
                <a:latin typeface="Times New Roman" panose="02020603050405020304" pitchFamily="18" charset="0"/>
                <a:cs typeface="Times New Roman" panose="02020603050405020304" pitchFamily="18" charset="0"/>
              </a:rPr>
              <a:t>находиться </a:t>
            </a:r>
            <a:br>
              <a:rPr lang="ru-RU" sz="1300" dirty="0" smtClean="0">
                <a:solidFill>
                  <a:schemeClr val="tx1"/>
                </a:solidFill>
                <a:latin typeface="Times New Roman" panose="02020603050405020304" pitchFamily="18" charset="0"/>
                <a:cs typeface="Times New Roman" panose="02020603050405020304" pitchFamily="18" charset="0"/>
              </a:rPr>
            </a:br>
            <a:r>
              <a:rPr lang="ru-RU" sz="1300" dirty="0" smtClean="0">
                <a:solidFill>
                  <a:schemeClr val="tx1"/>
                </a:solidFill>
                <a:latin typeface="Times New Roman" panose="02020603050405020304" pitchFamily="18" charset="0"/>
                <a:cs typeface="Times New Roman" panose="02020603050405020304" pitchFamily="18" charset="0"/>
              </a:rPr>
              <a:t>на </a:t>
            </a:r>
            <a:r>
              <a:rPr lang="ru-RU" sz="1300" dirty="0">
                <a:solidFill>
                  <a:schemeClr val="tx1"/>
                </a:solidFill>
                <a:latin typeface="Times New Roman" panose="02020603050405020304" pitchFamily="18" charset="0"/>
                <a:cs typeface="Times New Roman" panose="02020603050405020304" pitchFamily="18" charset="0"/>
              </a:rPr>
              <a:t>гражданской службе в случае:</a:t>
            </a:r>
          </a:p>
          <a:p>
            <a:pPr indent="342900" algn="just">
              <a:lnSpc>
                <a:spcPts val="1200"/>
              </a:lnSpc>
            </a:pPr>
            <a:r>
              <a:rPr lang="ru-RU" sz="1300" b="1" dirty="0" smtClean="0">
                <a:solidFill>
                  <a:srgbClr val="FF0000"/>
                </a:solidFill>
                <a:latin typeface="Times New Roman" panose="02020603050405020304" pitchFamily="18" charset="0"/>
                <a:cs typeface="Times New Roman" panose="02020603050405020304" pitchFamily="18" charset="0"/>
              </a:rPr>
              <a:t>!</a:t>
            </a:r>
            <a:r>
              <a:rPr lang="ru-RU" sz="1300" dirty="0" smtClean="0">
                <a:solidFill>
                  <a:srgbClr val="FF0000"/>
                </a:solidFill>
                <a:latin typeface="Times New Roman" panose="02020603050405020304" pitchFamily="18" charset="0"/>
                <a:cs typeface="Times New Roman" panose="02020603050405020304" pitchFamily="18" charset="0"/>
              </a:rPr>
              <a:t>5</a:t>
            </a:r>
            <a:r>
              <a:rPr lang="ru-RU" sz="1300" dirty="0">
                <a:solidFill>
                  <a:srgbClr val="FF0000"/>
                </a:solidFill>
                <a:latin typeface="Times New Roman" panose="02020603050405020304" pitchFamily="18" charset="0"/>
                <a:cs typeface="Times New Roman" panose="02020603050405020304" pitchFamily="18" charset="0"/>
              </a:rPr>
              <a:t>) близкого родства или свойства (родители, супруги, дети, братья, сестры, а также братья, сестры, родители, дети супругов и супруги детей) с гражданским служащим, если замещение должности гражданской службы связано </a:t>
            </a:r>
            <a:r>
              <a:rPr lang="ru-RU" sz="1300" dirty="0" smtClean="0">
                <a:solidFill>
                  <a:srgbClr val="FF0000"/>
                </a:solidFill>
                <a:latin typeface="Times New Roman" panose="02020603050405020304" pitchFamily="18" charset="0"/>
                <a:cs typeface="Times New Roman" panose="02020603050405020304" pitchFamily="18" charset="0"/>
              </a:rPr>
              <a:t/>
            </a:r>
            <a:br>
              <a:rPr lang="ru-RU" sz="1300" dirty="0" smtClean="0">
                <a:solidFill>
                  <a:srgbClr val="FF0000"/>
                </a:solidFill>
                <a:latin typeface="Times New Roman" panose="02020603050405020304" pitchFamily="18" charset="0"/>
                <a:cs typeface="Times New Roman" panose="02020603050405020304" pitchFamily="18" charset="0"/>
              </a:rPr>
            </a:br>
            <a:r>
              <a:rPr lang="ru-RU" sz="1300" dirty="0" smtClean="0">
                <a:solidFill>
                  <a:srgbClr val="FF0000"/>
                </a:solidFill>
                <a:latin typeface="Times New Roman" panose="02020603050405020304" pitchFamily="18" charset="0"/>
                <a:cs typeface="Times New Roman" panose="02020603050405020304" pitchFamily="18" charset="0"/>
              </a:rPr>
              <a:t>с </a:t>
            </a:r>
            <a:r>
              <a:rPr lang="ru-RU" sz="1300" dirty="0">
                <a:solidFill>
                  <a:srgbClr val="FF0000"/>
                </a:solidFill>
                <a:latin typeface="Times New Roman" panose="02020603050405020304" pitchFamily="18" charset="0"/>
                <a:cs typeface="Times New Roman" panose="02020603050405020304" pitchFamily="18" charset="0"/>
              </a:rPr>
              <a:t>непосредственной подчиненностью или подконтрольностью одного из них другому;</a:t>
            </a:r>
          </a:p>
          <a:p>
            <a:pPr indent="342900" algn="just">
              <a:lnSpc>
                <a:spcPts val="1200"/>
              </a:lnSpc>
            </a:pP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rgbClr val="FF0000"/>
                </a:solidFill>
                <a:latin typeface="Times New Roman" panose="02020603050405020304" pitchFamily="18" charset="0"/>
                <a:cs typeface="Times New Roman" panose="02020603050405020304" pitchFamily="18" charset="0"/>
              </a:rPr>
              <a:t>!</a:t>
            </a:r>
            <a:r>
              <a:rPr lang="ru-RU" sz="1300" dirty="0" smtClean="0">
                <a:solidFill>
                  <a:srgbClr val="FF0000"/>
                </a:solidFill>
                <a:latin typeface="Times New Roman" panose="02020603050405020304" pitchFamily="18" charset="0"/>
                <a:cs typeface="Times New Roman" panose="02020603050405020304" pitchFamily="18" charset="0"/>
              </a:rPr>
              <a:t>9</a:t>
            </a:r>
            <a:r>
              <a:rPr lang="ru-RU" sz="1300" dirty="0">
                <a:solidFill>
                  <a:srgbClr val="FF0000"/>
                </a:solidFill>
                <a:latin typeface="Times New Roman" panose="02020603050405020304" pitchFamily="18" charset="0"/>
                <a:cs typeface="Times New Roman" panose="02020603050405020304" pitchFamily="18" charset="0"/>
              </a:rPr>
              <a:t>) непредставления установленных настоящим Федеральным законом сведений или представления заведомо ложных сведений о доходах, об имуществе и обязательствах имущественного характера при поступлении на гражданскую службу;</a:t>
            </a:r>
          </a:p>
          <a:p>
            <a:pPr indent="342900" algn="just">
              <a:lnSpc>
                <a:spcPts val="1200"/>
              </a:lnSpc>
            </a:pPr>
            <a:r>
              <a:rPr lang="ru-RU" sz="1300" b="1" dirty="0" smtClean="0">
                <a:solidFill>
                  <a:srgbClr val="FF0000"/>
                </a:solidFill>
                <a:latin typeface="Times New Roman" panose="02020603050405020304" pitchFamily="18" charset="0"/>
                <a:cs typeface="Times New Roman" panose="02020603050405020304" pitchFamily="18" charset="0"/>
              </a:rPr>
              <a:t>!</a:t>
            </a:r>
            <a:r>
              <a:rPr lang="ru-RU" sz="1300" dirty="0" smtClean="0">
                <a:solidFill>
                  <a:srgbClr val="FF0000"/>
                </a:solidFill>
                <a:latin typeface="Times New Roman" panose="02020603050405020304" pitchFamily="18" charset="0"/>
                <a:cs typeface="Times New Roman" panose="02020603050405020304" pitchFamily="18" charset="0"/>
              </a:rPr>
              <a:t>10</a:t>
            </a:r>
            <a:r>
              <a:rPr lang="ru-RU" sz="1300" dirty="0">
                <a:solidFill>
                  <a:srgbClr val="FF0000"/>
                </a:solidFill>
                <a:latin typeface="Times New Roman" panose="02020603050405020304" pitchFamily="18" charset="0"/>
                <a:cs typeface="Times New Roman" panose="02020603050405020304" pitchFamily="18" charset="0"/>
              </a:rPr>
              <a:t>) утраты представителем нанимателя доверия к гражданскому служащему в случаях несоблюдения ограничений </a:t>
            </a:r>
            <a:r>
              <a:rPr lang="ru-RU" sz="1300" dirty="0" smtClean="0">
                <a:solidFill>
                  <a:srgbClr val="FF0000"/>
                </a:solidFill>
                <a:latin typeface="Times New Roman" panose="02020603050405020304" pitchFamily="18" charset="0"/>
                <a:cs typeface="Times New Roman" panose="02020603050405020304" pitchFamily="18" charset="0"/>
              </a:rPr>
              <a:t/>
            </a:r>
            <a:br>
              <a:rPr lang="ru-RU" sz="1300" dirty="0" smtClean="0">
                <a:solidFill>
                  <a:srgbClr val="FF0000"/>
                </a:solidFill>
                <a:latin typeface="Times New Roman" panose="02020603050405020304" pitchFamily="18" charset="0"/>
                <a:cs typeface="Times New Roman" panose="02020603050405020304" pitchFamily="18" charset="0"/>
              </a:rPr>
            </a:br>
            <a:r>
              <a:rPr lang="ru-RU" sz="1300" dirty="0" smtClean="0">
                <a:solidFill>
                  <a:srgbClr val="FF0000"/>
                </a:solidFill>
                <a:latin typeface="Times New Roman" panose="02020603050405020304" pitchFamily="18" charset="0"/>
                <a:cs typeface="Times New Roman" panose="02020603050405020304" pitchFamily="18" charset="0"/>
              </a:rPr>
              <a:t>и </a:t>
            </a:r>
            <a:r>
              <a:rPr lang="ru-RU" sz="1300" dirty="0">
                <a:solidFill>
                  <a:srgbClr val="FF0000"/>
                </a:solidFill>
                <a:latin typeface="Times New Roman" panose="02020603050405020304" pitchFamily="18" charset="0"/>
                <a:cs typeface="Times New Roman" panose="02020603050405020304" pitchFamily="18" charset="0"/>
              </a:rPr>
              <a:t>запретов, требований о предотвращении или об урегулировании конфликта интересов и неисполнения обязанностей, </a:t>
            </a:r>
            <a:r>
              <a:rPr lang="ru-RU" sz="1300" dirty="0" smtClean="0">
                <a:solidFill>
                  <a:srgbClr val="FF0000"/>
                </a:solidFill>
                <a:latin typeface="Times New Roman" panose="02020603050405020304" pitchFamily="18" charset="0"/>
                <a:cs typeface="Times New Roman" panose="02020603050405020304" pitchFamily="18" charset="0"/>
              </a:rPr>
              <a:t> </a:t>
            </a:r>
          </a:p>
          <a:p>
            <a:pPr indent="342900" algn="just">
              <a:lnSpc>
                <a:spcPts val="1200"/>
              </a:lnSpc>
            </a:pPr>
            <a:r>
              <a:rPr lang="ru-RU" sz="1300" dirty="0" smtClean="0">
                <a:solidFill>
                  <a:srgbClr val="FF0000"/>
                </a:solidFill>
                <a:latin typeface="Times New Roman" panose="02020603050405020304" pitchFamily="18" charset="0"/>
                <a:cs typeface="Times New Roman" panose="02020603050405020304" pitchFamily="18" charset="0"/>
              </a:rPr>
              <a:t>установленных </a:t>
            </a:r>
            <a:r>
              <a:rPr lang="ru-RU" sz="1300" dirty="0">
                <a:solidFill>
                  <a:srgbClr val="FF0000"/>
                </a:solidFill>
                <a:latin typeface="Times New Roman" panose="02020603050405020304" pitchFamily="18" charset="0"/>
                <a:cs typeface="Times New Roman" panose="02020603050405020304" pitchFamily="18" charset="0"/>
              </a:rPr>
              <a:t>в целях противодействия коррупции</a:t>
            </a:r>
            <a:r>
              <a:rPr lang="ru-RU" sz="1300" dirty="0" smtClean="0">
                <a:solidFill>
                  <a:srgbClr val="FF0000"/>
                </a:solidFill>
                <a:latin typeface="Times New Roman" panose="02020603050405020304" pitchFamily="18" charset="0"/>
                <a:cs typeface="Times New Roman" panose="02020603050405020304" pitchFamily="18" charset="0"/>
              </a:rPr>
              <a:t>.</a:t>
            </a:r>
            <a:endParaRPr lang="ru-RU" sz="1300" dirty="0">
              <a:solidFill>
                <a:srgbClr val="FF0000"/>
              </a:solidFill>
              <a:latin typeface="Times New Roman" panose="02020603050405020304" pitchFamily="18" charset="0"/>
              <a:cs typeface="Times New Roman" panose="02020603050405020304" pitchFamily="18" charset="0"/>
            </a:endParaRPr>
          </a:p>
        </p:txBody>
      </p:sp>
      <p:sp>
        <p:nvSpPr>
          <p:cNvPr id="8" name="Номер слайда 1"/>
          <p:cNvSpPr txBox="1">
            <a:spLocks/>
          </p:cNvSpPr>
          <p:nvPr/>
        </p:nvSpPr>
        <p:spPr>
          <a:xfrm>
            <a:off x="7020272" y="4876006"/>
            <a:ext cx="2133599" cy="273844"/>
          </a:xfrm>
          <a:prstGeom prst="rect">
            <a:avLst/>
          </a:prstGeom>
        </p:spPr>
        <p:txBody>
          <a:bodyPr vert="horz" lIns="78191" tIns="39096" rIns="78191" bIns="39096" rtlCol="0" anchor="ctr"/>
          <a:lstStyle>
            <a:defPPr>
              <a:defRPr lang="ru-RU"/>
            </a:defPPr>
            <a:lvl1pPr marL="0" algn="r" defTabSz="782018" rtl="0" eaLnBrk="1" latinLnBrk="0" hangingPunct="1">
              <a:defRPr sz="1100" kern="1200">
                <a:solidFill>
                  <a:schemeClr val="tx1">
                    <a:tint val="75000"/>
                  </a:schemeClr>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a:lstStyle>
          <a:p>
            <a:fld id="{89FA656D-009D-46A4-AE2E-EAAD425C61DB}" type="slidenum">
              <a:rPr lang="ru-RU" smtClean="0"/>
              <a:pPr/>
              <a:t>8</a:t>
            </a:fld>
            <a:endParaRPr lang="ru-RU" dirty="0"/>
          </a:p>
        </p:txBody>
      </p:sp>
      <p:sp>
        <p:nvSpPr>
          <p:cNvPr id="9" name="Скругленный прямоугольник 8"/>
          <p:cNvSpPr/>
          <p:nvPr/>
        </p:nvSpPr>
        <p:spPr>
          <a:xfrm>
            <a:off x="3721225" y="3095920"/>
            <a:ext cx="5243263" cy="360040"/>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900">
              <a:lnSpc>
                <a:spcPts val="1800"/>
              </a:lnSpc>
              <a:spcAft>
                <a:spcPts val="0"/>
              </a:spcAft>
            </a:pPr>
            <a:r>
              <a:rPr lang="ru-RU" sz="1400" b="1" dirty="0">
                <a:solidFill>
                  <a:schemeClr val="tx1"/>
                </a:solidFill>
                <a:latin typeface="Times New Roman"/>
              </a:rPr>
              <a:t>Статья 17. Запреты, связанные с гражданской службой</a:t>
            </a:r>
            <a:endParaRPr lang="ru-RU" sz="1400" dirty="0">
              <a:solidFill>
                <a:schemeClr val="tx1"/>
              </a:solidFill>
              <a:effectLst/>
            </a:endParaRPr>
          </a:p>
        </p:txBody>
      </p:sp>
      <p:sp>
        <p:nvSpPr>
          <p:cNvPr id="10" name="Скругленный прямоугольник 9"/>
          <p:cNvSpPr/>
          <p:nvPr/>
        </p:nvSpPr>
        <p:spPr>
          <a:xfrm>
            <a:off x="107504" y="3507854"/>
            <a:ext cx="8856984" cy="1512168"/>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7345" algn="just">
              <a:lnSpc>
                <a:spcPts val="1000"/>
              </a:lnSpc>
              <a:spcAft>
                <a:spcPts val="0"/>
              </a:spcAft>
            </a:pPr>
            <a:endParaRPr lang="ru-RU" sz="1280" dirty="0" smtClean="0">
              <a:solidFill>
                <a:srgbClr val="000000"/>
              </a:solidFill>
              <a:latin typeface="Times New Roman"/>
              <a:ea typeface="Times New Roman"/>
              <a:cs typeface="Times New Roman"/>
            </a:endParaRPr>
          </a:p>
          <a:p>
            <a:pPr indent="347345" algn="just">
              <a:lnSpc>
                <a:spcPts val="1000"/>
              </a:lnSpc>
              <a:spcAft>
                <a:spcPts val="0"/>
              </a:spcAft>
            </a:pPr>
            <a:r>
              <a:rPr lang="ru-RU" sz="1280" dirty="0" smtClean="0">
                <a:solidFill>
                  <a:srgbClr val="000000"/>
                </a:solidFill>
                <a:latin typeface="Times New Roman"/>
                <a:ea typeface="Times New Roman"/>
                <a:cs typeface="Times New Roman"/>
              </a:rPr>
              <a:t>В </a:t>
            </a:r>
            <a:r>
              <a:rPr lang="ru-RU" sz="1280" dirty="0">
                <a:solidFill>
                  <a:srgbClr val="000000"/>
                </a:solidFill>
                <a:latin typeface="Times New Roman"/>
                <a:ea typeface="Times New Roman"/>
                <a:cs typeface="Times New Roman"/>
              </a:rPr>
              <a:t>связи с прохождением гражданской службы гражданскому служащему запрещается:</a:t>
            </a:r>
            <a:endParaRPr lang="ru-RU" sz="1280" dirty="0">
              <a:latin typeface="Times New Roman"/>
              <a:ea typeface="Times New Roman"/>
            </a:endParaRPr>
          </a:p>
          <a:p>
            <a:pPr indent="347345" algn="just">
              <a:lnSpc>
                <a:spcPts val="1000"/>
              </a:lnSpc>
              <a:spcAft>
                <a:spcPts val="0"/>
              </a:spcAft>
            </a:pPr>
            <a:endParaRPr lang="ru-RU" sz="1280" dirty="0" smtClean="0">
              <a:solidFill>
                <a:srgbClr val="FF0000"/>
              </a:solidFill>
              <a:latin typeface="Times New Roman"/>
              <a:ea typeface="Times New Roman"/>
              <a:cs typeface="Times New Roman"/>
            </a:endParaRPr>
          </a:p>
          <a:p>
            <a:pPr indent="347345" algn="just">
              <a:lnSpc>
                <a:spcPts val="1000"/>
              </a:lnSpc>
              <a:spcAft>
                <a:spcPts val="0"/>
              </a:spcAft>
            </a:pPr>
            <a:r>
              <a:rPr lang="ru-RU" sz="1280" dirty="0" smtClean="0">
                <a:solidFill>
                  <a:srgbClr val="FF0000"/>
                </a:solidFill>
                <a:latin typeface="Times New Roman"/>
                <a:ea typeface="Times New Roman"/>
                <a:cs typeface="Times New Roman"/>
              </a:rPr>
              <a:t>4) получать </a:t>
            </a:r>
            <a:r>
              <a:rPr lang="ru-RU" sz="1280" dirty="0">
                <a:solidFill>
                  <a:srgbClr val="FF0000"/>
                </a:solidFill>
                <a:latin typeface="Times New Roman"/>
                <a:ea typeface="Times New Roman"/>
                <a:cs typeface="Times New Roman"/>
              </a:rPr>
              <a:t>в связи с исполнением должностных обязанностей вознаграждения от физических и юридических лиц. Подарки, полученные гражданским служащим в связи с протокольными мероприятиями, со служебными командировками </a:t>
            </a:r>
            <a:r>
              <a:rPr lang="ru-RU" sz="1280" dirty="0" smtClean="0">
                <a:solidFill>
                  <a:srgbClr val="FF0000"/>
                </a:solidFill>
                <a:latin typeface="Times New Roman"/>
                <a:ea typeface="Times New Roman"/>
                <a:cs typeface="Times New Roman"/>
              </a:rPr>
              <a:t/>
            </a:r>
            <a:br>
              <a:rPr lang="ru-RU" sz="1280" dirty="0" smtClean="0">
                <a:solidFill>
                  <a:srgbClr val="FF0000"/>
                </a:solidFill>
                <a:latin typeface="Times New Roman"/>
                <a:ea typeface="Times New Roman"/>
                <a:cs typeface="Times New Roman"/>
              </a:rPr>
            </a:br>
            <a:r>
              <a:rPr lang="ru-RU" sz="1280" dirty="0" smtClean="0">
                <a:solidFill>
                  <a:srgbClr val="FF0000"/>
                </a:solidFill>
                <a:latin typeface="Times New Roman"/>
                <a:ea typeface="Times New Roman"/>
                <a:cs typeface="Times New Roman"/>
              </a:rPr>
              <a:t>и </a:t>
            </a:r>
            <a:r>
              <a:rPr lang="ru-RU" sz="1280" dirty="0">
                <a:solidFill>
                  <a:srgbClr val="FF0000"/>
                </a:solidFill>
                <a:latin typeface="Times New Roman"/>
                <a:ea typeface="Times New Roman"/>
                <a:cs typeface="Times New Roman"/>
              </a:rPr>
              <a:t>с другими официальными мероприятиями, признаются федеральной собственностью</a:t>
            </a:r>
            <a:r>
              <a:rPr lang="ru-RU" sz="1280" dirty="0" smtClean="0">
                <a:solidFill>
                  <a:srgbClr val="FF0000"/>
                </a:solidFill>
                <a:latin typeface="Times New Roman"/>
                <a:ea typeface="Times New Roman"/>
                <a:cs typeface="Times New Roman"/>
              </a:rPr>
              <a:t>;</a:t>
            </a:r>
          </a:p>
          <a:p>
            <a:pPr indent="347345" algn="just">
              <a:lnSpc>
                <a:spcPts val="1000"/>
              </a:lnSpc>
              <a:spcAft>
                <a:spcPts val="0"/>
              </a:spcAft>
            </a:pPr>
            <a:r>
              <a:rPr lang="ru-RU" sz="1280" dirty="0">
                <a:solidFill>
                  <a:srgbClr val="FF0000"/>
                </a:solidFill>
                <a:latin typeface="Times New Roman"/>
                <a:ea typeface="Times New Roman"/>
              </a:rPr>
              <a:t>5) быть поверенным или представителем по делам третьих лиц в государственном органе, в котором он замещает должность гражданской службы, если иное не предусмотрено настоящим Федеральным законом и другими федеральными законами;</a:t>
            </a:r>
          </a:p>
          <a:p>
            <a:pPr indent="347345" algn="just">
              <a:lnSpc>
                <a:spcPts val="1000"/>
              </a:lnSpc>
              <a:spcAft>
                <a:spcPts val="0"/>
              </a:spcAft>
            </a:pPr>
            <a:r>
              <a:rPr lang="ru-RU" sz="1280" dirty="0">
                <a:solidFill>
                  <a:srgbClr val="FF0000"/>
                </a:solidFill>
                <a:latin typeface="Times New Roman"/>
                <a:ea typeface="Times New Roman"/>
              </a:rPr>
              <a:t>9) разглашать или использовать в целях, не связанных с гражданской службой, сведения, отнесенные в соответствии </a:t>
            </a:r>
            <a:r>
              <a:rPr lang="ru-RU" sz="1280" dirty="0" smtClean="0">
                <a:solidFill>
                  <a:srgbClr val="FF0000"/>
                </a:solidFill>
                <a:latin typeface="Times New Roman"/>
                <a:ea typeface="Times New Roman"/>
              </a:rPr>
              <a:t/>
            </a:r>
            <a:br>
              <a:rPr lang="ru-RU" sz="1280" dirty="0" smtClean="0">
                <a:solidFill>
                  <a:srgbClr val="FF0000"/>
                </a:solidFill>
                <a:latin typeface="Times New Roman"/>
                <a:ea typeface="Times New Roman"/>
              </a:rPr>
            </a:br>
            <a:r>
              <a:rPr lang="ru-RU" sz="1280" dirty="0" smtClean="0">
                <a:solidFill>
                  <a:srgbClr val="FF0000"/>
                </a:solidFill>
                <a:latin typeface="Times New Roman"/>
                <a:ea typeface="Times New Roman"/>
              </a:rPr>
              <a:t>с </a:t>
            </a:r>
            <a:r>
              <a:rPr lang="ru-RU" sz="1280" dirty="0">
                <a:solidFill>
                  <a:srgbClr val="FF0000"/>
                </a:solidFill>
                <a:latin typeface="Times New Roman"/>
                <a:ea typeface="Times New Roman"/>
              </a:rPr>
              <a:t>федеральным законом к сведениям конфиденциального характера, или служебную информацию, ставшие ему известными в связи с исполнением должностных </a:t>
            </a:r>
            <a:r>
              <a:rPr lang="ru-RU" sz="1280" dirty="0" smtClean="0">
                <a:solidFill>
                  <a:srgbClr val="FF0000"/>
                </a:solidFill>
                <a:latin typeface="Times New Roman"/>
                <a:ea typeface="Times New Roman"/>
              </a:rPr>
              <a:t>обязанностей</a:t>
            </a:r>
            <a:endParaRPr lang="ru-RU" sz="1280" dirty="0">
              <a:solidFill>
                <a:srgbClr val="FF0000"/>
              </a:solidFill>
              <a:latin typeface="Times New Roman"/>
              <a:ea typeface="Times New Roman"/>
            </a:endParaRPr>
          </a:p>
          <a:p>
            <a:pPr indent="347345" algn="just">
              <a:lnSpc>
                <a:spcPts val="1000"/>
              </a:lnSpc>
              <a:spcAft>
                <a:spcPts val="0"/>
              </a:spcAft>
            </a:pPr>
            <a:endParaRPr lang="ru-RU" sz="1200" dirty="0">
              <a:solidFill>
                <a:srgbClr val="FF0000"/>
              </a:solidFill>
              <a:latin typeface="Times New Roman"/>
              <a:ea typeface="Times New Roman"/>
            </a:endParaRPr>
          </a:p>
        </p:txBody>
      </p:sp>
      <p:pic>
        <p:nvPicPr>
          <p:cNvPr id="11" name="Picture 6" descr="http://economic-definition.com/images/3827160497_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124" y="661794"/>
            <a:ext cx="809364" cy="99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4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https://overworldnews.com/fowid/39856konflikt.jpg"/>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148451"/>
            <a:ext cx="1285240" cy="982345"/>
          </a:xfrm>
          <a:prstGeom prst="rect">
            <a:avLst/>
          </a:prstGeom>
          <a:noFill/>
          <a:ln>
            <a:noFill/>
          </a:ln>
        </p:spPr>
      </p:pic>
      <p:sp>
        <p:nvSpPr>
          <p:cNvPr id="16" name="Скругленный прямоугольник 15"/>
          <p:cNvSpPr/>
          <p:nvPr/>
        </p:nvSpPr>
        <p:spPr>
          <a:xfrm>
            <a:off x="3059832" y="51470"/>
            <a:ext cx="5998576" cy="516339"/>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800"/>
              </a:lnSpc>
              <a:spcAft>
                <a:spcPts val="0"/>
              </a:spcAft>
            </a:pPr>
            <a:endParaRPr lang="ru-RU" sz="1400" dirty="0">
              <a:solidFill>
                <a:schemeClr val="tx1"/>
              </a:solidFill>
              <a:effectLst/>
            </a:endParaRPr>
          </a:p>
        </p:txBody>
      </p:sp>
      <p:sp>
        <p:nvSpPr>
          <p:cNvPr id="2" name="Номер слайда 1"/>
          <p:cNvSpPr>
            <a:spLocks noGrp="1"/>
          </p:cNvSpPr>
          <p:nvPr>
            <p:ph type="sldNum" sz="quarter" idx="12"/>
          </p:nvPr>
        </p:nvSpPr>
        <p:spPr/>
        <p:txBody>
          <a:bodyPr/>
          <a:lstStyle/>
          <a:p>
            <a:fld id="{89FA656D-009D-46A4-AE2E-EAAD425C61DB}" type="slidenum">
              <a:rPr lang="ru-RU" smtClean="0"/>
              <a:pPr/>
              <a:t>9</a:t>
            </a:fld>
            <a:endParaRPr lang="ru-RU"/>
          </a:p>
        </p:txBody>
      </p:sp>
      <p:sp>
        <p:nvSpPr>
          <p:cNvPr id="3" name="Прямоугольник 2"/>
          <p:cNvSpPr/>
          <p:nvPr/>
        </p:nvSpPr>
        <p:spPr>
          <a:xfrm>
            <a:off x="3059832" y="51470"/>
            <a:ext cx="6048672" cy="553998"/>
          </a:xfrm>
          <a:prstGeom prst="rect">
            <a:avLst/>
          </a:prstGeom>
        </p:spPr>
        <p:txBody>
          <a:bodyPr wrap="square">
            <a:spAutoFit/>
          </a:bodyPr>
          <a:lstStyle/>
          <a:p>
            <a:pPr lvl="0" algn="ctr"/>
            <a:r>
              <a:rPr lang="ru-RU" sz="1500" b="1" dirty="0" smtClean="0">
                <a:solidFill>
                  <a:prstClr val="black"/>
                </a:solidFill>
                <a:latin typeface="Times New Roman" panose="02020603050405020304" pitchFamily="18" charset="0"/>
                <a:cs typeface="Times New Roman" panose="02020603050405020304" pitchFamily="18" charset="0"/>
              </a:rPr>
              <a:t>Федеральный закон «О государственной гражданской службе Российской Федерации» от 27 июля 2004 г. № 79-ФЗ</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872691" y="605468"/>
            <a:ext cx="6538637" cy="447904"/>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800"/>
              </a:lnSpc>
              <a:spcAft>
                <a:spcPts val="0"/>
              </a:spcAft>
            </a:pPr>
            <a:r>
              <a:rPr lang="ru-RU" sz="1400" b="1" dirty="0">
                <a:solidFill>
                  <a:schemeClr val="tx1"/>
                </a:solidFill>
                <a:latin typeface="Times New Roman"/>
                <a:ea typeface="Calibri"/>
              </a:rPr>
              <a:t>Статья 18. Требования к служебному поведению гражданского служащего</a:t>
            </a:r>
            <a:endParaRPr lang="ru-RU" sz="1400" dirty="0">
              <a:solidFill>
                <a:schemeClr val="tx1"/>
              </a:solidFill>
              <a:effectLst/>
            </a:endParaRPr>
          </a:p>
        </p:txBody>
      </p:sp>
      <p:sp>
        <p:nvSpPr>
          <p:cNvPr id="5" name="Скругленный прямоугольник 4"/>
          <p:cNvSpPr/>
          <p:nvPr/>
        </p:nvSpPr>
        <p:spPr>
          <a:xfrm>
            <a:off x="2296707" y="3023130"/>
            <a:ext cx="4363525" cy="417428"/>
          </a:xfrm>
          <a:prstGeom prst="roundRect">
            <a:avLst>
              <a:gd name="adj" fmla="val 20241"/>
            </a:avLst>
          </a:prstGeom>
          <a:solidFill>
            <a:schemeClr val="accent6">
              <a:lumMod val="40000"/>
              <a:lumOff val="60000"/>
            </a:schemeClr>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400"/>
              </a:lnSpc>
              <a:spcAft>
                <a:spcPts val="0"/>
              </a:spcAft>
            </a:pPr>
            <a:r>
              <a:rPr lang="ru-RU" sz="1400" b="1" dirty="0">
                <a:solidFill>
                  <a:schemeClr val="tx1"/>
                </a:solidFill>
                <a:latin typeface="Times New Roman"/>
              </a:rPr>
              <a:t>Статья 19. Урегулирование конфликта интересов </a:t>
            </a:r>
            <a:r>
              <a:rPr lang="ru-RU" sz="1400" b="1" dirty="0" smtClean="0">
                <a:solidFill>
                  <a:schemeClr val="tx1"/>
                </a:solidFill>
                <a:latin typeface="Times New Roman"/>
              </a:rPr>
              <a:t/>
            </a:r>
            <a:br>
              <a:rPr lang="ru-RU" sz="1400" b="1" dirty="0" smtClean="0">
                <a:solidFill>
                  <a:schemeClr val="tx1"/>
                </a:solidFill>
                <a:latin typeface="Times New Roman"/>
              </a:rPr>
            </a:br>
            <a:r>
              <a:rPr lang="ru-RU" sz="1400" b="1" dirty="0" smtClean="0">
                <a:solidFill>
                  <a:schemeClr val="tx1"/>
                </a:solidFill>
                <a:latin typeface="Times New Roman"/>
              </a:rPr>
              <a:t>на </a:t>
            </a:r>
            <a:r>
              <a:rPr lang="ru-RU" sz="1400" b="1" dirty="0">
                <a:solidFill>
                  <a:schemeClr val="tx1"/>
                </a:solidFill>
                <a:latin typeface="Times New Roman"/>
              </a:rPr>
              <a:t>гражданской службе</a:t>
            </a:r>
            <a:endParaRPr lang="ru-RU" sz="1400" dirty="0">
              <a:solidFill>
                <a:schemeClr val="tx1"/>
              </a:solidFill>
              <a:effectLst/>
            </a:endParaRPr>
          </a:p>
        </p:txBody>
      </p:sp>
      <p:sp>
        <p:nvSpPr>
          <p:cNvPr id="7" name="Скругленный прямоугольник 6"/>
          <p:cNvSpPr/>
          <p:nvPr/>
        </p:nvSpPr>
        <p:spPr>
          <a:xfrm>
            <a:off x="35496" y="1136523"/>
            <a:ext cx="9073008" cy="1872208"/>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indent="342265" algn="just">
              <a:lnSpc>
                <a:spcPts val="1000"/>
              </a:lnSpc>
              <a:spcAft>
                <a:spcPts val="0"/>
              </a:spcAft>
            </a:pPr>
            <a:r>
              <a:rPr lang="ru-RU" sz="1200" dirty="0" smtClean="0">
                <a:solidFill>
                  <a:schemeClr val="tx1"/>
                </a:solidFill>
                <a:latin typeface="Times New Roman"/>
              </a:rPr>
              <a:t>Гражданский </a:t>
            </a:r>
            <a:r>
              <a:rPr lang="ru-RU" sz="1200" dirty="0">
                <a:solidFill>
                  <a:schemeClr val="tx1"/>
                </a:solidFill>
                <a:latin typeface="Times New Roman"/>
              </a:rPr>
              <a:t>служащий обязан:</a:t>
            </a:r>
            <a:endParaRPr lang="ru-RU" sz="1200" dirty="0">
              <a:solidFill>
                <a:schemeClr val="tx1"/>
              </a:solidFill>
            </a:endParaRPr>
          </a:p>
          <a:p>
            <a:pPr indent="342265" algn="just">
              <a:lnSpc>
                <a:spcPts val="1000"/>
              </a:lnSpc>
              <a:spcAft>
                <a:spcPts val="0"/>
              </a:spcAft>
            </a:pPr>
            <a:r>
              <a:rPr lang="ru-RU" sz="1200" dirty="0">
                <a:solidFill>
                  <a:srgbClr val="FF0000"/>
                </a:solidFill>
                <a:latin typeface="Times New Roman"/>
              </a:rPr>
              <a:t>1) исполнять должностные обязанности добросовестно, на высоком профессиональном уровне;</a:t>
            </a:r>
            <a:endParaRPr lang="ru-RU" sz="1200" dirty="0">
              <a:solidFill>
                <a:srgbClr val="FF0000"/>
              </a:solidFill>
            </a:endParaRPr>
          </a:p>
          <a:p>
            <a:pPr indent="342265" algn="just">
              <a:lnSpc>
                <a:spcPts val="1000"/>
              </a:lnSpc>
              <a:spcAft>
                <a:spcPts val="0"/>
              </a:spcAft>
            </a:pPr>
            <a:r>
              <a:rPr lang="ru-RU" sz="1200" dirty="0">
                <a:solidFill>
                  <a:schemeClr val="tx1"/>
                </a:solidFill>
                <a:latin typeface="Times New Roman"/>
              </a:rPr>
              <a:t>2) </a:t>
            </a:r>
            <a:r>
              <a:rPr lang="ru-RU" sz="1200" dirty="0" smtClean="0">
                <a:solidFill>
                  <a:schemeClr val="tx1"/>
                </a:solidFill>
                <a:latin typeface="Times New Roman"/>
              </a:rPr>
              <a:t>соблюдение, защита </a:t>
            </a:r>
            <a:r>
              <a:rPr lang="ru-RU" sz="1200" dirty="0">
                <a:solidFill>
                  <a:schemeClr val="tx1"/>
                </a:solidFill>
                <a:latin typeface="Times New Roman"/>
              </a:rPr>
              <a:t>прав и свобод человека и гражданина определяют смысл и </a:t>
            </a:r>
            <a:r>
              <a:rPr lang="ru-RU" sz="1200" dirty="0" smtClean="0">
                <a:solidFill>
                  <a:schemeClr val="tx1"/>
                </a:solidFill>
                <a:latin typeface="Times New Roman"/>
              </a:rPr>
              <a:t>содержание </a:t>
            </a:r>
            <a:r>
              <a:rPr lang="ru-RU" sz="1200" dirty="0">
                <a:solidFill>
                  <a:schemeClr val="tx1"/>
                </a:solidFill>
                <a:latin typeface="Times New Roman"/>
              </a:rPr>
              <a:t>профессиональной </a:t>
            </a:r>
            <a:r>
              <a:rPr lang="ru-RU" sz="1200" dirty="0" smtClean="0">
                <a:solidFill>
                  <a:schemeClr val="tx1"/>
                </a:solidFill>
                <a:latin typeface="Times New Roman"/>
              </a:rPr>
              <a:t> </a:t>
            </a:r>
            <a:r>
              <a:rPr lang="ru-RU" sz="1200" dirty="0">
                <a:solidFill>
                  <a:schemeClr val="tx1"/>
                </a:solidFill>
                <a:latin typeface="Times New Roman"/>
              </a:rPr>
              <a:t>деятельности;</a:t>
            </a:r>
            <a:endParaRPr lang="ru-RU" sz="1200" dirty="0">
              <a:solidFill>
                <a:schemeClr val="tx1"/>
              </a:solidFill>
            </a:endParaRPr>
          </a:p>
          <a:p>
            <a:pPr indent="342265" algn="just">
              <a:lnSpc>
                <a:spcPts val="1000"/>
              </a:lnSpc>
              <a:spcAft>
                <a:spcPts val="0"/>
              </a:spcAft>
            </a:pPr>
            <a:r>
              <a:rPr lang="ru-RU" sz="1200" dirty="0">
                <a:solidFill>
                  <a:schemeClr val="tx1"/>
                </a:solidFill>
                <a:latin typeface="Times New Roman"/>
              </a:rPr>
              <a:t>3) обеспечивать равное, беспристрастное отношение ко всем физическим и юридическим лицам;</a:t>
            </a:r>
            <a:endParaRPr lang="ru-RU" sz="1200" dirty="0">
              <a:solidFill>
                <a:schemeClr val="tx1"/>
              </a:solidFill>
            </a:endParaRPr>
          </a:p>
          <a:p>
            <a:pPr indent="342265" algn="just">
              <a:lnSpc>
                <a:spcPts val="1000"/>
              </a:lnSpc>
              <a:spcAft>
                <a:spcPts val="0"/>
              </a:spcAft>
            </a:pPr>
            <a:r>
              <a:rPr lang="ru-RU" sz="1200" dirty="0">
                <a:solidFill>
                  <a:srgbClr val="FF0000"/>
                </a:solidFill>
                <a:latin typeface="Times New Roman"/>
              </a:rPr>
              <a:t>5) не совершать действия, связанные с влиянием каких-либо личных, имущественных (финансовых) и иных </a:t>
            </a:r>
            <a:r>
              <a:rPr lang="ru-RU" sz="1200" dirty="0" smtClean="0">
                <a:solidFill>
                  <a:srgbClr val="FF0000"/>
                </a:solidFill>
                <a:latin typeface="Times New Roman"/>
              </a:rPr>
              <a:t>интересов;</a:t>
            </a:r>
            <a:endParaRPr lang="ru-RU" sz="1200" dirty="0">
              <a:solidFill>
                <a:srgbClr val="FF0000"/>
              </a:solidFill>
            </a:endParaRPr>
          </a:p>
          <a:p>
            <a:pPr indent="342265" algn="just">
              <a:lnSpc>
                <a:spcPts val="1000"/>
              </a:lnSpc>
              <a:spcAft>
                <a:spcPts val="0"/>
              </a:spcAft>
            </a:pPr>
            <a:r>
              <a:rPr lang="ru-RU" sz="1200" dirty="0">
                <a:solidFill>
                  <a:srgbClr val="FF0000"/>
                </a:solidFill>
                <a:latin typeface="Times New Roman"/>
              </a:rPr>
              <a:t>6) соблюдать ограничения, установленные настоящим Федеральным законом и другими федеральными </a:t>
            </a:r>
            <a:r>
              <a:rPr lang="ru-RU" sz="1200" dirty="0" smtClean="0">
                <a:solidFill>
                  <a:srgbClr val="FF0000"/>
                </a:solidFill>
                <a:latin typeface="Times New Roman"/>
              </a:rPr>
              <a:t>законами;</a:t>
            </a:r>
            <a:endParaRPr lang="ru-RU" sz="1200" dirty="0">
              <a:solidFill>
                <a:srgbClr val="FF0000"/>
              </a:solidFill>
            </a:endParaRPr>
          </a:p>
          <a:p>
            <a:pPr indent="342265" algn="just">
              <a:lnSpc>
                <a:spcPts val="1000"/>
              </a:lnSpc>
              <a:spcAft>
                <a:spcPts val="0"/>
              </a:spcAft>
            </a:pPr>
            <a:r>
              <a:rPr lang="ru-RU" sz="1200" dirty="0">
                <a:solidFill>
                  <a:schemeClr val="tx1"/>
                </a:solidFill>
                <a:latin typeface="Times New Roman"/>
              </a:rPr>
              <a:t>7) соблюдать нейтральность, исключающую возможность влияния на свою профессиональную служебную деятельность </a:t>
            </a:r>
            <a:endParaRPr lang="ru-RU" sz="1200" dirty="0" smtClean="0">
              <a:solidFill>
                <a:schemeClr val="tx1"/>
              </a:solidFill>
              <a:latin typeface="Times New Roman"/>
            </a:endParaRPr>
          </a:p>
          <a:p>
            <a:pPr indent="342265" algn="just">
              <a:lnSpc>
                <a:spcPts val="1000"/>
              </a:lnSpc>
              <a:spcAft>
                <a:spcPts val="0"/>
              </a:spcAft>
            </a:pPr>
            <a:r>
              <a:rPr lang="ru-RU" sz="1200" dirty="0" smtClean="0">
                <a:solidFill>
                  <a:schemeClr val="tx1"/>
                </a:solidFill>
                <a:latin typeface="Times New Roman"/>
              </a:rPr>
              <a:t>решений </a:t>
            </a:r>
            <a:r>
              <a:rPr lang="ru-RU" sz="1200" dirty="0">
                <a:solidFill>
                  <a:schemeClr val="tx1"/>
                </a:solidFill>
                <a:latin typeface="Times New Roman"/>
              </a:rPr>
              <a:t>политических партий, других общественных объединений, религиозных объединений и иных организаций;</a:t>
            </a:r>
            <a:endParaRPr lang="ru-RU" sz="1200" dirty="0">
              <a:solidFill>
                <a:schemeClr val="tx1"/>
              </a:solidFill>
            </a:endParaRPr>
          </a:p>
          <a:p>
            <a:pPr indent="342265" algn="just">
              <a:lnSpc>
                <a:spcPts val="1000"/>
              </a:lnSpc>
              <a:spcAft>
                <a:spcPts val="0"/>
              </a:spcAft>
            </a:pPr>
            <a:r>
              <a:rPr lang="ru-RU" sz="1200" dirty="0">
                <a:solidFill>
                  <a:srgbClr val="FF0000"/>
                </a:solidFill>
                <a:latin typeface="Times New Roman"/>
              </a:rPr>
              <a:t>8) не совершать поступки, порочащие его честь и достоинство;</a:t>
            </a:r>
            <a:endParaRPr lang="ru-RU" sz="1200" dirty="0">
              <a:solidFill>
                <a:srgbClr val="FF0000"/>
              </a:solidFill>
            </a:endParaRPr>
          </a:p>
          <a:p>
            <a:pPr indent="342265" algn="just">
              <a:lnSpc>
                <a:spcPts val="1000"/>
              </a:lnSpc>
              <a:spcAft>
                <a:spcPts val="0"/>
              </a:spcAft>
            </a:pPr>
            <a:r>
              <a:rPr lang="ru-RU" sz="1200" dirty="0">
                <a:solidFill>
                  <a:schemeClr val="tx1"/>
                </a:solidFill>
                <a:latin typeface="Times New Roman"/>
              </a:rPr>
              <a:t>9) проявлять корректность в обращении с гражданами;</a:t>
            </a:r>
            <a:endParaRPr lang="ru-RU" sz="1200" dirty="0">
              <a:solidFill>
                <a:schemeClr val="tx1"/>
              </a:solidFill>
            </a:endParaRPr>
          </a:p>
          <a:p>
            <a:pPr indent="342265" algn="just">
              <a:lnSpc>
                <a:spcPts val="1000"/>
              </a:lnSpc>
              <a:spcAft>
                <a:spcPts val="0"/>
              </a:spcAft>
            </a:pPr>
            <a:r>
              <a:rPr lang="ru-RU" sz="1200" dirty="0">
                <a:solidFill>
                  <a:schemeClr val="tx1"/>
                </a:solidFill>
                <a:latin typeface="Times New Roman"/>
              </a:rPr>
              <a:t>10) проявлять уважение к нравственным обычаям и традициям народов Российской Федерации;</a:t>
            </a:r>
            <a:endParaRPr lang="ru-RU" sz="1200" dirty="0">
              <a:solidFill>
                <a:schemeClr val="tx1"/>
              </a:solidFill>
            </a:endParaRPr>
          </a:p>
          <a:p>
            <a:pPr indent="342265" algn="just">
              <a:lnSpc>
                <a:spcPts val="1000"/>
              </a:lnSpc>
              <a:spcAft>
                <a:spcPts val="0"/>
              </a:spcAft>
            </a:pPr>
            <a:r>
              <a:rPr lang="ru-RU" sz="1200" dirty="0">
                <a:solidFill>
                  <a:schemeClr val="tx1"/>
                </a:solidFill>
                <a:latin typeface="Times New Roman"/>
              </a:rPr>
              <a:t>11) учитывать культурные и иные особенности различных этнических и социальных групп, а также конфессий;</a:t>
            </a:r>
            <a:endParaRPr lang="ru-RU" sz="1200" dirty="0">
              <a:solidFill>
                <a:schemeClr val="tx1"/>
              </a:solidFill>
            </a:endParaRPr>
          </a:p>
          <a:p>
            <a:pPr indent="342265" algn="just">
              <a:lnSpc>
                <a:spcPts val="1000"/>
              </a:lnSpc>
              <a:spcAft>
                <a:spcPts val="0"/>
              </a:spcAft>
            </a:pPr>
            <a:r>
              <a:rPr lang="ru-RU" sz="1200" dirty="0">
                <a:solidFill>
                  <a:srgbClr val="FF0000"/>
                </a:solidFill>
                <a:latin typeface="Times New Roman"/>
              </a:rPr>
              <a:t>13) не допускать конфликтных ситуаций, способных нанести ущерб его репутации или авторитету государственного органа;</a:t>
            </a:r>
            <a:endParaRPr lang="ru-RU" sz="1200" dirty="0">
              <a:solidFill>
                <a:srgbClr val="FF0000"/>
              </a:solidFill>
            </a:endParaRPr>
          </a:p>
          <a:p>
            <a:pPr>
              <a:lnSpc>
                <a:spcPts val="1000"/>
              </a:lnSpc>
            </a:pPr>
            <a:r>
              <a:rPr lang="ru-RU" sz="1200" dirty="0" smtClean="0">
                <a:solidFill>
                  <a:schemeClr val="tx1"/>
                </a:solidFill>
                <a:latin typeface="Times New Roman"/>
                <a:ea typeface="Calibri"/>
              </a:rPr>
              <a:t>         14</a:t>
            </a:r>
            <a:r>
              <a:rPr lang="ru-RU" sz="1200" dirty="0">
                <a:solidFill>
                  <a:schemeClr val="tx1"/>
                </a:solidFill>
                <a:latin typeface="Times New Roman"/>
                <a:ea typeface="Calibri"/>
              </a:rPr>
              <a:t>) соблюдать установленные правила публичных выступлений и предоставления служебной информации</a:t>
            </a:r>
            <a:endParaRPr lang="ru-RU" sz="1200" dirty="0">
              <a:solidFill>
                <a:schemeClr val="tx1"/>
              </a:solidFill>
              <a:effectLst/>
            </a:endParaRPr>
          </a:p>
        </p:txBody>
      </p:sp>
      <p:sp>
        <p:nvSpPr>
          <p:cNvPr id="9" name="Скругленный прямоугольник 8"/>
          <p:cNvSpPr/>
          <p:nvPr/>
        </p:nvSpPr>
        <p:spPr>
          <a:xfrm>
            <a:off x="23363" y="3291830"/>
            <a:ext cx="2316389" cy="1779457"/>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lnSpc>
                <a:spcPts val="1200"/>
              </a:lnSpc>
              <a:spcAft>
                <a:spcPts val="0"/>
              </a:spcAft>
            </a:pPr>
            <a:r>
              <a:rPr lang="ru-RU" sz="1200" dirty="0">
                <a:solidFill>
                  <a:srgbClr val="FF0000"/>
                </a:solidFill>
                <a:latin typeface="Times New Roman" panose="02020603050405020304" pitchFamily="18" charset="0"/>
                <a:cs typeface="Times New Roman" panose="02020603050405020304" pitchFamily="18" charset="0"/>
              </a:rPr>
              <a:t>Конфликт интересов </a:t>
            </a:r>
            <a:r>
              <a:rPr lang="ru-RU" sz="1200" dirty="0">
                <a:solidFill>
                  <a:schemeClr val="tx1"/>
                </a:solidFill>
                <a:latin typeface="Times New Roman" panose="02020603050405020304" pitchFamily="18" charset="0"/>
                <a:cs typeface="Times New Roman" panose="02020603050405020304" pitchFamily="18" charset="0"/>
              </a:rPr>
              <a:t>– это ситуация, при которой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rgbClr val="FF0000"/>
                </a:solidFill>
                <a:latin typeface="Times New Roman" panose="02020603050405020304" pitchFamily="18" charset="0"/>
                <a:cs typeface="Times New Roman" panose="02020603050405020304" pitchFamily="18" charset="0"/>
              </a:rPr>
              <a:t>личная </a:t>
            </a:r>
            <a:r>
              <a:rPr lang="ru-RU" sz="1200" dirty="0">
                <a:solidFill>
                  <a:srgbClr val="FF0000"/>
                </a:solidFill>
                <a:latin typeface="Times New Roman" panose="02020603050405020304" pitchFamily="18" charset="0"/>
                <a:cs typeface="Times New Roman" panose="02020603050405020304" pitchFamily="18" charset="0"/>
              </a:rPr>
              <a:t>заинтересованность </a:t>
            </a:r>
            <a:r>
              <a:rPr lang="ru-RU" sz="1200" dirty="0">
                <a:solidFill>
                  <a:schemeClr val="tx1"/>
                </a:solidFill>
                <a:latin typeface="Times New Roman" panose="02020603050405020304" pitchFamily="18" charset="0"/>
                <a:cs typeface="Times New Roman" panose="02020603050405020304" pitchFamily="18" charset="0"/>
              </a:rPr>
              <a:t>государственного гражданского служащего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p:txBody>
      </p:sp>
      <p:sp>
        <p:nvSpPr>
          <p:cNvPr id="10" name="Скругленный прямоугольник 9"/>
          <p:cNvSpPr/>
          <p:nvPr/>
        </p:nvSpPr>
        <p:spPr>
          <a:xfrm>
            <a:off x="2627784" y="3563130"/>
            <a:ext cx="1656184" cy="1236856"/>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spcAft>
                <a:spcPts val="0"/>
              </a:spcAft>
            </a:pPr>
            <a:r>
              <a:rPr lang="ru-RU" sz="1200" dirty="0">
                <a:solidFill>
                  <a:srgbClr val="FF0000"/>
                </a:solidFill>
                <a:latin typeface="Times New Roman" panose="02020603050405020304" pitchFamily="18" charset="0"/>
                <a:cs typeface="Times New Roman" panose="02020603050405020304" pitchFamily="18" charset="0"/>
              </a:rPr>
              <a:t>Личная заинтересованность </a:t>
            </a:r>
            <a:r>
              <a:rPr lang="ru-RU" sz="1200" dirty="0">
                <a:solidFill>
                  <a:schemeClr val="tx1"/>
                </a:solidFill>
                <a:latin typeface="Times New Roman" panose="02020603050405020304" pitchFamily="18" charset="0"/>
                <a:cs typeface="Times New Roman" panose="02020603050405020304" pitchFamily="18" charset="0"/>
              </a:rPr>
              <a:t>означает возможность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сложившейся ситуации получить </a:t>
            </a:r>
          </a:p>
        </p:txBody>
      </p:sp>
      <p:sp>
        <p:nvSpPr>
          <p:cNvPr id="13" name="Скругленный прямоугольник 12"/>
          <p:cNvSpPr/>
          <p:nvPr/>
        </p:nvSpPr>
        <p:spPr>
          <a:xfrm>
            <a:off x="5177022" y="3563130"/>
            <a:ext cx="1224136" cy="1010108"/>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spcAft>
                <a:spcPts val="0"/>
              </a:spcAft>
            </a:pPr>
            <a:r>
              <a:rPr lang="ru-RU" sz="1200" dirty="0" smtClean="0">
                <a:solidFill>
                  <a:schemeClr val="tx1"/>
                </a:solidFill>
                <a:latin typeface="Times New Roman" panose="02020603050405020304" pitchFamily="18" charset="0"/>
                <a:cs typeface="Times New Roman" panose="02020603050405020304" pitchFamily="18" charset="0"/>
              </a:rPr>
              <a:t>Доходы, выгоды, преимущества</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4" name="Стрелка вниз 13"/>
          <p:cNvSpPr/>
          <p:nvPr/>
        </p:nvSpPr>
        <p:spPr>
          <a:xfrm rot="5400000" flipV="1">
            <a:off x="2303748" y="3824415"/>
            <a:ext cx="360040" cy="288032"/>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5" name="Стрелка вниз 14"/>
          <p:cNvSpPr/>
          <p:nvPr/>
        </p:nvSpPr>
        <p:spPr>
          <a:xfrm rot="5400000" flipV="1">
            <a:off x="4550475" y="3423180"/>
            <a:ext cx="360040" cy="893054"/>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7" name="Скругленный прямоугольник 16"/>
          <p:cNvSpPr/>
          <p:nvPr/>
        </p:nvSpPr>
        <p:spPr>
          <a:xfrm>
            <a:off x="6660232" y="3274616"/>
            <a:ext cx="2448272" cy="1796671"/>
          </a:xfrm>
          <a:prstGeom prst="roundRect">
            <a:avLst>
              <a:gd name="adj" fmla="val 20241"/>
            </a:avLst>
          </a:prstGeom>
          <a:solidFill>
            <a:srgbClr val="E6E6E6"/>
          </a:solidFill>
          <a:ln>
            <a:solidFill>
              <a:srgbClr val="E6E6E6"/>
            </a:solid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marL="171450" indent="-171450" algn="just">
              <a:lnSpc>
                <a:spcPts val="1200"/>
              </a:lnSpc>
              <a:spcAft>
                <a:spcPts val="0"/>
              </a:spcAft>
              <a:buFont typeface="Wingdings" panose="05000000000000000000" pitchFamily="2" charset="2"/>
              <a:buChar char="ü"/>
            </a:pP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самим </a:t>
            </a:r>
            <a:r>
              <a:rPr lang="ru-RU" sz="1200" dirty="0" smtClean="0">
                <a:solidFill>
                  <a:schemeClr val="tx1"/>
                </a:solidFill>
                <a:latin typeface="Times New Roman" panose="02020603050405020304" pitchFamily="18" charset="0"/>
                <a:cs typeface="Times New Roman" panose="02020603050405020304" pitchFamily="18" charset="0"/>
              </a:rPr>
              <a:t>служащим</a:t>
            </a:r>
          </a:p>
          <a:p>
            <a:pPr marL="171450" indent="-171450" algn="just">
              <a:lnSpc>
                <a:spcPts val="1200"/>
              </a:lnSpc>
              <a:spcAft>
                <a:spcPts val="0"/>
              </a:spcAft>
              <a:buFont typeface="Wingdings" panose="05000000000000000000" pitchFamily="2" charset="2"/>
              <a:buChar char="ü"/>
            </a:pPr>
            <a:r>
              <a:rPr lang="ru-RU" sz="1200" dirty="0" smtClean="0">
                <a:solidFill>
                  <a:schemeClr val="tx1"/>
                </a:solidFill>
                <a:latin typeface="Times New Roman" panose="02020603050405020304" pitchFamily="18" charset="0"/>
                <a:cs typeface="Times New Roman" panose="02020603050405020304" pitchFamily="18" charset="0"/>
              </a:rPr>
              <a:t>лицами</a:t>
            </a:r>
            <a:r>
              <a:rPr lang="ru-RU" sz="1200" dirty="0">
                <a:solidFill>
                  <a:schemeClr val="tx1"/>
                </a:solidFill>
                <a:latin typeface="Times New Roman" panose="02020603050405020304" pitchFamily="18" charset="0"/>
                <a:cs typeface="Times New Roman" panose="02020603050405020304" pitchFamily="18" charset="0"/>
              </a:rPr>
              <a:t>, состоящими </a:t>
            </a:r>
            <a:r>
              <a:rPr lang="ru-RU" sz="1200" dirty="0" smtClean="0">
                <a:solidFill>
                  <a:schemeClr val="tx1"/>
                </a:solidFill>
                <a:latin typeface="Times New Roman" panose="02020603050405020304" pitchFamily="18" charset="0"/>
                <a:cs typeface="Times New Roman" panose="02020603050405020304" pitchFamily="18" charset="0"/>
              </a:rPr>
              <a:t/>
            </a:r>
            <a:br>
              <a:rPr lang="ru-RU" sz="1200" dirty="0" smtClean="0">
                <a:solidFill>
                  <a:schemeClr val="tx1"/>
                </a:solidFill>
                <a:latin typeface="Times New Roman" panose="02020603050405020304" pitchFamily="18" charset="0"/>
                <a:cs typeface="Times New Roman" panose="02020603050405020304" pitchFamily="18" charset="0"/>
              </a:rPr>
            </a:br>
            <a:r>
              <a:rPr lang="ru-RU" sz="1200" dirty="0" smtClean="0">
                <a:solidFill>
                  <a:schemeClr val="tx1"/>
                </a:solidFill>
                <a:latin typeface="Times New Roman" panose="02020603050405020304" pitchFamily="18" charset="0"/>
                <a:cs typeface="Times New Roman" panose="02020603050405020304" pitchFamily="18" charset="0"/>
              </a:rPr>
              <a:t>со </a:t>
            </a:r>
            <a:r>
              <a:rPr lang="ru-RU" sz="1200" dirty="0">
                <a:solidFill>
                  <a:schemeClr val="tx1"/>
                </a:solidFill>
                <a:latin typeface="Times New Roman" panose="02020603050405020304" pitchFamily="18" charset="0"/>
                <a:cs typeface="Times New Roman" panose="02020603050405020304" pitchFamily="18" charset="0"/>
              </a:rPr>
              <a:t>служащим в близком родстве или свойстве (близкими родственниками</a:t>
            </a:r>
            <a:r>
              <a:rPr lang="ru-RU" sz="1200" dirty="0" smtClean="0">
                <a:solidFill>
                  <a:schemeClr val="tx1"/>
                </a:solidFill>
                <a:latin typeface="Times New Roman" panose="02020603050405020304" pitchFamily="18" charset="0"/>
                <a:cs typeface="Times New Roman" panose="02020603050405020304" pitchFamily="18" charset="0"/>
              </a:rPr>
              <a:t>);</a:t>
            </a:r>
          </a:p>
          <a:p>
            <a:pPr marL="171450" indent="-171450" algn="just">
              <a:lnSpc>
                <a:spcPts val="1200"/>
              </a:lnSpc>
              <a:spcAft>
                <a:spcPts val="0"/>
              </a:spcAft>
              <a:buFont typeface="Wingdings" panose="05000000000000000000" pitchFamily="2" charset="2"/>
              <a:buChar char="ü"/>
            </a:pPr>
            <a:r>
              <a:rPr lang="ru-RU" sz="1200" dirty="0" smtClean="0">
                <a:solidFill>
                  <a:schemeClr val="tx1"/>
                </a:solidFill>
                <a:latin typeface="Times New Roman" panose="02020603050405020304" pitchFamily="18" charset="0"/>
                <a:cs typeface="Times New Roman" panose="02020603050405020304" pitchFamily="18" charset="0"/>
              </a:rPr>
              <a:t>организациями или гражданами, с которыми служащий и (или) его близкие родственники связаны имущественными, корпоративными или иными близкими отношениями</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9" name="Стрелка вниз 18"/>
          <p:cNvSpPr/>
          <p:nvPr/>
        </p:nvSpPr>
        <p:spPr>
          <a:xfrm rot="5400000" flipV="1">
            <a:off x="6444465" y="3963046"/>
            <a:ext cx="190338" cy="246686"/>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21" name="Стрелка вниз 20"/>
          <p:cNvSpPr/>
          <p:nvPr/>
        </p:nvSpPr>
        <p:spPr>
          <a:xfrm rot="5400000" flipV="1">
            <a:off x="6429332" y="3665067"/>
            <a:ext cx="190338" cy="246686"/>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22" name="Стрелка вниз 21"/>
          <p:cNvSpPr/>
          <p:nvPr/>
        </p:nvSpPr>
        <p:spPr>
          <a:xfrm rot="5400000" flipV="1">
            <a:off x="6447207" y="4225947"/>
            <a:ext cx="190338" cy="246686"/>
          </a:xfrm>
          <a:prstGeom prst="downArrow">
            <a:avLst>
              <a:gd name="adj1" fmla="val 50000"/>
              <a:gd name="adj2" fmla="val 47795"/>
            </a:avLst>
          </a:prstGeom>
          <a:solidFill>
            <a:srgbClr val="BE6732"/>
          </a:solidFill>
          <a:scene3d>
            <a:camera prst="orthographicFront"/>
            <a:lightRig rig="threePt" dir="t"/>
          </a:scene3d>
          <a:sp3d>
            <a:bevelT/>
            <a:bevelB w="165100" prst="coolSlant"/>
          </a:sp3d>
        </p:spPr>
        <p:style>
          <a:lnRef idx="1">
            <a:schemeClr val="accent6"/>
          </a:lnRef>
          <a:fillRef idx="2">
            <a:schemeClr val="accent6"/>
          </a:fillRef>
          <a:effectRef idx="1">
            <a:schemeClr val="accent6"/>
          </a:effectRef>
          <a:fontRef idx="minor">
            <a:schemeClr val="dk1"/>
          </a:fontRef>
        </p:style>
        <p:txBody>
          <a:bodyPr lIns="78191" tIns="39096" rIns="78191" bIns="39096" rtlCol="0" anchor="ctr"/>
          <a:lstStyle/>
          <a:p>
            <a:pPr algn="ctr"/>
            <a:endParaRPr lang="ru-RU"/>
          </a:p>
        </p:txBody>
      </p:sp>
      <p:sp>
        <p:nvSpPr>
          <p:cNvPr id="18" name="Номер слайда 1"/>
          <p:cNvSpPr txBox="1">
            <a:spLocks/>
          </p:cNvSpPr>
          <p:nvPr/>
        </p:nvSpPr>
        <p:spPr>
          <a:xfrm>
            <a:off x="7020272" y="4876006"/>
            <a:ext cx="2133599" cy="273844"/>
          </a:xfrm>
          <a:prstGeom prst="rect">
            <a:avLst/>
          </a:prstGeom>
        </p:spPr>
        <p:txBody>
          <a:bodyPr vert="horz" lIns="78191" tIns="39096" rIns="78191" bIns="39096" rtlCol="0" anchor="ctr"/>
          <a:lstStyle>
            <a:defPPr>
              <a:defRPr lang="ru-RU"/>
            </a:defPPr>
            <a:lvl1pPr marL="0" algn="r" defTabSz="782018" rtl="0" eaLnBrk="1" latinLnBrk="0" hangingPunct="1">
              <a:defRPr sz="1100" kern="1200">
                <a:solidFill>
                  <a:schemeClr val="tx1">
                    <a:tint val="75000"/>
                  </a:schemeClr>
                </a:solidFill>
                <a:latin typeface="+mn-lt"/>
                <a:ea typeface="+mn-ea"/>
                <a:cs typeface="+mn-cs"/>
              </a:defRPr>
            </a:lvl1pPr>
            <a:lvl2pPr marL="391009" algn="l" defTabSz="782018" rtl="0" eaLnBrk="1" latinLnBrk="0" hangingPunct="1">
              <a:defRPr sz="1600" kern="1200">
                <a:solidFill>
                  <a:schemeClr val="tx1"/>
                </a:solidFill>
                <a:latin typeface="+mn-lt"/>
                <a:ea typeface="+mn-ea"/>
                <a:cs typeface="+mn-cs"/>
              </a:defRPr>
            </a:lvl2pPr>
            <a:lvl3pPr marL="782018" algn="l" defTabSz="782018" rtl="0" eaLnBrk="1" latinLnBrk="0" hangingPunct="1">
              <a:defRPr sz="1600" kern="1200">
                <a:solidFill>
                  <a:schemeClr val="tx1"/>
                </a:solidFill>
                <a:latin typeface="+mn-lt"/>
                <a:ea typeface="+mn-ea"/>
                <a:cs typeface="+mn-cs"/>
              </a:defRPr>
            </a:lvl3pPr>
            <a:lvl4pPr marL="1173026" algn="l" defTabSz="782018" rtl="0" eaLnBrk="1" latinLnBrk="0" hangingPunct="1">
              <a:defRPr sz="1600" kern="1200">
                <a:solidFill>
                  <a:schemeClr val="tx1"/>
                </a:solidFill>
                <a:latin typeface="+mn-lt"/>
                <a:ea typeface="+mn-ea"/>
                <a:cs typeface="+mn-cs"/>
              </a:defRPr>
            </a:lvl4pPr>
            <a:lvl5pPr marL="1564036" algn="l" defTabSz="782018" rtl="0" eaLnBrk="1" latinLnBrk="0" hangingPunct="1">
              <a:defRPr sz="1600" kern="1200">
                <a:solidFill>
                  <a:schemeClr val="tx1"/>
                </a:solidFill>
                <a:latin typeface="+mn-lt"/>
                <a:ea typeface="+mn-ea"/>
                <a:cs typeface="+mn-cs"/>
              </a:defRPr>
            </a:lvl5pPr>
            <a:lvl6pPr marL="1955045" algn="l" defTabSz="782018" rtl="0" eaLnBrk="1" latinLnBrk="0" hangingPunct="1">
              <a:defRPr sz="1600" kern="1200">
                <a:solidFill>
                  <a:schemeClr val="tx1"/>
                </a:solidFill>
                <a:latin typeface="+mn-lt"/>
                <a:ea typeface="+mn-ea"/>
                <a:cs typeface="+mn-cs"/>
              </a:defRPr>
            </a:lvl6pPr>
            <a:lvl7pPr marL="2346053" algn="l" defTabSz="782018" rtl="0" eaLnBrk="1" latinLnBrk="0" hangingPunct="1">
              <a:defRPr sz="1600" kern="1200">
                <a:solidFill>
                  <a:schemeClr val="tx1"/>
                </a:solidFill>
                <a:latin typeface="+mn-lt"/>
                <a:ea typeface="+mn-ea"/>
                <a:cs typeface="+mn-cs"/>
              </a:defRPr>
            </a:lvl7pPr>
            <a:lvl8pPr marL="2737062" algn="l" defTabSz="782018" rtl="0" eaLnBrk="1" latinLnBrk="0" hangingPunct="1">
              <a:defRPr sz="1600" kern="1200">
                <a:solidFill>
                  <a:schemeClr val="tx1"/>
                </a:solidFill>
                <a:latin typeface="+mn-lt"/>
                <a:ea typeface="+mn-ea"/>
                <a:cs typeface="+mn-cs"/>
              </a:defRPr>
            </a:lvl8pPr>
            <a:lvl9pPr marL="3128071" algn="l" defTabSz="782018" rtl="0" eaLnBrk="1" latinLnBrk="0" hangingPunct="1">
              <a:defRPr sz="1600" kern="1200">
                <a:solidFill>
                  <a:schemeClr val="tx1"/>
                </a:solidFill>
                <a:latin typeface="+mn-lt"/>
                <a:ea typeface="+mn-ea"/>
                <a:cs typeface="+mn-cs"/>
              </a:defRPr>
            </a:lvl9pPr>
          </a:lstStyle>
          <a:p>
            <a:fld id="{89FA656D-009D-46A4-AE2E-EAAD425C61DB}" type="slidenum">
              <a:rPr lang="ru-RU" smtClean="0"/>
              <a:pPr/>
              <a:t>9</a:t>
            </a:fld>
            <a:endParaRPr lang="ru-RU" dirty="0"/>
          </a:p>
        </p:txBody>
      </p:sp>
    </p:spTree>
    <p:extLst>
      <p:ext uri="{BB962C8B-B14F-4D97-AF65-F5344CB8AC3E}">
        <p14:creationId xmlns:p14="http://schemas.microsoft.com/office/powerpoint/2010/main" val="216643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6719</TotalTime>
  <Words>1240</Words>
  <Application>Microsoft Office PowerPoint</Application>
  <PresentationFormat>Экран (16:9)</PresentationFormat>
  <Paragraphs>164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ФК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Совершенствование нормативной правовой базы, ведомственных правовых актов в области внутреннего контроля, внутреннего аудита и управления внутренними (операционными) казначейскими рисками в Федеральном казначействе в 2017 году</dc:title>
  <dc:creator>Семенов Максим Владимирович</dc:creator>
  <cp:lastModifiedBy>Бурнашева Наталья Сергеевна</cp:lastModifiedBy>
  <cp:revision>305</cp:revision>
  <cp:lastPrinted>2018-06-19T09:32:47Z</cp:lastPrinted>
  <dcterms:created xsi:type="dcterms:W3CDTF">2018-03-01T06:05:20Z</dcterms:created>
  <dcterms:modified xsi:type="dcterms:W3CDTF">2018-08-23T14:53:38Z</dcterms:modified>
</cp:coreProperties>
</file>