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92" r:id="rId2"/>
    <p:sldId id="427" r:id="rId3"/>
    <p:sldId id="430" r:id="rId4"/>
    <p:sldId id="442" r:id="rId5"/>
    <p:sldId id="443" r:id="rId6"/>
    <p:sldId id="438" r:id="rId7"/>
    <p:sldId id="444" r:id="rId8"/>
    <p:sldId id="445" r:id="rId9"/>
    <p:sldId id="441" r:id="rId10"/>
  </p:sldIdLst>
  <p:sldSz cx="9144000" cy="5143500" type="screen16x9"/>
  <p:notesSz cx="6705600" cy="97234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8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7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5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4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305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166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027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2888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3192A"/>
    <a:srgbClr val="D4682C"/>
    <a:srgbClr val="F66F0A"/>
    <a:srgbClr val="324E68"/>
    <a:srgbClr val="466F94"/>
    <a:srgbClr val="9CB7D0"/>
    <a:srgbClr val="6C121F"/>
    <a:srgbClr val="183D5E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9" autoAdjust="0"/>
    <p:restoredTop sz="99398" autoAdjust="0"/>
  </p:normalViewPr>
  <p:slideViewPr>
    <p:cSldViewPr snapToGrid="0">
      <p:cViewPr>
        <p:scale>
          <a:sx n="75" d="100"/>
          <a:sy n="75" d="100"/>
        </p:scale>
        <p:origin x="-2004" y="-9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491" cy="486717"/>
          </a:xfrm>
          <a:prstGeom prst="rect">
            <a:avLst/>
          </a:prstGeom>
        </p:spPr>
        <p:txBody>
          <a:bodyPr vert="horz" lIns="89802" tIns="44902" rIns="89802" bIns="449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7544" y="0"/>
            <a:ext cx="2906491" cy="486717"/>
          </a:xfrm>
          <a:prstGeom prst="rect">
            <a:avLst/>
          </a:prstGeom>
        </p:spPr>
        <p:txBody>
          <a:bodyPr vert="horz" lIns="89802" tIns="44902" rIns="89802" bIns="44902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1125" y="728663"/>
            <a:ext cx="6483350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02" tIns="44902" rIns="89802" bIns="449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0248" y="4618361"/>
            <a:ext cx="5365107" cy="4375780"/>
          </a:xfrm>
          <a:prstGeom prst="rect">
            <a:avLst/>
          </a:prstGeom>
        </p:spPr>
        <p:txBody>
          <a:bodyPr vert="horz" lIns="89802" tIns="44902" rIns="89802" bIns="4490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35168"/>
            <a:ext cx="2906491" cy="486716"/>
          </a:xfrm>
          <a:prstGeom prst="rect">
            <a:avLst/>
          </a:prstGeom>
        </p:spPr>
        <p:txBody>
          <a:bodyPr vert="horz" lIns="89802" tIns="44902" rIns="89802" bIns="449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7544" y="9235168"/>
            <a:ext cx="2906491" cy="486716"/>
          </a:xfrm>
          <a:prstGeom prst="rect">
            <a:avLst/>
          </a:prstGeom>
        </p:spPr>
        <p:txBody>
          <a:bodyPr vert="horz" lIns="89802" tIns="44902" rIns="89802" bIns="44902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61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22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83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44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05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166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027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888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1" indent="0" algn="ctr">
              <a:buNone/>
              <a:defRPr sz="1500"/>
            </a:lvl2pPr>
            <a:lvl3pPr marL="685722" indent="0" algn="ctr">
              <a:buNone/>
              <a:defRPr sz="1400"/>
            </a:lvl3pPr>
            <a:lvl4pPr marL="1028583" indent="0" algn="ctr">
              <a:buNone/>
              <a:defRPr sz="1200"/>
            </a:lvl4pPr>
            <a:lvl5pPr marL="1371444" indent="0" algn="ctr">
              <a:buNone/>
              <a:defRPr sz="1200"/>
            </a:lvl5pPr>
            <a:lvl6pPr marL="1714305" indent="0" algn="ctr">
              <a:buNone/>
              <a:defRPr sz="1200"/>
            </a:lvl6pPr>
            <a:lvl7pPr marL="2057166" indent="0" algn="ctr">
              <a:buNone/>
              <a:defRPr sz="1200"/>
            </a:lvl7pPr>
            <a:lvl8pPr marL="2400027" indent="0" algn="ctr">
              <a:buNone/>
              <a:defRPr sz="1200"/>
            </a:lvl8pPr>
            <a:lvl9pPr marL="2742888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69CC-1FAE-4C9B-AFE0-B3F53FF7B406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1BD4-A8DD-4279-A247-BF7D72E0B986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00B4-DB42-412E-94E5-CF08074A7391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07FD8-D044-4BA6-954F-B4DCA8D94F33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5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8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0B80-1A0A-4934-A3E6-99959A16A943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EB7B-A66B-4920-BA3D-06889A8CA927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A28B4-E894-44AE-8814-1526A652917B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F509F-89CC-4BF2-A194-4F5A06DDF3E2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3D99E-A15E-4C7F-8366-A01269869E1D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6750E-6825-4C27-BD77-E837DFCDDD10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2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61" indent="0">
              <a:buNone/>
              <a:defRPr sz="2100"/>
            </a:lvl2pPr>
            <a:lvl3pPr marL="685722" indent="0">
              <a:buNone/>
              <a:defRPr sz="1800"/>
            </a:lvl3pPr>
            <a:lvl4pPr marL="1028583" indent="0">
              <a:buNone/>
              <a:defRPr sz="1500"/>
            </a:lvl4pPr>
            <a:lvl5pPr marL="1371444" indent="0">
              <a:buNone/>
              <a:defRPr sz="1500"/>
            </a:lvl5pPr>
            <a:lvl6pPr marL="1714305" indent="0">
              <a:buNone/>
              <a:defRPr sz="1500"/>
            </a:lvl6pPr>
            <a:lvl7pPr marL="2057166" indent="0">
              <a:buNone/>
              <a:defRPr sz="1500"/>
            </a:lvl7pPr>
            <a:lvl8pPr marL="2400027" indent="0">
              <a:buNone/>
              <a:defRPr sz="1500"/>
            </a:lvl8pPr>
            <a:lvl9pPr marL="2742888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2727F-151E-4FF2-9979-CAB6235AE13D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273847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9837-830E-4CEC-BB18-89915D56AC6B}" type="datetime1">
              <a:rPr lang="ru-RU" smtClean="0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861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72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583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444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30" indent="-17143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5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75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5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9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1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2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83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4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5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6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7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8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789710" y="1265512"/>
            <a:ext cx="7474526" cy="153310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72" tIns="34286" rIns="68572" bIns="34286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127969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Инструменты мониторинга информационных систем при казначейском сопровождении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949259" y="4207360"/>
            <a:ext cx="3368413" cy="5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479425" marR="0" lvl="0" indent="-479425" algn="ctr" defTabSz="12795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г. Петрозаводск</a:t>
            </a:r>
          </a:p>
          <a:p>
            <a:pPr marL="479425" marR="0" lvl="0" indent="-479425" algn="ctr" defTabSz="12795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4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16 августа 2017 года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781425" y="3079822"/>
            <a:ext cx="4808392" cy="103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  <a:noAutofit/>
          </a:bodyPr>
          <a:lstStyle/>
          <a:p>
            <a:pPr marL="479425" marR="0" lvl="0" indent="-479425" algn="ctr" defTabSz="12795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Начальник Управления по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контролю в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сфере контрактных отношений</a:t>
            </a:r>
          </a:p>
          <a:p>
            <a:pPr marL="479425" indent="-479425" algn="ctr" eaLnBrk="1" hangingPunct="1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Мальцев Андрей Анатольевич</a:t>
            </a:r>
          </a:p>
        </p:txBody>
      </p:sp>
    </p:spTree>
    <p:extLst>
      <p:ext uri="{BB962C8B-B14F-4D97-AF65-F5344CB8AC3E}">
        <p14:creationId xmlns:p14="http://schemas.microsoft.com/office/powerpoint/2010/main" val="3878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1960020" y="576307"/>
            <a:ext cx="5404440" cy="43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74" tIns="34287" rIns="68574" bIns="34287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План доклада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2</a:t>
            </a:fld>
            <a:endParaRPr lang="ru-RU" sz="1100" b="1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558800" y="1460500"/>
            <a:ext cx="831215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  <a:noAutofit/>
          </a:bodyPr>
          <a:lstStyle/>
          <a:p>
            <a:pPr marL="479425" lvl="0" indent="-479425" defTabSz="1279525">
              <a:spcBef>
                <a:spcPct val="20000"/>
              </a:spcBef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1.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Источники данных при казначейском сопровождении</a:t>
            </a:r>
            <a:r>
              <a:rPr lang="ru-RU" alt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.</a:t>
            </a:r>
          </a:p>
          <a:p>
            <a:pPr marL="479425" lvl="0" indent="-479425" defTabSz="1279525">
              <a:spcBef>
                <a:spcPct val="20000"/>
              </a:spcBef>
              <a:defRPr/>
            </a:pP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marL="479425" lvl="0" indent="-479425" defTabSz="1279525">
              <a:spcBef>
                <a:spcPct val="20000"/>
              </a:spcBef>
              <a:buAutoNum type="arabicPeriod" startAt="2"/>
              <a:defRPr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Анализ вариантов представления Заказчиками информации в ЕИС.</a:t>
            </a:r>
          </a:p>
          <a:p>
            <a:pPr marL="479425" lvl="0" indent="-479425" defTabSz="1279525">
              <a:spcBef>
                <a:spcPct val="20000"/>
              </a:spcBef>
              <a:buAutoNum type="arabicPeriod" startAt="2"/>
              <a:defRPr/>
            </a:pP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marL="479425" indent="-479425" defTabSz="1279525">
              <a:spcBef>
                <a:spcPct val="20000"/>
              </a:spcBef>
              <a:buFontTx/>
              <a:buAutoNum type="arabicPeriod" startAt="2"/>
              <a:defRPr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Перечень показателей, анализируемых при мониторинге информации ЕИС.</a:t>
            </a:r>
          </a:p>
          <a:p>
            <a:pPr marL="479425" lvl="0" indent="-479425" defTabSz="1279525">
              <a:spcBef>
                <a:spcPct val="20000"/>
              </a:spcBef>
              <a:buAutoNum type="arabicPeriod" startAt="2"/>
              <a:defRPr/>
            </a:pP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4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29588" y="4738388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3</a:t>
            </a:fld>
            <a:endParaRPr lang="ru-RU" sz="11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26951" y="592629"/>
            <a:ext cx="5541316" cy="305103"/>
          </a:xfrm>
          <a:prstGeom prst="rect">
            <a:avLst/>
          </a:prstGeom>
        </p:spPr>
        <p:txBody>
          <a:bodyPr wrap="square" lIns="58311" tIns="29156" rIns="58311" bIns="29156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Источники информации при казначейском сопровождении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9533" y="930522"/>
            <a:ext cx="82803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rgbClr val="002060"/>
                </a:solidFill>
              </a:rPr>
              <a:t>              </a:t>
            </a: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I:\0 ФЕДЕРАЛЬНОЕ  КАЗНАЧЕЙСТВО\0\Материал\Картинки\Fix-corrupted-files_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65" y="1335355"/>
            <a:ext cx="1856845" cy="1043778"/>
          </a:xfrm>
          <a:prstGeom prst="rect">
            <a:avLst/>
          </a:prstGeom>
          <a:noFill/>
        </p:spPr>
      </p:pic>
      <p:pic>
        <p:nvPicPr>
          <p:cNvPr id="1027" name="Picture 3" descr="I:\0 ФЕДЕРАЛЬНОЕ  КАЗНАЧЕЙСТВО\0\Материал\Картинки\Компьюте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905" y="2836200"/>
            <a:ext cx="2133071" cy="1599803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>
            <a:off x="2920976" y="16764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997175" y="30903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48668" y="1523963"/>
            <a:ext cx="4732866" cy="3013536"/>
          </a:xfrm>
          <a:prstGeom prst="rect">
            <a:avLst/>
          </a:prstGeom>
        </p:spPr>
        <p:txBody>
          <a:bodyPr wrap="square" lIns="58311" tIns="29156" rIns="58311" bIns="29156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Достоверность данных;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Трудоемкость обработки;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Ограниченный объем данных; </a:t>
            </a:r>
          </a:p>
          <a:p>
            <a:pPr>
              <a:buFont typeface="Arial" pitchFamily="34" charset="0"/>
              <a:buChar char="•"/>
            </a:pPr>
            <a:endParaRPr lang="ru-RU" altLang="ru-RU" sz="16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Оперативность обработки больших объемов данных;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Необходимость четкой постановки задач по сбору, обработке и анализу данных;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Работоспособность  средств  сбора, обработки и анализа данных;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Необходимость обеспечения достоверности (адекватности)  данных.  </a:t>
            </a:r>
          </a:p>
        </p:txBody>
      </p:sp>
    </p:spTree>
    <p:extLst>
      <p:ext uri="{BB962C8B-B14F-4D97-AF65-F5344CB8AC3E}">
        <p14:creationId xmlns:p14="http://schemas.microsoft.com/office/powerpoint/2010/main" val="36609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4</a:t>
            </a:fld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50913" y="354057"/>
            <a:ext cx="47235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объекта закупки в ЕИС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58801" y="874048"/>
          <a:ext cx="8212664" cy="3918262"/>
        </p:xfrm>
        <a:graphic>
          <a:graphicData uri="http://schemas.openxmlformats.org/drawingml/2006/table">
            <a:tbl>
              <a:tblPr/>
              <a:tblGrid>
                <a:gridCol w="1570492"/>
                <a:gridCol w="1553707"/>
                <a:gridCol w="1540933"/>
                <a:gridCol w="2861733"/>
                <a:gridCol w="685799"/>
              </a:tblGrid>
              <a:tr h="5483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товара (план-график)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закупки (план-график)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закупки (закупка)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закупки (контракт)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позиций в контракте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0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нефтепродуктов: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АИ-92-К5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195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через АЗС по топливным картам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через АЗС по топливным картам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АИ-92,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Дизельное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топливо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3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&lt;НЕ РАСПРЕДЕЛЕНО&gt;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(бензин АИ-92 и дизельного топлива)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(бензин АИ-92 и дизельного топлива)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АИ-92,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Дизельное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топливо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7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АИ-92),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Дизельное топливо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8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ГСМ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ГСМ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ГСМ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неэтилированный с октановым числом 95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ниже 5 экологического класса,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неэтилированный с октановым числом 92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ниже 5 экологического класса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09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Дизельное топливо Евро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экологического класса К5 (ДТ-К5) по ГОСТ 32511-2013,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автомобильный неэтилированный с октановым числом 95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экологического класса К5 (АИ-95-К5) по ГОСТ 32513-2013,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47" marR="5347" marT="5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47" marR="5347" marT="5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47" marR="5347" marT="5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Бензин автомобильный неэтилированный с октановым числом 92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экологического класса К5 (АИ-95-К5) по ГОСТ 32513-2013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47" marR="5347" marT="5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5</a:t>
            </a:fld>
            <a:endParaRPr lang="ru-RU" sz="11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9667" y="960120"/>
          <a:ext cx="7860453" cy="3441166"/>
        </p:xfrm>
        <a:graphic>
          <a:graphicData uri="http://schemas.openxmlformats.org/drawingml/2006/table">
            <a:tbl>
              <a:tblPr/>
              <a:tblGrid>
                <a:gridCol w="1424393"/>
                <a:gridCol w="1403473"/>
                <a:gridCol w="1132557"/>
                <a:gridCol w="768210"/>
                <a:gridCol w="914400"/>
                <a:gridCol w="1143000"/>
                <a:gridCol w="1074420"/>
              </a:tblGrid>
              <a:tr h="198343"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объекта закупки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Описание объекта закупки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ЕдИзм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Цена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Сумма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Уровень субъекта контроля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68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Поставка бензина и дизельного топлива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Поставка бензина и дизельного топлива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Литр;^кубический дециметр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12 026,00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49,89р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600 000,00р.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402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Горюче-смазочные материалы (дизельное топливо, бензин автомобильный с октановым числом более 80, но не более 92)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Горюче-смазочные материалы (дизельное топливо, бензин автомобильный с октановым числом более 80, но не более 92)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Литр;^кубический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дециметр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26 600,26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37,59р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1 000 000,00р.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059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Поставка автомобильного топлива (ДТ и бензин)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Дизельное топливо и бензин АИ 92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Литр;^кубический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дециметр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2 500,00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57,94р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144 861,80р.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федеральный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490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Поставка бензина и дизельного топлива для нужд Заказчика через АЗС поставщика с использованием топливных (магнитных) карт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соответствии Техническим регламентом, утвержденным постановлением Правительства РФ от 27 февраля 2008 г. №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Условная единица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 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071 108,40р.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4 071 108,40р.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федеральный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50913" y="354057"/>
            <a:ext cx="47235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объекта закупки в ЕИС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6</a:t>
            </a:fld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50913" y="354057"/>
            <a:ext cx="612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Размещение информации в ЕИС и в аукционной документации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2440" y="952500"/>
          <a:ext cx="8069581" cy="3180883"/>
        </p:xfrm>
        <a:graphic>
          <a:graphicData uri="http://schemas.openxmlformats.org/drawingml/2006/table">
            <a:tbl>
              <a:tblPr/>
              <a:tblGrid>
                <a:gridCol w="1209590"/>
                <a:gridCol w="806394"/>
                <a:gridCol w="932345"/>
                <a:gridCol w="831191"/>
                <a:gridCol w="972327"/>
                <a:gridCol w="1094391"/>
                <a:gridCol w="184319"/>
                <a:gridCol w="875513"/>
                <a:gridCol w="1163511"/>
              </a:tblGrid>
              <a:tr h="2209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333399"/>
                          </a:solidFill>
                          <a:latin typeface="+mn-lt"/>
                        </a:rPr>
                        <a:t>ПЛАН-ГРАФИК</a:t>
                      </a: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ИЗВЕЩЕНИЕ</a:t>
                      </a: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Аукционная документация</a:t>
                      </a: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15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Описание объекта закупки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Начальная (максимальная) цена контракта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ОКПД 2. Код категории (6-ой уровень)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единицы измерения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единицы измерения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Описание объекта закупки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00" marR="4800" marT="4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НмЦК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единицы измерения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</a:tr>
              <a:tr h="2023991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Приобретение материальных запасов (горюче-смазочных материалов) для нужд Управления Федеральной службы государственной регистрации, кадастра и картографии по Республике Татарстан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2 992 851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19.20.21.110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Литр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  <a:b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^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кубический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дециметр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Условная единица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Приобретение материальных запасов (горюче-смазочных материалов) для нужд Управления Федеральной службы государственной регистрации, кадастра и картографии по Республике Татарстан</a:t>
                      </a:r>
                    </a:p>
                  </a:txBody>
                  <a:tcPr marL="4800" marR="4800" marT="4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2 992 851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Литр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6373" y="4240256"/>
            <a:ext cx="612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Признаки нарушения части 12 статьи 21  44-ФЗ.</a:t>
            </a:r>
          </a:p>
          <a:p>
            <a:r>
              <a:rPr lang="ru-RU" sz="1400" dirty="0" smtClean="0"/>
              <a:t>Общее количество записей в ЕИС  </a:t>
            </a:r>
            <a:r>
              <a:rPr lang="ru-RU" sz="1400" b="1" dirty="0" smtClean="0"/>
              <a:t>1 462 </a:t>
            </a:r>
            <a:r>
              <a:rPr lang="ru-RU" sz="1400" dirty="0" smtClean="0"/>
              <a:t>шт.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7</a:t>
            </a:fld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46866" y="345591"/>
            <a:ext cx="612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обоснования НМЦК Заказчиками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2867" y="944457"/>
          <a:ext cx="7857065" cy="4033943"/>
        </p:xfrm>
        <a:graphic>
          <a:graphicData uri="http://schemas.openxmlformats.org/drawingml/2006/table">
            <a:tbl>
              <a:tblPr/>
              <a:tblGrid>
                <a:gridCol w="7857065"/>
              </a:tblGrid>
              <a:tr h="674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CYR"/>
                          <a:ea typeface="Times New Roman"/>
                        </a:rPr>
                        <a:t>1.Стоимость бензина автомобильного АИ-92 согласно коммерческим предложениям, сопоставимым с условиями закупки, </a:t>
                      </a:r>
                      <a:r>
                        <a:rPr lang="ru-RU" sz="1100" dirty="0" smtClean="0">
                          <a:latin typeface="Arial CYR"/>
                          <a:ea typeface="Times New Roman"/>
                        </a:rPr>
                        <a:t>составила</a:t>
                      </a:r>
                      <a:r>
                        <a:rPr lang="ru-RU" sz="1100" dirty="0">
                          <a:latin typeface="Arial CYR"/>
                          <a:ea typeface="Times New Roman"/>
                        </a:rPr>
                        <a:t>: поставщик N 1-34,14 руб., поставщик N 2 - 40,30 руб., поставщик N 3 - 38,70 рублей. Количество . НМЦК: (34,14+40,30+38,70)/3*25000=942750,00 руб. 2.Стоимость бензина автомобильного АИ-95 согласно коммерческим предложениям, сопоставимым с условиями закупки, составила: поставщик N 1-36,97 руб., поставщик N 2 - 43,85 руб., поставщик N 3 - 42,30 рублей. Количество . НМЦК: (36,97+43,85+42,30)/3*12500=513000,00 руб. 3.Стоимость топлива дизельного согласно коммерческим предложениям, сопоставимым с условиями закупки, составила: поставщик N 1-35,05 руб., поставщик N 2 - 40,10 руб., поставщик N 3 - 39,20 рублей. Количество . НМЦК: (35,05+40,10+39,20)/3*25000=953000,00 руб.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40 руб. * . = 400 000 руб.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CYR"/>
                          <a:ea typeface="Times New Roman"/>
                        </a:rPr>
                        <a:t>44-ФЗ от 05.04.2013 Статья 69 ч. 10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93,37615 * 1 =83,37615, 711,84260*1 =711,84260, 121,97736 * 1 = 121,97736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Arial CYR"/>
                          <a:ea typeface="Times New Roman"/>
                        </a:rPr>
                        <a:t>анализ рынка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Arial CYR"/>
                          <a:ea typeface="Times New Roman"/>
                        </a:rPr>
                        <a:t>Анализ среднестатистических цен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44 ФЗ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с (Приложением №1)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с анализом рыночных цен нескольких поставщиков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Arial CYR"/>
                          <a:ea typeface="Times New Roman"/>
                        </a:rPr>
                        <a:t>в соответствии с вложением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Arial CYR"/>
                          <a:ea typeface="Times New Roman"/>
                        </a:rPr>
                        <a:t>В соответствии с законодательством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с поступившими коммерческими предложениями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с предоставлением ценовой информации от ОАО "НК "Роснефть".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CYR"/>
                          <a:ea typeface="Times New Roman"/>
                        </a:rPr>
                        <a:t>в соответствии с приказом Минэкономразвития от 02.10.2013 № 567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Arial CYR"/>
                          <a:ea typeface="Times New Roman"/>
                        </a:rPr>
                        <a:t>в соответствии с приложением гсм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с таблицей расчета НМЦК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CYR"/>
                          <a:ea typeface="Times New Roman"/>
                        </a:rPr>
                        <a:t>В соответствии с требованиями статьи 22 Закона 44-ФЗ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8</a:t>
            </a:fld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50913" y="354057"/>
            <a:ext cx="612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показателей, анализируемых при мониторинге информации ЕИС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838" y="1143001"/>
            <a:ext cx="80704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описания объекта закупки в ПГ и извещении.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Нарушение срока размещения извещений относительно последней даты изменения позиции ПГ (ранее 10 дней).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ОКПД 2 в извещении и ПГ.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НМЦК в извещении и ПГ.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единиц измерения в извещении и ПГ.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К торгам допущено менее половины поданных заявок.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описания объекта закупки в контракте и извещении.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единиц измерения в контракте и извещении.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Завышение цены контракта относительно НМЦК.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Отклонение в дате размещения сведений о контракте.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плановой и фактической даты исполнения контракта.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Анализ срока банковской гарантии. Риск - если срок менее 30 дней со дня исполнения контракта.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Анализ размера аванса. Риск -  если аванс более 30%.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количества закупаемых товаров, работ, услуг в контракте и ПГ.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Анализ срока исполнения обязательств по контракту менее месяца.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55627" y="4767264"/>
            <a:ext cx="34549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z="1100" b="1" smtClean="0"/>
              <a:pPr>
                <a:defRPr/>
              </a:pPr>
              <a:t>9</a:t>
            </a:fld>
            <a:endParaRPr lang="ru-RU" sz="1100" b="1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540607" y="926117"/>
            <a:ext cx="8229600" cy="3363686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23441" y="1786479"/>
            <a:ext cx="588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2094046" y="1329511"/>
            <a:ext cx="5318875" cy="236577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171450" indent="-171450" defTabSz="685800"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/>
            </a:pPr>
            <a:endParaRPr lang="ru-RU" sz="2600" dirty="0">
              <a:latin typeface="+mn-lt"/>
              <a:cs typeface="+mn-cs"/>
            </a:endParaRPr>
          </a:p>
          <a:p>
            <a:pPr marL="171450" indent="-171450" defTabSz="685800" eaLnBrk="0" hangingPunct="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ru-RU" sz="26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71450" indent="-171450" algn="ctr" defTabSz="685800" eaLnBrk="0" hangingPunct="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600" b="1" dirty="0">
                <a:solidFill>
                  <a:srgbClr val="002060"/>
                </a:solidFill>
                <a:latin typeface="+mn-lt"/>
                <a:cs typeface="+mn-cs"/>
              </a:rPr>
              <a:t>Спасибо за внимание</a:t>
            </a:r>
            <a:r>
              <a:rPr lang="ru-RU" sz="2600" b="1" dirty="0" smtClean="0">
                <a:solidFill>
                  <a:srgbClr val="002060"/>
                </a:solidFill>
                <a:latin typeface="+mn-lt"/>
                <a:cs typeface="+mn-cs"/>
              </a:rPr>
              <a:t>!</a:t>
            </a:r>
          </a:p>
          <a:p>
            <a:pPr marL="171450" indent="-171450" defTabSz="685800"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/>
            </a:pPr>
            <a:endParaRPr lang="ru-RU" sz="2100" dirty="0">
              <a:latin typeface="+mn-lt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23441" y="3060160"/>
            <a:ext cx="588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81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28388</TotalTime>
  <Words>979</Words>
  <Application>Microsoft Office PowerPoint</Application>
  <PresentationFormat>Экран (16:9)</PresentationFormat>
  <Paragraphs>166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Манюкова Тамара Павловна</cp:lastModifiedBy>
  <cp:revision>1242</cp:revision>
  <cp:lastPrinted>2017-04-03T17:44:08Z</cp:lastPrinted>
  <dcterms:created xsi:type="dcterms:W3CDTF">2015-03-03T16:27:21Z</dcterms:created>
  <dcterms:modified xsi:type="dcterms:W3CDTF">2017-08-28T13:14:03Z</dcterms:modified>
</cp:coreProperties>
</file>