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392" r:id="rId2"/>
    <p:sldId id="427" r:id="rId3"/>
    <p:sldId id="430" r:id="rId4"/>
    <p:sldId id="442" r:id="rId5"/>
    <p:sldId id="443" r:id="rId6"/>
    <p:sldId id="438" r:id="rId7"/>
    <p:sldId id="444" r:id="rId8"/>
    <p:sldId id="445" r:id="rId9"/>
    <p:sldId id="441" r:id="rId10"/>
  </p:sldIdLst>
  <p:sldSz cx="9144000" cy="5143500" type="screen16x9"/>
  <p:notesSz cx="6705600" cy="97234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34286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68572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0285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37144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1714305" algn="l" defTabSz="685722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057166" algn="l" defTabSz="685722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2400027" algn="l" defTabSz="685722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2742888" algn="l" defTabSz="685722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93192A"/>
    <a:srgbClr val="D4682C"/>
    <a:srgbClr val="F66F0A"/>
    <a:srgbClr val="324E68"/>
    <a:srgbClr val="466F94"/>
    <a:srgbClr val="9CB7D0"/>
    <a:srgbClr val="6C121F"/>
    <a:srgbClr val="183D5E"/>
    <a:srgbClr val="FFE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69" autoAdjust="0"/>
    <p:restoredTop sz="99398" autoAdjust="0"/>
  </p:normalViewPr>
  <p:slideViewPr>
    <p:cSldViewPr snapToGrid="0">
      <p:cViewPr>
        <p:scale>
          <a:sx n="75" d="100"/>
          <a:sy n="75" d="100"/>
        </p:scale>
        <p:origin x="-2004" y="-9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06491" cy="486717"/>
          </a:xfrm>
          <a:prstGeom prst="rect">
            <a:avLst/>
          </a:prstGeom>
        </p:spPr>
        <p:txBody>
          <a:bodyPr vert="horz" lIns="89802" tIns="44902" rIns="89802" bIns="4490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97544" y="0"/>
            <a:ext cx="2906491" cy="486717"/>
          </a:xfrm>
          <a:prstGeom prst="rect">
            <a:avLst/>
          </a:prstGeom>
        </p:spPr>
        <p:txBody>
          <a:bodyPr vert="horz" lIns="89802" tIns="44902" rIns="89802" bIns="44902" rtlCol="0"/>
          <a:lstStyle>
            <a:lvl1pPr algn="r">
              <a:defRPr sz="1200"/>
            </a:lvl1pPr>
          </a:lstStyle>
          <a:p>
            <a:fld id="{AA333649-2060-4460-A5CD-17F1CCE9A9AE}" type="datetimeFigureOut">
              <a:rPr lang="ru-RU" smtClean="0"/>
              <a:pPr/>
              <a:t>28.08.2017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1125" y="728663"/>
            <a:ext cx="6483350" cy="3646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802" tIns="44902" rIns="89802" bIns="4490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0248" y="4618361"/>
            <a:ext cx="5365107" cy="4375780"/>
          </a:xfrm>
          <a:prstGeom prst="rect">
            <a:avLst/>
          </a:prstGeom>
        </p:spPr>
        <p:txBody>
          <a:bodyPr vert="horz" lIns="89802" tIns="44902" rIns="89802" bIns="44902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35168"/>
            <a:ext cx="2906491" cy="486716"/>
          </a:xfrm>
          <a:prstGeom prst="rect">
            <a:avLst/>
          </a:prstGeom>
        </p:spPr>
        <p:txBody>
          <a:bodyPr vert="horz" lIns="89802" tIns="44902" rIns="89802" bIns="4490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97544" y="9235168"/>
            <a:ext cx="2906491" cy="486716"/>
          </a:xfrm>
          <a:prstGeom prst="rect">
            <a:avLst/>
          </a:prstGeom>
        </p:spPr>
        <p:txBody>
          <a:bodyPr vert="horz" lIns="89802" tIns="44902" rIns="89802" bIns="44902" rtlCol="0" anchor="b"/>
          <a:lstStyle>
            <a:lvl1pPr algn="r">
              <a:defRPr sz="1200"/>
            </a:lvl1pPr>
          </a:lstStyle>
          <a:p>
            <a:fld id="{E71DEA95-66EA-47A1-AFBD-284DB76734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597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61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22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583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444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305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166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027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2888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61" indent="0" algn="ctr">
              <a:buNone/>
              <a:defRPr sz="1500"/>
            </a:lvl2pPr>
            <a:lvl3pPr marL="685722" indent="0" algn="ctr">
              <a:buNone/>
              <a:defRPr sz="1400"/>
            </a:lvl3pPr>
            <a:lvl4pPr marL="1028583" indent="0" algn="ctr">
              <a:buNone/>
              <a:defRPr sz="1200"/>
            </a:lvl4pPr>
            <a:lvl5pPr marL="1371444" indent="0" algn="ctr">
              <a:buNone/>
              <a:defRPr sz="1200"/>
            </a:lvl5pPr>
            <a:lvl6pPr marL="1714305" indent="0" algn="ctr">
              <a:buNone/>
              <a:defRPr sz="1200"/>
            </a:lvl6pPr>
            <a:lvl7pPr marL="2057166" indent="0" algn="ctr">
              <a:buNone/>
              <a:defRPr sz="1200"/>
            </a:lvl7pPr>
            <a:lvl8pPr marL="2400027" indent="0" algn="ctr">
              <a:buNone/>
              <a:defRPr sz="1200"/>
            </a:lvl8pPr>
            <a:lvl9pPr marL="2742888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369CC-1FAE-4C9B-AFE0-B3F53FF7B406}" type="datetime1">
              <a:rPr lang="ru-RU" smtClean="0"/>
              <a:pPr>
                <a:defRPr/>
              </a:pPr>
              <a:t>28.08.2017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228ED-B2EE-4F15-A0C7-6C0A4540E0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873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E1BD4-A8DD-4279-A247-BF7D72E0B986}" type="datetime1">
              <a:rPr lang="ru-RU" smtClean="0"/>
              <a:pPr>
                <a:defRPr/>
              </a:pPr>
              <a:t>28.08.2017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EBDE8-C4F5-46D8-A81D-B6AF711C3B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63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7" y="273845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2" y="273845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D00B4-DB42-412E-94E5-CF08074A7391}" type="datetime1">
              <a:rPr lang="ru-RU" smtClean="0"/>
              <a:pPr>
                <a:defRPr/>
              </a:pPr>
              <a:t>28.08.2017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9F1A9-CE99-4E9B-9B96-ACE372EA20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42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07FD8-D044-4BA6-954F-B4DCA8D94F33}" type="datetime1">
              <a:rPr lang="ru-RU" smtClean="0"/>
              <a:pPr>
                <a:defRPr/>
              </a:pPr>
              <a:t>28.08.2017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CD68-0AFD-4048-852E-53B764BC6E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189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9" y="1282306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9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5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44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30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1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02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88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D0B80-1A0A-4934-A3E6-99959A16A943}" type="datetime1">
              <a:rPr lang="ru-RU" smtClean="0"/>
              <a:pPr>
                <a:defRPr/>
              </a:pPr>
              <a:t>28.08.2017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2171C-80CF-4EB9-A959-3CDAA13E4B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37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FEB7B-A66B-4920-BA3D-06889A8CA927}" type="datetime1">
              <a:rPr lang="ru-RU" smtClean="0"/>
              <a:pPr>
                <a:defRPr/>
              </a:pPr>
              <a:t>28.08.2017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3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7E1EA-8D70-4860-BF45-409C57149F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93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2" y="273847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61" indent="0">
              <a:buNone/>
              <a:defRPr sz="1500" b="1"/>
            </a:lvl2pPr>
            <a:lvl3pPr marL="685722" indent="0">
              <a:buNone/>
              <a:defRPr sz="1400" b="1"/>
            </a:lvl3pPr>
            <a:lvl4pPr marL="1028583" indent="0">
              <a:buNone/>
              <a:defRPr sz="1200" b="1"/>
            </a:lvl4pPr>
            <a:lvl5pPr marL="1371444" indent="0">
              <a:buNone/>
              <a:defRPr sz="1200" b="1"/>
            </a:lvl5pPr>
            <a:lvl6pPr marL="1714305" indent="0">
              <a:buNone/>
              <a:defRPr sz="1200" b="1"/>
            </a:lvl6pPr>
            <a:lvl7pPr marL="2057166" indent="0">
              <a:buNone/>
              <a:defRPr sz="1200" b="1"/>
            </a:lvl7pPr>
            <a:lvl8pPr marL="2400027" indent="0">
              <a:buNone/>
              <a:defRPr sz="1200" b="1"/>
            </a:lvl8pPr>
            <a:lvl9pPr marL="2742888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61" indent="0">
              <a:buNone/>
              <a:defRPr sz="1500" b="1"/>
            </a:lvl2pPr>
            <a:lvl3pPr marL="685722" indent="0">
              <a:buNone/>
              <a:defRPr sz="1400" b="1"/>
            </a:lvl3pPr>
            <a:lvl4pPr marL="1028583" indent="0">
              <a:buNone/>
              <a:defRPr sz="1200" b="1"/>
            </a:lvl4pPr>
            <a:lvl5pPr marL="1371444" indent="0">
              <a:buNone/>
              <a:defRPr sz="1200" b="1"/>
            </a:lvl5pPr>
            <a:lvl6pPr marL="1714305" indent="0">
              <a:buNone/>
              <a:defRPr sz="1200" b="1"/>
            </a:lvl6pPr>
            <a:lvl7pPr marL="2057166" indent="0">
              <a:buNone/>
              <a:defRPr sz="1200" b="1"/>
            </a:lvl7pPr>
            <a:lvl8pPr marL="2400027" indent="0">
              <a:buNone/>
              <a:defRPr sz="1200" b="1"/>
            </a:lvl8pPr>
            <a:lvl9pPr marL="2742888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A28B4-E894-44AE-8814-1526A652917B}" type="datetime1">
              <a:rPr lang="ru-RU" smtClean="0"/>
              <a:pPr>
                <a:defRPr/>
              </a:pPr>
              <a:t>28.08.2017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3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C3CE3-15E3-41B9-AE14-EA2B846D9B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066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F509F-89CC-4BF2-A194-4F5A06DDF3E2}" type="datetime1">
              <a:rPr lang="ru-RU" smtClean="0"/>
              <a:pPr>
                <a:defRPr/>
              </a:pPr>
              <a:t>28.08.2017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3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3E9E-ECEF-4AC7-BCA9-85B732FA39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31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3D99E-A15E-4C7F-8366-A01269869E1D}" type="datetime1">
              <a:rPr lang="ru-RU" smtClean="0"/>
              <a:pPr>
                <a:defRPr/>
              </a:pPr>
              <a:t>28.08.2017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3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A9584-6FC9-446B-89E9-C9D48C4D16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262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2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72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2" y="1543051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61" indent="0">
              <a:buNone/>
              <a:defRPr sz="1100"/>
            </a:lvl2pPr>
            <a:lvl3pPr marL="685722" indent="0">
              <a:buNone/>
              <a:defRPr sz="900"/>
            </a:lvl3pPr>
            <a:lvl4pPr marL="1028583" indent="0">
              <a:buNone/>
              <a:defRPr sz="800"/>
            </a:lvl4pPr>
            <a:lvl5pPr marL="1371444" indent="0">
              <a:buNone/>
              <a:defRPr sz="800"/>
            </a:lvl5pPr>
            <a:lvl6pPr marL="1714305" indent="0">
              <a:buNone/>
              <a:defRPr sz="800"/>
            </a:lvl6pPr>
            <a:lvl7pPr marL="2057166" indent="0">
              <a:buNone/>
              <a:defRPr sz="800"/>
            </a:lvl7pPr>
            <a:lvl8pPr marL="2400027" indent="0">
              <a:buNone/>
              <a:defRPr sz="800"/>
            </a:lvl8pPr>
            <a:lvl9pPr marL="2742888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6750E-6825-4C27-BD77-E837DFCDDD10}" type="datetime1">
              <a:rPr lang="ru-RU" smtClean="0"/>
              <a:pPr>
                <a:defRPr/>
              </a:pPr>
              <a:t>28.08.2017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3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EB9F3-39CE-44E7-B9F9-66414ECE55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87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2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72"/>
            <a:ext cx="4629150" cy="3655219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861" indent="0">
              <a:buNone/>
              <a:defRPr sz="2100"/>
            </a:lvl2pPr>
            <a:lvl3pPr marL="685722" indent="0">
              <a:buNone/>
              <a:defRPr sz="1800"/>
            </a:lvl3pPr>
            <a:lvl4pPr marL="1028583" indent="0">
              <a:buNone/>
              <a:defRPr sz="1500"/>
            </a:lvl4pPr>
            <a:lvl5pPr marL="1371444" indent="0">
              <a:buNone/>
              <a:defRPr sz="1500"/>
            </a:lvl5pPr>
            <a:lvl6pPr marL="1714305" indent="0">
              <a:buNone/>
              <a:defRPr sz="1500"/>
            </a:lvl6pPr>
            <a:lvl7pPr marL="2057166" indent="0">
              <a:buNone/>
              <a:defRPr sz="1500"/>
            </a:lvl7pPr>
            <a:lvl8pPr marL="2400027" indent="0">
              <a:buNone/>
              <a:defRPr sz="1500"/>
            </a:lvl8pPr>
            <a:lvl9pPr marL="2742888" indent="0">
              <a:buNone/>
              <a:defRPr sz="15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2" y="1543051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61" indent="0">
              <a:buNone/>
              <a:defRPr sz="1100"/>
            </a:lvl2pPr>
            <a:lvl3pPr marL="685722" indent="0">
              <a:buNone/>
              <a:defRPr sz="900"/>
            </a:lvl3pPr>
            <a:lvl4pPr marL="1028583" indent="0">
              <a:buNone/>
              <a:defRPr sz="800"/>
            </a:lvl4pPr>
            <a:lvl5pPr marL="1371444" indent="0">
              <a:buNone/>
              <a:defRPr sz="800"/>
            </a:lvl5pPr>
            <a:lvl6pPr marL="1714305" indent="0">
              <a:buNone/>
              <a:defRPr sz="800"/>
            </a:lvl6pPr>
            <a:lvl7pPr marL="2057166" indent="0">
              <a:buNone/>
              <a:defRPr sz="800"/>
            </a:lvl7pPr>
            <a:lvl8pPr marL="2400027" indent="0">
              <a:buNone/>
              <a:defRPr sz="800"/>
            </a:lvl8pPr>
            <a:lvl9pPr marL="2742888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2727F-151E-4FF2-9979-CAB6235AE13D}" type="datetime1">
              <a:rPr lang="ru-RU" smtClean="0"/>
              <a:pPr>
                <a:defRPr/>
              </a:pPr>
              <a:t>28.08.2017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3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B362C-59B7-4224-B209-68A5E34A71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01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28651" y="273847"/>
            <a:ext cx="7886700" cy="994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72" tIns="34286" rIns="68572" bIns="3428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28651" y="1369219"/>
            <a:ext cx="7886700" cy="326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72" tIns="34286" rIns="68572" bIns="342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68572" tIns="34286" rIns="68572" bIns="34286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0E9837-830E-4CEC-BB18-89915D56AC6B}" type="datetime1">
              <a:rPr lang="ru-RU" smtClean="0"/>
              <a:pPr>
                <a:defRPr/>
              </a:pPr>
              <a:t>28.08.2017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1" y="4767264"/>
            <a:ext cx="3086100" cy="273844"/>
          </a:xfrm>
          <a:prstGeom prst="rect">
            <a:avLst/>
          </a:prstGeom>
        </p:spPr>
        <p:txBody>
          <a:bodyPr vert="horz" lIns="68572" tIns="34286" rIns="68572" bIns="34286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 smtClean="0"/>
              <a:t>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68572" tIns="34286" rIns="68572" bIns="34286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F6D111-74A9-45D9-ADCC-62D41ADA5A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342861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685722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028583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371444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30" indent="-17143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292" indent="-17143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52" indent="-17143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13" indent="-17143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875" indent="-17143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735" indent="-171430" algn="l" defTabSz="68572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597" indent="-171430" algn="l" defTabSz="68572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457" indent="-171430" algn="l" defTabSz="68572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319" indent="-171430" algn="l" defTabSz="68572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61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22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83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44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05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166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27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2888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 txBox="1">
            <a:spLocks/>
          </p:cNvSpPr>
          <p:nvPr/>
        </p:nvSpPr>
        <p:spPr bwMode="auto">
          <a:xfrm>
            <a:off x="789710" y="1265512"/>
            <a:ext cx="7474526" cy="1533106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bg1">
                <a:lumMod val="95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72" tIns="34286" rIns="68572" bIns="34286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127969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Инструменты мониторинга информационных систем при казначейском сопровождении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2949259" y="4207360"/>
            <a:ext cx="3368413" cy="5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01" tIns="64001" rIns="128001" bIns="64001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479425" marR="0" lvl="0" indent="-479425" algn="ctr" defTabSz="127952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г. Петрозаводск</a:t>
            </a:r>
          </a:p>
          <a:p>
            <a:pPr marL="479425" marR="0" lvl="0" indent="-479425" algn="ctr" defTabSz="127952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2400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16 августа 2017 года</a:t>
            </a:r>
            <a:endParaRPr kumimoji="0" lang="ru-RU" sz="24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3781425" y="3079822"/>
            <a:ext cx="4808392" cy="1031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01" tIns="64001" rIns="128001" bIns="64001" numCol="1" anchor="t" anchorCtr="0" compatLnSpc="1">
            <a:prstTxWarp prst="textNoShape">
              <a:avLst/>
            </a:prstTxWarp>
            <a:noAutofit/>
          </a:bodyPr>
          <a:lstStyle/>
          <a:p>
            <a:pPr marL="479425" marR="0" lvl="0" indent="-479425" algn="ctr" defTabSz="127952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  <a:t>Начальник Управления по</a:t>
            </a:r>
            <a:r>
              <a:rPr kumimoji="0" lang="ru-RU" sz="200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  <a:t> контролю в </a:t>
            </a: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сфере контрактных отношений</a:t>
            </a:r>
          </a:p>
          <a:p>
            <a:pPr marL="479425" indent="-479425" algn="ctr" eaLnBrk="1" hangingPunct="1">
              <a:spcBef>
                <a:spcPct val="20000"/>
              </a:spcBef>
              <a:defRPr/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      </a:t>
            </a: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Мальцев Андрей Анатольевич</a:t>
            </a:r>
          </a:p>
        </p:txBody>
      </p:sp>
    </p:spTree>
    <p:extLst>
      <p:ext uri="{BB962C8B-B14F-4D97-AF65-F5344CB8AC3E}">
        <p14:creationId xmlns:p14="http://schemas.microsoft.com/office/powerpoint/2010/main" val="38789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1"/>
          <p:cNvSpPr txBox="1">
            <a:spLocks noChangeArrowheads="1"/>
          </p:cNvSpPr>
          <p:nvPr/>
        </p:nvSpPr>
        <p:spPr bwMode="auto">
          <a:xfrm>
            <a:off x="1960020" y="576307"/>
            <a:ext cx="5404440" cy="438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68574" tIns="34287" rIns="68574" bIns="34287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002060"/>
                </a:solidFill>
                <a:cs typeface="Times New Roman" pitchFamily="18" charset="0"/>
              </a:rPr>
              <a:t>План доклада</a:t>
            </a:r>
            <a:endParaRPr lang="ru-RU" sz="24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39214" y="4696401"/>
            <a:ext cx="2057400" cy="273844"/>
          </a:xfrm>
        </p:spPr>
        <p:txBody>
          <a:bodyPr/>
          <a:lstStyle/>
          <a:p>
            <a:pPr>
              <a:defRPr/>
            </a:pPr>
            <a:fld id="{1A22171C-80CF-4EB9-A959-3CDAA13E4B70}" type="slidenum">
              <a:rPr lang="ru-RU" sz="1100" b="1" smtClean="0"/>
              <a:pPr>
                <a:defRPr/>
              </a:pPr>
              <a:t>2</a:t>
            </a:fld>
            <a:endParaRPr lang="ru-RU" sz="1100" b="1" dirty="0"/>
          </a:p>
        </p:txBody>
      </p:sp>
      <p:sp>
        <p:nvSpPr>
          <p:cNvPr id="10" name="Содержимое 2"/>
          <p:cNvSpPr txBox="1">
            <a:spLocks/>
          </p:cNvSpPr>
          <p:nvPr/>
        </p:nvSpPr>
        <p:spPr bwMode="auto">
          <a:xfrm>
            <a:off x="558800" y="1460500"/>
            <a:ext cx="8312150" cy="306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01" tIns="64001" rIns="128001" bIns="64001" numCol="1" anchor="t" anchorCtr="0" compatLnSpc="1">
            <a:prstTxWarp prst="textNoShape">
              <a:avLst/>
            </a:prstTxWarp>
            <a:noAutofit/>
          </a:bodyPr>
          <a:lstStyle/>
          <a:p>
            <a:pPr marL="479425" lvl="0" indent="-479425" defTabSz="1279525">
              <a:spcBef>
                <a:spcPct val="20000"/>
              </a:spcBef>
              <a:defRPr/>
            </a:pPr>
            <a:r>
              <a:rPr kumimoji="0" lang="ru-RU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</a:rPr>
              <a:t>1.     </a:t>
            </a: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Источники данных при казначейском сопровождении</a:t>
            </a:r>
            <a:r>
              <a:rPr lang="ru-RU" alt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.</a:t>
            </a:r>
          </a:p>
          <a:p>
            <a:pPr marL="479425" lvl="0" indent="-479425" defTabSz="1279525">
              <a:spcBef>
                <a:spcPct val="20000"/>
              </a:spcBef>
              <a:defRPr/>
            </a:pPr>
            <a:endParaRPr lang="ru-RU" sz="2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  <a:p>
            <a:pPr marL="479425" lvl="0" indent="-479425" defTabSz="1279525">
              <a:spcBef>
                <a:spcPct val="20000"/>
              </a:spcBef>
              <a:buAutoNum type="arabicPeriod" startAt="2"/>
              <a:defRPr/>
            </a:pP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Анализ вариантов представления Заказчиками информации в ЕИС.</a:t>
            </a:r>
          </a:p>
          <a:p>
            <a:pPr marL="479425" lvl="0" indent="-479425" defTabSz="1279525">
              <a:spcBef>
                <a:spcPct val="20000"/>
              </a:spcBef>
              <a:buAutoNum type="arabicPeriod" startAt="2"/>
              <a:defRPr/>
            </a:pPr>
            <a:endParaRPr lang="ru-RU" sz="2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  <a:p>
            <a:pPr marL="479425" indent="-479425" defTabSz="1279525">
              <a:spcBef>
                <a:spcPct val="20000"/>
              </a:spcBef>
              <a:buFontTx/>
              <a:buAutoNum type="arabicPeriod" startAt="2"/>
              <a:defRPr/>
            </a:pP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Перечень показателей, анализируемых при мониторинге информации ЕИС.</a:t>
            </a:r>
          </a:p>
          <a:p>
            <a:pPr marL="479425" lvl="0" indent="-479425" defTabSz="1279525">
              <a:spcBef>
                <a:spcPct val="20000"/>
              </a:spcBef>
              <a:buAutoNum type="arabicPeriod" startAt="2"/>
              <a:defRPr/>
            </a:pPr>
            <a:endParaRPr lang="ru-RU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84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29588" y="4738388"/>
            <a:ext cx="2057400" cy="273844"/>
          </a:xfrm>
        </p:spPr>
        <p:txBody>
          <a:bodyPr/>
          <a:lstStyle/>
          <a:p>
            <a:pPr>
              <a:defRPr/>
            </a:pPr>
            <a:fld id="{1A22171C-80CF-4EB9-A959-3CDAA13E4B70}" type="slidenum">
              <a:rPr lang="ru-RU" sz="1100" b="1" smtClean="0"/>
              <a:pPr>
                <a:defRPr/>
              </a:pPr>
              <a:t>3</a:t>
            </a:fld>
            <a:endParaRPr lang="ru-RU" sz="11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026951" y="592629"/>
            <a:ext cx="5541316" cy="305103"/>
          </a:xfrm>
          <a:prstGeom prst="rect">
            <a:avLst/>
          </a:prstGeom>
        </p:spPr>
        <p:txBody>
          <a:bodyPr wrap="square" lIns="58311" tIns="29156" rIns="58311" bIns="29156">
            <a:spAutoFit/>
          </a:bodyPr>
          <a:lstStyle/>
          <a:p>
            <a:pPr algn="ctr"/>
            <a: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Источники информации при казначейском сопровождении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99533" y="930522"/>
            <a:ext cx="828039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200" dirty="0" smtClean="0">
                <a:solidFill>
                  <a:srgbClr val="002060"/>
                </a:solidFill>
              </a:rPr>
              <a:t>              </a:t>
            </a:r>
            <a:endParaRPr lang="ru-RU" sz="1200" dirty="0">
              <a:solidFill>
                <a:srgbClr val="002060"/>
              </a:solidFill>
            </a:endParaRPr>
          </a:p>
        </p:txBody>
      </p:sp>
      <p:pic>
        <p:nvPicPr>
          <p:cNvPr id="1026" name="Picture 2" descr="I:\0 ФЕДЕРАЛЬНОЕ  КАЗНАЧЕЙСТВО\0\Материал\Картинки\Fix-corrupted-files_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65" y="1335355"/>
            <a:ext cx="1856845" cy="1043778"/>
          </a:xfrm>
          <a:prstGeom prst="rect">
            <a:avLst/>
          </a:prstGeom>
          <a:noFill/>
        </p:spPr>
      </p:pic>
      <p:pic>
        <p:nvPicPr>
          <p:cNvPr id="1027" name="Picture 3" descr="I:\0 ФЕДЕРАЛЬНОЕ  КАЗНАЧЕЙСТВО\0\Материал\Картинки\Компьютер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905" y="2836200"/>
            <a:ext cx="2133071" cy="1599803"/>
          </a:xfrm>
          <a:prstGeom prst="rect">
            <a:avLst/>
          </a:prstGeom>
          <a:noFill/>
        </p:spPr>
      </p:pic>
      <p:sp>
        <p:nvSpPr>
          <p:cNvPr id="8" name="Стрелка вправо 7"/>
          <p:cNvSpPr/>
          <p:nvPr/>
        </p:nvSpPr>
        <p:spPr>
          <a:xfrm>
            <a:off x="2920976" y="167640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2997175" y="309033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148668" y="1523963"/>
            <a:ext cx="4732866" cy="3013536"/>
          </a:xfrm>
          <a:prstGeom prst="rect">
            <a:avLst/>
          </a:prstGeom>
        </p:spPr>
        <p:txBody>
          <a:bodyPr wrap="square" lIns="58311" tIns="29156" rIns="58311" bIns="29156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alt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   Достоверность данных;</a:t>
            </a:r>
          </a:p>
          <a:p>
            <a:pPr>
              <a:buFont typeface="Arial" pitchFamily="34" charset="0"/>
              <a:buChar char="•"/>
            </a:pPr>
            <a:r>
              <a:rPr lang="ru-RU" alt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   Трудоемкость обработки;</a:t>
            </a:r>
          </a:p>
          <a:p>
            <a:pPr>
              <a:buFont typeface="Arial" pitchFamily="34" charset="0"/>
              <a:buChar char="•"/>
            </a:pPr>
            <a:r>
              <a:rPr lang="ru-RU" alt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   Ограниченный объем данных; </a:t>
            </a:r>
          </a:p>
          <a:p>
            <a:pPr>
              <a:buFont typeface="Arial" pitchFamily="34" charset="0"/>
              <a:buChar char="•"/>
            </a:pPr>
            <a:endParaRPr lang="ru-RU" altLang="ru-RU" sz="16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alt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   Оперативность обработки больших объемов данных;</a:t>
            </a:r>
          </a:p>
          <a:p>
            <a:pPr>
              <a:buFont typeface="Arial" pitchFamily="34" charset="0"/>
              <a:buChar char="•"/>
            </a:pPr>
            <a:r>
              <a:rPr lang="ru-RU" alt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   Необходимость четкой постановки задач по сбору, обработке и анализу данных;</a:t>
            </a:r>
          </a:p>
          <a:p>
            <a:pPr>
              <a:buFont typeface="Arial" pitchFamily="34" charset="0"/>
              <a:buChar char="•"/>
            </a:pPr>
            <a:r>
              <a:rPr lang="ru-RU" alt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   Работоспособность  средств  сбора, обработки и анализа данных;</a:t>
            </a:r>
          </a:p>
          <a:p>
            <a:pPr>
              <a:buFont typeface="Arial" pitchFamily="34" charset="0"/>
              <a:buChar char="•"/>
            </a:pPr>
            <a:r>
              <a:rPr lang="ru-RU" alt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   Необходимость обеспечения достоверности (адекватности)  данных.  </a:t>
            </a:r>
          </a:p>
        </p:txBody>
      </p:sp>
    </p:spTree>
    <p:extLst>
      <p:ext uri="{BB962C8B-B14F-4D97-AF65-F5344CB8AC3E}">
        <p14:creationId xmlns:p14="http://schemas.microsoft.com/office/powerpoint/2010/main" val="366097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39214" y="4696401"/>
            <a:ext cx="2057400" cy="273844"/>
          </a:xfrm>
        </p:spPr>
        <p:txBody>
          <a:bodyPr/>
          <a:lstStyle/>
          <a:p>
            <a:pPr>
              <a:defRPr/>
            </a:pPr>
            <a:fld id="{1A22171C-80CF-4EB9-A959-3CDAA13E4B70}" type="slidenum">
              <a:rPr lang="ru-RU" sz="1100" b="1" smtClean="0"/>
              <a:pPr>
                <a:defRPr/>
              </a:pPr>
              <a:t>4</a:t>
            </a:fld>
            <a:endParaRPr lang="ru-RU" sz="11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650913" y="354057"/>
            <a:ext cx="47235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Описание объекта закупки в ЕИС</a:t>
            </a:r>
            <a:endParaRPr lang="ru-RU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58801" y="874048"/>
          <a:ext cx="8212664" cy="3918262"/>
        </p:xfrm>
        <a:graphic>
          <a:graphicData uri="http://schemas.openxmlformats.org/drawingml/2006/table">
            <a:tbl>
              <a:tblPr/>
              <a:tblGrid>
                <a:gridCol w="1570492"/>
                <a:gridCol w="1553707"/>
                <a:gridCol w="1540933"/>
                <a:gridCol w="2861733"/>
                <a:gridCol w="685799"/>
              </a:tblGrid>
              <a:tr h="548352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Наименование товара (план-график)</a:t>
                      </a:r>
                    </a:p>
                  </a:txBody>
                  <a:tcPr marL="5347" marR="5347" marT="5347" marB="0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Объект закупки (план-график)</a:t>
                      </a:r>
                    </a:p>
                  </a:txBody>
                  <a:tcPr marL="5347" marR="5347" marT="5347" marB="0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Объект закупки (закупка)</a:t>
                      </a:r>
                    </a:p>
                  </a:txBody>
                  <a:tcPr marL="5347" marR="5347" marT="5347" marB="0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Объект закупки (контракт)</a:t>
                      </a:r>
                    </a:p>
                  </a:txBody>
                  <a:tcPr marL="5347" marR="5347" marT="5347" marB="0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Количество позиций в контракте</a:t>
                      </a:r>
                    </a:p>
                  </a:txBody>
                  <a:tcPr marL="5347" marR="5347" marT="5347" marB="0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806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Поставка нефтепродуктов</a:t>
                      </a:r>
                    </a:p>
                  </a:txBody>
                  <a:tcPr marL="5347" marR="5347" marT="5347" marB="0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Поставка нефтепродуктов</a:t>
                      </a:r>
                    </a:p>
                  </a:txBody>
                  <a:tcPr marL="5347" marR="5347" marT="5347" marB="0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Поставка нефтепродуктов</a:t>
                      </a:r>
                    </a:p>
                  </a:txBody>
                  <a:tcPr marL="5347" marR="5347" marT="5347" marB="0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Поставка нефтепродуктов: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бензин АИ-92-К5</a:t>
                      </a:r>
                    </a:p>
                  </a:txBody>
                  <a:tcPr marL="5347" marR="5347" marT="5347" marB="0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5347" marR="5347" marT="5347" marB="0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195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Бензин АИ-92</a:t>
                      </a:r>
                    </a:p>
                  </a:txBody>
                  <a:tcPr marL="5347" marR="5347" marT="5347" marB="0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поставка нефтепродуктов через АЗС по топливным картам</a:t>
                      </a:r>
                    </a:p>
                  </a:txBody>
                  <a:tcPr marL="5347" marR="5347" marT="5347" marB="0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поставка нефтепродуктов через АЗС по топливным картам</a:t>
                      </a:r>
                    </a:p>
                  </a:txBody>
                  <a:tcPr marL="5347" marR="5347" marT="5347" marB="0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Бензин АИ-92,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Дизельное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топливо</a:t>
                      </a:r>
                    </a:p>
                  </a:txBody>
                  <a:tcPr marL="5347" marR="5347" marT="5347" marB="0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5347" marR="5347" marT="5347" marB="0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431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&lt;НЕ РАСПРЕДЕЛЕНО&gt;</a:t>
                      </a:r>
                    </a:p>
                  </a:txBody>
                  <a:tcPr marL="5347" marR="5347" marT="5347" marB="0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Поставка нефтепродуктов (бензин АИ-92 и дизельного топлива)</a:t>
                      </a:r>
                    </a:p>
                  </a:txBody>
                  <a:tcPr marL="5347" marR="5347" marT="5347" marB="0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Поставка нефтепродуктов (бензин АИ-92 и дизельного топлива)</a:t>
                      </a:r>
                    </a:p>
                  </a:txBody>
                  <a:tcPr marL="5347" marR="5347" marT="5347" marB="0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Бензин АИ-92,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Дизельное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топливо</a:t>
                      </a:r>
                    </a:p>
                  </a:txBody>
                  <a:tcPr marL="5347" marR="5347" marT="5347" marB="0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5347" marR="5347" marT="5347" marB="0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57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Бензин АИ-92</a:t>
                      </a:r>
                    </a:p>
                  </a:txBody>
                  <a:tcPr marL="5347" marR="5347" marT="5347" marB="0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Поставка нефтепродуктов</a:t>
                      </a:r>
                    </a:p>
                  </a:txBody>
                  <a:tcPr marL="5347" marR="5347" marT="5347" marB="0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Поставка нефтепродуктов</a:t>
                      </a:r>
                    </a:p>
                  </a:txBody>
                  <a:tcPr marL="5347" marR="5347" marT="5347" marB="0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Поставка нефтепродуктов (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Бензин АИ-92),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Поставка нефтепродуктов (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Дизельное топливо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 marL="5347" marR="5347" marT="5347" marB="0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5347" marR="5347" marT="5347" marB="0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6842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Поставка ГСМ</a:t>
                      </a:r>
                    </a:p>
                  </a:txBody>
                  <a:tcPr marL="5347" marR="5347" marT="5347" marB="0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Поставка ГСМ</a:t>
                      </a:r>
                    </a:p>
                  </a:txBody>
                  <a:tcPr marL="5347" marR="5347" marT="5347" marB="0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Поставка ГСМ</a:t>
                      </a:r>
                    </a:p>
                  </a:txBody>
                  <a:tcPr marL="5347" marR="5347" marT="5347" marB="0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Бензин неэтилированный с октановым числом 95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не ниже 5 экологического класса,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Бензин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неэтилированный с октановым числом 92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не ниже 5 экологического класса</a:t>
                      </a:r>
                    </a:p>
                  </a:txBody>
                  <a:tcPr marL="5347" marR="5347" marT="5347" marB="0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5347" marR="5347" marT="5347" marB="0">
                    <a:lnL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309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Поставка нефтепродуктов</a:t>
                      </a:r>
                    </a:p>
                  </a:txBody>
                  <a:tcPr marL="5347" marR="5347" marT="5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Поставка нефтепродуктов</a:t>
                      </a:r>
                    </a:p>
                  </a:txBody>
                  <a:tcPr marL="5347" marR="5347" marT="5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Поставка нефтепродуктов</a:t>
                      </a:r>
                    </a:p>
                  </a:txBody>
                  <a:tcPr marL="5347" marR="5347" marT="5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Дизельное топливо Евро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, экологического класса К5 (ДТ-К5) по ГОСТ 32511-2013,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Бензин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автомобильный неэтилированный с октановым числом 95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, экологического класса К5 (АИ-95-К5) по ГОСТ 32513-2013,</a:t>
                      </a:r>
                    </a:p>
                  </a:txBody>
                  <a:tcPr marL="5347" marR="5347" marT="5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5347" marR="5347" marT="5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2778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347" marR="5347" marT="53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347" marR="5347" marT="53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347" marR="5347" marT="53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Бензин автомобильный неэтилированный с октановым числом 92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, экологического класса К5 (АИ-95-К5) по ГОСТ 32513-2013</a:t>
                      </a:r>
                    </a:p>
                  </a:txBody>
                  <a:tcPr marL="5347" marR="5347" marT="53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347" marR="5347" marT="53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709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39214" y="4696401"/>
            <a:ext cx="2057400" cy="273844"/>
          </a:xfrm>
        </p:spPr>
        <p:txBody>
          <a:bodyPr/>
          <a:lstStyle/>
          <a:p>
            <a:pPr>
              <a:defRPr/>
            </a:pPr>
            <a:fld id="{1A22171C-80CF-4EB9-A959-3CDAA13E4B70}" type="slidenum">
              <a:rPr lang="ru-RU" sz="1100" b="1" smtClean="0"/>
              <a:pPr>
                <a:defRPr/>
              </a:pPr>
              <a:t>5</a:t>
            </a:fld>
            <a:endParaRPr lang="ru-RU" sz="1100" b="1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719667" y="960120"/>
          <a:ext cx="7860453" cy="3441166"/>
        </p:xfrm>
        <a:graphic>
          <a:graphicData uri="http://schemas.openxmlformats.org/drawingml/2006/table">
            <a:tbl>
              <a:tblPr/>
              <a:tblGrid>
                <a:gridCol w="1424393"/>
                <a:gridCol w="1403473"/>
                <a:gridCol w="1132557"/>
                <a:gridCol w="768210"/>
                <a:gridCol w="914400"/>
                <a:gridCol w="1143000"/>
                <a:gridCol w="1074420"/>
              </a:tblGrid>
              <a:tr h="198343">
                <a:tc>
                  <a:txBody>
                    <a:bodyPr/>
                    <a:lstStyle/>
                    <a:p>
                      <a:pPr marL="72000"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Наименование объекта закупки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Описание объекта закупки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Наименование </a:t>
                      </a:r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ЕдИзм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Кол-во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Цена 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Сумма 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ctr" fontAlgn="t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Уровень субъекта контроля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468"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Поставка бензина и дизельного топлива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Поставка бензина и дизельного топлива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Литр;^кубический дециметр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12 026,00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49,89р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600 000,00р. 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муниципальный уровень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402"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Горюче-смазочные материалы (дизельное топливо, бензин автомобильный с октановым числом более 80, но не более 92)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Горюче-смазочные материалы (дизельное топливо, бензин автомобильный с октановым числом более 80, но не более 92)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Литр;^кубический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дециметр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26 600,26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 37,59р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1 000 000,00р. 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муниципальный уровень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059"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Поставка автомобильного топлива (ДТ и бензин)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Дизельное топливо и бензин АИ 92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Литр;^кубический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дециметр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2 500,00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 57,94р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144 861,80р. 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федеральный уровень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8490"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Поставка бензина и дизельного топлива для нужд Заказчика через АЗС поставщика с использованием топливных (магнитных) карт 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В соответствии Техническим регламентом, утвержденным постановлением Правительства РФ от 27 февраля 2008 г. №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Условная единица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r" fontAlgn="t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1,00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r" fontAlgn="t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4 </a:t>
                      </a:r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071 108,40р. 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4 071 108,40р. 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федеральный уровень</a:t>
                      </a:r>
                    </a:p>
                  </a:txBody>
                  <a:tcPr marL="4769" marR="4769" marT="47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650913" y="354057"/>
            <a:ext cx="47235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Описание объекта закупки в ЕИС</a:t>
            </a:r>
            <a:endParaRPr lang="ru-RU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709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39214" y="4696401"/>
            <a:ext cx="2057400" cy="273844"/>
          </a:xfrm>
        </p:spPr>
        <p:txBody>
          <a:bodyPr/>
          <a:lstStyle/>
          <a:p>
            <a:pPr>
              <a:defRPr/>
            </a:pPr>
            <a:fld id="{1A22171C-80CF-4EB9-A959-3CDAA13E4B70}" type="slidenum">
              <a:rPr lang="ru-RU" sz="1100" b="1" smtClean="0"/>
              <a:pPr>
                <a:defRPr/>
              </a:pPr>
              <a:t>6</a:t>
            </a:fld>
            <a:endParaRPr lang="ru-RU" sz="11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650913" y="354057"/>
            <a:ext cx="6121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Размещение информации в ЕИС и в аукционной документации</a:t>
            </a:r>
            <a:endParaRPr lang="ru-RU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72440" y="952500"/>
          <a:ext cx="8069581" cy="3180883"/>
        </p:xfrm>
        <a:graphic>
          <a:graphicData uri="http://schemas.openxmlformats.org/drawingml/2006/table">
            <a:tbl>
              <a:tblPr/>
              <a:tblGrid>
                <a:gridCol w="1209590"/>
                <a:gridCol w="806394"/>
                <a:gridCol w="932345"/>
                <a:gridCol w="831191"/>
                <a:gridCol w="972327"/>
                <a:gridCol w="1094391"/>
                <a:gridCol w="184319"/>
                <a:gridCol w="875513"/>
                <a:gridCol w="1163511"/>
              </a:tblGrid>
              <a:tr h="22098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333399"/>
                          </a:solidFill>
                          <a:latin typeface="+mn-lt"/>
                        </a:rPr>
                        <a:t>ПЛАН-ГРАФИК</a:t>
                      </a:r>
                    </a:p>
                  </a:txBody>
                  <a:tcPr marL="4800" marR="4800" marT="48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ИЗВЕЩЕНИЕ</a:t>
                      </a:r>
                    </a:p>
                  </a:txBody>
                  <a:tcPr marL="4800" marR="4800" marT="48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800" marR="4800" marT="48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Аукционная документация</a:t>
                      </a:r>
                    </a:p>
                  </a:txBody>
                  <a:tcPr marL="4800" marR="4800" marT="48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2150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Описание объекта закупки</a:t>
                      </a:r>
                    </a:p>
                  </a:txBody>
                  <a:tcPr marL="4800" marR="4800" marT="4800" marB="0">
                    <a:lnL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F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Начальная (максимальная) цена контракта</a:t>
                      </a:r>
                    </a:p>
                  </a:txBody>
                  <a:tcPr marL="4800" marR="4800" marT="4800" marB="0">
                    <a:lnL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F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ОКПД 2. Код категории (6-ой уровень)</a:t>
                      </a:r>
                    </a:p>
                  </a:txBody>
                  <a:tcPr marL="4800" marR="4800" marT="4800" marB="0">
                    <a:lnL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F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Наименование единицы измерения</a:t>
                      </a:r>
                    </a:p>
                  </a:txBody>
                  <a:tcPr marL="4800" marR="4800" marT="4800" marB="0">
                    <a:lnL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F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Наименование единицы измерения</a:t>
                      </a:r>
                    </a:p>
                  </a:txBody>
                  <a:tcPr marL="4800" marR="4800" marT="4800" marB="0">
                    <a:lnL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F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Описание объекта закупки</a:t>
                      </a:r>
                    </a:p>
                  </a:txBody>
                  <a:tcPr marL="4800" marR="4800" marT="4800" marB="0">
                    <a:lnL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F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800" marR="4800" marT="48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НмЦК</a:t>
                      </a:r>
                    </a:p>
                  </a:txBody>
                  <a:tcPr marL="4800" marR="4800" marT="4800" marB="0">
                    <a:lnL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F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Наименование единицы измерения</a:t>
                      </a:r>
                    </a:p>
                  </a:txBody>
                  <a:tcPr marL="4800" marR="4800" marT="4800" marB="0">
                    <a:lnL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FF3"/>
                    </a:solidFill>
                  </a:tcPr>
                </a:tc>
              </a:tr>
              <a:tr h="2023991"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Приобретение материальных запасов (горюче-смазочных материалов) для нужд Управления Федеральной службы государственной регистрации, кадастра и картографии по Республике Татарстан</a:t>
                      </a:r>
                    </a:p>
                  </a:txBody>
                  <a:tcPr marL="4800" marR="4800" marT="4800" marB="0">
                    <a:lnL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E6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2 992 851</a:t>
                      </a:r>
                    </a:p>
                  </a:txBody>
                  <a:tcPr marL="4800" marR="4800" marT="4800" marB="0">
                    <a:lnL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E6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19.20.21.110</a:t>
                      </a:r>
                    </a:p>
                  </a:txBody>
                  <a:tcPr marL="4800" marR="4800" marT="4800" marB="0">
                    <a:lnL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E6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Литр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;</a:t>
                      </a:r>
                      <a:b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ru-RU" sz="10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^</a:t>
                      </a:r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кубический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дециметр</a:t>
                      </a:r>
                    </a:p>
                  </a:txBody>
                  <a:tcPr marL="4800" marR="4800" marT="4800" marB="0">
                    <a:lnL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Условная единица</a:t>
                      </a:r>
                    </a:p>
                  </a:txBody>
                  <a:tcPr marL="4800" marR="4800" marT="4800" marB="0">
                    <a:lnL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Приобретение материальных запасов (горюче-смазочных материалов) для нужд Управления Федеральной службы государственной регистрации, кадастра и картографии по Республике Татарстан</a:t>
                      </a:r>
                    </a:p>
                  </a:txBody>
                  <a:tcPr marL="4800" marR="4800" marT="48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800" marR="4800" marT="48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2000"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2 992 851</a:t>
                      </a:r>
                    </a:p>
                  </a:txBody>
                  <a:tcPr marL="4800" marR="4800" marT="4800" marB="0">
                    <a:lnL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E6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ct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Литр</a:t>
                      </a:r>
                    </a:p>
                  </a:txBody>
                  <a:tcPr marL="4800" marR="4800" marT="4800" marB="0">
                    <a:lnL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95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16373" y="4240256"/>
            <a:ext cx="6121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Признаки нарушения части 12 статьи 21  44-ФЗ.</a:t>
            </a:r>
          </a:p>
          <a:p>
            <a:r>
              <a:rPr lang="ru-RU" sz="1400" dirty="0" smtClean="0"/>
              <a:t>Общее количество записей в ЕИС  </a:t>
            </a:r>
            <a:r>
              <a:rPr lang="ru-RU" sz="1400" b="1" dirty="0" smtClean="0"/>
              <a:t>1 462 </a:t>
            </a:r>
            <a:r>
              <a:rPr lang="ru-RU" sz="1400" dirty="0" smtClean="0"/>
              <a:t>шт.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68709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39214" y="4696401"/>
            <a:ext cx="2057400" cy="273844"/>
          </a:xfrm>
        </p:spPr>
        <p:txBody>
          <a:bodyPr/>
          <a:lstStyle/>
          <a:p>
            <a:pPr>
              <a:defRPr/>
            </a:pPr>
            <a:fld id="{1A22171C-80CF-4EB9-A959-3CDAA13E4B70}" type="slidenum">
              <a:rPr lang="ru-RU" sz="1100" b="1" smtClean="0"/>
              <a:pPr>
                <a:defRPr/>
              </a:pPr>
              <a:t>7</a:t>
            </a:fld>
            <a:endParaRPr lang="ru-RU" sz="11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446866" y="345591"/>
            <a:ext cx="6121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Варианты обоснования НМЦК Заказчиками</a:t>
            </a:r>
            <a:endParaRPr lang="ru-RU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922867" y="944457"/>
          <a:ext cx="7857065" cy="4033943"/>
        </p:xfrm>
        <a:graphic>
          <a:graphicData uri="http://schemas.openxmlformats.org/drawingml/2006/table">
            <a:tbl>
              <a:tblPr/>
              <a:tblGrid>
                <a:gridCol w="7857065"/>
              </a:tblGrid>
              <a:tr h="6741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 CYR"/>
                          <a:ea typeface="Times New Roman"/>
                        </a:rPr>
                        <a:t>1.Стоимость бензина автомобильного АИ-92 согласно коммерческим предложениям, сопоставимым с условиями закупки, </a:t>
                      </a:r>
                      <a:r>
                        <a:rPr lang="ru-RU" sz="1100" dirty="0" smtClean="0">
                          <a:latin typeface="Arial CYR"/>
                          <a:ea typeface="Times New Roman"/>
                        </a:rPr>
                        <a:t>составила</a:t>
                      </a:r>
                      <a:r>
                        <a:rPr lang="ru-RU" sz="1100" dirty="0">
                          <a:latin typeface="Arial CYR"/>
                          <a:ea typeface="Times New Roman"/>
                        </a:rPr>
                        <a:t>: поставщик N 1-34,14 руб., поставщик N 2 - 40,30 руб., поставщик N 3 - 38,70 рублей. Количество . НМЦК: (34,14+40,30+38,70)/3*25000=942750,00 руб. 2.Стоимость бензина автомобильного АИ-95 согласно коммерческим предложениям, сопоставимым с условиями закупки, составила: поставщик N 1-36,97 руб., поставщик N 2 - 43,85 руб., поставщик N 3 - 42,30 рублей. Количество . НМЦК: (36,97+43,85+42,30)/3*12500=513000,00 руб. 3.Стоимость топлива дизельного согласно коммерческим предложениям, сопоставимым с условиями закупки, составила: поставщик N 1-35,05 руб., поставщик N 2 - 40,10 руб., поставщик N 3 - 39,20 рублей. Количество . НМЦК: (35,05+40,10+39,20)/3*25000=953000,00 руб.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4590" marR="4459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2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 CYR"/>
                          <a:ea typeface="Times New Roman"/>
                        </a:rPr>
                        <a:t>40 руб. * . = 400 000 руб.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44590" marR="4459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 CYR"/>
                          <a:ea typeface="Times New Roman"/>
                        </a:rPr>
                        <a:t>44-ФЗ от 05.04.2013 Статья 69 ч. 10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4590" marR="4459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 CYR"/>
                          <a:ea typeface="Times New Roman"/>
                        </a:rPr>
                        <a:t>93,37615 * 1 =83,37615, 711,84260*1 =711,84260, 121,97736 * 1 = 121,97736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44590" marR="4459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highlight>
                            <a:srgbClr val="FFFF00"/>
                          </a:highlight>
                          <a:latin typeface="Arial CYR"/>
                          <a:ea typeface="Times New Roman"/>
                        </a:rPr>
                        <a:t>анализ рынка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44590" marR="4459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highlight>
                            <a:srgbClr val="FFFF00"/>
                          </a:highlight>
                          <a:latin typeface="Arial CYR"/>
                          <a:ea typeface="Times New Roman"/>
                        </a:rPr>
                        <a:t>Анализ среднестатистических цен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44590" marR="4459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9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 CYR"/>
                          <a:ea typeface="Times New Roman"/>
                        </a:rPr>
                        <a:t>В соответствии 44 ФЗ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44590" marR="4459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 CYR"/>
                          <a:ea typeface="Times New Roman"/>
                        </a:rPr>
                        <a:t>в соответствии с (Приложением №1)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44590" marR="4459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 CYR"/>
                          <a:ea typeface="Times New Roman"/>
                        </a:rPr>
                        <a:t>В соответствии с анализом рыночных цен нескольких поставщиков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44590" marR="4459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highlight>
                            <a:srgbClr val="FFFF00"/>
                          </a:highlight>
                          <a:latin typeface="Arial CYR"/>
                          <a:ea typeface="Times New Roman"/>
                        </a:rPr>
                        <a:t>в соответствии с вложением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44590" marR="4459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highlight>
                            <a:srgbClr val="FFFF00"/>
                          </a:highlight>
                          <a:latin typeface="Arial CYR"/>
                          <a:ea typeface="Times New Roman"/>
                        </a:rPr>
                        <a:t>В соответствии с законодательством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44590" marR="4459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 CYR"/>
                          <a:ea typeface="Times New Roman"/>
                        </a:rPr>
                        <a:t>В соответствии с поступившими коммерческими предложениями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44590" marR="4459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 CYR"/>
                          <a:ea typeface="Times New Roman"/>
                        </a:rPr>
                        <a:t>В соответствии с предоставлением ценовой информации от ОАО "НК "Роснефть".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44590" marR="4459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 CYR"/>
                          <a:ea typeface="Times New Roman"/>
                        </a:rPr>
                        <a:t>в соответствии с приказом Минэкономразвития от 02.10.2013 № 567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4590" marR="4459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highlight>
                            <a:srgbClr val="FFFF00"/>
                          </a:highlight>
                          <a:latin typeface="Arial CYR"/>
                          <a:ea typeface="Times New Roman"/>
                        </a:rPr>
                        <a:t>в соответствии с приложением гсм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44590" marR="4459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 CYR"/>
                          <a:ea typeface="Times New Roman"/>
                        </a:rPr>
                        <a:t>В соответствии с таблицей расчета НМЦК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44590" marR="4459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 CYR"/>
                          <a:ea typeface="Times New Roman"/>
                        </a:rPr>
                        <a:t>В соответствии с требованиями статьи 22 Закона 44-ФЗ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4590" marR="4459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709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39214" y="4696401"/>
            <a:ext cx="2057400" cy="273844"/>
          </a:xfrm>
        </p:spPr>
        <p:txBody>
          <a:bodyPr/>
          <a:lstStyle/>
          <a:p>
            <a:pPr>
              <a:defRPr/>
            </a:pPr>
            <a:fld id="{1A22171C-80CF-4EB9-A959-3CDAA13E4B70}" type="slidenum">
              <a:rPr lang="ru-RU" sz="1100" b="1" smtClean="0"/>
              <a:pPr>
                <a:defRPr/>
              </a:pPr>
              <a:t>8</a:t>
            </a:fld>
            <a:endParaRPr lang="ru-RU" sz="11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650913" y="354057"/>
            <a:ext cx="6121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Перечень показателей, анализируемых при мониторинге информации ЕИС</a:t>
            </a:r>
            <a:endParaRPr lang="ru-RU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24838" y="1143001"/>
            <a:ext cx="807042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ru-RU" sz="1400" dirty="0" smtClean="0"/>
              <a:t>Соответствие описания объекта закупки в ПГ и извещении.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 smtClean="0"/>
              <a:t>Нарушение срока размещения извещений относительно последней даты изменения позиции ПГ (ранее 10 дней).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 smtClean="0"/>
              <a:t>Соответствие ОКПД 2 в извещении и ПГ.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 smtClean="0"/>
              <a:t>Соответствие НМЦК в извещении и ПГ.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 smtClean="0"/>
              <a:t>Соответствие единиц измерения в извещении и ПГ.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 smtClean="0"/>
              <a:t>К торгам допущено менее половины поданных заявок.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 smtClean="0"/>
              <a:t>Соответствие описания объекта закупки в контракте и извещении.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 smtClean="0"/>
              <a:t>Соответствие единиц измерения в контракте и извещении.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 smtClean="0"/>
              <a:t>Завышение цены контракта относительно НМЦК.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 smtClean="0"/>
              <a:t>Отклонение в дате размещения сведений о контракте.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 smtClean="0"/>
              <a:t>Соответствие плановой и фактической даты исполнения контракта.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 smtClean="0"/>
              <a:t>Анализ срока банковской гарантии. Риск - если срок менее 30 дней со дня исполнения контракта.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 smtClean="0"/>
              <a:t>Анализ размера аванса. Риск -  если аванс более 30%.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 smtClean="0"/>
              <a:t>Соответствие количества закупаемых товаров, работ, услуг в контракте и ПГ.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 smtClean="0"/>
              <a:t>Анализ срока исполнения обязательств по контракту менее месяца. 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68709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8655627" y="4767264"/>
            <a:ext cx="34549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z="1100" b="1" smtClean="0"/>
              <a:pPr>
                <a:defRPr/>
              </a:pPr>
              <a:t>9</a:t>
            </a:fld>
            <a:endParaRPr lang="ru-RU" sz="1100" b="1" dirty="0"/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540607" y="926117"/>
            <a:ext cx="8229600" cy="3363686"/>
          </a:xfrm>
        </p:spPr>
        <p:txBody>
          <a:bodyPr>
            <a:normAutofit/>
          </a:bodyPr>
          <a:lstStyle/>
          <a:p>
            <a:pPr algn="ctr" eaLnBrk="1" hangingPunct="1">
              <a:buFont typeface="Arial" charset="0"/>
              <a:buNone/>
            </a:pPr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1" hangingPunct="1">
              <a:buFont typeface="Arial" charset="0"/>
              <a:buNone/>
            </a:pPr>
            <a:endParaRPr lang="ru-RU" sz="1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endParaRPr lang="ru-RU" sz="1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623441" y="1786479"/>
            <a:ext cx="58864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одзаголовок 2"/>
          <p:cNvSpPr txBox="1">
            <a:spLocks/>
          </p:cNvSpPr>
          <p:nvPr/>
        </p:nvSpPr>
        <p:spPr bwMode="auto">
          <a:xfrm>
            <a:off x="2094046" y="1329511"/>
            <a:ext cx="5318875" cy="2365772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bg1">
                <a:lumMod val="6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171450" indent="-171450" defTabSz="685800" eaLnBrk="0" hangingPunct="0"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defRPr/>
            </a:pPr>
            <a:endParaRPr lang="ru-RU" sz="2600" dirty="0">
              <a:latin typeface="+mn-lt"/>
              <a:cs typeface="+mn-cs"/>
            </a:endParaRPr>
          </a:p>
          <a:p>
            <a:pPr marL="171450" indent="-171450" defTabSz="685800" eaLnBrk="0" hangingPunct="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  <a:defRPr/>
            </a:pPr>
            <a:endParaRPr lang="ru-RU" sz="2600" b="1" dirty="0">
              <a:solidFill>
                <a:srgbClr val="002060"/>
              </a:solidFill>
              <a:latin typeface="+mn-lt"/>
              <a:cs typeface="+mn-cs"/>
            </a:endParaRPr>
          </a:p>
          <a:p>
            <a:pPr marL="171450" indent="-171450" algn="ctr" defTabSz="685800" eaLnBrk="0" hangingPunct="0">
              <a:lnSpc>
                <a:spcPct val="120000"/>
              </a:lnSpc>
              <a:spcBef>
                <a:spcPts val="0"/>
              </a:spcBef>
              <a:defRPr/>
            </a:pPr>
            <a:r>
              <a:rPr lang="ru-RU" sz="2600" b="1" dirty="0">
                <a:solidFill>
                  <a:srgbClr val="002060"/>
                </a:solidFill>
                <a:latin typeface="+mn-lt"/>
                <a:cs typeface="+mn-cs"/>
              </a:rPr>
              <a:t>Спасибо за внимание</a:t>
            </a:r>
            <a:r>
              <a:rPr lang="ru-RU" sz="2600" b="1" dirty="0" smtClean="0">
                <a:solidFill>
                  <a:srgbClr val="002060"/>
                </a:solidFill>
                <a:latin typeface="+mn-lt"/>
                <a:cs typeface="+mn-cs"/>
              </a:rPr>
              <a:t>!</a:t>
            </a:r>
          </a:p>
          <a:p>
            <a:pPr marL="171450" indent="-171450" defTabSz="685800" eaLnBrk="0" hangingPunct="0"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defRPr/>
            </a:pPr>
            <a:endParaRPr lang="ru-RU" sz="2100" dirty="0">
              <a:latin typeface="+mn-lt"/>
              <a:cs typeface="+mn-cs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623441" y="3060160"/>
            <a:ext cx="58864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481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28388</TotalTime>
  <Words>979</Words>
  <Application>Microsoft Office PowerPoint</Application>
  <PresentationFormat>Экран (16:9)</PresentationFormat>
  <Paragraphs>166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Mazur Nataliya</dc:creator>
  <cp:lastModifiedBy>Манюкова Тамара Павловна</cp:lastModifiedBy>
  <cp:revision>1242</cp:revision>
  <cp:lastPrinted>2017-04-03T17:44:08Z</cp:lastPrinted>
  <dcterms:created xsi:type="dcterms:W3CDTF">2015-03-03T16:27:21Z</dcterms:created>
  <dcterms:modified xsi:type="dcterms:W3CDTF">2017-08-28T13:14:03Z</dcterms:modified>
</cp:coreProperties>
</file>