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648" r:id="rId1"/>
  </p:sldMasterIdLst>
  <p:notesMasterIdLst>
    <p:notesMasterId r:id="rId49"/>
  </p:notesMasterIdLst>
  <p:sldIdLst>
    <p:sldId id="326" r:id="rId2"/>
    <p:sldId id="387" r:id="rId3"/>
    <p:sldId id="388" r:id="rId4"/>
    <p:sldId id="354" r:id="rId5"/>
    <p:sldId id="428" r:id="rId6"/>
    <p:sldId id="427" r:id="rId7"/>
    <p:sldId id="425" r:id="rId8"/>
    <p:sldId id="426" r:id="rId9"/>
    <p:sldId id="365" r:id="rId10"/>
    <p:sldId id="389" r:id="rId11"/>
    <p:sldId id="395" r:id="rId12"/>
    <p:sldId id="392" r:id="rId13"/>
    <p:sldId id="393" r:id="rId14"/>
    <p:sldId id="394" r:id="rId15"/>
    <p:sldId id="396" r:id="rId16"/>
    <p:sldId id="397" r:id="rId17"/>
    <p:sldId id="398" r:id="rId18"/>
    <p:sldId id="430" r:id="rId19"/>
    <p:sldId id="399" r:id="rId20"/>
    <p:sldId id="390" r:id="rId21"/>
    <p:sldId id="400" r:id="rId22"/>
    <p:sldId id="401" r:id="rId23"/>
    <p:sldId id="402" r:id="rId24"/>
    <p:sldId id="403" r:id="rId25"/>
    <p:sldId id="404" r:id="rId26"/>
    <p:sldId id="405" r:id="rId27"/>
    <p:sldId id="406" r:id="rId28"/>
    <p:sldId id="407" r:id="rId29"/>
    <p:sldId id="408" r:id="rId30"/>
    <p:sldId id="409" r:id="rId31"/>
    <p:sldId id="411" r:id="rId32"/>
    <p:sldId id="412" r:id="rId33"/>
    <p:sldId id="415" r:id="rId34"/>
    <p:sldId id="414" r:id="rId35"/>
    <p:sldId id="413" r:id="rId36"/>
    <p:sldId id="416" r:id="rId37"/>
    <p:sldId id="417" r:id="rId38"/>
    <p:sldId id="418" r:id="rId39"/>
    <p:sldId id="419" r:id="rId40"/>
    <p:sldId id="410" r:id="rId41"/>
    <p:sldId id="420" r:id="rId42"/>
    <p:sldId id="421" r:id="rId43"/>
    <p:sldId id="422" r:id="rId44"/>
    <p:sldId id="423" r:id="rId45"/>
    <p:sldId id="424" r:id="rId46"/>
    <p:sldId id="431" r:id="rId47"/>
    <p:sldId id="432" r:id="rId48"/>
  </p:sldIdLst>
  <p:sldSz cx="12192000" cy="6858000"/>
  <p:notesSz cx="6761163" cy="9942513"/>
  <p:embeddedFontLst>
    <p:embeddedFont>
      <p:font typeface="Calibri Light" panose="020F0302020204030204" pitchFamily="34" charset="0"/>
      <p:regular r:id="rId50"/>
      <p:italic r:id="rId51"/>
    </p:embeddedFont>
    <p:embeddedFont>
      <p:font typeface="Calibri" panose="020F0502020204030204" pitchFamily="34" charset="0"/>
      <p:regular r:id="rId52"/>
      <p:bold r:id="rId53"/>
      <p:italic r:id="rId54"/>
      <p:boldItalic r:id="rId55"/>
    </p:embeddedFont>
    <p:embeddedFont>
      <p:font typeface="Open Sans Condensed Light" panose="020B0604020202020204" charset="0"/>
      <p:regular r:id="rId56"/>
      <p:italic r:id="rId57"/>
    </p:embeddedFont>
  </p:embeddedFontLst>
  <p:defaultTextStyle>
    <a:defPPr>
      <a:defRPr lang="ru-RU"/>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DEEF"/>
    <a:srgbClr val="4EA7C5"/>
    <a:srgbClr val="57AAC5"/>
    <a:srgbClr val="5CB7D6"/>
    <a:srgbClr val="F3926F"/>
    <a:srgbClr val="DBDBDB"/>
    <a:srgbClr val="EAEFF7"/>
    <a:srgbClr val="E6E6E6"/>
    <a:srgbClr val="3798BB"/>
    <a:srgbClr val="2E75B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Средний стиль 2 - акцент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E171933-4619-4E11-9A3F-F7608DF75F80}" styleName="Средний стиль 1 - акцент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autoAdjust="0"/>
  </p:normalViewPr>
  <p:slideViewPr>
    <p:cSldViewPr snapToGrid="0">
      <p:cViewPr>
        <p:scale>
          <a:sx n="100" d="100"/>
          <a:sy n="100" d="100"/>
        </p:scale>
        <p:origin x="-852" y="-366"/>
      </p:cViewPr>
      <p:guideLst>
        <p:guide orient="horz" pos="3987"/>
        <p:guide pos="1625"/>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font" Target="fonts/font1.fntdata"/><Relationship Id="rId55" Type="http://schemas.openxmlformats.org/officeDocument/2006/relationships/font" Target="fonts/font6.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4.fntdata"/><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57" Type="http://schemas.openxmlformats.org/officeDocument/2006/relationships/font" Target="fonts/font8.fntdata"/><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3.fntdata"/><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7.fntdata"/><Relationship Id="rId8" Type="http://schemas.openxmlformats.org/officeDocument/2006/relationships/slide" Target="slides/slide7.xml"/><Relationship Id="rId51" Type="http://schemas.openxmlformats.org/officeDocument/2006/relationships/font" Target="fonts/font2.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30574" cy="497683"/>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29010" y="0"/>
            <a:ext cx="2930574" cy="497683"/>
          </a:xfrm>
          <a:prstGeom prst="rect">
            <a:avLst/>
          </a:prstGeom>
        </p:spPr>
        <p:txBody>
          <a:bodyPr vert="horz" lIns="91440" tIns="45720" rIns="91440" bIns="45720" rtlCol="0"/>
          <a:lstStyle>
            <a:lvl1pPr algn="r">
              <a:defRPr sz="1200"/>
            </a:lvl1pPr>
          </a:lstStyle>
          <a:p>
            <a:fld id="{364AC6B0-C38D-44B3-B1E5-026FABB06AC7}" type="datetimeFigureOut">
              <a:rPr lang="ru-RU" smtClean="0"/>
              <a:pPr/>
              <a:t>03.08.2016</a:t>
            </a:fld>
            <a:endParaRPr lang="ru-RU"/>
          </a:p>
        </p:txBody>
      </p:sp>
      <p:sp>
        <p:nvSpPr>
          <p:cNvPr id="4" name="Образ слайда 3"/>
          <p:cNvSpPr>
            <a:spLocks noGrp="1" noRot="1" noChangeAspect="1"/>
          </p:cNvSpPr>
          <p:nvPr>
            <p:ph type="sldImg" idx="2"/>
          </p:nvPr>
        </p:nvSpPr>
        <p:spPr>
          <a:xfrm>
            <a:off x="66675" y="746125"/>
            <a:ext cx="6627813" cy="3729038"/>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75801" y="4722416"/>
            <a:ext cx="5409562" cy="4474369"/>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9443241"/>
            <a:ext cx="2930574" cy="497682"/>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29010" y="9443241"/>
            <a:ext cx="2930574" cy="497682"/>
          </a:xfrm>
          <a:prstGeom prst="rect">
            <a:avLst/>
          </a:prstGeom>
        </p:spPr>
        <p:txBody>
          <a:bodyPr vert="horz" lIns="91440" tIns="45720" rIns="91440" bIns="45720" rtlCol="0" anchor="b"/>
          <a:lstStyle>
            <a:lvl1pPr algn="r">
              <a:defRPr sz="1200"/>
            </a:lvl1pPr>
          </a:lstStyle>
          <a:p>
            <a:fld id="{C608DC69-DD7A-435E-BB76-5052C14525C9}" type="slidenum">
              <a:rPr lang="ru-RU" smtClean="0"/>
              <a:pPr/>
              <a:t>‹#›</a:t>
            </a:fld>
            <a:endParaRPr lang="ru-RU"/>
          </a:p>
        </p:txBody>
      </p:sp>
    </p:spTree>
    <p:extLst>
      <p:ext uri="{BB962C8B-B14F-4D97-AF65-F5344CB8AC3E}">
        <p14:creationId xmlns:p14="http://schemas.microsoft.com/office/powerpoint/2010/main" val="17413002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r>
              <a:rPr lang="ru-RU" smtClean="0"/>
              <a:t>10.02.2016</a:t>
            </a:r>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DBF228ED-B2EE-4F15-A0C7-6C0A4540E08A}" type="slidenum">
              <a:rPr lang="ru-RU"/>
              <a:pPr>
                <a:defRPr/>
              </a:pPr>
              <a:t>‹#›</a:t>
            </a:fld>
            <a:endParaRPr lang="ru-RU"/>
          </a:p>
        </p:txBody>
      </p:sp>
    </p:spTree>
    <p:extLst>
      <p:ext uri="{BB962C8B-B14F-4D97-AF65-F5344CB8AC3E}">
        <p14:creationId xmlns:p14="http://schemas.microsoft.com/office/powerpoint/2010/main" val="9858736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r>
              <a:rPr lang="ru-RU" smtClean="0"/>
              <a:t>10.02.2016</a:t>
            </a:r>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918EBDE8-C4F5-46D8-A81D-B6AF711C3B2B}" type="slidenum">
              <a:rPr lang="ru-RU"/>
              <a:pPr>
                <a:defRPr/>
              </a:pPr>
              <a:t>‹#›</a:t>
            </a:fld>
            <a:endParaRPr lang="ru-RU"/>
          </a:p>
        </p:txBody>
      </p:sp>
    </p:spTree>
    <p:extLst>
      <p:ext uri="{BB962C8B-B14F-4D97-AF65-F5344CB8AC3E}">
        <p14:creationId xmlns:p14="http://schemas.microsoft.com/office/powerpoint/2010/main" val="8046365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r>
              <a:rPr lang="ru-RU" smtClean="0"/>
              <a:t>10.02.2016</a:t>
            </a:r>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C499F1A9-CE99-4E9B-9B96-ACE372EA209C}" type="slidenum">
              <a:rPr lang="ru-RU"/>
              <a:pPr>
                <a:defRPr/>
              </a:pPr>
              <a:t>‹#›</a:t>
            </a:fld>
            <a:endParaRPr lang="ru-RU"/>
          </a:p>
        </p:txBody>
      </p:sp>
    </p:spTree>
    <p:extLst>
      <p:ext uri="{BB962C8B-B14F-4D97-AF65-F5344CB8AC3E}">
        <p14:creationId xmlns:p14="http://schemas.microsoft.com/office/powerpoint/2010/main" val="19234246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r>
              <a:rPr lang="ru-RU" smtClean="0"/>
              <a:t>10.02.2016</a:t>
            </a:r>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B71FCD68-0AFD-4048-852E-53B764BC6EED}" type="slidenum">
              <a:rPr lang="ru-RU"/>
              <a:pPr>
                <a:defRPr/>
              </a:pPr>
              <a:t>‹#›</a:t>
            </a:fld>
            <a:endParaRPr lang="ru-RU"/>
          </a:p>
        </p:txBody>
      </p:sp>
    </p:spTree>
    <p:extLst>
      <p:ext uri="{BB962C8B-B14F-4D97-AF65-F5344CB8AC3E}">
        <p14:creationId xmlns:p14="http://schemas.microsoft.com/office/powerpoint/2010/main" val="18911899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r>
              <a:rPr lang="ru-RU" smtClean="0"/>
              <a:t>10.02.2016</a:t>
            </a:r>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1A22171C-80CF-4EB9-A959-3CDAA13E4B70}" type="slidenum">
              <a:rPr lang="ru-RU"/>
              <a:pPr>
                <a:defRPr/>
              </a:pPr>
              <a:t>‹#›</a:t>
            </a:fld>
            <a:endParaRPr lang="ru-RU"/>
          </a:p>
        </p:txBody>
      </p:sp>
    </p:spTree>
    <p:extLst>
      <p:ext uri="{BB962C8B-B14F-4D97-AF65-F5344CB8AC3E}">
        <p14:creationId xmlns:p14="http://schemas.microsoft.com/office/powerpoint/2010/main" val="18353773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r>
              <a:rPr lang="ru-RU" smtClean="0"/>
              <a:t>10.02.2016</a:t>
            </a:r>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00B7E1EA-8D70-4860-BF45-409C57149FC5}" type="slidenum">
              <a:rPr lang="ru-RU"/>
              <a:pPr>
                <a:defRPr/>
              </a:pPr>
              <a:t>‹#›</a:t>
            </a:fld>
            <a:endParaRPr lang="ru-RU"/>
          </a:p>
        </p:txBody>
      </p:sp>
    </p:spTree>
    <p:extLst>
      <p:ext uri="{BB962C8B-B14F-4D97-AF65-F5344CB8AC3E}">
        <p14:creationId xmlns:p14="http://schemas.microsoft.com/office/powerpoint/2010/main" val="6559325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r>
              <a:rPr lang="ru-RU" smtClean="0"/>
              <a:t>10.02.2016</a:t>
            </a:r>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D9AC3CE3-15E3-41B9-AE14-EA2B846D9B63}" type="slidenum">
              <a:rPr lang="ru-RU"/>
              <a:pPr>
                <a:defRPr/>
              </a:pPr>
              <a:t>‹#›</a:t>
            </a:fld>
            <a:endParaRPr lang="ru-RU"/>
          </a:p>
        </p:txBody>
      </p:sp>
    </p:spTree>
    <p:extLst>
      <p:ext uri="{BB962C8B-B14F-4D97-AF65-F5344CB8AC3E}">
        <p14:creationId xmlns:p14="http://schemas.microsoft.com/office/powerpoint/2010/main" val="12780666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r>
              <a:rPr lang="ru-RU" smtClean="0"/>
              <a:t>10.02.2016</a:t>
            </a:r>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7DDD3E9E-ECEF-4AC7-BCA9-85B732FA39F3}" type="slidenum">
              <a:rPr lang="ru-RU"/>
              <a:pPr>
                <a:defRPr/>
              </a:pPr>
              <a:t>‹#›</a:t>
            </a:fld>
            <a:endParaRPr lang="ru-RU"/>
          </a:p>
        </p:txBody>
      </p:sp>
    </p:spTree>
    <p:extLst>
      <p:ext uri="{BB962C8B-B14F-4D97-AF65-F5344CB8AC3E}">
        <p14:creationId xmlns:p14="http://schemas.microsoft.com/office/powerpoint/2010/main" val="21223136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r>
              <a:rPr lang="ru-RU" smtClean="0"/>
              <a:t>10.02.2016</a:t>
            </a:r>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47EA9584-6FC9-446B-89E9-C9D48C4D1663}" type="slidenum">
              <a:rPr lang="ru-RU"/>
              <a:pPr>
                <a:defRPr/>
              </a:pPr>
              <a:t>‹#›</a:t>
            </a:fld>
            <a:endParaRPr lang="ru-RU"/>
          </a:p>
        </p:txBody>
      </p:sp>
    </p:spTree>
    <p:extLst>
      <p:ext uri="{BB962C8B-B14F-4D97-AF65-F5344CB8AC3E}">
        <p14:creationId xmlns:p14="http://schemas.microsoft.com/office/powerpoint/2010/main" val="19942624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r>
              <a:rPr lang="ru-RU" smtClean="0"/>
              <a:t>10.02.2016</a:t>
            </a:r>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060EB9F3-39CE-44E7-B9F9-66414ECE5524}" type="slidenum">
              <a:rPr lang="ru-RU"/>
              <a:pPr>
                <a:defRPr/>
              </a:pPr>
              <a:t>‹#›</a:t>
            </a:fld>
            <a:endParaRPr lang="ru-RU"/>
          </a:p>
        </p:txBody>
      </p:sp>
    </p:spTree>
    <p:extLst>
      <p:ext uri="{BB962C8B-B14F-4D97-AF65-F5344CB8AC3E}">
        <p14:creationId xmlns:p14="http://schemas.microsoft.com/office/powerpoint/2010/main" val="32058782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r>
              <a:rPr lang="ru-RU" smtClean="0"/>
              <a:t>10.02.2016</a:t>
            </a:r>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2B2B362C-59B7-4224-B209-68A5E34A71CF}" type="slidenum">
              <a:rPr lang="ru-RU"/>
              <a:pPr>
                <a:defRPr/>
              </a:pPr>
              <a:t>‹#›</a:t>
            </a:fld>
            <a:endParaRPr lang="ru-RU"/>
          </a:p>
        </p:txBody>
      </p:sp>
    </p:spTree>
    <p:extLst>
      <p:ext uri="{BB962C8B-B14F-4D97-AF65-F5344CB8AC3E}">
        <p14:creationId xmlns:p14="http://schemas.microsoft.com/office/powerpoint/2010/main" val="22910162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lum/>
          </a:blip>
          <a:srcRect/>
          <a:stretch>
            <a:fillRect/>
          </a:stretch>
        </a:blipFill>
        <a:effectLst/>
      </p:bgPr>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p>
        </p:txBody>
      </p:sp>
      <p:sp>
        <p:nvSpPr>
          <p:cNvPr id="1027" name="Текст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r>
              <a:rPr lang="ru-RU" smtClean="0"/>
              <a:t>10.02.2016</a:t>
            </a:r>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1AF6D111-74A9-45D9-ADCC-62D41ADA5A71}"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000626" y="5276849"/>
            <a:ext cx="6248400" cy="1015663"/>
          </a:xfrm>
          <a:prstGeom prst="rect">
            <a:avLst/>
          </a:prstGeom>
          <a:noFill/>
        </p:spPr>
        <p:txBody>
          <a:bodyPr wrap="square" rtlCol="0">
            <a:spAutoFit/>
          </a:bodyPr>
          <a:lstStyle/>
          <a:p>
            <a:r>
              <a:rPr lang="ru-RU" sz="2000" dirty="0" smtClean="0">
                <a:latin typeface="Times New Roman" panose="02020603050405020304" pitchFamily="18" charset="0"/>
                <a:ea typeface="Open Sans Condensed Light" pitchFamily="34" charset="0"/>
                <a:cs typeface="Times New Roman" panose="02020603050405020304" pitchFamily="18" charset="0"/>
              </a:rPr>
              <a:t>Начальник Управления внутреннего контроля (аудита)</a:t>
            </a:r>
          </a:p>
          <a:p>
            <a:r>
              <a:rPr lang="ru-RU" sz="2000" dirty="0" smtClean="0">
                <a:latin typeface="Times New Roman" panose="02020603050405020304" pitchFamily="18" charset="0"/>
                <a:ea typeface="Open Sans Condensed Light" pitchFamily="34" charset="0"/>
                <a:cs typeface="Times New Roman" panose="02020603050405020304" pitchFamily="18" charset="0"/>
              </a:rPr>
              <a:t>и оценки эффективности деятельности</a:t>
            </a:r>
          </a:p>
          <a:p>
            <a:r>
              <a:rPr lang="ru-RU" sz="2000" b="1" dirty="0" smtClean="0">
                <a:latin typeface="Times New Roman" panose="02020603050405020304" pitchFamily="18" charset="0"/>
                <a:ea typeface="Open Sans Condensed Light" pitchFamily="34" charset="0"/>
                <a:cs typeface="Times New Roman" panose="02020603050405020304" pitchFamily="18" charset="0"/>
              </a:rPr>
              <a:t>Солодов Алексей Викторович</a:t>
            </a:r>
            <a:endParaRPr lang="ru-RU" sz="2000" b="1" dirty="0" smtClean="0">
              <a:latin typeface="Times New Roman" panose="02020603050405020304" pitchFamily="18" charset="0"/>
              <a:ea typeface="Open Sans Condensed Light" pitchFamily="34" charset="0"/>
              <a:cs typeface="Times New Roman" panose="02020603050405020304" pitchFamily="18" charset="0"/>
            </a:endParaRPr>
          </a:p>
        </p:txBody>
      </p:sp>
      <p:sp>
        <p:nvSpPr>
          <p:cNvPr id="6" name="TextBox 5"/>
          <p:cNvSpPr txBox="1"/>
          <p:nvPr/>
        </p:nvSpPr>
        <p:spPr>
          <a:xfrm>
            <a:off x="1648692" y="1855865"/>
            <a:ext cx="10016836" cy="1938992"/>
          </a:xfrm>
          <a:prstGeom prst="rect">
            <a:avLst/>
          </a:prstGeom>
          <a:noFill/>
        </p:spPr>
        <p:txBody>
          <a:bodyPr wrap="square" rtlCol="0">
            <a:spAutoFit/>
          </a:bodyPr>
          <a:lstStyle/>
          <a:p>
            <a:pPr algn="ctr"/>
            <a:r>
              <a:rPr lang="ru-RU" sz="4000" b="1" dirty="0" smtClean="0">
                <a:solidFill>
                  <a:srgbClr val="2E75B6"/>
                </a:solidFill>
                <a:latin typeface="Times New Roman" panose="02020603050405020304" pitchFamily="18" charset="0"/>
                <a:cs typeface="Times New Roman" panose="02020603050405020304" pitchFamily="18" charset="0"/>
              </a:rPr>
              <a:t>Полномочия Федерального казначейства  в сфере производства по делам </a:t>
            </a:r>
          </a:p>
          <a:p>
            <a:pPr algn="ctr"/>
            <a:r>
              <a:rPr lang="ru-RU" sz="4000" b="1" dirty="0" smtClean="0">
                <a:solidFill>
                  <a:srgbClr val="2E75B6"/>
                </a:solidFill>
                <a:latin typeface="Times New Roman" panose="02020603050405020304" pitchFamily="18" charset="0"/>
                <a:cs typeface="Times New Roman" panose="02020603050405020304" pitchFamily="18" charset="0"/>
              </a:rPr>
              <a:t>об административных правонарушениях</a:t>
            </a:r>
            <a:endParaRPr lang="ru-RU" sz="4000" b="1" dirty="0">
              <a:solidFill>
                <a:srgbClr val="2E75B6"/>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2"/>
          </p:nvPr>
        </p:nvSpPr>
        <p:spPr>
          <a:xfrm>
            <a:off x="9486901" y="6492875"/>
            <a:ext cx="2705099" cy="365125"/>
          </a:xfrm>
        </p:spPr>
        <p:txBody>
          <a:bodyPr/>
          <a:lstStyle/>
          <a:p>
            <a:pPr>
              <a:defRPr/>
            </a:pPr>
            <a:fld id="{47EA9584-6FC9-446B-89E9-C9D48C4D1663}" type="slidenum">
              <a:rPr lang="ru-RU" smtClean="0">
                <a:latin typeface="Times New Roman" panose="02020603050405020304" pitchFamily="18" charset="0"/>
                <a:cs typeface="Times New Roman" panose="02020603050405020304" pitchFamily="18" charset="0"/>
              </a:rPr>
              <a:pPr>
                <a:defRPr/>
              </a:pPr>
              <a:t>10</a:t>
            </a:fld>
            <a:endParaRPr lang="ru-RU" dirty="0">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1250482" y="1668325"/>
            <a:ext cx="629969" cy="608694"/>
          </a:xfrm>
          <a:prstGeom prst="rect">
            <a:avLst/>
          </a:prstGeom>
          <a:solidFill>
            <a:srgbClr val="FFF1CA"/>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marL="838127" lvl="1" indent="-380990" algn="ctr">
              <a:spcAft>
                <a:spcPts val="800"/>
              </a:spcAft>
              <a:buFont typeface="+mj-lt"/>
              <a:buAutoNum type="arabicPeriod"/>
            </a:pPr>
            <a:endParaRPr lang="ru-RU" sz="2000" dirty="0">
              <a:solidFill>
                <a:schemeClr val="tx1"/>
              </a:solidFill>
              <a:latin typeface="Open Sans Condensed Light" pitchFamily="34" charset="0"/>
              <a:cs typeface="Times New Roman" panose="02020603050405020304" pitchFamily="18" charset="0"/>
            </a:endParaRPr>
          </a:p>
        </p:txBody>
      </p:sp>
      <p:sp>
        <p:nvSpPr>
          <p:cNvPr id="5" name="Прямоугольник 4"/>
          <p:cNvSpPr/>
          <p:nvPr/>
        </p:nvSpPr>
        <p:spPr>
          <a:xfrm>
            <a:off x="2123436" y="1701164"/>
            <a:ext cx="9763759" cy="608694"/>
          </a:xfrm>
          <a:prstGeom prst="rect">
            <a:avLst/>
          </a:prstGeom>
          <a:solidFill>
            <a:srgbClr val="FFF1CA"/>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just">
              <a:spcAft>
                <a:spcPts val="0"/>
              </a:spcAft>
            </a:pPr>
            <a:r>
              <a:rPr lang="ru-RU" sz="1400" dirty="0">
                <a:solidFill>
                  <a:schemeClr val="tx2">
                    <a:lumMod val="75000"/>
                  </a:schemeClr>
                </a:solidFill>
                <a:latin typeface="Times New Roman" panose="02020603050405020304" pitchFamily="18" charset="0"/>
                <a:cs typeface="Times New Roman" panose="02020603050405020304" pitchFamily="18" charset="0"/>
              </a:rPr>
              <a:t>По статье 7.29.3, частям 8–10 статьи 7.32 КоАП РФ (ответственность за нарушения законодательства Российской Федерации о контрактной системе в сфере закупок); </a:t>
            </a:r>
            <a:r>
              <a:rPr lang="ru-RU" sz="1400" dirty="0" smtClean="0">
                <a:solidFill>
                  <a:schemeClr val="tx2">
                    <a:lumMod val="75000"/>
                  </a:schemeClr>
                </a:solidFill>
                <a:latin typeface="Times New Roman" panose="02020603050405020304" pitchFamily="18" charset="0"/>
                <a:cs typeface="Times New Roman" panose="02020603050405020304" pitchFamily="18" charset="0"/>
              </a:rPr>
              <a:t>                                                                                                         </a:t>
            </a:r>
            <a:r>
              <a:rPr lang="ru-RU" sz="1400" b="1" i="1" dirty="0" smtClean="0">
                <a:solidFill>
                  <a:schemeClr val="tx2">
                    <a:lumMod val="75000"/>
                  </a:schemeClr>
                </a:solidFill>
                <a:latin typeface="Times New Roman" panose="02020603050405020304" pitchFamily="18" charset="0"/>
                <a:cs typeface="Times New Roman" panose="02020603050405020304" pitchFamily="18" charset="0"/>
              </a:rPr>
              <a:t>7 составов, 2 статьи</a:t>
            </a:r>
            <a:endParaRPr lang="ru-RU" sz="1400" b="1" i="1" dirty="0">
              <a:solidFill>
                <a:schemeClr val="tx2">
                  <a:lumMod val="75000"/>
                </a:schemeClr>
              </a:solidFill>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1250482" y="2442992"/>
            <a:ext cx="629969" cy="465634"/>
          </a:xfrm>
          <a:prstGeom prst="rect">
            <a:avLst/>
          </a:prstGeom>
          <a:solidFill>
            <a:srgbClr val="FFF1CA"/>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marL="838127" lvl="1" indent="-380990" algn="just">
              <a:spcAft>
                <a:spcPts val="800"/>
              </a:spcAft>
              <a:buFont typeface="+mj-lt"/>
              <a:buAutoNum type="arabicPeriod"/>
            </a:pPr>
            <a:endParaRPr lang="ru-RU" dirty="0">
              <a:solidFill>
                <a:schemeClr val="tx1"/>
              </a:solidFill>
              <a:latin typeface="Times New Roman" panose="02020603050405020304" pitchFamily="18" charset="0"/>
              <a:cs typeface="Times New Roman" panose="02020603050405020304" pitchFamily="18" charset="0"/>
            </a:endParaRPr>
          </a:p>
        </p:txBody>
      </p:sp>
      <p:sp>
        <p:nvSpPr>
          <p:cNvPr id="7" name="Прямоугольник 6"/>
          <p:cNvSpPr/>
          <p:nvPr/>
        </p:nvSpPr>
        <p:spPr>
          <a:xfrm>
            <a:off x="2123437" y="2391351"/>
            <a:ext cx="9763759" cy="517275"/>
          </a:xfrm>
          <a:prstGeom prst="rect">
            <a:avLst/>
          </a:prstGeom>
          <a:solidFill>
            <a:srgbClr val="FFF1CA"/>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just">
              <a:spcAft>
                <a:spcPts val="0"/>
              </a:spcAft>
            </a:pPr>
            <a:r>
              <a:rPr lang="ru-RU" sz="1400" dirty="0">
                <a:solidFill>
                  <a:schemeClr val="tx2">
                    <a:lumMod val="75000"/>
                  </a:schemeClr>
                </a:solidFill>
                <a:latin typeface="Times New Roman" panose="02020603050405020304" pitchFamily="18" charset="0"/>
                <a:cs typeface="Times New Roman" panose="02020603050405020304" pitchFamily="18" charset="0"/>
              </a:rPr>
              <a:t>По статье 15.1 КоАП РФ (нарушение порядка работы с денежной наличностью и порядка ведения кассовых операций, а также нарушение требований об использовании специальных банковских счетов</a:t>
            </a:r>
            <a:r>
              <a:rPr lang="ru-RU" sz="1400" dirty="0" smtClean="0">
                <a:solidFill>
                  <a:schemeClr val="tx2">
                    <a:lumMod val="75000"/>
                  </a:schemeClr>
                </a:solidFill>
                <a:latin typeface="Times New Roman" panose="02020603050405020304" pitchFamily="18" charset="0"/>
                <a:cs typeface="Times New Roman" panose="02020603050405020304" pitchFamily="18" charset="0"/>
              </a:rPr>
              <a:t>);</a:t>
            </a:r>
            <a:r>
              <a:rPr lang="ru-RU" sz="1600" dirty="0" smtClean="0">
                <a:solidFill>
                  <a:schemeClr val="tx2">
                    <a:lumMod val="75000"/>
                  </a:schemeClr>
                </a:solidFill>
                <a:latin typeface="Times New Roman" panose="02020603050405020304" pitchFamily="18" charset="0"/>
                <a:cs typeface="Times New Roman" panose="02020603050405020304" pitchFamily="18" charset="0"/>
              </a:rPr>
              <a:t>                                </a:t>
            </a:r>
            <a:r>
              <a:rPr lang="ru-RU" sz="1400" b="1" i="1" dirty="0" smtClean="0">
                <a:solidFill>
                  <a:schemeClr val="tx2">
                    <a:lumMod val="75000"/>
                  </a:schemeClr>
                </a:solidFill>
                <a:latin typeface="Times New Roman" panose="02020603050405020304" pitchFamily="18" charset="0"/>
                <a:cs typeface="Times New Roman" panose="02020603050405020304" pitchFamily="18" charset="0"/>
              </a:rPr>
              <a:t>2 состава, 1 статья</a:t>
            </a:r>
            <a:endParaRPr lang="ru-RU" sz="1400" b="1" i="1" dirty="0">
              <a:solidFill>
                <a:schemeClr val="tx2">
                  <a:lumMod val="75000"/>
                </a:schemeClr>
              </a:solidFill>
              <a:latin typeface="Times New Roman" panose="02020603050405020304" pitchFamily="18" charset="0"/>
              <a:cs typeface="Times New Roman" panose="02020603050405020304" pitchFamily="18" charset="0"/>
            </a:endParaRPr>
          </a:p>
        </p:txBody>
      </p:sp>
      <p:sp>
        <p:nvSpPr>
          <p:cNvPr id="8" name="Прямоугольник 7"/>
          <p:cNvSpPr/>
          <p:nvPr/>
        </p:nvSpPr>
        <p:spPr>
          <a:xfrm>
            <a:off x="1250482" y="3032745"/>
            <a:ext cx="629969" cy="491506"/>
          </a:xfrm>
          <a:prstGeom prst="rect">
            <a:avLst/>
          </a:prstGeom>
          <a:solidFill>
            <a:srgbClr val="FFF1CA"/>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marL="838127" lvl="1" indent="-380990" algn="just">
              <a:spcAft>
                <a:spcPts val="800"/>
              </a:spcAft>
              <a:buFont typeface="+mj-lt"/>
              <a:buAutoNum type="arabicPeriod"/>
            </a:pPr>
            <a:endParaRPr lang="ru-RU" dirty="0">
              <a:solidFill>
                <a:schemeClr val="tx1"/>
              </a:solidFill>
              <a:latin typeface="Times New Roman" panose="02020603050405020304" pitchFamily="18" charset="0"/>
              <a:cs typeface="Times New Roman" panose="02020603050405020304" pitchFamily="18" charset="0"/>
            </a:endParaRPr>
          </a:p>
        </p:txBody>
      </p:sp>
      <p:sp>
        <p:nvSpPr>
          <p:cNvPr id="9" name="Прямоугольник 8"/>
          <p:cNvSpPr/>
          <p:nvPr/>
        </p:nvSpPr>
        <p:spPr>
          <a:xfrm>
            <a:off x="1219366" y="3672316"/>
            <a:ext cx="660401" cy="608694"/>
          </a:xfrm>
          <a:prstGeom prst="rect">
            <a:avLst/>
          </a:prstGeom>
          <a:solidFill>
            <a:srgbClr val="FFF1CA"/>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marL="838127" lvl="1" indent="-380990" algn="just">
              <a:spcAft>
                <a:spcPts val="800"/>
              </a:spcAft>
              <a:buFont typeface="+mj-lt"/>
              <a:buAutoNum type="arabicPeriod"/>
            </a:pPr>
            <a:endParaRPr lang="ru-RU" dirty="0">
              <a:solidFill>
                <a:schemeClr val="tx1"/>
              </a:solidFill>
              <a:latin typeface="Times New Roman" panose="02020603050405020304" pitchFamily="18" charset="0"/>
              <a:cs typeface="Times New Roman" panose="02020603050405020304" pitchFamily="18" charset="0"/>
            </a:endParaRPr>
          </a:p>
        </p:txBody>
      </p:sp>
      <p:sp>
        <p:nvSpPr>
          <p:cNvPr id="14" name="Прямоугольник 13"/>
          <p:cNvSpPr/>
          <p:nvPr/>
        </p:nvSpPr>
        <p:spPr>
          <a:xfrm>
            <a:off x="2164652" y="3032744"/>
            <a:ext cx="9722543" cy="491506"/>
          </a:xfrm>
          <a:prstGeom prst="rect">
            <a:avLst/>
          </a:prstGeom>
          <a:solidFill>
            <a:srgbClr val="FFF1CA"/>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just">
              <a:spcAft>
                <a:spcPts val="0"/>
              </a:spcAft>
            </a:pPr>
            <a:r>
              <a:rPr lang="ru-RU" sz="1400" dirty="0">
                <a:solidFill>
                  <a:schemeClr val="tx2">
                    <a:lumMod val="75000"/>
                  </a:schemeClr>
                </a:solidFill>
                <a:latin typeface="Times New Roman" panose="02020603050405020304" pitchFamily="18" charset="0"/>
                <a:cs typeface="Times New Roman" panose="02020603050405020304" pitchFamily="18" charset="0"/>
              </a:rPr>
              <a:t>По статьям 15.14, 15.15, 15.15.1–15.15.16 КоАП РФ (ответственность за нарушения бюджетного законодательства и иных нормативных правовых актов, регулирующих бюджетные правоотношения</a:t>
            </a:r>
            <a:r>
              <a:rPr lang="ru-RU" sz="1400" dirty="0" smtClean="0">
                <a:solidFill>
                  <a:schemeClr val="tx2">
                    <a:lumMod val="75000"/>
                  </a:schemeClr>
                </a:solidFill>
                <a:latin typeface="Times New Roman" panose="02020603050405020304" pitchFamily="18" charset="0"/>
                <a:cs typeface="Times New Roman" panose="02020603050405020304" pitchFamily="18" charset="0"/>
              </a:rPr>
              <a:t>);                                        </a:t>
            </a:r>
            <a:r>
              <a:rPr lang="ru-RU" sz="1400" b="1" i="1" dirty="0" smtClean="0">
                <a:solidFill>
                  <a:schemeClr val="tx2">
                    <a:lumMod val="75000"/>
                  </a:schemeClr>
                </a:solidFill>
                <a:latin typeface="Times New Roman" panose="02020603050405020304" pitchFamily="18" charset="0"/>
                <a:cs typeface="Times New Roman" panose="02020603050405020304" pitchFamily="18" charset="0"/>
              </a:rPr>
              <a:t>29 составов, 18 статей</a:t>
            </a:r>
            <a:endParaRPr lang="ru-RU" sz="1400" b="1" i="1" dirty="0">
              <a:solidFill>
                <a:schemeClr val="tx2">
                  <a:lumMod val="75000"/>
                </a:schemeClr>
              </a:solidFill>
              <a:latin typeface="Times New Roman" panose="02020603050405020304" pitchFamily="18" charset="0"/>
              <a:cs typeface="Times New Roman" panose="02020603050405020304" pitchFamily="18" charset="0"/>
            </a:endParaRPr>
          </a:p>
        </p:txBody>
      </p:sp>
      <p:sp>
        <p:nvSpPr>
          <p:cNvPr id="15" name="Прямоугольник 14"/>
          <p:cNvSpPr/>
          <p:nvPr/>
        </p:nvSpPr>
        <p:spPr>
          <a:xfrm>
            <a:off x="2123435" y="3672316"/>
            <a:ext cx="9763759" cy="608694"/>
          </a:xfrm>
          <a:prstGeom prst="rect">
            <a:avLst/>
          </a:prstGeom>
          <a:solidFill>
            <a:srgbClr val="FFF1CA"/>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just">
              <a:spcAft>
                <a:spcPts val="800"/>
              </a:spcAft>
            </a:pPr>
            <a:endParaRPr lang="ru-RU" sz="2000" dirty="0">
              <a:solidFill>
                <a:schemeClr val="tx2">
                  <a:lumMod val="75000"/>
                </a:schemeClr>
              </a:solidFill>
              <a:latin typeface="Open Sans Condensed Light" pitchFamily="34" charset="0"/>
              <a:cs typeface="Times New Roman" panose="02020603050405020304" pitchFamily="18" charset="0"/>
            </a:endParaRPr>
          </a:p>
        </p:txBody>
      </p:sp>
      <p:sp>
        <p:nvSpPr>
          <p:cNvPr id="16" name="Прямоугольник 15"/>
          <p:cNvSpPr/>
          <p:nvPr/>
        </p:nvSpPr>
        <p:spPr>
          <a:xfrm>
            <a:off x="1219366" y="4513760"/>
            <a:ext cx="10651314" cy="639265"/>
          </a:xfrm>
          <a:prstGeom prst="rect">
            <a:avLst/>
          </a:prstGeom>
          <a:solidFill>
            <a:srgbClr val="D2DEEF"/>
          </a:solidFill>
          <a:ln>
            <a:solidFill>
              <a:srgbClr val="5CB7D6"/>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spcAft>
                <a:spcPts val="800"/>
              </a:spcAft>
            </a:pPr>
            <a:r>
              <a:rPr lang="ru-RU" sz="1600" dirty="0" smtClean="0">
                <a:solidFill>
                  <a:schemeClr val="tx2">
                    <a:lumMod val="75000"/>
                  </a:schemeClr>
                </a:solidFill>
                <a:latin typeface="Times New Roman" panose="02020603050405020304" pitchFamily="18" charset="0"/>
                <a:cs typeface="Times New Roman" panose="02020603050405020304" pitchFamily="18" charset="0"/>
              </a:rPr>
              <a:t>Перечень статей, по которым должностные лица Федерального казначейства вправе рассматривать дела об  административных правонарушениях, закреплен в статье 23.7 КоАП РФ</a:t>
            </a:r>
            <a:endParaRPr lang="ru-RU" sz="1600" dirty="0">
              <a:solidFill>
                <a:schemeClr val="tx2">
                  <a:lumMod val="75000"/>
                </a:schemeClr>
              </a:solidFill>
              <a:latin typeface="Times New Roman" panose="02020603050405020304" pitchFamily="18" charset="0"/>
              <a:cs typeface="Times New Roman" panose="02020603050405020304" pitchFamily="18" charset="0"/>
            </a:endParaRPr>
          </a:p>
        </p:txBody>
      </p:sp>
      <p:sp>
        <p:nvSpPr>
          <p:cNvPr id="19" name="Rectangle 2"/>
          <p:cNvSpPr txBox="1">
            <a:spLocks noChangeArrowheads="1"/>
          </p:cNvSpPr>
          <p:nvPr/>
        </p:nvSpPr>
        <p:spPr bwMode="auto">
          <a:xfrm>
            <a:off x="4044816" y="367795"/>
            <a:ext cx="8424275" cy="650668"/>
          </a:xfrm>
          <a:prstGeom prst="rect">
            <a:avLst/>
          </a:prstGeom>
          <a:noFill/>
          <a:ln w="9525">
            <a:noFill/>
            <a:round/>
            <a:headEnd/>
            <a:tailEnd/>
          </a:ln>
        </p:spPr>
        <p:txBody>
          <a:bodyPr lIns="91427" tIns="45714" rIns="91427" bIns="45714" anchor="ctr"/>
          <a:lstStyle/>
          <a:p>
            <a:pPr algn="ctr" defTabSz="449201" eaLnBrk="0" hangingPunct="0">
              <a:defRPr/>
            </a:pPr>
            <a:r>
              <a:rPr lang="ru-RU" sz="1700" b="1" dirty="0" smtClean="0">
                <a:solidFill>
                  <a:srgbClr val="2E75B6"/>
                </a:solidFill>
                <a:latin typeface="Times New Roman" panose="02020603050405020304" pitchFamily="18" charset="0"/>
                <a:cs typeface="Times New Roman" panose="02020603050405020304" pitchFamily="18" charset="0"/>
              </a:rPr>
              <a:t> </a:t>
            </a:r>
          </a:p>
        </p:txBody>
      </p:sp>
      <p:sp>
        <p:nvSpPr>
          <p:cNvPr id="20" name="TextBox 19"/>
          <p:cNvSpPr txBox="1"/>
          <p:nvPr/>
        </p:nvSpPr>
        <p:spPr>
          <a:xfrm>
            <a:off x="1293290" y="1858061"/>
            <a:ext cx="530562" cy="307777"/>
          </a:xfrm>
          <a:prstGeom prst="rect">
            <a:avLst/>
          </a:prstGeom>
          <a:noFill/>
        </p:spPr>
        <p:txBody>
          <a:bodyPr wrap="square" rtlCol="0">
            <a:spAutoFit/>
          </a:bodyPr>
          <a:lstStyle/>
          <a:p>
            <a:pPr algn="ctr"/>
            <a:r>
              <a:rPr lang="ru-RU" sz="1400" dirty="0" smtClean="0">
                <a:solidFill>
                  <a:schemeClr val="tx2">
                    <a:lumMod val="75000"/>
                  </a:schemeClr>
                </a:solidFill>
                <a:latin typeface="Times New Roman" panose="02020603050405020304" pitchFamily="18" charset="0"/>
                <a:cs typeface="Times New Roman" panose="02020603050405020304" pitchFamily="18" charset="0"/>
              </a:rPr>
              <a:t>1.</a:t>
            </a:r>
            <a:endParaRPr lang="ru-RU" sz="1400" dirty="0">
              <a:solidFill>
                <a:schemeClr val="tx2">
                  <a:lumMod val="75000"/>
                </a:schemeClr>
              </a:solidFill>
              <a:latin typeface="Times New Roman" panose="02020603050405020304" pitchFamily="18" charset="0"/>
              <a:cs typeface="Times New Roman" panose="02020603050405020304" pitchFamily="18" charset="0"/>
            </a:endParaRPr>
          </a:p>
        </p:txBody>
      </p:sp>
      <p:sp>
        <p:nvSpPr>
          <p:cNvPr id="21" name="TextBox 20"/>
          <p:cNvSpPr txBox="1"/>
          <p:nvPr/>
        </p:nvSpPr>
        <p:spPr>
          <a:xfrm>
            <a:off x="1293290" y="2521920"/>
            <a:ext cx="544351" cy="307777"/>
          </a:xfrm>
          <a:prstGeom prst="rect">
            <a:avLst/>
          </a:prstGeom>
          <a:noFill/>
        </p:spPr>
        <p:txBody>
          <a:bodyPr wrap="square" rtlCol="0">
            <a:spAutoFit/>
          </a:bodyPr>
          <a:lstStyle/>
          <a:p>
            <a:pPr algn="ctr"/>
            <a:r>
              <a:rPr lang="ru-RU" sz="1400" dirty="0" smtClean="0">
                <a:solidFill>
                  <a:schemeClr val="tx2">
                    <a:lumMod val="75000"/>
                  </a:schemeClr>
                </a:solidFill>
                <a:latin typeface="Times New Roman" panose="02020603050405020304" pitchFamily="18" charset="0"/>
                <a:cs typeface="Times New Roman" panose="02020603050405020304" pitchFamily="18" charset="0"/>
              </a:rPr>
              <a:t>2.</a:t>
            </a:r>
            <a:endParaRPr lang="ru-RU" sz="1400" dirty="0">
              <a:solidFill>
                <a:schemeClr val="tx2">
                  <a:lumMod val="75000"/>
                </a:schemeClr>
              </a:solidFill>
              <a:latin typeface="Times New Roman" panose="02020603050405020304" pitchFamily="18" charset="0"/>
              <a:cs typeface="Times New Roman" panose="02020603050405020304" pitchFamily="18" charset="0"/>
            </a:endParaRPr>
          </a:p>
        </p:txBody>
      </p:sp>
      <p:sp>
        <p:nvSpPr>
          <p:cNvPr id="22" name="TextBox 21"/>
          <p:cNvSpPr txBox="1"/>
          <p:nvPr/>
        </p:nvSpPr>
        <p:spPr>
          <a:xfrm>
            <a:off x="1398891" y="3124609"/>
            <a:ext cx="419101" cy="307777"/>
          </a:xfrm>
          <a:prstGeom prst="rect">
            <a:avLst/>
          </a:prstGeom>
          <a:noFill/>
        </p:spPr>
        <p:txBody>
          <a:bodyPr wrap="square" rtlCol="0">
            <a:spAutoFit/>
          </a:bodyPr>
          <a:lstStyle/>
          <a:p>
            <a:pPr algn="ctr"/>
            <a:r>
              <a:rPr lang="ru-RU" sz="1400" dirty="0" smtClean="0">
                <a:solidFill>
                  <a:schemeClr val="tx2">
                    <a:lumMod val="75000"/>
                  </a:schemeClr>
                </a:solidFill>
                <a:latin typeface="Times New Roman" panose="02020603050405020304" pitchFamily="18" charset="0"/>
                <a:cs typeface="Times New Roman" panose="02020603050405020304" pitchFamily="18" charset="0"/>
              </a:rPr>
              <a:t>3.</a:t>
            </a:r>
            <a:endParaRPr lang="ru-RU" sz="1400" dirty="0">
              <a:solidFill>
                <a:schemeClr val="tx2">
                  <a:lumMod val="75000"/>
                </a:schemeClr>
              </a:solidFill>
              <a:latin typeface="Times New Roman" panose="02020603050405020304" pitchFamily="18" charset="0"/>
              <a:cs typeface="Times New Roman" panose="02020603050405020304" pitchFamily="18" charset="0"/>
            </a:endParaRPr>
          </a:p>
        </p:txBody>
      </p:sp>
      <p:sp>
        <p:nvSpPr>
          <p:cNvPr id="23" name="TextBox 22"/>
          <p:cNvSpPr txBox="1"/>
          <p:nvPr/>
        </p:nvSpPr>
        <p:spPr>
          <a:xfrm>
            <a:off x="1336432" y="3822774"/>
            <a:ext cx="544019" cy="307777"/>
          </a:xfrm>
          <a:prstGeom prst="rect">
            <a:avLst/>
          </a:prstGeom>
          <a:noFill/>
        </p:spPr>
        <p:txBody>
          <a:bodyPr wrap="square" rtlCol="0">
            <a:spAutoFit/>
          </a:bodyPr>
          <a:lstStyle/>
          <a:p>
            <a:pPr algn="ctr"/>
            <a:r>
              <a:rPr lang="ru-RU" sz="1400" dirty="0" smtClean="0">
                <a:solidFill>
                  <a:schemeClr val="tx2">
                    <a:lumMod val="75000"/>
                  </a:schemeClr>
                </a:solidFill>
                <a:latin typeface="Times New Roman" panose="02020603050405020304" pitchFamily="18" charset="0"/>
                <a:cs typeface="Times New Roman" panose="02020603050405020304" pitchFamily="18" charset="0"/>
              </a:rPr>
              <a:t>4.</a:t>
            </a:r>
            <a:endParaRPr lang="ru-RU" sz="1400" dirty="0">
              <a:solidFill>
                <a:schemeClr val="tx2">
                  <a:lumMod val="75000"/>
                </a:schemeClr>
              </a:solidFill>
              <a:latin typeface="Times New Roman" panose="02020603050405020304" pitchFamily="18" charset="0"/>
              <a:cs typeface="Times New Roman" panose="02020603050405020304" pitchFamily="18" charset="0"/>
            </a:endParaRPr>
          </a:p>
        </p:txBody>
      </p:sp>
      <p:sp>
        <p:nvSpPr>
          <p:cNvPr id="27" name="TextBox 26"/>
          <p:cNvSpPr txBox="1"/>
          <p:nvPr/>
        </p:nvSpPr>
        <p:spPr>
          <a:xfrm>
            <a:off x="2164654" y="3696285"/>
            <a:ext cx="9763757" cy="523220"/>
          </a:xfrm>
          <a:prstGeom prst="rect">
            <a:avLst/>
          </a:prstGeom>
          <a:noFill/>
        </p:spPr>
        <p:txBody>
          <a:bodyPr wrap="square" rtlCol="0">
            <a:spAutoFit/>
          </a:bodyPr>
          <a:lstStyle/>
          <a:p>
            <a:r>
              <a:rPr lang="ru-RU" sz="1400" dirty="0" smtClean="0">
                <a:solidFill>
                  <a:schemeClr val="tx2">
                    <a:lumMod val="75000"/>
                  </a:schemeClr>
                </a:solidFill>
                <a:latin typeface="Times New Roman" panose="02020603050405020304" pitchFamily="18" charset="0"/>
                <a:cs typeface="Times New Roman" panose="02020603050405020304" pitchFamily="18" charset="0"/>
              </a:rPr>
              <a:t>По части 20 </a:t>
            </a:r>
            <a:r>
              <a:rPr lang="ru-RU" sz="1400" dirty="0">
                <a:solidFill>
                  <a:schemeClr val="tx2">
                    <a:lumMod val="75000"/>
                  </a:schemeClr>
                </a:solidFill>
                <a:latin typeface="Times New Roman" panose="02020603050405020304" pitchFamily="18" charset="0"/>
                <a:cs typeface="Times New Roman" panose="02020603050405020304" pitchFamily="18" charset="0"/>
              </a:rPr>
              <a:t>статьи 19.5 и </a:t>
            </a:r>
            <a:r>
              <a:rPr lang="ru-RU" sz="1400" dirty="0" smtClean="0">
                <a:solidFill>
                  <a:schemeClr val="tx2">
                    <a:lumMod val="75000"/>
                  </a:schemeClr>
                </a:solidFill>
                <a:latin typeface="Times New Roman" panose="02020603050405020304" pitchFamily="18" charset="0"/>
                <a:cs typeface="Times New Roman" panose="02020603050405020304" pitchFamily="18" charset="0"/>
              </a:rPr>
              <a:t>части </a:t>
            </a:r>
            <a:r>
              <a:rPr lang="ru-RU" sz="1400" dirty="0">
                <a:solidFill>
                  <a:schemeClr val="tx2">
                    <a:lumMod val="75000"/>
                  </a:schemeClr>
                </a:solidFill>
                <a:latin typeface="Times New Roman" panose="02020603050405020304" pitchFamily="18" charset="0"/>
                <a:cs typeface="Times New Roman" panose="02020603050405020304" pitchFamily="18" charset="0"/>
              </a:rPr>
              <a:t>1 статьи </a:t>
            </a:r>
            <a:r>
              <a:rPr lang="ru-RU" sz="1400" dirty="0" smtClean="0">
                <a:solidFill>
                  <a:schemeClr val="tx2">
                    <a:lumMod val="75000"/>
                  </a:schemeClr>
                </a:solidFill>
                <a:latin typeface="Times New Roman" panose="02020603050405020304" pitchFamily="18" charset="0"/>
                <a:cs typeface="Times New Roman" panose="02020603050405020304" pitchFamily="18" charset="0"/>
              </a:rPr>
              <a:t>19.7.2 (административные правонарушения против порядка управления)</a:t>
            </a:r>
          </a:p>
          <a:p>
            <a:pPr algn="r"/>
            <a:r>
              <a:rPr lang="ru-RU" sz="1400" dirty="0" smtClean="0">
                <a:solidFill>
                  <a:schemeClr val="tx2">
                    <a:lumMod val="75000"/>
                  </a:schemeClr>
                </a:solidFill>
                <a:latin typeface="Times New Roman" panose="02020603050405020304" pitchFamily="18" charset="0"/>
                <a:cs typeface="Times New Roman" panose="02020603050405020304" pitchFamily="18" charset="0"/>
              </a:rPr>
              <a:t>                                                                                                                                </a:t>
            </a:r>
            <a:r>
              <a:rPr lang="ru-RU" sz="1400" b="1" i="1" dirty="0" smtClean="0">
                <a:solidFill>
                  <a:schemeClr val="tx2">
                    <a:lumMod val="75000"/>
                  </a:schemeClr>
                </a:solidFill>
                <a:latin typeface="Times New Roman" panose="02020603050405020304" pitchFamily="18" charset="0"/>
                <a:cs typeface="Times New Roman" panose="02020603050405020304" pitchFamily="18" charset="0"/>
              </a:rPr>
              <a:t>2 состава, 2 статьи</a:t>
            </a:r>
            <a:endParaRPr lang="ru-RU" sz="1400" b="1" i="1" dirty="0">
              <a:solidFill>
                <a:schemeClr val="tx2">
                  <a:lumMod val="75000"/>
                </a:schemeClr>
              </a:solidFill>
              <a:latin typeface="Times New Roman" panose="02020603050405020304" pitchFamily="18" charset="0"/>
              <a:cs typeface="Times New Roman" panose="02020603050405020304" pitchFamily="18" charset="0"/>
            </a:endParaRPr>
          </a:p>
        </p:txBody>
      </p:sp>
      <p:sp>
        <p:nvSpPr>
          <p:cNvPr id="2" name="Прямоугольник 1"/>
          <p:cNvSpPr/>
          <p:nvPr/>
        </p:nvSpPr>
        <p:spPr>
          <a:xfrm>
            <a:off x="1217398" y="5302828"/>
            <a:ext cx="10653282" cy="706582"/>
          </a:xfrm>
          <a:prstGeom prst="rect">
            <a:avLst/>
          </a:prstGeom>
          <a:solidFill>
            <a:srgbClr val="DBDBD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smtClean="0">
                <a:solidFill>
                  <a:schemeClr val="tx1"/>
                </a:solidFill>
                <a:latin typeface="Times New Roman" panose="02020603050405020304" pitchFamily="18" charset="0"/>
                <a:cs typeface="Times New Roman" panose="02020603050405020304" pitchFamily="18" charset="0"/>
              </a:rPr>
              <a:t>Перечень должностных лиц, уполномоченных рассматривать дела об административных правонарушениях, определен приказом Федерального казначейства от 17 мая 2016 г. № 151 «О должностных лицах Федерального казначейства, уполномоченных рассматривать дела об административных правонарушениях»</a:t>
            </a:r>
            <a:endParaRPr lang="ru-RU" sz="1600" dirty="0">
              <a:solidFill>
                <a:schemeClr val="tx1"/>
              </a:solidFill>
              <a:latin typeface="Times New Roman" panose="02020603050405020304" pitchFamily="18" charset="0"/>
              <a:cs typeface="Times New Roman" panose="02020603050405020304" pitchFamily="18" charset="0"/>
            </a:endParaRPr>
          </a:p>
        </p:txBody>
      </p:sp>
      <p:sp>
        <p:nvSpPr>
          <p:cNvPr id="10" name="Прямоугольник 9"/>
          <p:cNvSpPr/>
          <p:nvPr/>
        </p:nvSpPr>
        <p:spPr>
          <a:xfrm>
            <a:off x="1250482" y="1161468"/>
            <a:ext cx="10636715" cy="376283"/>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600" dirty="0">
                <a:solidFill>
                  <a:schemeClr val="tx1"/>
                </a:solidFill>
                <a:latin typeface="Times New Roman" panose="02020603050405020304" pitchFamily="18" charset="0"/>
                <a:cs typeface="Times New Roman" panose="02020603050405020304" pitchFamily="18" charset="0"/>
              </a:rPr>
              <a:t>Должностные лица Федерального казначейства вправе </a:t>
            </a:r>
            <a:r>
              <a:rPr lang="ru-RU" sz="1600" dirty="0" smtClean="0">
                <a:solidFill>
                  <a:schemeClr val="tx1"/>
                </a:solidFill>
                <a:latin typeface="Times New Roman" panose="02020603050405020304" pitchFamily="18" charset="0"/>
                <a:cs typeface="Times New Roman" panose="02020603050405020304" pitchFamily="18" charset="0"/>
              </a:rPr>
              <a:t>рассматривать дела </a:t>
            </a:r>
            <a:r>
              <a:rPr lang="ru-RU" sz="1600" dirty="0">
                <a:solidFill>
                  <a:schemeClr val="tx1"/>
                </a:solidFill>
                <a:latin typeface="Times New Roman" panose="02020603050405020304" pitchFamily="18" charset="0"/>
                <a:cs typeface="Times New Roman" panose="02020603050405020304" pitchFamily="18" charset="0"/>
              </a:rPr>
              <a:t>об административных правонарушениях</a:t>
            </a:r>
          </a:p>
        </p:txBody>
      </p:sp>
    </p:spTree>
    <p:extLst>
      <p:ext uri="{BB962C8B-B14F-4D97-AF65-F5344CB8AC3E}">
        <p14:creationId xmlns:p14="http://schemas.microsoft.com/office/powerpoint/2010/main" val="41752204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195456" y="365125"/>
            <a:ext cx="6158344" cy="1394402"/>
          </a:xfrm>
        </p:spPr>
        <p:txBody>
          <a:bodyPr/>
          <a:lstStyle/>
          <a:p>
            <a:pPr>
              <a:lnSpc>
                <a:spcPct val="100000"/>
              </a:lnSpc>
            </a:pPr>
            <a:r>
              <a:rPr lang="ru-RU" sz="2000" dirty="0">
                <a:solidFill>
                  <a:srgbClr val="00B0F0"/>
                </a:solidFill>
                <a:latin typeface="Times New Roman" panose="02020603050405020304" pitchFamily="18" charset="0"/>
                <a:cs typeface="Times New Roman" panose="02020603050405020304" pitchFamily="18" charset="0"/>
              </a:rPr>
              <a:t/>
            </a:r>
            <a:br>
              <a:rPr lang="ru-RU" sz="2000" dirty="0">
                <a:solidFill>
                  <a:srgbClr val="00B0F0"/>
                </a:solidFill>
                <a:latin typeface="Times New Roman" panose="02020603050405020304" pitchFamily="18" charset="0"/>
                <a:cs typeface="Times New Roman" panose="02020603050405020304" pitchFamily="18" charset="0"/>
              </a:rPr>
            </a:br>
            <a:endParaRPr lang="ru-RU" sz="2000" dirty="0">
              <a:solidFill>
                <a:srgbClr val="00B0F0"/>
              </a:solidFill>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277092" y="1314450"/>
            <a:ext cx="11637817" cy="5758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a:latin typeface="Times New Roman" panose="02020603050405020304" pitchFamily="18" charset="0"/>
                <a:cs typeface="Times New Roman" panose="02020603050405020304" pitchFamily="18" charset="0"/>
              </a:rPr>
              <a:t>Статья 7.29.3. Нарушение законодательства Российской Федерации о контрактной системе в сфере закупок при планировании закупок</a:t>
            </a:r>
          </a:p>
        </p:txBody>
      </p:sp>
      <p:sp>
        <p:nvSpPr>
          <p:cNvPr id="7" name="Прямоугольник 6"/>
          <p:cNvSpPr/>
          <p:nvPr/>
        </p:nvSpPr>
        <p:spPr>
          <a:xfrm>
            <a:off x="277091" y="1995056"/>
            <a:ext cx="11637818" cy="24799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u="sng" kern="100" dirty="0">
                <a:latin typeface="Times New Roman" panose="02020603050405020304" pitchFamily="18" charset="0"/>
                <a:cs typeface="Times New Roman" panose="02020603050405020304" pitchFamily="18" charset="0"/>
              </a:rPr>
              <a:t>Часть </a:t>
            </a:r>
            <a:r>
              <a:rPr lang="ru-RU" sz="1600" b="1" u="sng" kern="100" dirty="0" smtClean="0">
                <a:latin typeface="Times New Roman" panose="02020603050405020304" pitchFamily="18" charset="0"/>
                <a:cs typeface="Times New Roman" panose="02020603050405020304" pitchFamily="18" charset="0"/>
              </a:rPr>
              <a:t>1</a:t>
            </a:r>
          </a:p>
          <a:p>
            <a:pPr algn="ctr"/>
            <a:endParaRPr lang="ru-RU" sz="1600" kern="100" dirty="0">
              <a:latin typeface="Times New Roman" panose="02020603050405020304" pitchFamily="18" charset="0"/>
              <a:cs typeface="Times New Roman" panose="02020603050405020304" pitchFamily="18" charset="0"/>
            </a:endParaRPr>
          </a:p>
          <a:p>
            <a:pPr algn="ctr"/>
            <a:r>
              <a:rPr lang="ru-RU" sz="1600" kern="100" dirty="0" smtClean="0">
                <a:latin typeface="Times New Roman" panose="02020603050405020304" pitchFamily="18" charset="0"/>
                <a:cs typeface="Times New Roman" panose="02020603050405020304" pitchFamily="18" charset="0"/>
              </a:rPr>
              <a:t>Включение </a:t>
            </a:r>
            <a:r>
              <a:rPr lang="ru-RU" sz="1600" kern="100" dirty="0">
                <a:latin typeface="Times New Roman" panose="02020603050405020304" pitchFamily="18" charset="0"/>
                <a:cs typeface="Times New Roman" panose="02020603050405020304" pitchFamily="18" charset="0"/>
              </a:rPr>
              <a:t>в план закупок или план-график закупок объекта или объектов закупки, не соответствующих целям осуществления закупок или установленным законодательством Российской Федерации и иными нормативными правовыми актами Российской Федерации о контрактной системе в сфере закупок требованиям к закупаемым заказчиком товарам, работам, услугам и (или) нормативным затратам, либо включение в план-график закупок начальной (максимальной) цены контракта, в том числе заключаемого с единственным поставщиком (подрядчиком, исполнителем), в отношении которой обоснование отсутствует или не соответствует требованиям, установленным законодательством Российской Федерации и иными нормативными правовыми актами Российской Федерации о контрактной системе в сфере закупок</a:t>
            </a:r>
          </a:p>
        </p:txBody>
      </p:sp>
      <p:sp>
        <p:nvSpPr>
          <p:cNvPr id="9" name="Прямоугольник 8"/>
          <p:cNvSpPr/>
          <p:nvPr/>
        </p:nvSpPr>
        <p:spPr>
          <a:xfrm>
            <a:off x="1676397" y="4703617"/>
            <a:ext cx="8832273" cy="647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latin typeface="Times New Roman" panose="02020603050405020304" pitchFamily="18" charset="0"/>
                <a:cs typeface="Times New Roman" panose="02020603050405020304" pitchFamily="18" charset="0"/>
              </a:rPr>
              <a:t>Должностные лица Федерального казначейства вправе</a:t>
            </a:r>
            <a:endParaRPr lang="ru-RU" dirty="0">
              <a:latin typeface="Times New Roman" panose="02020603050405020304" pitchFamily="18" charset="0"/>
              <a:cs typeface="Times New Roman" panose="02020603050405020304" pitchFamily="18" charset="0"/>
            </a:endParaRPr>
          </a:p>
        </p:txBody>
      </p:sp>
      <p:sp>
        <p:nvSpPr>
          <p:cNvPr id="10" name="Прямоугольник 9"/>
          <p:cNvSpPr/>
          <p:nvPr/>
        </p:nvSpPr>
        <p:spPr>
          <a:xfrm>
            <a:off x="1676397" y="6040581"/>
            <a:ext cx="3796148" cy="6788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latin typeface="Times New Roman" panose="02020603050405020304" pitchFamily="18" charset="0"/>
                <a:cs typeface="Times New Roman" panose="02020603050405020304" pitchFamily="18" charset="0"/>
              </a:rPr>
              <a:t>Возбуждать дела </a:t>
            </a:r>
          </a:p>
          <a:p>
            <a:pPr algn="ctr"/>
            <a:r>
              <a:rPr lang="ru-RU" dirty="0" smtClean="0">
                <a:latin typeface="Times New Roman" panose="02020603050405020304" pitchFamily="18" charset="0"/>
                <a:cs typeface="Times New Roman" panose="02020603050405020304" pitchFamily="18" charset="0"/>
              </a:rPr>
              <a:t>по ч. 1 ст. 7.29.3 КоАП РФ</a:t>
            </a:r>
            <a:endParaRPr lang="ru-RU" dirty="0">
              <a:latin typeface="Times New Roman" panose="02020603050405020304" pitchFamily="18" charset="0"/>
              <a:cs typeface="Times New Roman" panose="02020603050405020304" pitchFamily="18" charset="0"/>
            </a:endParaRPr>
          </a:p>
        </p:txBody>
      </p:sp>
      <p:sp>
        <p:nvSpPr>
          <p:cNvPr id="11" name="Прямоугольник 10"/>
          <p:cNvSpPr/>
          <p:nvPr/>
        </p:nvSpPr>
        <p:spPr>
          <a:xfrm>
            <a:off x="6636326" y="6026726"/>
            <a:ext cx="3872344" cy="6788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latin typeface="Times New Roman" panose="02020603050405020304" pitchFamily="18" charset="0"/>
                <a:cs typeface="Times New Roman" panose="02020603050405020304" pitchFamily="18" charset="0"/>
              </a:rPr>
              <a:t>Рассматривать дела </a:t>
            </a:r>
          </a:p>
          <a:p>
            <a:pPr algn="ctr"/>
            <a:r>
              <a:rPr lang="ru-RU" dirty="0" smtClean="0">
                <a:latin typeface="Times New Roman" panose="02020603050405020304" pitchFamily="18" charset="0"/>
                <a:cs typeface="Times New Roman" panose="02020603050405020304" pitchFamily="18" charset="0"/>
              </a:rPr>
              <a:t>по ч. 1 ст. 7.29.3 КоАП РФ</a:t>
            </a:r>
            <a:endParaRPr lang="ru-RU" dirty="0">
              <a:latin typeface="Times New Roman" panose="02020603050405020304" pitchFamily="18" charset="0"/>
              <a:cs typeface="Times New Roman" panose="02020603050405020304" pitchFamily="18" charset="0"/>
            </a:endParaRPr>
          </a:p>
        </p:txBody>
      </p:sp>
      <p:sp>
        <p:nvSpPr>
          <p:cNvPr id="3" name="Стрелка вниз 2"/>
          <p:cNvSpPr/>
          <p:nvPr/>
        </p:nvSpPr>
        <p:spPr>
          <a:xfrm>
            <a:off x="3332155" y="5351317"/>
            <a:ext cx="484632" cy="675409"/>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Стрелка вниз 3"/>
          <p:cNvSpPr/>
          <p:nvPr/>
        </p:nvSpPr>
        <p:spPr>
          <a:xfrm>
            <a:off x="8344037" y="5351317"/>
            <a:ext cx="484632" cy="675410"/>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Номер слайда 4"/>
          <p:cNvSpPr>
            <a:spLocks noGrp="1"/>
          </p:cNvSpPr>
          <p:nvPr>
            <p:ph type="sldNum" sz="quarter" idx="12"/>
          </p:nvPr>
        </p:nvSpPr>
        <p:spPr>
          <a:xfrm>
            <a:off x="9448800" y="6492875"/>
            <a:ext cx="2743200" cy="365125"/>
          </a:xfrm>
        </p:spPr>
        <p:txBody>
          <a:bodyPr/>
          <a:lstStyle/>
          <a:p>
            <a:pPr>
              <a:defRPr/>
            </a:pPr>
            <a:fld id="{B71FCD68-0AFD-4048-852E-53B764BC6EED}" type="slidenum">
              <a:rPr lang="ru-RU" smtClean="0">
                <a:latin typeface="Times New Roman" panose="02020603050405020304" pitchFamily="18" charset="0"/>
                <a:cs typeface="Times New Roman" panose="02020603050405020304" pitchFamily="18" charset="0"/>
              </a:rPr>
              <a:pPr>
                <a:defRPr/>
              </a:pPr>
              <a:t>11</a:t>
            </a:fld>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060930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2"/>
          </p:nvPr>
        </p:nvSpPr>
        <p:spPr>
          <a:xfrm>
            <a:off x="9448800" y="6492875"/>
            <a:ext cx="2743200" cy="365125"/>
          </a:xfrm>
        </p:spPr>
        <p:txBody>
          <a:bodyPr/>
          <a:lstStyle/>
          <a:p>
            <a:pPr>
              <a:defRPr/>
            </a:pPr>
            <a:fld id="{47EA9584-6FC9-446B-89E9-C9D48C4D1663}" type="slidenum">
              <a:rPr lang="ru-RU" smtClean="0">
                <a:latin typeface="Times New Roman" panose="02020603050405020304" pitchFamily="18" charset="0"/>
                <a:cs typeface="Times New Roman" panose="02020603050405020304" pitchFamily="18" charset="0"/>
              </a:rPr>
              <a:pPr>
                <a:defRPr/>
              </a:pPr>
              <a:t>12</a:t>
            </a:fld>
            <a:endParaRPr lang="ru-RU" dirty="0">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637309" y="2009775"/>
            <a:ext cx="3477491" cy="24383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u="sng" dirty="0" smtClean="0">
                <a:latin typeface="Times New Roman" panose="02020603050405020304" pitchFamily="18" charset="0"/>
                <a:cs typeface="Times New Roman" panose="02020603050405020304" pitchFamily="18" charset="0"/>
              </a:rPr>
              <a:t>Часть 2</a:t>
            </a:r>
          </a:p>
          <a:p>
            <a:pPr algn="ctr"/>
            <a:endParaRPr lang="ru-RU" sz="1600" b="1" u="sng" dirty="0">
              <a:latin typeface="Times New Roman" panose="02020603050405020304" pitchFamily="18" charset="0"/>
              <a:cs typeface="Times New Roman" panose="02020603050405020304" pitchFamily="18" charset="0"/>
            </a:endParaRPr>
          </a:p>
          <a:p>
            <a:pPr algn="ctr"/>
            <a:r>
              <a:rPr lang="ru-RU" sz="1600" dirty="0" smtClean="0">
                <a:latin typeface="Times New Roman" panose="02020603050405020304" pitchFamily="18" charset="0"/>
                <a:cs typeface="Times New Roman" panose="02020603050405020304" pitchFamily="18" charset="0"/>
              </a:rPr>
              <a:t>Несоблюдение </a:t>
            </a:r>
            <a:r>
              <a:rPr lang="ru-RU" sz="1600" dirty="0">
                <a:latin typeface="Times New Roman" panose="02020603050405020304" pitchFamily="18" charset="0"/>
                <a:cs typeface="Times New Roman" panose="02020603050405020304" pitchFamily="18" charset="0"/>
              </a:rPr>
              <a:t>порядка или формы обоснования начальной (максимальной) цены контракта, обоснования объекта закупки (за исключением описания объекта закупки)</a:t>
            </a:r>
          </a:p>
        </p:txBody>
      </p:sp>
      <p:sp>
        <p:nvSpPr>
          <p:cNvPr id="6" name="Прямоугольник 5"/>
          <p:cNvSpPr/>
          <p:nvPr/>
        </p:nvSpPr>
        <p:spPr>
          <a:xfrm>
            <a:off x="4364183" y="2009775"/>
            <a:ext cx="3865418" cy="24245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u="sng" dirty="0" smtClean="0">
                <a:latin typeface="Times New Roman" panose="02020603050405020304" pitchFamily="18" charset="0"/>
                <a:cs typeface="Times New Roman" panose="02020603050405020304" pitchFamily="18" charset="0"/>
              </a:rPr>
              <a:t>Часть 3</a:t>
            </a:r>
          </a:p>
          <a:p>
            <a:pPr algn="ctr"/>
            <a:endParaRPr lang="ru-RU" sz="1600" dirty="0" smtClean="0">
              <a:latin typeface="Times New Roman" panose="02020603050405020304" pitchFamily="18" charset="0"/>
              <a:cs typeface="Times New Roman" panose="02020603050405020304" pitchFamily="18" charset="0"/>
            </a:endParaRPr>
          </a:p>
          <a:p>
            <a:pPr algn="ctr"/>
            <a:r>
              <a:rPr lang="ru-RU" sz="1600" dirty="0" smtClean="0">
                <a:latin typeface="Times New Roman" panose="02020603050405020304" pitchFamily="18" charset="0"/>
                <a:cs typeface="Times New Roman" panose="02020603050405020304" pitchFamily="18" charset="0"/>
              </a:rPr>
              <a:t>Нарушение </a:t>
            </a:r>
            <a:r>
              <a:rPr lang="ru-RU" sz="1600" dirty="0">
                <a:latin typeface="Times New Roman" panose="02020603050405020304" pitchFamily="18" charset="0"/>
                <a:cs typeface="Times New Roman" panose="02020603050405020304" pitchFamily="18" charset="0"/>
              </a:rPr>
              <a:t>порядка или сроков проведения обязательного общественного обсуждения закупок либо </a:t>
            </a:r>
            <a:r>
              <a:rPr lang="ru-RU" sz="1600" dirty="0" err="1">
                <a:latin typeface="Times New Roman" panose="02020603050405020304" pitchFamily="18" charset="0"/>
                <a:cs typeface="Times New Roman" panose="02020603050405020304" pitchFamily="18" charset="0"/>
              </a:rPr>
              <a:t>непроведение</a:t>
            </a:r>
            <a:r>
              <a:rPr lang="ru-RU" sz="1600" dirty="0">
                <a:latin typeface="Times New Roman" panose="02020603050405020304" pitchFamily="18" charset="0"/>
                <a:cs typeface="Times New Roman" panose="02020603050405020304" pitchFamily="18" charset="0"/>
              </a:rPr>
              <a:t> обязательного общественного обсуждения закупок </a:t>
            </a:r>
          </a:p>
        </p:txBody>
      </p:sp>
      <p:sp>
        <p:nvSpPr>
          <p:cNvPr id="7" name="Прямоугольник 6"/>
          <p:cNvSpPr/>
          <p:nvPr/>
        </p:nvSpPr>
        <p:spPr>
          <a:xfrm>
            <a:off x="8395854" y="2009775"/>
            <a:ext cx="3546763" cy="2438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u="sng" dirty="0" smtClean="0">
                <a:latin typeface="Times New Roman" panose="02020603050405020304" pitchFamily="18" charset="0"/>
                <a:cs typeface="Times New Roman" panose="02020603050405020304" pitchFamily="18" charset="0"/>
              </a:rPr>
              <a:t>Часть 4</a:t>
            </a:r>
          </a:p>
          <a:p>
            <a:pPr algn="ctr"/>
            <a:endParaRPr lang="ru-RU" sz="1600" b="1" dirty="0" smtClean="0">
              <a:latin typeface="Times New Roman" panose="02020603050405020304" pitchFamily="18" charset="0"/>
              <a:cs typeface="Times New Roman" panose="02020603050405020304" pitchFamily="18" charset="0"/>
            </a:endParaRPr>
          </a:p>
          <a:p>
            <a:pPr algn="ctr"/>
            <a:r>
              <a:rPr lang="ru-RU" sz="1600" dirty="0" smtClean="0">
                <a:latin typeface="Times New Roman" panose="02020603050405020304" pitchFamily="18" charset="0"/>
                <a:cs typeface="Times New Roman" panose="02020603050405020304" pitchFamily="18" charset="0"/>
              </a:rPr>
              <a:t>Нарушение </a:t>
            </a:r>
            <a:r>
              <a:rPr lang="ru-RU" sz="1600" dirty="0">
                <a:latin typeface="Times New Roman" panose="02020603050405020304" pitchFamily="18" charset="0"/>
                <a:cs typeface="Times New Roman" panose="02020603050405020304" pitchFamily="18" charset="0"/>
              </a:rPr>
              <a:t>срока утверждения плана закупок, плана-графика закупок (вносимых в эти планы изменений) или срока размещения плана закупок, плана-графика закупок (вносимых в эти планы изменений) в единой информационной системе в сфере закупок</a:t>
            </a:r>
          </a:p>
        </p:txBody>
      </p:sp>
      <p:sp>
        <p:nvSpPr>
          <p:cNvPr id="8" name="Прямоугольник 7"/>
          <p:cNvSpPr/>
          <p:nvPr/>
        </p:nvSpPr>
        <p:spPr>
          <a:xfrm>
            <a:off x="2133600" y="4627418"/>
            <a:ext cx="7855527"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latin typeface="Times New Roman" panose="02020603050405020304" pitchFamily="18" charset="0"/>
                <a:cs typeface="Times New Roman" panose="02020603050405020304" pitchFamily="18" charset="0"/>
              </a:rPr>
              <a:t>Должностные лица Федерального казначейства вправе</a:t>
            </a:r>
            <a:endParaRPr lang="ru-RU" dirty="0">
              <a:latin typeface="Times New Roman" panose="02020603050405020304" pitchFamily="18" charset="0"/>
              <a:cs typeface="Times New Roman" panose="02020603050405020304" pitchFamily="18" charset="0"/>
            </a:endParaRPr>
          </a:p>
        </p:txBody>
      </p:sp>
      <p:sp>
        <p:nvSpPr>
          <p:cNvPr id="9" name="Прямоугольник 8"/>
          <p:cNvSpPr/>
          <p:nvPr/>
        </p:nvSpPr>
        <p:spPr>
          <a:xfrm>
            <a:off x="1198280" y="5694218"/>
            <a:ext cx="4516582"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latin typeface="Times New Roman" panose="02020603050405020304" pitchFamily="18" charset="0"/>
                <a:cs typeface="Times New Roman" panose="02020603050405020304" pitchFamily="18" charset="0"/>
              </a:rPr>
              <a:t>Возбуждать дела по частям 2–4 </a:t>
            </a:r>
          </a:p>
          <a:p>
            <a:pPr algn="ctr"/>
            <a:r>
              <a:rPr lang="ru-RU" dirty="0" smtClean="0">
                <a:latin typeface="Times New Roman" panose="02020603050405020304" pitchFamily="18" charset="0"/>
                <a:cs typeface="Times New Roman" panose="02020603050405020304" pitchFamily="18" charset="0"/>
              </a:rPr>
              <a:t>статьи 7.29.3 КоАП РФ</a:t>
            </a:r>
            <a:endParaRPr lang="ru-RU" dirty="0">
              <a:latin typeface="Times New Roman" panose="02020603050405020304" pitchFamily="18" charset="0"/>
              <a:cs typeface="Times New Roman" panose="02020603050405020304" pitchFamily="18" charset="0"/>
            </a:endParaRPr>
          </a:p>
        </p:txBody>
      </p:sp>
      <p:sp>
        <p:nvSpPr>
          <p:cNvPr id="10" name="Прямоугольник 9"/>
          <p:cNvSpPr/>
          <p:nvPr/>
        </p:nvSpPr>
        <p:spPr>
          <a:xfrm>
            <a:off x="6182591" y="5715831"/>
            <a:ext cx="4426526"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latin typeface="Times New Roman" panose="02020603050405020304" pitchFamily="18" charset="0"/>
                <a:cs typeface="Times New Roman" panose="02020603050405020304" pitchFamily="18" charset="0"/>
              </a:rPr>
              <a:t>Рассматривать дела по частям 2–4 </a:t>
            </a:r>
          </a:p>
          <a:p>
            <a:pPr algn="ctr"/>
            <a:r>
              <a:rPr lang="ru-RU" dirty="0" smtClean="0">
                <a:latin typeface="Times New Roman" panose="02020603050405020304" pitchFamily="18" charset="0"/>
                <a:cs typeface="Times New Roman" panose="02020603050405020304" pitchFamily="18" charset="0"/>
              </a:rPr>
              <a:t>статьи 7.29.3 КоАП РФ</a:t>
            </a:r>
            <a:endParaRPr lang="ru-RU" dirty="0">
              <a:latin typeface="Times New Roman" panose="02020603050405020304" pitchFamily="18" charset="0"/>
              <a:cs typeface="Times New Roman" panose="02020603050405020304" pitchFamily="18" charset="0"/>
            </a:endParaRPr>
          </a:p>
        </p:txBody>
      </p:sp>
      <p:sp>
        <p:nvSpPr>
          <p:cNvPr id="11" name="Стрелка вниз 10"/>
          <p:cNvSpPr/>
          <p:nvPr/>
        </p:nvSpPr>
        <p:spPr>
          <a:xfrm>
            <a:off x="3214255" y="5084618"/>
            <a:ext cx="484632" cy="609600"/>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Стрелка вниз 11"/>
          <p:cNvSpPr/>
          <p:nvPr/>
        </p:nvSpPr>
        <p:spPr>
          <a:xfrm>
            <a:off x="7987284" y="5063005"/>
            <a:ext cx="484632" cy="652826"/>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Прямоугольник 1"/>
          <p:cNvSpPr/>
          <p:nvPr/>
        </p:nvSpPr>
        <p:spPr>
          <a:xfrm>
            <a:off x="637309" y="1200149"/>
            <a:ext cx="11305308" cy="6762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a:latin typeface="Times New Roman" panose="02020603050405020304" pitchFamily="18" charset="0"/>
                <a:cs typeface="Times New Roman" panose="02020603050405020304" pitchFamily="18" charset="0"/>
              </a:rPr>
              <a:t>Статья 7.29.3. Нарушение законодательства Российской Федерации о контрактной системе в сфере закупок при планировании </a:t>
            </a:r>
            <a:r>
              <a:rPr lang="ru-RU" b="1" dirty="0" smtClean="0">
                <a:latin typeface="Times New Roman" panose="02020603050405020304" pitchFamily="18" charset="0"/>
                <a:cs typeface="Times New Roman" panose="02020603050405020304" pitchFamily="18" charset="0"/>
              </a:rPr>
              <a:t> закупок</a:t>
            </a:r>
            <a:endParaRPr lang="ru-RU"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998764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2"/>
          </p:nvPr>
        </p:nvSpPr>
        <p:spPr>
          <a:xfrm>
            <a:off x="9448800" y="6492875"/>
            <a:ext cx="2743200" cy="365125"/>
          </a:xfrm>
        </p:spPr>
        <p:txBody>
          <a:bodyPr/>
          <a:lstStyle/>
          <a:p>
            <a:pPr>
              <a:defRPr/>
            </a:pPr>
            <a:fld id="{47EA9584-6FC9-446B-89E9-C9D48C4D1663}" type="slidenum">
              <a:rPr lang="ru-RU" smtClean="0">
                <a:latin typeface="Times New Roman" panose="02020603050405020304" pitchFamily="18" charset="0"/>
                <a:cs typeface="Times New Roman" panose="02020603050405020304" pitchFamily="18" charset="0"/>
              </a:rPr>
              <a:pPr>
                <a:defRPr/>
              </a:pPr>
              <a:t>13</a:t>
            </a:fld>
            <a:endParaRPr lang="ru-RU" dirty="0">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637309" y="1663411"/>
            <a:ext cx="4336474" cy="25492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u="sng" dirty="0" smtClean="0">
                <a:latin typeface="Times New Roman" panose="02020603050405020304" pitchFamily="18" charset="0"/>
                <a:cs typeface="Times New Roman" panose="02020603050405020304" pitchFamily="18" charset="0"/>
              </a:rPr>
              <a:t>Часть 4 </a:t>
            </a:r>
          </a:p>
          <a:p>
            <a:pPr algn="ctr"/>
            <a:r>
              <a:rPr lang="ru-RU" sz="1600" dirty="0" smtClean="0">
                <a:latin typeface="Times New Roman" panose="02020603050405020304" pitchFamily="18" charset="0"/>
                <a:cs typeface="Times New Roman" panose="02020603050405020304" pitchFamily="18" charset="0"/>
              </a:rPr>
              <a:t>Изменение </a:t>
            </a:r>
            <a:r>
              <a:rPr lang="ru-RU" sz="1600" dirty="0">
                <a:latin typeface="Times New Roman" panose="02020603050405020304" pitchFamily="18" charset="0"/>
                <a:cs typeface="Times New Roman" panose="02020603050405020304" pitchFamily="18" charset="0"/>
              </a:rPr>
              <a:t>условий контракта, в том числе увеличение цен товаров, работ, услуг, если возможность изменения условий контракта не предусмотрена законодательством Российской Федерации о контрактной системе в сфере закупок</a:t>
            </a:r>
          </a:p>
        </p:txBody>
      </p:sp>
      <p:sp>
        <p:nvSpPr>
          <p:cNvPr id="6" name="Прямоугольник 5"/>
          <p:cNvSpPr/>
          <p:nvPr/>
        </p:nvSpPr>
        <p:spPr>
          <a:xfrm>
            <a:off x="5527964" y="1663411"/>
            <a:ext cx="6068291" cy="25769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u="sng" dirty="0" smtClean="0">
                <a:latin typeface="Times New Roman" panose="02020603050405020304" pitchFamily="18" charset="0"/>
                <a:cs typeface="Times New Roman" panose="02020603050405020304" pitchFamily="18" charset="0"/>
              </a:rPr>
              <a:t>Часть 5 </a:t>
            </a:r>
          </a:p>
          <a:p>
            <a:pPr algn="ctr"/>
            <a:r>
              <a:rPr lang="ru-RU" sz="1600" dirty="0" smtClean="0">
                <a:latin typeface="Times New Roman" panose="02020603050405020304" pitchFamily="18" charset="0"/>
                <a:cs typeface="Times New Roman" panose="02020603050405020304" pitchFamily="18" charset="0"/>
              </a:rPr>
              <a:t>Изменение </a:t>
            </a:r>
            <a:r>
              <a:rPr lang="ru-RU" sz="1600" dirty="0">
                <a:latin typeface="Times New Roman" panose="02020603050405020304" pitchFamily="18" charset="0"/>
                <a:cs typeface="Times New Roman" panose="02020603050405020304" pitchFamily="18" charset="0"/>
              </a:rPr>
              <a:t>условий контракта, в том числе увеличение цен товаров, работ, услуг, если возможность изменения условий контракта не предусмотрена законодательством Российской Федерации о контрактной системе в сфере закупок и такое изменение привело к дополнительному расходованию средств соответствующих бюджетов бюджетной системы Российской Федерации или уменьшению количества поставляемых товаров, объема выполняемых работ, оказываемых услуг для обеспечения государственных и муниципальных нужд</a:t>
            </a:r>
          </a:p>
        </p:txBody>
      </p:sp>
      <p:sp>
        <p:nvSpPr>
          <p:cNvPr id="7" name="Прямоугольник 6"/>
          <p:cNvSpPr/>
          <p:nvPr/>
        </p:nvSpPr>
        <p:spPr>
          <a:xfrm>
            <a:off x="637310" y="4610100"/>
            <a:ext cx="4336474" cy="12763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smtClean="0">
                <a:latin typeface="Times New Roman" panose="02020603050405020304" pitchFamily="18" charset="0"/>
                <a:cs typeface="Times New Roman" panose="02020603050405020304" pitchFamily="18" charset="0"/>
              </a:rPr>
              <a:t>Должностные лица Федерального казначейства вправе возбуждать дела об административных правонарушениях, предусмотренные частями 4–5 статьи 7.32 КоАП РФ</a:t>
            </a:r>
            <a:endParaRPr lang="ru-RU" sz="1600" dirty="0">
              <a:latin typeface="Times New Roman" panose="02020603050405020304" pitchFamily="18" charset="0"/>
              <a:cs typeface="Times New Roman" panose="02020603050405020304" pitchFamily="18" charset="0"/>
            </a:endParaRPr>
          </a:p>
        </p:txBody>
      </p:sp>
      <p:sp>
        <p:nvSpPr>
          <p:cNvPr id="8" name="Прямоугольник 7"/>
          <p:cNvSpPr/>
          <p:nvPr/>
        </p:nvSpPr>
        <p:spPr>
          <a:xfrm>
            <a:off x="6802581" y="4610101"/>
            <a:ext cx="4793673" cy="12763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smtClean="0">
                <a:latin typeface="Times New Roman" panose="02020603050405020304" pitchFamily="18" charset="0"/>
                <a:cs typeface="Times New Roman" panose="02020603050405020304" pitchFamily="18" charset="0"/>
              </a:rPr>
              <a:t>Протокол  </a:t>
            </a:r>
            <a:r>
              <a:rPr lang="ru-RU" sz="1600" dirty="0">
                <a:latin typeface="Times New Roman" panose="02020603050405020304" pitchFamily="18" charset="0"/>
                <a:cs typeface="Times New Roman" panose="02020603050405020304" pitchFamily="18" charset="0"/>
              </a:rPr>
              <a:t>с материалами </a:t>
            </a:r>
            <a:r>
              <a:rPr lang="ru-RU" sz="1600" dirty="0" smtClean="0">
                <a:latin typeface="Times New Roman" panose="02020603050405020304" pitchFamily="18" charset="0"/>
                <a:cs typeface="Times New Roman" panose="02020603050405020304" pitchFamily="18" charset="0"/>
              </a:rPr>
              <a:t>дела об </a:t>
            </a:r>
            <a:r>
              <a:rPr lang="ru-RU" sz="1600" dirty="0">
                <a:latin typeface="Times New Roman" panose="02020603050405020304" pitchFamily="18" charset="0"/>
                <a:cs typeface="Times New Roman" panose="02020603050405020304" pitchFamily="18" charset="0"/>
              </a:rPr>
              <a:t>административном правонарушении </a:t>
            </a:r>
            <a:r>
              <a:rPr lang="ru-RU" sz="1600" dirty="0" smtClean="0">
                <a:latin typeface="Times New Roman" panose="02020603050405020304" pitchFamily="18" charset="0"/>
                <a:cs typeface="Times New Roman" panose="02020603050405020304" pitchFamily="18" charset="0"/>
              </a:rPr>
              <a:t>подлежит направлению в </a:t>
            </a:r>
            <a:r>
              <a:rPr lang="ru-RU" sz="1600" dirty="0">
                <a:latin typeface="Times New Roman" panose="02020603050405020304" pitchFamily="18" charset="0"/>
                <a:cs typeface="Times New Roman" panose="02020603050405020304" pitchFamily="18" charset="0"/>
              </a:rPr>
              <a:t>контрольный орган в сфере </a:t>
            </a:r>
            <a:r>
              <a:rPr lang="ru-RU" sz="1600" dirty="0" smtClean="0">
                <a:latin typeface="Times New Roman" panose="02020603050405020304" pitchFamily="18" charset="0"/>
                <a:cs typeface="Times New Roman" panose="02020603050405020304" pitchFamily="18" charset="0"/>
              </a:rPr>
              <a:t>закупок – ФАС России </a:t>
            </a:r>
          </a:p>
          <a:p>
            <a:pPr algn="ctr"/>
            <a:r>
              <a:rPr lang="ru-RU" sz="1600" dirty="0" smtClean="0">
                <a:latin typeface="Times New Roman" panose="02020603050405020304" pitchFamily="18" charset="0"/>
                <a:cs typeface="Times New Roman" panose="02020603050405020304" pitchFamily="18" charset="0"/>
              </a:rPr>
              <a:t>(ст.23.66  КоАП РФ)</a:t>
            </a:r>
            <a:endParaRPr lang="ru-RU" sz="1600" dirty="0">
              <a:latin typeface="Times New Roman" panose="02020603050405020304" pitchFamily="18" charset="0"/>
              <a:cs typeface="Times New Roman" panose="02020603050405020304" pitchFamily="18" charset="0"/>
            </a:endParaRPr>
          </a:p>
        </p:txBody>
      </p:sp>
      <p:sp>
        <p:nvSpPr>
          <p:cNvPr id="9" name="Стрелка вправо 8"/>
          <p:cNvSpPr/>
          <p:nvPr/>
        </p:nvSpPr>
        <p:spPr>
          <a:xfrm>
            <a:off x="4946941" y="5091319"/>
            <a:ext cx="1828798" cy="352287"/>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Прямоугольник 1"/>
          <p:cNvSpPr/>
          <p:nvPr/>
        </p:nvSpPr>
        <p:spPr>
          <a:xfrm>
            <a:off x="640776" y="1321011"/>
            <a:ext cx="10958944" cy="34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latin typeface="Times New Roman" panose="02020603050405020304" pitchFamily="18" charset="0"/>
                <a:cs typeface="Times New Roman" panose="02020603050405020304" pitchFamily="18" charset="0"/>
              </a:rPr>
              <a:t>Статья 7.32. Нарушение порядка заключения, изменения контракта</a:t>
            </a:r>
          </a:p>
        </p:txBody>
      </p:sp>
    </p:spTree>
    <p:extLst>
      <p:ext uri="{BB962C8B-B14F-4D97-AF65-F5344CB8AC3E}">
        <p14:creationId xmlns:p14="http://schemas.microsoft.com/office/powerpoint/2010/main" val="25487798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2"/>
          </p:nvPr>
        </p:nvSpPr>
        <p:spPr>
          <a:xfrm>
            <a:off x="9448800" y="6519318"/>
            <a:ext cx="2743200" cy="365125"/>
          </a:xfrm>
        </p:spPr>
        <p:txBody>
          <a:bodyPr/>
          <a:lstStyle/>
          <a:p>
            <a:pPr>
              <a:defRPr/>
            </a:pPr>
            <a:fld id="{47EA9584-6FC9-446B-89E9-C9D48C4D1663}" type="slidenum">
              <a:rPr lang="ru-RU" smtClean="0">
                <a:latin typeface="Times New Roman" panose="02020603050405020304" pitchFamily="18" charset="0"/>
                <a:cs typeface="Times New Roman" panose="02020603050405020304" pitchFamily="18" charset="0"/>
              </a:rPr>
              <a:pPr>
                <a:defRPr/>
              </a:pPr>
              <a:t>14</a:t>
            </a:fld>
            <a:endParaRPr lang="ru-RU" dirty="0">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595744" y="1485900"/>
            <a:ext cx="3442856" cy="33631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u="sng" dirty="0" smtClean="0">
                <a:latin typeface="Times New Roman" panose="02020603050405020304" pitchFamily="18" charset="0"/>
                <a:cs typeface="Times New Roman" panose="02020603050405020304" pitchFamily="18" charset="0"/>
              </a:rPr>
              <a:t>Часть 8 </a:t>
            </a:r>
          </a:p>
          <a:p>
            <a:pPr algn="ctr"/>
            <a:r>
              <a:rPr lang="ru-RU" sz="1400" dirty="0" smtClean="0">
                <a:latin typeface="Times New Roman" panose="02020603050405020304" pitchFamily="18" charset="0"/>
                <a:cs typeface="Times New Roman" panose="02020603050405020304" pitchFamily="18" charset="0"/>
              </a:rPr>
              <a:t>Несоблюдение </a:t>
            </a:r>
            <a:r>
              <a:rPr lang="ru-RU" sz="1400" dirty="0">
                <a:latin typeface="Times New Roman" panose="02020603050405020304" pitchFamily="18" charset="0"/>
                <a:cs typeface="Times New Roman" panose="02020603050405020304" pitchFamily="18" charset="0"/>
              </a:rPr>
              <a:t>требований законодательства Российской Федерации и иных нормативных правовых актов Российской Федерации о контрактной системе в сфере закупок о проведении экспертизы поставленного товара, результатов выполненной работы, оказанной услуги или отдельных этапов исполнения контракта в случае, если в соответствии с законодательством Российской Федерации о контрактной системе в сфере закупок к проведению такой экспертизы заказчик обязан привлечь экспертов, экспертные организации</a:t>
            </a:r>
          </a:p>
        </p:txBody>
      </p:sp>
      <p:sp>
        <p:nvSpPr>
          <p:cNvPr id="6" name="Прямоугольник 5"/>
          <p:cNvSpPr/>
          <p:nvPr/>
        </p:nvSpPr>
        <p:spPr>
          <a:xfrm>
            <a:off x="4371975" y="1485900"/>
            <a:ext cx="2781300" cy="33631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u="sng" dirty="0" smtClean="0">
                <a:latin typeface="Times New Roman" panose="02020603050405020304" pitchFamily="18" charset="0"/>
                <a:cs typeface="Times New Roman" panose="02020603050405020304" pitchFamily="18" charset="0"/>
              </a:rPr>
              <a:t>Часть 9 </a:t>
            </a:r>
          </a:p>
          <a:p>
            <a:pPr algn="ctr"/>
            <a:r>
              <a:rPr lang="ru-RU" sz="1400" dirty="0" err="1" smtClean="0">
                <a:latin typeface="Times New Roman" panose="02020603050405020304" pitchFamily="18" charset="0"/>
                <a:cs typeface="Times New Roman" panose="02020603050405020304" pitchFamily="18" charset="0"/>
              </a:rPr>
              <a:t>Несоставление</a:t>
            </a:r>
            <a:r>
              <a:rPr lang="ru-RU" sz="1400" dirty="0" smtClean="0">
                <a:latin typeface="Times New Roman" panose="02020603050405020304" pitchFamily="18" charset="0"/>
                <a:cs typeface="Times New Roman" panose="02020603050405020304" pitchFamily="18" charset="0"/>
              </a:rPr>
              <a:t> </a:t>
            </a:r>
            <a:r>
              <a:rPr lang="ru-RU" sz="1400" dirty="0">
                <a:latin typeface="Times New Roman" panose="02020603050405020304" pitchFamily="18" charset="0"/>
                <a:cs typeface="Times New Roman" panose="02020603050405020304" pitchFamily="18" charset="0"/>
              </a:rPr>
              <a:t>документов о приемке поставленного товара, выполненной работы (ее результатов), оказанной услуги или отдельных этапов поставки товара, выполнения работы, оказания услуги либо </a:t>
            </a:r>
            <a:r>
              <a:rPr lang="ru-RU" sz="1400" dirty="0" err="1">
                <a:latin typeface="Times New Roman" panose="02020603050405020304" pitchFamily="18" charset="0"/>
                <a:cs typeface="Times New Roman" panose="02020603050405020304" pitchFamily="18" charset="0"/>
              </a:rPr>
              <a:t>ненаправление</a:t>
            </a:r>
            <a:r>
              <a:rPr lang="ru-RU" sz="1400" dirty="0">
                <a:latin typeface="Times New Roman" panose="02020603050405020304" pitchFamily="18" charset="0"/>
                <a:cs typeface="Times New Roman" panose="02020603050405020304" pitchFamily="18" charset="0"/>
              </a:rPr>
              <a:t> мотивированного отказа от подписания таких документов в случае отказа от их подписания</a:t>
            </a:r>
          </a:p>
        </p:txBody>
      </p:sp>
      <p:sp>
        <p:nvSpPr>
          <p:cNvPr id="7" name="Прямоугольник 6"/>
          <p:cNvSpPr/>
          <p:nvPr/>
        </p:nvSpPr>
        <p:spPr>
          <a:xfrm>
            <a:off x="7581900" y="1485900"/>
            <a:ext cx="4194464" cy="33631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u="sng" dirty="0" smtClean="0">
                <a:latin typeface="Times New Roman" panose="02020603050405020304" pitchFamily="18" charset="0"/>
                <a:cs typeface="Times New Roman" panose="02020603050405020304" pitchFamily="18" charset="0"/>
              </a:rPr>
              <a:t>Часть10 </a:t>
            </a:r>
          </a:p>
          <a:p>
            <a:pPr algn="ctr"/>
            <a:r>
              <a:rPr lang="ru-RU" sz="1400" dirty="0" smtClean="0">
                <a:latin typeface="Times New Roman" panose="02020603050405020304" pitchFamily="18" charset="0"/>
                <a:cs typeface="Times New Roman" panose="02020603050405020304" pitchFamily="18" charset="0"/>
              </a:rPr>
              <a:t>Приемка </a:t>
            </a:r>
            <a:r>
              <a:rPr lang="ru-RU" sz="1400" dirty="0">
                <a:latin typeface="Times New Roman" panose="02020603050405020304" pitchFamily="18" charset="0"/>
                <a:cs typeface="Times New Roman" panose="02020603050405020304" pitchFamily="18" charset="0"/>
              </a:rPr>
              <a:t>поставленного товара, выполненной работы (ее результатов), оказанной услуги или отдельного этапа исполнения контракта в случае несоответствия этих товара, работы, услуги либо результатов выполненных работ условиям контракта, если выявленное несоответствие не устранено поставщиком (подрядчиком, исполнителем) и привело к дополнительному расходованию средств соответствующего бюджета бюджетной системы Российской Федерации или уменьшению количества поставляемых товаров, объема выполняемых работ, оказываемых услуг для обеспечения государственных и муниципальных нужд</a:t>
            </a:r>
          </a:p>
        </p:txBody>
      </p:sp>
      <p:sp>
        <p:nvSpPr>
          <p:cNvPr id="8" name="Прямоугольник 7"/>
          <p:cNvSpPr/>
          <p:nvPr/>
        </p:nvSpPr>
        <p:spPr>
          <a:xfrm>
            <a:off x="1821869" y="6118114"/>
            <a:ext cx="3435927" cy="6511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smtClean="0">
                <a:latin typeface="Times New Roman" panose="02020603050405020304" pitchFamily="18" charset="0"/>
                <a:cs typeface="Times New Roman" panose="02020603050405020304" pitchFamily="18" charset="0"/>
              </a:rPr>
              <a:t>Возбуждать дела по частям 8–10 статьи 7.32 КоАП РФ</a:t>
            </a:r>
            <a:endParaRPr lang="ru-RU" sz="1600" dirty="0">
              <a:latin typeface="Times New Roman" panose="02020603050405020304" pitchFamily="18" charset="0"/>
              <a:cs typeface="Times New Roman" panose="02020603050405020304" pitchFamily="18" charset="0"/>
            </a:endParaRPr>
          </a:p>
        </p:txBody>
      </p:sp>
      <p:sp>
        <p:nvSpPr>
          <p:cNvPr id="9" name="Прямоугольник 8"/>
          <p:cNvSpPr/>
          <p:nvPr/>
        </p:nvSpPr>
        <p:spPr>
          <a:xfrm>
            <a:off x="6594764" y="6118114"/>
            <a:ext cx="3463636" cy="6373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smtClean="0">
                <a:latin typeface="Times New Roman" panose="02020603050405020304" pitchFamily="18" charset="0"/>
                <a:cs typeface="Times New Roman" panose="02020603050405020304" pitchFamily="18" charset="0"/>
              </a:rPr>
              <a:t>Рассматривать дела </a:t>
            </a:r>
            <a:r>
              <a:rPr lang="ru-RU" sz="1600" dirty="0">
                <a:latin typeface="Times New Roman" panose="02020603050405020304" pitchFamily="18" charset="0"/>
                <a:cs typeface="Times New Roman" panose="02020603050405020304" pitchFamily="18" charset="0"/>
              </a:rPr>
              <a:t>по частям 8–10 статьи 7.32 КоАП РФ</a:t>
            </a:r>
          </a:p>
        </p:txBody>
      </p:sp>
      <p:sp>
        <p:nvSpPr>
          <p:cNvPr id="10" name="Стрелка вниз 9"/>
          <p:cNvSpPr/>
          <p:nvPr/>
        </p:nvSpPr>
        <p:spPr>
          <a:xfrm>
            <a:off x="3297516" y="5523669"/>
            <a:ext cx="484632" cy="594446"/>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Стрелка вниз 10"/>
          <p:cNvSpPr/>
          <p:nvPr/>
        </p:nvSpPr>
        <p:spPr>
          <a:xfrm>
            <a:off x="8084266" y="5523668"/>
            <a:ext cx="484632" cy="580592"/>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Прямоугольник 1"/>
          <p:cNvSpPr/>
          <p:nvPr/>
        </p:nvSpPr>
        <p:spPr>
          <a:xfrm>
            <a:off x="2244435" y="5143500"/>
            <a:ext cx="6804315" cy="3801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latin typeface="Times New Roman" panose="02020603050405020304" pitchFamily="18" charset="0"/>
                <a:cs typeface="Times New Roman" panose="02020603050405020304" pitchFamily="18" charset="0"/>
              </a:rPr>
              <a:t>Должностные лица Федерального казначейства вправе</a:t>
            </a:r>
            <a:endParaRPr lang="ru-RU" dirty="0">
              <a:latin typeface="Times New Roman" panose="02020603050405020304" pitchFamily="18" charset="0"/>
              <a:cs typeface="Times New Roman" panose="02020603050405020304" pitchFamily="18" charset="0"/>
            </a:endParaRPr>
          </a:p>
        </p:txBody>
      </p:sp>
      <p:sp>
        <p:nvSpPr>
          <p:cNvPr id="12" name="Скругленный прямоугольник 11"/>
          <p:cNvSpPr/>
          <p:nvPr/>
        </p:nvSpPr>
        <p:spPr>
          <a:xfrm>
            <a:off x="595744" y="1133475"/>
            <a:ext cx="11180619" cy="3429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latin typeface="Times New Roman" panose="02020603050405020304" pitchFamily="18" charset="0"/>
                <a:cs typeface="Times New Roman" panose="02020603050405020304" pitchFamily="18" charset="0"/>
              </a:rPr>
              <a:t>Статья 7.32. Нарушение порядка заключения, изменения контракта</a:t>
            </a:r>
          </a:p>
        </p:txBody>
      </p:sp>
    </p:spTree>
    <p:extLst>
      <p:ext uri="{BB962C8B-B14F-4D97-AF65-F5344CB8AC3E}">
        <p14:creationId xmlns:p14="http://schemas.microsoft.com/office/powerpoint/2010/main" val="14479691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2"/>
          </p:nvPr>
        </p:nvSpPr>
        <p:spPr>
          <a:xfrm>
            <a:off x="9448800" y="6512791"/>
            <a:ext cx="2743200" cy="365125"/>
          </a:xfrm>
        </p:spPr>
        <p:txBody>
          <a:bodyPr/>
          <a:lstStyle/>
          <a:p>
            <a:pPr>
              <a:defRPr/>
            </a:pPr>
            <a:fld id="{47EA9584-6FC9-446B-89E9-C9D48C4D1663}" type="slidenum">
              <a:rPr lang="ru-RU" smtClean="0">
                <a:latin typeface="Times New Roman" panose="02020603050405020304" pitchFamily="18" charset="0"/>
                <a:cs typeface="Times New Roman" panose="02020603050405020304" pitchFamily="18" charset="0"/>
              </a:rPr>
              <a:pPr>
                <a:defRPr/>
              </a:pPr>
              <a:t>15</a:t>
            </a:fld>
            <a:endParaRPr lang="ru-RU" dirty="0">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714375" y="1662545"/>
            <a:ext cx="4876800" cy="2992582"/>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u="sng" dirty="0" smtClean="0">
                <a:latin typeface="Times New Roman" panose="02020603050405020304" pitchFamily="18" charset="0"/>
                <a:cs typeface="Times New Roman" panose="02020603050405020304" pitchFamily="18" charset="0"/>
              </a:rPr>
              <a:t>Часть 1 </a:t>
            </a:r>
          </a:p>
          <a:p>
            <a:pPr algn="ctr"/>
            <a:r>
              <a:rPr lang="ru-RU" sz="1600" dirty="0" smtClean="0">
                <a:latin typeface="Times New Roman" panose="02020603050405020304" pitchFamily="18" charset="0"/>
                <a:cs typeface="Times New Roman" panose="02020603050405020304" pitchFamily="18" charset="0"/>
              </a:rPr>
              <a:t>Нарушение </a:t>
            </a:r>
            <a:r>
              <a:rPr lang="ru-RU" sz="1600" dirty="0">
                <a:latin typeface="Times New Roman" panose="02020603050405020304" pitchFamily="18" charset="0"/>
                <a:cs typeface="Times New Roman" panose="02020603050405020304" pitchFamily="18" charset="0"/>
              </a:rPr>
              <a:t>порядка работы с денежной наличностью и порядка ведения кассовых операций, выразившееся в осуществлении расчетов наличными деньгами </a:t>
            </a:r>
            <a:r>
              <a:rPr lang="ru-RU" sz="1600" dirty="0" smtClean="0">
                <a:latin typeface="Times New Roman" panose="02020603050405020304" pitchFamily="18" charset="0"/>
                <a:cs typeface="Times New Roman" panose="02020603050405020304" pitchFamily="18" charset="0"/>
              </a:rPr>
              <a:t/>
            </a:r>
            <a:br>
              <a:rPr lang="ru-RU" sz="1600" dirty="0" smtClean="0">
                <a:latin typeface="Times New Roman" panose="02020603050405020304" pitchFamily="18" charset="0"/>
                <a:cs typeface="Times New Roman" panose="02020603050405020304" pitchFamily="18" charset="0"/>
              </a:rPr>
            </a:br>
            <a:r>
              <a:rPr lang="ru-RU" sz="1600" dirty="0" smtClean="0">
                <a:latin typeface="Times New Roman" panose="02020603050405020304" pitchFamily="18" charset="0"/>
                <a:cs typeface="Times New Roman" panose="02020603050405020304" pitchFamily="18" charset="0"/>
              </a:rPr>
              <a:t>с </a:t>
            </a:r>
            <a:r>
              <a:rPr lang="ru-RU" sz="1600" dirty="0">
                <a:latin typeface="Times New Roman" panose="02020603050405020304" pitchFamily="18" charset="0"/>
                <a:cs typeface="Times New Roman" panose="02020603050405020304" pitchFamily="18" charset="0"/>
              </a:rPr>
              <a:t>другими организациями сверх установленных размеров, </a:t>
            </a:r>
            <a:r>
              <a:rPr lang="ru-RU" sz="1600" dirty="0" err="1">
                <a:latin typeface="Times New Roman" panose="02020603050405020304" pitchFamily="18" charset="0"/>
                <a:cs typeface="Times New Roman" panose="02020603050405020304" pitchFamily="18" charset="0"/>
              </a:rPr>
              <a:t>неоприходовании</a:t>
            </a:r>
            <a:r>
              <a:rPr lang="ru-RU" sz="1600" dirty="0">
                <a:latin typeface="Times New Roman" panose="02020603050405020304" pitchFamily="18" charset="0"/>
                <a:cs typeface="Times New Roman" panose="02020603050405020304" pitchFamily="18" charset="0"/>
              </a:rPr>
              <a:t> (неполном оприходовании) в кассу денежной наличности, несоблюдении порядка хранения свободных денежных средств, а равно в накоплении в кассе наличных денег сверх установленных лимитов</a:t>
            </a:r>
          </a:p>
        </p:txBody>
      </p:sp>
      <p:sp>
        <p:nvSpPr>
          <p:cNvPr id="6" name="Прямоугольник 5"/>
          <p:cNvSpPr/>
          <p:nvPr/>
        </p:nvSpPr>
        <p:spPr>
          <a:xfrm>
            <a:off x="5772151" y="1662545"/>
            <a:ext cx="6101194" cy="2992582"/>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u="sng" dirty="0" smtClean="0">
                <a:latin typeface="Times New Roman" panose="02020603050405020304" pitchFamily="18" charset="0"/>
                <a:cs typeface="Times New Roman" panose="02020603050405020304" pitchFamily="18" charset="0"/>
              </a:rPr>
              <a:t>Часть 2 </a:t>
            </a:r>
          </a:p>
          <a:p>
            <a:pPr algn="ctr"/>
            <a:r>
              <a:rPr lang="ru-RU" sz="1400" dirty="0" smtClean="0">
                <a:latin typeface="Times New Roman" panose="02020603050405020304" pitchFamily="18" charset="0"/>
                <a:cs typeface="Times New Roman" panose="02020603050405020304" pitchFamily="18" charset="0"/>
              </a:rPr>
              <a:t>Нарушение </a:t>
            </a:r>
            <a:r>
              <a:rPr lang="ru-RU" sz="1400" dirty="0">
                <a:latin typeface="Times New Roman" panose="02020603050405020304" pitchFamily="18" charset="0"/>
                <a:cs typeface="Times New Roman" panose="02020603050405020304" pitchFamily="18" charset="0"/>
              </a:rPr>
              <a:t>платежными агентами, осуществляющими деятельность </a:t>
            </a:r>
            <a:r>
              <a:rPr lang="ru-RU" sz="1400" dirty="0" smtClean="0">
                <a:latin typeface="Times New Roman" panose="02020603050405020304" pitchFamily="18" charset="0"/>
                <a:cs typeface="Times New Roman" panose="02020603050405020304" pitchFamily="18" charset="0"/>
              </a:rPr>
              <a:t/>
            </a:r>
            <a:br>
              <a:rPr lang="ru-RU" sz="1400" dirty="0" smtClean="0">
                <a:latin typeface="Times New Roman" panose="02020603050405020304" pitchFamily="18" charset="0"/>
                <a:cs typeface="Times New Roman" panose="02020603050405020304" pitchFamily="18" charset="0"/>
              </a:rPr>
            </a:br>
            <a:r>
              <a:rPr lang="ru-RU" sz="1400" dirty="0" smtClean="0">
                <a:latin typeface="Times New Roman" panose="02020603050405020304" pitchFamily="18" charset="0"/>
                <a:cs typeface="Times New Roman" panose="02020603050405020304" pitchFamily="18" charset="0"/>
              </a:rPr>
              <a:t>в </a:t>
            </a:r>
            <a:r>
              <a:rPr lang="ru-RU" sz="1400" dirty="0">
                <a:latin typeface="Times New Roman" panose="02020603050405020304" pitchFamily="18" charset="0"/>
                <a:cs typeface="Times New Roman" panose="02020603050405020304" pitchFamily="18" charset="0"/>
              </a:rPr>
              <a:t>соответствии с Федеральным законом от 3 июня 2009 года </a:t>
            </a:r>
            <a:r>
              <a:rPr lang="ru-RU" sz="1400" dirty="0" smtClean="0">
                <a:latin typeface="Times New Roman" panose="02020603050405020304" pitchFamily="18" charset="0"/>
                <a:cs typeface="Times New Roman" panose="02020603050405020304" pitchFamily="18" charset="0"/>
              </a:rPr>
              <a:t>№ </a:t>
            </a:r>
            <a:r>
              <a:rPr lang="ru-RU" sz="1400" dirty="0">
                <a:latin typeface="Times New Roman" panose="02020603050405020304" pitchFamily="18" charset="0"/>
                <a:cs typeface="Times New Roman" panose="02020603050405020304" pitchFamily="18" charset="0"/>
              </a:rPr>
              <a:t>103-ФЗ </a:t>
            </a:r>
            <a:r>
              <a:rPr lang="ru-RU" sz="1400" dirty="0" smtClean="0">
                <a:latin typeface="Times New Roman" panose="02020603050405020304" pitchFamily="18" charset="0"/>
                <a:cs typeface="Times New Roman" panose="02020603050405020304" pitchFamily="18" charset="0"/>
              </a:rPr>
              <a:t/>
            </a:r>
            <a:br>
              <a:rPr lang="ru-RU" sz="1400" dirty="0" smtClean="0">
                <a:latin typeface="Times New Roman" panose="02020603050405020304" pitchFamily="18" charset="0"/>
                <a:cs typeface="Times New Roman" panose="02020603050405020304" pitchFamily="18" charset="0"/>
              </a:rPr>
            </a:br>
            <a:r>
              <a:rPr lang="ru-RU" sz="1400" dirty="0" smtClean="0">
                <a:latin typeface="Times New Roman" panose="02020603050405020304" pitchFamily="18" charset="0"/>
                <a:cs typeface="Times New Roman" panose="02020603050405020304" pitchFamily="18" charset="0"/>
              </a:rPr>
              <a:t>«О </a:t>
            </a:r>
            <a:r>
              <a:rPr lang="ru-RU" sz="1400" dirty="0">
                <a:latin typeface="Times New Roman" panose="02020603050405020304" pitchFamily="18" charset="0"/>
                <a:cs typeface="Times New Roman" panose="02020603050405020304" pitchFamily="18" charset="0"/>
              </a:rPr>
              <a:t>деятельности по приему платежей физических лиц, осуществляемой платежными </a:t>
            </a:r>
            <a:r>
              <a:rPr lang="ru-RU" sz="1400" dirty="0" smtClean="0">
                <a:latin typeface="Times New Roman" panose="02020603050405020304" pitchFamily="18" charset="0"/>
                <a:cs typeface="Times New Roman" panose="02020603050405020304" pitchFamily="18" charset="0"/>
              </a:rPr>
              <a:t>агентами», </a:t>
            </a:r>
            <a:r>
              <a:rPr lang="ru-RU" sz="1400" dirty="0">
                <a:latin typeface="Times New Roman" panose="02020603050405020304" pitchFamily="18" charset="0"/>
                <a:cs typeface="Times New Roman" panose="02020603050405020304" pitchFamily="18" charset="0"/>
              </a:rPr>
              <a:t>банковскими платежными агентами и банковскими платежными субагентами, осуществляющими деятельность в соответствии </a:t>
            </a:r>
            <a:r>
              <a:rPr lang="ru-RU" sz="1400" dirty="0" smtClean="0">
                <a:latin typeface="Times New Roman" panose="02020603050405020304" pitchFamily="18" charset="0"/>
                <a:cs typeface="Times New Roman" panose="02020603050405020304" pitchFamily="18" charset="0"/>
              </a:rPr>
              <a:t/>
            </a:r>
            <a:br>
              <a:rPr lang="ru-RU" sz="1400" dirty="0" smtClean="0">
                <a:latin typeface="Times New Roman" panose="02020603050405020304" pitchFamily="18" charset="0"/>
                <a:cs typeface="Times New Roman" panose="02020603050405020304" pitchFamily="18" charset="0"/>
              </a:rPr>
            </a:br>
            <a:r>
              <a:rPr lang="ru-RU" sz="1400" dirty="0" smtClean="0">
                <a:latin typeface="Times New Roman" panose="02020603050405020304" pitchFamily="18" charset="0"/>
                <a:cs typeface="Times New Roman" panose="02020603050405020304" pitchFamily="18" charset="0"/>
              </a:rPr>
              <a:t>с </a:t>
            </a:r>
            <a:r>
              <a:rPr lang="ru-RU" sz="1400" dirty="0">
                <a:latin typeface="Times New Roman" panose="02020603050405020304" pitchFamily="18" charset="0"/>
                <a:cs typeface="Times New Roman" panose="02020603050405020304" pitchFamily="18" charset="0"/>
              </a:rPr>
              <a:t>Федеральным законом </a:t>
            </a:r>
            <a:r>
              <a:rPr lang="ru-RU" sz="1400" dirty="0" smtClean="0">
                <a:latin typeface="Times New Roman" panose="02020603050405020304" pitchFamily="18" charset="0"/>
                <a:cs typeface="Times New Roman" panose="02020603050405020304" pitchFamily="18" charset="0"/>
              </a:rPr>
              <a:t>«О </a:t>
            </a:r>
            <a:r>
              <a:rPr lang="ru-RU" sz="1400" dirty="0">
                <a:latin typeface="Times New Roman" panose="02020603050405020304" pitchFamily="18" charset="0"/>
                <a:cs typeface="Times New Roman" panose="02020603050405020304" pitchFamily="18" charset="0"/>
              </a:rPr>
              <a:t>национальной платежной </a:t>
            </a:r>
            <a:r>
              <a:rPr lang="ru-RU" sz="1400" dirty="0" smtClean="0">
                <a:latin typeface="Times New Roman" panose="02020603050405020304" pitchFamily="18" charset="0"/>
                <a:cs typeface="Times New Roman" panose="02020603050405020304" pitchFamily="18" charset="0"/>
              </a:rPr>
              <a:t>системе», </a:t>
            </a:r>
            <a:r>
              <a:rPr lang="ru-RU" sz="1400" dirty="0">
                <a:latin typeface="Times New Roman" panose="02020603050405020304" pitchFamily="18" charset="0"/>
                <a:cs typeface="Times New Roman" panose="02020603050405020304" pitchFamily="18" charset="0"/>
              </a:rPr>
              <a:t>обязанностей по сдаче в кредитную организацию полученных от плательщиков при приеме платежей наличных денежных средств для зачисления в полном объеме на свой специальный банковский счет (счета), </a:t>
            </a:r>
            <a:r>
              <a:rPr lang="ru-RU" sz="1400" dirty="0" smtClean="0">
                <a:latin typeface="Times New Roman" panose="02020603050405020304" pitchFamily="18" charset="0"/>
                <a:cs typeface="Times New Roman" panose="02020603050405020304" pitchFamily="18" charset="0"/>
              </a:rPr>
              <a:t/>
            </a:r>
            <a:br>
              <a:rPr lang="ru-RU" sz="1400" dirty="0" smtClean="0">
                <a:latin typeface="Times New Roman" panose="02020603050405020304" pitchFamily="18" charset="0"/>
                <a:cs typeface="Times New Roman" panose="02020603050405020304" pitchFamily="18" charset="0"/>
              </a:rPr>
            </a:br>
            <a:r>
              <a:rPr lang="ru-RU" sz="1400" dirty="0" smtClean="0">
                <a:latin typeface="Times New Roman" panose="02020603050405020304" pitchFamily="18" charset="0"/>
                <a:cs typeface="Times New Roman" panose="02020603050405020304" pitchFamily="18" charset="0"/>
              </a:rPr>
              <a:t>а </a:t>
            </a:r>
            <a:r>
              <a:rPr lang="ru-RU" sz="1400" dirty="0">
                <a:latin typeface="Times New Roman" panose="02020603050405020304" pitchFamily="18" charset="0"/>
                <a:cs typeface="Times New Roman" panose="02020603050405020304" pitchFamily="18" charset="0"/>
              </a:rPr>
              <a:t>равно неиспользование платежными агентами, поставщиками, банковскими платежными агентами, банковскими платежными субагентами специальных банковских счетов для осуществления соответствующих расчетов</a:t>
            </a:r>
          </a:p>
        </p:txBody>
      </p:sp>
      <p:sp>
        <p:nvSpPr>
          <p:cNvPr id="7" name="Прямоугольник 6"/>
          <p:cNvSpPr/>
          <p:nvPr/>
        </p:nvSpPr>
        <p:spPr>
          <a:xfrm>
            <a:off x="2445327" y="5008418"/>
            <a:ext cx="6428509" cy="45720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latin typeface="Times New Roman" panose="02020603050405020304" pitchFamily="18" charset="0"/>
                <a:cs typeface="Times New Roman" panose="02020603050405020304" pitchFamily="18" charset="0"/>
              </a:rPr>
              <a:t>Должностные лица Федерального казначейства вправе</a:t>
            </a:r>
            <a:endParaRPr lang="ru-RU" dirty="0">
              <a:latin typeface="Times New Roman" panose="02020603050405020304" pitchFamily="18" charset="0"/>
              <a:cs typeface="Times New Roman" panose="02020603050405020304" pitchFamily="18" charset="0"/>
            </a:endParaRPr>
          </a:p>
        </p:txBody>
      </p:sp>
      <p:sp>
        <p:nvSpPr>
          <p:cNvPr id="8" name="Прямоугольник 7"/>
          <p:cNvSpPr/>
          <p:nvPr/>
        </p:nvSpPr>
        <p:spPr>
          <a:xfrm>
            <a:off x="1856508" y="6026726"/>
            <a:ext cx="2521527" cy="734291"/>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smtClean="0">
                <a:latin typeface="Times New Roman" panose="02020603050405020304" pitchFamily="18" charset="0"/>
                <a:cs typeface="Times New Roman" panose="02020603050405020304" pitchFamily="18" charset="0"/>
              </a:rPr>
              <a:t>Возбуждать дела </a:t>
            </a:r>
          </a:p>
          <a:p>
            <a:pPr algn="ctr"/>
            <a:r>
              <a:rPr lang="ru-RU" sz="1600" dirty="0" smtClean="0">
                <a:latin typeface="Times New Roman" panose="02020603050405020304" pitchFamily="18" charset="0"/>
                <a:cs typeface="Times New Roman" panose="02020603050405020304" pitchFamily="18" charset="0"/>
              </a:rPr>
              <a:t>по статье 15.1 КоАП РФ</a:t>
            </a:r>
            <a:endParaRPr lang="ru-RU" sz="1600" dirty="0">
              <a:latin typeface="Times New Roman" panose="02020603050405020304" pitchFamily="18" charset="0"/>
              <a:cs typeface="Times New Roman" panose="02020603050405020304" pitchFamily="18" charset="0"/>
            </a:endParaRPr>
          </a:p>
        </p:txBody>
      </p:sp>
      <p:sp>
        <p:nvSpPr>
          <p:cNvPr id="9" name="Прямоугольник 8"/>
          <p:cNvSpPr/>
          <p:nvPr/>
        </p:nvSpPr>
        <p:spPr>
          <a:xfrm>
            <a:off x="6636327" y="6137564"/>
            <a:ext cx="2673928" cy="623454"/>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smtClean="0">
                <a:latin typeface="Times New Roman" panose="02020603050405020304" pitchFamily="18" charset="0"/>
                <a:cs typeface="Times New Roman" panose="02020603050405020304" pitchFamily="18" charset="0"/>
              </a:rPr>
              <a:t>Рассматривать дела </a:t>
            </a:r>
          </a:p>
          <a:p>
            <a:pPr algn="ctr"/>
            <a:r>
              <a:rPr lang="ru-RU" sz="1600" dirty="0" smtClean="0">
                <a:latin typeface="Times New Roman" panose="02020603050405020304" pitchFamily="18" charset="0"/>
                <a:cs typeface="Times New Roman" panose="02020603050405020304" pitchFamily="18" charset="0"/>
              </a:rPr>
              <a:t>по статье 15.1 КоАП РФ</a:t>
            </a:r>
            <a:endParaRPr lang="ru-RU" sz="1600" dirty="0">
              <a:latin typeface="Times New Roman" panose="02020603050405020304" pitchFamily="18" charset="0"/>
              <a:cs typeface="Times New Roman" panose="02020603050405020304" pitchFamily="18" charset="0"/>
            </a:endParaRPr>
          </a:p>
        </p:txBody>
      </p:sp>
      <p:sp>
        <p:nvSpPr>
          <p:cNvPr id="10" name="Стрелка вниз 9"/>
          <p:cNvSpPr/>
          <p:nvPr/>
        </p:nvSpPr>
        <p:spPr>
          <a:xfrm>
            <a:off x="3117271" y="5465619"/>
            <a:ext cx="484632" cy="561108"/>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07445" y="5465619"/>
            <a:ext cx="523875" cy="6719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714375" y="1067649"/>
            <a:ext cx="11158970" cy="594896"/>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latin typeface="Times New Roman" panose="02020603050405020304" pitchFamily="18" charset="0"/>
                <a:cs typeface="Times New Roman" panose="02020603050405020304" pitchFamily="18" charset="0"/>
              </a:rPr>
              <a:t>Статья 15.1. Нарушение порядка работы с денежной наличностью и порядка ведения кассовых операций, </a:t>
            </a:r>
            <a:br>
              <a:rPr lang="ru-RU" dirty="0">
                <a:latin typeface="Times New Roman" panose="02020603050405020304" pitchFamily="18" charset="0"/>
                <a:cs typeface="Times New Roman" panose="02020603050405020304" pitchFamily="18" charset="0"/>
              </a:rPr>
            </a:br>
            <a:r>
              <a:rPr lang="ru-RU" dirty="0">
                <a:latin typeface="Times New Roman" panose="02020603050405020304" pitchFamily="18" charset="0"/>
                <a:cs typeface="Times New Roman" panose="02020603050405020304" pitchFamily="18" charset="0"/>
              </a:rPr>
              <a:t>а также нарушение требований об использовании специальных банковских счетов</a:t>
            </a:r>
          </a:p>
        </p:txBody>
      </p:sp>
    </p:spTree>
    <p:extLst>
      <p:ext uri="{BB962C8B-B14F-4D97-AF65-F5344CB8AC3E}">
        <p14:creationId xmlns:p14="http://schemas.microsoft.com/office/powerpoint/2010/main" val="39544614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2"/>
          </p:nvPr>
        </p:nvSpPr>
        <p:spPr>
          <a:xfrm>
            <a:off x="9448800" y="6492875"/>
            <a:ext cx="2743200" cy="365125"/>
          </a:xfrm>
        </p:spPr>
        <p:txBody>
          <a:bodyPr/>
          <a:lstStyle/>
          <a:p>
            <a:pPr>
              <a:defRPr/>
            </a:pPr>
            <a:fld id="{47EA9584-6FC9-446B-89E9-C9D48C4D1663}" type="slidenum">
              <a:rPr lang="ru-RU" smtClean="0">
                <a:latin typeface="Times New Roman" panose="02020603050405020304" pitchFamily="18" charset="0"/>
                <a:cs typeface="Times New Roman" panose="02020603050405020304" pitchFamily="18" charset="0"/>
              </a:rPr>
              <a:pPr>
                <a:defRPr/>
              </a:pPr>
              <a:t>16</a:t>
            </a:fld>
            <a:endParaRPr lang="ru-RU" dirty="0">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983672" y="2152650"/>
            <a:ext cx="4364184" cy="137160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u="sng" dirty="0" smtClean="0">
                <a:latin typeface="Times New Roman" panose="02020603050405020304" pitchFamily="18" charset="0"/>
                <a:cs typeface="Times New Roman" panose="02020603050405020304" pitchFamily="18" charset="0"/>
              </a:rPr>
              <a:t>Часть 1</a:t>
            </a:r>
          </a:p>
          <a:p>
            <a:pPr algn="ctr"/>
            <a:r>
              <a:rPr lang="ru-RU" dirty="0" smtClean="0"/>
              <a:t> </a:t>
            </a:r>
            <a:r>
              <a:rPr lang="ru-RU" dirty="0">
                <a:latin typeface="Times New Roman" panose="02020603050405020304" pitchFamily="18" charset="0"/>
                <a:cs typeface="Times New Roman" panose="02020603050405020304" pitchFamily="18" charset="0"/>
              </a:rPr>
              <a:t>Грубое нарушение требований </a:t>
            </a:r>
            <a:r>
              <a:rPr lang="ru-RU" dirty="0" smtClean="0">
                <a:latin typeface="Times New Roman" panose="02020603050405020304" pitchFamily="18" charset="0"/>
                <a:cs typeface="Times New Roman" panose="02020603050405020304" pitchFamily="18" charset="0"/>
              </a:rPr>
              <a:t/>
            </a:r>
            <a:br>
              <a:rPr lang="ru-RU" dirty="0" smtClean="0">
                <a:latin typeface="Times New Roman" panose="02020603050405020304" pitchFamily="18" charset="0"/>
                <a:cs typeface="Times New Roman" panose="02020603050405020304" pitchFamily="18" charset="0"/>
              </a:rPr>
            </a:br>
            <a:r>
              <a:rPr lang="ru-RU" dirty="0" smtClean="0">
                <a:latin typeface="Times New Roman" panose="02020603050405020304" pitchFamily="18" charset="0"/>
                <a:cs typeface="Times New Roman" panose="02020603050405020304" pitchFamily="18" charset="0"/>
              </a:rPr>
              <a:t>к </a:t>
            </a:r>
            <a:r>
              <a:rPr lang="ru-RU" dirty="0">
                <a:latin typeface="Times New Roman" panose="02020603050405020304" pitchFamily="18" charset="0"/>
                <a:cs typeface="Times New Roman" panose="02020603050405020304" pitchFamily="18" charset="0"/>
              </a:rPr>
              <a:t>бухгалтерскому учету, в том числе </a:t>
            </a:r>
            <a:r>
              <a:rPr lang="ru-RU" dirty="0" smtClean="0">
                <a:latin typeface="Times New Roman" panose="02020603050405020304" pitchFamily="18" charset="0"/>
                <a:cs typeface="Times New Roman" panose="02020603050405020304" pitchFamily="18" charset="0"/>
              </a:rPr>
              <a:t/>
            </a:r>
            <a:br>
              <a:rPr lang="ru-RU" dirty="0" smtClean="0">
                <a:latin typeface="Times New Roman" panose="02020603050405020304" pitchFamily="18" charset="0"/>
                <a:cs typeface="Times New Roman" panose="02020603050405020304" pitchFamily="18" charset="0"/>
              </a:rPr>
            </a:br>
            <a:r>
              <a:rPr lang="ru-RU" dirty="0" smtClean="0">
                <a:latin typeface="Times New Roman" panose="02020603050405020304" pitchFamily="18" charset="0"/>
                <a:cs typeface="Times New Roman" panose="02020603050405020304" pitchFamily="18" charset="0"/>
              </a:rPr>
              <a:t>к </a:t>
            </a:r>
            <a:r>
              <a:rPr lang="ru-RU" dirty="0">
                <a:latin typeface="Times New Roman" panose="02020603050405020304" pitchFamily="18" charset="0"/>
                <a:cs typeface="Times New Roman" panose="02020603050405020304" pitchFamily="18" charset="0"/>
              </a:rPr>
              <a:t>бухгалтерской (финансовой) отчетности</a:t>
            </a:r>
          </a:p>
        </p:txBody>
      </p:sp>
      <p:sp>
        <p:nvSpPr>
          <p:cNvPr id="6" name="Прямоугольник 5"/>
          <p:cNvSpPr/>
          <p:nvPr/>
        </p:nvSpPr>
        <p:spPr>
          <a:xfrm>
            <a:off x="6664037" y="2152650"/>
            <a:ext cx="4475018" cy="137160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u="sng" dirty="0">
                <a:latin typeface="Times New Roman" panose="02020603050405020304" pitchFamily="18" charset="0"/>
                <a:cs typeface="Times New Roman" panose="02020603050405020304" pitchFamily="18" charset="0"/>
              </a:rPr>
              <a:t>Часть </a:t>
            </a:r>
            <a:r>
              <a:rPr lang="ru-RU" b="1" u="sng" dirty="0" smtClean="0">
                <a:latin typeface="Times New Roman" panose="02020603050405020304" pitchFamily="18" charset="0"/>
                <a:cs typeface="Times New Roman" panose="02020603050405020304" pitchFamily="18" charset="0"/>
              </a:rPr>
              <a:t>2</a:t>
            </a:r>
            <a:endParaRPr lang="ru-RU" b="1" u="sng" dirty="0">
              <a:latin typeface="Times New Roman" panose="02020603050405020304" pitchFamily="18" charset="0"/>
              <a:cs typeface="Times New Roman" panose="02020603050405020304" pitchFamily="18" charset="0"/>
            </a:endParaRPr>
          </a:p>
          <a:p>
            <a:pPr algn="ctr"/>
            <a:r>
              <a:rPr lang="ru-RU" dirty="0" smtClean="0">
                <a:latin typeface="Times New Roman" panose="02020603050405020304" pitchFamily="18" charset="0"/>
                <a:cs typeface="Times New Roman" panose="02020603050405020304" pitchFamily="18" charset="0"/>
              </a:rPr>
              <a:t>Повторное </a:t>
            </a:r>
            <a:r>
              <a:rPr lang="ru-RU" dirty="0">
                <a:latin typeface="Times New Roman" panose="02020603050405020304" pitchFamily="18" charset="0"/>
                <a:cs typeface="Times New Roman" panose="02020603050405020304" pitchFamily="18" charset="0"/>
              </a:rPr>
              <a:t>совершение административного правонарушения, предусмотренного частью 1 </a:t>
            </a:r>
            <a:r>
              <a:rPr lang="ru-RU" dirty="0" smtClean="0">
                <a:latin typeface="Times New Roman" panose="02020603050405020304" pitchFamily="18" charset="0"/>
                <a:cs typeface="Times New Roman" panose="02020603050405020304" pitchFamily="18" charset="0"/>
              </a:rPr>
              <a:t>статьи 15.11 КоАП РФ</a:t>
            </a:r>
            <a:endParaRPr lang="ru-RU" dirty="0">
              <a:latin typeface="Times New Roman" panose="02020603050405020304" pitchFamily="18" charset="0"/>
              <a:cs typeface="Times New Roman" panose="02020603050405020304" pitchFamily="18" charset="0"/>
            </a:endParaRPr>
          </a:p>
        </p:txBody>
      </p:sp>
      <p:sp>
        <p:nvSpPr>
          <p:cNvPr id="7" name="Прямоугольник 6"/>
          <p:cNvSpPr/>
          <p:nvPr/>
        </p:nvSpPr>
        <p:spPr>
          <a:xfrm>
            <a:off x="983673" y="4086950"/>
            <a:ext cx="4364182" cy="1427019"/>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latin typeface="Times New Roman" panose="02020603050405020304" pitchFamily="18" charset="0"/>
                <a:cs typeface="Times New Roman" panose="02020603050405020304" pitchFamily="18" charset="0"/>
              </a:rPr>
              <a:t>Должностные лица Федерального казначейства вправе возбуждать дела по статье 15.11 КоАП РФ</a:t>
            </a:r>
            <a:endParaRPr lang="ru-RU" dirty="0">
              <a:latin typeface="Times New Roman" panose="02020603050405020304" pitchFamily="18" charset="0"/>
              <a:cs typeface="Times New Roman" panose="02020603050405020304" pitchFamily="18" charset="0"/>
            </a:endParaRPr>
          </a:p>
        </p:txBody>
      </p:sp>
      <p:sp>
        <p:nvSpPr>
          <p:cNvPr id="8" name="Прямоугольник 7"/>
          <p:cNvSpPr/>
          <p:nvPr/>
        </p:nvSpPr>
        <p:spPr>
          <a:xfrm>
            <a:off x="6664037" y="4086950"/>
            <a:ext cx="4475018" cy="142702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latin typeface="Times New Roman" panose="02020603050405020304" pitchFamily="18" charset="0"/>
                <a:cs typeface="Times New Roman" panose="02020603050405020304" pitchFamily="18" charset="0"/>
              </a:rPr>
              <a:t>Протокол с материалами дела об административном правонарушении подлежит направлению  судье </a:t>
            </a:r>
          </a:p>
          <a:p>
            <a:pPr algn="ctr"/>
            <a:r>
              <a:rPr lang="ru-RU" dirty="0" smtClean="0">
                <a:latin typeface="Times New Roman" panose="02020603050405020304" pitchFamily="18" charset="0"/>
                <a:cs typeface="Times New Roman" panose="02020603050405020304" pitchFamily="18" charset="0"/>
              </a:rPr>
              <a:t>(часть 1 статьи 23.1 КоАП РФ)</a:t>
            </a:r>
            <a:endParaRPr lang="ru-RU" dirty="0">
              <a:latin typeface="Times New Roman" panose="02020603050405020304" pitchFamily="18" charset="0"/>
              <a:cs typeface="Times New Roman" panose="02020603050405020304" pitchFamily="18" charset="0"/>
            </a:endParaRPr>
          </a:p>
        </p:txBody>
      </p:sp>
      <p:sp>
        <p:nvSpPr>
          <p:cNvPr id="9" name="Стрелка вправо 8"/>
          <p:cNvSpPr/>
          <p:nvPr/>
        </p:nvSpPr>
        <p:spPr>
          <a:xfrm>
            <a:off x="5347857" y="4568083"/>
            <a:ext cx="1316180" cy="484632"/>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Прямоугольник 1"/>
          <p:cNvSpPr/>
          <p:nvPr/>
        </p:nvSpPr>
        <p:spPr>
          <a:xfrm>
            <a:off x="983672" y="1362075"/>
            <a:ext cx="10155382" cy="51435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a:latin typeface="Times New Roman" panose="02020603050405020304" pitchFamily="18" charset="0"/>
                <a:cs typeface="Times New Roman" panose="02020603050405020304" pitchFamily="18" charset="0"/>
              </a:rPr>
              <a:t>Статья 15.11. Грубое нарушение требований к бухгалтерскому учету, в том числе к бухгалтерской (финансовой) отчетности</a:t>
            </a:r>
          </a:p>
        </p:txBody>
      </p:sp>
    </p:spTree>
    <p:extLst>
      <p:ext uri="{BB962C8B-B14F-4D97-AF65-F5344CB8AC3E}">
        <p14:creationId xmlns:p14="http://schemas.microsoft.com/office/powerpoint/2010/main" val="323594043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2"/>
          </p:nvPr>
        </p:nvSpPr>
        <p:spPr>
          <a:xfrm>
            <a:off x="9448800" y="6492875"/>
            <a:ext cx="2743200" cy="365125"/>
          </a:xfrm>
        </p:spPr>
        <p:txBody>
          <a:bodyPr/>
          <a:lstStyle/>
          <a:p>
            <a:pPr>
              <a:defRPr/>
            </a:pPr>
            <a:fld id="{47EA9584-6FC9-446B-89E9-C9D48C4D1663}" type="slidenum">
              <a:rPr lang="ru-RU" smtClean="0">
                <a:latin typeface="Times New Roman" panose="02020603050405020304" pitchFamily="18" charset="0"/>
                <a:cs typeface="Times New Roman" panose="02020603050405020304" pitchFamily="18" charset="0"/>
              </a:rPr>
              <a:pPr>
                <a:defRPr/>
              </a:pPr>
              <a:t>17</a:t>
            </a:fld>
            <a:endParaRPr lang="ru-RU" dirty="0">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803564" y="1553896"/>
            <a:ext cx="10640291" cy="2377786"/>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a:latin typeface="Times New Roman" panose="02020603050405020304" pitchFamily="18" charset="0"/>
                <a:cs typeface="Times New Roman" panose="02020603050405020304" pitchFamily="18" charset="0"/>
              </a:rPr>
              <a:t>Нецелевое использование бюджетных средств, выразившееся в направлении средств бюджета бюджетной системы Российской Федерации и оплате денежных обязательств в целях, не соответствующих полностью или частично целям, определенным законом (решением) о бюджете, сводной бюджетной росписью, бюджетной росписью, бюджетной сметой, договором (соглашением) либо иным документом, являющимся правовым основанием предоставления указанных средств, или в направлении средств, полученных из бюджета бюджетной системы Российской Федерации, на цели, не соответствующие целям, определенным договором (соглашением) либо иным документом, являющимся правовым основанием предоставления указанных средств, если такое действие не содержит уголовно наказуемого деяния</a:t>
            </a:r>
          </a:p>
        </p:txBody>
      </p:sp>
      <p:sp>
        <p:nvSpPr>
          <p:cNvPr id="6" name="Прямоугольник 5"/>
          <p:cNvSpPr/>
          <p:nvPr/>
        </p:nvSpPr>
        <p:spPr>
          <a:xfrm>
            <a:off x="803561" y="4184939"/>
            <a:ext cx="10640293" cy="4572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dirty="0" smtClean="0">
                <a:latin typeface="Times New Roman" panose="02020603050405020304" pitchFamily="18" charset="0"/>
                <a:cs typeface="Times New Roman" panose="02020603050405020304" pitchFamily="18" charset="0"/>
              </a:rPr>
              <a:t>Должностные лица Федерального казначейства вправе</a:t>
            </a:r>
            <a:endParaRPr lang="ru-RU" sz="2000" dirty="0">
              <a:latin typeface="Times New Roman" panose="02020603050405020304" pitchFamily="18" charset="0"/>
              <a:cs typeface="Times New Roman" panose="02020603050405020304" pitchFamily="18" charset="0"/>
            </a:endParaRPr>
          </a:p>
        </p:txBody>
      </p:sp>
      <p:sp>
        <p:nvSpPr>
          <p:cNvPr id="7" name="Прямоугольник 6"/>
          <p:cNvSpPr/>
          <p:nvPr/>
        </p:nvSpPr>
        <p:spPr>
          <a:xfrm>
            <a:off x="803561" y="5295900"/>
            <a:ext cx="2549236" cy="733425"/>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smtClean="0">
                <a:latin typeface="Times New Roman" panose="02020603050405020304" pitchFamily="18" charset="0"/>
                <a:cs typeface="Times New Roman" panose="02020603050405020304" pitchFamily="18" charset="0"/>
              </a:rPr>
              <a:t>Возбуждать дела </a:t>
            </a:r>
          </a:p>
          <a:p>
            <a:pPr algn="ctr"/>
            <a:r>
              <a:rPr lang="ru-RU" sz="1600" dirty="0" smtClean="0">
                <a:latin typeface="Times New Roman" panose="02020603050405020304" pitchFamily="18" charset="0"/>
                <a:cs typeface="Times New Roman" panose="02020603050405020304" pitchFamily="18" charset="0"/>
              </a:rPr>
              <a:t>по статье 15.14 КоАП РФ</a:t>
            </a:r>
            <a:endParaRPr lang="ru-RU" sz="1600" dirty="0">
              <a:latin typeface="Times New Roman" panose="02020603050405020304" pitchFamily="18" charset="0"/>
              <a:cs typeface="Times New Roman" panose="02020603050405020304" pitchFamily="18" charset="0"/>
            </a:endParaRPr>
          </a:p>
        </p:txBody>
      </p:sp>
      <p:sp>
        <p:nvSpPr>
          <p:cNvPr id="8" name="Прямоугольник 7"/>
          <p:cNvSpPr/>
          <p:nvPr/>
        </p:nvSpPr>
        <p:spPr>
          <a:xfrm>
            <a:off x="3602634" y="5295900"/>
            <a:ext cx="2757054" cy="733425"/>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smtClean="0">
                <a:latin typeface="Times New Roman" panose="02020603050405020304" pitchFamily="18" charset="0"/>
                <a:cs typeface="Times New Roman" panose="02020603050405020304" pitchFamily="18" charset="0"/>
              </a:rPr>
              <a:t>Рассматривать дела </a:t>
            </a:r>
          </a:p>
          <a:p>
            <a:pPr algn="ctr"/>
            <a:r>
              <a:rPr lang="ru-RU" sz="1600" dirty="0" smtClean="0">
                <a:latin typeface="Times New Roman" panose="02020603050405020304" pitchFamily="18" charset="0"/>
                <a:cs typeface="Times New Roman" panose="02020603050405020304" pitchFamily="18" charset="0"/>
              </a:rPr>
              <a:t>по статье 15.14 КоАП РФ</a:t>
            </a:r>
            <a:endParaRPr lang="ru-RU" sz="1600" dirty="0">
              <a:latin typeface="Times New Roman" panose="02020603050405020304" pitchFamily="18" charset="0"/>
              <a:cs typeface="Times New Roman" panose="02020603050405020304" pitchFamily="18" charset="0"/>
            </a:endParaRPr>
          </a:p>
        </p:txBody>
      </p:sp>
      <p:sp>
        <p:nvSpPr>
          <p:cNvPr id="9" name="Прямоугольник 8"/>
          <p:cNvSpPr/>
          <p:nvPr/>
        </p:nvSpPr>
        <p:spPr>
          <a:xfrm>
            <a:off x="6553199" y="5295900"/>
            <a:ext cx="4890655" cy="733425"/>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smtClean="0">
                <a:solidFill>
                  <a:schemeClr val="bg1"/>
                </a:solidFill>
                <a:latin typeface="Times New Roman" panose="02020603050405020304" pitchFamily="18" charset="0"/>
                <a:cs typeface="Times New Roman" panose="02020603050405020304" pitchFamily="18" charset="0"/>
              </a:rPr>
              <a:t>Направить дело на рассмотрение судье (если целесообразно применение дисквалификации) </a:t>
            </a:r>
          </a:p>
          <a:p>
            <a:pPr algn="ctr"/>
            <a:r>
              <a:rPr lang="ru-RU" sz="1600" dirty="0" smtClean="0">
                <a:solidFill>
                  <a:schemeClr val="bg1"/>
                </a:solidFill>
                <a:latin typeface="Times New Roman" panose="02020603050405020304" pitchFamily="18" charset="0"/>
                <a:cs typeface="Times New Roman" panose="02020603050405020304" pitchFamily="18" charset="0"/>
              </a:rPr>
              <a:t>(часть 2 статьи 23.1 КоАП РФ)</a:t>
            </a:r>
            <a:endParaRPr lang="ru-RU" sz="1600" dirty="0">
              <a:solidFill>
                <a:schemeClr val="bg1"/>
              </a:solidFill>
              <a:latin typeface="Times New Roman" panose="02020603050405020304" pitchFamily="18" charset="0"/>
              <a:cs typeface="Times New Roman" panose="02020603050405020304" pitchFamily="18" charset="0"/>
            </a:endParaRPr>
          </a:p>
        </p:txBody>
      </p:sp>
      <p:sp>
        <p:nvSpPr>
          <p:cNvPr id="10" name="Стрелка вниз 9"/>
          <p:cNvSpPr/>
          <p:nvPr/>
        </p:nvSpPr>
        <p:spPr>
          <a:xfrm>
            <a:off x="1840049" y="4642139"/>
            <a:ext cx="484632" cy="653761"/>
          </a:xfrm>
          <a:prstGeom prst="downArrow">
            <a:avLst/>
          </a:prstGeom>
          <a:solidFill>
            <a:srgbClr val="F3926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Стрелка вниз 10"/>
          <p:cNvSpPr/>
          <p:nvPr/>
        </p:nvSpPr>
        <p:spPr>
          <a:xfrm>
            <a:off x="4738845" y="4642139"/>
            <a:ext cx="484632" cy="653761"/>
          </a:xfrm>
          <a:prstGeom prst="downArrow">
            <a:avLst/>
          </a:prstGeom>
          <a:solidFill>
            <a:srgbClr val="F3926F"/>
          </a:solidFill>
          <a:ln>
            <a:solidFill>
              <a:srgbClr val="F392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Стрелка вниз 11"/>
          <p:cNvSpPr/>
          <p:nvPr/>
        </p:nvSpPr>
        <p:spPr>
          <a:xfrm>
            <a:off x="8756210" y="4642139"/>
            <a:ext cx="484632" cy="653760"/>
          </a:xfrm>
          <a:prstGeom prst="downArrow">
            <a:avLst/>
          </a:prstGeom>
          <a:solidFill>
            <a:srgbClr val="F3926F"/>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Прямоугольник 1"/>
          <p:cNvSpPr/>
          <p:nvPr/>
        </p:nvSpPr>
        <p:spPr>
          <a:xfrm>
            <a:off x="2229710" y="1182421"/>
            <a:ext cx="7361963" cy="371475"/>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a:solidFill>
                  <a:schemeClr val="bg1"/>
                </a:solidFill>
                <a:latin typeface="Times New Roman" panose="02020603050405020304" pitchFamily="18" charset="0"/>
                <a:cs typeface="Times New Roman" panose="02020603050405020304" pitchFamily="18" charset="0"/>
              </a:rPr>
              <a:t>Статья 15.14. Нецелевое использование бюджетных средств</a:t>
            </a:r>
          </a:p>
        </p:txBody>
      </p:sp>
    </p:spTree>
    <p:extLst>
      <p:ext uri="{BB962C8B-B14F-4D97-AF65-F5344CB8AC3E}">
        <p14:creationId xmlns:p14="http://schemas.microsoft.com/office/powerpoint/2010/main" val="215725529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2"/>
          </p:nvPr>
        </p:nvSpPr>
        <p:spPr>
          <a:xfrm>
            <a:off x="10580466" y="6492875"/>
            <a:ext cx="1611534" cy="365125"/>
          </a:xfrm>
        </p:spPr>
        <p:txBody>
          <a:bodyPr/>
          <a:lstStyle/>
          <a:p>
            <a:pPr>
              <a:defRPr/>
            </a:pPr>
            <a:fld id="{47EA9584-6FC9-446B-89E9-C9D48C4D1663}" type="slidenum">
              <a:rPr lang="ru-RU" smtClean="0">
                <a:latin typeface="Times New Roman" panose="02020603050405020304" pitchFamily="18" charset="0"/>
                <a:cs typeface="Times New Roman" panose="02020603050405020304" pitchFamily="18" charset="0"/>
              </a:rPr>
              <a:pPr>
                <a:defRPr/>
              </a:pPr>
              <a:t>18</a:t>
            </a:fld>
            <a:endParaRPr lang="ru-RU" dirty="0">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2925982" y="1245610"/>
            <a:ext cx="5019675" cy="445943"/>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a:latin typeface="Times New Roman" panose="02020603050405020304" pitchFamily="18" charset="0"/>
                <a:cs typeface="Times New Roman" panose="02020603050405020304" pitchFamily="18" charset="0"/>
              </a:rPr>
              <a:t>Нецелевое использование бюджетных </a:t>
            </a:r>
            <a:r>
              <a:rPr lang="ru-RU" b="1" dirty="0" smtClean="0">
                <a:latin typeface="Times New Roman" panose="02020603050405020304" pitchFamily="18" charset="0"/>
                <a:cs typeface="Times New Roman" panose="02020603050405020304" pitchFamily="18" charset="0"/>
              </a:rPr>
              <a:t>средств</a:t>
            </a:r>
            <a:endParaRPr lang="ru-RU" b="1" dirty="0">
              <a:latin typeface="Times New Roman" panose="02020603050405020304" pitchFamily="18" charset="0"/>
              <a:cs typeface="Times New Roman" panose="02020603050405020304" pitchFamily="18" charset="0"/>
            </a:endParaRPr>
          </a:p>
        </p:txBody>
      </p:sp>
      <p:sp>
        <p:nvSpPr>
          <p:cNvPr id="2" name="Прямоугольник 1"/>
          <p:cNvSpPr/>
          <p:nvPr/>
        </p:nvSpPr>
        <p:spPr>
          <a:xfrm>
            <a:off x="857534" y="2200309"/>
            <a:ext cx="4490752" cy="461964"/>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latin typeface="Times New Roman" panose="02020603050405020304" pitchFamily="18" charset="0"/>
                <a:cs typeface="Times New Roman" panose="02020603050405020304" pitchFamily="18" charset="0"/>
              </a:rPr>
              <a:t>До одного миллиона </a:t>
            </a:r>
            <a:r>
              <a:rPr lang="ru-RU" dirty="0">
                <a:latin typeface="Times New Roman" panose="02020603050405020304" pitchFamily="18" charset="0"/>
                <a:cs typeface="Times New Roman" panose="02020603050405020304" pitchFamily="18" charset="0"/>
              </a:rPr>
              <a:t>пятьсот тысяч рублей</a:t>
            </a:r>
          </a:p>
        </p:txBody>
      </p:sp>
      <p:sp>
        <p:nvSpPr>
          <p:cNvPr id="13" name="Прямоугольник 12"/>
          <p:cNvSpPr/>
          <p:nvPr/>
        </p:nvSpPr>
        <p:spPr>
          <a:xfrm>
            <a:off x="5848349" y="2200310"/>
            <a:ext cx="5210176" cy="461964"/>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latin typeface="Times New Roman" panose="02020603050405020304" pitchFamily="18" charset="0"/>
                <a:cs typeface="Times New Roman" panose="02020603050405020304" pitchFamily="18" charset="0"/>
              </a:rPr>
              <a:t>Свыше </a:t>
            </a:r>
            <a:r>
              <a:rPr lang="ru-RU" dirty="0">
                <a:latin typeface="Times New Roman" panose="02020603050405020304" pitchFamily="18" charset="0"/>
                <a:cs typeface="Times New Roman" panose="02020603050405020304" pitchFamily="18" charset="0"/>
              </a:rPr>
              <a:t>одного миллиона пятьсот тысяч рублей</a:t>
            </a:r>
          </a:p>
        </p:txBody>
      </p:sp>
      <p:sp>
        <p:nvSpPr>
          <p:cNvPr id="14" name="Прямоугольник 13"/>
          <p:cNvSpPr/>
          <p:nvPr/>
        </p:nvSpPr>
        <p:spPr>
          <a:xfrm>
            <a:off x="1387979" y="3248027"/>
            <a:ext cx="2833689" cy="38100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smtClean="0">
                <a:latin typeface="Times New Roman" panose="02020603050405020304" pitchFamily="18" charset="0"/>
                <a:cs typeface="Times New Roman" panose="02020603050405020304" pitchFamily="18" charset="0"/>
              </a:rPr>
              <a:t>Статья 15.14 КоАП РФ</a:t>
            </a:r>
            <a:endParaRPr lang="ru-RU" sz="1600" dirty="0">
              <a:latin typeface="Times New Roman" panose="02020603050405020304" pitchFamily="18" charset="0"/>
              <a:cs typeface="Times New Roman" panose="02020603050405020304" pitchFamily="18" charset="0"/>
            </a:endParaRPr>
          </a:p>
        </p:txBody>
      </p:sp>
      <p:sp>
        <p:nvSpPr>
          <p:cNvPr id="15" name="Прямоугольник 14"/>
          <p:cNvSpPr/>
          <p:nvPr/>
        </p:nvSpPr>
        <p:spPr>
          <a:xfrm>
            <a:off x="819148" y="4343401"/>
            <a:ext cx="4529138" cy="55245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smtClean="0">
                <a:latin typeface="Times New Roman" panose="02020603050405020304" pitchFamily="18" charset="0"/>
                <a:cs typeface="Times New Roman" panose="02020603050405020304" pitchFamily="18" charset="0"/>
              </a:rPr>
              <a:t>Вступление в законную силу постановления по делу об административном правонарушении </a:t>
            </a:r>
            <a:endParaRPr lang="ru-RU" sz="1600" dirty="0">
              <a:latin typeface="Times New Roman" panose="02020603050405020304" pitchFamily="18" charset="0"/>
              <a:cs typeface="Times New Roman" panose="02020603050405020304" pitchFamily="18" charset="0"/>
            </a:endParaRPr>
          </a:p>
        </p:txBody>
      </p:sp>
      <p:sp>
        <p:nvSpPr>
          <p:cNvPr id="16" name="Прямоугольник 15"/>
          <p:cNvSpPr/>
          <p:nvPr/>
        </p:nvSpPr>
        <p:spPr>
          <a:xfrm>
            <a:off x="819148" y="5567346"/>
            <a:ext cx="1162052" cy="45720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latin typeface="Times New Roman" panose="02020603050405020304" pitchFamily="18" charset="0"/>
                <a:cs typeface="Times New Roman" panose="02020603050405020304" pitchFamily="18" charset="0"/>
              </a:rPr>
              <a:t>штраф</a:t>
            </a:r>
            <a:endParaRPr lang="ru-RU" dirty="0">
              <a:latin typeface="Times New Roman" panose="02020603050405020304" pitchFamily="18" charset="0"/>
              <a:cs typeface="Times New Roman" panose="02020603050405020304" pitchFamily="18" charset="0"/>
            </a:endParaRPr>
          </a:p>
        </p:txBody>
      </p:sp>
      <p:sp>
        <p:nvSpPr>
          <p:cNvPr id="17" name="Прямоугольник 16"/>
          <p:cNvSpPr/>
          <p:nvPr/>
        </p:nvSpPr>
        <p:spPr>
          <a:xfrm>
            <a:off x="3390898" y="5595921"/>
            <a:ext cx="1957387" cy="428625"/>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latin typeface="Times New Roman" panose="02020603050405020304" pitchFamily="18" charset="0"/>
                <a:cs typeface="Times New Roman" panose="02020603050405020304" pitchFamily="18" charset="0"/>
              </a:rPr>
              <a:t>дисквалификация</a:t>
            </a:r>
            <a:endParaRPr lang="ru-RU" dirty="0">
              <a:latin typeface="Times New Roman" panose="02020603050405020304" pitchFamily="18" charset="0"/>
              <a:cs typeface="Times New Roman" panose="02020603050405020304" pitchFamily="18" charset="0"/>
            </a:endParaRPr>
          </a:p>
        </p:txBody>
      </p:sp>
      <p:sp>
        <p:nvSpPr>
          <p:cNvPr id="18" name="Прямоугольник 17"/>
          <p:cNvSpPr/>
          <p:nvPr/>
        </p:nvSpPr>
        <p:spPr>
          <a:xfrm>
            <a:off x="6191250" y="3171825"/>
            <a:ext cx="2495550" cy="904877"/>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a:latin typeface="Times New Roman" panose="02020603050405020304" pitchFamily="18" charset="0"/>
                <a:cs typeface="Times New Roman" panose="02020603050405020304" pitchFamily="18" charset="0"/>
              </a:rPr>
              <a:t>Статья </a:t>
            </a:r>
            <a:r>
              <a:rPr lang="ru-RU" sz="1600" dirty="0" smtClean="0">
                <a:latin typeface="Times New Roman" panose="02020603050405020304" pitchFamily="18" charset="0"/>
                <a:cs typeface="Times New Roman" panose="02020603050405020304" pitchFamily="18" charset="0"/>
              </a:rPr>
              <a:t>285.1 УК </a:t>
            </a:r>
            <a:r>
              <a:rPr lang="ru-RU" sz="1600" i="1" dirty="0" smtClean="0">
                <a:latin typeface="Times New Roman" panose="02020603050405020304" pitchFamily="18" charset="0"/>
                <a:cs typeface="Times New Roman" panose="02020603050405020304" pitchFamily="18" charset="0"/>
              </a:rPr>
              <a:t>Р</a:t>
            </a:r>
            <a:r>
              <a:rPr lang="ru-RU" sz="1600" dirty="0" smtClean="0">
                <a:latin typeface="Times New Roman" panose="02020603050405020304" pitchFamily="18" charset="0"/>
                <a:cs typeface="Times New Roman" panose="02020603050405020304" pitchFamily="18" charset="0"/>
              </a:rPr>
              <a:t>Ф </a:t>
            </a:r>
            <a:r>
              <a:rPr lang="ru-RU" sz="1600" dirty="0">
                <a:latin typeface="Times New Roman" panose="02020603050405020304" pitchFamily="18" charset="0"/>
                <a:cs typeface="Times New Roman" panose="02020603050405020304" pitchFamily="18" charset="0"/>
              </a:rPr>
              <a:t>Нецелевое расходование бюджетных средств</a:t>
            </a:r>
          </a:p>
        </p:txBody>
      </p:sp>
      <p:sp>
        <p:nvSpPr>
          <p:cNvPr id="19" name="Прямоугольник 18"/>
          <p:cNvSpPr/>
          <p:nvPr/>
        </p:nvSpPr>
        <p:spPr>
          <a:xfrm>
            <a:off x="9056465" y="3171827"/>
            <a:ext cx="2495551" cy="99060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a:latin typeface="Times New Roman" panose="02020603050405020304" pitchFamily="18" charset="0"/>
                <a:cs typeface="Times New Roman" panose="02020603050405020304" pitchFamily="18" charset="0"/>
              </a:rPr>
              <a:t>Статья 285.2. Нецелевое расходование средств государственных внебюджетных фондов</a:t>
            </a:r>
          </a:p>
        </p:txBody>
      </p:sp>
      <p:sp>
        <p:nvSpPr>
          <p:cNvPr id="20" name="Прямоугольник 19"/>
          <p:cNvSpPr/>
          <p:nvPr/>
        </p:nvSpPr>
        <p:spPr>
          <a:xfrm>
            <a:off x="6191250" y="4459418"/>
            <a:ext cx="5476875" cy="47625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latin typeface="Times New Roman" panose="02020603050405020304" pitchFamily="18" charset="0"/>
                <a:cs typeface="Times New Roman" panose="02020603050405020304" pitchFamily="18" charset="0"/>
              </a:rPr>
              <a:t>Вступление в законную силу приговора суда</a:t>
            </a:r>
            <a:endParaRPr lang="ru-RU" b="1" dirty="0">
              <a:latin typeface="Times New Roman" panose="02020603050405020304" pitchFamily="18" charset="0"/>
              <a:cs typeface="Times New Roman" panose="02020603050405020304" pitchFamily="18" charset="0"/>
            </a:endParaRPr>
          </a:p>
        </p:txBody>
      </p:sp>
      <p:sp>
        <p:nvSpPr>
          <p:cNvPr id="21" name="Прямоугольник 20"/>
          <p:cNvSpPr/>
          <p:nvPr/>
        </p:nvSpPr>
        <p:spPr>
          <a:xfrm>
            <a:off x="10753725" y="5405589"/>
            <a:ext cx="914400" cy="442913"/>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latin typeface="Times New Roman" panose="02020603050405020304" pitchFamily="18" charset="0"/>
                <a:cs typeface="Times New Roman" panose="02020603050405020304" pitchFamily="18" charset="0"/>
              </a:rPr>
              <a:t>штраф</a:t>
            </a:r>
            <a:endParaRPr lang="ru-RU" dirty="0">
              <a:latin typeface="Times New Roman" panose="02020603050405020304" pitchFamily="18" charset="0"/>
              <a:cs typeface="Times New Roman" panose="02020603050405020304" pitchFamily="18" charset="0"/>
            </a:endParaRPr>
          </a:p>
        </p:txBody>
      </p:sp>
      <p:sp>
        <p:nvSpPr>
          <p:cNvPr id="22" name="Прямоугольник 21"/>
          <p:cNvSpPr/>
          <p:nvPr/>
        </p:nvSpPr>
        <p:spPr>
          <a:xfrm>
            <a:off x="7945657" y="5386501"/>
            <a:ext cx="2162175" cy="1066838"/>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smtClean="0">
                <a:latin typeface="Times New Roman" panose="02020603050405020304" pitchFamily="18" charset="0"/>
                <a:cs typeface="Times New Roman" panose="02020603050405020304" pitchFamily="18" charset="0"/>
              </a:rPr>
              <a:t>Принудительные работы с лишением права занимать определенные должности или без такового</a:t>
            </a:r>
            <a:endParaRPr lang="ru-RU" sz="1400" dirty="0">
              <a:latin typeface="Times New Roman" panose="02020603050405020304" pitchFamily="18" charset="0"/>
              <a:cs typeface="Times New Roman" panose="02020603050405020304" pitchFamily="18" charset="0"/>
            </a:endParaRPr>
          </a:p>
        </p:txBody>
      </p:sp>
      <p:sp>
        <p:nvSpPr>
          <p:cNvPr id="23" name="Прямоугольник 22"/>
          <p:cNvSpPr/>
          <p:nvPr/>
        </p:nvSpPr>
        <p:spPr>
          <a:xfrm>
            <a:off x="5848349" y="5405589"/>
            <a:ext cx="1743074" cy="1085887"/>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smtClean="0">
                <a:latin typeface="Times New Roman" panose="02020603050405020304" pitchFamily="18" charset="0"/>
                <a:cs typeface="Times New Roman" panose="02020603050405020304" pitchFamily="18" charset="0"/>
              </a:rPr>
              <a:t>Лишение свободы</a:t>
            </a:r>
            <a:endParaRPr lang="ru-RU" sz="1200" dirty="0">
              <a:latin typeface="Times New Roman" panose="02020603050405020304" pitchFamily="18" charset="0"/>
              <a:cs typeface="Times New Roman" panose="02020603050405020304" pitchFamily="18" charset="0"/>
            </a:endParaRPr>
          </a:p>
          <a:p>
            <a:pPr algn="ctr"/>
            <a:r>
              <a:rPr lang="ru-RU" sz="1200" dirty="0">
                <a:latin typeface="Times New Roman" panose="02020603050405020304" pitchFamily="18" charset="0"/>
                <a:cs typeface="Times New Roman" panose="02020603050405020304" pitchFamily="18" charset="0"/>
              </a:rPr>
              <a:t>с лишением права занимать определенные должности</a:t>
            </a:r>
          </a:p>
          <a:p>
            <a:pPr algn="ctr"/>
            <a:r>
              <a:rPr lang="ru-RU" sz="1200" dirty="0">
                <a:latin typeface="Times New Roman" panose="02020603050405020304" pitchFamily="18" charset="0"/>
                <a:cs typeface="Times New Roman" panose="02020603050405020304" pitchFamily="18" charset="0"/>
              </a:rPr>
              <a:t>или без</a:t>
            </a:r>
          </a:p>
          <a:p>
            <a:pPr algn="ctr"/>
            <a:r>
              <a:rPr lang="ru-RU" sz="1200" dirty="0">
                <a:latin typeface="Times New Roman" panose="02020603050405020304" pitchFamily="18" charset="0"/>
                <a:cs typeface="Times New Roman" panose="02020603050405020304" pitchFamily="18" charset="0"/>
              </a:rPr>
              <a:t>такового</a:t>
            </a:r>
          </a:p>
        </p:txBody>
      </p:sp>
      <p:sp>
        <p:nvSpPr>
          <p:cNvPr id="24" name="Стрелка вниз 23"/>
          <p:cNvSpPr/>
          <p:nvPr/>
        </p:nvSpPr>
        <p:spPr>
          <a:xfrm>
            <a:off x="3514723" y="1691553"/>
            <a:ext cx="273939" cy="499214"/>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5" name="Стрелка вниз 24"/>
          <p:cNvSpPr/>
          <p:nvPr/>
        </p:nvSpPr>
        <p:spPr>
          <a:xfrm>
            <a:off x="4149900" y="4901714"/>
            <a:ext cx="253649" cy="712176"/>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6" name="Стрелка вниз 25"/>
          <p:cNvSpPr/>
          <p:nvPr/>
        </p:nvSpPr>
        <p:spPr>
          <a:xfrm>
            <a:off x="7324723" y="4076702"/>
            <a:ext cx="242316" cy="382716"/>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7" name="Стрелка вниз 26"/>
          <p:cNvSpPr/>
          <p:nvPr/>
        </p:nvSpPr>
        <p:spPr>
          <a:xfrm>
            <a:off x="8808528" y="4916386"/>
            <a:ext cx="242316" cy="489203"/>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8" name="Стрелка вниз 27"/>
          <p:cNvSpPr/>
          <p:nvPr/>
        </p:nvSpPr>
        <p:spPr>
          <a:xfrm>
            <a:off x="11078622" y="4935667"/>
            <a:ext cx="264606" cy="469921"/>
          </a:xfrm>
          <a:prstGeom prst="downArrow">
            <a:avLst>
              <a:gd name="adj1" fmla="val 48675"/>
              <a:gd name="adj2" fmla="val 50000"/>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9" name="Стрелка вниз 28"/>
          <p:cNvSpPr/>
          <p:nvPr/>
        </p:nvSpPr>
        <p:spPr>
          <a:xfrm>
            <a:off x="7297502" y="2662273"/>
            <a:ext cx="288466" cy="509552"/>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0" name="Стрелка вниз 29"/>
          <p:cNvSpPr/>
          <p:nvPr/>
        </p:nvSpPr>
        <p:spPr>
          <a:xfrm>
            <a:off x="6595488" y="4928517"/>
            <a:ext cx="242316" cy="477072"/>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2" name="Стрелка вниз 31"/>
          <p:cNvSpPr/>
          <p:nvPr/>
        </p:nvSpPr>
        <p:spPr>
          <a:xfrm>
            <a:off x="2672048" y="3629027"/>
            <a:ext cx="242316" cy="714374"/>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3" name="Стрелка вниз 32"/>
          <p:cNvSpPr/>
          <p:nvPr/>
        </p:nvSpPr>
        <p:spPr>
          <a:xfrm>
            <a:off x="1200720" y="4889991"/>
            <a:ext cx="242316" cy="676238"/>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4" name="Стрелка вниз 33"/>
          <p:cNvSpPr/>
          <p:nvPr/>
        </p:nvSpPr>
        <p:spPr>
          <a:xfrm>
            <a:off x="2646469" y="2662273"/>
            <a:ext cx="279513" cy="577597"/>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5" name="Стрелка вниз 34"/>
          <p:cNvSpPr/>
          <p:nvPr/>
        </p:nvSpPr>
        <p:spPr>
          <a:xfrm>
            <a:off x="9991059" y="2641583"/>
            <a:ext cx="313182" cy="530242"/>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6" name="Стрелка вниз 35"/>
          <p:cNvSpPr/>
          <p:nvPr/>
        </p:nvSpPr>
        <p:spPr>
          <a:xfrm>
            <a:off x="6837804" y="1702032"/>
            <a:ext cx="396432" cy="498277"/>
          </a:xfrm>
          <a:prstGeom prst="downArrow">
            <a:avLst>
              <a:gd name="adj1" fmla="val 34277"/>
              <a:gd name="adj2" fmla="val 50000"/>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7" name="Стрелка вниз 36"/>
          <p:cNvSpPr/>
          <p:nvPr/>
        </p:nvSpPr>
        <p:spPr>
          <a:xfrm>
            <a:off x="9991059" y="4162427"/>
            <a:ext cx="361380" cy="314712"/>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27353234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2"/>
          </p:nvPr>
        </p:nvSpPr>
        <p:spPr>
          <a:xfrm>
            <a:off x="9448800" y="6492875"/>
            <a:ext cx="2743200" cy="365125"/>
          </a:xfrm>
        </p:spPr>
        <p:txBody>
          <a:bodyPr/>
          <a:lstStyle/>
          <a:p>
            <a:pPr>
              <a:defRPr/>
            </a:pPr>
            <a:fld id="{47EA9584-6FC9-446B-89E9-C9D48C4D1663}" type="slidenum">
              <a:rPr lang="ru-RU" smtClean="0">
                <a:latin typeface="Times New Roman" panose="02020603050405020304" pitchFamily="18" charset="0"/>
                <a:cs typeface="Times New Roman" panose="02020603050405020304" pitchFamily="18" charset="0"/>
              </a:rPr>
              <a:pPr>
                <a:defRPr/>
              </a:pPr>
              <a:t>19</a:t>
            </a:fld>
            <a:endParaRPr lang="ru-RU" dirty="0">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521172" y="1814079"/>
            <a:ext cx="10973821" cy="63731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b="1" u="sng" dirty="0" smtClean="0">
                <a:latin typeface="Times New Roman" panose="02020603050405020304" pitchFamily="18" charset="0"/>
                <a:cs typeface="Times New Roman" panose="02020603050405020304" pitchFamily="18" charset="0"/>
              </a:rPr>
              <a:t>Часть 1. </a:t>
            </a:r>
            <a:r>
              <a:rPr lang="ru-RU" dirty="0" smtClean="0">
                <a:latin typeface="Times New Roman" panose="02020603050405020304" pitchFamily="18" charset="0"/>
                <a:cs typeface="Times New Roman" panose="02020603050405020304" pitchFamily="18" charset="0"/>
              </a:rPr>
              <a:t>Невозврат </a:t>
            </a:r>
            <a:r>
              <a:rPr lang="ru-RU" dirty="0">
                <a:latin typeface="Times New Roman" panose="02020603050405020304" pitchFamily="18" charset="0"/>
                <a:cs typeface="Times New Roman" panose="02020603050405020304" pitchFamily="18" charset="0"/>
              </a:rPr>
              <a:t>бюджетного кредита, предоставленного бюджету бюджетной системы Российской Федерации</a:t>
            </a:r>
          </a:p>
        </p:txBody>
      </p:sp>
      <p:sp>
        <p:nvSpPr>
          <p:cNvPr id="6" name="Прямоугольник 5"/>
          <p:cNvSpPr/>
          <p:nvPr/>
        </p:nvSpPr>
        <p:spPr>
          <a:xfrm>
            <a:off x="530748" y="2562217"/>
            <a:ext cx="10964245" cy="401783"/>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b="1" u="sng" dirty="0" smtClean="0">
                <a:latin typeface="Times New Roman" panose="02020603050405020304" pitchFamily="18" charset="0"/>
                <a:cs typeface="Times New Roman" panose="02020603050405020304" pitchFamily="18" charset="0"/>
              </a:rPr>
              <a:t>Часть 2. </a:t>
            </a:r>
            <a:r>
              <a:rPr lang="ru-RU" dirty="0" smtClean="0">
                <a:latin typeface="Times New Roman" panose="02020603050405020304" pitchFamily="18" charset="0"/>
                <a:cs typeface="Times New Roman" panose="02020603050405020304" pitchFamily="18" charset="0"/>
              </a:rPr>
              <a:t>Невозврат </a:t>
            </a:r>
            <a:r>
              <a:rPr lang="ru-RU" dirty="0">
                <a:latin typeface="Times New Roman" panose="02020603050405020304" pitchFamily="18" charset="0"/>
                <a:cs typeface="Times New Roman" panose="02020603050405020304" pitchFamily="18" charset="0"/>
              </a:rPr>
              <a:t>бюджетного кредита, предоставленного юридическому лицу</a:t>
            </a:r>
          </a:p>
        </p:txBody>
      </p:sp>
      <p:sp>
        <p:nvSpPr>
          <p:cNvPr id="7" name="Прямоугольник 6"/>
          <p:cNvSpPr/>
          <p:nvPr/>
        </p:nvSpPr>
        <p:spPr>
          <a:xfrm>
            <a:off x="521171" y="3258406"/>
            <a:ext cx="10954667" cy="512627"/>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b="1" u="sng" dirty="0" smtClean="0">
                <a:latin typeface="Times New Roman" panose="02020603050405020304" pitchFamily="18" charset="0"/>
                <a:cs typeface="Times New Roman" panose="02020603050405020304" pitchFamily="18" charset="0"/>
              </a:rPr>
              <a:t>Часть 3. </a:t>
            </a:r>
            <a:r>
              <a:rPr lang="ru-RU" sz="1400" dirty="0" smtClean="0">
                <a:latin typeface="Times New Roman" panose="02020603050405020304" pitchFamily="18" charset="0"/>
                <a:cs typeface="Times New Roman" panose="02020603050405020304" pitchFamily="18" charset="0"/>
              </a:rPr>
              <a:t>.</a:t>
            </a:r>
            <a:r>
              <a:rPr lang="ru-RU" sz="1600" dirty="0" smtClean="0">
                <a:latin typeface="Times New Roman" panose="02020603050405020304" pitchFamily="18" charset="0"/>
                <a:cs typeface="Times New Roman" panose="02020603050405020304" pitchFamily="18" charset="0"/>
              </a:rPr>
              <a:t>Возврат </a:t>
            </a:r>
            <a:r>
              <a:rPr lang="ru-RU" dirty="0">
                <a:latin typeface="Times New Roman" panose="02020603050405020304" pitchFamily="18" charset="0"/>
                <a:cs typeface="Times New Roman" panose="02020603050405020304" pitchFamily="18" charset="0"/>
              </a:rPr>
              <a:t>бюджетного</a:t>
            </a:r>
            <a:r>
              <a:rPr lang="ru-RU" sz="1600" dirty="0">
                <a:latin typeface="Times New Roman" panose="02020603050405020304" pitchFamily="18" charset="0"/>
                <a:cs typeface="Times New Roman" panose="02020603050405020304" pitchFamily="18" charset="0"/>
              </a:rPr>
              <a:t> </a:t>
            </a:r>
            <a:r>
              <a:rPr lang="ru-RU" sz="1600" dirty="0" smtClean="0">
                <a:latin typeface="Times New Roman" panose="02020603050405020304" pitchFamily="18" charset="0"/>
                <a:cs typeface="Times New Roman" panose="02020603050405020304" pitchFamily="18" charset="0"/>
              </a:rPr>
              <a:t>кредита</a:t>
            </a:r>
            <a:r>
              <a:rPr lang="ru-RU" sz="1600" dirty="0">
                <a:latin typeface="Times New Roman" panose="02020603050405020304" pitchFamily="18" charset="0"/>
                <a:cs typeface="Times New Roman" panose="02020603050405020304" pitchFamily="18" charset="0"/>
              </a:rPr>
              <a:t>, предоставленного бюджету бюджетной системы Российской Федерации, с нарушением срока возврата</a:t>
            </a:r>
          </a:p>
        </p:txBody>
      </p:sp>
      <p:sp>
        <p:nvSpPr>
          <p:cNvPr id="8" name="Прямоугольник 7"/>
          <p:cNvSpPr/>
          <p:nvPr/>
        </p:nvSpPr>
        <p:spPr>
          <a:xfrm>
            <a:off x="530749" y="3998768"/>
            <a:ext cx="10945090" cy="429492"/>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b="1" u="sng" dirty="0" smtClean="0">
                <a:latin typeface="Times New Roman" panose="02020603050405020304" pitchFamily="18" charset="0"/>
                <a:cs typeface="Times New Roman" panose="02020603050405020304" pitchFamily="18" charset="0"/>
              </a:rPr>
              <a:t>Часть 4.  </a:t>
            </a:r>
            <a:r>
              <a:rPr lang="ru-RU" sz="1600" dirty="0" smtClean="0">
                <a:latin typeface="Times New Roman" panose="02020603050405020304" pitchFamily="18" charset="0"/>
                <a:cs typeface="Times New Roman" panose="02020603050405020304" pitchFamily="18" charset="0"/>
              </a:rPr>
              <a:t>Возврат </a:t>
            </a:r>
            <a:r>
              <a:rPr lang="ru-RU" sz="1600" dirty="0">
                <a:latin typeface="Times New Roman" panose="02020603050405020304" pitchFamily="18" charset="0"/>
                <a:cs typeface="Times New Roman" panose="02020603050405020304" pitchFamily="18" charset="0"/>
              </a:rPr>
              <a:t>бюджетного </a:t>
            </a:r>
            <a:r>
              <a:rPr lang="ru-RU" dirty="0">
                <a:latin typeface="Times New Roman" panose="02020603050405020304" pitchFamily="18" charset="0"/>
                <a:cs typeface="Times New Roman" panose="02020603050405020304" pitchFamily="18" charset="0"/>
              </a:rPr>
              <a:t>кредита</a:t>
            </a:r>
            <a:r>
              <a:rPr lang="ru-RU" sz="1600" dirty="0">
                <a:latin typeface="Times New Roman" panose="02020603050405020304" pitchFamily="18" charset="0"/>
                <a:cs typeface="Times New Roman" panose="02020603050405020304" pitchFamily="18" charset="0"/>
              </a:rPr>
              <a:t>, предоставленного юридическому лицу, с нарушением срока возврата</a:t>
            </a:r>
          </a:p>
        </p:txBody>
      </p:sp>
      <p:sp>
        <p:nvSpPr>
          <p:cNvPr id="9" name="Прямоугольник 8"/>
          <p:cNvSpPr/>
          <p:nvPr/>
        </p:nvSpPr>
        <p:spPr>
          <a:xfrm>
            <a:off x="1590674" y="5652655"/>
            <a:ext cx="3910445" cy="73429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latin typeface="Times New Roman" panose="02020603050405020304" pitchFamily="18" charset="0"/>
                <a:cs typeface="Times New Roman" panose="02020603050405020304" pitchFamily="18" charset="0"/>
              </a:rPr>
              <a:t>Возбуждать дела </a:t>
            </a:r>
          </a:p>
          <a:p>
            <a:pPr algn="ctr"/>
            <a:r>
              <a:rPr lang="ru-RU" dirty="0" smtClean="0">
                <a:latin typeface="Times New Roman" panose="02020603050405020304" pitchFamily="18" charset="0"/>
                <a:cs typeface="Times New Roman" panose="02020603050405020304" pitchFamily="18" charset="0"/>
              </a:rPr>
              <a:t>по статье 15.15  КоАП РФ</a:t>
            </a:r>
            <a:endParaRPr lang="ru-RU" dirty="0">
              <a:latin typeface="Times New Roman" panose="02020603050405020304" pitchFamily="18" charset="0"/>
              <a:cs typeface="Times New Roman" panose="02020603050405020304" pitchFamily="18" charset="0"/>
            </a:endParaRPr>
          </a:p>
        </p:txBody>
      </p:sp>
      <p:sp>
        <p:nvSpPr>
          <p:cNvPr id="10" name="Прямоугольник 9"/>
          <p:cNvSpPr/>
          <p:nvPr/>
        </p:nvSpPr>
        <p:spPr>
          <a:xfrm>
            <a:off x="6719454" y="5652655"/>
            <a:ext cx="3710421" cy="73429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latin typeface="Times New Roman" panose="02020603050405020304" pitchFamily="18" charset="0"/>
                <a:cs typeface="Times New Roman" panose="02020603050405020304" pitchFamily="18" charset="0"/>
              </a:rPr>
              <a:t>Рассматривать дела </a:t>
            </a:r>
            <a:br>
              <a:rPr lang="ru-RU" dirty="0" smtClean="0">
                <a:latin typeface="Times New Roman" panose="02020603050405020304" pitchFamily="18" charset="0"/>
                <a:cs typeface="Times New Roman" panose="02020603050405020304" pitchFamily="18" charset="0"/>
              </a:rPr>
            </a:br>
            <a:r>
              <a:rPr lang="ru-RU" dirty="0" smtClean="0">
                <a:latin typeface="Times New Roman" panose="02020603050405020304" pitchFamily="18" charset="0"/>
                <a:cs typeface="Times New Roman" panose="02020603050405020304" pitchFamily="18" charset="0"/>
              </a:rPr>
              <a:t>по статье 15.15 КоАП РФ</a:t>
            </a:r>
            <a:endParaRPr lang="ru-RU" dirty="0">
              <a:latin typeface="Times New Roman" panose="02020603050405020304" pitchFamily="18" charset="0"/>
              <a:cs typeface="Times New Roman" panose="02020603050405020304" pitchFamily="18" charset="0"/>
            </a:endParaRPr>
          </a:p>
        </p:txBody>
      </p:sp>
      <p:sp>
        <p:nvSpPr>
          <p:cNvPr id="11" name="Стрелка вниз 10"/>
          <p:cNvSpPr/>
          <p:nvPr/>
        </p:nvSpPr>
        <p:spPr>
          <a:xfrm>
            <a:off x="3210238" y="4994554"/>
            <a:ext cx="484632" cy="691429"/>
          </a:xfrm>
          <a:prstGeom prst="downArrow">
            <a:avLst/>
          </a:prstGeom>
          <a:solidFill>
            <a:srgbClr val="F3926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Стрелка вниз 11"/>
          <p:cNvSpPr/>
          <p:nvPr/>
        </p:nvSpPr>
        <p:spPr>
          <a:xfrm>
            <a:off x="8229875" y="4973989"/>
            <a:ext cx="484632" cy="710877"/>
          </a:xfrm>
          <a:prstGeom prst="downArrow">
            <a:avLst/>
          </a:prstGeom>
          <a:solidFill>
            <a:srgbClr val="F3926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Прямоугольник 12"/>
          <p:cNvSpPr/>
          <p:nvPr/>
        </p:nvSpPr>
        <p:spPr>
          <a:xfrm>
            <a:off x="2377993" y="4591050"/>
            <a:ext cx="7155873" cy="403504"/>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latin typeface="Times New Roman" panose="02020603050405020304" pitchFamily="18" charset="0"/>
                <a:cs typeface="Times New Roman" panose="02020603050405020304" pitchFamily="18" charset="0"/>
              </a:rPr>
              <a:t>Должностные лица  Федерального казначейства вправе</a:t>
            </a:r>
            <a:endParaRPr lang="ru-RU" b="1" dirty="0">
              <a:latin typeface="Times New Roman" panose="02020603050405020304" pitchFamily="18" charset="0"/>
              <a:cs typeface="Times New Roman" panose="02020603050405020304" pitchFamily="18" charset="0"/>
            </a:endParaRPr>
          </a:p>
        </p:txBody>
      </p:sp>
      <p:sp>
        <p:nvSpPr>
          <p:cNvPr id="2" name="Прямоугольник 1"/>
          <p:cNvSpPr/>
          <p:nvPr/>
        </p:nvSpPr>
        <p:spPr>
          <a:xfrm>
            <a:off x="1006365" y="1285875"/>
            <a:ext cx="9899127" cy="390525"/>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a:latin typeface="Times New Roman" panose="02020603050405020304" pitchFamily="18" charset="0"/>
                <a:cs typeface="Times New Roman" panose="02020603050405020304" pitchFamily="18" charset="0"/>
              </a:rPr>
              <a:t>Статья 15.15. Невозврат либо </a:t>
            </a:r>
            <a:r>
              <a:rPr lang="ru-RU" sz="2000" b="1" dirty="0" smtClean="0">
                <a:latin typeface="Times New Roman" panose="02020603050405020304" pitchFamily="18" charset="0"/>
                <a:cs typeface="Times New Roman" panose="02020603050405020304" pitchFamily="18" charset="0"/>
              </a:rPr>
              <a:t>несвоевременный возврат </a:t>
            </a:r>
            <a:r>
              <a:rPr lang="ru-RU" sz="2000" b="1" dirty="0">
                <a:latin typeface="Times New Roman" panose="02020603050405020304" pitchFamily="18" charset="0"/>
                <a:cs typeface="Times New Roman" panose="02020603050405020304" pitchFamily="18" charset="0"/>
              </a:rPr>
              <a:t>бюджетного кредита</a:t>
            </a:r>
          </a:p>
        </p:txBody>
      </p:sp>
    </p:spTree>
    <p:extLst>
      <p:ext uri="{BB962C8B-B14F-4D97-AF65-F5344CB8AC3E}">
        <p14:creationId xmlns:p14="http://schemas.microsoft.com/office/powerpoint/2010/main" val="17800132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2"/>
          </p:nvPr>
        </p:nvSpPr>
        <p:spPr>
          <a:xfrm>
            <a:off x="9448800" y="6423025"/>
            <a:ext cx="2743200" cy="365125"/>
          </a:xfrm>
        </p:spPr>
        <p:txBody>
          <a:bodyPr/>
          <a:lstStyle/>
          <a:p>
            <a:pPr>
              <a:defRPr/>
            </a:pPr>
            <a:fld id="{47EA9584-6FC9-446B-89E9-C9D48C4D1663}" type="slidenum">
              <a:rPr lang="ru-RU" smtClean="0">
                <a:latin typeface="Times New Roman" panose="02020603050405020304" pitchFamily="18" charset="0"/>
                <a:cs typeface="Times New Roman" panose="02020603050405020304" pitchFamily="18" charset="0"/>
              </a:rPr>
              <a:pPr>
                <a:defRPr/>
              </a:pPr>
              <a:t>2</a:t>
            </a:fld>
            <a:endParaRPr lang="ru-RU" dirty="0">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3103418" y="1094510"/>
            <a:ext cx="6234546" cy="13716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smtClean="0">
                <a:latin typeface="Times New Roman" panose="02020603050405020304" pitchFamily="18" charset="0"/>
                <a:cs typeface="Times New Roman" panose="02020603050405020304" pitchFamily="18" charset="0"/>
              </a:rPr>
              <a:t>Производство по делам об административных правонарушениях</a:t>
            </a:r>
            <a:endParaRPr lang="ru-RU" sz="2000" b="1" dirty="0">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1323109" y="3588327"/>
            <a:ext cx="4059382" cy="1620982"/>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latin typeface="Times New Roman" panose="02020603050405020304" pitchFamily="18" charset="0"/>
                <a:cs typeface="Times New Roman" panose="02020603050405020304" pitchFamily="18" charset="0"/>
              </a:rPr>
              <a:t>Возбуждение дел об административных правонарушениях</a:t>
            </a:r>
          </a:p>
          <a:p>
            <a:pPr algn="ctr"/>
            <a:r>
              <a:rPr lang="ru-RU" dirty="0" smtClean="0">
                <a:latin typeface="Times New Roman" panose="02020603050405020304" pitchFamily="18" charset="0"/>
                <a:cs typeface="Times New Roman" panose="02020603050405020304" pitchFamily="18" charset="0"/>
              </a:rPr>
              <a:t>(глава 28 Кодекса Российской Федерации об административных правонарушениях)</a:t>
            </a:r>
            <a:endParaRPr lang="ru-RU" dirty="0">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6858000" y="3588327"/>
            <a:ext cx="4336473" cy="1620982"/>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latin typeface="Times New Roman" panose="02020603050405020304" pitchFamily="18" charset="0"/>
                <a:cs typeface="Times New Roman" panose="02020603050405020304" pitchFamily="18" charset="0"/>
              </a:rPr>
              <a:t>Рассмотрение дел об административных правонарушениях</a:t>
            </a:r>
          </a:p>
          <a:p>
            <a:pPr algn="ctr"/>
            <a:r>
              <a:rPr lang="ru-RU" dirty="0" smtClean="0">
                <a:latin typeface="Times New Roman" panose="02020603050405020304" pitchFamily="18" charset="0"/>
                <a:cs typeface="Times New Roman" panose="02020603050405020304" pitchFamily="18" charset="0"/>
              </a:rPr>
              <a:t>(главы 23 и 29 Кодекса Российской Федерации об административных правонарушениях)</a:t>
            </a:r>
            <a:endParaRPr lang="ru-RU" dirty="0">
              <a:latin typeface="Times New Roman" panose="02020603050405020304" pitchFamily="18" charset="0"/>
              <a:cs typeface="Times New Roman" panose="02020603050405020304" pitchFamily="18" charset="0"/>
            </a:endParaRPr>
          </a:p>
        </p:txBody>
      </p:sp>
      <p:sp>
        <p:nvSpPr>
          <p:cNvPr id="13" name="Стрелка вниз 12"/>
          <p:cNvSpPr/>
          <p:nvPr/>
        </p:nvSpPr>
        <p:spPr>
          <a:xfrm>
            <a:off x="8222535" y="2466110"/>
            <a:ext cx="484632" cy="1145631"/>
          </a:xfrm>
          <a:prstGeom prst="down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Стрелка вниз 13"/>
          <p:cNvSpPr/>
          <p:nvPr/>
        </p:nvSpPr>
        <p:spPr>
          <a:xfrm>
            <a:off x="3636957" y="2466110"/>
            <a:ext cx="484632" cy="1145631"/>
          </a:xfrm>
          <a:prstGeom prst="down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25340756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9448800" y="6492875"/>
            <a:ext cx="2743200" cy="365125"/>
          </a:xfrm>
        </p:spPr>
        <p:txBody>
          <a:bodyPr/>
          <a:lstStyle/>
          <a:p>
            <a:pPr>
              <a:defRPr/>
            </a:pPr>
            <a:fld id="{B71FCD68-0AFD-4048-852E-53B764BC6EED}" type="slidenum">
              <a:rPr lang="ru-RU" smtClean="0">
                <a:latin typeface="Times New Roman" panose="02020603050405020304" pitchFamily="18" charset="0"/>
                <a:cs typeface="Times New Roman" panose="02020603050405020304" pitchFamily="18" charset="0"/>
              </a:rPr>
              <a:pPr>
                <a:defRPr/>
              </a:pPr>
              <a:t>20</a:t>
            </a:fld>
            <a:endParaRPr lang="ru-RU" dirty="0">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1011382" y="1782907"/>
            <a:ext cx="10307782" cy="6096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b="1" u="sng" dirty="0" smtClean="0">
                <a:latin typeface="Times New Roman" panose="02020603050405020304" pitchFamily="18" charset="0"/>
                <a:cs typeface="Times New Roman" panose="02020603050405020304" pitchFamily="18" charset="0"/>
              </a:rPr>
              <a:t>Часть 1</a:t>
            </a:r>
            <a:r>
              <a:rPr lang="ru-RU" sz="1600" b="1" u="sng" dirty="0">
                <a:latin typeface="Times New Roman" panose="02020603050405020304" pitchFamily="18" charset="0"/>
                <a:cs typeface="Times New Roman" panose="02020603050405020304" pitchFamily="18" charset="0"/>
              </a:rPr>
              <a:t>.</a:t>
            </a:r>
            <a:r>
              <a:rPr lang="ru-RU" sz="1600"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Неперечисление</a:t>
            </a:r>
            <a:r>
              <a:rPr lang="ru-RU" dirty="0">
                <a:latin typeface="Times New Roman" panose="02020603050405020304" pitchFamily="18" charset="0"/>
                <a:cs typeface="Times New Roman" panose="02020603050405020304" pitchFamily="18" charset="0"/>
              </a:rPr>
              <a:t> платы за пользование бюджетным кредитом, предоставленным бюджету бюджетной системы Российской Федерации</a:t>
            </a:r>
          </a:p>
        </p:txBody>
      </p:sp>
      <p:sp>
        <p:nvSpPr>
          <p:cNvPr id="7" name="Прямоугольник 6"/>
          <p:cNvSpPr/>
          <p:nvPr/>
        </p:nvSpPr>
        <p:spPr>
          <a:xfrm>
            <a:off x="1011379" y="2459183"/>
            <a:ext cx="10307782" cy="512618"/>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b="1" u="sng" dirty="0" smtClean="0">
                <a:latin typeface="Times New Roman" panose="02020603050405020304" pitchFamily="18" charset="0"/>
                <a:cs typeface="Times New Roman" panose="02020603050405020304" pitchFamily="18" charset="0"/>
              </a:rPr>
              <a:t>Часть 2</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Неперечисление</a:t>
            </a:r>
            <a:r>
              <a:rPr lang="ru-RU" dirty="0">
                <a:latin typeface="Times New Roman" panose="02020603050405020304" pitchFamily="18" charset="0"/>
                <a:cs typeface="Times New Roman" panose="02020603050405020304" pitchFamily="18" charset="0"/>
              </a:rPr>
              <a:t> платы за пользование бюджетным кредитом, предоставленным юридическому лицу</a:t>
            </a:r>
          </a:p>
        </p:txBody>
      </p:sp>
      <p:sp>
        <p:nvSpPr>
          <p:cNvPr id="8" name="Прямоугольник 7"/>
          <p:cNvSpPr/>
          <p:nvPr/>
        </p:nvSpPr>
        <p:spPr>
          <a:xfrm>
            <a:off x="1011381" y="3039341"/>
            <a:ext cx="10272709" cy="720436"/>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b="1" u="sng" dirty="0" smtClean="0">
                <a:latin typeface="Times New Roman" panose="02020603050405020304" pitchFamily="18" charset="0"/>
                <a:cs typeface="Times New Roman" panose="02020603050405020304" pitchFamily="18" charset="0"/>
              </a:rPr>
              <a:t>Часть 3</a:t>
            </a:r>
            <a:r>
              <a:rPr lang="ru-RU" dirty="0">
                <a:latin typeface="Times New Roman" panose="02020603050405020304" pitchFamily="18" charset="0"/>
                <a:cs typeface="Times New Roman" panose="02020603050405020304" pitchFamily="18" charset="0"/>
              </a:rPr>
              <a:t>. Перечисление платы за пользование бюджетным кредитом, предоставленным бюджету бюджетной системы Российской Федерации, с нарушением срока</a:t>
            </a:r>
          </a:p>
        </p:txBody>
      </p:sp>
      <p:sp>
        <p:nvSpPr>
          <p:cNvPr id="9" name="Прямоугольник 8"/>
          <p:cNvSpPr/>
          <p:nvPr/>
        </p:nvSpPr>
        <p:spPr>
          <a:xfrm>
            <a:off x="1011382" y="3851561"/>
            <a:ext cx="10237640" cy="526473"/>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b="1" u="sng" dirty="0" smtClean="0">
                <a:solidFill>
                  <a:srgbClr val="EAEFF7"/>
                </a:solidFill>
                <a:latin typeface="Times New Roman" panose="02020603050405020304" pitchFamily="18" charset="0"/>
                <a:cs typeface="Times New Roman" panose="02020603050405020304" pitchFamily="18" charset="0"/>
              </a:rPr>
              <a:t>Часть 4</a:t>
            </a:r>
            <a:r>
              <a:rPr lang="ru-RU" b="1" u="sng" dirty="0">
                <a:solidFill>
                  <a:srgbClr val="EAEFF7"/>
                </a:solidFill>
                <a:latin typeface="Times New Roman" panose="02020603050405020304" pitchFamily="18" charset="0"/>
                <a:cs typeface="Times New Roman" panose="02020603050405020304" pitchFamily="18" charset="0"/>
              </a:rPr>
              <a:t>. </a:t>
            </a:r>
            <a:r>
              <a:rPr lang="ru-RU" dirty="0">
                <a:solidFill>
                  <a:srgbClr val="EAEFF7"/>
                </a:solidFill>
                <a:latin typeface="Times New Roman" panose="02020603050405020304" pitchFamily="18" charset="0"/>
                <a:cs typeface="Times New Roman" panose="02020603050405020304" pitchFamily="18" charset="0"/>
              </a:rPr>
              <a:t>Перечисление платы за пользование бюджетным кредитом, предоставленным юридическому лицу, с нарушением срока</a:t>
            </a:r>
          </a:p>
        </p:txBody>
      </p:sp>
      <p:sp>
        <p:nvSpPr>
          <p:cNvPr id="10" name="Прямоугольник 9"/>
          <p:cNvSpPr/>
          <p:nvPr/>
        </p:nvSpPr>
        <p:spPr>
          <a:xfrm>
            <a:off x="2590800" y="4848225"/>
            <a:ext cx="7148945" cy="458066"/>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latin typeface="Times New Roman" panose="02020603050405020304" pitchFamily="18" charset="0"/>
                <a:cs typeface="Times New Roman" panose="02020603050405020304" pitchFamily="18" charset="0"/>
              </a:rPr>
              <a:t>Должностные лица Федерального казначейства вправе</a:t>
            </a:r>
            <a:endParaRPr lang="ru-RU" b="1" dirty="0">
              <a:latin typeface="Times New Roman" panose="02020603050405020304" pitchFamily="18" charset="0"/>
              <a:cs typeface="Times New Roman" panose="02020603050405020304" pitchFamily="18" charset="0"/>
            </a:endParaRPr>
          </a:p>
        </p:txBody>
      </p:sp>
      <p:sp>
        <p:nvSpPr>
          <p:cNvPr id="11" name="Прямоугольник 10"/>
          <p:cNvSpPr/>
          <p:nvPr/>
        </p:nvSpPr>
        <p:spPr>
          <a:xfrm>
            <a:off x="2028825" y="5915891"/>
            <a:ext cx="3956339" cy="720436"/>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latin typeface="Times New Roman" panose="02020603050405020304" pitchFamily="18" charset="0"/>
                <a:cs typeface="Times New Roman" panose="02020603050405020304" pitchFamily="18" charset="0"/>
              </a:rPr>
              <a:t>Возбуждать дела </a:t>
            </a:r>
          </a:p>
          <a:p>
            <a:pPr algn="ctr"/>
            <a:r>
              <a:rPr lang="ru-RU" dirty="0" smtClean="0">
                <a:latin typeface="Times New Roman" panose="02020603050405020304" pitchFamily="18" charset="0"/>
                <a:cs typeface="Times New Roman" panose="02020603050405020304" pitchFamily="18" charset="0"/>
              </a:rPr>
              <a:t>по статье 15.15.1  КоАП РФ</a:t>
            </a:r>
            <a:endParaRPr lang="ru-RU" dirty="0">
              <a:latin typeface="Times New Roman" panose="02020603050405020304" pitchFamily="18" charset="0"/>
              <a:cs typeface="Times New Roman" panose="02020603050405020304" pitchFamily="18" charset="0"/>
            </a:endParaRPr>
          </a:p>
        </p:txBody>
      </p:sp>
      <p:sp>
        <p:nvSpPr>
          <p:cNvPr id="12" name="Прямоугольник 11"/>
          <p:cNvSpPr/>
          <p:nvPr/>
        </p:nvSpPr>
        <p:spPr>
          <a:xfrm>
            <a:off x="6802582" y="5915891"/>
            <a:ext cx="4017818" cy="720436"/>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latin typeface="Times New Roman" panose="02020603050405020304" pitchFamily="18" charset="0"/>
                <a:cs typeface="Times New Roman" panose="02020603050405020304" pitchFamily="18" charset="0"/>
              </a:rPr>
              <a:t>Рассматривать дела </a:t>
            </a:r>
          </a:p>
          <a:p>
            <a:pPr algn="ctr"/>
            <a:r>
              <a:rPr lang="ru-RU" dirty="0" smtClean="0">
                <a:latin typeface="Times New Roman" panose="02020603050405020304" pitchFamily="18" charset="0"/>
                <a:cs typeface="Times New Roman" panose="02020603050405020304" pitchFamily="18" charset="0"/>
              </a:rPr>
              <a:t>по статье 15.15.1  КоАП РФ</a:t>
            </a:r>
            <a:endParaRPr lang="ru-RU" dirty="0">
              <a:latin typeface="Times New Roman" panose="02020603050405020304" pitchFamily="18" charset="0"/>
              <a:cs typeface="Times New Roman" panose="02020603050405020304" pitchFamily="18" charset="0"/>
            </a:endParaRPr>
          </a:p>
        </p:txBody>
      </p:sp>
      <p:sp>
        <p:nvSpPr>
          <p:cNvPr id="13" name="Стрелка вниз 12"/>
          <p:cNvSpPr/>
          <p:nvPr/>
        </p:nvSpPr>
        <p:spPr>
          <a:xfrm>
            <a:off x="3754443" y="5306291"/>
            <a:ext cx="484632" cy="618190"/>
          </a:xfrm>
          <a:prstGeom prst="downArrow">
            <a:avLst/>
          </a:prstGeom>
          <a:solidFill>
            <a:srgbClr val="F3926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Стрелка вниз 13"/>
          <p:cNvSpPr/>
          <p:nvPr/>
        </p:nvSpPr>
        <p:spPr>
          <a:xfrm>
            <a:off x="8277953" y="5306291"/>
            <a:ext cx="484632" cy="622485"/>
          </a:xfrm>
          <a:prstGeom prst="downArrow">
            <a:avLst/>
          </a:prstGeom>
          <a:solidFill>
            <a:srgbClr val="F3926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Прямоугольник 2"/>
          <p:cNvSpPr/>
          <p:nvPr/>
        </p:nvSpPr>
        <p:spPr>
          <a:xfrm>
            <a:off x="1011379" y="1213137"/>
            <a:ext cx="10307782" cy="552451"/>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smtClean="0">
              <a:latin typeface="Times New Roman" panose="02020603050405020304" pitchFamily="18" charset="0"/>
              <a:cs typeface="Times New Roman" panose="02020603050405020304" pitchFamily="18" charset="0"/>
            </a:endParaRPr>
          </a:p>
          <a:p>
            <a:pPr algn="ctr"/>
            <a:r>
              <a:rPr lang="ru-RU" dirty="0" smtClean="0">
                <a:latin typeface="Times New Roman" panose="02020603050405020304" pitchFamily="18" charset="0"/>
                <a:cs typeface="Times New Roman" panose="02020603050405020304" pitchFamily="18" charset="0"/>
              </a:rPr>
              <a:t>Статья </a:t>
            </a:r>
            <a:r>
              <a:rPr lang="ru-RU" dirty="0">
                <a:latin typeface="Times New Roman" panose="02020603050405020304" pitchFamily="18" charset="0"/>
                <a:cs typeface="Times New Roman" panose="02020603050405020304" pitchFamily="18" charset="0"/>
              </a:rPr>
              <a:t>15.15.1. </a:t>
            </a:r>
            <a:r>
              <a:rPr lang="ru-RU" dirty="0" err="1">
                <a:latin typeface="Times New Roman" panose="02020603050405020304" pitchFamily="18" charset="0"/>
                <a:cs typeface="Times New Roman" panose="02020603050405020304" pitchFamily="18" charset="0"/>
              </a:rPr>
              <a:t>Неперечисление</a:t>
            </a:r>
            <a:r>
              <a:rPr lang="ru-RU" dirty="0">
                <a:latin typeface="Times New Roman" panose="02020603050405020304" pitchFamily="18" charset="0"/>
                <a:cs typeface="Times New Roman" panose="02020603050405020304" pitchFamily="18" charset="0"/>
              </a:rPr>
              <a:t> либо несвоевременное перечисление платы за пользование бюджетным кредитом</a:t>
            </a:r>
            <a:r>
              <a:rPr lang="ru-RU" dirty="0"/>
              <a:t/>
            </a:r>
            <a:br>
              <a:rPr lang="ru-RU" dirty="0"/>
            </a:br>
            <a:endParaRPr lang="ru-RU" dirty="0"/>
          </a:p>
        </p:txBody>
      </p:sp>
    </p:spTree>
    <p:extLst>
      <p:ext uri="{BB962C8B-B14F-4D97-AF65-F5344CB8AC3E}">
        <p14:creationId xmlns:p14="http://schemas.microsoft.com/office/powerpoint/2010/main" val="189132420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r"/>
            <a:r>
              <a:rPr lang="ru-RU" sz="2400" dirty="0">
                <a:solidFill>
                  <a:srgbClr val="00B050"/>
                </a:solidFill>
                <a:latin typeface="Times New Roman" panose="02020603050405020304" pitchFamily="18" charset="0"/>
                <a:cs typeface="Times New Roman" panose="02020603050405020304" pitchFamily="18" charset="0"/>
              </a:rPr>
              <a:t/>
            </a:r>
            <a:br>
              <a:rPr lang="ru-RU" sz="2400" dirty="0">
                <a:solidFill>
                  <a:srgbClr val="00B050"/>
                </a:solidFill>
                <a:latin typeface="Times New Roman" panose="02020603050405020304" pitchFamily="18" charset="0"/>
                <a:cs typeface="Times New Roman" panose="02020603050405020304" pitchFamily="18" charset="0"/>
              </a:rPr>
            </a:br>
            <a:endParaRPr lang="ru-RU" sz="2400" dirty="0">
              <a:solidFill>
                <a:srgbClr val="00B050"/>
              </a:solidFill>
              <a:latin typeface="Times New Roman" panose="02020603050405020304" pitchFamily="18" charset="0"/>
              <a:cs typeface="Times New Roman" panose="02020603050405020304" pitchFamily="18" charset="0"/>
            </a:endParaRPr>
          </a:p>
        </p:txBody>
      </p:sp>
      <p:sp>
        <p:nvSpPr>
          <p:cNvPr id="5" name="Номер слайда 4"/>
          <p:cNvSpPr>
            <a:spLocks noGrp="1"/>
          </p:cNvSpPr>
          <p:nvPr>
            <p:ph type="sldNum" sz="quarter" idx="12"/>
          </p:nvPr>
        </p:nvSpPr>
        <p:spPr>
          <a:xfrm>
            <a:off x="9448800" y="6470869"/>
            <a:ext cx="2743200" cy="425450"/>
          </a:xfrm>
        </p:spPr>
        <p:txBody>
          <a:bodyPr/>
          <a:lstStyle/>
          <a:p>
            <a:pPr>
              <a:defRPr/>
            </a:pPr>
            <a:fld id="{B71FCD68-0AFD-4048-852E-53B764BC6EED}" type="slidenum">
              <a:rPr lang="ru-RU" smtClean="0">
                <a:latin typeface="Times New Roman" panose="02020603050405020304" pitchFamily="18" charset="0"/>
                <a:cs typeface="Times New Roman" panose="02020603050405020304" pitchFamily="18" charset="0"/>
              </a:rPr>
              <a:pPr>
                <a:defRPr/>
              </a:pPr>
              <a:t>21</a:t>
            </a:fld>
            <a:endParaRPr lang="ru-RU" dirty="0">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1219200" y="1805418"/>
            <a:ext cx="10016835" cy="665019"/>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b="1" u="sng" dirty="0" smtClean="0">
                <a:latin typeface="Times New Roman" panose="02020603050405020304" pitchFamily="18" charset="0"/>
                <a:cs typeface="Times New Roman" panose="02020603050405020304" pitchFamily="18" charset="0"/>
              </a:rPr>
              <a:t>Часть 1</a:t>
            </a:r>
            <a:r>
              <a:rPr lang="ru-RU" dirty="0">
                <a:latin typeface="Times New Roman" panose="02020603050405020304" pitchFamily="18" charset="0"/>
                <a:cs typeface="Times New Roman" panose="02020603050405020304" pitchFamily="18" charset="0"/>
              </a:rPr>
              <a:t>. Нарушение кредитором условий предоставления бюджетного кредита, за исключением случаев, предусмотренных статьей 15.14 </a:t>
            </a:r>
            <a:r>
              <a:rPr lang="ru-RU" dirty="0" smtClean="0">
                <a:latin typeface="Times New Roman" panose="02020603050405020304" pitchFamily="18" charset="0"/>
                <a:cs typeface="Times New Roman" panose="02020603050405020304" pitchFamily="18" charset="0"/>
              </a:rPr>
              <a:t> КоАП РФ</a:t>
            </a:r>
            <a:endParaRPr lang="ru-RU" dirty="0">
              <a:latin typeface="Times New Roman" panose="02020603050405020304" pitchFamily="18" charset="0"/>
              <a:cs typeface="Times New Roman" panose="02020603050405020304" pitchFamily="18" charset="0"/>
            </a:endParaRPr>
          </a:p>
        </p:txBody>
      </p:sp>
      <p:sp>
        <p:nvSpPr>
          <p:cNvPr id="7" name="Прямоугольник 6"/>
          <p:cNvSpPr/>
          <p:nvPr/>
        </p:nvSpPr>
        <p:spPr>
          <a:xfrm>
            <a:off x="1219199" y="2521527"/>
            <a:ext cx="10016835" cy="831273"/>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b="1" u="sng" dirty="0" smtClean="0">
                <a:latin typeface="Times New Roman" panose="02020603050405020304" pitchFamily="18" charset="0"/>
                <a:cs typeface="Times New Roman" panose="02020603050405020304" pitchFamily="18" charset="0"/>
              </a:rPr>
              <a:t>Часть 2</a:t>
            </a:r>
            <a:r>
              <a:rPr lang="ru-RU" b="1" u="sng" dirty="0">
                <a:latin typeface="Times New Roman" panose="02020603050405020304" pitchFamily="18" charset="0"/>
                <a:cs typeface="Times New Roman" panose="02020603050405020304" pitchFamily="18" charset="0"/>
              </a:rPr>
              <a:t>.</a:t>
            </a:r>
            <a:r>
              <a:rPr lang="ru-RU" dirty="0">
                <a:latin typeface="Times New Roman" panose="02020603050405020304" pitchFamily="18" charset="0"/>
                <a:cs typeface="Times New Roman" panose="02020603050405020304" pitchFamily="18" charset="0"/>
              </a:rPr>
              <a:t> Нарушение заемщиком условий предоставления бюджетного кредита, предоставленного бюджету бюджетной системы Российской Федерации, за исключением случаев, предусмотренных статьей 15.14 </a:t>
            </a:r>
            <a:r>
              <a:rPr lang="ru-RU" dirty="0" smtClean="0">
                <a:latin typeface="Times New Roman" panose="02020603050405020304" pitchFamily="18" charset="0"/>
                <a:cs typeface="Times New Roman" panose="02020603050405020304" pitchFamily="18" charset="0"/>
              </a:rPr>
              <a:t>КоАП РФ</a:t>
            </a:r>
            <a:endParaRPr lang="ru-RU" dirty="0">
              <a:latin typeface="Times New Roman" panose="02020603050405020304" pitchFamily="18" charset="0"/>
              <a:cs typeface="Times New Roman" panose="02020603050405020304" pitchFamily="18" charset="0"/>
            </a:endParaRPr>
          </a:p>
        </p:txBody>
      </p:sp>
      <p:sp>
        <p:nvSpPr>
          <p:cNvPr id="8" name="Прямоугольник 7"/>
          <p:cNvSpPr/>
          <p:nvPr/>
        </p:nvSpPr>
        <p:spPr>
          <a:xfrm>
            <a:off x="1219198" y="3434196"/>
            <a:ext cx="10016835" cy="748146"/>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b="1" u="sng" dirty="0" smtClean="0">
                <a:latin typeface="Times New Roman" panose="02020603050405020304" pitchFamily="18" charset="0"/>
                <a:cs typeface="Times New Roman" panose="02020603050405020304" pitchFamily="18" charset="0"/>
              </a:rPr>
              <a:t>Часть 3</a:t>
            </a:r>
            <a:r>
              <a:rPr lang="ru-RU" b="1" u="sng" dirty="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Нарушение заемщиком условий предоставления бюджетного кредита, предоставленного юридическому лицу, за исключением случаев, предусмотренных статьей </a:t>
            </a:r>
            <a:r>
              <a:rPr lang="ru-RU" dirty="0" smtClean="0">
                <a:latin typeface="Times New Roman" panose="02020603050405020304" pitchFamily="18" charset="0"/>
                <a:cs typeface="Times New Roman" panose="02020603050405020304" pitchFamily="18" charset="0"/>
              </a:rPr>
              <a:t>15.14 КоАП РФ</a:t>
            </a:r>
            <a:endParaRPr lang="ru-RU" dirty="0">
              <a:latin typeface="Times New Roman" panose="02020603050405020304" pitchFamily="18" charset="0"/>
              <a:cs typeface="Times New Roman" panose="02020603050405020304" pitchFamily="18" charset="0"/>
            </a:endParaRPr>
          </a:p>
        </p:txBody>
      </p:sp>
      <p:sp>
        <p:nvSpPr>
          <p:cNvPr id="9" name="Прямоугольник 8"/>
          <p:cNvSpPr/>
          <p:nvPr/>
        </p:nvSpPr>
        <p:spPr>
          <a:xfrm>
            <a:off x="1723158" y="4378036"/>
            <a:ext cx="8465127" cy="4572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latin typeface="Times New Roman" panose="02020603050405020304" pitchFamily="18" charset="0"/>
                <a:cs typeface="Times New Roman" panose="02020603050405020304" pitchFamily="18" charset="0"/>
              </a:rPr>
              <a:t>Должностные лица Федерального Казначейства вправе  </a:t>
            </a:r>
            <a:endParaRPr lang="ru-RU" b="1" dirty="0">
              <a:latin typeface="Times New Roman" panose="02020603050405020304" pitchFamily="18" charset="0"/>
              <a:cs typeface="Times New Roman" panose="02020603050405020304" pitchFamily="18" charset="0"/>
            </a:endParaRPr>
          </a:p>
        </p:txBody>
      </p:sp>
      <p:sp>
        <p:nvSpPr>
          <p:cNvPr id="10" name="Прямоугольник 9"/>
          <p:cNvSpPr/>
          <p:nvPr/>
        </p:nvSpPr>
        <p:spPr>
          <a:xfrm>
            <a:off x="1187021" y="5415776"/>
            <a:ext cx="2244436" cy="1025238"/>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latin typeface="Times New Roman" panose="02020603050405020304" pitchFamily="18" charset="0"/>
                <a:cs typeface="Times New Roman" panose="02020603050405020304" pitchFamily="18" charset="0"/>
              </a:rPr>
              <a:t>Возбуждать дела </a:t>
            </a:r>
          </a:p>
          <a:p>
            <a:pPr algn="ctr"/>
            <a:r>
              <a:rPr lang="ru-RU" dirty="0" smtClean="0">
                <a:latin typeface="Times New Roman" panose="02020603050405020304" pitchFamily="18" charset="0"/>
                <a:cs typeface="Times New Roman" panose="02020603050405020304" pitchFamily="18" charset="0"/>
              </a:rPr>
              <a:t>по статье 15.15.2  </a:t>
            </a:r>
            <a:br>
              <a:rPr lang="ru-RU" dirty="0" smtClean="0">
                <a:latin typeface="Times New Roman" panose="02020603050405020304" pitchFamily="18" charset="0"/>
                <a:cs typeface="Times New Roman" panose="02020603050405020304" pitchFamily="18" charset="0"/>
              </a:rPr>
            </a:br>
            <a:r>
              <a:rPr lang="ru-RU" dirty="0" smtClean="0">
                <a:latin typeface="Times New Roman" panose="02020603050405020304" pitchFamily="18" charset="0"/>
                <a:cs typeface="Times New Roman" panose="02020603050405020304" pitchFamily="18" charset="0"/>
              </a:rPr>
              <a:t>КоАП РФ</a:t>
            </a:r>
            <a:endParaRPr lang="ru-RU" dirty="0">
              <a:latin typeface="Times New Roman" panose="02020603050405020304" pitchFamily="18" charset="0"/>
              <a:cs typeface="Times New Roman" panose="02020603050405020304" pitchFamily="18" charset="0"/>
            </a:endParaRPr>
          </a:p>
        </p:txBody>
      </p:sp>
      <p:sp>
        <p:nvSpPr>
          <p:cNvPr id="11" name="Прямоугольник 10"/>
          <p:cNvSpPr/>
          <p:nvPr/>
        </p:nvSpPr>
        <p:spPr>
          <a:xfrm>
            <a:off x="3966728" y="5459487"/>
            <a:ext cx="2937163" cy="1011382"/>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latin typeface="Times New Roman" panose="02020603050405020304" pitchFamily="18" charset="0"/>
                <a:cs typeface="Times New Roman" panose="02020603050405020304" pitchFamily="18" charset="0"/>
              </a:rPr>
              <a:t>Рассматривать дела </a:t>
            </a:r>
          </a:p>
          <a:p>
            <a:pPr algn="ctr"/>
            <a:r>
              <a:rPr lang="ru-RU" dirty="0" smtClean="0">
                <a:latin typeface="Times New Roman" panose="02020603050405020304" pitchFamily="18" charset="0"/>
                <a:cs typeface="Times New Roman" panose="02020603050405020304" pitchFamily="18" charset="0"/>
              </a:rPr>
              <a:t>по статье 15.15.2 КоАП РФ</a:t>
            </a:r>
            <a:endParaRPr lang="ru-RU" dirty="0">
              <a:latin typeface="Times New Roman" panose="02020603050405020304" pitchFamily="18" charset="0"/>
              <a:cs typeface="Times New Roman" panose="02020603050405020304" pitchFamily="18" charset="0"/>
            </a:endParaRPr>
          </a:p>
        </p:txBody>
      </p:sp>
      <p:sp>
        <p:nvSpPr>
          <p:cNvPr id="12" name="Прямоугольник 11"/>
          <p:cNvSpPr/>
          <p:nvPr/>
        </p:nvSpPr>
        <p:spPr>
          <a:xfrm>
            <a:off x="7324725" y="5482866"/>
            <a:ext cx="3911307" cy="1025237"/>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smtClean="0">
                <a:latin typeface="Times New Roman" panose="02020603050405020304" pitchFamily="18" charset="0"/>
                <a:cs typeface="Times New Roman" panose="02020603050405020304" pitchFamily="18" charset="0"/>
              </a:rPr>
              <a:t>По частям 1 и 2 направить дело  на </a:t>
            </a:r>
            <a:r>
              <a:rPr lang="ru-RU" sz="1600" dirty="0">
                <a:latin typeface="Times New Roman" panose="02020603050405020304" pitchFamily="18" charset="0"/>
                <a:cs typeface="Times New Roman" panose="02020603050405020304" pitchFamily="18" charset="0"/>
              </a:rPr>
              <a:t>рассмотрение </a:t>
            </a:r>
            <a:r>
              <a:rPr lang="ru-RU" sz="1600" dirty="0" smtClean="0">
                <a:latin typeface="Times New Roman" panose="02020603050405020304" pitchFamily="18" charset="0"/>
                <a:cs typeface="Times New Roman" panose="02020603050405020304" pitchFamily="18" charset="0"/>
              </a:rPr>
              <a:t>судье (</a:t>
            </a:r>
            <a:r>
              <a:rPr lang="ru-RU" sz="1600" dirty="0">
                <a:latin typeface="Times New Roman" panose="02020603050405020304" pitchFamily="18" charset="0"/>
                <a:cs typeface="Times New Roman" panose="02020603050405020304" pitchFamily="18" charset="0"/>
              </a:rPr>
              <a:t>если </a:t>
            </a:r>
            <a:r>
              <a:rPr lang="ru-RU" sz="1600" dirty="0" smtClean="0">
                <a:latin typeface="Times New Roman" panose="02020603050405020304" pitchFamily="18" charset="0"/>
                <a:cs typeface="Times New Roman" panose="02020603050405020304" pitchFamily="18" charset="0"/>
              </a:rPr>
              <a:t> целесообразно применение </a:t>
            </a:r>
            <a:r>
              <a:rPr lang="ru-RU" sz="1600" dirty="0">
                <a:latin typeface="Times New Roman" panose="02020603050405020304" pitchFamily="18" charset="0"/>
                <a:cs typeface="Times New Roman" panose="02020603050405020304" pitchFamily="18" charset="0"/>
              </a:rPr>
              <a:t>дисквалификации) </a:t>
            </a:r>
          </a:p>
          <a:p>
            <a:pPr algn="ctr"/>
            <a:r>
              <a:rPr lang="ru-RU" sz="1600" dirty="0">
                <a:latin typeface="Times New Roman" panose="02020603050405020304" pitchFamily="18" charset="0"/>
                <a:cs typeface="Times New Roman" panose="02020603050405020304" pitchFamily="18" charset="0"/>
              </a:rPr>
              <a:t>(часть 2 статьи 23.1 КоАП РФ</a:t>
            </a:r>
            <a:r>
              <a:rPr lang="ru-RU" sz="1600" dirty="0" smtClean="0">
                <a:latin typeface="Times New Roman" panose="02020603050405020304" pitchFamily="18" charset="0"/>
                <a:cs typeface="Times New Roman" panose="02020603050405020304" pitchFamily="18" charset="0"/>
              </a:rPr>
              <a:t>)</a:t>
            </a:r>
            <a:endParaRPr lang="ru-RU" dirty="0"/>
          </a:p>
        </p:txBody>
      </p:sp>
      <p:sp>
        <p:nvSpPr>
          <p:cNvPr id="13" name="Стрелка вниз 12"/>
          <p:cNvSpPr/>
          <p:nvPr/>
        </p:nvSpPr>
        <p:spPr>
          <a:xfrm>
            <a:off x="2175160" y="4841297"/>
            <a:ext cx="484632" cy="574479"/>
          </a:xfrm>
          <a:prstGeom prst="downArrow">
            <a:avLst/>
          </a:prstGeom>
          <a:solidFill>
            <a:srgbClr val="F3926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Стрелка вниз 13"/>
          <p:cNvSpPr/>
          <p:nvPr/>
        </p:nvSpPr>
        <p:spPr>
          <a:xfrm>
            <a:off x="5201371" y="4835236"/>
            <a:ext cx="484632" cy="647630"/>
          </a:xfrm>
          <a:prstGeom prst="downArrow">
            <a:avLst/>
          </a:prstGeom>
          <a:solidFill>
            <a:srgbClr val="F3926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Стрелка вниз 14"/>
          <p:cNvSpPr/>
          <p:nvPr/>
        </p:nvSpPr>
        <p:spPr>
          <a:xfrm>
            <a:off x="9038062" y="4835236"/>
            <a:ext cx="484632" cy="647630"/>
          </a:xfrm>
          <a:prstGeom prst="downArrow">
            <a:avLst/>
          </a:prstGeom>
          <a:solidFill>
            <a:srgbClr val="F3926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Прямоугольник 2"/>
          <p:cNvSpPr/>
          <p:nvPr/>
        </p:nvSpPr>
        <p:spPr>
          <a:xfrm>
            <a:off x="1219199" y="1247775"/>
            <a:ext cx="10016833" cy="43815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a:latin typeface="Times New Roman" panose="02020603050405020304" pitchFamily="18" charset="0"/>
                <a:cs typeface="Times New Roman" panose="02020603050405020304" pitchFamily="18" charset="0"/>
              </a:rPr>
              <a:t>Статья 15.15.2. Нарушение </a:t>
            </a:r>
            <a:r>
              <a:rPr lang="ru-RU" b="1" dirty="0" smtClean="0">
                <a:latin typeface="Times New Roman" panose="02020603050405020304" pitchFamily="18" charset="0"/>
                <a:cs typeface="Times New Roman" panose="02020603050405020304" pitchFamily="18" charset="0"/>
              </a:rPr>
              <a:t>условий предоставления </a:t>
            </a:r>
            <a:r>
              <a:rPr lang="ru-RU" b="1" dirty="0">
                <a:latin typeface="Times New Roman" panose="02020603050405020304" pitchFamily="18" charset="0"/>
                <a:cs typeface="Times New Roman" panose="02020603050405020304" pitchFamily="18" charset="0"/>
              </a:rPr>
              <a:t>бюджетного кредита</a:t>
            </a:r>
          </a:p>
        </p:txBody>
      </p:sp>
    </p:spTree>
    <p:extLst>
      <p:ext uri="{BB962C8B-B14F-4D97-AF65-F5344CB8AC3E}">
        <p14:creationId xmlns:p14="http://schemas.microsoft.com/office/powerpoint/2010/main" val="213372947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1490" y="365125"/>
            <a:ext cx="6352309" cy="757093"/>
          </a:xfrm>
        </p:spPr>
        <p:txBody>
          <a:bodyPr/>
          <a:lstStyle/>
          <a:p>
            <a:pPr algn="r"/>
            <a:r>
              <a:rPr lang="ru-RU" dirty="0"/>
              <a:t/>
            </a:r>
            <a:br>
              <a:rPr lang="ru-RU" dirty="0"/>
            </a:br>
            <a:endParaRPr lang="ru-RU" dirty="0"/>
          </a:p>
        </p:txBody>
      </p:sp>
      <p:sp>
        <p:nvSpPr>
          <p:cNvPr id="5" name="Номер слайда 4"/>
          <p:cNvSpPr>
            <a:spLocks noGrp="1"/>
          </p:cNvSpPr>
          <p:nvPr>
            <p:ph type="sldNum" sz="quarter" idx="12"/>
          </p:nvPr>
        </p:nvSpPr>
        <p:spPr>
          <a:xfrm>
            <a:off x="9448800" y="6492875"/>
            <a:ext cx="2743200" cy="365125"/>
          </a:xfrm>
        </p:spPr>
        <p:txBody>
          <a:bodyPr/>
          <a:lstStyle/>
          <a:p>
            <a:pPr>
              <a:defRPr/>
            </a:pPr>
            <a:fld id="{B71FCD68-0AFD-4048-852E-53B764BC6EED}" type="slidenum">
              <a:rPr lang="ru-RU" smtClean="0">
                <a:latin typeface="Times New Roman" panose="02020603050405020304" pitchFamily="18" charset="0"/>
                <a:cs typeface="Times New Roman" panose="02020603050405020304" pitchFamily="18" charset="0"/>
              </a:rPr>
              <a:pPr>
                <a:defRPr/>
              </a:pPr>
              <a:t>22</a:t>
            </a:fld>
            <a:endParaRPr lang="ru-RU" dirty="0">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1413164" y="1759526"/>
            <a:ext cx="9836726" cy="1551709"/>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dirty="0">
                <a:latin typeface="Times New Roman" panose="02020603050405020304" pitchFamily="18" charset="0"/>
                <a:cs typeface="Times New Roman" panose="02020603050405020304" pitchFamily="18" charset="0"/>
              </a:rPr>
              <a:t>Нарушение главным распорядителем бюджетных средств, предоставляющим межбюджетные трансферты, и (или) финансовым органом, главным распорядителем (распорядителем), получателем средств бюджета, которому предоставлены межбюджетные трансферты, условий их предоставления, за исключением случаев, предусмотренных статьей </a:t>
            </a:r>
            <a:r>
              <a:rPr lang="ru-RU" sz="2000" dirty="0" smtClean="0">
                <a:latin typeface="Times New Roman" panose="02020603050405020304" pitchFamily="18" charset="0"/>
                <a:cs typeface="Times New Roman" panose="02020603050405020304" pitchFamily="18" charset="0"/>
              </a:rPr>
              <a:t>15.14 КоАП РФ</a:t>
            </a:r>
            <a:endParaRPr lang="ru-RU" sz="2000" dirty="0">
              <a:latin typeface="Times New Roman" panose="02020603050405020304" pitchFamily="18" charset="0"/>
              <a:cs typeface="Times New Roman" panose="02020603050405020304" pitchFamily="18" charset="0"/>
            </a:endParaRPr>
          </a:p>
        </p:txBody>
      </p:sp>
      <p:sp>
        <p:nvSpPr>
          <p:cNvPr id="7" name="Прямоугольник 6"/>
          <p:cNvSpPr/>
          <p:nvPr/>
        </p:nvSpPr>
        <p:spPr>
          <a:xfrm>
            <a:off x="1759527" y="3685309"/>
            <a:ext cx="9240982" cy="692727"/>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smtClean="0">
                <a:latin typeface="Times New Roman" panose="02020603050405020304" pitchFamily="18" charset="0"/>
                <a:cs typeface="Times New Roman" panose="02020603050405020304" pitchFamily="18" charset="0"/>
              </a:rPr>
              <a:t>Должностные лица Федерального казначейства вправе</a:t>
            </a:r>
            <a:endParaRPr lang="ru-RU" sz="2400" dirty="0">
              <a:latin typeface="Times New Roman" panose="02020603050405020304" pitchFamily="18" charset="0"/>
              <a:cs typeface="Times New Roman" panose="02020603050405020304" pitchFamily="18" charset="0"/>
            </a:endParaRPr>
          </a:p>
        </p:txBody>
      </p:sp>
      <p:sp>
        <p:nvSpPr>
          <p:cNvPr id="8" name="Прямоугольник 7"/>
          <p:cNvSpPr/>
          <p:nvPr/>
        </p:nvSpPr>
        <p:spPr>
          <a:xfrm>
            <a:off x="1413164" y="5140036"/>
            <a:ext cx="2978727" cy="1289339"/>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latin typeface="Times New Roman" panose="02020603050405020304" pitchFamily="18" charset="0"/>
                <a:cs typeface="Times New Roman" panose="02020603050405020304" pitchFamily="18" charset="0"/>
              </a:rPr>
              <a:t>Возбуждать дела </a:t>
            </a:r>
          </a:p>
          <a:p>
            <a:pPr algn="ctr"/>
            <a:r>
              <a:rPr lang="ru-RU" dirty="0" smtClean="0">
                <a:latin typeface="Times New Roman" panose="02020603050405020304" pitchFamily="18" charset="0"/>
                <a:cs typeface="Times New Roman" panose="02020603050405020304" pitchFamily="18" charset="0"/>
              </a:rPr>
              <a:t>по статье 15.15.3 </a:t>
            </a:r>
          </a:p>
          <a:p>
            <a:pPr algn="ctr"/>
            <a:r>
              <a:rPr lang="ru-RU" dirty="0" smtClean="0">
                <a:latin typeface="Times New Roman" panose="02020603050405020304" pitchFamily="18" charset="0"/>
                <a:cs typeface="Times New Roman" panose="02020603050405020304" pitchFamily="18" charset="0"/>
              </a:rPr>
              <a:t>КоАП РФ</a:t>
            </a:r>
            <a:endParaRPr lang="ru-RU" dirty="0">
              <a:latin typeface="Times New Roman" panose="02020603050405020304" pitchFamily="18" charset="0"/>
              <a:cs typeface="Times New Roman" panose="02020603050405020304" pitchFamily="18" charset="0"/>
            </a:endParaRPr>
          </a:p>
        </p:txBody>
      </p:sp>
      <p:sp>
        <p:nvSpPr>
          <p:cNvPr id="9" name="Прямоугольник 8"/>
          <p:cNvSpPr/>
          <p:nvPr/>
        </p:nvSpPr>
        <p:spPr>
          <a:xfrm>
            <a:off x="4932218" y="5140036"/>
            <a:ext cx="2951018" cy="1289339"/>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latin typeface="Times New Roman" panose="02020603050405020304" pitchFamily="18" charset="0"/>
                <a:cs typeface="Times New Roman" panose="02020603050405020304" pitchFamily="18" charset="0"/>
              </a:rPr>
              <a:t>Рассматривать дела </a:t>
            </a:r>
          </a:p>
          <a:p>
            <a:pPr algn="ctr"/>
            <a:r>
              <a:rPr lang="ru-RU" dirty="0" smtClean="0">
                <a:latin typeface="Times New Roman" panose="02020603050405020304" pitchFamily="18" charset="0"/>
                <a:cs typeface="Times New Roman" panose="02020603050405020304" pitchFamily="18" charset="0"/>
              </a:rPr>
              <a:t>по статье 15.15.3 КоАП РФ</a:t>
            </a:r>
            <a:endParaRPr lang="ru-RU" dirty="0">
              <a:latin typeface="Times New Roman" panose="02020603050405020304" pitchFamily="18" charset="0"/>
              <a:cs typeface="Times New Roman" panose="02020603050405020304" pitchFamily="18" charset="0"/>
            </a:endParaRPr>
          </a:p>
        </p:txBody>
      </p:sp>
      <p:sp>
        <p:nvSpPr>
          <p:cNvPr id="10" name="Прямоугольник 9"/>
          <p:cNvSpPr/>
          <p:nvPr/>
        </p:nvSpPr>
        <p:spPr>
          <a:xfrm>
            <a:off x="8285017" y="5140036"/>
            <a:ext cx="2964873" cy="1289339"/>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smtClean="0">
                <a:latin typeface="Times New Roman" panose="02020603050405020304" pitchFamily="18" charset="0"/>
                <a:cs typeface="Times New Roman" panose="02020603050405020304" pitchFamily="18" charset="0"/>
              </a:rPr>
              <a:t>Направить дела на рассмотрение судье (если целесообразно применение дисквалификации)</a:t>
            </a:r>
          </a:p>
          <a:p>
            <a:pPr algn="ctr"/>
            <a:r>
              <a:rPr lang="ru-RU" sz="1600" dirty="0" smtClean="0">
                <a:latin typeface="Times New Roman" panose="02020603050405020304" pitchFamily="18" charset="0"/>
                <a:cs typeface="Times New Roman" panose="02020603050405020304" pitchFamily="18" charset="0"/>
              </a:rPr>
              <a:t>(часть 2 статьи 23.1 КоАП РФ)</a:t>
            </a:r>
            <a:endParaRPr lang="ru-RU" sz="1600" dirty="0">
              <a:latin typeface="Times New Roman" panose="02020603050405020304" pitchFamily="18" charset="0"/>
              <a:cs typeface="Times New Roman" panose="02020603050405020304" pitchFamily="18" charset="0"/>
            </a:endParaRPr>
          </a:p>
        </p:txBody>
      </p:sp>
      <p:sp>
        <p:nvSpPr>
          <p:cNvPr id="11" name="Стрелка вниз 10"/>
          <p:cNvSpPr/>
          <p:nvPr/>
        </p:nvSpPr>
        <p:spPr>
          <a:xfrm>
            <a:off x="2660211" y="4378036"/>
            <a:ext cx="484632" cy="762000"/>
          </a:xfrm>
          <a:prstGeom prst="downArrow">
            <a:avLst/>
          </a:prstGeom>
          <a:solidFill>
            <a:srgbClr val="F3926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Стрелка вниз 11"/>
          <p:cNvSpPr/>
          <p:nvPr/>
        </p:nvSpPr>
        <p:spPr>
          <a:xfrm>
            <a:off x="6089211" y="4378036"/>
            <a:ext cx="484632" cy="762000"/>
          </a:xfrm>
          <a:prstGeom prst="downArrow">
            <a:avLst/>
          </a:prstGeom>
          <a:solidFill>
            <a:srgbClr val="F3926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Стрелка вниз 12"/>
          <p:cNvSpPr/>
          <p:nvPr/>
        </p:nvSpPr>
        <p:spPr>
          <a:xfrm>
            <a:off x="9525137" y="4378036"/>
            <a:ext cx="484632" cy="762000"/>
          </a:xfrm>
          <a:prstGeom prst="downArrow">
            <a:avLst/>
          </a:prstGeom>
          <a:solidFill>
            <a:srgbClr val="F3926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Прямоугольник 2"/>
          <p:cNvSpPr/>
          <p:nvPr/>
        </p:nvSpPr>
        <p:spPr>
          <a:xfrm>
            <a:off x="1413164" y="1178501"/>
            <a:ext cx="9836726" cy="402649"/>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a:latin typeface="Times New Roman" panose="02020603050405020304" pitchFamily="18" charset="0"/>
                <a:cs typeface="Times New Roman" panose="02020603050405020304" pitchFamily="18" charset="0"/>
              </a:rPr>
              <a:t>Статья 15.15.3. Нарушение условий </a:t>
            </a:r>
            <a:r>
              <a:rPr lang="ru-RU" b="1" dirty="0" smtClean="0">
                <a:latin typeface="Times New Roman" panose="02020603050405020304" pitchFamily="18" charset="0"/>
                <a:cs typeface="Times New Roman" panose="02020603050405020304" pitchFamily="18" charset="0"/>
              </a:rPr>
              <a:t>предоставления </a:t>
            </a:r>
            <a:r>
              <a:rPr lang="ru-RU" b="1" dirty="0">
                <a:latin typeface="Times New Roman" panose="02020603050405020304" pitchFamily="18" charset="0"/>
                <a:cs typeface="Times New Roman" panose="02020603050405020304" pitchFamily="18" charset="0"/>
              </a:rPr>
              <a:t>межбюджетных трансфертов</a:t>
            </a:r>
          </a:p>
        </p:txBody>
      </p:sp>
    </p:spTree>
    <p:extLst>
      <p:ext uri="{BB962C8B-B14F-4D97-AF65-F5344CB8AC3E}">
        <p14:creationId xmlns:p14="http://schemas.microsoft.com/office/powerpoint/2010/main" val="167713248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9448800" y="6492875"/>
            <a:ext cx="2743200" cy="365125"/>
          </a:xfrm>
        </p:spPr>
        <p:txBody>
          <a:bodyPr/>
          <a:lstStyle/>
          <a:p>
            <a:pPr>
              <a:defRPr/>
            </a:pPr>
            <a:fld id="{B71FCD68-0AFD-4048-852E-53B764BC6EED}" type="slidenum">
              <a:rPr lang="ru-RU" smtClean="0">
                <a:latin typeface="Times New Roman" panose="02020603050405020304" pitchFamily="18" charset="0"/>
                <a:cs typeface="Times New Roman" panose="02020603050405020304" pitchFamily="18" charset="0"/>
              </a:rPr>
              <a:pPr>
                <a:defRPr/>
              </a:pPr>
              <a:t>23</a:t>
            </a:fld>
            <a:endParaRPr lang="ru-RU" dirty="0">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914398" y="1822737"/>
            <a:ext cx="5043055" cy="1787237"/>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u="sng" dirty="0" smtClean="0">
                <a:latin typeface="Times New Roman" panose="02020603050405020304" pitchFamily="18" charset="0"/>
                <a:cs typeface="Times New Roman" panose="02020603050405020304" pitchFamily="18" charset="0"/>
              </a:rPr>
              <a:t>Часть 1 </a:t>
            </a:r>
          </a:p>
          <a:p>
            <a:pPr algn="ctr"/>
            <a:r>
              <a:rPr lang="ru-RU" dirty="0" smtClean="0">
                <a:latin typeface="Times New Roman" panose="02020603050405020304" pitchFamily="18" charset="0"/>
                <a:cs typeface="Times New Roman" panose="02020603050405020304" pitchFamily="18" charset="0"/>
              </a:rPr>
              <a:t>Нарушение </a:t>
            </a:r>
            <a:r>
              <a:rPr lang="ru-RU" dirty="0">
                <a:latin typeface="Times New Roman" panose="02020603050405020304" pitchFamily="18" charset="0"/>
                <a:cs typeface="Times New Roman" panose="02020603050405020304" pitchFamily="18" charset="0"/>
              </a:rPr>
              <a:t>главным распорядителем бюджетных средств, предоставляющим бюджетные инвестиции, условий их предоставления, за исключением случаев, предусмотренных статьей </a:t>
            </a:r>
            <a:r>
              <a:rPr lang="ru-RU" dirty="0" smtClean="0">
                <a:latin typeface="Times New Roman" panose="02020603050405020304" pitchFamily="18" charset="0"/>
                <a:cs typeface="Times New Roman" panose="02020603050405020304" pitchFamily="18" charset="0"/>
              </a:rPr>
              <a:t>15.14 КоАП РФ</a:t>
            </a:r>
            <a:endParaRPr lang="ru-RU" dirty="0">
              <a:latin typeface="Times New Roman" panose="02020603050405020304" pitchFamily="18" charset="0"/>
              <a:cs typeface="Times New Roman" panose="02020603050405020304" pitchFamily="18" charset="0"/>
            </a:endParaRPr>
          </a:p>
        </p:txBody>
      </p:sp>
      <p:sp>
        <p:nvSpPr>
          <p:cNvPr id="7" name="Прямоугольник 6"/>
          <p:cNvSpPr/>
          <p:nvPr/>
        </p:nvSpPr>
        <p:spPr>
          <a:xfrm>
            <a:off x="6705876" y="1797624"/>
            <a:ext cx="4752110" cy="1787237"/>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u="sng" dirty="0" smtClean="0">
                <a:latin typeface="Times New Roman" panose="02020603050405020304" pitchFamily="18" charset="0"/>
                <a:cs typeface="Times New Roman" panose="02020603050405020304" pitchFamily="18" charset="0"/>
              </a:rPr>
              <a:t>Часть 2 </a:t>
            </a:r>
          </a:p>
          <a:p>
            <a:pPr algn="ctr"/>
            <a:r>
              <a:rPr lang="ru-RU" dirty="0" smtClean="0">
                <a:latin typeface="Times New Roman" panose="02020603050405020304" pitchFamily="18" charset="0"/>
                <a:cs typeface="Times New Roman" panose="02020603050405020304" pitchFamily="18" charset="0"/>
              </a:rPr>
              <a:t>Нарушение </a:t>
            </a:r>
            <a:r>
              <a:rPr lang="ru-RU" dirty="0">
                <a:latin typeface="Times New Roman" panose="02020603050405020304" pitchFamily="18" charset="0"/>
                <a:cs typeface="Times New Roman" panose="02020603050405020304" pitchFamily="18" charset="0"/>
              </a:rPr>
              <a:t>юридическим лицом, которому предоставлены бюджетные инвестиции, условий их предоставления, за исключением случаев, предусмотренных статьей </a:t>
            </a:r>
            <a:r>
              <a:rPr lang="ru-RU" dirty="0" smtClean="0">
                <a:latin typeface="Times New Roman" panose="02020603050405020304" pitchFamily="18" charset="0"/>
                <a:cs typeface="Times New Roman" panose="02020603050405020304" pitchFamily="18" charset="0"/>
              </a:rPr>
              <a:t>15.14 КоАП РФ</a:t>
            </a:r>
            <a:endParaRPr lang="ru-RU" dirty="0">
              <a:latin typeface="Times New Roman" panose="02020603050405020304" pitchFamily="18" charset="0"/>
              <a:cs typeface="Times New Roman" panose="02020603050405020304" pitchFamily="18" charset="0"/>
            </a:endParaRPr>
          </a:p>
        </p:txBody>
      </p:sp>
      <p:sp>
        <p:nvSpPr>
          <p:cNvPr id="8" name="Прямоугольник 7"/>
          <p:cNvSpPr/>
          <p:nvPr/>
        </p:nvSpPr>
        <p:spPr>
          <a:xfrm>
            <a:off x="1607127" y="3865418"/>
            <a:ext cx="9213273" cy="748146"/>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smtClean="0">
                <a:latin typeface="Times New Roman" panose="02020603050405020304" pitchFamily="18" charset="0"/>
                <a:cs typeface="Times New Roman" panose="02020603050405020304" pitchFamily="18" charset="0"/>
              </a:rPr>
              <a:t>Должностные лица Федерального казначейства вправе</a:t>
            </a:r>
            <a:endParaRPr lang="ru-RU" sz="2400" dirty="0">
              <a:latin typeface="Times New Roman" panose="02020603050405020304" pitchFamily="18" charset="0"/>
              <a:cs typeface="Times New Roman" panose="02020603050405020304" pitchFamily="18" charset="0"/>
            </a:endParaRPr>
          </a:p>
        </p:txBody>
      </p:sp>
      <p:sp>
        <p:nvSpPr>
          <p:cNvPr id="9" name="Прямоугольник 8"/>
          <p:cNvSpPr/>
          <p:nvPr/>
        </p:nvSpPr>
        <p:spPr>
          <a:xfrm>
            <a:off x="914399" y="5195455"/>
            <a:ext cx="2992583" cy="1205344"/>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latin typeface="Times New Roman" panose="02020603050405020304" pitchFamily="18" charset="0"/>
                <a:cs typeface="Times New Roman" panose="02020603050405020304" pitchFamily="18" charset="0"/>
              </a:rPr>
              <a:t>Возбуждать дела </a:t>
            </a:r>
          </a:p>
          <a:p>
            <a:pPr algn="ctr"/>
            <a:r>
              <a:rPr lang="ru-RU" dirty="0" smtClean="0">
                <a:latin typeface="Times New Roman" panose="02020603050405020304" pitchFamily="18" charset="0"/>
                <a:cs typeface="Times New Roman" panose="02020603050405020304" pitchFamily="18" charset="0"/>
              </a:rPr>
              <a:t>по статье 15.15.4  КоАП РФ</a:t>
            </a:r>
            <a:endParaRPr lang="ru-RU" dirty="0">
              <a:latin typeface="Times New Roman" panose="02020603050405020304" pitchFamily="18" charset="0"/>
              <a:cs typeface="Times New Roman" panose="02020603050405020304" pitchFamily="18" charset="0"/>
            </a:endParaRPr>
          </a:p>
        </p:txBody>
      </p:sp>
      <p:sp>
        <p:nvSpPr>
          <p:cNvPr id="10" name="Прямоугольник 9"/>
          <p:cNvSpPr/>
          <p:nvPr/>
        </p:nvSpPr>
        <p:spPr>
          <a:xfrm>
            <a:off x="4641273" y="5195454"/>
            <a:ext cx="2660072" cy="1205345"/>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latin typeface="Times New Roman" panose="02020603050405020304" pitchFamily="18" charset="0"/>
                <a:cs typeface="Times New Roman" panose="02020603050405020304" pitchFamily="18" charset="0"/>
              </a:rPr>
              <a:t>Рассматривать дела </a:t>
            </a:r>
          </a:p>
          <a:p>
            <a:pPr algn="ctr"/>
            <a:r>
              <a:rPr lang="ru-RU" dirty="0" smtClean="0">
                <a:latin typeface="Times New Roman" panose="02020603050405020304" pitchFamily="18" charset="0"/>
                <a:cs typeface="Times New Roman" panose="02020603050405020304" pitchFamily="18" charset="0"/>
              </a:rPr>
              <a:t>по статье 15.15.4 </a:t>
            </a:r>
          </a:p>
          <a:p>
            <a:pPr algn="ctr"/>
            <a:r>
              <a:rPr lang="ru-RU" dirty="0" smtClean="0">
                <a:latin typeface="Times New Roman" panose="02020603050405020304" pitchFamily="18" charset="0"/>
                <a:cs typeface="Times New Roman" panose="02020603050405020304" pitchFamily="18" charset="0"/>
              </a:rPr>
              <a:t>КоАП РФ</a:t>
            </a:r>
            <a:endParaRPr lang="ru-RU" dirty="0">
              <a:latin typeface="Times New Roman" panose="02020603050405020304" pitchFamily="18" charset="0"/>
              <a:cs typeface="Times New Roman" panose="02020603050405020304" pitchFamily="18" charset="0"/>
            </a:endParaRPr>
          </a:p>
        </p:txBody>
      </p:sp>
      <p:sp>
        <p:nvSpPr>
          <p:cNvPr id="11" name="Прямоугольник 10"/>
          <p:cNvSpPr/>
          <p:nvPr/>
        </p:nvSpPr>
        <p:spPr>
          <a:xfrm>
            <a:off x="7883236" y="5195455"/>
            <a:ext cx="3366655" cy="1205345"/>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smtClean="0">
                <a:latin typeface="Times New Roman" panose="02020603050405020304" pitchFamily="18" charset="0"/>
                <a:cs typeface="Times New Roman" panose="02020603050405020304" pitchFamily="18" charset="0"/>
              </a:rPr>
              <a:t>Направить дел на рассмотрение судье (если </a:t>
            </a:r>
            <a:r>
              <a:rPr lang="ru-RU" sz="1600" dirty="0">
                <a:latin typeface="Times New Roman" panose="02020603050405020304" pitchFamily="18" charset="0"/>
                <a:cs typeface="Times New Roman" panose="02020603050405020304" pitchFamily="18" charset="0"/>
              </a:rPr>
              <a:t>целесообразно применение дисквалификации) (часть 2 статьи 23.1 КоАП РФ)</a:t>
            </a:r>
          </a:p>
        </p:txBody>
      </p:sp>
      <p:sp>
        <p:nvSpPr>
          <p:cNvPr id="12" name="Стрелка вниз 11"/>
          <p:cNvSpPr/>
          <p:nvPr/>
        </p:nvSpPr>
        <p:spPr>
          <a:xfrm>
            <a:off x="5756839" y="4613564"/>
            <a:ext cx="484632" cy="599555"/>
          </a:xfrm>
          <a:prstGeom prst="downArrow">
            <a:avLst/>
          </a:prstGeom>
          <a:solidFill>
            <a:srgbClr val="F3926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Стрелка вниз 12"/>
          <p:cNvSpPr/>
          <p:nvPr/>
        </p:nvSpPr>
        <p:spPr>
          <a:xfrm>
            <a:off x="9081931" y="4613564"/>
            <a:ext cx="484632" cy="627264"/>
          </a:xfrm>
          <a:prstGeom prst="downArrow">
            <a:avLst/>
          </a:prstGeom>
          <a:solidFill>
            <a:srgbClr val="F3926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Стрелка вниз 13"/>
          <p:cNvSpPr/>
          <p:nvPr/>
        </p:nvSpPr>
        <p:spPr>
          <a:xfrm>
            <a:off x="2306920" y="4613564"/>
            <a:ext cx="484632" cy="581890"/>
          </a:xfrm>
          <a:prstGeom prst="downArrow">
            <a:avLst/>
          </a:prstGeom>
          <a:solidFill>
            <a:srgbClr val="F3926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Прямоугольник 2"/>
          <p:cNvSpPr/>
          <p:nvPr/>
        </p:nvSpPr>
        <p:spPr>
          <a:xfrm>
            <a:off x="914398" y="1238251"/>
            <a:ext cx="10543587" cy="3429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a:latin typeface="Times New Roman" panose="02020603050405020304" pitchFamily="18" charset="0"/>
                <a:cs typeface="Times New Roman" panose="02020603050405020304" pitchFamily="18" charset="0"/>
              </a:rPr>
              <a:t>Статья 15.15.4. Нарушение условий </a:t>
            </a:r>
            <a:r>
              <a:rPr lang="ru-RU" b="1" dirty="0" smtClean="0">
                <a:latin typeface="Times New Roman" panose="02020603050405020304" pitchFamily="18" charset="0"/>
                <a:cs typeface="Times New Roman" panose="02020603050405020304" pitchFamily="18" charset="0"/>
              </a:rPr>
              <a:t>предоставления </a:t>
            </a:r>
            <a:r>
              <a:rPr lang="ru-RU" b="1" dirty="0">
                <a:latin typeface="Times New Roman" panose="02020603050405020304" pitchFamily="18" charset="0"/>
                <a:cs typeface="Times New Roman" panose="02020603050405020304" pitchFamily="18" charset="0"/>
              </a:rPr>
              <a:t>бюджетных инвестиций</a:t>
            </a:r>
          </a:p>
        </p:txBody>
      </p:sp>
    </p:spTree>
    <p:extLst>
      <p:ext uri="{BB962C8B-B14F-4D97-AF65-F5344CB8AC3E}">
        <p14:creationId xmlns:p14="http://schemas.microsoft.com/office/powerpoint/2010/main" val="155753289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92982" y="365125"/>
            <a:ext cx="5160818" cy="1325563"/>
          </a:xfrm>
        </p:spPr>
        <p:txBody>
          <a:bodyPr/>
          <a:lstStyle/>
          <a:p>
            <a:pPr algn="r"/>
            <a:r>
              <a:rPr lang="ru-RU" dirty="0"/>
              <a:t/>
            </a:r>
            <a:br>
              <a:rPr lang="ru-RU" dirty="0"/>
            </a:br>
            <a:endParaRPr lang="ru-RU" dirty="0"/>
          </a:p>
        </p:txBody>
      </p:sp>
      <p:sp>
        <p:nvSpPr>
          <p:cNvPr id="5" name="Номер слайда 4"/>
          <p:cNvSpPr>
            <a:spLocks noGrp="1"/>
          </p:cNvSpPr>
          <p:nvPr>
            <p:ph type="sldNum" sz="quarter" idx="12"/>
          </p:nvPr>
        </p:nvSpPr>
        <p:spPr>
          <a:xfrm>
            <a:off x="9448800" y="6492875"/>
            <a:ext cx="2743200" cy="365125"/>
          </a:xfrm>
        </p:spPr>
        <p:txBody>
          <a:bodyPr/>
          <a:lstStyle/>
          <a:p>
            <a:pPr>
              <a:defRPr/>
            </a:pPr>
            <a:fld id="{B71FCD68-0AFD-4048-852E-53B764BC6EED}" type="slidenum">
              <a:rPr lang="ru-RU" smtClean="0">
                <a:latin typeface="Times New Roman" panose="02020603050405020304" pitchFamily="18" charset="0"/>
                <a:cs typeface="Times New Roman" panose="02020603050405020304" pitchFamily="18" charset="0"/>
              </a:rPr>
              <a:pPr>
                <a:defRPr/>
              </a:pPr>
              <a:t>24</a:t>
            </a:fld>
            <a:endParaRPr lang="ru-RU" dirty="0">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914399" y="1623581"/>
            <a:ext cx="4544291" cy="2189018"/>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u="sng" dirty="0" smtClean="0">
                <a:latin typeface="Times New Roman" panose="02020603050405020304" pitchFamily="18" charset="0"/>
                <a:cs typeface="Times New Roman" panose="02020603050405020304" pitchFamily="18" charset="0"/>
              </a:rPr>
              <a:t>Часть 1</a:t>
            </a:r>
            <a:r>
              <a:rPr lang="ru-RU" dirty="0" smtClean="0">
                <a:latin typeface="Times New Roman" panose="02020603050405020304" pitchFamily="18" charset="0"/>
                <a:cs typeface="Times New Roman" panose="02020603050405020304" pitchFamily="18" charset="0"/>
              </a:rPr>
              <a:t> </a:t>
            </a:r>
          </a:p>
          <a:p>
            <a:pPr algn="ctr"/>
            <a:r>
              <a:rPr lang="ru-RU" dirty="0" smtClean="0">
                <a:latin typeface="Times New Roman" panose="02020603050405020304" pitchFamily="18" charset="0"/>
                <a:cs typeface="Times New Roman" panose="02020603050405020304" pitchFamily="18" charset="0"/>
              </a:rPr>
              <a:t>Нарушение </a:t>
            </a:r>
            <a:r>
              <a:rPr lang="ru-RU" dirty="0">
                <a:latin typeface="Times New Roman" panose="02020603050405020304" pitchFamily="18" charset="0"/>
                <a:cs typeface="Times New Roman" panose="02020603050405020304" pitchFamily="18" charset="0"/>
              </a:rPr>
              <a:t>главным распорядителем бюджетных средств, предоставляющим субсидии юридическим лицам, индивидуальным предпринимателям, физическим лицам, условий их предоставления, за исключением случаев, предусмотренных статьей </a:t>
            </a:r>
            <a:r>
              <a:rPr lang="ru-RU" dirty="0" smtClean="0">
                <a:latin typeface="Times New Roman" panose="02020603050405020304" pitchFamily="18" charset="0"/>
                <a:cs typeface="Times New Roman" panose="02020603050405020304" pitchFamily="18" charset="0"/>
              </a:rPr>
              <a:t>15.14 КоАП РФ</a:t>
            </a:r>
            <a:endParaRPr lang="ru-RU" dirty="0">
              <a:latin typeface="Times New Roman" panose="02020603050405020304" pitchFamily="18" charset="0"/>
              <a:cs typeface="Times New Roman" panose="02020603050405020304" pitchFamily="18" charset="0"/>
            </a:endParaRPr>
          </a:p>
        </p:txBody>
      </p:sp>
      <p:sp>
        <p:nvSpPr>
          <p:cNvPr id="7" name="Прямоугольник 6"/>
          <p:cNvSpPr/>
          <p:nvPr/>
        </p:nvSpPr>
        <p:spPr>
          <a:xfrm>
            <a:off x="6276108" y="1623582"/>
            <a:ext cx="4904509" cy="2189017"/>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u="sng" dirty="0" smtClean="0">
                <a:latin typeface="Times New Roman" panose="02020603050405020304" pitchFamily="18" charset="0"/>
                <a:cs typeface="Times New Roman" panose="02020603050405020304" pitchFamily="18" charset="0"/>
              </a:rPr>
              <a:t>Часть 2</a:t>
            </a:r>
          </a:p>
          <a:p>
            <a:pPr algn="ctr"/>
            <a:r>
              <a:rPr lang="ru-RU" dirty="0" smtClean="0">
                <a:latin typeface="Times New Roman" panose="02020603050405020304" pitchFamily="18" charset="0"/>
                <a:cs typeface="Times New Roman" panose="02020603050405020304" pitchFamily="18" charset="0"/>
              </a:rPr>
              <a:t>Нарушение </a:t>
            </a:r>
            <a:r>
              <a:rPr lang="ru-RU" dirty="0">
                <a:latin typeface="Times New Roman" panose="02020603050405020304" pitchFamily="18" charset="0"/>
                <a:cs typeface="Times New Roman" panose="02020603050405020304" pitchFamily="18" charset="0"/>
              </a:rPr>
              <a:t>юридическим лицом, которому предоставлены бюджетные инвестиции, условий их предоставления, </a:t>
            </a:r>
            <a:r>
              <a:rPr lang="ru-RU" dirty="0" smtClean="0">
                <a:latin typeface="Times New Roman" panose="02020603050405020304" pitchFamily="18" charset="0"/>
                <a:cs typeface="Times New Roman" panose="02020603050405020304" pitchFamily="18" charset="0"/>
              </a:rPr>
              <a:t/>
            </a:r>
            <a:br>
              <a:rPr lang="ru-RU" dirty="0" smtClean="0">
                <a:latin typeface="Times New Roman" panose="02020603050405020304" pitchFamily="18" charset="0"/>
                <a:cs typeface="Times New Roman" panose="02020603050405020304" pitchFamily="18" charset="0"/>
              </a:rPr>
            </a:br>
            <a:r>
              <a:rPr lang="ru-RU" dirty="0" smtClean="0">
                <a:latin typeface="Times New Roman" panose="02020603050405020304" pitchFamily="18" charset="0"/>
                <a:cs typeface="Times New Roman" panose="02020603050405020304" pitchFamily="18" charset="0"/>
              </a:rPr>
              <a:t>за </a:t>
            </a:r>
            <a:r>
              <a:rPr lang="ru-RU" dirty="0">
                <a:latin typeface="Times New Roman" panose="02020603050405020304" pitchFamily="18" charset="0"/>
                <a:cs typeface="Times New Roman" panose="02020603050405020304" pitchFamily="18" charset="0"/>
              </a:rPr>
              <a:t>исключением случаев, предусмотренных статьей </a:t>
            </a:r>
            <a:r>
              <a:rPr lang="ru-RU" dirty="0" smtClean="0">
                <a:latin typeface="Times New Roman" panose="02020603050405020304" pitchFamily="18" charset="0"/>
                <a:cs typeface="Times New Roman" panose="02020603050405020304" pitchFamily="18" charset="0"/>
              </a:rPr>
              <a:t>15.14 КоАП РФ</a:t>
            </a:r>
            <a:endParaRPr lang="ru-RU" dirty="0">
              <a:latin typeface="Times New Roman" panose="02020603050405020304" pitchFamily="18" charset="0"/>
              <a:cs typeface="Times New Roman" panose="02020603050405020304" pitchFamily="18" charset="0"/>
            </a:endParaRPr>
          </a:p>
        </p:txBody>
      </p:sp>
      <p:sp>
        <p:nvSpPr>
          <p:cNvPr id="8" name="Прямоугольник 7"/>
          <p:cNvSpPr/>
          <p:nvPr/>
        </p:nvSpPr>
        <p:spPr>
          <a:xfrm>
            <a:off x="1413164" y="4114800"/>
            <a:ext cx="9324109" cy="845127"/>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smtClean="0">
                <a:latin typeface="Times New Roman" panose="02020603050405020304" pitchFamily="18" charset="0"/>
                <a:cs typeface="Times New Roman" panose="02020603050405020304" pitchFamily="18" charset="0"/>
              </a:rPr>
              <a:t>Должностные лица Федерального казначейства вправе</a:t>
            </a:r>
            <a:endParaRPr lang="ru-RU" sz="2400" dirty="0">
              <a:latin typeface="Times New Roman" panose="02020603050405020304" pitchFamily="18" charset="0"/>
              <a:cs typeface="Times New Roman" panose="02020603050405020304" pitchFamily="18" charset="0"/>
            </a:endParaRPr>
          </a:p>
        </p:txBody>
      </p:sp>
      <p:sp>
        <p:nvSpPr>
          <p:cNvPr id="9" name="Прямоугольник 8"/>
          <p:cNvSpPr/>
          <p:nvPr/>
        </p:nvSpPr>
        <p:spPr>
          <a:xfrm>
            <a:off x="1413164" y="5486400"/>
            <a:ext cx="2493818" cy="1108364"/>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latin typeface="Times New Roman" panose="02020603050405020304" pitchFamily="18" charset="0"/>
                <a:cs typeface="Times New Roman" panose="02020603050405020304" pitchFamily="18" charset="0"/>
              </a:rPr>
              <a:t>Возбуждать дела </a:t>
            </a:r>
            <a:endParaRPr lang="ru-RU" dirty="0" smtClean="0">
              <a:latin typeface="Times New Roman" panose="02020603050405020304" pitchFamily="18" charset="0"/>
              <a:cs typeface="Times New Roman" panose="02020603050405020304" pitchFamily="18" charset="0"/>
            </a:endParaRPr>
          </a:p>
          <a:p>
            <a:pPr algn="ctr"/>
            <a:r>
              <a:rPr lang="ru-RU" dirty="0" smtClean="0">
                <a:latin typeface="Times New Roman" panose="02020603050405020304" pitchFamily="18" charset="0"/>
                <a:cs typeface="Times New Roman" panose="02020603050405020304" pitchFamily="18" charset="0"/>
              </a:rPr>
              <a:t>по </a:t>
            </a:r>
            <a:r>
              <a:rPr lang="ru-RU" dirty="0">
                <a:latin typeface="Times New Roman" panose="02020603050405020304" pitchFamily="18" charset="0"/>
                <a:cs typeface="Times New Roman" panose="02020603050405020304" pitchFamily="18" charset="0"/>
              </a:rPr>
              <a:t>статье </a:t>
            </a:r>
            <a:r>
              <a:rPr lang="ru-RU" dirty="0" smtClean="0">
                <a:latin typeface="Times New Roman" panose="02020603050405020304" pitchFamily="18" charset="0"/>
                <a:cs typeface="Times New Roman" panose="02020603050405020304" pitchFamily="18" charset="0"/>
              </a:rPr>
              <a:t>15.15.5  </a:t>
            </a:r>
            <a:r>
              <a:rPr lang="ru-RU" dirty="0">
                <a:latin typeface="Times New Roman" panose="02020603050405020304" pitchFamily="18" charset="0"/>
                <a:cs typeface="Times New Roman" panose="02020603050405020304" pitchFamily="18" charset="0"/>
              </a:rPr>
              <a:t>КоАП РФ</a:t>
            </a:r>
          </a:p>
        </p:txBody>
      </p:sp>
      <p:sp>
        <p:nvSpPr>
          <p:cNvPr id="10" name="Прямоугольник 9"/>
          <p:cNvSpPr/>
          <p:nvPr/>
        </p:nvSpPr>
        <p:spPr>
          <a:xfrm>
            <a:off x="4544290" y="5486400"/>
            <a:ext cx="3006436" cy="1108364"/>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latin typeface="Times New Roman" panose="02020603050405020304" pitchFamily="18" charset="0"/>
                <a:cs typeface="Times New Roman" panose="02020603050405020304" pitchFamily="18" charset="0"/>
              </a:rPr>
              <a:t>Рассматривать дела </a:t>
            </a:r>
            <a:endParaRPr lang="ru-RU" dirty="0" smtClean="0">
              <a:latin typeface="Times New Roman" panose="02020603050405020304" pitchFamily="18" charset="0"/>
              <a:cs typeface="Times New Roman" panose="02020603050405020304" pitchFamily="18" charset="0"/>
            </a:endParaRPr>
          </a:p>
          <a:p>
            <a:pPr algn="ctr"/>
            <a:r>
              <a:rPr lang="ru-RU" dirty="0" smtClean="0">
                <a:latin typeface="Times New Roman" panose="02020603050405020304" pitchFamily="18" charset="0"/>
                <a:cs typeface="Times New Roman" panose="02020603050405020304" pitchFamily="18" charset="0"/>
              </a:rPr>
              <a:t>по </a:t>
            </a:r>
            <a:r>
              <a:rPr lang="ru-RU" dirty="0">
                <a:latin typeface="Times New Roman" panose="02020603050405020304" pitchFamily="18" charset="0"/>
                <a:cs typeface="Times New Roman" panose="02020603050405020304" pitchFamily="18" charset="0"/>
              </a:rPr>
              <a:t>статье </a:t>
            </a:r>
            <a:r>
              <a:rPr lang="ru-RU" dirty="0" smtClean="0">
                <a:latin typeface="Times New Roman" panose="02020603050405020304" pitchFamily="18" charset="0"/>
                <a:cs typeface="Times New Roman" panose="02020603050405020304" pitchFamily="18" charset="0"/>
              </a:rPr>
              <a:t>15.15.5 </a:t>
            </a:r>
            <a:r>
              <a:rPr lang="ru-RU" dirty="0">
                <a:latin typeface="Times New Roman" panose="02020603050405020304" pitchFamily="18" charset="0"/>
                <a:cs typeface="Times New Roman" panose="02020603050405020304" pitchFamily="18" charset="0"/>
              </a:rPr>
              <a:t>КоАП РФ</a:t>
            </a:r>
          </a:p>
        </p:txBody>
      </p:sp>
      <p:sp>
        <p:nvSpPr>
          <p:cNvPr id="11" name="Прямоугольник 10"/>
          <p:cNvSpPr/>
          <p:nvPr/>
        </p:nvSpPr>
        <p:spPr>
          <a:xfrm>
            <a:off x="7855528" y="5486400"/>
            <a:ext cx="2881745" cy="1108364"/>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a:latin typeface="Times New Roman" panose="02020603050405020304" pitchFamily="18" charset="0"/>
                <a:cs typeface="Times New Roman" panose="02020603050405020304" pitchFamily="18" charset="0"/>
              </a:rPr>
              <a:t>По части 1 направить </a:t>
            </a:r>
            <a:r>
              <a:rPr lang="ru-RU" sz="1400" dirty="0" smtClean="0">
                <a:latin typeface="Times New Roman" panose="02020603050405020304" pitchFamily="18" charset="0"/>
                <a:cs typeface="Times New Roman" panose="02020603050405020304" pitchFamily="18" charset="0"/>
              </a:rPr>
              <a:t>дело </a:t>
            </a:r>
            <a:r>
              <a:rPr lang="ru-RU" sz="1400" dirty="0">
                <a:latin typeface="Times New Roman" panose="02020603050405020304" pitchFamily="18" charset="0"/>
                <a:cs typeface="Times New Roman" panose="02020603050405020304" pitchFamily="18" charset="0"/>
              </a:rPr>
              <a:t>на рассмотрение судье (если целесообразно применение дисквалификации) </a:t>
            </a:r>
            <a:endParaRPr lang="ru-RU" sz="1400" dirty="0" smtClean="0">
              <a:latin typeface="Times New Roman" panose="02020603050405020304" pitchFamily="18" charset="0"/>
              <a:cs typeface="Times New Roman" panose="02020603050405020304" pitchFamily="18" charset="0"/>
            </a:endParaRPr>
          </a:p>
          <a:p>
            <a:pPr algn="ctr"/>
            <a:r>
              <a:rPr lang="ru-RU" sz="1400" dirty="0" smtClean="0">
                <a:latin typeface="Times New Roman" panose="02020603050405020304" pitchFamily="18" charset="0"/>
                <a:cs typeface="Times New Roman" panose="02020603050405020304" pitchFamily="18" charset="0"/>
              </a:rPr>
              <a:t>(часть </a:t>
            </a:r>
            <a:r>
              <a:rPr lang="ru-RU" sz="1400" dirty="0">
                <a:latin typeface="Times New Roman" panose="02020603050405020304" pitchFamily="18" charset="0"/>
                <a:cs typeface="Times New Roman" panose="02020603050405020304" pitchFamily="18" charset="0"/>
              </a:rPr>
              <a:t>2 статьи 23.1 КоАП РФ)</a:t>
            </a:r>
          </a:p>
        </p:txBody>
      </p:sp>
      <p:sp>
        <p:nvSpPr>
          <p:cNvPr id="12" name="Стрелка вниз 11"/>
          <p:cNvSpPr/>
          <p:nvPr/>
        </p:nvSpPr>
        <p:spPr>
          <a:xfrm>
            <a:off x="2168374" y="4959927"/>
            <a:ext cx="484632" cy="525017"/>
          </a:xfrm>
          <a:prstGeom prst="downArrow">
            <a:avLst/>
          </a:prstGeom>
          <a:solidFill>
            <a:srgbClr val="F3926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Стрелка вниз 12"/>
          <p:cNvSpPr/>
          <p:nvPr/>
        </p:nvSpPr>
        <p:spPr>
          <a:xfrm>
            <a:off x="9054084" y="4959927"/>
            <a:ext cx="484632" cy="526473"/>
          </a:xfrm>
          <a:prstGeom prst="downArrow">
            <a:avLst/>
          </a:prstGeom>
          <a:solidFill>
            <a:srgbClr val="F3926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Стрелка вниз 13"/>
          <p:cNvSpPr/>
          <p:nvPr/>
        </p:nvSpPr>
        <p:spPr>
          <a:xfrm>
            <a:off x="5641951" y="4959927"/>
            <a:ext cx="484632" cy="526473"/>
          </a:xfrm>
          <a:prstGeom prst="downArrow">
            <a:avLst/>
          </a:prstGeom>
          <a:solidFill>
            <a:srgbClr val="F3926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Прямоугольник 2"/>
          <p:cNvSpPr/>
          <p:nvPr/>
        </p:nvSpPr>
        <p:spPr>
          <a:xfrm>
            <a:off x="914399" y="1171575"/>
            <a:ext cx="10266218" cy="333375"/>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a:latin typeface="Times New Roman" panose="02020603050405020304" pitchFamily="18" charset="0"/>
                <a:cs typeface="Times New Roman" panose="02020603050405020304" pitchFamily="18" charset="0"/>
              </a:rPr>
              <a:t>Статья 15.15.5. Нарушение условий </a:t>
            </a:r>
            <a:r>
              <a:rPr lang="ru-RU" sz="2000" b="1" dirty="0" smtClean="0">
                <a:latin typeface="Times New Roman" panose="02020603050405020304" pitchFamily="18" charset="0"/>
                <a:cs typeface="Times New Roman" panose="02020603050405020304" pitchFamily="18" charset="0"/>
              </a:rPr>
              <a:t>предоставления </a:t>
            </a:r>
            <a:r>
              <a:rPr lang="ru-RU" sz="2000" b="1" dirty="0">
                <a:latin typeface="Times New Roman" panose="02020603050405020304" pitchFamily="18" charset="0"/>
                <a:cs typeface="Times New Roman" panose="02020603050405020304" pitchFamily="18" charset="0"/>
              </a:rPr>
              <a:t>субсидий</a:t>
            </a:r>
          </a:p>
        </p:txBody>
      </p:sp>
    </p:spTree>
    <p:extLst>
      <p:ext uri="{BB962C8B-B14F-4D97-AF65-F5344CB8AC3E}">
        <p14:creationId xmlns:p14="http://schemas.microsoft.com/office/powerpoint/2010/main" val="182561679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26726" y="365125"/>
            <a:ext cx="5327073" cy="1048039"/>
          </a:xfrm>
        </p:spPr>
        <p:txBody>
          <a:bodyPr/>
          <a:lstStyle/>
          <a:p>
            <a:pPr algn="r"/>
            <a:r>
              <a:rPr lang="ru-RU" sz="2400" dirty="0">
                <a:latin typeface="Times New Roman" panose="02020603050405020304" pitchFamily="18" charset="0"/>
                <a:cs typeface="Times New Roman" panose="02020603050405020304" pitchFamily="18" charset="0"/>
              </a:rPr>
              <a:t/>
            </a:r>
            <a:br>
              <a:rPr lang="ru-RU" sz="2400" dirty="0">
                <a:latin typeface="Times New Roman" panose="02020603050405020304" pitchFamily="18" charset="0"/>
                <a:cs typeface="Times New Roman" panose="02020603050405020304" pitchFamily="18" charset="0"/>
              </a:rPr>
            </a:br>
            <a:endParaRPr lang="ru-RU" sz="2400" dirty="0">
              <a:latin typeface="Times New Roman" panose="02020603050405020304" pitchFamily="18" charset="0"/>
              <a:cs typeface="Times New Roman" panose="02020603050405020304" pitchFamily="18" charset="0"/>
            </a:endParaRPr>
          </a:p>
        </p:txBody>
      </p:sp>
      <p:sp>
        <p:nvSpPr>
          <p:cNvPr id="5" name="Номер слайда 4"/>
          <p:cNvSpPr>
            <a:spLocks noGrp="1"/>
          </p:cNvSpPr>
          <p:nvPr>
            <p:ph type="sldNum" sz="quarter" idx="12"/>
          </p:nvPr>
        </p:nvSpPr>
        <p:spPr>
          <a:xfrm>
            <a:off x="9487766" y="6492875"/>
            <a:ext cx="2743200" cy="365125"/>
          </a:xfrm>
        </p:spPr>
        <p:txBody>
          <a:bodyPr/>
          <a:lstStyle/>
          <a:p>
            <a:pPr>
              <a:defRPr/>
            </a:pPr>
            <a:fld id="{B71FCD68-0AFD-4048-852E-53B764BC6EED}" type="slidenum">
              <a:rPr lang="ru-RU" smtClean="0">
                <a:latin typeface="Times New Roman" panose="02020603050405020304" pitchFamily="18" charset="0"/>
                <a:cs typeface="Times New Roman" panose="02020603050405020304" pitchFamily="18" charset="0"/>
              </a:rPr>
              <a:pPr>
                <a:defRPr/>
              </a:pPr>
              <a:t>25</a:t>
            </a:fld>
            <a:endParaRPr lang="ru-RU" dirty="0">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831273" y="1802822"/>
            <a:ext cx="10529454" cy="2258292"/>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latin typeface="Times New Roman" panose="02020603050405020304" pitchFamily="18" charset="0"/>
                <a:cs typeface="Times New Roman" panose="02020603050405020304" pitchFamily="18" charset="0"/>
              </a:rPr>
              <a:t>Непредставление или представление с нарушением сроков, установленных бюджетным законодательством и иными нормативными правовыми актами, регулирующими бюджетные правоотношения, бюджетной отчетности или иных сведений, необходимых для составления и рассмотрения проектов бюджетов бюджетной системы Российской Федерации, исполнения бюджетов бюджетной системы Российской Федерации, либо представление заведомо недостоверной бюджетной отчетности или иных сведений, необходимых для составления и рассмотрения проектов бюджетов бюджетной системы Российской Федерации, исполнения бюджетов бюджетной системы </a:t>
            </a:r>
            <a:r>
              <a:rPr lang="ru-RU" dirty="0" smtClean="0">
                <a:latin typeface="Times New Roman" panose="02020603050405020304" pitchFamily="18" charset="0"/>
                <a:cs typeface="Times New Roman" panose="02020603050405020304" pitchFamily="18" charset="0"/>
              </a:rPr>
              <a:t/>
            </a:r>
            <a:br>
              <a:rPr lang="ru-RU" dirty="0" smtClean="0">
                <a:latin typeface="Times New Roman" panose="02020603050405020304" pitchFamily="18" charset="0"/>
                <a:cs typeface="Times New Roman" panose="02020603050405020304" pitchFamily="18" charset="0"/>
              </a:rPr>
            </a:br>
            <a:r>
              <a:rPr lang="ru-RU" dirty="0" smtClean="0">
                <a:latin typeface="Times New Roman" panose="02020603050405020304" pitchFamily="18" charset="0"/>
                <a:cs typeface="Times New Roman" panose="02020603050405020304" pitchFamily="18" charset="0"/>
              </a:rPr>
              <a:t>Российской </a:t>
            </a:r>
            <a:r>
              <a:rPr lang="ru-RU" dirty="0">
                <a:latin typeface="Times New Roman" panose="02020603050405020304" pitchFamily="18" charset="0"/>
                <a:cs typeface="Times New Roman" panose="02020603050405020304" pitchFamily="18" charset="0"/>
              </a:rPr>
              <a:t>Федерации</a:t>
            </a:r>
          </a:p>
        </p:txBody>
      </p:sp>
      <p:sp>
        <p:nvSpPr>
          <p:cNvPr id="7" name="Прямоугольник 6"/>
          <p:cNvSpPr/>
          <p:nvPr/>
        </p:nvSpPr>
        <p:spPr>
          <a:xfrm>
            <a:off x="1814946" y="4333874"/>
            <a:ext cx="9047018" cy="542925"/>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a:latin typeface="Times New Roman" panose="02020603050405020304" pitchFamily="18" charset="0"/>
                <a:cs typeface="Times New Roman" panose="02020603050405020304" pitchFamily="18" charset="0"/>
              </a:rPr>
              <a:t>Должностные лица Федерального казначейства вправе</a:t>
            </a:r>
          </a:p>
        </p:txBody>
      </p:sp>
      <p:sp>
        <p:nvSpPr>
          <p:cNvPr id="8" name="Прямоугольник 7"/>
          <p:cNvSpPr/>
          <p:nvPr/>
        </p:nvSpPr>
        <p:spPr>
          <a:xfrm>
            <a:off x="1814946" y="5359112"/>
            <a:ext cx="3491346" cy="831274"/>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latin typeface="Times New Roman" panose="02020603050405020304" pitchFamily="18" charset="0"/>
                <a:cs typeface="Times New Roman" panose="02020603050405020304" pitchFamily="18" charset="0"/>
              </a:rPr>
              <a:t>Возбуждать дела </a:t>
            </a:r>
            <a:endParaRPr lang="ru-RU" dirty="0" smtClean="0">
              <a:latin typeface="Times New Roman" panose="02020603050405020304" pitchFamily="18" charset="0"/>
              <a:cs typeface="Times New Roman" panose="02020603050405020304" pitchFamily="18" charset="0"/>
            </a:endParaRPr>
          </a:p>
          <a:p>
            <a:pPr algn="ctr"/>
            <a:r>
              <a:rPr lang="ru-RU" dirty="0" smtClean="0">
                <a:latin typeface="Times New Roman" panose="02020603050405020304" pitchFamily="18" charset="0"/>
                <a:cs typeface="Times New Roman" panose="02020603050405020304" pitchFamily="18" charset="0"/>
              </a:rPr>
              <a:t>по </a:t>
            </a:r>
            <a:r>
              <a:rPr lang="ru-RU" dirty="0">
                <a:latin typeface="Times New Roman" panose="02020603050405020304" pitchFamily="18" charset="0"/>
                <a:cs typeface="Times New Roman" panose="02020603050405020304" pitchFamily="18" charset="0"/>
              </a:rPr>
              <a:t>статье </a:t>
            </a:r>
            <a:r>
              <a:rPr lang="ru-RU" dirty="0" smtClean="0">
                <a:latin typeface="Times New Roman" panose="02020603050405020304" pitchFamily="18" charset="0"/>
                <a:cs typeface="Times New Roman" panose="02020603050405020304" pitchFamily="18" charset="0"/>
              </a:rPr>
              <a:t>15.15.6  </a:t>
            </a:r>
            <a:r>
              <a:rPr lang="ru-RU" dirty="0">
                <a:latin typeface="Times New Roman" panose="02020603050405020304" pitchFamily="18" charset="0"/>
                <a:cs typeface="Times New Roman" panose="02020603050405020304" pitchFamily="18" charset="0"/>
              </a:rPr>
              <a:t>КоАП РФ</a:t>
            </a:r>
          </a:p>
        </p:txBody>
      </p:sp>
      <p:sp>
        <p:nvSpPr>
          <p:cNvPr id="9" name="Прямоугольник 8"/>
          <p:cNvSpPr/>
          <p:nvPr/>
        </p:nvSpPr>
        <p:spPr>
          <a:xfrm>
            <a:off x="7451147" y="5444837"/>
            <a:ext cx="3408219" cy="831273"/>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latin typeface="Times New Roman" panose="02020603050405020304" pitchFamily="18" charset="0"/>
                <a:cs typeface="Times New Roman" panose="02020603050405020304" pitchFamily="18" charset="0"/>
              </a:rPr>
              <a:t>Рассматривать дела </a:t>
            </a:r>
            <a:endParaRPr lang="ru-RU" dirty="0" smtClean="0">
              <a:latin typeface="Times New Roman" panose="02020603050405020304" pitchFamily="18" charset="0"/>
              <a:cs typeface="Times New Roman" panose="02020603050405020304" pitchFamily="18" charset="0"/>
            </a:endParaRPr>
          </a:p>
          <a:p>
            <a:pPr algn="ctr"/>
            <a:r>
              <a:rPr lang="ru-RU" dirty="0" smtClean="0">
                <a:latin typeface="Times New Roman" panose="02020603050405020304" pitchFamily="18" charset="0"/>
                <a:cs typeface="Times New Roman" panose="02020603050405020304" pitchFamily="18" charset="0"/>
              </a:rPr>
              <a:t>по </a:t>
            </a:r>
            <a:r>
              <a:rPr lang="ru-RU" dirty="0">
                <a:latin typeface="Times New Roman" panose="02020603050405020304" pitchFamily="18" charset="0"/>
                <a:cs typeface="Times New Roman" panose="02020603050405020304" pitchFamily="18" charset="0"/>
              </a:rPr>
              <a:t>статье 15.15.4 КоАП РФ</a:t>
            </a:r>
          </a:p>
        </p:txBody>
      </p:sp>
      <p:sp>
        <p:nvSpPr>
          <p:cNvPr id="10" name="Стрелка вниз 9"/>
          <p:cNvSpPr/>
          <p:nvPr/>
        </p:nvSpPr>
        <p:spPr>
          <a:xfrm>
            <a:off x="3318303" y="4876799"/>
            <a:ext cx="484632" cy="482314"/>
          </a:xfrm>
          <a:prstGeom prst="downArrow">
            <a:avLst/>
          </a:prstGeom>
          <a:solidFill>
            <a:srgbClr val="F3926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Стрелка вниз 10"/>
          <p:cNvSpPr/>
          <p:nvPr/>
        </p:nvSpPr>
        <p:spPr>
          <a:xfrm>
            <a:off x="8929669" y="4876800"/>
            <a:ext cx="484632" cy="568038"/>
          </a:xfrm>
          <a:prstGeom prst="downArrow">
            <a:avLst/>
          </a:prstGeom>
          <a:solidFill>
            <a:srgbClr val="F3926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Прямоугольник 2"/>
          <p:cNvSpPr/>
          <p:nvPr/>
        </p:nvSpPr>
        <p:spPr>
          <a:xfrm>
            <a:off x="831273" y="1247775"/>
            <a:ext cx="10529454" cy="4191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a:latin typeface="Times New Roman" panose="02020603050405020304" pitchFamily="18" charset="0"/>
                <a:cs typeface="Times New Roman" panose="02020603050405020304" pitchFamily="18" charset="0"/>
              </a:rPr>
              <a:t>Статья 15.15.6. Нарушение порядка </a:t>
            </a:r>
            <a:r>
              <a:rPr lang="ru-RU" b="1" dirty="0" smtClean="0">
                <a:latin typeface="Times New Roman" panose="02020603050405020304" pitchFamily="18" charset="0"/>
                <a:cs typeface="Times New Roman" panose="02020603050405020304" pitchFamily="18" charset="0"/>
              </a:rPr>
              <a:t>представления </a:t>
            </a:r>
            <a:r>
              <a:rPr lang="ru-RU" b="1" dirty="0">
                <a:latin typeface="Times New Roman" panose="02020603050405020304" pitchFamily="18" charset="0"/>
                <a:cs typeface="Times New Roman" panose="02020603050405020304" pitchFamily="18" charset="0"/>
              </a:rPr>
              <a:t>бюджетной отчетности</a:t>
            </a:r>
          </a:p>
        </p:txBody>
      </p:sp>
    </p:spTree>
    <p:extLst>
      <p:ext uri="{BB962C8B-B14F-4D97-AF65-F5344CB8AC3E}">
        <p14:creationId xmlns:p14="http://schemas.microsoft.com/office/powerpoint/2010/main" val="398720230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9448800" y="6492875"/>
            <a:ext cx="2743200" cy="365125"/>
          </a:xfrm>
        </p:spPr>
        <p:txBody>
          <a:bodyPr/>
          <a:lstStyle/>
          <a:p>
            <a:pPr>
              <a:defRPr/>
            </a:pPr>
            <a:fld id="{B71FCD68-0AFD-4048-852E-53B764BC6EED}" type="slidenum">
              <a:rPr lang="ru-RU" smtClean="0">
                <a:latin typeface="Times New Roman" panose="02020603050405020304" pitchFamily="18" charset="0"/>
                <a:cs typeface="Times New Roman" panose="02020603050405020304" pitchFamily="18" charset="0"/>
              </a:rPr>
              <a:pPr>
                <a:defRPr/>
              </a:pPr>
              <a:t>26</a:t>
            </a:fld>
            <a:endParaRPr lang="ru-RU" dirty="0">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1149925" y="2276474"/>
            <a:ext cx="10127673" cy="1150793"/>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a:latin typeface="Times New Roman" panose="02020603050405020304" pitchFamily="18" charset="0"/>
                <a:cs typeface="Times New Roman" panose="02020603050405020304" pitchFamily="18" charset="0"/>
              </a:rPr>
              <a:t>Нарушение казенным учреждением порядка составления, утверждения и ведения бюджетных смет или порядка учета бюджетных обязательств</a:t>
            </a:r>
          </a:p>
        </p:txBody>
      </p:sp>
      <p:sp>
        <p:nvSpPr>
          <p:cNvPr id="7" name="Прямоугольник 6"/>
          <p:cNvSpPr/>
          <p:nvPr/>
        </p:nvSpPr>
        <p:spPr>
          <a:xfrm>
            <a:off x="2902525" y="3668857"/>
            <a:ext cx="6622473" cy="734291"/>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a:latin typeface="Times New Roman" panose="02020603050405020304" pitchFamily="18" charset="0"/>
                <a:cs typeface="Times New Roman" panose="02020603050405020304" pitchFamily="18" charset="0"/>
              </a:rPr>
              <a:t>Должностные лица Федерального казначейства вправе</a:t>
            </a:r>
          </a:p>
        </p:txBody>
      </p:sp>
      <p:sp>
        <p:nvSpPr>
          <p:cNvPr id="8" name="Прямоугольник 7"/>
          <p:cNvSpPr/>
          <p:nvPr/>
        </p:nvSpPr>
        <p:spPr>
          <a:xfrm>
            <a:off x="1826202" y="5108032"/>
            <a:ext cx="3934691" cy="942109"/>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latin typeface="Times New Roman" panose="02020603050405020304" pitchFamily="18" charset="0"/>
                <a:cs typeface="Times New Roman" panose="02020603050405020304" pitchFamily="18" charset="0"/>
              </a:rPr>
              <a:t>Возбуждать дела </a:t>
            </a:r>
            <a:endParaRPr lang="ru-RU" dirty="0" smtClean="0">
              <a:latin typeface="Times New Roman" panose="02020603050405020304" pitchFamily="18" charset="0"/>
              <a:cs typeface="Times New Roman" panose="02020603050405020304" pitchFamily="18" charset="0"/>
            </a:endParaRPr>
          </a:p>
          <a:p>
            <a:pPr algn="ctr"/>
            <a:r>
              <a:rPr lang="ru-RU" dirty="0" smtClean="0">
                <a:latin typeface="Times New Roman" panose="02020603050405020304" pitchFamily="18" charset="0"/>
                <a:cs typeface="Times New Roman" panose="02020603050405020304" pitchFamily="18" charset="0"/>
              </a:rPr>
              <a:t>по </a:t>
            </a:r>
            <a:r>
              <a:rPr lang="ru-RU" dirty="0">
                <a:latin typeface="Times New Roman" panose="02020603050405020304" pitchFamily="18" charset="0"/>
                <a:cs typeface="Times New Roman" panose="02020603050405020304" pitchFamily="18" charset="0"/>
              </a:rPr>
              <a:t>статье 15.15.7  КоАП РФ</a:t>
            </a:r>
          </a:p>
        </p:txBody>
      </p:sp>
      <p:sp>
        <p:nvSpPr>
          <p:cNvPr id="9" name="Прямоугольник 8"/>
          <p:cNvSpPr/>
          <p:nvPr/>
        </p:nvSpPr>
        <p:spPr>
          <a:xfrm>
            <a:off x="6871855" y="5108032"/>
            <a:ext cx="3796145" cy="942109"/>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latin typeface="Times New Roman" panose="02020603050405020304" pitchFamily="18" charset="0"/>
                <a:cs typeface="Times New Roman" panose="02020603050405020304" pitchFamily="18" charset="0"/>
              </a:rPr>
              <a:t>Рассматривать дела </a:t>
            </a:r>
            <a:endParaRPr lang="ru-RU" dirty="0" smtClean="0">
              <a:latin typeface="Times New Roman" panose="02020603050405020304" pitchFamily="18" charset="0"/>
              <a:cs typeface="Times New Roman" panose="02020603050405020304" pitchFamily="18" charset="0"/>
            </a:endParaRPr>
          </a:p>
          <a:p>
            <a:pPr algn="ctr"/>
            <a:r>
              <a:rPr lang="ru-RU" dirty="0" smtClean="0">
                <a:latin typeface="Times New Roman" panose="02020603050405020304" pitchFamily="18" charset="0"/>
                <a:cs typeface="Times New Roman" panose="02020603050405020304" pitchFamily="18" charset="0"/>
              </a:rPr>
              <a:t>по </a:t>
            </a:r>
            <a:r>
              <a:rPr lang="ru-RU" dirty="0">
                <a:latin typeface="Times New Roman" panose="02020603050405020304" pitchFamily="18" charset="0"/>
                <a:cs typeface="Times New Roman" panose="02020603050405020304" pitchFamily="18" charset="0"/>
              </a:rPr>
              <a:t>статье 15.15.7 КоАП РФ</a:t>
            </a:r>
          </a:p>
        </p:txBody>
      </p:sp>
      <p:sp>
        <p:nvSpPr>
          <p:cNvPr id="10" name="Стрелка вниз 9"/>
          <p:cNvSpPr/>
          <p:nvPr/>
        </p:nvSpPr>
        <p:spPr>
          <a:xfrm>
            <a:off x="3449781" y="4378037"/>
            <a:ext cx="484632" cy="720436"/>
          </a:xfrm>
          <a:prstGeom prst="downArrow">
            <a:avLst/>
          </a:prstGeom>
          <a:solidFill>
            <a:srgbClr val="F3926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Стрелка вниз 10"/>
          <p:cNvSpPr/>
          <p:nvPr/>
        </p:nvSpPr>
        <p:spPr>
          <a:xfrm>
            <a:off x="8360352" y="4406715"/>
            <a:ext cx="484632" cy="701317"/>
          </a:xfrm>
          <a:prstGeom prst="downArrow">
            <a:avLst/>
          </a:prstGeom>
          <a:solidFill>
            <a:srgbClr val="F3926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Прямоугольник 2"/>
          <p:cNvSpPr/>
          <p:nvPr/>
        </p:nvSpPr>
        <p:spPr>
          <a:xfrm>
            <a:off x="1149926" y="1724025"/>
            <a:ext cx="10127673" cy="43815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a:latin typeface="Times New Roman" panose="02020603050405020304" pitchFamily="18" charset="0"/>
                <a:cs typeface="Times New Roman" panose="02020603050405020304" pitchFamily="18" charset="0"/>
              </a:rPr>
              <a:t>Статья 15.15.7. Нарушение порядка составления</a:t>
            </a:r>
            <a:r>
              <a:rPr lang="ru-RU" b="1" dirty="0" smtClean="0">
                <a:latin typeface="Times New Roman" panose="02020603050405020304" pitchFamily="18" charset="0"/>
                <a:cs typeface="Times New Roman" panose="02020603050405020304" pitchFamily="18" charset="0"/>
              </a:rPr>
              <a:t>, утверждения </a:t>
            </a:r>
            <a:r>
              <a:rPr lang="ru-RU" b="1" dirty="0">
                <a:latin typeface="Times New Roman" panose="02020603050405020304" pitchFamily="18" charset="0"/>
                <a:cs typeface="Times New Roman" panose="02020603050405020304" pitchFamily="18" charset="0"/>
              </a:rPr>
              <a:t>и ведения бюджетных смет</a:t>
            </a:r>
          </a:p>
        </p:txBody>
      </p:sp>
    </p:spTree>
    <p:extLst>
      <p:ext uri="{BB962C8B-B14F-4D97-AF65-F5344CB8AC3E}">
        <p14:creationId xmlns:p14="http://schemas.microsoft.com/office/powerpoint/2010/main" val="162666610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184073" y="365125"/>
            <a:ext cx="7169727" cy="1048039"/>
          </a:xfrm>
        </p:spPr>
        <p:txBody>
          <a:bodyPr/>
          <a:lstStyle/>
          <a:p>
            <a:pPr algn="r"/>
            <a:r>
              <a:rPr lang="ru-RU" sz="2400" dirty="0">
                <a:solidFill>
                  <a:srgbClr val="00B050"/>
                </a:solidFill>
                <a:latin typeface="Times New Roman" panose="02020603050405020304" pitchFamily="18" charset="0"/>
                <a:cs typeface="Times New Roman" panose="02020603050405020304" pitchFamily="18" charset="0"/>
              </a:rPr>
              <a:t/>
            </a:r>
            <a:br>
              <a:rPr lang="ru-RU" sz="2400" dirty="0">
                <a:solidFill>
                  <a:srgbClr val="00B050"/>
                </a:solidFill>
                <a:latin typeface="Times New Roman" panose="02020603050405020304" pitchFamily="18" charset="0"/>
                <a:cs typeface="Times New Roman" panose="02020603050405020304" pitchFamily="18" charset="0"/>
              </a:rPr>
            </a:br>
            <a:endParaRPr lang="ru-RU" sz="2400" dirty="0">
              <a:solidFill>
                <a:srgbClr val="00B050"/>
              </a:solidFill>
              <a:latin typeface="Times New Roman" panose="02020603050405020304" pitchFamily="18" charset="0"/>
              <a:cs typeface="Times New Roman" panose="02020603050405020304" pitchFamily="18" charset="0"/>
            </a:endParaRPr>
          </a:p>
        </p:txBody>
      </p:sp>
      <p:sp>
        <p:nvSpPr>
          <p:cNvPr id="5" name="Номер слайда 4"/>
          <p:cNvSpPr>
            <a:spLocks noGrp="1"/>
          </p:cNvSpPr>
          <p:nvPr>
            <p:ph type="sldNum" sz="quarter" idx="12"/>
          </p:nvPr>
        </p:nvSpPr>
        <p:spPr>
          <a:xfrm>
            <a:off x="9448800" y="6484214"/>
            <a:ext cx="2743200" cy="365125"/>
          </a:xfrm>
        </p:spPr>
        <p:txBody>
          <a:bodyPr/>
          <a:lstStyle/>
          <a:p>
            <a:pPr>
              <a:defRPr/>
            </a:pPr>
            <a:fld id="{B71FCD68-0AFD-4048-852E-53B764BC6EED}" type="slidenum">
              <a:rPr lang="ru-RU" smtClean="0">
                <a:latin typeface="Times New Roman" panose="02020603050405020304" pitchFamily="18" charset="0"/>
                <a:cs typeface="Times New Roman" panose="02020603050405020304" pitchFamily="18" charset="0"/>
              </a:rPr>
              <a:pPr>
                <a:defRPr/>
              </a:pPr>
              <a:t>27</a:t>
            </a:fld>
            <a:endParaRPr lang="ru-RU" dirty="0">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1149926" y="2171699"/>
            <a:ext cx="10127673" cy="1188893"/>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a:latin typeface="Times New Roman" panose="02020603050405020304" pitchFamily="18" charset="0"/>
                <a:cs typeface="Times New Roman" panose="02020603050405020304" pitchFamily="18" charset="0"/>
              </a:rPr>
              <a:t>Нарушение запрета на предоставление казенному учреждению бюджетных кредитов и (или) субсидий</a:t>
            </a:r>
          </a:p>
        </p:txBody>
      </p:sp>
      <p:sp>
        <p:nvSpPr>
          <p:cNvPr id="7" name="Прямоугольник 6"/>
          <p:cNvSpPr/>
          <p:nvPr/>
        </p:nvSpPr>
        <p:spPr>
          <a:xfrm>
            <a:off x="2678257" y="3784889"/>
            <a:ext cx="6622473" cy="734291"/>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a:latin typeface="Times New Roman" panose="02020603050405020304" pitchFamily="18" charset="0"/>
                <a:cs typeface="Times New Roman" panose="02020603050405020304" pitchFamily="18" charset="0"/>
              </a:rPr>
              <a:t>Должностные лица Федерального казначейства вправе</a:t>
            </a:r>
          </a:p>
        </p:txBody>
      </p:sp>
      <p:sp>
        <p:nvSpPr>
          <p:cNvPr id="8" name="Прямоугольник 7"/>
          <p:cNvSpPr/>
          <p:nvPr/>
        </p:nvSpPr>
        <p:spPr>
          <a:xfrm>
            <a:off x="2678255" y="5239616"/>
            <a:ext cx="2981185" cy="942109"/>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latin typeface="Times New Roman" panose="02020603050405020304" pitchFamily="18" charset="0"/>
                <a:cs typeface="Times New Roman" panose="02020603050405020304" pitchFamily="18" charset="0"/>
              </a:rPr>
              <a:t>Возбуждать дела </a:t>
            </a:r>
            <a:endParaRPr lang="ru-RU" dirty="0" smtClean="0">
              <a:latin typeface="Times New Roman" panose="02020603050405020304" pitchFamily="18" charset="0"/>
              <a:cs typeface="Times New Roman" panose="02020603050405020304" pitchFamily="18" charset="0"/>
            </a:endParaRPr>
          </a:p>
          <a:p>
            <a:pPr algn="ctr"/>
            <a:r>
              <a:rPr lang="ru-RU" dirty="0" smtClean="0">
                <a:latin typeface="Times New Roman" panose="02020603050405020304" pitchFamily="18" charset="0"/>
                <a:cs typeface="Times New Roman" panose="02020603050405020304" pitchFamily="18" charset="0"/>
              </a:rPr>
              <a:t>по </a:t>
            </a:r>
            <a:r>
              <a:rPr lang="ru-RU" dirty="0">
                <a:latin typeface="Times New Roman" panose="02020603050405020304" pitchFamily="18" charset="0"/>
                <a:cs typeface="Times New Roman" panose="02020603050405020304" pitchFamily="18" charset="0"/>
              </a:rPr>
              <a:t>статье 15.15.8  КоАП РФ</a:t>
            </a:r>
          </a:p>
        </p:txBody>
      </p:sp>
      <p:sp>
        <p:nvSpPr>
          <p:cNvPr id="9" name="Прямоугольник 8"/>
          <p:cNvSpPr/>
          <p:nvPr/>
        </p:nvSpPr>
        <p:spPr>
          <a:xfrm>
            <a:off x="6096001" y="5259532"/>
            <a:ext cx="3204730" cy="922193"/>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latin typeface="Times New Roman" panose="02020603050405020304" pitchFamily="18" charset="0"/>
                <a:cs typeface="Times New Roman" panose="02020603050405020304" pitchFamily="18" charset="0"/>
              </a:rPr>
              <a:t>Рассматривать дела </a:t>
            </a:r>
            <a:endParaRPr lang="ru-RU" dirty="0" smtClean="0">
              <a:latin typeface="Times New Roman" panose="02020603050405020304" pitchFamily="18" charset="0"/>
              <a:cs typeface="Times New Roman" panose="02020603050405020304" pitchFamily="18" charset="0"/>
            </a:endParaRPr>
          </a:p>
          <a:p>
            <a:pPr algn="ctr"/>
            <a:r>
              <a:rPr lang="ru-RU" dirty="0" smtClean="0">
                <a:latin typeface="Times New Roman" panose="02020603050405020304" pitchFamily="18" charset="0"/>
                <a:cs typeface="Times New Roman" panose="02020603050405020304" pitchFamily="18" charset="0"/>
              </a:rPr>
              <a:t>по </a:t>
            </a:r>
            <a:r>
              <a:rPr lang="ru-RU" dirty="0">
                <a:latin typeface="Times New Roman" panose="02020603050405020304" pitchFamily="18" charset="0"/>
                <a:cs typeface="Times New Roman" panose="02020603050405020304" pitchFamily="18" charset="0"/>
              </a:rPr>
              <a:t>статье 15.15.8 КоАП РФ</a:t>
            </a:r>
          </a:p>
        </p:txBody>
      </p:sp>
      <p:sp>
        <p:nvSpPr>
          <p:cNvPr id="10" name="Стрелка вниз 9"/>
          <p:cNvSpPr/>
          <p:nvPr/>
        </p:nvSpPr>
        <p:spPr>
          <a:xfrm>
            <a:off x="3849831" y="4519180"/>
            <a:ext cx="484632" cy="720436"/>
          </a:xfrm>
          <a:prstGeom prst="downArrow">
            <a:avLst/>
          </a:prstGeom>
          <a:solidFill>
            <a:srgbClr val="F3926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Стрелка вниз 10"/>
          <p:cNvSpPr/>
          <p:nvPr/>
        </p:nvSpPr>
        <p:spPr>
          <a:xfrm>
            <a:off x="7456050" y="4519180"/>
            <a:ext cx="484632" cy="720436"/>
          </a:xfrm>
          <a:prstGeom prst="downArrow">
            <a:avLst/>
          </a:prstGeom>
          <a:solidFill>
            <a:srgbClr val="F3926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Прямоугольник с одним вырезанным углом 2"/>
          <p:cNvSpPr/>
          <p:nvPr/>
        </p:nvSpPr>
        <p:spPr>
          <a:xfrm>
            <a:off x="1149927" y="1314450"/>
            <a:ext cx="10127673" cy="619125"/>
          </a:xfrm>
          <a:prstGeom prst="snip1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a:latin typeface="Times New Roman" panose="02020603050405020304" pitchFamily="18" charset="0"/>
                <a:cs typeface="Times New Roman" panose="02020603050405020304" pitchFamily="18" charset="0"/>
              </a:rPr>
              <a:t>Статья 15.15.8. Нарушение запрета </a:t>
            </a:r>
            <a:r>
              <a:rPr lang="ru-RU" b="1" dirty="0" smtClean="0">
                <a:latin typeface="Times New Roman" panose="02020603050405020304" pitchFamily="18" charset="0"/>
                <a:cs typeface="Times New Roman" panose="02020603050405020304" pitchFamily="18" charset="0"/>
              </a:rPr>
              <a:t>на </a:t>
            </a:r>
            <a:r>
              <a:rPr lang="ru-RU" b="1" dirty="0">
                <a:latin typeface="Times New Roman" panose="02020603050405020304" pitchFamily="18" charset="0"/>
                <a:cs typeface="Times New Roman" panose="02020603050405020304" pitchFamily="18" charset="0"/>
              </a:rPr>
              <a:t>предоставление бюджетных </a:t>
            </a:r>
            <a:r>
              <a:rPr lang="ru-RU" b="1" dirty="0" smtClean="0">
                <a:latin typeface="Times New Roman" panose="02020603050405020304" pitchFamily="18" charset="0"/>
                <a:cs typeface="Times New Roman" panose="02020603050405020304" pitchFamily="18" charset="0"/>
              </a:rPr>
              <a:t>кредитов и </a:t>
            </a:r>
            <a:r>
              <a:rPr lang="ru-RU" b="1" dirty="0">
                <a:latin typeface="Times New Roman" panose="02020603050405020304" pitchFamily="18" charset="0"/>
                <a:cs typeface="Times New Roman" panose="02020603050405020304" pitchFamily="18" charset="0"/>
              </a:rPr>
              <a:t>(или) субсидий</a:t>
            </a:r>
          </a:p>
        </p:txBody>
      </p:sp>
    </p:spTree>
    <p:extLst>
      <p:ext uri="{BB962C8B-B14F-4D97-AF65-F5344CB8AC3E}">
        <p14:creationId xmlns:p14="http://schemas.microsoft.com/office/powerpoint/2010/main" val="84134541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9448800" y="6492875"/>
            <a:ext cx="2743200" cy="365125"/>
          </a:xfrm>
        </p:spPr>
        <p:txBody>
          <a:bodyPr/>
          <a:lstStyle/>
          <a:p>
            <a:pPr>
              <a:defRPr/>
            </a:pPr>
            <a:fld id="{B71FCD68-0AFD-4048-852E-53B764BC6EED}" type="slidenum">
              <a:rPr lang="ru-RU" smtClean="0">
                <a:latin typeface="Times New Roman" panose="02020603050405020304" pitchFamily="18" charset="0"/>
                <a:cs typeface="Times New Roman" panose="02020603050405020304" pitchFamily="18" charset="0"/>
              </a:rPr>
              <a:pPr>
                <a:defRPr/>
              </a:pPr>
              <a:t>28</a:t>
            </a:fld>
            <a:endParaRPr lang="ru-RU" dirty="0">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1149927" y="2228850"/>
            <a:ext cx="10127673" cy="1331768"/>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dirty="0">
                <a:latin typeface="Times New Roman" panose="02020603050405020304" pitchFamily="18" charset="0"/>
                <a:cs typeface="Times New Roman" panose="02020603050405020304" pitchFamily="18" charset="0"/>
              </a:rPr>
              <a:t>Несоответствие бюджетной росписи сводной бюджетной росписи, за исключением случаев, когда такое несоответствие допускается Бюджетным кодексом Российской Федерации, за исключением случаев, предусмотренных статьей </a:t>
            </a:r>
            <a:r>
              <a:rPr lang="ru-RU" sz="2000" dirty="0" smtClean="0">
                <a:latin typeface="Times New Roman" panose="02020603050405020304" pitchFamily="18" charset="0"/>
                <a:cs typeface="Times New Roman" panose="02020603050405020304" pitchFamily="18" charset="0"/>
              </a:rPr>
              <a:t>15.14 КоАП РФ</a:t>
            </a:r>
            <a:endParaRPr lang="ru-RU" sz="2000" dirty="0">
              <a:latin typeface="Times New Roman" panose="02020603050405020304" pitchFamily="18" charset="0"/>
              <a:cs typeface="Times New Roman" panose="02020603050405020304" pitchFamily="18" charset="0"/>
            </a:endParaRPr>
          </a:p>
        </p:txBody>
      </p:sp>
      <p:sp>
        <p:nvSpPr>
          <p:cNvPr id="7" name="Прямоугольник 6"/>
          <p:cNvSpPr/>
          <p:nvPr/>
        </p:nvSpPr>
        <p:spPr>
          <a:xfrm>
            <a:off x="2757054" y="3784889"/>
            <a:ext cx="6622473" cy="734291"/>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a:latin typeface="Times New Roman" panose="02020603050405020304" pitchFamily="18" charset="0"/>
                <a:cs typeface="Times New Roman" panose="02020603050405020304" pitchFamily="18" charset="0"/>
              </a:rPr>
              <a:t>Должностные лица Федерального казначейства вправе</a:t>
            </a:r>
          </a:p>
        </p:txBody>
      </p:sp>
      <p:sp>
        <p:nvSpPr>
          <p:cNvPr id="8" name="Прямоугольник 7"/>
          <p:cNvSpPr/>
          <p:nvPr/>
        </p:nvSpPr>
        <p:spPr>
          <a:xfrm>
            <a:off x="1854777" y="5239616"/>
            <a:ext cx="3934691" cy="789709"/>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latin typeface="Times New Roman" panose="02020603050405020304" pitchFamily="18" charset="0"/>
                <a:cs typeface="Times New Roman" panose="02020603050405020304" pitchFamily="18" charset="0"/>
              </a:rPr>
              <a:t>Возбуждать дела </a:t>
            </a:r>
            <a:endParaRPr lang="ru-RU" dirty="0" smtClean="0">
              <a:latin typeface="Times New Roman" panose="02020603050405020304" pitchFamily="18" charset="0"/>
              <a:cs typeface="Times New Roman" panose="02020603050405020304" pitchFamily="18" charset="0"/>
            </a:endParaRPr>
          </a:p>
          <a:p>
            <a:pPr algn="ctr"/>
            <a:r>
              <a:rPr lang="ru-RU" dirty="0" smtClean="0">
                <a:latin typeface="Times New Roman" panose="02020603050405020304" pitchFamily="18" charset="0"/>
                <a:cs typeface="Times New Roman" panose="02020603050405020304" pitchFamily="18" charset="0"/>
              </a:rPr>
              <a:t>по </a:t>
            </a:r>
            <a:r>
              <a:rPr lang="ru-RU" dirty="0">
                <a:latin typeface="Times New Roman" panose="02020603050405020304" pitchFamily="18" charset="0"/>
                <a:cs typeface="Times New Roman" panose="02020603050405020304" pitchFamily="18" charset="0"/>
              </a:rPr>
              <a:t>статье 15.15.9  КоАП РФ</a:t>
            </a:r>
          </a:p>
        </p:txBody>
      </p:sp>
      <p:sp>
        <p:nvSpPr>
          <p:cNvPr id="9" name="Прямоугольник 8"/>
          <p:cNvSpPr/>
          <p:nvPr/>
        </p:nvSpPr>
        <p:spPr>
          <a:xfrm>
            <a:off x="6471805" y="5239616"/>
            <a:ext cx="3796145" cy="789709"/>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latin typeface="Times New Roman" panose="02020603050405020304" pitchFamily="18" charset="0"/>
                <a:cs typeface="Times New Roman" panose="02020603050405020304" pitchFamily="18" charset="0"/>
              </a:rPr>
              <a:t>Рассматривать дела </a:t>
            </a:r>
            <a:endParaRPr lang="ru-RU" dirty="0" smtClean="0">
              <a:latin typeface="Times New Roman" panose="02020603050405020304" pitchFamily="18" charset="0"/>
              <a:cs typeface="Times New Roman" panose="02020603050405020304" pitchFamily="18" charset="0"/>
            </a:endParaRPr>
          </a:p>
          <a:p>
            <a:pPr algn="ctr"/>
            <a:r>
              <a:rPr lang="ru-RU" dirty="0" smtClean="0">
                <a:latin typeface="Times New Roman" panose="02020603050405020304" pitchFamily="18" charset="0"/>
                <a:cs typeface="Times New Roman" panose="02020603050405020304" pitchFamily="18" charset="0"/>
              </a:rPr>
              <a:t>по </a:t>
            </a:r>
            <a:r>
              <a:rPr lang="ru-RU" dirty="0">
                <a:latin typeface="Times New Roman" panose="02020603050405020304" pitchFamily="18" charset="0"/>
                <a:cs typeface="Times New Roman" panose="02020603050405020304" pitchFamily="18" charset="0"/>
              </a:rPr>
              <a:t>статье 15.15.9 КоАП РФ</a:t>
            </a:r>
          </a:p>
        </p:txBody>
      </p:sp>
      <p:sp>
        <p:nvSpPr>
          <p:cNvPr id="10" name="Стрелка вниз 9"/>
          <p:cNvSpPr/>
          <p:nvPr/>
        </p:nvSpPr>
        <p:spPr>
          <a:xfrm>
            <a:off x="3934413" y="4519180"/>
            <a:ext cx="484632" cy="720436"/>
          </a:xfrm>
          <a:prstGeom prst="downArrow">
            <a:avLst/>
          </a:prstGeom>
          <a:solidFill>
            <a:srgbClr val="F3926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Стрелка вниз 10"/>
          <p:cNvSpPr/>
          <p:nvPr/>
        </p:nvSpPr>
        <p:spPr>
          <a:xfrm>
            <a:off x="7481455" y="4519180"/>
            <a:ext cx="484632" cy="720436"/>
          </a:xfrm>
          <a:prstGeom prst="downArrow">
            <a:avLst/>
          </a:prstGeom>
          <a:solidFill>
            <a:srgbClr val="F3926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Прямоугольник 2"/>
          <p:cNvSpPr/>
          <p:nvPr/>
        </p:nvSpPr>
        <p:spPr>
          <a:xfrm>
            <a:off x="1149927" y="1619250"/>
            <a:ext cx="10194348" cy="428625"/>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a:latin typeface="Times New Roman" panose="02020603050405020304" pitchFamily="18" charset="0"/>
                <a:cs typeface="Times New Roman" panose="02020603050405020304" pitchFamily="18" charset="0"/>
              </a:rPr>
              <a:t>Статья 15.15. 9. Несоответствие бюджетной росписи сводной бюджетной росписи</a:t>
            </a:r>
          </a:p>
        </p:txBody>
      </p:sp>
    </p:spTree>
    <p:extLst>
      <p:ext uri="{BB962C8B-B14F-4D97-AF65-F5344CB8AC3E}">
        <p14:creationId xmlns:p14="http://schemas.microsoft.com/office/powerpoint/2010/main" val="125640778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9448800" y="6492875"/>
            <a:ext cx="2743200" cy="365125"/>
          </a:xfrm>
        </p:spPr>
        <p:txBody>
          <a:bodyPr/>
          <a:lstStyle/>
          <a:p>
            <a:pPr>
              <a:defRPr/>
            </a:pPr>
            <a:fld id="{B71FCD68-0AFD-4048-852E-53B764BC6EED}" type="slidenum">
              <a:rPr lang="ru-RU" smtClean="0">
                <a:latin typeface="Times New Roman" panose="02020603050405020304" pitchFamily="18" charset="0"/>
                <a:cs typeface="Times New Roman" panose="02020603050405020304" pitchFamily="18" charset="0"/>
              </a:rPr>
              <a:pPr>
                <a:defRPr/>
              </a:pPr>
              <a:t>29</a:t>
            </a:fld>
            <a:endParaRPr lang="ru-RU" dirty="0">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1149927" y="2200274"/>
            <a:ext cx="10127673" cy="1360343"/>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dirty="0">
                <a:latin typeface="Times New Roman" panose="02020603050405020304" pitchFamily="18" charset="0"/>
                <a:cs typeface="Times New Roman" panose="02020603050405020304" pitchFamily="18" charset="0"/>
              </a:rPr>
              <a:t>Принятие бюджетных обязательств в размерах, превышающих утвержденные бюджетные ассигнования и (или) лимиты бюджетных обязательств, за исключением случаев, предусмотренных бюджетным законодательством Российской Федерации и иными нормативными правовыми актами, регулирующими бюджетные правоотношения</a:t>
            </a:r>
          </a:p>
        </p:txBody>
      </p:sp>
      <p:sp>
        <p:nvSpPr>
          <p:cNvPr id="7" name="Прямоугольник 6"/>
          <p:cNvSpPr/>
          <p:nvPr/>
        </p:nvSpPr>
        <p:spPr>
          <a:xfrm>
            <a:off x="2902526" y="3908714"/>
            <a:ext cx="6622473" cy="734291"/>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a:latin typeface="Times New Roman" panose="02020603050405020304" pitchFamily="18" charset="0"/>
                <a:cs typeface="Times New Roman" panose="02020603050405020304" pitchFamily="18" charset="0"/>
              </a:rPr>
              <a:t>Должностные лица Федерального казначейства вправе</a:t>
            </a:r>
          </a:p>
        </p:txBody>
      </p:sp>
      <p:sp>
        <p:nvSpPr>
          <p:cNvPr id="8" name="Прямоугольник 7"/>
          <p:cNvSpPr/>
          <p:nvPr/>
        </p:nvSpPr>
        <p:spPr>
          <a:xfrm>
            <a:off x="1854777" y="5364306"/>
            <a:ext cx="3934691" cy="942109"/>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latin typeface="Times New Roman" panose="02020603050405020304" pitchFamily="18" charset="0"/>
                <a:cs typeface="Times New Roman" panose="02020603050405020304" pitchFamily="18" charset="0"/>
              </a:rPr>
              <a:t>Возбуждать дела </a:t>
            </a:r>
            <a:endParaRPr lang="ru-RU" dirty="0" smtClean="0">
              <a:latin typeface="Times New Roman" panose="02020603050405020304" pitchFamily="18" charset="0"/>
              <a:cs typeface="Times New Roman" panose="02020603050405020304" pitchFamily="18" charset="0"/>
            </a:endParaRPr>
          </a:p>
          <a:p>
            <a:pPr algn="ctr"/>
            <a:r>
              <a:rPr lang="ru-RU" dirty="0" smtClean="0">
                <a:latin typeface="Times New Roman" panose="02020603050405020304" pitchFamily="18" charset="0"/>
                <a:cs typeface="Times New Roman" panose="02020603050405020304" pitchFamily="18" charset="0"/>
              </a:rPr>
              <a:t>по </a:t>
            </a:r>
            <a:r>
              <a:rPr lang="ru-RU" dirty="0">
                <a:latin typeface="Times New Roman" panose="02020603050405020304" pitchFamily="18" charset="0"/>
                <a:cs typeface="Times New Roman" panose="02020603050405020304" pitchFamily="18" charset="0"/>
              </a:rPr>
              <a:t>статье 15.15.10  КоАП РФ</a:t>
            </a:r>
          </a:p>
        </p:txBody>
      </p:sp>
      <p:sp>
        <p:nvSpPr>
          <p:cNvPr id="9" name="Прямоугольник 8"/>
          <p:cNvSpPr/>
          <p:nvPr/>
        </p:nvSpPr>
        <p:spPr>
          <a:xfrm>
            <a:off x="6633730" y="5363441"/>
            <a:ext cx="3796145" cy="942109"/>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latin typeface="Times New Roman" panose="02020603050405020304" pitchFamily="18" charset="0"/>
                <a:cs typeface="Times New Roman" panose="02020603050405020304" pitchFamily="18" charset="0"/>
              </a:rPr>
              <a:t>Рассматривать дела </a:t>
            </a:r>
            <a:endParaRPr lang="ru-RU" dirty="0" smtClean="0">
              <a:latin typeface="Times New Roman" panose="02020603050405020304" pitchFamily="18" charset="0"/>
              <a:cs typeface="Times New Roman" panose="02020603050405020304" pitchFamily="18" charset="0"/>
            </a:endParaRPr>
          </a:p>
          <a:p>
            <a:pPr algn="ctr"/>
            <a:r>
              <a:rPr lang="ru-RU" dirty="0" smtClean="0">
                <a:latin typeface="Times New Roman" panose="02020603050405020304" pitchFamily="18" charset="0"/>
                <a:cs typeface="Times New Roman" panose="02020603050405020304" pitchFamily="18" charset="0"/>
              </a:rPr>
              <a:t>по </a:t>
            </a:r>
            <a:r>
              <a:rPr lang="ru-RU" dirty="0">
                <a:latin typeface="Times New Roman" panose="02020603050405020304" pitchFamily="18" charset="0"/>
                <a:cs typeface="Times New Roman" panose="02020603050405020304" pitchFamily="18" charset="0"/>
              </a:rPr>
              <a:t>статье 15.15.10 КоАП РФ</a:t>
            </a:r>
          </a:p>
        </p:txBody>
      </p:sp>
      <p:sp>
        <p:nvSpPr>
          <p:cNvPr id="10" name="Стрелка вниз 9"/>
          <p:cNvSpPr/>
          <p:nvPr/>
        </p:nvSpPr>
        <p:spPr>
          <a:xfrm>
            <a:off x="3692097" y="4643005"/>
            <a:ext cx="484632" cy="720436"/>
          </a:xfrm>
          <a:prstGeom prst="downArrow">
            <a:avLst/>
          </a:prstGeom>
          <a:solidFill>
            <a:srgbClr val="F3926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Стрелка вниз 10"/>
          <p:cNvSpPr/>
          <p:nvPr/>
        </p:nvSpPr>
        <p:spPr>
          <a:xfrm>
            <a:off x="7826952" y="4643005"/>
            <a:ext cx="484632" cy="720436"/>
          </a:xfrm>
          <a:prstGeom prst="downArrow">
            <a:avLst/>
          </a:prstGeom>
          <a:solidFill>
            <a:srgbClr val="F3926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Прямоугольник 2"/>
          <p:cNvSpPr/>
          <p:nvPr/>
        </p:nvSpPr>
        <p:spPr>
          <a:xfrm>
            <a:off x="1149927" y="1581150"/>
            <a:ext cx="10127673" cy="447675"/>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a:latin typeface="Times New Roman" panose="02020603050405020304" pitchFamily="18" charset="0"/>
                <a:cs typeface="Times New Roman" panose="02020603050405020304" pitchFamily="18" charset="0"/>
              </a:rPr>
              <a:t>Статья 15.15.10. Нарушение порядка принятия бюджетных обязательств</a:t>
            </a:r>
          </a:p>
        </p:txBody>
      </p:sp>
    </p:spTree>
    <p:extLst>
      <p:ext uri="{BB962C8B-B14F-4D97-AF65-F5344CB8AC3E}">
        <p14:creationId xmlns:p14="http://schemas.microsoft.com/office/powerpoint/2010/main" val="13400608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279691" y="2834136"/>
            <a:ext cx="1884218" cy="2642739"/>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500" dirty="0" smtClean="0">
              <a:latin typeface="Times New Roman" panose="02020603050405020304" pitchFamily="18" charset="0"/>
              <a:cs typeface="Times New Roman" panose="02020603050405020304" pitchFamily="18" charset="0"/>
            </a:endParaRPr>
          </a:p>
          <a:p>
            <a:pPr algn="ctr"/>
            <a:r>
              <a:rPr lang="ru-RU" sz="1300" dirty="0" smtClean="0">
                <a:solidFill>
                  <a:srgbClr val="002060"/>
                </a:solidFill>
                <a:latin typeface="Times New Roman" panose="02020603050405020304" pitchFamily="18" charset="0"/>
                <a:cs typeface="Times New Roman" panose="02020603050405020304" pitchFamily="18" charset="0"/>
              </a:rPr>
              <a:t>1А. Вынесение </a:t>
            </a:r>
            <a:r>
              <a:rPr lang="ru-RU" sz="1300" dirty="0">
                <a:solidFill>
                  <a:srgbClr val="002060"/>
                </a:solidFill>
                <a:latin typeface="Times New Roman" panose="02020603050405020304" pitchFamily="18" charset="0"/>
                <a:cs typeface="Times New Roman" panose="02020603050405020304" pitchFamily="18" charset="0"/>
              </a:rPr>
              <a:t>определения о возбуждении дела об административном правонарушении и проведении административного </a:t>
            </a:r>
            <a:r>
              <a:rPr lang="ru-RU" sz="1300" dirty="0" smtClean="0">
                <a:solidFill>
                  <a:srgbClr val="002060"/>
                </a:solidFill>
                <a:latin typeface="Times New Roman" panose="02020603050405020304" pitchFamily="18" charset="0"/>
                <a:cs typeface="Times New Roman" panose="02020603050405020304" pitchFamily="18" charset="0"/>
              </a:rPr>
              <a:t>расследования</a:t>
            </a:r>
          </a:p>
          <a:p>
            <a:pPr algn="ctr"/>
            <a:r>
              <a:rPr lang="ru-RU" sz="1300" dirty="0" smtClean="0">
                <a:solidFill>
                  <a:srgbClr val="002060"/>
                </a:solidFill>
                <a:latin typeface="Times New Roman" panose="02020603050405020304" pitchFamily="18" charset="0"/>
                <a:cs typeface="Times New Roman" panose="02020603050405020304" pitchFamily="18" charset="0"/>
              </a:rPr>
              <a:t>(статья 28.7 КоАП РФ)</a:t>
            </a:r>
            <a:endParaRPr lang="ru-RU" sz="1300" dirty="0">
              <a:solidFill>
                <a:srgbClr val="002060"/>
              </a:solidFill>
              <a:latin typeface="Times New Roman" panose="02020603050405020304" pitchFamily="18" charset="0"/>
              <a:cs typeface="Times New Roman" panose="02020603050405020304" pitchFamily="18" charset="0"/>
            </a:endParaRPr>
          </a:p>
          <a:p>
            <a:pPr algn="ctr"/>
            <a:endParaRPr lang="ru-RU" dirty="0"/>
          </a:p>
        </p:txBody>
      </p:sp>
      <p:sp>
        <p:nvSpPr>
          <p:cNvPr id="4" name="Прямоугольник 3"/>
          <p:cNvSpPr/>
          <p:nvPr/>
        </p:nvSpPr>
        <p:spPr>
          <a:xfrm>
            <a:off x="279691" y="1343025"/>
            <a:ext cx="4197059" cy="904875"/>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300" dirty="0" smtClean="0">
                <a:solidFill>
                  <a:srgbClr val="002060"/>
                </a:solidFill>
                <a:latin typeface="Times New Roman" panose="02020603050405020304" pitchFamily="18" charset="0"/>
                <a:cs typeface="Times New Roman" panose="02020603050405020304" pitchFamily="18" charset="0"/>
              </a:rPr>
              <a:t>1. Составление протокола об административном правонарушении</a:t>
            </a:r>
            <a:endParaRPr lang="ru-RU" sz="1300" dirty="0">
              <a:solidFill>
                <a:srgbClr val="002060"/>
              </a:solidFill>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2593399" y="2834136"/>
            <a:ext cx="1883351" cy="2642739"/>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300" dirty="0" smtClean="0">
                <a:solidFill>
                  <a:srgbClr val="002060"/>
                </a:solidFill>
                <a:latin typeface="Times New Roman" panose="02020603050405020304" pitchFamily="18" charset="0"/>
                <a:cs typeface="Times New Roman" panose="02020603050405020304" pitchFamily="18" charset="0"/>
              </a:rPr>
              <a:t>1Б. Проведение административного расследования </a:t>
            </a:r>
          </a:p>
          <a:p>
            <a:pPr algn="ctr"/>
            <a:r>
              <a:rPr lang="ru-RU" sz="1300" dirty="0" smtClean="0">
                <a:solidFill>
                  <a:srgbClr val="002060"/>
                </a:solidFill>
                <a:latin typeface="Times New Roman" panose="02020603050405020304" pitchFamily="18" charset="0"/>
                <a:cs typeface="Times New Roman" panose="02020603050405020304" pitchFamily="18" charset="0"/>
              </a:rPr>
              <a:t>(один месяц с момента возбуждения дела об административном правонарушении, срок может быть продлен, но не более чем на один месяц)</a:t>
            </a:r>
            <a:endParaRPr lang="ru-RU" sz="1300" dirty="0">
              <a:solidFill>
                <a:srgbClr val="002060"/>
              </a:solidFill>
              <a:latin typeface="Times New Roman" panose="02020603050405020304" pitchFamily="18" charset="0"/>
              <a:cs typeface="Times New Roman" panose="02020603050405020304" pitchFamily="18" charset="0"/>
            </a:endParaRPr>
          </a:p>
        </p:txBody>
      </p:sp>
      <p:sp>
        <p:nvSpPr>
          <p:cNvPr id="16" name="Стрелка вверх 15"/>
          <p:cNvSpPr/>
          <p:nvPr/>
        </p:nvSpPr>
        <p:spPr>
          <a:xfrm>
            <a:off x="3292758" y="2247900"/>
            <a:ext cx="484632" cy="581032"/>
          </a:xfrm>
          <a:prstGeom prst="upArrow">
            <a:avLst>
              <a:gd name="adj1" fmla="val 38565"/>
              <a:gd name="adj2" fmla="val 50000"/>
            </a:avLst>
          </a:prstGeom>
          <a:solidFill>
            <a:srgbClr val="D2DEE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Прямоугольник 17"/>
          <p:cNvSpPr/>
          <p:nvPr/>
        </p:nvSpPr>
        <p:spPr>
          <a:xfrm>
            <a:off x="5063836" y="1336097"/>
            <a:ext cx="6864928" cy="911803"/>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smtClean="0">
              <a:solidFill>
                <a:srgbClr val="002060"/>
              </a:solidFill>
              <a:latin typeface="Times New Roman" panose="02020603050405020304" pitchFamily="18" charset="0"/>
              <a:cs typeface="Times New Roman" panose="02020603050405020304" pitchFamily="18" charset="0"/>
            </a:endParaRPr>
          </a:p>
          <a:p>
            <a:pPr algn="ctr"/>
            <a:r>
              <a:rPr lang="ru-RU" sz="1300" dirty="0" smtClean="0">
                <a:solidFill>
                  <a:srgbClr val="002060"/>
                </a:solidFill>
                <a:latin typeface="Times New Roman" panose="02020603050405020304" pitchFamily="18" charset="0"/>
                <a:cs typeface="Times New Roman" panose="02020603050405020304" pitchFamily="18" charset="0"/>
              </a:rPr>
              <a:t>2. Направление протокола с материалами дела об административном правонарушении лицу, уполномоченному  рассматривать дела, </a:t>
            </a:r>
            <a:r>
              <a:rPr lang="ru-RU" sz="1300" dirty="0">
                <a:solidFill>
                  <a:srgbClr val="002060"/>
                </a:solidFill>
                <a:latin typeface="Times New Roman" panose="02020603050405020304" pitchFamily="18" charset="0"/>
                <a:cs typeface="Times New Roman" panose="02020603050405020304" pitchFamily="18" charset="0"/>
              </a:rPr>
              <a:t>в течение трех суток с момента составления протокола </a:t>
            </a:r>
            <a:r>
              <a:rPr lang="ru-RU" sz="1300" dirty="0" smtClean="0">
                <a:solidFill>
                  <a:srgbClr val="002060"/>
                </a:solidFill>
                <a:latin typeface="Times New Roman" panose="02020603050405020304" pitchFamily="18" charset="0"/>
                <a:cs typeface="Times New Roman" panose="02020603050405020304" pitchFamily="18" charset="0"/>
              </a:rPr>
              <a:t>об </a:t>
            </a:r>
            <a:r>
              <a:rPr lang="ru-RU" sz="1300" dirty="0">
                <a:solidFill>
                  <a:srgbClr val="002060"/>
                </a:solidFill>
                <a:latin typeface="Times New Roman" panose="02020603050405020304" pitchFamily="18" charset="0"/>
                <a:cs typeface="Times New Roman" panose="02020603050405020304" pitchFamily="18" charset="0"/>
              </a:rPr>
              <a:t>административном </a:t>
            </a:r>
            <a:r>
              <a:rPr lang="ru-RU" sz="1300" dirty="0" smtClean="0">
                <a:solidFill>
                  <a:srgbClr val="002060"/>
                </a:solidFill>
                <a:latin typeface="Times New Roman" panose="02020603050405020304" pitchFamily="18" charset="0"/>
                <a:cs typeface="Times New Roman" panose="02020603050405020304" pitchFamily="18" charset="0"/>
              </a:rPr>
              <a:t>правонарушении (статья 28.8 КоАП РФ)</a:t>
            </a:r>
            <a:endParaRPr lang="ru-RU" sz="1300" dirty="0">
              <a:solidFill>
                <a:srgbClr val="002060"/>
              </a:solidFill>
              <a:latin typeface="Times New Roman" panose="02020603050405020304" pitchFamily="18" charset="0"/>
              <a:cs typeface="Times New Roman" panose="02020603050405020304" pitchFamily="18" charset="0"/>
            </a:endParaRPr>
          </a:p>
          <a:p>
            <a:pPr algn="ctr"/>
            <a:endParaRPr lang="ru-RU" dirty="0"/>
          </a:p>
        </p:txBody>
      </p:sp>
      <p:sp>
        <p:nvSpPr>
          <p:cNvPr id="20" name="Стрелка вправо 19"/>
          <p:cNvSpPr/>
          <p:nvPr/>
        </p:nvSpPr>
        <p:spPr>
          <a:xfrm>
            <a:off x="4476750" y="1606832"/>
            <a:ext cx="587086" cy="484632"/>
          </a:xfrm>
          <a:prstGeom prst="rightArrow">
            <a:avLst/>
          </a:prstGeom>
          <a:solidFill>
            <a:srgbClr val="D2DEE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 name="Прямоугольник 20"/>
          <p:cNvSpPr/>
          <p:nvPr/>
        </p:nvSpPr>
        <p:spPr>
          <a:xfrm>
            <a:off x="5063835" y="2828932"/>
            <a:ext cx="1536989" cy="2647943"/>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300" dirty="0" smtClean="0">
                <a:solidFill>
                  <a:srgbClr val="002060"/>
                </a:solidFill>
                <a:latin typeface="Times New Roman" panose="02020603050405020304" pitchFamily="18" charset="0"/>
                <a:cs typeface="Times New Roman" panose="02020603050405020304" pitchFamily="18" charset="0"/>
              </a:rPr>
              <a:t>3. Рассмотрение </a:t>
            </a:r>
          </a:p>
          <a:p>
            <a:pPr algn="ctr"/>
            <a:r>
              <a:rPr lang="ru-RU" sz="1300" dirty="0" smtClean="0">
                <a:solidFill>
                  <a:srgbClr val="002060"/>
                </a:solidFill>
                <a:latin typeface="Times New Roman" panose="02020603050405020304" pitchFamily="18" charset="0"/>
                <a:cs typeface="Times New Roman" panose="02020603050405020304" pitchFamily="18" charset="0"/>
              </a:rPr>
              <a:t>дела об административном правонарушении </a:t>
            </a:r>
          </a:p>
          <a:p>
            <a:pPr algn="ctr"/>
            <a:r>
              <a:rPr lang="ru-RU" sz="1300" dirty="0" smtClean="0">
                <a:solidFill>
                  <a:srgbClr val="002060"/>
                </a:solidFill>
                <a:latin typeface="Times New Roman" panose="02020603050405020304" pitchFamily="18" charset="0"/>
                <a:cs typeface="Times New Roman" panose="02020603050405020304" pitchFamily="18" charset="0"/>
              </a:rPr>
              <a:t>в 15-дневный </a:t>
            </a:r>
          </a:p>
          <a:p>
            <a:pPr algn="ctr"/>
            <a:r>
              <a:rPr lang="ru-RU" sz="1300" dirty="0" smtClean="0">
                <a:solidFill>
                  <a:srgbClr val="002060"/>
                </a:solidFill>
                <a:latin typeface="Times New Roman" panose="02020603050405020304" pitchFamily="18" charset="0"/>
                <a:cs typeface="Times New Roman" panose="02020603050405020304" pitchFamily="18" charset="0"/>
              </a:rPr>
              <a:t>срок </a:t>
            </a:r>
          </a:p>
          <a:p>
            <a:pPr algn="ctr"/>
            <a:r>
              <a:rPr lang="ru-RU" sz="1300" dirty="0" smtClean="0">
                <a:solidFill>
                  <a:srgbClr val="002060"/>
                </a:solidFill>
                <a:latin typeface="Times New Roman" panose="02020603050405020304" pitchFamily="18" charset="0"/>
                <a:cs typeface="Times New Roman" panose="02020603050405020304" pitchFamily="18" charset="0"/>
              </a:rPr>
              <a:t>(указанный срок может быть </a:t>
            </a:r>
          </a:p>
          <a:p>
            <a:pPr algn="ctr"/>
            <a:r>
              <a:rPr lang="ru-RU" sz="1300" dirty="0" smtClean="0">
                <a:solidFill>
                  <a:srgbClr val="002060"/>
                </a:solidFill>
                <a:latin typeface="Times New Roman" panose="02020603050405020304" pitchFamily="18" charset="0"/>
                <a:cs typeface="Times New Roman" panose="02020603050405020304" pitchFamily="18" charset="0"/>
              </a:rPr>
              <a:t>продлен, </a:t>
            </a:r>
          </a:p>
          <a:p>
            <a:pPr algn="ctr"/>
            <a:r>
              <a:rPr lang="ru-RU" sz="1300" dirty="0" smtClean="0">
                <a:solidFill>
                  <a:srgbClr val="002060"/>
                </a:solidFill>
                <a:latin typeface="Times New Roman" panose="02020603050405020304" pitchFamily="18" charset="0"/>
                <a:cs typeface="Times New Roman" panose="02020603050405020304" pitchFamily="18" charset="0"/>
              </a:rPr>
              <a:t>но не более </a:t>
            </a:r>
          </a:p>
          <a:p>
            <a:pPr algn="ctr"/>
            <a:r>
              <a:rPr lang="ru-RU" sz="1300" dirty="0" smtClean="0">
                <a:solidFill>
                  <a:srgbClr val="002060"/>
                </a:solidFill>
                <a:latin typeface="Times New Roman" panose="02020603050405020304" pitchFamily="18" charset="0"/>
                <a:cs typeface="Times New Roman" panose="02020603050405020304" pitchFamily="18" charset="0"/>
              </a:rPr>
              <a:t>чем еще на один месяц)</a:t>
            </a:r>
            <a:endParaRPr lang="ru-RU" sz="1300" dirty="0">
              <a:solidFill>
                <a:srgbClr val="002060"/>
              </a:solidFill>
              <a:latin typeface="Times New Roman" panose="02020603050405020304" pitchFamily="18" charset="0"/>
              <a:cs typeface="Times New Roman" panose="02020603050405020304" pitchFamily="18" charset="0"/>
            </a:endParaRPr>
          </a:p>
        </p:txBody>
      </p:sp>
      <p:sp>
        <p:nvSpPr>
          <p:cNvPr id="22" name="Прямоугольник 21"/>
          <p:cNvSpPr/>
          <p:nvPr/>
        </p:nvSpPr>
        <p:spPr>
          <a:xfrm>
            <a:off x="8867776" y="2828931"/>
            <a:ext cx="1371600" cy="2647943"/>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300" dirty="0" smtClean="0">
                <a:solidFill>
                  <a:srgbClr val="002060"/>
                </a:solidFill>
                <a:latin typeface="Times New Roman" panose="02020603050405020304" pitchFamily="18" charset="0"/>
                <a:cs typeface="Times New Roman" panose="02020603050405020304" pitchFamily="18" charset="0"/>
              </a:rPr>
              <a:t>5. Обжалование постановления </a:t>
            </a:r>
          </a:p>
          <a:p>
            <a:pPr algn="ctr"/>
            <a:r>
              <a:rPr lang="ru-RU" sz="1300" dirty="0" smtClean="0">
                <a:solidFill>
                  <a:srgbClr val="002060"/>
                </a:solidFill>
                <a:latin typeface="Times New Roman" panose="02020603050405020304" pitchFamily="18" charset="0"/>
                <a:cs typeface="Times New Roman" panose="02020603050405020304" pitchFamily="18" charset="0"/>
              </a:rPr>
              <a:t>(в течение 10 суток со дня вручения или получения </a:t>
            </a:r>
          </a:p>
          <a:p>
            <a:pPr algn="ctr"/>
            <a:r>
              <a:rPr lang="ru-RU" sz="1300" dirty="0" smtClean="0">
                <a:solidFill>
                  <a:srgbClr val="002060"/>
                </a:solidFill>
                <a:latin typeface="Times New Roman" panose="02020603050405020304" pitchFamily="18" charset="0"/>
                <a:cs typeface="Times New Roman" panose="02020603050405020304" pitchFamily="18" charset="0"/>
              </a:rPr>
              <a:t>копии постановления)</a:t>
            </a:r>
            <a:endParaRPr lang="ru-RU" sz="1300" dirty="0">
              <a:solidFill>
                <a:srgbClr val="002060"/>
              </a:solidFill>
              <a:latin typeface="Times New Roman" panose="02020603050405020304" pitchFamily="18" charset="0"/>
              <a:cs typeface="Times New Roman" panose="02020603050405020304" pitchFamily="18" charset="0"/>
            </a:endParaRPr>
          </a:p>
        </p:txBody>
      </p:sp>
      <p:sp>
        <p:nvSpPr>
          <p:cNvPr id="23" name="Прямоугольник 22"/>
          <p:cNvSpPr/>
          <p:nvPr/>
        </p:nvSpPr>
        <p:spPr>
          <a:xfrm>
            <a:off x="10687050" y="2834136"/>
            <a:ext cx="1241714" cy="2642739"/>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300" dirty="0" smtClean="0">
                <a:solidFill>
                  <a:srgbClr val="002060"/>
                </a:solidFill>
                <a:latin typeface="Times New Roman" panose="02020603050405020304" pitchFamily="18" charset="0"/>
                <a:cs typeface="Times New Roman" panose="02020603050405020304" pitchFamily="18" charset="0"/>
              </a:rPr>
              <a:t>6. Вступление постановления в </a:t>
            </a:r>
          </a:p>
          <a:p>
            <a:pPr algn="ctr"/>
            <a:r>
              <a:rPr lang="ru-RU" sz="1300" dirty="0" smtClean="0">
                <a:solidFill>
                  <a:srgbClr val="002060"/>
                </a:solidFill>
                <a:latin typeface="Times New Roman" panose="02020603050405020304" pitchFamily="18" charset="0"/>
                <a:cs typeface="Times New Roman" panose="02020603050405020304" pitchFamily="18" charset="0"/>
              </a:rPr>
              <a:t>законную </a:t>
            </a:r>
          </a:p>
          <a:p>
            <a:pPr algn="ctr"/>
            <a:r>
              <a:rPr lang="ru-RU" sz="1300" dirty="0" smtClean="0">
                <a:solidFill>
                  <a:srgbClr val="002060"/>
                </a:solidFill>
                <a:latin typeface="Times New Roman" panose="02020603050405020304" pitchFamily="18" charset="0"/>
                <a:cs typeface="Times New Roman" panose="02020603050405020304" pitchFamily="18" charset="0"/>
              </a:rPr>
              <a:t>силу</a:t>
            </a:r>
            <a:endParaRPr lang="ru-RU" sz="1300" dirty="0">
              <a:solidFill>
                <a:srgbClr val="002060"/>
              </a:solidFill>
              <a:latin typeface="Times New Roman" panose="02020603050405020304" pitchFamily="18" charset="0"/>
              <a:cs typeface="Times New Roman" panose="02020603050405020304" pitchFamily="18" charset="0"/>
            </a:endParaRPr>
          </a:p>
        </p:txBody>
      </p:sp>
      <p:sp>
        <p:nvSpPr>
          <p:cNvPr id="24" name="Стрелка вниз 23"/>
          <p:cNvSpPr/>
          <p:nvPr/>
        </p:nvSpPr>
        <p:spPr>
          <a:xfrm>
            <a:off x="5732456" y="2247901"/>
            <a:ext cx="484632" cy="581032"/>
          </a:xfrm>
          <a:prstGeom prst="downArrow">
            <a:avLst/>
          </a:prstGeom>
          <a:solidFill>
            <a:srgbClr val="D2DEE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5" name="Стрелка вправо 24"/>
          <p:cNvSpPr/>
          <p:nvPr/>
        </p:nvSpPr>
        <p:spPr>
          <a:xfrm>
            <a:off x="7781925" y="3951721"/>
            <a:ext cx="533399" cy="484632"/>
          </a:xfrm>
          <a:prstGeom prst="rightArrow">
            <a:avLst/>
          </a:prstGeom>
          <a:solidFill>
            <a:srgbClr val="D2DEE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Стрелка вправо 1"/>
          <p:cNvSpPr/>
          <p:nvPr/>
        </p:nvSpPr>
        <p:spPr>
          <a:xfrm>
            <a:off x="2163909" y="3975102"/>
            <a:ext cx="429490" cy="484632"/>
          </a:xfrm>
          <a:prstGeom prst="rightArrow">
            <a:avLst/>
          </a:prstGeom>
          <a:solidFill>
            <a:srgbClr val="D2DEEF"/>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39375" y="3960816"/>
            <a:ext cx="447675"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Нижний колонтитул 6"/>
          <p:cNvSpPr>
            <a:spLocks noGrp="1"/>
          </p:cNvSpPr>
          <p:nvPr>
            <p:ph type="ftr" sz="quarter" idx="11"/>
          </p:nvPr>
        </p:nvSpPr>
        <p:spPr>
          <a:xfrm>
            <a:off x="8082828" y="6492875"/>
            <a:ext cx="4114800" cy="365125"/>
          </a:xfrm>
        </p:spPr>
        <p:txBody>
          <a:bodyPr/>
          <a:lstStyle/>
          <a:p>
            <a:pPr algn="r">
              <a:defRPr/>
            </a:pPr>
            <a:r>
              <a:rPr lang="ru-RU" dirty="0" smtClean="0">
                <a:latin typeface="Times New Roman" panose="02020603050405020304" pitchFamily="18" charset="0"/>
                <a:cs typeface="Times New Roman" panose="02020603050405020304" pitchFamily="18" charset="0"/>
              </a:rPr>
              <a:t>3</a:t>
            </a:r>
            <a:endParaRPr lang="ru-RU" dirty="0">
              <a:latin typeface="Times New Roman" panose="02020603050405020304" pitchFamily="18" charset="0"/>
              <a:cs typeface="Times New Roman" panose="02020603050405020304" pitchFamily="18" charset="0"/>
            </a:endParaRPr>
          </a:p>
        </p:txBody>
      </p:sp>
      <p:sp>
        <p:nvSpPr>
          <p:cNvPr id="8" name="Прямоугольник 7"/>
          <p:cNvSpPr/>
          <p:nvPr/>
        </p:nvSpPr>
        <p:spPr>
          <a:xfrm>
            <a:off x="6972300" y="2834136"/>
            <a:ext cx="1604961" cy="2642739"/>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300" dirty="0" smtClean="0">
                <a:solidFill>
                  <a:srgbClr val="002060"/>
                </a:solidFill>
                <a:latin typeface="Times New Roman" panose="02020603050405020304" pitchFamily="18" charset="0"/>
                <a:cs typeface="Times New Roman" panose="02020603050405020304" pitchFamily="18" charset="0"/>
              </a:rPr>
              <a:t>4. Вынесение постановления </a:t>
            </a:r>
          </a:p>
          <a:p>
            <a:pPr algn="ctr"/>
            <a:r>
              <a:rPr lang="ru-RU" sz="1300" dirty="0" smtClean="0">
                <a:solidFill>
                  <a:srgbClr val="002060"/>
                </a:solidFill>
                <a:latin typeface="Times New Roman" panose="02020603050405020304" pitchFamily="18" charset="0"/>
                <a:cs typeface="Times New Roman" panose="02020603050405020304" pitchFamily="18" charset="0"/>
              </a:rPr>
              <a:t>о назначении административного наказания</a:t>
            </a:r>
            <a:endParaRPr lang="ru-RU" sz="1300" dirty="0">
              <a:solidFill>
                <a:srgbClr val="002060"/>
              </a:solidFill>
              <a:latin typeface="Times New Roman" panose="02020603050405020304" pitchFamily="18" charset="0"/>
              <a:cs typeface="Times New Roman" panose="02020603050405020304" pitchFamily="18" charset="0"/>
            </a:endParaRPr>
          </a:p>
        </p:txBody>
      </p:sp>
      <p:sp>
        <p:nvSpPr>
          <p:cNvPr id="9" name="Стрелка вправо 8"/>
          <p:cNvSpPr/>
          <p:nvPr/>
        </p:nvSpPr>
        <p:spPr>
          <a:xfrm>
            <a:off x="8577261" y="3993709"/>
            <a:ext cx="290515" cy="484632"/>
          </a:xfrm>
          <a:prstGeom prst="rightArrow">
            <a:avLst/>
          </a:prstGeom>
          <a:solidFill>
            <a:schemeClr val="accent1">
              <a:lumMod val="60000"/>
              <a:lumOff val="40000"/>
              <a:alpha val="3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Стрелка вправо 9"/>
          <p:cNvSpPr/>
          <p:nvPr/>
        </p:nvSpPr>
        <p:spPr>
          <a:xfrm>
            <a:off x="6600824" y="3993709"/>
            <a:ext cx="371476" cy="484632"/>
          </a:xfrm>
          <a:prstGeom prst="rightArrow">
            <a:avLst/>
          </a:prstGeom>
          <a:solidFill>
            <a:schemeClr val="accent5">
              <a:lumMod val="40000"/>
              <a:lumOff val="60000"/>
              <a:alpha val="4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Правая фигурная скобка 13"/>
          <p:cNvSpPr/>
          <p:nvPr/>
        </p:nvSpPr>
        <p:spPr>
          <a:xfrm rot="5400000">
            <a:off x="2053287" y="4528489"/>
            <a:ext cx="533400" cy="2430173"/>
          </a:xfrm>
          <a:prstGeom prst="rightBrace">
            <a:avLst>
              <a:gd name="adj1" fmla="val 8333"/>
              <a:gd name="adj2" fmla="val 46864"/>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5" name="Прямоугольник 14"/>
          <p:cNvSpPr/>
          <p:nvPr/>
        </p:nvSpPr>
        <p:spPr>
          <a:xfrm>
            <a:off x="279692" y="6010277"/>
            <a:ext cx="4197058" cy="257174"/>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300" i="1" dirty="0" smtClean="0">
                <a:solidFill>
                  <a:srgbClr val="002060"/>
                </a:solidFill>
                <a:latin typeface="Times New Roman" panose="02020603050405020304" pitchFamily="18" charset="0"/>
                <a:cs typeface="Times New Roman" panose="02020603050405020304" pitchFamily="18" charset="0"/>
              </a:rPr>
              <a:t>В случае проведения административного расследования</a:t>
            </a:r>
            <a:endParaRPr lang="ru-RU" sz="1300" i="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7668327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762500" y="136525"/>
            <a:ext cx="6629400" cy="1048039"/>
          </a:xfrm>
        </p:spPr>
        <p:txBody>
          <a:bodyPr/>
          <a:lstStyle/>
          <a:p>
            <a:pPr algn="r"/>
            <a:r>
              <a:rPr lang="ru-RU" sz="2400" dirty="0">
                <a:solidFill>
                  <a:srgbClr val="00B050"/>
                </a:solidFill>
                <a:latin typeface="Times New Roman" panose="02020603050405020304" pitchFamily="18" charset="0"/>
                <a:cs typeface="Times New Roman" panose="02020603050405020304" pitchFamily="18" charset="0"/>
              </a:rPr>
              <a:t/>
            </a:r>
            <a:br>
              <a:rPr lang="ru-RU" sz="2400" dirty="0">
                <a:solidFill>
                  <a:srgbClr val="00B050"/>
                </a:solidFill>
                <a:latin typeface="Times New Roman" panose="02020603050405020304" pitchFamily="18" charset="0"/>
                <a:cs typeface="Times New Roman" panose="02020603050405020304" pitchFamily="18" charset="0"/>
              </a:rPr>
            </a:br>
            <a:endParaRPr lang="ru-RU" sz="2400" dirty="0">
              <a:solidFill>
                <a:srgbClr val="00B050"/>
              </a:solidFill>
              <a:latin typeface="Times New Roman" panose="02020603050405020304" pitchFamily="18" charset="0"/>
              <a:cs typeface="Times New Roman" panose="02020603050405020304" pitchFamily="18" charset="0"/>
            </a:endParaRPr>
          </a:p>
        </p:txBody>
      </p:sp>
      <p:sp>
        <p:nvSpPr>
          <p:cNvPr id="5" name="Номер слайда 4"/>
          <p:cNvSpPr>
            <a:spLocks noGrp="1"/>
          </p:cNvSpPr>
          <p:nvPr>
            <p:ph type="sldNum" sz="quarter" idx="12"/>
          </p:nvPr>
        </p:nvSpPr>
        <p:spPr>
          <a:xfrm>
            <a:off x="9448800" y="6492875"/>
            <a:ext cx="2743200" cy="365125"/>
          </a:xfrm>
        </p:spPr>
        <p:txBody>
          <a:bodyPr/>
          <a:lstStyle/>
          <a:p>
            <a:pPr>
              <a:defRPr/>
            </a:pPr>
            <a:fld id="{B71FCD68-0AFD-4048-852E-53B764BC6EED}" type="slidenum">
              <a:rPr lang="ru-RU" smtClean="0">
                <a:latin typeface="Times New Roman" panose="02020603050405020304" pitchFamily="18" charset="0"/>
                <a:cs typeface="Times New Roman" panose="02020603050405020304" pitchFamily="18" charset="0"/>
              </a:rPr>
              <a:pPr>
                <a:defRPr/>
              </a:pPr>
              <a:t>30</a:t>
            </a:fld>
            <a:endParaRPr lang="ru-RU" dirty="0">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1149927" y="2200274"/>
            <a:ext cx="10127673" cy="1360343"/>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a:latin typeface="Times New Roman" panose="02020603050405020304" pitchFamily="18" charset="0"/>
                <a:cs typeface="Times New Roman" panose="02020603050405020304" pitchFamily="18" charset="0"/>
              </a:rPr>
              <a:t>Несвоевременное доведение до распорядителей или получателей бюджетных средств бюджетных ассигнований и (или) лимитов бюджетных обязательств</a:t>
            </a:r>
          </a:p>
        </p:txBody>
      </p:sp>
      <p:sp>
        <p:nvSpPr>
          <p:cNvPr id="7" name="Прямоугольник 6"/>
          <p:cNvSpPr/>
          <p:nvPr/>
        </p:nvSpPr>
        <p:spPr>
          <a:xfrm>
            <a:off x="2992582" y="3861089"/>
            <a:ext cx="6622473" cy="734291"/>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a:latin typeface="Times New Roman" panose="02020603050405020304" pitchFamily="18" charset="0"/>
                <a:cs typeface="Times New Roman" panose="02020603050405020304" pitchFamily="18" charset="0"/>
              </a:rPr>
              <a:t>Должностные лица Федерального казначейства вправе</a:t>
            </a:r>
          </a:p>
        </p:txBody>
      </p:sp>
      <p:sp>
        <p:nvSpPr>
          <p:cNvPr id="8" name="Прямоугольник 7"/>
          <p:cNvSpPr/>
          <p:nvPr/>
        </p:nvSpPr>
        <p:spPr>
          <a:xfrm>
            <a:off x="1724751" y="5297632"/>
            <a:ext cx="3934691" cy="942109"/>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latin typeface="Times New Roman" panose="02020603050405020304" pitchFamily="18" charset="0"/>
                <a:cs typeface="Times New Roman" panose="02020603050405020304" pitchFamily="18" charset="0"/>
              </a:rPr>
              <a:t>Возбуждать дела </a:t>
            </a:r>
            <a:endParaRPr lang="ru-RU" dirty="0" smtClean="0">
              <a:latin typeface="Times New Roman" panose="02020603050405020304" pitchFamily="18" charset="0"/>
              <a:cs typeface="Times New Roman" panose="02020603050405020304" pitchFamily="18" charset="0"/>
            </a:endParaRPr>
          </a:p>
          <a:p>
            <a:pPr algn="ctr"/>
            <a:r>
              <a:rPr lang="ru-RU" dirty="0" smtClean="0">
                <a:latin typeface="Times New Roman" panose="02020603050405020304" pitchFamily="18" charset="0"/>
                <a:cs typeface="Times New Roman" panose="02020603050405020304" pitchFamily="18" charset="0"/>
              </a:rPr>
              <a:t>по </a:t>
            </a:r>
            <a:r>
              <a:rPr lang="ru-RU" dirty="0">
                <a:latin typeface="Times New Roman" panose="02020603050405020304" pitchFamily="18" charset="0"/>
                <a:cs typeface="Times New Roman" panose="02020603050405020304" pitchFamily="18" charset="0"/>
              </a:rPr>
              <a:t>статье 15.15.11  КоАП РФ</a:t>
            </a:r>
          </a:p>
        </p:txBody>
      </p:sp>
      <p:sp>
        <p:nvSpPr>
          <p:cNvPr id="9" name="Прямоугольник 8"/>
          <p:cNvSpPr/>
          <p:nvPr/>
        </p:nvSpPr>
        <p:spPr>
          <a:xfrm>
            <a:off x="6700405" y="5315816"/>
            <a:ext cx="3796145" cy="942109"/>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latin typeface="Times New Roman" panose="02020603050405020304" pitchFamily="18" charset="0"/>
                <a:cs typeface="Times New Roman" panose="02020603050405020304" pitchFamily="18" charset="0"/>
              </a:rPr>
              <a:t>Рассматривать дела </a:t>
            </a:r>
            <a:endParaRPr lang="ru-RU" dirty="0" smtClean="0">
              <a:latin typeface="Times New Roman" panose="02020603050405020304" pitchFamily="18" charset="0"/>
              <a:cs typeface="Times New Roman" panose="02020603050405020304" pitchFamily="18" charset="0"/>
            </a:endParaRPr>
          </a:p>
          <a:p>
            <a:pPr algn="ctr"/>
            <a:r>
              <a:rPr lang="ru-RU" dirty="0" smtClean="0">
                <a:latin typeface="Times New Roman" panose="02020603050405020304" pitchFamily="18" charset="0"/>
                <a:cs typeface="Times New Roman" panose="02020603050405020304" pitchFamily="18" charset="0"/>
              </a:rPr>
              <a:t>по </a:t>
            </a:r>
            <a:r>
              <a:rPr lang="ru-RU" dirty="0">
                <a:latin typeface="Times New Roman" panose="02020603050405020304" pitchFamily="18" charset="0"/>
                <a:cs typeface="Times New Roman" panose="02020603050405020304" pitchFamily="18" charset="0"/>
              </a:rPr>
              <a:t>статье 15.15.11 КоАП РФ</a:t>
            </a:r>
          </a:p>
        </p:txBody>
      </p:sp>
      <p:sp>
        <p:nvSpPr>
          <p:cNvPr id="10" name="Стрелка вниз 9"/>
          <p:cNvSpPr/>
          <p:nvPr/>
        </p:nvSpPr>
        <p:spPr>
          <a:xfrm>
            <a:off x="3449781" y="4595380"/>
            <a:ext cx="484632" cy="720436"/>
          </a:xfrm>
          <a:prstGeom prst="downArrow">
            <a:avLst/>
          </a:prstGeom>
          <a:solidFill>
            <a:srgbClr val="F3926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Стрелка вниз 10"/>
          <p:cNvSpPr/>
          <p:nvPr/>
        </p:nvSpPr>
        <p:spPr>
          <a:xfrm>
            <a:off x="7980495" y="4595380"/>
            <a:ext cx="484632" cy="720436"/>
          </a:xfrm>
          <a:prstGeom prst="downArrow">
            <a:avLst/>
          </a:prstGeom>
          <a:solidFill>
            <a:srgbClr val="F3926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Прямоугольник 2"/>
          <p:cNvSpPr/>
          <p:nvPr/>
        </p:nvSpPr>
        <p:spPr>
          <a:xfrm>
            <a:off x="1149927" y="1533525"/>
            <a:ext cx="10127673" cy="5334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a:latin typeface="Times New Roman" panose="02020603050405020304" pitchFamily="18" charset="0"/>
                <a:cs typeface="Times New Roman" panose="02020603050405020304" pitchFamily="18" charset="0"/>
              </a:rPr>
              <a:t>Статья 15.15.11. Нарушение сроков доведения бюджетных ассигнований и (или) лимитов бюджетных обязательств</a:t>
            </a:r>
          </a:p>
        </p:txBody>
      </p:sp>
    </p:spTree>
    <p:extLst>
      <p:ext uri="{BB962C8B-B14F-4D97-AF65-F5344CB8AC3E}">
        <p14:creationId xmlns:p14="http://schemas.microsoft.com/office/powerpoint/2010/main" val="43170856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9448800" y="6492875"/>
            <a:ext cx="2743200" cy="365125"/>
          </a:xfrm>
        </p:spPr>
        <p:txBody>
          <a:bodyPr/>
          <a:lstStyle/>
          <a:p>
            <a:pPr>
              <a:defRPr/>
            </a:pPr>
            <a:fld id="{B71FCD68-0AFD-4048-852E-53B764BC6EED}" type="slidenum">
              <a:rPr lang="ru-RU" smtClean="0">
                <a:latin typeface="Times New Roman" panose="02020603050405020304" pitchFamily="18" charset="0"/>
                <a:cs typeface="Times New Roman" panose="02020603050405020304" pitchFamily="18" charset="0"/>
              </a:rPr>
              <a:pPr>
                <a:defRPr/>
              </a:pPr>
              <a:t>31</a:t>
            </a:fld>
            <a:endParaRPr lang="ru-RU" dirty="0">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1149925" y="2047875"/>
            <a:ext cx="10127673" cy="1123084"/>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200" dirty="0">
                <a:latin typeface="Times New Roman" panose="02020603050405020304" pitchFamily="18" charset="0"/>
                <a:cs typeface="Times New Roman" panose="02020603050405020304" pitchFamily="18" charset="0"/>
              </a:rPr>
              <a:t>Нарушение запрета на размещение и (или) порядка размещения бюджетных средств на банковских депозитах либо запрета на передачу их в доверительное управление</a:t>
            </a:r>
          </a:p>
        </p:txBody>
      </p:sp>
      <p:sp>
        <p:nvSpPr>
          <p:cNvPr id="7" name="Прямоугольник 6"/>
          <p:cNvSpPr/>
          <p:nvPr/>
        </p:nvSpPr>
        <p:spPr>
          <a:xfrm>
            <a:off x="1711036" y="3380508"/>
            <a:ext cx="8769928" cy="734291"/>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a:latin typeface="Times New Roman" panose="02020603050405020304" pitchFamily="18" charset="0"/>
                <a:cs typeface="Times New Roman" panose="02020603050405020304" pitchFamily="18" charset="0"/>
              </a:rPr>
              <a:t>Должностные лица Федерального казначейства вправе</a:t>
            </a:r>
          </a:p>
        </p:txBody>
      </p:sp>
      <p:sp>
        <p:nvSpPr>
          <p:cNvPr id="8" name="Прямоугольник 7"/>
          <p:cNvSpPr/>
          <p:nvPr/>
        </p:nvSpPr>
        <p:spPr>
          <a:xfrm>
            <a:off x="1149928" y="4844796"/>
            <a:ext cx="2784486" cy="1385455"/>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latin typeface="Times New Roman" panose="02020603050405020304" pitchFamily="18" charset="0"/>
                <a:cs typeface="Times New Roman" panose="02020603050405020304" pitchFamily="18" charset="0"/>
              </a:rPr>
              <a:t>Возбуждать дела </a:t>
            </a:r>
            <a:endParaRPr lang="ru-RU" dirty="0" smtClean="0">
              <a:latin typeface="Times New Roman" panose="02020603050405020304" pitchFamily="18" charset="0"/>
              <a:cs typeface="Times New Roman" panose="02020603050405020304" pitchFamily="18" charset="0"/>
            </a:endParaRPr>
          </a:p>
          <a:p>
            <a:pPr algn="ctr"/>
            <a:r>
              <a:rPr lang="ru-RU" dirty="0" smtClean="0">
                <a:latin typeface="Times New Roman" panose="02020603050405020304" pitchFamily="18" charset="0"/>
                <a:cs typeface="Times New Roman" panose="02020603050405020304" pitchFamily="18" charset="0"/>
              </a:rPr>
              <a:t>по </a:t>
            </a:r>
            <a:r>
              <a:rPr lang="ru-RU" dirty="0">
                <a:latin typeface="Times New Roman" panose="02020603050405020304" pitchFamily="18" charset="0"/>
                <a:cs typeface="Times New Roman" panose="02020603050405020304" pitchFamily="18" charset="0"/>
              </a:rPr>
              <a:t>статье 15.15.12  </a:t>
            </a:r>
            <a:endParaRPr lang="ru-RU" dirty="0" smtClean="0">
              <a:latin typeface="Times New Roman" panose="02020603050405020304" pitchFamily="18" charset="0"/>
              <a:cs typeface="Times New Roman" panose="02020603050405020304" pitchFamily="18" charset="0"/>
            </a:endParaRPr>
          </a:p>
          <a:p>
            <a:pPr algn="ctr"/>
            <a:r>
              <a:rPr lang="ru-RU" dirty="0" smtClean="0">
                <a:latin typeface="Times New Roman" panose="02020603050405020304" pitchFamily="18" charset="0"/>
                <a:cs typeface="Times New Roman" panose="02020603050405020304" pitchFamily="18" charset="0"/>
              </a:rPr>
              <a:t>КоАП </a:t>
            </a:r>
            <a:r>
              <a:rPr lang="ru-RU" dirty="0">
                <a:latin typeface="Times New Roman" panose="02020603050405020304" pitchFamily="18" charset="0"/>
                <a:cs typeface="Times New Roman" panose="02020603050405020304" pitchFamily="18" charset="0"/>
              </a:rPr>
              <a:t>РФ</a:t>
            </a:r>
          </a:p>
        </p:txBody>
      </p:sp>
      <p:sp>
        <p:nvSpPr>
          <p:cNvPr id="9" name="Прямоугольник 8"/>
          <p:cNvSpPr/>
          <p:nvPr/>
        </p:nvSpPr>
        <p:spPr>
          <a:xfrm>
            <a:off x="4419599" y="4821450"/>
            <a:ext cx="3061855" cy="1385455"/>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latin typeface="Times New Roman" panose="02020603050405020304" pitchFamily="18" charset="0"/>
                <a:cs typeface="Times New Roman" panose="02020603050405020304" pitchFamily="18" charset="0"/>
              </a:rPr>
              <a:t>Рассматривать дела </a:t>
            </a:r>
            <a:endParaRPr lang="ru-RU" dirty="0" smtClean="0">
              <a:latin typeface="Times New Roman" panose="02020603050405020304" pitchFamily="18" charset="0"/>
              <a:cs typeface="Times New Roman" panose="02020603050405020304" pitchFamily="18" charset="0"/>
            </a:endParaRPr>
          </a:p>
          <a:p>
            <a:pPr algn="ctr"/>
            <a:r>
              <a:rPr lang="ru-RU" dirty="0" smtClean="0">
                <a:latin typeface="Times New Roman" panose="02020603050405020304" pitchFamily="18" charset="0"/>
                <a:cs typeface="Times New Roman" panose="02020603050405020304" pitchFamily="18" charset="0"/>
              </a:rPr>
              <a:t>по </a:t>
            </a:r>
            <a:r>
              <a:rPr lang="ru-RU" dirty="0">
                <a:latin typeface="Times New Roman" panose="02020603050405020304" pitchFamily="18" charset="0"/>
                <a:cs typeface="Times New Roman" panose="02020603050405020304" pitchFamily="18" charset="0"/>
              </a:rPr>
              <a:t>статье 15.15.12 КоАП РФ</a:t>
            </a:r>
          </a:p>
        </p:txBody>
      </p:sp>
      <p:sp>
        <p:nvSpPr>
          <p:cNvPr id="10" name="Стрелка вниз 9"/>
          <p:cNvSpPr/>
          <p:nvPr/>
        </p:nvSpPr>
        <p:spPr>
          <a:xfrm>
            <a:off x="2147453" y="4114799"/>
            <a:ext cx="484632" cy="720436"/>
          </a:xfrm>
          <a:prstGeom prst="downArrow">
            <a:avLst/>
          </a:prstGeom>
          <a:solidFill>
            <a:srgbClr val="F3926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Стрелка вниз 10"/>
          <p:cNvSpPr/>
          <p:nvPr/>
        </p:nvSpPr>
        <p:spPr>
          <a:xfrm>
            <a:off x="5611368" y="4114799"/>
            <a:ext cx="484632" cy="701317"/>
          </a:xfrm>
          <a:prstGeom prst="downArrow">
            <a:avLst/>
          </a:prstGeom>
          <a:solidFill>
            <a:srgbClr val="F3926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Прямоугольник 2"/>
          <p:cNvSpPr/>
          <p:nvPr/>
        </p:nvSpPr>
        <p:spPr>
          <a:xfrm>
            <a:off x="7947173" y="4844796"/>
            <a:ext cx="3172691" cy="1413163"/>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smtClean="0">
                <a:latin typeface="Times New Roman" panose="02020603050405020304" pitchFamily="18" charset="0"/>
                <a:cs typeface="Times New Roman" panose="02020603050405020304" pitchFamily="18" charset="0"/>
              </a:rPr>
              <a:t>Направить дело </a:t>
            </a:r>
            <a:r>
              <a:rPr lang="ru-RU" sz="1600" dirty="0">
                <a:latin typeface="Times New Roman" panose="02020603050405020304" pitchFamily="18" charset="0"/>
                <a:cs typeface="Times New Roman" panose="02020603050405020304" pitchFamily="18" charset="0"/>
              </a:rPr>
              <a:t>на рассмотрение судье (если целесообразно применение дисквалификации) </a:t>
            </a:r>
            <a:endParaRPr lang="ru-RU" sz="1600" dirty="0" smtClean="0">
              <a:latin typeface="Times New Roman" panose="02020603050405020304" pitchFamily="18" charset="0"/>
              <a:cs typeface="Times New Roman" panose="02020603050405020304" pitchFamily="18" charset="0"/>
            </a:endParaRPr>
          </a:p>
          <a:p>
            <a:pPr algn="ctr"/>
            <a:r>
              <a:rPr lang="ru-RU" sz="1600" dirty="0" smtClean="0">
                <a:latin typeface="Times New Roman" panose="02020603050405020304" pitchFamily="18" charset="0"/>
                <a:cs typeface="Times New Roman" panose="02020603050405020304" pitchFamily="18" charset="0"/>
              </a:rPr>
              <a:t>(</a:t>
            </a:r>
            <a:r>
              <a:rPr lang="ru-RU" sz="1600" dirty="0">
                <a:latin typeface="Times New Roman" panose="02020603050405020304" pitchFamily="18" charset="0"/>
                <a:cs typeface="Times New Roman" panose="02020603050405020304" pitchFamily="18" charset="0"/>
              </a:rPr>
              <a:t>часть 2 статьи 23.1 КоАП </a:t>
            </a:r>
            <a:r>
              <a:rPr lang="ru-RU" dirty="0">
                <a:latin typeface="Times New Roman" panose="02020603050405020304" pitchFamily="18" charset="0"/>
                <a:cs typeface="Times New Roman" panose="02020603050405020304" pitchFamily="18" charset="0"/>
              </a:rPr>
              <a:t>РФ)</a:t>
            </a:r>
          </a:p>
        </p:txBody>
      </p:sp>
      <p:sp>
        <p:nvSpPr>
          <p:cNvPr id="4" name="Стрелка вниз 3"/>
          <p:cNvSpPr/>
          <p:nvPr/>
        </p:nvSpPr>
        <p:spPr>
          <a:xfrm>
            <a:off x="9048887" y="4124360"/>
            <a:ext cx="484632" cy="720436"/>
          </a:xfrm>
          <a:prstGeom prst="downArrow">
            <a:avLst/>
          </a:prstGeom>
          <a:solidFill>
            <a:srgbClr val="F3926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Прямоугольник 11"/>
          <p:cNvSpPr/>
          <p:nvPr/>
        </p:nvSpPr>
        <p:spPr>
          <a:xfrm>
            <a:off x="1149928" y="1314450"/>
            <a:ext cx="10127672" cy="5334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a:latin typeface="Times New Roman" panose="02020603050405020304" pitchFamily="18" charset="0"/>
                <a:cs typeface="Times New Roman" panose="02020603050405020304" pitchFamily="18" charset="0"/>
              </a:rPr>
              <a:t>Статья 15.15.12. Нарушение запрета на размещение бюджетных средств</a:t>
            </a:r>
          </a:p>
        </p:txBody>
      </p:sp>
    </p:spTree>
    <p:extLst>
      <p:ext uri="{BB962C8B-B14F-4D97-AF65-F5344CB8AC3E}">
        <p14:creationId xmlns:p14="http://schemas.microsoft.com/office/powerpoint/2010/main" val="415206015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724400" y="365125"/>
            <a:ext cx="6629400" cy="1048039"/>
          </a:xfrm>
        </p:spPr>
        <p:txBody>
          <a:bodyPr/>
          <a:lstStyle/>
          <a:p>
            <a:pPr algn="r"/>
            <a:r>
              <a:rPr lang="ru-RU" sz="2400" dirty="0">
                <a:solidFill>
                  <a:srgbClr val="00B050"/>
                </a:solidFill>
                <a:latin typeface="Times New Roman" panose="02020603050405020304" pitchFamily="18" charset="0"/>
                <a:cs typeface="Times New Roman" panose="02020603050405020304" pitchFamily="18" charset="0"/>
              </a:rPr>
              <a:t/>
            </a:r>
            <a:br>
              <a:rPr lang="ru-RU" sz="2400" dirty="0">
                <a:solidFill>
                  <a:srgbClr val="00B050"/>
                </a:solidFill>
                <a:latin typeface="Times New Roman" panose="02020603050405020304" pitchFamily="18" charset="0"/>
                <a:cs typeface="Times New Roman" panose="02020603050405020304" pitchFamily="18" charset="0"/>
              </a:rPr>
            </a:br>
            <a:r>
              <a:rPr lang="ru-RU" sz="2400" dirty="0">
                <a:solidFill>
                  <a:srgbClr val="00B050"/>
                </a:solidFill>
                <a:latin typeface="Times New Roman" panose="02020603050405020304" pitchFamily="18" charset="0"/>
                <a:cs typeface="Times New Roman" panose="02020603050405020304" pitchFamily="18" charset="0"/>
              </a:rPr>
              <a:t/>
            </a:r>
            <a:br>
              <a:rPr lang="ru-RU" sz="2400" dirty="0">
                <a:solidFill>
                  <a:srgbClr val="00B050"/>
                </a:solidFill>
                <a:latin typeface="Times New Roman" panose="02020603050405020304" pitchFamily="18" charset="0"/>
                <a:cs typeface="Times New Roman" panose="02020603050405020304" pitchFamily="18" charset="0"/>
              </a:rPr>
            </a:br>
            <a:endParaRPr lang="ru-RU" sz="2400" dirty="0">
              <a:solidFill>
                <a:srgbClr val="00B050"/>
              </a:solidFill>
              <a:latin typeface="Times New Roman" panose="02020603050405020304" pitchFamily="18" charset="0"/>
              <a:cs typeface="Times New Roman" panose="02020603050405020304" pitchFamily="18" charset="0"/>
            </a:endParaRPr>
          </a:p>
        </p:txBody>
      </p:sp>
      <p:sp>
        <p:nvSpPr>
          <p:cNvPr id="5" name="Номер слайда 4"/>
          <p:cNvSpPr>
            <a:spLocks noGrp="1"/>
          </p:cNvSpPr>
          <p:nvPr>
            <p:ph type="sldNum" sz="quarter" idx="12"/>
          </p:nvPr>
        </p:nvSpPr>
        <p:spPr>
          <a:xfrm>
            <a:off x="9448800" y="6492875"/>
            <a:ext cx="2743200" cy="365125"/>
          </a:xfrm>
        </p:spPr>
        <p:txBody>
          <a:bodyPr/>
          <a:lstStyle/>
          <a:p>
            <a:pPr>
              <a:defRPr/>
            </a:pPr>
            <a:fld id="{B71FCD68-0AFD-4048-852E-53B764BC6EED}" type="slidenum">
              <a:rPr lang="ru-RU" smtClean="0">
                <a:latin typeface="Times New Roman" panose="02020603050405020304" pitchFamily="18" charset="0"/>
                <a:cs typeface="Times New Roman" panose="02020603050405020304" pitchFamily="18" charset="0"/>
              </a:rPr>
              <a:pPr>
                <a:defRPr/>
              </a:pPr>
              <a:t>32</a:t>
            </a:fld>
            <a:endParaRPr lang="ru-RU" dirty="0">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1149928" y="2036618"/>
            <a:ext cx="10127672" cy="1087582"/>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a:latin typeface="Times New Roman" panose="02020603050405020304" pitchFamily="18" charset="0"/>
                <a:cs typeface="Times New Roman" panose="02020603050405020304" pitchFamily="18" charset="0"/>
              </a:rPr>
              <a:t>Нарушение сроков обслуживания и погашения государственного (муниципального) долга</a:t>
            </a:r>
          </a:p>
        </p:txBody>
      </p:sp>
      <p:sp>
        <p:nvSpPr>
          <p:cNvPr id="7" name="Прямоугольник 6"/>
          <p:cNvSpPr/>
          <p:nvPr/>
        </p:nvSpPr>
        <p:spPr>
          <a:xfrm>
            <a:off x="1745673" y="3408218"/>
            <a:ext cx="9060871" cy="734291"/>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a:latin typeface="Times New Roman" panose="02020603050405020304" pitchFamily="18" charset="0"/>
                <a:cs typeface="Times New Roman" panose="02020603050405020304" pitchFamily="18" charset="0"/>
              </a:rPr>
              <a:t>Должностные лица Федерального казначейства вправе</a:t>
            </a:r>
          </a:p>
        </p:txBody>
      </p:sp>
      <p:sp>
        <p:nvSpPr>
          <p:cNvPr id="8" name="Прямоугольник 7"/>
          <p:cNvSpPr/>
          <p:nvPr/>
        </p:nvSpPr>
        <p:spPr>
          <a:xfrm>
            <a:off x="1597603" y="4861734"/>
            <a:ext cx="2646218" cy="1265058"/>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latin typeface="Times New Roman" panose="02020603050405020304" pitchFamily="18" charset="0"/>
                <a:cs typeface="Times New Roman" panose="02020603050405020304" pitchFamily="18" charset="0"/>
              </a:rPr>
              <a:t>Возбуждать дела </a:t>
            </a:r>
            <a:endParaRPr lang="ru-RU" dirty="0" smtClean="0">
              <a:latin typeface="Times New Roman" panose="02020603050405020304" pitchFamily="18" charset="0"/>
              <a:cs typeface="Times New Roman" panose="02020603050405020304" pitchFamily="18" charset="0"/>
            </a:endParaRPr>
          </a:p>
          <a:p>
            <a:pPr algn="ctr"/>
            <a:r>
              <a:rPr lang="ru-RU" dirty="0" smtClean="0">
                <a:latin typeface="Times New Roman" panose="02020603050405020304" pitchFamily="18" charset="0"/>
                <a:cs typeface="Times New Roman" panose="02020603050405020304" pitchFamily="18" charset="0"/>
              </a:rPr>
              <a:t>по </a:t>
            </a:r>
            <a:r>
              <a:rPr lang="ru-RU" dirty="0">
                <a:latin typeface="Times New Roman" panose="02020603050405020304" pitchFamily="18" charset="0"/>
                <a:cs typeface="Times New Roman" panose="02020603050405020304" pitchFamily="18" charset="0"/>
              </a:rPr>
              <a:t>статье </a:t>
            </a:r>
            <a:r>
              <a:rPr lang="ru-RU" dirty="0" smtClean="0">
                <a:latin typeface="Times New Roman" panose="02020603050405020304" pitchFamily="18" charset="0"/>
                <a:cs typeface="Times New Roman" panose="02020603050405020304" pitchFamily="18" charset="0"/>
              </a:rPr>
              <a:t>15.15.13 </a:t>
            </a:r>
          </a:p>
          <a:p>
            <a:pPr algn="ctr"/>
            <a:r>
              <a:rPr lang="ru-RU" dirty="0" smtClean="0">
                <a:latin typeface="Times New Roman" panose="02020603050405020304" pitchFamily="18" charset="0"/>
                <a:cs typeface="Times New Roman" panose="02020603050405020304" pitchFamily="18" charset="0"/>
              </a:rPr>
              <a:t>КоАП </a:t>
            </a:r>
            <a:r>
              <a:rPr lang="ru-RU" dirty="0">
                <a:latin typeface="Times New Roman" panose="02020603050405020304" pitchFamily="18" charset="0"/>
                <a:cs typeface="Times New Roman" panose="02020603050405020304" pitchFamily="18" charset="0"/>
              </a:rPr>
              <a:t>РФ</a:t>
            </a:r>
          </a:p>
        </p:txBody>
      </p:sp>
      <p:sp>
        <p:nvSpPr>
          <p:cNvPr id="9" name="Прямоугольник 8"/>
          <p:cNvSpPr/>
          <p:nvPr/>
        </p:nvSpPr>
        <p:spPr>
          <a:xfrm>
            <a:off x="4634068" y="4861734"/>
            <a:ext cx="2417895" cy="1327644"/>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latin typeface="Times New Roman" panose="02020603050405020304" pitchFamily="18" charset="0"/>
                <a:cs typeface="Times New Roman" panose="02020603050405020304" pitchFamily="18" charset="0"/>
              </a:rPr>
              <a:t>Рассматривать дела </a:t>
            </a:r>
            <a:endParaRPr lang="ru-RU" dirty="0" smtClean="0">
              <a:latin typeface="Times New Roman" panose="02020603050405020304" pitchFamily="18" charset="0"/>
              <a:cs typeface="Times New Roman" panose="02020603050405020304" pitchFamily="18" charset="0"/>
            </a:endParaRPr>
          </a:p>
          <a:p>
            <a:pPr algn="ctr"/>
            <a:r>
              <a:rPr lang="ru-RU" dirty="0" smtClean="0">
                <a:latin typeface="Times New Roman" panose="02020603050405020304" pitchFamily="18" charset="0"/>
                <a:cs typeface="Times New Roman" panose="02020603050405020304" pitchFamily="18" charset="0"/>
              </a:rPr>
              <a:t>по </a:t>
            </a:r>
            <a:r>
              <a:rPr lang="ru-RU" dirty="0">
                <a:latin typeface="Times New Roman" panose="02020603050405020304" pitchFamily="18" charset="0"/>
                <a:cs typeface="Times New Roman" panose="02020603050405020304" pitchFamily="18" charset="0"/>
              </a:rPr>
              <a:t>статье </a:t>
            </a:r>
            <a:r>
              <a:rPr lang="ru-RU" dirty="0" smtClean="0">
                <a:latin typeface="Times New Roman" panose="02020603050405020304" pitchFamily="18" charset="0"/>
                <a:cs typeface="Times New Roman" panose="02020603050405020304" pitchFamily="18" charset="0"/>
              </a:rPr>
              <a:t>15.15.13 </a:t>
            </a:r>
            <a:r>
              <a:rPr lang="ru-RU" dirty="0">
                <a:latin typeface="Times New Roman" panose="02020603050405020304" pitchFamily="18" charset="0"/>
                <a:cs typeface="Times New Roman" panose="02020603050405020304" pitchFamily="18" charset="0"/>
              </a:rPr>
              <a:t>КоАП РФ</a:t>
            </a:r>
          </a:p>
        </p:txBody>
      </p:sp>
      <p:sp>
        <p:nvSpPr>
          <p:cNvPr id="10" name="Стрелка вниз 9"/>
          <p:cNvSpPr/>
          <p:nvPr/>
        </p:nvSpPr>
        <p:spPr>
          <a:xfrm>
            <a:off x="2678396" y="4142510"/>
            <a:ext cx="484632" cy="733738"/>
          </a:xfrm>
          <a:prstGeom prst="downArrow">
            <a:avLst/>
          </a:prstGeom>
          <a:solidFill>
            <a:srgbClr val="F3926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Стрелка вниз 10"/>
          <p:cNvSpPr/>
          <p:nvPr/>
        </p:nvSpPr>
        <p:spPr>
          <a:xfrm>
            <a:off x="5600700" y="4142509"/>
            <a:ext cx="484632" cy="719225"/>
          </a:xfrm>
          <a:prstGeom prst="downArrow">
            <a:avLst/>
          </a:prstGeom>
          <a:solidFill>
            <a:srgbClr val="F3926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Прямоугольник 2"/>
          <p:cNvSpPr/>
          <p:nvPr/>
        </p:nvSpPr>
        <p:spPr>
          <a:xfrm>
            <a:off x="7539747" y="4876247"/>
            <a:ext cx="3241964" cy="1236032"/>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a:latin typeface="Times New Roman" panose="02020603050405020304" pitchFamily="18" charset="0"/>
                <a:cs typeface="Times New Roman" panose="02020603050405020304" pitchFamily="18" charset="0"/>
              </a:rPr>
              <a:t>Направить дело на рассмотрение судье (если целесообразно применение дисквалификации) (часть 2 статьи 23.1 КоАП РФ)</a:t>
            </a:r>
          </a:p>
        </p:txBody>
      </p:sp>
      <p:sp>
        <p:nvSpPr>
          <p:cNvPr id="4" name="Стрелка вниз 3"/>
          <p:cNvSpPr/>
          <p:nvPr/>
        </p:nvSpPr>
        <p:spPr>
          <a:xfrm>
            <a:off x="8918413" y="4142509"/>
            <a:ext cx="484632" cy="719225"/>
          </a:xfrm>
          <a:prstGeom prst="downArrow">
            <a:avLst/>
          </a:prstGeom>
          <a:solidFill>
            <a:srgbClr val="F3926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Прямоугольник 11"/>
          <p:cNvSpPr/>
          <p:nvPr/>
        </p:nvSpPr>
        <p:spPr>
          <a:xfrm>
            <a:off x="1149927" y="1228725"/>
            <a:ext cx="10127672" cy="645968"/>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a:latin typeface="Times New Roman" panose="02020603050405020304" pitchFamily="18" charset="0"/>
                <a:cs typeface="Times New Roman" panose="02020603050405020304" pitchFamily="18" charset="0"/>
              </a:rPr>
              <a:t>Статья 15.15.13. Нарушение сроков обслуживания и погашения </a:t>
            </a:r>
            <a:br>
              <a:rPr lang="ru-RU" sz="2000" b="1" dirty="0">
                <a:latin typeface="Times New Roman" panose="02020603050405020304" pitchFamily="18" charset="0"/>
                <a:cs typeface="Times New Roman" panose="02020603050405020304" pitchFamily="18" charset="0"/>
              </a:rPr>
            </a:br>
            <a:r>
              <a:rPr lang="ru-RU" sz="2000" b="1" dirty="0">
                <a:latin typeface="Times New Roman" panose="02020603050405020304" pitchFamily="18" charset="0"/>
                <a:cs typeface="Times New Roman" panose="02020603050405020304" pitchFamily="18" charset="0"/>
              </a:rPr>
              <a:t>государственного (муниципального) долга</a:t>
            </a:r>
          </a:p>
        </p:txBody>
      </p:sp>
    </p:spTree>
    <p:extLst>
      <p:ext uri="{BB962C8B-B14F-4D97-AF65-F5344CB8AC3E}">
        <p14:creationId xmlns:p14="http://schemas.microsoft.com/office/powerpoint/2010/main" val="221582142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724400" y="365125"/>
            <a:ext cx="6629400" cy="1048039"/>
          </a:xfrm>
        </p:spPr>
        <p:txBody>
          <a:bodyPr/>
          <a:lstStyle/>
          <a:p>
            <a:pPr algn="r"/>
            <a:r>
              <a:rPr lang="ru-RU" sz="2400" dirty="0">
                <a:solidFill>
                  <a:srgbClr val="00B050"/>
                </a:solidFill>
                <a:latin typeface="Times New Roman" panose="02020603050405020304" pitchFamily="18" charset="0"/>
                <a:cs typeface="Times New Roman" panose="02020603050405020304" pitchFamily="18" charset="0"/>
              </a:rPr>
              <a:t/>
            </a:r>
            <a:br>
              <a:rPr lang="ru-RU" sz="2400" dirty="0">
                <a:solidFill>
                  <a:srgbClr val="00B050"/>
                </a:solidFill>
                <a:latin typeface="Times New Roman" panose="02020603050405020304" pitchFamily="18" charset="0"/>
                <a:cs typeface="Times New Roman" panose="02020603050405020304" pitchFamily="18" charset="0"/>
              </a:rPr>
            </a:br>
            <a:r>
              <a:rPr lang="ru-RU" sz="2400" dirty="0">
                <a:solidFill>
                  <a:srgbClr val="00B050"/>
                </a:solidFill>
                <a:latin typeface="Times New Roman" panose="02020603050405020304" pitchFamily="18" charset="0"/>
                <a:cs typeface="Times New Roman" panose="02020603050405020304" pitchFamily="18" charset="0"/>
              </a:rPr>
              <a:t/>
            </a:r>
            <a:br>
              <a:rPr lang="ru-RU" sz="2400" dirty="0">
                <a:solidFill>
                  <a:srgbClr val="00B050"/>
                </a:solidFill>
                <a:latin typeface="Times New Roman" panose="02020603050405020304" pitchFamily="18" charset="0"/>
                <a:cs typeface="Times New Roman" panose="02020603050405020304" pitchFamily="18" charset="0"/>
              </a:rPr>
            </a:br>
            <a:endParaRPr lang="ru-RU" sz="2400" dirty="0">
              <a:solidFill>
                <a:srgbClr val="00B050"/>
              </a:solidFill>
              <a:latin typeface="Times New Roman" panose="02020603050405020304" pitchFamily="18" charset="0"/>
              <a:cs typeface="Times New Roman" panose="02020603050405020304" pitchFamily="18" charset="0"/>
            </a:endParaRPr>
          </a:p>
        </p:txBody>
      </p:sp>
      <p:sp>
        <p:nvSpPr>
          <p:cNvPr id="5" name="Номер слайда 4"/>
          <p:cNvSpPr>
            <a:spLocks noGrp="1"/>
          </p:cNvSpPr>
          <p:nvPr>
            <p:ph type="sldNum" sz="quarter" idx="12"/>
          </p:nvPr>
        </p:nvSpPr>
        <p:spPr>
          <a:xfrm>
            <a:off x="9448800" y="6492875"/>
            <a:ext cx="2743200" cy="365125"/>
          </a:xfrm>
        </p:spPr>
        <p:txBody>
          <a:bodyPr/>
          <a:lstStyle/>
          <a:p>
            <a:pPr>
              <a:defRPr/>
            </a:pPr>
            <a:fld id="{B71FCD68-0AFD-4048-852E-53B764BC6EED}" type="slidenum">
              <a:rPr lang="ru-RU" smtClean="0">
                <a:latin typeface="Times New Roman" panose="02020603050405020304" pitchFamily="18" charset="0"/>
                <a:cs typeface="Times New Roman" panose="02020603050405020304" pitchFamily="18" charset="0"/>
              </a:rPr>
              <a:pPr>
                <a:defRPr/>
              </a:pPr>
              <a:t>33</a:t>
            </a:fld>
            <a:endParaRPr lang="ru-RU" dirty="0">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1149927" y="1914525"/>
            <a:ext cx="10127673" cy="1646092"/>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dirty="0">
                <a:latin typeface="Times New Roman" panose="02020603050405020304" pitchFamily="18" charset="0"/>
                <a:cs typeface="Times New Roman" panose="02020603050405020304" pitchFamily="18" charset="0"/>
              </a:rPr>
              <a:t>Несоблюдение главным распорядителем бюджетных средств, представлявшим </a:t>
            </a:r>
            <a:endParaRPr lang="ru-RU" sz="2000" dirty="0" smtClean="0">
              <a:latin typeface="Times New Roman" panose="02020603050405020304" pitchFamily="18" charset="0"/>
              <a:cs typeface="Times New Roman" panose="02020603050405020304" pitchFamily="18" charset="0"/>
            </a:endParaRPr>
          </a:p>
          <a:p>
            <a:pPr algn="ctr"/>
            <a:r>
              <a:rPr lang="ru-RU" sz="2000" dirty="0" smtClean="0">
                <a:latin typeface="Times New Roman" panose="02020603050405020304" pitchFamily="18" charset="0"/>
                <a:cs typeface="Times New Roman" panose="02020603050405020304" pitchFamily="18" charset="0"/>
              </a:rPr>
              <a:t>в </a:t>
            </a:r>
            <a:r>
              <a:rPr lang="ru-RU" sz="2000" dirty="0">
                <a:latin typeface="Times New Roman" panose="02020603050405020304" pitchFamily="18" charset="0"/>
                <a:cs typeface="Times New Roman" panose="02020603050405020304" pitchFamily="18" charset="0"/>
              </a:rPr>
              <a:t>суде интересы Российской Федерации, субъекта Российской Федерации или муниципального образования, срока направления в соответствующий финансовый орган информации о результатах рассмотрения дела, о наличии оснований </a:t>
            </a:r>
            <a:endParaRPr lang="ru-RU" sz="2000" dirty="0" smtClean="0">
              <a:latin typeface="Times New Roman" panose="02020603050405020304" pitchFamily="18" charset="0"/>
              <a:cs typeface="Times New Roman" panose="02020603050405020304" pitchFamily="18" charset="0"/>
            </a:endParaRPr>
          </a:p>
          <a:p>
            <a:pPr algn="ctr"/>
            <a:r>
              <a:rPr lang="ru-RU" sz="2000" dirty="0" smtClean="0">
                <a:latin typeface="Times New Roman" panose="02020603050405020304" pitchFamily="18" charset="0"/>
                <a:cs typeface="Times New Roman" panose="02020603050405020304" pitchFamily="18" charset="0"/>
              </a:rPr>
              <a:t>и </a:t>
            </a:r>
            <a:r>
              <a:rPr lang="ru-RU" sz="2000" dirty="0">
                <a:latin typeface="Times New Roman" panose="02020603050405020304" pitchFamily="18" charset="0"/>
                <a:cs typeface="Times New Roman" panose="02020603050405020304" pitchFamily="18" charset="0"/>
              </a:rPr>
              <a:t>результатах обжалования судебного акта</a:t>
            </a:r>
          </a:p>
        </p:txBody>
      </p:sp>
      <p:sp>
        <p:nvSpPr>
          <p:cNvPr id="7" name="Прямоугольник 6"/>
          <p:cNvSpPr/>
          <p:nvPr/>
        </p:nvSpPr>
        <p:spPr>
          <a:xfrm>
            <a:off x="2902526" y="3737264"/>
            <a:ext cx="6622473" cy="734291"/>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a:latin typeface="Times New Roman" panose="02020603050405020304" pitchFamily="18" charset="0"/>
                <a:cs typeface="Times New Roman" panose="02020603050405020304" pitchFamily="18" charset="0"/>
              </a:rPr>
              <a:t>Должностные лица Федерального казначейства вправе</a:t>
            </a:r>
          </a:p>
        </p:txBody>
      </p:sp>
      <p:sp>
        <p:nvSpPr>
          <p:cNvPr id="8" name="Прямоугольник 7"/>
          <p:cNvSpPr/>
          <p:nvPr/>
        </p:nvSpPr>
        <p:spPr>
          <a:xfrm>
            <a:off x="1867626" y="5211906"/>
            <a:ext cx="3934691" cy="942109"/>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dirty="0">
                <a:latin typeface="Times New Roman" panose="02020603050405020304" pitchFamily="18" charset="0"/>
                <a:cs typeface="Times New Roman" panose="02020603050405020304" pitchFamily="18" charset="0"/>
              </a:rPr>
              <a:t>Возбуждать дела </a:t>
            </a:r>
            <a:endParaRPr lang="ru-RU" sz="2000" dirty="0" smtClean="0">
              <a:latin typeface="Times New Roman" panose="02020603050405020304" pitchFamily="18" charset="0"/>
              <a:cs typeface="Times New Roman" panose="02020603050405020304" pitchFamily="18" charset="0"/>
            </a:endParaRPr>
          </a:p>
          <a:p>
            <a:pPr algn="ctr"/>
            <a:r>
              <a:rPr lang="ru-RU" sz="2000" dirty="0" smtClean="0">
                <a:latin typeface="Times New Roman" panose="02020603050405020304" pitchFamily="18" charset="0"/>
                <a:cs typeface="Times New Roman" panose="02020603050405020304" pitchFamily="18" charset="0"/>
              </a:rPr>
              <a:t>по </a:t>
            </a:r>
            <a:r>
              <a:rPr lang="ru-RU" sz="2000" dirty="0">
                <a:latin typeface="Times New Roman" panose="02020603050405020304" pitchFamily="18" charset="0"/>
                <a:cs typeface="Times New Roman" panose="02020603050405020304" pitchFamily="18" charset="0"/>
              </a:rPr>
              <a:t>статье 15.15.14  КоАП РФ</a:t>
            </a:r>
          </a:p>
        </p:txBody>
      </p:sp>
      <p:sp>
        <p:nvSpPr>
          <p:cNvPr id="9" name="Прямоугольник 8"/>
          <p:cNvSpPr/>
          <p:nvPr/>
        </p:nvSpPr>
        <p:spPr>
          <a:xfrm>
            <a:off x="6567054" y="5211906"/>
            <a:ext cx="3796145" cy="942109"/>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latin typeface="Times New Roman" panose="02020603050405020304" pitchFamily="18" charset="0"/>
                <a:cs typeface="Times New Roman" panose="02020603050405020304" pitchFamily="18" charset="0"/>
              </a:rPr>
              <a:t>Рассматривать дела </a:t>
            </a:r>
            <a:endParaRPr lang="ru-RU" dirty="0" smtClean="0">
              <a:latin typeface="Times New Roman" panose="02020603050405020304" pitchFamily="18" charset="0"/>
              <a:cs typeface="Times New Roman" panose="02020603050405020304" pitchFamily="18" charset="0"/>
            </a:endParaRPr>
          </a:p>
          <a:p>
            <a:pPr algn="ctr"/>
            <a:r>
              <a:rPr lang="ru-RU" dirty="0" smtClean="0">
                <a:latin typeface="Times New Roman" panose="02020603050405020304" pitchFamily="18" charset="0"/>
                <a:cs typeface="Times New Roman" panose="02020603050405020304" pitchFamily="18" charset="0"/>
              </a:rPr>
              <a:t>по </a:t>
            </a:r>
            <a:r>
              <a:rPr lang="ru-RU" dirty="0">
                <a:latin typeface="Times New Roman" panose="02020603050405020304" pitchFamily="18" charset="0"/>
                <a:cs typeface="Times New Roman" panose="02020603050405020304" pitchFamily="18" charset="0"/>
              </a:rPr>
              <a:t>статье 15.15.14 КоАП РФ</a:t>
            </a:r>
          </a:p>
        </p:txBody>
      </p:sp>
      <p:sp>
        <p:nvSpPr>
          <p:cNvPr id="10" name="Стрелка вниз 9"/>
          <p:cNvSpPr/>
          <p:nvPr/>
        </p:nvSpPr>
        <p:spPr>
          <a:xfrm>
            <a:off x="3592656" y="4471555"/>
            <a:ext cx="484632" cy="720436"/>
          </a:xfrm>
          <a:prstGeom prst="downArrow">
            <a:avLst/>
          </a:prstGeom>
          <a:solidFill>
            <a:srgbClr val="F3926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Стрелка вниз 10"/>
          <p:cNvSpPr/>
          <p:nvPr/>
        </p:nvSpPr>
        <p:spPr>
          <a:xfrm>
            <a:off x="8222811" y="4471555"/>
            <a:ext cx="484632" cy="720436"/>
          </a:xfrm>
          <a:prstGeom prst="downArrow">
            <a:avLst/>
          </a:prstGeom>
          <a:solidFill>
            <a:srgbClr val="F3926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Прямоугольник 2"/>
          <p:cNvSpPr/>
          <p:nvPr/>
        </p:nvSpPr>
        <p:spPr>
          <a:xfrm>
            <a:off x="1149927" y="1257300"/>
            <a:ext cx="10127673" cy="523875"/>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a:latin typeface="Times New Roman" panose="02020603050405020304" pitchFamily="18" charset="0"/>
                <a:cs typeface="Times New Roman" panose="02020603050405020304" pitchFamily="18" charset="0"/>
              </a:rPr>
              <a:t>Статья 15.15.14. Нарушение срока </a:t>
            </a:r>
            <a:br>
              <a:rPr lang="ru-RU" b="1" dirty="0">
                <a:latin typeface="Times New Roman" panose="02020603050405020304" pitchFamily="18" charset="0"/>
                <a:cs typeface="Times New Roman" panose="02020603050405020304" pitchFamily="18" charset="0"/>
              </a:rPr>
            </a:br>
            <a:r>
              <a:rPr lang="ru-RU" b="1" dirty="0">
                <a:latin typeface="Times New Roman" panose="02020603050405020304" pitchFamily="18" charset="0"/>
                <a:cs typeface="Times New Roman" panose="02020603050405020304" pitchFamily="18" charset="0"/>
              </a:rPr>
              <a:t>направления информации о результатах рассмотрения дела в суде</a:t>
            </a:r>
          </a:p>
        </p:txBody>
      </p:sp>
    </p:spTree>
    <p:extLst>
      <p:ext uri="{BB962C8B-B14F-4D97-AF65-F5344CB8AC3E}">
        <p14:creationId xmlns:p14="http://schemas.microsoft.com/office/powerpoint/2010/main" val="20193110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724400" y="365125"/>
            <a:ext cx="6629400" cy="1048039"/>
          </a:xfrm>
        </p:spPr>
        <p:txBody>
          <a:bodyPr/>
          <a:lstStyle/>
          <a:p>
            <a:pPr algn="r"/>
            <a:r>
              <a:rPr lang="ru-RU" sz="2400" dirty="0">
                <a:solidFill>
                  <a:srgbClr val="00B050"/>
                </a:solidFill>
                <a:latin typeface="Times New Roman" panose="02020603050405020304" pitchFamily="18" charset="0"/>
                <a:cs typeface="Times New Roman" panose="02020603050405020304" pitchFamily="18" charset="0"/>
              </a:rPr>
              <a:t/>
            </a:r>
            <a:br>
              <a:rPr lang="ru-RU" sz="2400" dirty="0">
                <a:solidFill>
                  <a:srgbClr val="00B050"/>
                </a:solidFill>
                <a:latin typeface="Times New Roman" panose="02020603050405020304" pitchFamily="18" charset="0"/>
                <a:cs typeface="Times New Roman" panose="02020603050405020304" pitchFamily="18" charset="0"/>
              </a:rPr>
            </a:br>
            <a:endParaRPr lang="ru-RU" sz="2400" dirty="0">
              <a:solidFill>
                <a:srgbClr val="00B050"/>
              </a:solidFill>
              <a:latin typeface="Times New Roman" panose="02020603050405020304" pitchFamily="18" charset="0"/>
              <a:cs typeface="Times New Roman" panose="02020603050405020304" pitchFamily="18" charset="0"/>
            </a:endParaRPr>
          </a:p>
        </p:txBody>
      </p:sp>
      <p:sp>
        <p:nvSpPr>
          <p:cNvPr id="5" name="Номер слайда 4"/>
          <p:cNvSpPr>
            <a:spLocks noGrp="1"/>
          </p:cNvSpPr>
          <p:nvPr>
            <p:ph type="sldNum" sz="quarter" idx="12"/>
          </p:nvPr>
        </p:nvSpPr>
        <p:spPr>
          <a:xfrm>
            <a:off x="9429750" y="6492875"/>
            <a:ext cx="2743200" cy="365125"/>
          </a:xfrm>
        </p:spPr>
        <p:txBody>
          <a:bodyPr/>
          <a:lstStyle/>
          <a:p>
            <a:pPr>
              <a:defRPr/>
            </a:pPr>
            <a:fld id="{B71FCD68-0AFD-4048-852E-53B764BC6EED}" type="slidenum">
              <a:rPr lang="ru-RU" smtClean="0">
                <a:latin typeface="Times New Roman" panose="02020603050405020304" pitchFamily="18" charset="0"/>
                <a:cs typeface="Times New Roman" panose="02020603050405020304" pitchFamily="18" charset="0"/>
              </a:rPr>
              <a:pPr>
                <a:defRPr/>
              </a:pPr>
              <a:t>34</a:t>
            </a:fld>
            <a:endParaRPr lang="ru-RU" dirty="0">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1149927" y="2036618"/>
            <a:ext cx="10127673" cy="15240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a:latin typeface="Times New Roman" panose="02020603050405020304" pitchFamily="18" charset="0"/>
                <a:cs typeface="Times New Roman" panose="02020603050405020304" pitchFamily="18" charset="0"/>
              </a:rPr>
              <a:t>Нарушение порядка формирования и (или) финансового обеспечения выполнения государственного (муниципального) задания, за исключением случаев, предусмотренных статьей </a:t>
            </a:r>
            <a:r>
              <a:rPr lang="ru-RU" sz="2400" dirty="0" smtClean="0">
                <a:latin typeface="Times New Roman" panose="02020603050405020304" pitchFamily="18" charset="0"/>
                <a:cs typeface="Times New Roman" panose="02020603050405020304" pitchFamily="18" charset="0"/>
              </a:rPr>
              <a:t>15.14 КоАП РФ</a:t>
            </a:r>
            <a:endParaRPr lang="ru-RU" sz="2400" dirty="0">
              <a:latin typeface="Times New Roman" panose="02020603050405020304" pitchFamily="18" charset="0"/>
              <a:cs typeface="Times New Roman" panose="02020603050405020304" pitchFamily="18" charset="0"/>
            </a:endParaRPr>
          </a:p>
        </p:txBody>
      </p:sp>
      <p:sp>
        <p:nvSpPr>
          <p:cNvPr id="7" name="Прямоугольник 6"/>
          <p:cNvSpPr/>
          <p:nvPr/>
        </p:nvSpPr>
        <p:spPr>
          <a:xfrm>
            <a:off x="2902525" y="3880139"/>
            <a:ext cx="6622473" cy="734291"/>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a:latin typeface="Times New Roman" panose="02020603050405020304" pitchFamily="18" charset="0"/>
                <a:cs typeface="Times New Roman" panose="02020603050405020304" pitchFamily="18" charset="0"/>
              </a:rPr>
              <a:t>Должностные лица Федерального казначейства вправе</a:t>
            </a:r>
          </a:p>
        </p:txBody>
      </p:sp>
      <p:sp>
        <p:nvSpPr>
          <p:cNvPr id="8" name="Прямоугольник 7"/>
          <p:cNvSpPr/>
          <p:nvPr/>
        </p:nvSpPr>
        <p:spPr>
          <a:xfrm>
            <a:off x="2352675" y="5239615"/>
            <a:ext cx="3306767" cy="761135"/>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latin typeface="Times New Roman" panose="02020603050405020304" pitchFamily="18" charset="0"/>
                <a:cs typeface="Times New Roman" panose="02020603050405020304" pitchFamily="18" charset="0"/>
              </a:rPr>
              <a:t>Возбуждать дела </a:t>
            </a:r>
            <a:endParaRPr lang="ru-RU" dirty="0" smtClean="0">
              <a:latin typeface="Times New Roman" panose="02020603050405020304" pitchFamily="18" charset="0"/>
              <a:cs typeface="Times New Roman" panose="02020603050405020304" pitchFamily="18" charset="0"/>
            </a:endParaRPr>
          </a:p>
          <a:p>
            <a:pPr algn="ctr"/>
            <a:r>
              <a:rPr lang="ru-RU" dirty="0" smtClean="0">
                <a:latin typeface="Times New Roman" panose="02020603050405020304" pitchFamily="18" charset="0"/>
                <a:cs typeface="Times New Roman" panose="02020603050405020304" pitchFamily="18" charset="0"/>
              </a:rPr>
              <a:t>по </a:t>
            </a:r>
            <a:r>
              <a:rPr lang="ru-RU" dirty="0">
                <a:latin typeface="Times New Roman" panose="02020603050405020304" pitchFamily="18" charset="0"/>
                <a:cs typeface="Times New Roman" panose="02020603050405020304" pitchFamily="18" charset="0"/>
              </a:rPr>
              <a:t>статье 15.15.15  КоАП РФ</a:t>
            </a:r>
          </a:p>
        </p:txBody>
      </p:sp>
      <p:sp>
        <p:nvSpPr>
          <p:cNvPr id="9" name="Прямоугольник 8"/>
          <p:cNvSpPr/>
          <p:nvPr/>
        </p:nvSpPr>
        <p:spPr>
          <a:xfrm>
            <a:off x="6690881" y="5278583"/>
            <a:ext cx="3138918" cy="722168"/>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latin typeface="Times New Roman" panose="02020603050405020304" pitchFamily="18" charset="0"/>
                <a:cs typeface="Times New Roman" panose="02020603050405020304" pitchFamily="18" charset="0"/>
              </a:rPr>
              <a:t>Рассматривать дела </a:t>
            </a:r>
            <a:endParaRPr lang="ru-RU" dirty="0" smtClean="0">
              <a:latin typeface="Times New Roman" panose="02020603050405020304" pitchFamily="18" charset="0"/>
              <a:cs typeface="Times New Roman" panose="02020603050405020304" pitchFamily="18" charset="0"/>
            </a:endParaRPr>
          </a:p>
          <a:p>
            <a:pPr algn="ctr"/>
            <a:r>
              <a:rPr lang="ru-RU" dirty="0" smtClean="0">
                <a:latin typeface="Times New Roman" panose="02020603050405020304" pitchFamily="18" charset="0"/>
                <a:cs typeface="Times New Roman" panose="02020603050405020304" pitchFamily="18" charset="0"/>
              </a:rPr>
              <a:t>по </a:t>
            </a:r>
            <a:r>
              <a:rPr lang="ru-RU" dirty="0">
                <a:latin typeface="Times New Roman" panose="02020603050405020304" pitchFamily="18" charset="0"/>
                <a:cs typeface="Times New Roman" panose="02020603050405020304" pitchFamily="18" charset="0"/>
              </a:rPr>
              <a:t>статье 15.15.15 КоАП РФ</a:t>
            </a:r>
          </a:p>
        </p:txBody>
      </p:sp>
      <p:sp>
        <p:nvSpPr>
          <p:cNvPr id="10" name="Стрелка вниз 9"/>
          <p:cNvSpPr/>
          <p:nvPr/>
        </p:nvSpPr>
        <p:spPr>
          <a:xfrm>
            <a:off x="3449781" y="4614430"/>
            <a:ext cx="484632" cy="625186"/>
          </a:xfrm>
          <a:prstGeom prst="downArrow">
            <a:avLst/>
          </a:prstGeom>
          <a:solidFill>
            <a:srgbClr val="F3926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Стрелка вниз 10"/>
          <p:cNvSpPr/>
          <p:nvPr/>
        </p:nvSpPr>
        <p:spPr>
          <a:xfrm>
            <a:off x="7938792" y="4614430"/>
            <a:ext cx="484632" cy="664153"/>
          </a:xfrm>
          <a:prstGeom prst="downArrow">
            <a:avLst/>
          </a:prstGeom>
          <a:solidFill>
            <a:srgbClr val="F3926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Прямоугольник 2"/>
          <p:cNvSpPr/>
          <p:nvPr/>
        </p:nvSpPr>
        <p:spPr>
          <a:xfrm>
            <a:off x="1149926" y="1228725"/>
            <a:ext cx="10127673" cy="5715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a:latin typeface="Times New Roman" panose="02020603050405020304" pitchFamily="18" charset="0"/>
                <a:cs typeface="Times New Roman" panose="02020603050405020304" pitchFamily="18" charset="0"/>
              </a:rPr>
              <a:t>Статья 15.15.15. Нарушение порядка формирования государственного (муниципального) задания</a:t>
            </a:r>
          </a:p>
        </p:txBody>
      </p:sp>
    </p:spTree>
    <p:extLst>
      <p:ext uri="{BB962C8B-B14F-4D97-AF65-F5344CB8AC3E}">
        <p14:creationId xmlns:p14="http://schemas.microsoft.com/office/powerpoint/2010/main" val="317104937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9448800" y="6492875"/>
            <a:ext cx="2743200" cy="365125"/>
          </a:xfrm>
        </p:spPr>
        <p:txBody>
          <a:bodyPr/>
          <a:lstStyle/>
          <a:p>
            <a:pPr>
              <a:defRPr/>
            </a:pPr>
            <a:fld id="{B71FCD68-0AFD-4048-852E-53B764BC6EED}" type="slidenum">
              <a:rPr lang="ru-RU" smtClean="0">
                <a:latin typeface="Times New Roman" panose="02020603050405020304" pitchFamily="18" charset="0"/>
                <a:cs typeface="Times New Roman" panose="02020603050405020304" pitchFamily="18" charset="0"/>
              </a:rPr>
              <a:pPr>
                <a:defRPr/>
              </a:pPr>
              <a:t>35</a:t>
            </a:fld>
            <a:endParaRPr lang="ru-RU" dirty="0">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734291" y="1724025"/>
            <a:ext cx="4918363" cy="31623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u="sng" dirty="0" smtClean="0">
                <a:latin typeface="Times New Roman" panose="02020603050405020304" pitchFamily="18" charset="0"/>
                <a:cs typeface="Times New Roman" panose="02020603050405020304" pitchFamily="18" charset="0"/>
              </a:rPr>
              <a:t>Часть 1</a:t>
            </a:r>
            <a:r>
              <a:rPr lang="ru-RU" sz="1400" b="1" u="sng" dirty="0">
                <a:latin typeface="Times New Roman" panose="02020603050405020304" pitchFamily="18" charset="0"/>
                <a:cs typeface="Times New Roman" panose="02020603050405020304" pitchFamily="18" charset="0"/>
              </a:rPr>
              <a:t>. </a:t>
            </a:r>
            <a:endParaRPr lang="ru-RU" sz="1400" b="1" u="sng" dirty="0" smtClean="0">
              <a:latin typeface="Times New Roman" panose="02020603050405020304" pitchFamily="18" charset="0"/>
              <a:cs typeface="Times New Roman" panose="02020603050405020304" pitchFamily="18" charset="0"/>
            </a:endParaRPr>
          </a:p>
          <a:p>
            <a:pPr algn="ctr"/>
            <a:r>
              <a:rPr lang="ru-RU" sz="1400" dirty="0" smtClean="0">
                <a:latin typeface="Times New Roman" panose="02020603050405020304" pitchFamily="18" charset="0"/>
                <a:cs typeface="Times New Roman" panose="02020603050405020304" pitchFamily="18" charset="0"/>
              </a:rPr>
              <a:t>Неисполнение </a:t>
            </a:r>
            <a:r>
              <a:rPr lang="ru-RU" sz="1400" dirty="0">
                <a:latin typeface="Times New Roman" panose="02020603050405020304" pitchFamily="18" charset="0"/>
                <a:cs typeface="Times New Roman" panose="02020603050405020304" pitchFamily="18" charset="0"/>
              </a:rPr>
              <a:t>или несвоевременное исполнение банком или иной кредитной организацией платежных документов на перечисление средств, подлежащих зачислению на счета бюджетов бюджетной системы Российской Федерации (за исключением доходов, контроль за исчислением, полнотой и своевременностью уплаты (перечисления) которых в бюджеты осуществляют налоговые органы, таможенные органы, органы управления государственными внебюджетными фондами и органы, уполномоченные на осуществление функций по принудительному исполнению исполнительных документов и обеспечению установленного порядка деятельности судов), либо на перечисление средств бюджетов бюджетной системы Российской Федерации</a:t>
            </a:r>
          </a:p>
        </p:txBody>
      </p:sp>
      <p:sp>
        <p:nvSpPr>
          <p:cNvPr id="7" name="Прямоугольник 6"/>
          <p:cNvSpPr/>
          <p:nvPr/>
        </p:nvSpPr>
        <p:spPr>
          <a:xfrm>
            <a:off x="2465970" y="5091545"/>
            <a:ext cx="6622473" cy="367146"/>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a:latin typeface="Times New Roman" panose="02020603050405020304" pitchFamily="18" charset="0"/>
                <a:cs typeface="Times New Roman" panose="02020603050405020304" pitchFamily="18" charset="0"/>
              </a:rPr>
              <a:t>Должностные лица Федерального казначейства вправе</a:t>
            </a:r>
          </a:p>
        </p:txBody>
      </p:sp>
      <p:sp>
        <p:nvSpPr>
          <p:cNvPr id="8" name="Прямоугольник 7"/>
          <p:cNvSpPr/>
          <p:nvPr/>
        </p:nvSpPr>
        <p:spPr>
          <a:xfrm>
            <a:off x="1257300" y="6123708"/>
            <a:ext cx="4286250" cy="471054"/>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a:latin typeface="Times New Roman" panose="02020603050405020304" pitchFamily="18" charset="0"/>
                <a:cs typeface="Times New Roman" panose="02020603050405020304" pitchFamily="18" charset="0"/>
              </a:rPr>
              <a:t>Возбуждать дела по статье 15.15.16  КоАП РФ</a:t>
            </a:r>
          </a:p>
        </p:txBody>
      </p:sp>
      <p:sp>
        <p:nvSpPr>
          <p:cNvPr id="9" name="Прямоугольник 8"/>
          <p:cNvSpPr/>
          <p:nvPr/>
        </p:nvSpPr>
        <p:spPr>
          <a:xfrm>
            <a:off x="5777206" y="6141890"/>
            <a:ext cx="4835236" cy="471055"/>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a:latin typeface="Times New Roman" panose="02020603050405020304" pitchFamily="18" charset="0"/>
                <a:cs typeface="Times New Roman" panose="02020603050405020304" pitchFamily="18" charset="0"/>
              </a:rPr>
              <a:t>Рассматривать дела по статье 15.15.16 КоАП РФ</a:t>
            </a:r>
          </a:p>
        </p:txBody>
      </p:sp>
      <p:sp>
        <p:nvSpPr>
          <p:cNvPr id="10" name="Стрелка вниз 9"/>
          <p:cNvSpPr/>
          <p:nvPr/>
        </p:nvSpPr>
        <p:spPr>
          <a:xfrm>
            <a:off x="3323638" y="5465620"/>
            <a:ext cx="305387" cy="658088"/>
          </a:xfrm>
          <a:prstGeom prst="downArrow">
            <a:avLst/>
          </a:prstGeom>
          <a:solidFill>
            <a:srgbClr val="F3926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Стрелка вниз 10"/>
          <p:cNvSpPr/>
          <p:nvPr/>
        </p:nvSpPr>
        <p:spPr>
          <a:xfrm>
            <a:off x="7864185" y="5465620"/>
            <a:ext cx="330639" cy="658088"/>
          </a:xfrm>
          <a:prstGeom prst="downArrow">
            <a:avLst/>
          </a:prstGeom>
          <a:solidFill>
            <a:srgbClr val="F3926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Прямоугольник 2"/>
          <p:cNvSpPr/>
          <p:nvPr/>
        </p:nvSpPr>
        <p:spPr>
          <a:xfrm>
            <a:off x="6206835" y="1724025"/>
            <a:ext cx="5280315" cy="31623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u="sng" dirty="0" smtClean="0">
                <a:latin typeface="Times New Roman" panose="02020603050405020304" pitchFamily="18" charset="0"/>
                <a:cs typeface="Times New Roman" panose="02020603050405020304" pitchFamily="18" charset="0"/>
              </a:rPr>
              <a:t>Часть 2</a:t>
            </a:r>
            <a:r>
              <a:rPr lang="ru-RU" sz="1600" b="1" u="sng" dirty="0">
                <a:latin typeface="Times New Roman" panose="02020603050405020304" pitchFamily="18" charset="0"/>
                <a:cs typeface="Times New Roman" panose="02020603050405020304" pitchFamily="18" charset="0"/>
              </a:rPr>
              <a:t>. </a:t>
            </a:r>
            <a:endParaRPr lang="ru-RU" sz="1600" b="1" u="sng" dirty="0" smtClean="0">
              <a:latin typeface="Times New Roman" panose="02020603050405020304" pitchFamily="18" charset="0"/>
              <a:cs typeface="Times New Roman" panose="02020603050405020304" pitchFamily="18" charset="0"/>
            </a:endParaRPr>
          </a:p>
          <a:p>
            <a:pPr algn="ctr"/>
            <a:r>
              <a:rPr lang="ru-RU" sz="1600" dirty="0" smtClean="0">
                <a:latin typeface="Times New Roman" panose="02020603050405020304" pitchFamily="18" charset="0"/>
                <a:cs typeface="Times New Roman" panose="02020603050405020304" pitchFamily="18" charset="0"/>
              </a:rPr>
              <a:t>Неисполнение </a:t>
            </a:r>
            <a:r>
              <a:rPr lang="ru-RU" sz="1600" dirty="0">
                <a:latin typeface="Times New Roman" panose="02020603050405020304" pitchFamily="18" charset="0"/>
                <a:cs typeface="Times New Roman" panose="02020603050405020304" pitchFamily="18" charset="0"/>
              </a:rPr>
              <a:t>банком или иной кредитной организацией представления органа Федерального казначейства о приостановлении операций по счетам, открытым казенным и бюджетным учреждениям в нарушение бюджетного законодательства Российской Федерации и иных нормативных правовых актов, регулирующих бюджетные правоотношения, либо по счетам в валюте Российской Федерации по учету средств бюджетов субъектов Российской Федерации (муниципальных образований), открытым финансовым органам субъектов Российской Федерации (муниципальных образований)</a:t>
            </a:r>
          </a:p>
        </p:txBody>
      </p:sp>
      <p:sp>
        <p:nvSpPr>
          <p:cNvPr id="4" name="Прямоугольник 3"/>
          <p:cNvSpPr/>
          <p:nvPr/>
        </p:nvSpPr>
        <p:spPr>
          <a:xfrm>
            <a:off x="734291" y="1209675"/>
            <a:ext cx="10752859" cy="51435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a:latin typeface="Times New Roman" panose="02020603050405020304" pitchFamily="18" charset="0"/>
                <a:cs typeface="Times New Roman" panose="02020603050405020304" pitchFamily="18" charset="0"/>
              </a:rPr>
              <a:t>Статья 15.15.16. Нарушение исполнения платежных документов и представления органа Федерального казначейства</a:t>
            </a:r>
          </a:p>
        </p:txBody>
      </p:sp>
    </p:spTree>
    <p:extLst>
      <p:ext uri="{BB962C8B-B14F-4D97-AF65-F5344CB8AC3E}">
        <p14:creationId xmlns:p14="http://schemas.microsoft.com/office/powerpoint/2010/main" val="362473611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724400" y="365125"/>
            <a:ext cx="6629400" cy="1048039"/>
          </a:xfrm>
        </p:spPr>
        <p:txBody>
          <a:bodyPr/>
          <a:lstStyle/>
          <a:p>
            <a:pPr algn="r"/>
            <a:r>
              <a:rPr lang="ru-RU" sz="2400" dirty="0">
                <a:solidFill>
                  <a:srgbClr val="7030A0"/>
                </a:solidFill>
                <a:latin typeface="Times New Roman" panose="02020603050405020304" pitchFamily="18" charset="0"/>
                <a:cs typeface="Times New Roman" panose="02020603050405020304" pitchFamily="18" charset="0"/>
              </a:rPr>
              <a:t/>
            </a:r>
            <a:br>
              <a:rPr lang="ru-RU" sz="2400" dirty="0">
                <a:solidFill>
                  <a:srgbClr val="7030A0"/>
                </a:solidFill>
                <a:latin typeface="Times New Roman" panose="02020603050405020304" pitchFamily="18" charset="0"/>
                <a:cs typeface="Times New Roman" panose="02020603050405020304" pitchFamily="18" charset="0"/>
              </a:rPr>
            </a:br>
            <a:endParaRPr lang="ru-RU" sz="2400" dirty="0">
              <a:solidFill>
                <a:srgbClr val="7030A0"/>
              </a:solidFill>
              <a:latin typeface="Times New Roman" panose="02020603050405020304" pitchFamily="18" charset="0"/>
              <a:cs typeface="Times New Roman" panose="02020603050405020304" pitchFamily="18" charset="0"/>
            </a:endParaRPr>
          </a:p>
        </p:txBody>
      </p:sp>
      <p:sp>
        <p:nvSpPr>
          <p:cNvPr id="5" name="Номер слайда 4"/>
          <p:cNvSpPr>
            <a:spLocks noGrp="1"/>
          </p:cNvSpPr>
          <p:nvPr>
            <p:ph type="sldNum" sz="quarter" idx="12"/>
          </p:nvPr>
        </p:nvSpPr>
        <p:spPr>
          <a:xfrm>
            <a:off x="9448800" y="6492875"/>
            <a:ext cx="2743200" cy="365125"/>
          </a:xfrm>
        </p:spPr>
        <p:txBody>
          <a:bodyPr/>
          <a:lstStyle/>
          <a:p>
            <a:pPr>
              <a:defRPr/>
            </a:pPr>
            <a:fld id="{B71FCD68-0AFD-4048-852E-53B764BC6EED}" type="slidenum">
              <a:rPr lang="ru-RU" smtClean="0">
                <a:latin typeface="Times New Roman" panose="02020603050405020304" pitchFamily="18" charset="0"/>
                <a:cs typeface="Times New Roman" panose="02020603050405020304" pitchFamily="18" charset="0"/>
              </a:rPr>
              <a:pPr>
                <a:defRPr/>
              </a:pPr>
              <a:t>36</a:t>
            </a:fld>
            <a:endParaRPr lang="ru-RU" dirty="0">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1149927" y="2371724"/>
            <a:ext cx="10127673" cy="1188893"/>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latin typeface="Times New Roman" panose="02020603050405020304" pitchFamily="18" charset="0"/>
                <a:cs typeface="Times New Roman" panose="02020603050405020304" pitchFamily="18" charset="0"/>
              </a:rPr>
              <a:t>Умышленное невыполнение требований прокурора, вытекающих из его полномочий, установленных федеральным законом, а равно законных требований следователя, дознавателя или должностного лица, осуществляющего производство по делу об административном правонарушении</a:t>
            </a:r>
          </a:p>
        </p:txBody>
      </p:sp>
      <p:sp>
        <p:nvSpPr>
          <p:cNvPr id="8" name="Прямоугольник 7"/>
          <p:cNvSpPr/>
          <p:nvPr/>
        </p:nvSpPr>
        <p:spPr>
          <a:xfrm>
            <a:off x="1149925" y="4094156"/>
            <a:ext cx="3934691" cy="1907631"/>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latin typeface="Times New Roman" panose="02020603050405020304" pitchFamily="18" charset="0"/>
                <a:cs typeface="Times New Roman" panose="02020603050405020304" pitchFamily="18" charset="0"/>
              </a:rPr>
              <a:t>Должностные лица Федерального казначейства вправе возбуждать дела по статье 17.7 КоАП РФ</a:t>
            </a:r>
            <a:endParaRPr lang="ru-RU" dirty="0">
              <a:latin typeface="Times New Roman" panose="02020603050405020304" pitchFamily="18" charset="0"/>
              <a:cs typeface="Times New Roman" panose="02020603050405020304" pitchFamily="18" charset="0"/>
            </a:endParaRPr>
          </a:p>
        </p:txBody>
      </p:sp>
      <p:sp>
        <p:nvSpPr>
          <p:cNvPr id="9" name="Прямоугольник 8"/>
          <p:cNvSpPr/>
          <p:nvPr/>
        </p:nvSpPr>
        <p:spPr>
          <a:xfrm>
            <a:off x="7481455" y="4094156"/>
            <a:ext cx="3796145" cy="1907631"/>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latin typeface="Times New Roman" panose="02020603050405020304" pitchFamily="18" charset="0"/>
                <a:cs typeface="Times New Roman" panose="02020603050405020304" pitchFamily="18" charset="0"/>
              </a:rPr>
              <a:t>Протокол  с материалами дела об административном правонарушении подлежит направлению судье  </a:t>
            </a:r>
            <a:endParaRPr lang="ru-RU" dirty="0" smtClean="0">
              <a:latin typeface="Times New Roman" panose="02020603050405020304" pitchFamily="18" charset="0"/>
              <a:cs typeface="Times New Roman" panose="02020603050405020304" pitchFamily="18" charset="0"/>
            </a:endParaRPr>
          </a:p>
          <a:p>
            <a:pPr algn="ctr"/>
            <a:r>
              <a:rPr lang="ru-RU" dirty="0" smtClean="0">
                <a:latin typeface="Times New Roman" panose="02020603050405020304" pitchFamily="18" charset="0"/>
                <a:cs typeface="Times New Roman" panose="02020603050405020304" pitchFamily="18" charset="0"/>
              </a:rPr>
              <a:t>(</a:t>
            </a:r>
            <a:r>
              <a:rPr lang="ru-RU" dirty="0">
                <a:latin typeface="Times New Roman" panose="02020603050405020304" pitchFamily="18" charset="0"/>
                <a:cs typeface="Times New Roman" panose="02020603050405020304" pitchFamily="18" charset="0"/>
              </a:rPr>
              <a:t>ч.1 ст. 23.1  КоАП РФ)</a:t>
            </a:r>
          </a:p>
        </p:txBody>
      </p:sp>
      <p:sp>
        <p:nvSpPr>
          <p:cNvPr id="3" name="Стрелка вправо 2"/>
          <p:cNvSpPr/>
          <p:nvPr/>
        </p:nvSpPr>
        <p:spPr>
          <a:xfrm>
            <a:off x="5084617" y="4805655"/>
            <a:ext cx="2396838" cy="484632"/>
          </a:xfrm>
          <a:prstGeom prst="rightArrow">
            <a:avLst/>
          </a:prstGeom>
          <a:solidFill>
            <a:srgbClr val="F3926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Прямоугольник 3"/>
          <p:cNvSpPr/>
          <p:nvPr/>
        </p:nvSpPr>
        <p:spPr>
          <a:xfrm>
            <a:off x="1196686" y="1300162"/>
            <a:ext cx="10058400" cy="842963"/>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a:latin typeface="Times New Roman" panose="02020603050405020304" pitchFamily="18" charset="0"/>
                <a:cs typeface="Times New Roman" panose="02020603050405020304" pitchFamily="18" charset="0"/>
              </a:rPr>
              <a:t>Статья 17.7. Невыполнение законных требований прокурора, следователя, дознавателя </a:t>
            </a:r>
            <a:endParaRPr lang="ru-RU" b="1" dirty="0" smtClean="0">
              <a:latin typeface="Times New Roman" panose="02020603050405020304" pitchFamily="18" charset="0"/>
              <a:cs typeface="Times New Roman" panose="02020603050405020304" pitchFamily="18" charset="0"/>
            </a:endParaRPr>
          </a:p>
          <a:p>
            <a:pPr algn="ctr"/>
            <a:r>
              <a:rPr lang="ru-RU" b="1" dirty="0" smtClean="0">
                <a:latin typeface="Times New Roman" panose="02020603050405020304" pitchFamily="18" charset="0"/>
                <a:cs typeface="Times New Roman" panose="02020603050405020304" pitchFamily="18" charset="0"/>
              </a:rPr>
              <a:t>или </a:t>
            </a:r>
            <a:r>
              <a:rPr lang="ru-RU" b="1" dirty="0">
                <a:latin typeface="Times New Roman" panose="02020603050405020304" pitchFamily="18" charset="0"/>
                <a:cs typeface="Times New Roman" panose="02020603050405020304" pitchFamily="18" charset="0"/>
              </a:rPr>
              <a:t>должностного лица, осуществляющего производство по делу об административном правонарушении</a:t>
            </a:r>
          </a:p>
        </p:txBody>
      </p:sp>
    </p:spTree>
    <p:extLst>
      <p:ext uri="{BB962C8B-B14F-4D97-AF65-F5344CB8AC3E}">
        <p14:creationId xmlns:p14="http://schemas.microsoft.com/office/powerpoint/2010/main" val="338374570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9439275" y="6492875"/>
            <a:ext cx="2743200" cy="365125"/>
          </a:xfrm>
        </p:spPr>
        <p:txBody>
          <a:bodyPr/>
          <a:lstStyle/>
          <a:p>
            <a:pPr>
              <a:defRPr/>
            </a:pPr>
            <a:fld id="{B71FCD68-0AFD-4048-852E-53B764BC6EED}" type="slidenum">
              <a:rPr lang="ru-RU" smtClean="0">
                <a:latin typeface="Times New Roman" panose="02020603050405020304" pitchFamily="18" charset="0"/>
                <a:cs typeface="Times New Roman" panose="02020603050405020304" pitchFamily="18" charset="0"/>
              </a:rPr>
              <a:pPr>
                <a:defRPr/>
              </a:pPr>
              <a:t>37</a:t>
            </a:fld>
            <a:endParaRPr lang="ru-RU" dirty="0">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1149926" y="2274743"/>
            <a:ext cx="10127673" cy="152400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dirty="0">
                <a:latin typeface="Times New Roman" panose="02020603050405020304" pitchFamily="18" charset="0"/>
                <a:cs typeface="Times New Roman" panose="02020603050405020304" pitchFamily="18" charset="0"/>
              </a:rPr>
              <a:t>Заведомо ложные показание свидетеля, пояснение специалиста, заключение эксперта или заведомо неправильный перевод при производстве по делу об административном правонарушении или в исполнительном производстве</a:t>
            </a:r>
          </a:p>
        </p:txBody>
      </p:sp>
      <p:sp>
        <p:nvSpPr>
          <p:cNvPr id="8" name="Прямоугольник 7"/>
          <p:cNvSpPr/>
          <p:nvPr/>
        </p:nvSpPr>
        <p:spPr>
          <a:xfrm>
            <a:off x="1149925" y="4165023"/>
            <a:ext cx="3934691" cy="1626177"/>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latin typeface="Times New Roman" panose="02020603050405020304" pitchFamily="18" charset="0"/>
                <a:cs typeface="Times New Roman" panose="02020603050405020304" pitchFamily="18" charset="0"/>
              </a:rPr>
              <a:t>Должностные лица Федерального казначейства вправе возбуждать дела по статье 17.9 КоАП РФ</a:t>
            </a:r>
            <a:endParaRPr lang="ru-RU" dirty="0">
              <a:latin typeface="Times New Roman" panose="02020603050405020304" pitchFamily="18" charset="0"/>
              <a:cs typeface="Times New Roman" panose="02020603050405020304" pitchFamily="18" charset="0"/>
            </a:endParaRPr>
          </a:p>
        </p:txBody>
      </p:sp>
      <p:sp>
        <p:nvSpPr>
          <p:cNvPr id="9" name="Прямоугольник 8"/>
          <p:cNvSpPr/>
          <p:nvPr/>
        </p:nvSpPr>
        <p:spPr>
          <a:xfrm>
            <a:off x="7481455" y="4141677"/>
            <a:ext cx="3796145" cy="1649523"/>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latin typeface="Times New Roman" panose="02020603050405020304" pitchFamily="18" charset="0"/>
                <a:cs typeface="Times New Roman" panose="02020603050405020304" pitchFamily="18" charset="0"/>
              </a:rPr>
              <a:t>Протокол  с материалами дела об административном правонарушении подлежит направлению судье  </a:t>
            </a:r>
            <a:endParaRPr lang="ru-RU" dirty="0" smtClean="0">
              <a:latin typeface="Times New Roman" panose="02020603050405020304" pitchFamily="18" charset="0"/>
              <a:cs typeface="Times New Roman" panose="02020603050405020304" pitchFamily="18" charset="0"/>
            </a:endParaRPr>
          </a:p>
          <a:p>
            <a:pPr algn="ctr"/>
            <a:r>
              <a:rPr lang="ru-RU" dirty="0" smtClean="0">
                <a:latin typeface="Times New Roman" panose="02020603050405020304" pitchFamily="18" charset="0"/>
                <a:cs typeface="Times New Roman" panose="02020603050405020304" pitchFamily="18" charset="0"/>
              </a:rPr>
              <a:t>(</a:t>
            </a:r>
            <a:r>
              <a:rPr lang="ru-RU" dirty="0">
                <a:latin typeface="Times New Roman" panose="02020603050405020304" pitchFamily="18" charset="0"/>
                <a:cs typeface="Times New Roman" panose="02020603050405020304" pitchFamily="18" charset="0"/>
              </a:rPr>
              <a:t>ч.1 ст. 23.1  КоАП РФ)</a:t>
            </a:r>
          </a:p>
        </p:txBody>
      </p:sp>
      <p:sp>
        <p:nvSpPr>
          <p:cNvPr id="3" name="Стрелка вправо 2"/>
          <p:cNvSpPr/>
          <p:nvPr/>
        </p:nvSpPr>
        <p:spPr>
          <a:xfrm>
            <a:off x="5084616" y="4724122"/>
            <a:ext cx="2396838" cy="484632"/>
          </a:xfrm>
          <a:prstGeom prst="rightArrow">
            <a:avLst/>
          </a:prstGeom>
          <a:solidFill>
            <a:srgbClr val="F3926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Прямоугольник 3"/>
          <p:cNvSpPr/>
          <p:nvPr/>
        </p:nvSpPr>
        <p:spPr>
          <a:xfrm>
            <a:off x="1149925" y="1571625"/>
            <a:ext cx="10127675" cy="60960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a:latin typeface="Times New Roman" panose="02020603050405020304" pitchFamily="18" charset="0"/>
                <a:cs typeface="Times New Roman" panose="02020603050405020304" pitchFamily="18" charset="0"/>
              </a:rPr>
              <a:t>Статья 17.9. Заведомо ложные показание свидетеля, пояснение специалиста, заключение эксперта или заведомо неправильный перевод</a:t>
            </a:r>
          </a:p>
        </p:txBody>
      </p:sp>
    </p:spTree>
    <p:extLst>
      <p:ext uri="{BB962C8B-B14F-4D97-AF65-F5344CB8AC3E}">
        <p14:creationId xmlns:p14="http://schemas.microsoft.com/office/powerpoint/2010/main" val="201625332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724400" y="365125"/>
            <a:ext cx="6629400" cy="1048039"/>
          </a:xfrm>
        </p:spPr>
        <p:txBody>
          <a:bodyPr/>
          <a:lstStyle/>
          <a:p>
            <a:pPr algn="r"/>
            <a:r>
              <a:rPr lang="ru-RU" sz="2000" dirty="0">
                <a:solidFill>
                  <a:srgbClr val="7030A0"/>
                </a:solidFill>
                <a:latin typeface="Times New Roman" panose="02020603050405020304" pitchFamily="18" charset="0"/>
                <a:cs typeface="Times New Roman" panose="02020603050405020304" pitchFamily="18" charset="0"/>
              </a:rPr>
              <a:t/>
            </a:r>
            <a:br>
              <a:rPr lang="ru-RU" sz="2000" dirty="0">
                <a:solidFill>
                  <a:srgbClr val="7030A0"/>
                </a:solidFill>
                <a:latin typeface="Times New Roman" panose="02020603050405020304" pitchFamily="18" charset="0"/>
                <a:cs typeface="Times New Roman" panose="02020603050405020304" pitchFamily="18" charset="0"/>
              </a:rPr>
            </a:br>
            <a:r>
              <a:rPr lang="ru-RU" sz="2400" dirty="0">
                <a:solidFill>
                  <a:srgbClr val="7030A0"/>
                </a:solidFill>
                <a:latin typeface="Times New Roman" panose="02020603050405020304" pitchFamily="18" charset="0"/>
                <a:cs typeface="Times New Roman" panose="02020603050405020304" pitchFamily="18" charset="0"/>
              </a:rPr>
              <a:t/>
            </a:r>
            <a:br>
              <a:rPr lang="ru-RU" sz="2400" dirty="0">
                <a:solidFill>
                  <a:srgbClr val="7030A0"/>
                </a:solidFill>
                <a:latin typeface="Times New Roman" panose="02020603050405020304" pitchFamily="18" charset="0"/>
                <a:cs typeface="Times New Roman" panose="02020603050405020304" pitchFamily="18" charset="0"/>
              </a:rPr>
            </a:br>
            <a:endParaRPr lang="ru-RU" sz="2400" dirty="0">
              <a:solidFill>
                <a:srgbClr val="7030A0"/>
              </a:solidFill>
              <a:latin typeface="Times New Roman" panose="02020603050405020304" pitchFamily="18" charset="0"/>
              <a:cs typeface="Times New Roman" panose="02020603050405020304" pitchFamily="18" charset="0"/>
            </a:endParaRPr>
          </a:p>
        </p:txBody>
      </p:sp>
      <p:sp>
        <p:nvSpPr>
          <p:cNvPr id="5" name="Номер слайда 4"/>
          <p:cNvSpPr>
            <a:spLocks noGrp="1"/>
          </p:cNvSpPr>
          <p:nvPr>
            <p:ph type="sldNum" sz="quarter" idx="12"/>
          </p:nvPr>
        </p:nvSpPr>
        <p:spPr>
          <a:xfrm>
            <a:off x="9448800" y="6492875"/>
            <a:ext cx="2743200" cy="365125"/>
          </a:xfrm>
        </p:spPr>
        <p:txBody>
          <a:bodyPr/>
          <a:lstStyle/>
          <a:p>
            <a:pPr>
              <a:defRPr/>
            </a:pPr>
            <a:fld id="{B71FCD68-0AFD-4048-852E-53B764BC6EED}" type="slidenum">
              <a:rPr lang="ru-RU" smtClean="0">
                <a:latin typeface="Times New Roman" panose="02020603050405020304" pitchFamily="18" charset="0"/>
                <a:cs typeface="Times New Roman" panose="02020603050405020304" pitchFamily="18" charset="0"/>
              </a:rPr>
              <a:pPr>
                <a:defRPr/>
              </a:pPr>
              <a:t>38</a:t>
            </a:fld>
            <a:endParaRPr lang="ru-RU" dirty="0">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1149926" y="2227118"/>
            <a:ext cx="10127673" cy="152400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u="sng" dirty="0" smtClean="0">
                <a:latin typeface="Times New Roman" panose="02020603050405020304" pitchFamily="18" charset="0"/>
                <a:cs typeface="Times New Roman" panose="02020603050405020304" pitchFamily="18" charset="0"/>
              </a:rPr>
              <a:t>Часть 1 </a:t>
            </a:r>
          </a:p>
          <a:p>
            <a:pPr algn="ctr"/>
            <a:r>
              <a:rPr lang="ru-RU" dirty="0" smtClean="0">
                <a:latin typeface="Times New Roman" panose="02020603050405020304" pitchFamily="18" charset="0"/>
                <a:cs typeface="Times New Roman" panose="02020603050405020304" pitchFamily="18" charset="0"/>
              </a:rPr>
              <a:t>Неповиновение </a:t>
            </a:r>
            <a:r>
              <a:rPr lang="ru-RU" dirty="0">
                <a:latin typeface="Times New Roman" panose="02020603050405020304" pitchFamily="18" charset="0"/>
                <a:cs typeface="Times New Roman" panose="02020603050405020304" pitchFamily="18" charset="0"/>
              </a:rPr>
              <a:t>законному распоряжению или требованию должностного лица органа, осуществляющего государственный надзор (контроль), государственный финансовый контроль, муниципальный контроль, муниципальный финансовый контроль</a:t>
            </a:r>
          </a:p>
        </p:txBody>
      </p:sp>
      <p:sp>
        <p:nvSpPr>
          <p:cNvPr id="8" name="Прямоугольник 7"/>
          <p:cNvSpPr/>
          <p:nvPr/>
        </p:nvSpPr>
        <p:spPr>
          <a:xfrm>
            <a:off x="1149926" y="4094157"/>
            <a:ext cx="3934691" cy="1582744"/>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latin typeface="Times New Roman" panose="02020603050405020304" pitchFamily="18" charset="0"/>
                <a:cs typeface="Times New Roman" panose="02020603050405020304" pitchFamily="18" charset="0"/>
              </a:rPr>
              <a:t>Должностные лица Федерального казначейства вправе возбуждать дела по части 1 статьи 19.4 КоАП РФ</a:t>
            </a:r>
            <a:endParaRPr lang="ru-RU" dirty="0">
              <a:latin typeface="Times New Roman" panose="02020603050405020304" pitchFamily="18" charset="0"/>
              <a:cs typeface="Times New Roman" panose="02020603050405020304" pitchFamily="18" charset="0"/>
            </a:endParaRPr>
          </a:p>
        </p:txBody>
      </p:sp>
      <p:sp>
        <p:nvSpPr>
          <p:cNvPr id="9" name="Прямоугольник 8"/>
          <p:cNvSpPr/>
          <p:nvPr/>
        </p:nvSpPr>
        <p:spPr>
          <a:xfrm>
            <a:off x="7481455" y="4174030"/>
            <a:ext cx="3796145" cy="1502872"/>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latin typeface="Times New Roman" panose="02020603050405020304" pitchFamily="18" charset="0"/>
                <a:cs typeface="Times New Roman" panose="02020603050405020304" pitchFamily="18" charset="0"/>
              </a:rPr>
              <a:t>Протокол  с материалами дела об административном правонарушении подлежит направлению судье  </a:t>
            </a:r>
            <a:endParaRPr lang="ru-RU" dirty="0" smtClean="0">
              <a:latin typeface="Times New Roman" panose="02020603050405020304" pitchFamily="18" charset="0"/>
              <a:cs typeface="Times New Roman" panose="02020603050405020304" pitchFamily="18" charset="0"/>
            </a:endParaRPr>
          </a:p>
          <a:p>
            <a:pPr algn="ctr"/>
            <a:r>
              <a:rPr lang="ru-RU" dirty="0" smtClean="0">
                <a:latin typeface="Times New Roman" panose="02020603050405020304" pitchFamily="18" charset="0"/>
                <a:cs typeface="Times New Roman" panose="02020603050405020304" pitchFamily="18" charset="0"/>
              </a:rPr>
              <a:t>(</a:t>
            </a:r>
            <a:r>
              <a:rPr lang="ru-RU" dirty="0">
                <a:latin typeface="Times New Roman" panose="02020603050405020304" pitchFamily="18" charset="0"/>
                <a:cs typeface="Times New Roman" panose="02020603050405020304" pitchFamily="18" charset="0"/>
              </a:rPr>
              <a:t>ч.1 ст. 23.1  КоАП РФ)</a:t>
            </a:r>
          </a:p>
        </p:txBody>
      </p:sp>
      <p:sp>
        <p:nvSpPr>
          <p:cNvPr id="3" name="Стрелка вправо 2"/>
          <p:cNvSpPr/>
          <p:nvPr/>
        </p:nvSpPr>
        <p:spPr>
          <a:xfrm>
            <a:off x="5084617" y="4643213"/>
            <a:ext cx="2396838" cy="484632"/>
          </a:xfrm>
          <a:prstGeom prst="rightArrow">
            <a:avLst/>
          </a:prstGeom>
          <a:solidFill>
            <a:srgbClr val="F3926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Прямоугольник 3"/>
          <p:cNvSpPr/>
          <p:nvPr/>
        </p:nvSpPr>
        <p:spPr>
          <a:xfrm>
            <a:off x="1149927" y="1333500"/>
            <a:ext cx="10127672" cy="733425"/>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a:latin typeface="Times New Roman" panose="02020603050405020304" pitchFamily="18" charset="0"/>
                <a:cs typeface="Times New Roman" panose="02020603050405020304" pitchFamily="18" charset="0"/>
              </a:rPr>
              <a:t>Статья 19.4. Неповиновение законному распоряжению должностного лица органа, осуществляющего государственный надзор (контроль), муниципальный контроль</a:t>
            </a:r>
          </a:p>
        </p:txBody>
      </p:sp>
    </p:spTree>
    <p:extLst>
      <p:ext uri="{BB962C8B-B14F-4D97-AF65-F5344CB8AC3E}">
        <p14:creationId xmlns:p14="http://schemas.microsoft.com/office/powerpoint/2010/main" val="125767403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9448800" y="6492875"/>
            <a:ext cx="2743200" cy="365125"/>
          </a:xfrm>
        </p:spPr>
        <p:txBody>
          <a:bodyPr/>
          <a:lstStyle/>
          <a:p>
            <a:pPr>
              <a:defRPr/>
            </a:pPr>
            <a:fld id="{B71FCD68-0AFD-4048-852E-53B764BC6EED}" type="slidenum">
              <a:rPr lang="ru-RU" smtClean="0">
                <a:latin typeface="Times New Roman" panose="02020603050405020304" pitchFamily="18" charset="0"/>
                <a:cs typeface="Times New Roman" panose="02020603050405020304" pitchFamily="18" charset="0"/>
              </a:rPr>
              <a:pPr>
                <a:defRPr/>
              </a:pPr>
              <a:t>39</a:t>
            </a:fld>
            <a:endParaRPr lang="ru-RU" dirty="0">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706582" y="1682460"/>
            <a:ext cx="4378035" cy="2452255"/>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u="sng" dirty="0" smtClean="0">
                <a:latin typeface="Times New Roman" panose="02020603050405020304" pitchFamily="18" charset="0"/>
                <a:cs typeface="Times New Roman" panose="02020603050405020304" pitchFamily="18" charset="0"/>
              </a:rPr>
              <a:t>Часть 1 </a:t>
            </a:r>
          </a:p>
          <a:p>
            <a:pPr algn="ctr"/>
            <a:r>
              <a:rPr lang="ru-RU" sz="1450" dirty="0">
                <a:latin typeface="Times New Roman" panose="02020603050405020304" pitchFamily="18" charset="0"/>
                <a:cs typeface="Times New Roman" panose="02020603050405020304" pitchFamily="18" charset="0"/>
              </a:rPr>
              <a:t>Воспрепятствование законной деятельности должностного лица органа государственного контроля (надзора), органа государственного финансового контроля, органа муниципального контроля, органа муниципального финансового контроля по проведению проверок или уклонение от таких проверок, за исключением случаев, предусмотренных частью 4 статьи 14.24, частью 9 статьи 15.29 и статьей </a:t>
            </a:r>
            <a:r>
              <a:rPr lang="ru-RU" sz="1450" dirty="0" smtClean="0">
                <a:latin typeface="Times New Roman" panose="02020603050405020304" pitchFamily="18" charset="0"/>
                <a:cs typeface="Times New Roman" panose="02020603050405020304" pitchFamily="18" charset="0"/>
              </a:rPr>
              <a:t>19.4.2 КоАП РФ</a:t>
            </a:r>
            <a:endParaRPr lang="ru-RU" sz="1450" dirty="0">
              <a:latin typeface="Times New Roman" panose="02020603050405020304" pitchFamily="18" charset="0"/>
              <a:cs typeface="Times New Roman" panose="02020603050405020304" pitchFamily="18" charset="0"/>
            </a:endParaRPr>
          </a:p>
        </p:txBody>
      </p:sp>
      <p:sp>
        <p:nvSpPr>
          <p:cNvPr id="8" name="Прямоугольник 7"/>
          <p:cNvSpPr/>
          <p:nvPr/>
        </p:nvSpPr>
        <p:spPr>
          <a:xfrm>
            <a:off x="706582" y="4336473"/>
            <a:ext cx="4378035" cy="1283277"/>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latin typeface="Times New Roman" panose="02020603050405020304" pitchFamily="18" charset="0"/>
                <a:cs typeface="Times New Roman" panose="02020603050405020304" pitchFamily="18" charset="0"/>
              </a:rPr>
              <a:t>Должностные лица Федерального казначейства вправе возбуждать дела по статье 19.4.1 КоАП РФ</a:t>
            </a:r>
            <a:endParaRPr lang="ru-RU" dirty="0">
              <a:latin typeface="Times New Roman" panose="02020603050405020304" pitchFamily="18" charset="0"/>
              <a:cs typeface="Times New Roman" panose="02020603050405020304" pitchFamily="18" charset="0"/>
            </a:endParaRPr>
          </a:p>
        </p:txBody>
      </p:sp>
      <p:sp>
        <p:nvSpPr>
          <p:cNvPr id="9" name="Прямоугольник 8"/>
          <p:cNvSpPr/>
          <p:nvPr/>
        </p:nvSpPr>
        <p:spPr>
          <a:xfrm>
            <a:off x="7481455" y="4336473"/>
            <a:ext cx="4050722" cy="1283277"/>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latin typeface="Times New Roman" panose="02020603050405020304" pitchFamily="18" charset="0"/>
                <a:cs typeface="Times New Roman" panose="02020603050405020304" pitchFamily="18" charset="0"/>
              </a:rPr>
              <a:t>Протокол  с материалами дела об административном правонарушении подлежит направлению судье  </a:t>
            </a:r>
            <a:endParaRPr lang="ru-RU" dirty="0" smtClean="0">
              <a:latin typeface="Times New Roman" panose="02020603050405020304" pitchFamily="18" charset="0"/>
              <a:cs typeface="Times New Roman" panose="02020603050405020304" pitchFamily="18" charset="0"/>
            </a:endParaRPr>
          </a:p>
          <a:p>
            <a:pPr algn="ctr"/>
            <a:r>
              <a:rPr lang="ru-RU" dirty="0" smtClean="0">
                <a:latin typeface="Times New Roman" panose="02020603050405020304" pitchFamily="18" charset="0"/>
                <a:cs typeface="Times New Roman" panose="02020603050405020304" pitchFamily="18" charset="0"/>
              </a:rPr>
              <a:t>(</a:t>
            </a:r>
            <a:r>
              <a:rPr lang="ru-RU" dirty="0">
                <a:latin typeface="Times New Roman" panose="02020603050405020304" pitchFamily="18" charset="0"/>
                <a:cs typeface="Times New Roman" panose="02020603050405020304" pitchFamily="18" charset="0"/>
              </a:rPr>
              <a:t>ч.1 ст. 23.1  КоАП РФ)</a:t>
            </a:r>
          </a:p>
        </p:txBody>
      </p:sp>
      <p:sp>
        <p:nvSpPr>
          <p:cNvPr id="3" name="Стрелка вправо 2"/>
          <p:cNvSpPr/>
          <p:nvPr/>
        </p:nvSpPr>
        <p:spPr>
          <a:xfrm>
            <a:off x="5084617" y="4819093"/>
            <a:ext cx="2396838" cy="371753"/>
          </a:xfrm>
          <a:prstGeom prst="rightArrow">
            <a:avLst/>
          </a:prstGeom>
          <a:solidFill>
            <a:srgbClr val="F3926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Прямоугольник 3"/>
          <p:cNvSpPr/>
          <p:nvPr/>
        </p:nvSpPr>
        <p:spPr>
          <a:xfrm>
            <a:off x="5334000" y="1682460"/>
            <a:ext cx="2867026" cy="2452255"/>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u="sng" dirty="0" smtClean="0">
                <a:latin typeface="Times New Roman" panose="02020603050405020304" pitchFamily="18" charset="0"/>
                <a:cs typeface="Times New Roman" panose="02020603050405020304" pitchFamily="18" charset="0"/>
              </a:rPr>
              <a:t>Часть 2</a:t>
            </a:r>
          </a:p>
          <a:p>
            <a:pPr algn="ctr"/>
            <a:r>
              <a:rPr lang="ru-RU" dirty="0" smtClean="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Действия (бездействие), предусмотренные частью 1 </a:t>
            </a:r>
            <a:r>
              <a:rPr lang="ru-RU" dirty="0" smtClean="0">
                <a:latin typeface="Times New Roman" panose="02020603050405020304" pitchFamily="18" charset="0"/>
                <a:cs typeface="Times New Roman" panose="02020603050405020304" pitchFamily="18" charset="0"/>
              </a:rPr>
              <a:t>статьи 19.4.1 КоАП РФ, </a:t>
            </a:r>
            <a:r>
              <a:rPr lang="ru-RU" dirty="0">
                <a:latin typeface="Times New Roman" panose="02020603050405020304" pitchFamily="18" charset="0"/>
                <a:cs typeface="Times New Roman" panose="02020603050405020304" pitchFamily="18" charset="0"/>
              </a:rPr>
              <a:t>повлекшие невозможность проведения или завершения проверки</a:t>
            </a:r>
          </a:p>
        </p:txBody>
      </p:sp>
      <p:sp>
        <p:nvSpPr>
          <p:cNvPr id="7" name="Прямоугольник 6"/>
          <p:cNvSpPr/>
          <p:nvPr/>
        </p:nvSpPr>
        <p:spPr>
          <a:xfrm>
            <a:off x="8705850" y="1682461"/>
            <a:ext cx="2826327" cy="2452254"/>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u="sng" dirty="0" smtClean="0">
                <a:latin typeface="Times New Roman" panose="02020603050405020304" pitchFamily="18" charset="0"/>
                <a:cs typeface="Times New Roman" panose="02020603050405020304" pitchFamily="18" charset="0"/>
              </a:rPr>
              <a:t>Часть 3</a:t>
            </a:r>
          </a:p>
          <a:p>
            <a:pPr algn="ctr"/>
            <a:r>
              <a:rPr lang="ru-RU" dirty="0" smtClean="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Повторное совершение административного правонарушения, предусмотренного </a:t>
            </a:r>
            <a:endParaRPr lang="ru-RU" dirty="0" smtClean="0">
              <a:latin typeface="Times New Roman" panose="02020603050405020304" pitchFamily="18" charset="0"/>
              <a:cs typeface="Times New Roman" panose="02020603050405020304" pitchFamily="18" charset="0"/>
            </a:endParaRPr>
          </a:p>
          <a:p>
            <a:pPr algn="ctr"/>
            <a:r>
              <a:rPr lang="ru-RU" dirty="0" smtClean="0">
                <a:latin typeface="Times New Roman" panose="02020603050405020304" pitchFamily="18" charset="0"/>
                <a:cs typeface="Times New Roman" panose="02020603050405020304" pitchFamily="18" charset="0"/>
              </a:rPr>
              <a:t>частью </a:t>
            </a:r>
            <a:r>
              <a:rPr lang="ru-RU" dirty="0">
                <a:latin typeface="Times New Roman" panose="02020603050405020304" pitchFamily="18" charset="0"/>
                <a:cs typeface="Times New Roman" panose="02020603050405020304" pitchFamily="18" charset="0"/>
              </a:rPr>
              <a:t>2 </a:t>
            </a:r>
            <a:r>
              <a:rPr lang="ru-RU" dirty="0" smtClean="0">
                <a:latin typeface="Times New Roman" panose="02020603050405020304" pitchFamily="18" charset="0"/>
                <a:cs typeface="Times New Roman" panose="02020603050405020304" pitchFamily="18" charset="0"/>
              </a:rPr>
              <a:t>статьи 19.4.1 КоАП РФ</a:t>
            </a:r>
            <a:endParaRPr lang="ru-RU" dirty="0">
              <a:latin typeface="Times New Roman" panose="02020603050405020304" pitchFamily="18" charset="0"/>
              <a:cs typeface="Times New Roman" panose="02020603050405020304" pitchFamily="18" charset="0"/>
            </a:endParaRPr>
          </a:p>
        </p:txBody>
      </p:sp>
      <p:sp>
        <p:nvSpPr>
          <p:cNvPr id="10" name="Прямоугольник 9"/>
          <p:cNvSpPr/>
          <p:nvPr/>
        </p:nvSpPr>
        <p:spPr>
          <a:xfrm>
            <a:off x="706582" y="1177634"/>
            <a:ext cx="10825595" cy="504825"/>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latin typeface="Times New Roman" panose="02020603050405020304" pitchFamily="18" charset="0"/>
                <a:cs typeface="Times New Roman" panose="02020603050405020304" pitchFamily="18" charset="0"/>
              </a:rPr>
              <a:t>Статья 19.4.1. Воспрепятствование законной деятельности должностного лица органа государственного контроля (надзора), органа муниципального контроля</a:t>
            </a:r>
          </a:p>
        </p:txBody>
      </p:sp>
    </p:spTree>
    <p:extLst>
      <p:ext uri="{BB962C8B-B14F-4D97-AF65-F5344CB8AC3E}">
        <p14:creationId xmlns:p14="http://schemas.microsoft.com/office/powerpoint/2010/main" val="19547468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20437" y="1264153"/>
            <a:ext cx="10751128" cy="461665"/>
          </a:xfrm>
          <a:prstGeom prst="rect">
            <a:avLst/>
          </a:prstGeom>
          <a:noFill/>
        </p:spPr>
        <p:txBody>
          <a:bodyPr wrap="square" rtlCol="0">
            <a:spAutoFit/>
          </a:bodyPr>
          <a:lstStyle/>
          <a:p>
            <a:pPr algn="ctr">
              <a:tabLst>
                <a:tab pos="1703388" algn="l"/>
              </a:tabLst>
            </a:pPr>
            <a:r>
              <a:rPr lang="ru-RU" sz="2400" b="1" dirty="0" smtClean="0">
                <a:solidFill>
                  <a:srgbClr val="002060"/>
                </a:solidFill>
                <a:latin typeface="Times New Roman" panose="02020603050405020304" pitchFamily="18" charset="0"/>
                <a:cs typeface="Times New Roman" panose="02020603050405020304" pitchFamily="18" charset="0"/>
              </a:rPr>
              <a:t>Сроки составления протокола об административном правонарушении</a:t>
            </a:r>
            <a:endParaRPr lang="ru-RU" sz="2400" b="1" dirty="0">
              <a:solidFill>
                <a:srgbClr val="002060"/>
              </a:solidFill>
              <a:latin typeface="Times New Roman" panose="02020603050405020304" pitchFamily="18" charset="0"/>
              <a:cs typeface="Times New Roman" panose="02020603050405020304" pitchFamily="18" charset="0"/>
            </a:endParaRPr>
          </a:p>
        </p:txBody>
      </p:sp>
      <p:sp>
        <p:nvSpPr>
          <p:cNvPr id="2" name="Номер слайда 1"/>
          <p:cNvSpPr>
            <a:spLocks noGrp="1"/>
          </p:cNvSpPr>
          <p:nvPr>
            <p:ph type="sldNum" sz="quarter" idx="12"/>
          </p:nvPr>
        </p:nvSpPr>
        <p:spPr>
          <a:xfrm>
            <a:off x="9448800" y="6492875"/>
            <a:ext cx="2743200" cy="365125"/>
          </a:xfrm>
        </p:spPr>
        <p:txBody>
          <a:bodyPr/>
          <a:lstStyle/>
          <a:p>
            <a:pPr>
              <a:defRPr/>
            </a:pPr>
            <a:fld id="{7AE3F632-3016-4CCE-ADE3-EFDB7D461A0D}" type="slidenum">
              <a:rPr lang="ru-RU" smtClean="0">
                <a:latin typeface="Times New Roman" panose="02020603050405020304" pitchFamily="18" charset="0"/>
                <a:cs typeface="Times New Roman" panose="02020603050405020304" pitchFamily="18" charset="0"/>
              </a:rPr>
              <a:pPr>
                <a:defRPr/>
              </a:pPr>
              <a:t>4</a:t>
            </a:fld>
            <a:endParaRPr lang="ru-RU" dirty="0">
              <a:latin typeface="Times New Roman" panose="02020603050405020304" pitchFamily="18" charset="0"/>
              <a:cs typeface="Times New Roman" panose="02020603050405020304" pitchFamily="18" charset="0"/>
            </a:endParaRPr>
          </a:p>
        </p:txBody>
      </p:sp>
      <p:sp>
        <p:nvSpPr>
          <p:cNvPr id="37" name="Пятиугольник 36"/>
          <p:cNvSpPr/>
          <p:nvPr/>
        </p:nvSpPr>
        <p:spPr>
          <a:xfrm>
            <a:off x="1953487" y="2147453"/>
            <a:ext cx="8188037" cy="805297"/>
          </a:xfrm>
          <a:prstGeom prst="homePlat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600" dirty="0" smtClean="0">
                <a:latin typeface="Times New Roman" panose="02020603050405020304" pitchFamily="18" charset="0"/>
                <a:cs typeface="Times New Roman" panose="02020603050405020304" pitchFamily="18" charset="0"/>
              </a:rPr>
              <a:t>протокол составляется немедленно </a:t>
            </a:r>
            <a:r>
              <a:rPr lang="ru-RU" sz="1600" dirty="0">
                <a:latin typeface="Times New Roman" panose="02020603050405020304" pitchFamily="18" charset="0"/>
                <a:cs typeface="Times New Roman" panose="02020603050405020304" pitchFamily="18" charset="0"/>
              </a:rPr>
              <a:t>после выявления совершения административного правонарушения</a:t>
            </a:r>
          </a:p>
        </p:txBody>
      </p:sp>
      <p:sp>
        <p:nvSpPr>
          <p:cNvPr id="106" name="Пятиугольник 105"/>
          <p:cNvSpPr/>
          <p:nvPr/>
        </p:nvSpPr>
        <p:spPr>
          <a:xfrm>
            <a:off x="1953488" y="3228109"/>
            <a:ext cx="8188038" cy="1371600"/>
          </a:xfrm>
          <a:prstGeom prst="homePlat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600" dirty="0">
                <a:latin typeface="Times New Roman" panose="02020603050405020304" pitchFamily="18" charset="0"/>
                <a:cs typeface="Times New Roman" panose="02020603050405020304" pitchFamily="18" charset="0"/>
              </a:rPr>
              <a:t>если требуется дополнительное выяснение обстоятельств дела либо данных </a:t>
            </a:r>
            <a:r>
              <a:rPr lang="ru-RU" sz="1600" dirty="0" smtClean="0">
                <a:latin typeface="Times New Roman" panose="02020603050405020304" pitchFamily="18" charset="0"/>
                <a:cs typeface="Times New Roman" panose="02020603050405020304" pitchFamily="18" charset="0"/>
              </a:rPr>
              <a:t/>
            </a:r>
            <a:br>
              <a:rPr lang="ru-RU" sz="1600" dirty="0" smtClean="0">
                <a:latin typeface="Times New Roman" panose="02020603050405020304" pitchFamily="18" charset="0"/>
                <a:cs typeface="Times New Roman" panose="02020603050405020304" pitchFamily="18" charset="0"/>
              </a:rPr>
            </a:br>
            <a:r>
              <a:rPr lang="ru-RU" sz="1600" dirty="0" smtClean="0">
                <a:latin typeface="Times New Roman" panose="02020603050405020304" pitchFamily="18" charset="0"/>
                <a:cs typeface="Times New Roman" panose="02020603050405020304" pitchFamily="18" charset="0"/>
              </a:rPr>
              <a:t>о </a:t>
            </a:r>
            <a:r>
              <a:rPr lang="ru-RU" sz="1600" dirty="0">
                <a:latin typeface="Times New Roman" panose="02020603050405020304" pitchFamily="18" charset="0"/>
                <a:cs typeface="Times New Roman" panose="02020603050405020304" pitchFamily="18" charset="0"/>
              </a:rPr>
              <a:t>физическом лице или сведений о юридическом лице, в отношении которых возбуждается дело об административном правонарушении, протокол </a:t>
            </a:r>
            <a:r>
              <a:rPr lang="ru-RU" sz="1600" dirty="0" smtClean="0">
                <a:latin typeface="Times New Roman" panose="02020603050405020304" pitchFamily="18" charset="0"/>
                <a:cs typeface="Times New Roman" panose="02020603050405020304" pitchFamily="18" charset="0"/>
              </a:rPr>
              <a:t/>
            </a:r>
            <a:br>
              <a:rPr lang="ru-RU" sz="1600" dirty="0" smtClean="0">
                <a:latin typeface="Times New Roman" panose="02020603050405020304" pitchFamily="18" charset="0"/>
                <a:cs typeface="Times New Roman" panose="02020603050405020304" pitchFamily="18" charset="0"/>
              </a:rPr>
            </a:br>
            <a:r>
              <a:rPr lang="ru-RU" sz="1600" dirty="0" smtClean="0">
                <a:latin typeface="Times New Roman" panose="02020603050405020304" pitchFamily="18" charset="0"/>
                <a:cs typeface="Times New Roman" panose="02020603050405020304" pitchFamily="18" charset="0"/>
              </a:rPr>
              <a:t>об </a:t>
            </a:r>
            <a:r>
              <a:rPr lang="ru-RU" sz="1600" dirty="0">
                <a:latin typeface="Times New Roman" panose="02020603050405020304" pitchFamily="18" charset="0"/>
                <a:cs typeface="Times New Roman" panose="02020603050405020304" pitchFamily="18" charset="0"/>
              </a:rPr>
              <a:t>административном правонарушении составляется в течение двух суток с момента выявления административного правонарушения</a:t>
            </a:r>
          </a:p>
        </p:txBody>
      </p:sp>
      <p:sp>
        <p:nvSpPr>
          <p:cNvPr id="107" name="Пятиугольник 106"/>
          <p:cNvSpPr/>
          <p:nvPr/>
        </p:nvSpPr>
        <p:spPr>
          <a:xfrm>
            <a:off x="1953490" y="5029200"/>
            <a:ext cx="8188037" cy="886691"/>
          </a:xfrm>
          <a:prstGeom prst="homePlat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600" dirty="0" smtClean="0">
                <a:latin typeface="Times New Roman" panose="02020603050405020304" pitchFamily="18" charset="0"/>
                <a:cs typeface="Times New Roman" panose="02020603050405020304" pitchFamily="18" charset="0"/>
              </a:rPr>
              <a:t>в </a:t>
            </a:r>
            <a:r>
              <a:rPr lang="ru-RU" sz="1600" dirty="0">
                <a:latin typeface="Times New Roman" panose="02020603050405020304" pitchFamily="18" charset="0"/>
                <a:cs typeface="Times New Roman" panose="02020603050405020304" pitchFamily="18" charset="0"/>
              </a:rPr>
              <a:t>случае проведения административного расследования протокол об административном правонарушении составляется по окончании расследования в сроки, предусмотренные статьей </a:t>
            </a:r>
            <a:r>
              <a:rPr lang="ru-RU" sz="1600" dirty="0" smtClean="0">
                <a:latin typeface="Times New Roman" panose="02020603050405020304" pitchFamily="18" charset="0"/>
                <a:cs typeface="Times New Roman" panose="02020603050405020304" pitchFamily="18" charset="0"/>
              </a:rPr>
              <a:t>28.7 КоАП РФ</a:t>
            </a:r>
            <a:endParaRPr lang="ru-RU"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7950429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41272" y="309706"/>
            <a:ext cx="7238999" cy="1325563"/>
          </a:xfrm>
        </p:spPr>
        <p:txBody>
          <a:bodyPr/>
          <a:lstStyle/>
          <a:p>
            <a:pPr algn="r"/>
            <a:r>
              <a:rPr lang="ru-RU" sz="2000" dirty="0">
                <a:solidFill>
                  <a:srgbClr val="7030A0"/>
                </a:solidFill>
                <a:latin typeface="Times New Roman" panose="02020603050405020304" pitchFamily="18" charset="0"/>
                <a:cs typeface="Times New Roman" panose="02020603050405020304" pitchFamily="18" charset="0"/>
              </a:rPr>
              <a:t/>
            </a:r>
            <a:br>
              <a:rPr lang="ru-RU" sz="2000" dirty="0">
                <a:solidFill>
                  <a:srgbClr val="7030A0"/>
                </a:solidFill>
                <a:latin typeface="Times New Roman" panose="02020603050405020304" pitchFamily="18" charset="0"/>
                <a:cs typeface="Times New Roman" panose="02020603050405020304" pitchFamily="18" charset="0"/>
              </a:rPr>
            </a:br>
            <a:endParaRPr lang="ru-RU" sz="2000" dirty="0">
              <a:solidFill>
                <a:srgbClr val="7030A0"/>
              </a:solidFill>
              <a:latin typeface="Times New Roman" panose="02020603050405020304" pitchFamily="18" charset="0"/>
              <a:cs typeface="Times New Roman" panose="02020603050405020304" pitchFamily="18" charset="0"/>
            </a:endParaRPr>
          </a:p>
        </p:txBody>
      </p:sp>
      <p:sp>
        <p:nvSpPr>
          <p:cNvPr id="5" name="Номер слайда 4"/>
          <p:cNvSpPr>
            <a:spLocks noGrp="1"/>
          </p:cNvSpPr>
          <p:nvPr>
            <p:ph type="sldNum" sz="quarter" idx="12"/>
          </p:nvPr>
        </p:nvSpPr>
        <p:spPr>
          <a:xfrm>
            <a:off x="9448800" y="6492875"/>
            <a:ext cx="2743200" cy="365125"/>
          </a:xfrm>
        </p:spPr>
        <p:txBody>
          <a:bodyPr/>
          <a:lstStyle/>
          <a:p>
            <a:pPr>
              <a:defRPr/>
            </a:pPr>
            <a:fld id="{B71FCD68-0AFD-4048-852E-53B764BC6EED}" type="slidenum">
              <a:rPr lang="ru-RU" smtClean="0">
                <a:latin typeface="Times New Roman" panose="02020603050405020304" pitchFamily="18" charset="0"/>
                <a:cs typeface="Times New Roman" panose="02020603050405020304" pitchFamily="18" charset="0"/>
              </a:rPr>
              <a:pPr>
                <a:defRPr/>
              </a:pPr>
              <a:t>40</a:t>
            </a:fld>
            <a:endParaRPr lang="ru-RU" dirty="0">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2247034" y="2428875"/>
            <a:ext cx="7453745" cy="907473"/>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u="sng" dirty="0" smtClean="0">
                <a:latin typeface="Times New Roman" panose="02020603050405020304" pitchFamily="18" charset="0"/>
                <a:cs typeface="Times New Roman" panose="02020603050405020304" pitchFamily="18" charset="0"/>
              </a:rPr>
              <a:t>Часть 20 </a:t>
            </a:r>
          </a:p>
          <a:p>
            <a:pPr algn="ctr"/>
            <a:r>
              <a:rPr lang="ru-RU" sz="2000" dirty="0" smtClean="0">
                <a:latin typeface="Times New Roman" panose="02020603050405020304" pitchFamily="18" charset="0"/>
                <a:cs typeface="Times New Roman" panose="02020603050405020304" pitchFamily="18" charset="0"/>
              </a:rPr>
              <a:t>Невыполнение </a:t>
            </a:r>
            <a:r>
              <a:rPr lang="ru-RU" sz="2000" dirty="0">
                <a:latin typeface="Times New Roman" panose="02020603050405020304" pitchFamily="18" charset="0"/>
                <a:cs typeface="Times New Roman" panose="02020603050405020304" pitchFamily="18" charset="0"/>
              </a:rPr>
              <a:t>в установленный срок законного предписания органа государственного (муниципального) финансового контроля</a:t>
            </a:r>
          </a:p>
        </p:txBody>
      </p:sp>
      <p:sp>
        <p:nvSpPr>
          <p:cNvPr id="7" name="Прямоугольник 6"/>
          <p:cNvSpPr/>
          <p:nvPr/>
        </p:nvSpPr>
        <p:spPr>
          <a:xfrm>
            <a:off x="2618509" y="3595252"/>
            <a:ext cx="6553200" cy="872837"/>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a:latin typeface="Times New Roman" panose="02020603050405020304" pitchFamily="18" charset="0"/>
                <a:cs typeface="Times New Roman" panose="02020603050405020304" pitchFamily="18" charset="0"/>
              </a:rPr>
              <a:t>Должностные лица Федерального казначейства вправе</a:t>
            </a:r>
          </a:p>
        </p:txBody>
      </p:sp>
      <p:sp>
        <p:nvSpPr>
          <p:cNvPr id="8" name="Прямоугольник 7"/>
          <p:cNvSpPr/>
          <p:nvPr/>
        </p:nvSpPr>
        <p:spPr>
          <a:xfrm>
            <a:off x="2618509" y="5306291"/>
            <a:ext cx="2951018" cy="942109"/>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latin typeface="Times New Roman" panose="02020603050405020304" pitchFamily="18" charset="0"/>
                <a:cs typeface="Times New Roman" panose="02020603050405020304" pitchFamily="18" charset="0"/>
              </a:rPr>
              <a:t>Возбуждать дела </a:t>
            </a:r>
            <a:endParaRPr lang="ru-RU" dirty="0" smtClean="0">
              <a:latin typeface="Times New Roman" panose="02020603050405020304" pitchFamily="18" charset="0"/>
              <a:cs typeface="Times New Roman" panose="02020603050405020304" pitchFamily="18" charset="0"/>
            </a:endParaRPr>
          </a:p>
          <a:p>
            <a:pPr algn="ctr"/>
            <a:r>
              <a:rPr lang="ru-RU" dirty="0" smtClean="0">
                <a:latin typeface="Times New Roman" panose="02020603050405020304" pitchFamily="18" charset="0"/>
                <a:cs typeface="Times New Roman" panose="02020603050405020304" pitchFamily="18" charset="0"/>
              </a:rPr>
              <a:t>по </a:t>
            </a:r>
            <a:r>
              <a:rPr lang="ru-RU" dirty="0">
                <a:latin typeface="Times New Roman" panose="02020603050405020304" pitchFamily="18" charset="0"/>
                <a:cs typeface="Times New Roman" panose="02020603050405020304" pitchFamily="18" charset="0"/>
              </a:rPr>
              <a:t>части  20 </a:t>
            </a:r>
            <a:endParaRPr lang="ru-RU" dirty="0" smtClean="0">
              <a:latin typeface="Times New Roman" panose="02020603050405020304" pitchFamily="18" charset="0"/>
              <a:cs typeface="Times New Roman" panose="02020603050405020304" pitchFamily="18" charset="0"/>
            </a:endParaRPr>
          </a:p>
          <a:p>
            <a:pPr algn="ctr"/>
            <a:r>
              <a:rPr lang="ru-RU" dirty="0" smtClean="0">
                <a:latin typeface="Times New Roman" panose="02020603050405020304" pitchFamily="18" charset="0"/>
                <a:cs typeface="Times New Roman" panose="02020603050405020304" pitchFamily="18" charset="0"/>
              </a:rPr>
              <a:t>статьи </a:t>
            </a:r>
            <a:r>
              <a:rPr lang="ru-RU" dirty="0">
                <a:latin typeface="Times New Roman" panose="02020603050405020304" pitchFamily="18" charset="0"/>
                <a:cs typeface="Times New Roman" panose="02020603050405020304" pitchFamily="18" charset="0"/>
              </a:rPr>
              <a:t>19.5 КоАП РФ</a:t>
            </a:r>
          </a:p>
        </p:txBody>
      </p:sp>
      <p:sp>
        <p:nvSpPr>
          <p:cNvPr id="9" name="Прямоугольник 8"/>
          <p:cNvSpPr/>
          <p:nvPr/>
        </p:nvSpPr>
        <p:spPr>
          <a:xfrm>
            <a:off x="6442364" y="5306291"/>
            <a:ext cx="2729345" cy="942109"/>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latin typeface="Times New Roman" panose="02020603050405020304" pitchFamily="18" charset="0"/>
                <a:cs typeface="Times New Roman" panose="02020603050405020304" pitchFamily="18" charset="0"/>
              </a:rPr>
              <a:t>Рассматривать дела </a:t>
            </a:r>
            <a:endParaRPr lang="ru-RU" dirty="0" smtClean="0">
              <a:latin typeface="Times New Roman" panose="02020603050405020304" pitchFamily="18" charset="0"/>
              <a:cs typeface="Times New Roman" panose="02020603050405020304" pitchFamily="18" charset="0"/>
            </a:endParaRPr>
          </a:p>
          <a:p>
            <a:pPr algn="ctr"/>
            <a:r>
              <a:rPr lang="ru-RU" dirty="0" smtClean="0">
                <a:latin typeface="Times New Roman" panose="02020603050405020304" pitchFamily="18" charset="0"/>
                <a:cs typeface="Times New Roman" panose="02020603050405020304" pitchFamily="18" charset="0"/>
              </a:rPr>
              <a:t>по </a:t>
            </a:r>
            <a:r>
              <a:rPr lang="ru-RU" dirty="0">
                <a:latin typeface="Times New Roman" panose="02020603050405020304" pitchFamily="18" charset="0"/>
                <a:cs typeface="Times New Roman" panose="02020603050405020304" pitchFamily="18" charset="0"/>
              </a:rPr>
              <a:t>части  20 статьи 19.5 КоАП РФ</a:t>
            </a:r>
          </a:p>
        </p:txBody>
      </p:sp>
      <p:sp>
        <p:nvSpPr>
          <p:cNvPr id="10" name="Стрелка вниз 9"/>
          <p:cNvSpPr/>
          <p:nvPr/>
        </p:nvSpPr>
        <p:spPr>
          <a:xfrm>
            <a:off x="3851702" y="4468089"/>
            <a:ext cx="484632" cy="838201"/>
          </a:xfrm>
          <a:prstGeom prst="downArrow">
            <a:avLst/>
          </a:prstGeom>
          <a:solidFill>
            <a:srgbClr val="F3926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Стрелка вниз 10"/>
          <p:cNvSpPr/>
          <p:nvPr/>
        </p:nvSpPr>
        <p:spPr>
          <a:xfrm>
            <a:off x="7564720" y="4468089"/>
            <a:ext cx="484632" cy="838202"/>
          </a:xfrm>
          <a:prstGeom prst="downArrow">
            <a:avLst/>
          </a:prstGeom>
          <a:solidFill>
            <a:srgbClr val="F3926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Прямоугольник 3"/>
          <p:cNvSpPr/>
          <p:nvPr/>
        </p:nvSpPr>
        <p:spPr>
          <a:xfrm>
            <a:off x="438150" y="1257300"/>
            <a:ext cx="10801350" cy="1019175"/>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a:latin typeface="Times New Roman" panose="02020603050405020304" pitchFamily="18" charset="0"/>
                <a:cs typeface="Times New Roman" panose="02020603050405020304" pitchFamily="18" charset="0"/>
              </a:rPr>
              <a:t>Статья 19.5. Невыполнение в срок законного предписания </a:t>
            </a:r>
            <a:r>
              <a:rPr lang="ru-RU" b="1" dirty="0" smtClean="0">
                <a:latin typeface="Times New Roman" panose="02020603050405020304" pitchFamily="18" charset="0"/>
                <a:cs typeface="Times New Roman" panose="02020603050405020304" pitchFamily="18" charset="0"/>
              </a:rPr>
              <a:t>(</a:t>
            </a:r>
            <a:r>
              <a:rPr lang="ru-RU" b="1" dirty="0">
                <a:latin typeface="Times New Roman" panose="02020603050405020304" pitchFamily="18" charset="0"/>
                <a:cs typeface="Times New Roman" panose="02020603050405020304" pitchFamily="18" charset="0"/>
              </a:rPr>
              <a:t>постановления, представления, решения) </a:t>
            </a:r>
            <a:br>
              <a:rPr lang="ru-RU" b="1" dirty="0">
                <a:latin typeface="Times New Roman" panose="02020603050405020304" pitchFamily="18" charset="0"/>
                <a:cs typeface="Times New Roman" panose="02020603050405020304" pitchFamily="18" charset="0"/>
              </a:rPr>
            </a:br>
            <a:r>
              <a:rPr lang="ru-RU" b="1" dirty="0">
                <a:latin typeface="Times New Roman" panose="02020603050405020304" pitchFamily="18" charset="0"/>
                <a:cs typeface="Times New Roman" panose="02020603050405020304" pitchFamily="18" charset="0"/>
              </a:rPr>
              <a:t>органа (должностного лица), осуществляющего </a:t>
            </a:r>
            <a:r>
              <a:rPr lang="ru-RU" b="1" dirty="0" smtClean="0">
                <a:latin typeface="Times New Roman" panose="02020603050405020304" pitchFamily="18" charset="0"/>
                <a:cs typeface="Times New Roman" panose="02020603050405020304" pitchFamily="18" charset="0"/>
              </a:rPr>
              <a:t>государственный </a:t>
            </a:r>
            <a:r>
              <a:rPr lang="ru-RU" b="1" dirty="0">
                <a:latin typeface="Times New Roman" panose="02020603050405020304" pitchFamily="18" charset="0"/>
                <a:cs typeface="Times New Roman" panose="02020603050405020304" pitchFamily="18" charset="0"/>
              </a:rPr>
              <a:t>надзор (контроль), муниципальный контроль</a:t>
            </a:r>
          </a:p>
        </p:txBody>
      </p:sp>
    </p:spTree>
    <p:extLst>
      <p:ext uri="{BB962C8B-B14F-4D97-AF65-F5344CB8AC3E}">
        <p14:creationId xmlns:p14="http://schemas.microsoft.com/office/powerpoint/2010/main" val="388140113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41272" y="309706"/>
            <a:ext cx="7238999" cy="1325563"/>
          </a:xfrm>
        </p:spPr>
        <p:txBody>
          <a:bodyPr/>
          <a:lstStyle/>
          <a:p>
            <a:pPr algn="r"/>
            <a:r>
              <a:rPr lang="ru-RU" sz="2000" dirty="0">
                <a:solidFill>
                  <a:srgbClr val="7030A0"/>
                </a:solidFill>
                <a:latin typeface="Times New Roman" panose="02020603050405020304" pitchFamily="18" charset="0"/>
                <a:cs typeface="Times New Roman" panose="02020603050405020304" pitchFamily="18" charset="0"/>
              </a:rPr>
              <a:t/>
            </a:r>
            <a:br>
              <a:rPr lang="ru-RU" sz="2000" dirty="0">
                <a:solidFill>
                  <a:srgbClr val="7030A0"/>
                </a:solidFill>
                <a:latin typeface="Times New Roman" panose="02020603050405020304" pitchFamily="18" charset="0"/>
                <a:cs typeface="Times New Roman" panose="02020603050405020304" pitchFamily="18" charset="0"/>
              </a:rPr>
            </a:br>
            <a:endParaRPr lang="ru-RU" sz="2000" dirty="0">
              <a:solidFill>
                <a:srgbClr val="7030A0"/>
              </a:solidFill>
              <a:latin typeface="Times New Roman" panose="02020603050405020304" pitchFamily="18" charset="0"/>
              <a:cs typeface="Times New Roman" panose="02020603050405020304" pitchFamily="18" charset="0"/>
            </a:endParaRPr>
          </a:p>
        </p:txBody>
      </p:sp>
      <p:sp>
        <p:nvSpPr>
          <p:cNvPr id="5" name="Номер слайда 4"/>
          <p:cNvSpPr>
            <a:spLocks noGrp="1"/>
          </p:cNvSpPr>
          <p:nvPr>
            <p:ph type="sldNum" sz="quarter" idx="12"/>
          </p:nvPr>
        </p:nvSpPr>
        <p:spPr>
          <a:xfrm>
            <a:off x="9448800" y="6492875"/>
            <a:ext cx="2743200" cy="365125"/>
          </a:xfrm>
        </p:spPr>
        <p:txBody>
          <a:bodyPr/>
          <a:lstStyle/>
          <a:p>
            <a:pPr>
              <a:defRPr/>
            </a:pPr>
            <a:fld id="{B71FCD68-0AFD-4048-852E-53B764BC6EED}" type="slidenum">
              <a:rPr lang="ru-RU" smtClean="0">
                <a:latin typeface="Times New Roman" panose="02020603050405020304" pitchFamily="18" charset="0"/>
                <a:cs typeface="Times New Roman" panose="02020603050405020304" pitchFamily="18" charset="0"/>
              </a:rPr>
              <a:pPr>
                <a:defRPr/>
              </a:pPr>
              <a:t>41</a:t>
            </a:fld>
            <a:endParaRPr lang="ru-RU" dirty="0">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2237508" y="2409826"/>
            <a:ext cx="7453745" cy="1162049"/>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000" b="1" u="sng" dirty="0" smtClean="0">
              <a:latin typeface="Times New Roman" panose="02020603050405020304" pitchFamily="18" charset="0"/>
              <a:cs typeface="Times New Roman" panose="02020603050405020304" pitchFamily="18" charset="0"/>
            </a:endParaRPr>
          </a:p>
          <a:p>
            <a:pPr algn="ctr"/>
            <a:r>
              <a:rPr lang="ru-RU" b="1" u="sng" dirty="0" smtClean="0">
                <a:latin typeface="Times New Roman" panose="02020603050405020304" pitchFamily="18" charset="0"/>
                <a:cs typeface="Times New Roman" panose="02020603050405020304" pitchFamily="18" charset="0"/>
              </a:rPr>
              <a:t>Часть 20.1 </a:t>
            </a:r>
          </a:p>
          <a:p>
            <a:pPr algn="ctr"/>
            <a:r>
              <a:rPr lang="ru-RU" dirty="0" smtClean="0">
                <a:latin typeface="Times New Roman" panose="02020603050405020304" pitchFamily="18" charset="0"/>
                <a:cs typeface="Times New Roman" panose="02020603050405020304" pitchFamily="18" charset="0"/>
              </a:rPr>
              <a:t>Повторное </a:t>
            </a:r>
            <a:r>
              <a:rPr lang="ru-RU" dirty="0">
                <a:latin typeface="Times New Roman" panose="02020603050405020304" pitchFamily="18" charset="0"/>
                <a:cs typeface="Times New Roman" panose="02020603050405020304" pitchFamily="18" charset="0"/>
              </a:rPr>
              <a:t>совершение должностным лицом административного правонарушения, предусмотренного </a:t>
            </a:r>
            <a:endParaRPr lang="ru-RU" dirty="0" smtClean="0">
              <a:latin typeface="Times New Roman" panose="02020603050405020304" pitchFamily="18" charset="0"/>
              <a:cs typeface="Times New Roman" panose="02020603050405020304" pitchFamily="18" charset="0"/>
            </a:endParaRPr>
          </a:p>
          <a:p>
            <a:pPr algn="ctr"/>
            <a:r>
              <a:rPr lang="ru-RU" dirty="0" smtClean="0">
                <a:latin typeface="Times New Roman" panose="02020603050405020304" pitchFamily="18" charset="0"/>
                <a:cs typeface="Times New Roman" panose="02020603050405020304" pitchFamily="18" charset="0"/>
              </a:rPr>
              <a:t>частью </a:t>
            </a:r>
            <a:r>
              <a:rPr lang="ru-RU" dirty="0">
                <a:latin typeface="Times New Roman" panose="02020603050405020304" pitchFamily="18" charset="0"/>
                <a:cs typeface="Times New Roman" panose="02020603050405020304" pitchFamily="18" charset="0"/>
              </a:rPr>
              <a:t>20 </a:t>
            </a:r>
            <a:r>
              <a:rPr lang="ru-RU" dirty="0" smtClean="0">
                <a:latin typeface="Times New Roman" panose="02020603050405020304" pitchFamily="18" charset="0"/>
                <a:cs typeface="Times New Roman" panose="02020603050405020304" pitchFamily="18" charset="0"/>
              </a:rPr>
              <a:t>статьи 19.5 КоАП РФ</a:t>
            </a:r>
            <a:endParaRPr lang="ru-RU" dirty="0">
              <a:latin typeface="Times New Roman" panose="02020603050405020304" pitchFamily="18" charset="0"/>
              <a:cs typeface="Times New Roman" panose="02020603050405020304" pitchFamily="18" charset="0"/>
            </a:endParaRPr>
          </a:p>
          <a:p>
            <a:pPr algn="ctr"/>
            <a:r>
              <a:rPr lang="ru-RU" sz="2000" dirty="0" err="1" smtClean="0">
                <a:latin typeface="Times New Roman" panose="02020603050405020304" pitchFamily="18" charset="0"/>
                <a:cs typeface="Times New Roman" panose="02020603050405020304" pitchFamily="18" charset="0"/>
              </a:rPr>
              <a:t>оля</a:t>
            </a:r>
            <a:endParaRPr lang="ru-RU" sz="2000" dirty="0">
              <a:latin typeface="Times New Roman" panose="02020603050405020304" pitchFamily="18" charset="0"/>
              <a:cs typeface="Times New Roman" panose="02020603050405020304" pitchFamily="18" charset="0"/>
            </a:endParaRPr>
          </a:p>
        </p:txBody>
      </p:sp>
      <p:sp>
        <p:nvSpPr>
          <p:cNvPr id="7" name="Прямоугольник 6"/>
          <p:cNvSpPr/>
          <p:nvPr/>
        </p:nvSpPr>
        <p:spPr>
          <a:xfrm>
            <a:off x="1025235" y="3971925"/>
            <a:ext cx="4225638" cy="152400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latin typeface="Times New Roman" panose="02020603050405020304" pitchFamily="18" charset="0"/>
                <a:cs typeface="Times New Roman" panose="02020603050405020304" pitchFamily="18" charset="0"/>
              </a:rPr>
              <a:t>Должностные лица Федерального казначейства </a:t>
            </a:r>
            <a:r>
              <a:rPr lang="ru-RU" dirty="0" smtClean="0">
                <a:latin typeface="Times New Roman" panose="02020603050405020304" pitchFamily="18" charset="0"/>
                <a:cs typeface="Times New Roman" panose="02020603050405020304" pitchFamily="18" charset="0"/>
              </a:rPr>
              <a:t>вправе возбуждать дела</a:t>
            </a:r>
          </a:p>
          <a:p>
            <a:pPr algn="ctr"/>
            <a:r>
              <a:rPr lang="ru-RU" dirty="0" smtClean="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по части </a:t>
            </a:r>
            <a:r>
              <a:rPr lang="ru-RU" dirty="0" smtClean="0">
                <a:latin typeface="Times New Roman" panose="02020603050405020304" pitchFamily="18" charset="0"/>
                <a:cs typeface="Times New Roman" panose="02020603050405020304" pitchFamily="18" charset="0"/>
              </a:rPr>
              <a:t>20.1 </a:t>
            </a:r>
            <a:r>
              <a:rPr lang="ru-RU" dirty="0">
                <a:latin typeface="Times New Roman" panose="02020603050405020304" pitchFamily="18" charset="0"/>
                <a:cs typeface="Times New Roman" panose="02020603050405020304" pitchFamily="18" charset="0"/>
              </a:rPr>
              <a:t>статьи 19.5 КоАП РФ</a:t>
            </a:r>
          </a:p>
        </p:txBody>
      </p:sp>
      <p:sp>
        <p:nvSpPr>
          <p:cNvPr id="9" name="Прямоугольник 8"/>
          <p:cNvSpPr/>
          <p:nvPr/>
        </p:nvSpPr>
        <p:spPr>
          <a:xfrm>
            <a:off x="7040708" y="3971925"/>
            <a:ext cx="3990108" cy="152400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latin typeface="Times New Roman" panose="02020603050405020304" pitchFamily="18" charset="0"/>
                <a:cs typeface="Times New Roman" panose="02020603050405020304" pitchFamily="18" charset="0"/>
              </a:rPr>
              <a:t>Протокол  с материалами дела об административном правонарушении подлежит направлению судье  </a:t>
            </a:r>
            <a:endParaRPr lang="ru-RU" dirty="0" smtClean="0">
              <a:latin typeface="Times New Roman" panose="02020603050405020304" pitchFamily="18" charset="0"/>
              <a:cs typeface="Times New Roman" panose="02020603050405020304" pitchFamily="18" charset="0"/>
            </a:endParaRPr>
          </a:p>
          <a:p>
            <a:pPr algn="ctr"/>
            <a:r>
              <a:rPr lang="ru-RU" dirty="0" smtClean="0">
                <a:latin typeface="Times New Roman" panose="02020603050405020304" pitchFamily="18" charset="0"/>
                <a:cs typeface="Times New Roman" panose="02020603050405020304" pitchFamily="18" charset="0"/>
              </a:rPr>
              <a:t>(</a:t>
            </a:r>
            <a:r>
              <a:rPr lang="ru-RU" dirty="0">
                <a:latin typeface="Times New Roman" panose="02020603050405020304" pitchFamily="18" charset="0"/>
                <a:cs typeface="Times New Roman" panose="02020603050405020304" pitchFamily="18" charset="0"/>
              </a:rPr>
              <a:t>ч.1 ст. 23.1  КоАП РФ)</a:t>
            </a:r>
          </a:p>
        </p:txBody>
      </p:sp>
      <p:sp>
        <p:nvSpPr>
          <p:cNvPr id="3" name="Стрелка вправо 2"/>
          <p:cNvSpPr/>
          <p:nvPr/>
        </p:nvSpPr>
        <p:spPr>
          <a:xfrm>
            <a:off x="5250871" y="4491609"/>
            <a:ext cx="1789837" cy="484632"/>
          </a:xfrm>
          <a:prstGeom prst="rightArrow">
            <a:avLst/>
          </a:prstGeom>
          <a:solidFill>
            <a:srgbClr val="F3926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Прямоугольник 3"/>
          <p:cNvSpPr/>
          <p:nvPr/>
        </p:nvSpPr>
        <p:spPr>
          <a:xfrm>
            <a:off x="1025235" y="1162050"/>
            <a:ext cx="10005581" cy="962025"/>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a:latin typeface="Times New Roman" panose="02020603050405020304" pitchFamily="18" charset="0"/>
                <a:cs typeface="Times New Roman" panose="02020603050405020304" pitchFamily="18" charset="0"/>
              </a:rPr>
              <a:t>Статья 19.5. Невыполнение в срок законного </a:t>
            </a:r>
            <a:r>
              <a:rPr lang="ru-RU" b="1" dirty="0" smtClean="0">
                <a:latin typeface="Times New Roman" panose="02020603050405020304" pitchFamily="18" charset="0"/>
                <a:cs typeface="Times New Roman" panose="02020603050405020304" pitchFamily="18" charset="0"/>
              </a:rPr>
              <a:t>предписания (</a:t>
            </a:r>
            <a:r>
              <a:rPr lang="ru-RU" b="1" dirty="0">
                <a:latin typeface="Times New Roman" panose="02020603050405020304" pitchFamily="18" charset="0"/>
                <a:cs typeface="Times New Roman" panose="02020603050405020304" pitchFamily="18" charset="0"/>
              </a:rPr>
              <a:t>постановления, представления, решения) </a:t>
            </a:r>
            <a:r>
              <a:rPr lang="ru-RU" b="1" dirty="0" smtClean="0">
                <a:latin typeface="Times New Roman" panose="02020603050405020304" pitchFamily="18" charset="0"/>
                <a:cs typeface="Times New Roman" panose="02020603050405020304" pitchFamily="18" charset="0"/>
              </a:rPr>
              <a:t>органа </a:t>
            </a:r>
            <a:r>
              <a:rPr lang="ru-RU" b="1" dirty="0">
                <a:latin typeface="Times New Roman" panose="02020603050405020304" pitchFamily="18" charset="0"/>
                <a:cs typeface="Times New Roman" panose="02020603050405020304" pitchFamily="18" charset="0"/>
              </a:rPr>
              <a:t>(должностного лица), осуществляющего </a:t>
            </a:r>
            <a:r>
              <a:rPr lang="ru-RU" b="1" dirty="0" smtClean="0">
                <a:latin typeface="Times New Roman" panose="02020603050405020304" pitchFamily="18" charset="0"/>
                <a:cs typeface="Times New Roman" panose="02020603050405020304" pitchFamily="18" charset="0"/>
              </a:rPr>
              <a:t>государственный </a:t>
            </a:r>
            <a:r>
              <a:rPr lang="ru-RU" b="1" dirty="0">
                <a:latin typeface="Times New Roman" panose="02020603050405020304" pitchFamily="18" charset="0"/>
                <a:cs typeface="Times New Roman" panose="02020603050405020304" pitchFamily="18" charset="0"/>
              </a:rPr>
              <a:t>надзор (контроль), муниципальный контроль</a:t>
            </a:r>
          </a:p>
        </p:txBody>
      </p:sp>
    </p:spTree>
    <p:extLst>
      <p:ext uri="{BB962C8B-B14F-4D97-AF65-F5344CB8AC3E}">
        <p14:creationId xmlns:p14="http://schemas.microsoft.com/office/powerpoint/2010/main" val="227937521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9448800" y="6492875"/>
            <a:ext cx="2743200" cy="365125"/>
          </a:xfrm>
        </p:spPr>
        <p:txBody>
          <a:bodyPr/>
          <a:lstStyle/>
          <a:p>
            <a:pPr>
              <a:defRPr/>
            </a:pPr>
            <a:fld id="{B71FCD68-0AFD-4048-852E-53B764BC6EED}" type="slidenum">
              <a:rPr lang="ru-RU" smtClean="0">
                <a:latin typeface="Times New Roman" panose="02020603050405020304" pitchFamily="18" charset="0"/>
                <a:cs typeface="Times New Roman" panose="02020603050405020304" pitchFamily="18" charset="0"/>
              </a:rPr>
              <a:pPr>
                <a:defRPr/>
              </a:pPr>
              <a:t>42</a:t>
            </a:fld>
            <a:endParaRPr lang="ru-RU" dirty="0">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2161308" y="2092036"/>
            <a:ext cx="7453745" cy="1662545"/>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000" b="1" u="sng" dirty="0" smtClean="0">
              <a:latin typeface="Times New Roman" panose="02020603050405020304" pitchFamily="18" charset="0"/>
              <a:cs typeface="Times New Roman" panose="02020603050405020304" pitchFamily="18" charset="0"/>
            </a:endParaRPr>
          </a:p>
          <a:p>
            <a:pPr algn="ctr"/>
            <a:r>
              <a:rPr lang="ru-RU" sz="2000" dirty="0">
                <a:latin typeface="Times New Roman" panose="02020603050405020304" pitchFamily="18" charset="0"/>
                <a:cs typeface="Times New Roman" panose="02020603050405020304" pitchFamily="18" charset="0"/>
              </a:rPr>
              <a:t>Непринятие по постановлению (представлению) органа (должностного лица), рассмотревшего дело об административном правонарушении, мер по устранению причин и условий, способствовавших совершению административного правонарушения</a:t>
            </a:r>
          </a:p>
          <a:p>
            <a:pPr algn="ctr"/>
            <a:r>
              <a:rPr lang="ru-RU" sz="2000" dirty="0" err="1" smtClean="0">
                <a:latin typeface="Times New Roman" panose="02020603050405020304" pitchFamily="18" charset="0"/>
                <a:cs typeface="Times New Roman" panose="02020603050405020304" pitchFamily="18" charset="0"/>
              </a:rPr>
              <a:t>оля</a:t>
            </a:r>
            <a:endParaRPr lang="ru-RU" sz="2000" dirty="0">
              <a:latin typeface="Times New Roman" panose="02020603050405020304" pitchFamily="18" charset="0"/>
              <a:cs typeface="Times New Roman" panose="02020603050405020304" pitchFamily="18" charset="0"/>
            </a:endParaRPr>
          </a:p>
        </p:txBody>
      </p:sp>
      <p:sp>
        <p:nvSpPr>
          <p:cNvPr id="7" name="Прямоугольник 6"/>
          <p:cNvSpPr/>
          <p:nvPr/>
        </p:nvSpPr>
        <p:spPr>
          <a:xfrm>
            <a:off x="1025234" y="4177284"/>
            <a:ext cx="4225638" cy="1794164"/>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a:latin typeface="Times New Roman" panose="02020603050405020304" pitchFamily="18" charset="0"/>
                <a:cs typeface="Times New Roman" panose="02020603050405020304" pitchFamily="18" charset="0"/>
              </a:rPr>
              <a:t>Должностные лица Федерального казначейства </a:t>
            </a:r>
            <a:r>
              <a:rPr lang="ru-RU" b="1" dirty="0" smtClean="0">
                <a:latin typeface="Times New Roman" panose="02020603050405020304" pitchFamily="18" charset="0"/>
                <a:cs typeface="Times New Roman" panose="02020603050405020304" pitchFamily="18" charset="0"/>
              </a:rPr>
              <a:t>вправе возбуждать </a:t>
            </a:r>
            <a:r>
              <a:rPr lang="ru-RU" b="1" dirty="0">
                <a:latin typeface="Times New Roman" panose="02020603050405020304" pitchFamily="18" charset="0"/>
                <a:cs typeface="Times New Roman" panose="02020603050405020304" pitchFamily="18" charset="0"/>
              </a:rPr>
              <a:t>дела по </a:t>
            </a:r>
            <a:r>
              <a:rPr lang="ru-RU" b="1" dirty="0" smtClean="0">
                <a:latin typeface="Times New Roman" panose="02020603050405020304" pitchFamily="18" charset="0"/>
                <a:cs typeface="Times New Roman" panose="02020603050405020304" pitchFamily="18" charset="0"/>
              </a:rPr>
              <a:t>статье 19.6 </a:t>
            </a:r>
            <a:r>
              <a:rPr lang="ru-RU" b="1" dirty="0">
                <a:latin typeface="Times New Roman" panose="02020603050405020304" pitchFamily="18" charset="0"/>
                <a:cs typeface="Times New Roman" panose="02020603050405020304" pitchFamily="18" charset="0"/>
              </a:rPr>
              <a:t>КоАП РФ</a:t>
            </a:r>
          </a:p>
        </p:txBody>
      </p:sp>
      <p:sp>
        <p:nvSpPr>
          <p:cNvPr id="9" name="Прямоугольник 8"/>
          <p:cNvSpPr/>
          <p:nvPr/>
        </p:nvSpPr>
        <p:spPr>
          <a:xfrm>
            <a:off x="7107383" y="4177284"/>
            <a:ext cx="3990108" cy="1794164"/>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a:latin typeface="Times New Roman" panose="02020603050405020304" pitchFamily="18" charset="0"/>
                <a:cs typeface="Times New Roman" panose="02020603050405020304" pitchFamily="18" charset="0"/>
              </a:rPr>
              <a:t>Протокол  с материалами дела об административном правонарушении подлежит направлению судье  </a:t>
            </a:r>
            <a:endParaRPr lang="ru-RU" b="1" dirty="0" smtClean="0">
              <a:latin typeface="Times New Roman" panose="02020603050405020304" pitchFamily="18" charset="0"/>
              <a:cs typeface="Times New Roman" panose="02020603050405020304" pitchFamily="18" charset="0"/>
            </a:endParaRPr>
          </a:p>
          <a:p>
            <a:pPr algn="ctr"/>
            <a:r>
              <a:rPr lang="ru-RU" b="1" dirty="0" smtClean="0">
                <a:latin typeface="Times New Roman" panose="02020603050405020304" pitchFamily="18" charset="0"/>
                <a:cs typeface="Times New Roman" panose="02020603050405020304" pitchFamily="18" charset="0"/>
              </a:rPr>
              <a:t>(</a:t>
            </a:r>
            <a:r>
              <a:rPr lang="ru-RU" b="1" dirty="0">
                <a:latin typeface="Times New Roman" panose="02020603050405020304" pitchFamily="18" charset="0"/>
                <a:cs typeface="Times New Roman" panose="02020603050405020304" pitchFamily="18" charset="0"/>
              </a:rPr>
              <a:t>ч.1 ст. 23.1  КоАП РФ)</a:t>
            </a:r>
          </a:p>
        </p:txBody>
      </p:sp>
      <p:sp>
        <p:nvSpPr>
          <p:cNvPr id="3" name="Стрелка вправо 2"/>
          <p:cNvSpPr/>
          <p:nvPr/>
        </p:nvSpPr>
        <p:spPr>
          <a:xfrm>
            <a:off x="5250872" y="4902916"/>
            <a:ext cx="1856511" cy="484632"/>
          </a:xfrm>
          <a:prstGeom prst="rightArrow">
            <a:avLst/>
          </a:prstGeom>
          <a:solidFill>
            <a:srgbClr val="F3926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Прямоугольник 3"/>
          <p:cNvSpPr/>
          <p:nvPr/>
        </p:nvSpPr>
        <p:spPr>
          <a:xfrm>
            <a:off x="1025234" y="1285875"/>
            <a:ext cx="10072257" cy="60960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a:latin typeface="Times New Roman" panose="02020603050405020304" pitchFamily="18" charset="0"/>
                <a:cs typeface="Times New Roman" panose="02020603050405020304" pitchFamily="18" charset="0"/>
              </a:rPr>
              <a:t>Статья 19.6. Непринятие мер по устранению причин и условий, способствовавших совершению административного правонарушения</a:t>
            </a:r>
          </a:p>
        </p:txBody>
      </p:sp>
    </p:spTree>
    <p:extLst>
      <p:ext uri="{BB962C8B-B14F-4D97-AF65-F5344CB8AC3E}">
        <p14:creationId xmlns:p14="http://schemas.microsoft.com/office/powerpoint/2010/main" val="307574816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9455726" y="6492875"/>
            <a:ext cx="2743200" cy="365125"/>
          </a:xfrm>
        </p:spPr>
        <p:txBody>
          <a:bodyPr/>
          <a:lstStyle/>
          <a:p>
            <a:pPr>
              <a:defRPr/>
            </a:pPr>
            <a:fld id="{B71FCD68-0AFD-4048-852E-53B764BC6EED}" type="slidenum">
              <a:rPr lang="ru-RU" smtClean="0">
                <a:latin typeface="Times New Roman" panose="02020603050405020304" pitchFamily="18" charset="0"/>
                <a:cs typeface="Times New Roman" panose="02020603050405020304" pitchFamily="18" charset="0"/>
              </a:rPr>
              <a:pPr>
                <a:defRPr/>
              </a:pPr>
              <a:t>43</a:t>
            </a:fld>
            <a:endParaRPr lang="ru-RU" dirty="0">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1025234" y="1662545"/>
            <a:ext cx="10778837" cy="2424545"/>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smtClean="0">
                <a:latin typeface="Times New Roman" panose="02020603050405020304" pitchFamily="18" charset="0"/>
                <a:cs typeface="Times New Roman" panose="02020603050405020304" pitchFamily="18" charset="0"/>
              </a:rPr>
              <a:t>Непредставление </a:t>
            </a:r>
            <a:r>
              <a:rPr lang="ru-RU" sz="1600" dirty="0">
                <a:latin typeface="Times New Roman" panose="02020603050405020304" pitchFamily="18" charset="0"/>
                <a:cs typeface="Times New Roman" panose="02020603050405020304" pitchFamily="18" charset="0"/>
              </a:rPr>
              <a:t>или несвоевременное представление в государственный орган (должностному лицу), орган (должностному лицу), осуществляющий (осуществляющему) государственный контроль (надзор), государственный финансовый контроль, муниципальный контроль, муниципальный финансовый контроль, сведений (информации), представление которых предусмотрено законом и необходимо для осуществления этим органом (должностным лицом) его законной деятельности, либо представление в государственный орган (должностному лицу), орган (должностному лицу), осуществляющий (осуществляющему) государственный контроль (надзор), государственный финансовый контроль, муниципальный контроль, муниципальный финансовый контроль, таких сведений (информации) в неполном объеме или в искаженном виде, за исключением случаев, предусмотренных статьей 6.16, частями 1, 2 и 4 статьи 8.28.1, частью 2 статьи 6.31, частью 4 статьи 14.28, статьями 19.7.1, 19.7.2, 19.7.2-1, 19.7.3, 19.7.5, 19.7.5-1, 19.7.5-2, 19.7.7, 19.7.8, 19.7.9, 19.7.12, 19.8, </a:t>
            </a:r>
            <a:r>
              <a:rPr lang="ru-RU" sz="1600" dirty="0" smtClean="0">
                <a:latin typeface="Times New Roman" panose="02020603050405020304" pitchFamily="18" charset="0"/>
                <a:cs typeface="Times New Roman" panose="02020603050405020304" pitchFamily="18" charset="0"/>
              </a:rPr>
              <a:t>19.8.3 КоАП РФ</a:t>
            </a:r>
            <a:endParaRPr lang="ru-RU" sz="1600" dirty="0">
              <a:latin typeface="Times New Roman" panose="02020603050405020304" pitchFamily="18" charset="0"/>
              <a:cs typeface="Times New Roman" panose="02020603050405020304" pitchFamily="18" charset="0"/>
            </a:endParaRPr>
          </a:p>
        </p:txBody>
      </p:sp>
      <p:sp>
        <p:nvSpPr>
          <p:cNvPr id="7" name="Прямоугольник 6"/>
          <p:cNvSpPr/>
          <p:nvPr/>
        </p:nvSpPr>
        <p:spPr>
          <a:xfrm>
            <a:off x="1025235" y="4177284"/>
            <a:ext cx="4225638" cy="1604391"/>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latin typeface="Times New Roman" panose="02020603050405020304" pitchFamily="18" charset="0"/>
                <a:cs typeface="Times New Roman" panose="02020603050405020304" pitchFamily="18" charset="0"/>
              </a:rPr>
              <a:t>Должностные лица Федерального казначейства </a:t>
            </a:r>
            <a:r>
              <a:rPr lang="ru-RU" dirty="0" smtClean="0">
                <a:latin typeface="Times New Roman" panose="02020603050405020304" pitchFamily="18" charset="0"/>
                <a:cs typeface="Times New Roman" panose="02020603050405020304" pitchFamily="18" charset="0"/>
              </a:rPr>
              <a:t>вправе возбуждать </a:t>
            </a:r>
            <a:r>
              <a:rPr lang="ru-RU" dirty="0">
                <a:latin typeface="Times New Roman" panose="02020603050405020304" pitchFamily="18" charset="0"/>
                <a:cs typeface="Times New Roman" panose="02020603050405020304" pitchFamily="18" charset="0"/>
              </a:rPr>
              <a:t>дела по </a:t>
            </a:r>
            <a:r>
              <a:rPr lang="ru-RU" dirty="0" smtClean="0">
                <a:latin typeface="Times New Roman" panose="02020603050405020304" pitchFamily="18" charset="0"/>
                <a:cs typeface="Times New Roman" panose="02020603050405020304" pitchFamily="18" charset="0"/>
              </a:rPr>
              <a:t>статье 19.7 КоАП </a:t>
            </a:r>
            <a:r>
              <a:rPr lang="ru-RU" dirty="0">
                <a:latin typeface="Times New Roman" panose="02020603050405020304" pitchFamily="18" charset="0"/>
                <a:cs typeface="Times New Roman" panose="02020603050405020304" pitchFamily="18" charset="0"/>
              </a:rPr>
              <a:t>РФ</a:t>
            </a:r>
          </a:p>
        </p:txBody>
      </p:sp>
      <p:sp>
        <p:nvSpPr>
          <p:cNvPr id="9" name="Прямоугольник 8"/>
          <p:cNvSpPr/>
          <p:nvPr/>
        </p:nvSpPr>
        <p:spPr>
          <a:xfrm>
            <a:off x="7107382" y="4257676"/>
            <a:ext cx="4696689" cy="1523999"/>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latin typeface="Times New Roman" panose="02020603050405020304" pitchFamily="18" charset="0"/>
                <a:cs typeface="Times New Roman" panose="02020603050405020304" pitchFamily="18" charset="0"/>
              </a:rPr>
              <a:t>Протокол  с материалами дела об административном правонарушении подлежит направлению судье  </a:t>
            </a:r>
            <a:endParaRPr lang="ru-RU" dirty="0" smtClean="0">
              <a:latin typeface="Times New Roman" panose="02020603050405020304" pitchFamily="18" charset="0"/>
              <a:cs typeface="Times New Roman" panose="02020603050405020304" pitchFamily="18" charset="0"/>
            </a:endParaRPr>
          </a:p>
          <a:p>
            <a:pPr algn="ctr"/>
            <a:r>
              <a:rPr lang="ru-RU" dirty="0" smtClean="0">
                <a:latin typeface="Times New Roman" panose="02020603050405020304" pitchFamily="18" charset="0"/>
                <a:cs typeface="Times New Roman" panose="02020603050405020304" pitchFamily="18" charset="0"/>
              </a:rPr>
              <a:t>(</a:t>
            </a:r>
            <a:r>
              <a:rPr lang="ru-RU" dirty="0">
                <a:latin typeface="Times New Roman" panose="02020603050405020304" pitchFamily="18" charset="0"/>
                <a:cs typeface="Times New Roman" panose="02020603050405020304" pitchFamily="18" charset="0"/>
              </a:rPr>
              <a:t>ч.1 ст. 23.1  КоАП РФ)</a:t>
            </a:r>
          </a:p>
        </p:txBody>
      </p:sp>
      <p:sp>
        <p:nvSpPr>
          <p:cNvPr id="3" name="Стрелка вправо 2"/>
          <p:cNvSpPr/>
          <p:nvPr/>
        </p:nvSpPr>
        <p:spPr>
          <a:xfrm>
            <a:off x="5250871" y="4832050"/>
            <a:ext cx="1856511" cy="484632"/>
          </a:xfrm>
          <a:prstGeom prst="rightArrow">
            <a:avLst/>
          </a:prstGeom>
          <a:solidFill>
            <a:srgbClr val="F3926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Прямоугольник 3"/>
          <p:cNvSpPr/>
          <p:nvPr/>
        </p:nvSpPr>
        <p:spPr>
          <a:xfrm>
            <a:off x="2425844" y="1181965"/>
            <a:ext cx="7800975" cy="40005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a:latin typeface="Times New Roman" panose="02020603050405020304" pitchFamily="18" charset="0"/>
                <a:cs typeface="Times New Roman" panose="02020603050405020304" pitchFamily="18" charset="0"/>
              </a:rPr>
              <a:t>Статья 19.7. Непредставление сведений (информации)</a:t>
            </a:r>
          </a:p>
        </p:txBody>
      </p:sp>
    </p:spTree>
    <p:extLst>
      <p:ext uri="{BB962C8B-B14F-4D97-AF65-F5344CB8AC3E}">
        <p14:creationId xmlns:p14="http://schemas.microsoft.com/office/powerpoint/2010/main" val="315413461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65073" y="420542"/>
            <a:ext cx="7238999" cy="1325563"/>
          </a:xfrm>
        </p:spPr>
        <p:txBody>
          <a:bodyPr/>
          <a:lstStyle/>
          <a:p>
            <a:pPr algn="r"/>
            <a:r>
              <a:rPr lang="ru-RU" sz="2000" dirty="0">
                <a:solidFill>
                  <a:srgbClr val="7030A0"/>
                </a:solidFill>
                <a:latin typeface="Times New Roman" panose="02020603050405020304" pitchFamily="18" charset="0"/>
                <a:cs typeface="Times New Roman" panose="02020603050405020304" pitchFamily="18" charset="0"/>
              </a:rPr>
              <a:t/>
            </a:r>
            <a:br>
              <a:rPr lang="ru-RU" sz="2000" dirty="0">
                <a:solidFill>
                  <a:srgbClr val="7030A0"/>
                </a:solidFill>
                <a:latin typeface="Times New Roman" panose="02020603050405020304" pitchFamily="18" charset="0"/>
                <a:cs typeface="Times New Roman" panose="02020603050405020304" pitchFamily="18" charset="0"/>
              </a:rPr>
            </a:br>
            <a:endParaRPr lang="ru-RU" sz="2000" dirty="0">
              <a:solidFill>
                <a:srgbClr val="7030A0"/>
              </a:solidFill>
              <a:latin typeface="Times New Roman" panose="02020603050405020304" pitchFamily="18" charset="0"/>
              <a:cs typeface="Times New Roman" panose="02020603050405020304" pitchFamily="18" charset="0"/>
            </a:endParaRPr>
          </a:p>
        </p:txBody>
      </p:sp>
      <p:sp>
        <p:nvSpPr>
          <p:cNvPr id="5" name="Номер слайда 4"/>
          <p:cNvSpPr>
            <a:spLocks noGrp="1"/>
          </p:cNvSpPr>
          <p:nvPr>
            <p:ph type="sldNum" sz="quarter" idx="12"/>
          </p:nvPr>
        </p:nvSpPr>
        <p:spPr>
          <a:xfrm>
            <a:off x="9448800" y="6492875"/>
            <a:ext cx="2743200" cy="365125"/>
          </a:xfrm>
        </p:spPr>
        <p:txBody>
          <a:bodyPr/>
          <a:lstStyle/>
          <a:p>
            <a:pPr>
              <a:defRPr/>
            </a:pPr>
            <a:fld id="{B71FCD68-0AFD-4048-852E-53B764BC6EED}" type="slidenum">
              <a:rPr lang="ru-RU" smtClean="0">
                <a:latin typeface="Times New Roman" panose="02020603050405020304" pitchFamily="18" charset="0"/>
                <a:cs typeface="Times New Roman" panose="02020603050405020304" pitchFamily="18" charset="0"/>
              </a:rPr>
              <a:pPr>
                <a:defRPr/>
              </a:pPr>
              <a:t>44</a:t>
            </a:fld>
            <a:endParaRPr lang="ru-RU" dirty="0">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532534" y="2407227"/>
            <a:ext cx="10813472" cy="1690254"/>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u="sng" dirty="0" smtClean="0">
                <a:latin typeface="Times New Roman" panose="02020603050405020304" pitchFamily="18" charset="0"/>
                <a:cs typeface="Times New Roman" panose="02020603050405020304" pitchFamily="18" charset="0"/>
              </a:rPr>
              <a:t>Часть 1</a:t>
            </a:r>
            <a:r>
              <a:rPr lang="ru-RU" sz="1600" u="sng" dirty="0">
                <a:latin typeface="Times New Roman" panose="02020603050405020304" pitchFamily="18" charset="0"/>
                <a:cs typeface="Times New Roman" panose="02020603050405020304" pitchFamily="18" charset="0"/>
              </a:rPr>
              <a:t>.</a:t>
            </a:r>
            <a:r>
              <a:rPr lang="ru-RU" sz="1600" dirty="0">
                <a:latin typeface="Times New Roman" panose="02020603050405020304" pitchFamily="18" charset="0"/>
                <a:cs typeface="Times New Roman" panose="02020603050405020304" pitchFamily="18" charset="0"/>
              </a:rPr>
              <a:t> </a:t>
            </a:r>
            <a:endParaRPr lang="ru-RU" sz="1600" dirty="0" smtClean="0">
              <a:latin typeface="Times New Roman" panose="02020603050405020304" pitchFamily="18" charset="0"/>
              <a:cs typeface="Times New Roman" panose="02020603050405020304" pitchFamily="18" charset="0"/>
            </a:endParaRPr>
          </a:p>
          <a:p>
            <a:pPr algn="ctr"/>
            <a:r>
              <a:rPr lang="ru-RU" sz="1600" dirty="0" smtClean="0">
                <a:latin typeface="Times New Roman" panose="02020603050405020304" pitchFamily="18" charset="0"/>
                <a:cs typeface="Times New Roman" panose="02020603050405020304" pitchFamily="18" charset="0"/>
              </a:rPr>
              <a:t>Непредставление </a:t>
            </a:r>
            <a:r>
              <a:rPr lang="ru-RU" sz="1600" dirty="0">
                <a:latin typeface="Times New Roman" panose="02020603050405020304" pitchFamily="18" charset="0"/>
                <a:cs typeface="Times New Roman" panose="02020603050405020304" pitchFamily="18" charset="0"/>
              </a:rPr>
              <a:t>или несвоевременное представление в орган, уполномоченный на осуществление контроля в сфере закупок товаров, работ, услуг для обеспечения государственных и муниципальных нужд, орган внутреннего государственного (муниципального) финансового </a:t>
            </a:r>
            <a:r>
              <a:rPr lang="ru-RU" sz="1600" dirty="0" smtClean="0">
                <a:latin typeface="Times New Roman" panose="02020603050405020304" pitchFamily="18" charset="0"/>
                <a:cs typeface="Times New Roman" panose="02020603050405020304" pitchFamily="18" charset="0"/>
              </a:rPr>
              <a:t>контроля информации </a:t>
            </a:r>
            <a:r>
              <a:rPr lang="ru-RU" sz="1600" dirty="0">
                <a:latin typeface="Times New Roman" panose="02020603050405020304" pitchFamily="18" charset="0"/>
                <a:cs typeface="Times New Roman" panose="02020603050405020304" pitchFamily="18" charset="0"/>
              </a:rPr>
              <a:t>и документов, если представление таких информации и документов является обязательным в соответствии с законодательством Российской Федерации о контрактной системе в сфере закупок, либо представление заведомо недостоверных информации и документов</a:t>
            </a:r>
          </a:p>
        </p:txBody>
      </p:sp>
      <p:sp>
        <p:nvSpPr>
          <p:cNvPr id="7" name="Прямоугольник 6"/>
          <p:cNvSpPr/>
          <p:nvPr/>
        </p:nvSpPr>
        <p:spPr>
          <a:xfrm>
            <a:off x="1288471" y="5516708"/>
            <a:ext cx="4225638" cy="897082"/>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latin typeface="Times New Roman" panose="02020603050405020304" pitchFamily="18" charset="0"/>
                <a:cs typeface="Times New Roman" panose="02020603050405020304" pitchFamily="18" charset="0"/>
              </a:rPr>
              <a:t>Возбуждать дела </a:t>
            </a:r>
            <a:r>
              <a:rPr lang="ru-RU" dirty="0" smtClean="0">
                <a:latin typeface="Times New Roman" panose="02020603050405020304" pitchFamily="18" charset="0"/>
                <a:cs typeface="Times New Roman" panose="02020603050405020304" pitchFamily="18" charset="0"/>
              </a:rPr>
              <a:t>по </a:t>
            </a:r>
            <a:r>
              <a:rPr lang="ru-RU" dirty="0">
                <a:latin typeface="Times New Roman" panose="02020603050405020304" pitchFamily="18" charset="0"/>
                <a:cs typeface="Times New Roman" panose="02020603050405020304" pitchFamily="18" charset="0"/>
              </a:rPr>
              <a:t>части  1 статьи 19.7.2 КоАП РФ</a:t>
            </a:r>
          </a:p>
        </p:txBody>
      </p:sp>
      <p:sp>
        <p:nvSpPr>
          <p:cNvPr id="9" name="Прямоугольник 8"/>
          <p:cNvSpPr/>
          <p:nvPr/>
        </p:nvSpPr>
        <p:spPr>
          <a:xfrm>
            <a:off x="6139295" y="5516708"/>
            <a:ext cx="4147705" cy="897082"/>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latin typeface="Times New Roman" panose="02020603050405020304" pitchFamily="18" charset="0"/>
                <a:cs typeface="Times New Roman" panose="02020603050405020304" pitchFamily="18" charset="0"/>
              </a:rPr>
              <a:t>Рассматривать дела по части  1 статьи 19.7.2 КоАП РФ</a:t>
            </a:r>
          </a:p>
        </p:txBody>
      </p:sp>
      <p:sp>
        <p:nvSpPr>
          <p:cNvPr id="4" name="Прямоугольник 3"/>
          <p:cNvSpPr/>
          <p:nvPr/>
        </p:nvSpPr>
        <p:spPr>
          <a:xfrm>
            <a:off x="1288471" y="4197062"/>
            <a:ext cx="8998529" cy="645103"/>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a:latin typeface="Times New Roman" panose="02020603050405020304" pitchFamily="18" charset="0"/>
                <a:cs typeface="Times New Roman" panose="02020603050405020304" pitchFamily="18" charset="0"/>
              </a:rPr>
              <a:t>Должностные лица Федерального казначейства вправе</a:t>
            </a:r>
          </a:p>
        </p:txBody>
      </p:sp>
      <p:sp>
        <p:nvSpPr>
          <p:cNvPr id="8" name="Стрелка вниз 7"/>
          <p:cNvSpPr/>
          <p:nvPr/>
        </p:nvSpPr>
        <p:spPr>
          <a:xfrm>
            <a:off x="7898232" y="4862948"/>
            <a:ext cx="484632" cy="661555"/>
          </a:xfrm>
          <a:prstGeom prst="downArrow">
            <a:avLst/>
          </a:prstGeom>
          <a:solidFill>
            <a:srgbClr val="F3926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Стрелка вниз 9"/>
          <p:cNvSpPr/>
          <p:nvPr/>
        </p:nvSpPr>
        <p:spPr>
          <a:xfrm>
            <a:off x="3158974" y="4842165"/>
            <a:ext cx="484632" cy="682338"/>
          </a:xfrm>
          <a:prstGeom prst="downArrow">
            <a:avLst/>
          </a:prstGeom>
          <a:solidFill>
            <a:srgbClr val="F3926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Прямоугольник 2"/>
          <p:cNvSpPr/>
          <p:nvPr/>
        </p:nvSpPr>
        <p:spPr>
          <a:xfrm>
            <a:off x="532534" y="1228725"/>
            <a:ext cx="10813472" cy="1019176"/>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a:latin typeface="Times New Roman" panose="02020603050405020304" pitchFamily="18" charset="0"/>
                <a:cs typeface="Times New Roman" panose="02020603050405020304" pitchFamily="18" charset="0"/>
              </a:rPr>
              <a:t>Статья 19.7.2. Непредставление информации и документов или представление заведомо недостоверных информации и документов в орган, уполномоченный на осуществление контроля в сфере закупок товаров, работ, услуг для обеспечения государственных и муниципальных нужд, в федеральный орган исполнительной власти, осуществляющий функции по контролю и надзору в сфере государственного оборонного заказа, орган внутреннего государственного (муниципального) финансового контроля</a:t>
            </a:r>
            <a:r>
              <a:rPr lang="ru-RU" sz="1400" dirty="0">
                <a:latin typeface="Times New Roman" panose="02020603050405020304" pitchFamily="18" charset="0"/>
                <a:cs typeface="Times New Roman" panose="02020603050405020304" pitchFamily="18" charset="0"/>
              </a:rPr>
              <a:t/>
            </a:r>
            <a:br>
              <a:rPr lang="ru-RU" sz="1400" dirty="0">
                <a:latin typeface="Times New Roman" panose="02020603050405020304" pitchFamily="18" charset="0"/>
                <a:cs typeface="Times New Roman" panose="02020603050405020304" pitchFamily="18" charset="0"/>
              </a:rPr>
            </a:br>
            <a:endParaRPr lang="ru-RU"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2235357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9448800" y="6492875"/>
            <a:ext cx="2743200" cy="365125"/>
          </a:xfrm>
        </p:spPr>
        <p:txBody>
          <a:bodyPr/>
          <a:lstStyle/>
          <a:p>
            <a:pPr>
              <a:defRPr/>
            </a:pPr>
            <a:fld id="{B71FCD68-0AFD-4048-852E-53B764BC6EED}" type="slidenum">
              <a:rPr lang="ru-RU" smtClean="0">
                <a:latin typeface="Times New Roman" panose="02020603050405020304" pitchFamily="18" charset="0"/>
                <a:cs typeface="Times New Roman" panose="02020603050405020304" pitchFamily="18" charset="0"/>
              </a:rPr>
              <a:pPr>
                <a:defRPr/>
              </a:pPr>
              <a:t>45</a:t>
            </a:fld>
            <a:endParaRPr lang="ru-RU" dirty="0">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1025235" y="2200275"/>
            <a:ext cx="10778837" cy="1762125"/>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u="sng" dirty="0" smtClean="0">
                <a:latin typeface="Times New Roman" panose="02020603050405020304" pitchFamily="18" charset="0"/>
                <a:cs typeface="Times New Roman" panose="02020603050405020304" pitchFamily="18" charset="0"/>
              </a:rPr>
              <a:t>Часть 1</a:t>
            </a:r>
            <a:r>
              <a:rPr lang="ru-RU" sz="1600" u="sng" dirty="0">
                <a:latin typeface="Times New Roman" panose="02020603050405020304" pitchFamily="18" charset="0"/>
                <a:cs typeface="Times New Roman" panose="02020603050405020304" pitchFamily="18" charset="0"/>
              </a:rPr>
              <a:t>.</a:t>
            </a:r>
            <a:r>
              <a:rPr lang="ru-RU" sz="1600" dirty="0">
                <a:latin typeface="Times New Roman" panose="02020603050405020304" pitchFamily="18" charset="0"/>
                <a:cs typeface="Times New Roman" panose="02020603050405020304" pitchFamily="18" charset="0"/>
              </a:rPr>
              <a:t> </a:t>
            </a:r>
            <a:endParaRPr lang="ru-RU" sz="1600" dirty="0" smtClean="0">
              <a:latin typeface="Times New Roman" panose="02020603050405020304" pitchFamily="18" charset="0"/>
              <a:cs typeface="Times New Roman" panose="02020603050405020304" pitchFamily="18" charset="0"/>
            </a:endParaRPr>
          </a:p>
          <a:p>
            <a:pPr algn="ctr"/>
            <a:r>
              <a:rPr lang="ru-RU" sz="1600" dirty="0" smtClean="0">
                <a:latin typeface="Times New Roman" panose="02020603050405020304" pitchFamily="18" charset="0"/>
                <a:cs typeface="Times New Roman" panose="02020603050405020304" pitchFamily="18" charset="0"/>
              </a:rPr>
              <a:t>Непредставление </a:t>
            </a:r>
            <a:r>
              <a:rPr lang="ru-RU" sz="1600" dirty="0">
                <a:latin typeface="Times New Roman" panose="02020603050405020304" pitchFamily="18" charset="0"/>
                <a:cs typeface="Times New Roman" panose="02020603050405020304" pitchFamily="18" charset="0"/>
              </a:rPr>
              <a:t>или несвоевременное представление в орган, уполномоченный на осуществление контроля в сфере закупок товаров, работ, услуг для обеспечения государственных и муниципальных нужд, орган внутреннего государственного (муниципального) финансового </a:t>
            </a:r>
            <a:r>
              <a:rPr lang="ru-RU" sz="1600" dirty="0" smtClean="0">
                <a:latin typeface="Times New Roman" panose="02020603050405020304" pitchFamily="18" charset="0"/>
                <a:cs typeface="Times New Roman" panose="02020603050405020304" pitchFamily="18" charset="0"/>
              </a:rPr>
              <a:t>контроля информации </a:t>
            </a:r>
            <a:r>
              <a:rPr lang="ru-RU" sz="1600" dirty="0">
                <a:latin typeface="Times New Roman" panose="02020603050405020304" pitchFamily="18" charset="0"/>
                <a:cs typeface="Times New Roman" panose="02020603050405020304" pitchFamily="18" charset="0"/>
              </a:rPr>
              <a:t>и документов, если представление таких информации и документов является обязательным в соответствии с законодательством Российской Федерации о контрактной системе в сфере закупок, либо представление заведомо недостоверных информации и документов</a:t>
            </a:r>
          </a:p>
        </p:txBody>
      </p:sp>
      <p:sp>
        <p:nvSpPr>
          <p:cNvPr id="9" name="Прямоугольник 8"/>
          <p:cNvSpPr/>
          <p:nvPr/>
        </p:nvSpPr>
        <p:spPr>
          <a:xfrm>
            <a:off x="6844144" y="4308764"/>
            <a:ext cx="4959928" cy="1579418"/>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a:latin typeface="Times New Roman" panose="02020603050405020304" pitchFamily="18" charset="0"/>
                <a:cs typeface="Times New Roman" panose="02020603050405020304" pitchFamily="18" charset="0"/>
              </a:rPr>
              <a:t>Протокол  с материалами дела об административном правонарушении подлежит направлению судье  </a:t>
            </a:r>
            <a:endParaRPr lang="ru-RU" b="1" dirty="0" smtClean="0">
              <a:latin typeface="Times New Roman" panose="02020603050405020304" pitchFamily="18" charset="0"/>
              <a:cs typeface="Times New Roman" panose="02020603050405020304" pitchFamily="18" charset="0"/>
            </a:endParaRPr>
          </a:p>
          <a:p>
            <a:pPr algn="ctr"/>
            <a:r>
              <a:rPr lang="ru-RU" b="1" dirty="0" smtClean="0">
                <a:latin typeface="Times New Roman" panose="02020603050405020304" pitchFamily="18" charset="0"/>
                <a:cs typeface="Times New Roman" panose="02020603050405020304" pitchFamily="18" charset="0"/>
              </a:rPr>
              <a:t>(</a:t>
            </a:r>
            <a:r>
              <a:rPr lang="ru-RU" b="1" dirty="0">
                <a:latin typeface="Times New Roman" panose="02020603050405020304" pitchFamily="18" charset="0"/>
                <a:cs typeface="Times New Roman" panose="02020603050405020304" pitchFamily="18" charset="0"/>
              </a:rPr>
              <a:t>ч.1 ст. 23.1  КоАП РФ)</a:t>
            </a:r>
          </a:p>
        </p:txBody>
      </p:sp>
      <p:sp>
        <p:nvSpPr>
          <p:cNvPr id="4" name="Прямоугольник 3"/>
          <p:cNvSpPr/>
          <p:nvPr/>
        </p:nvSpPr>
        <p:spPr>
          <a:xfrm>
            <a:off x="1025235" y="4308764"/>
            <a:ext cx="4807530" cy="1579418"/>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latin typeface="Times New Roman" panose="02020603050405020304" pitchFamily="18" charset="0"/>
                <a:cs typeface="Times New Roman" panose="02020603050405020304" pitchFamily="18" charset="0"/>
              </a:rPr>
              <a:t>Должностные лица Федерального казначейства вправе возбуждать </a:t>
            </a:r>
            <a:r>
              <a:rPr lang="ru-RU" b="1" dirty="0">
                <a:latin typeface="Times New Roman" panose="02020603050405020304" pitchFamily="18" charset="0"/>
                <a:cs typeface="Times New Roman" panose="02020603050405020304" pitchFamily="18" charset="0"/>
              </a:rPr>
              <a:t>дела по части  1 статьи 20.25 КоАП РФ</a:t>
            </a:r>
          </a:p>
        </p:txBody>
      </p:sp>
      <p:sp>
        <p:nvSpPr>
          <p:cNvPr id="3" name="Стрелка вправо 2"/>
          <p:cNvSpPr/>
          <p:nvPr/>
        </p:nvSpPr>
        <p:spPr>
          <a:xfrm>
            <a:off x="5832765" y="4856157"/>
            <a:ext cx="1011379" cy="484632"/>
          </a:xfrm>
          <a:prstGeom prst="rightArrow">
            <a:avLst/>
          </a:prstGeom>
          <a:solidFill>
            <a:srgbClr val="F3926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рямоугольник 6"/>
          <p:cNvSpPr/>
          <p:nvPr/>
        </p:nvSpPr>
        <p:spPr>
          <a:xfrm>
            <a:off x="1025235" y="1552575"/>
            <a:ext cx="10778837" cy="30480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a:latin typeface="Times New Roman" panose="02020603050405020304" pitchFamily="18" charset="0"/>
                <a:cs typeface="Times New Roman" panose="02020603050405020304" pitchFamily="18" charset="0"/>
              </a:rPr>
              <a:t>Статья 20.25. Уклонение от исполнения административного наказания</a:t>
            </a:r>
          </a:p>
        </p:txBody>
      </p:sp>
    </p:spTree>
    <p:extLst>
      <p:ext uri="{BB962C8B-B14F-4D97-AF65-F5344CB8AC3E}">
        <p14:creationId xmlns:p14="http://schemas.microsoft.com/office/powerpoint/2010/main" val="422847620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1628775" y="1143001"/>
            <a:ext cx="9191625" cy="666750"/>
          </a:xfrm>
          <a:prstGeom prst="rect">
            <a:avLst/>
          </a:prstGeom>
          <a:solidFill>
            <a:srgbClr val="F3926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a:latin typeface="Times New Roman" panose="02020603050405020304" pitchFamily="18" charset="0"/>
                <a:cs typeface="Times New Roman" panose="02020603050405020304" pitchFamily="18" charset="0"/>
              </a:rPr>
              <a:t>Назначение административного наказания без составления </a:t>
            </a:r>
            <a:r>
              <a:rPr lang="ru-RU" b="1" dirty="0" smtClean="0">
                <a:latin typeface="Times New Roman" panose="02020603050405020304" pitchFamily="18" charset="0"/>
                <a:cs typeface="Times New Roman" panose="02020603050405020304" pitchFamily="18" charset="0"/>
              </a:rPr>
              <a:t>протокола </a:t>
            </a:r>
          </a:p>
          <a:p>
            <a:pPr algn="ctr"/>
            <a:r>
              <a:rPr lang="ru-RU" b="1" dirty="0" smtClean="0">
                <a:latin typeface="Times New Roman" panose="02020603050405020304" pitchFamily="18" charset="0"/>
                <a:cs typeface="Times New Roman" panose="02020603050405020304" pitchFamily="18" charset="0"/>
              </a:rPr>
              <a:t>(ст. 28.6 КоАП РФ)</a:t>
            </a:r>
            <a:endParaRPr lang="ru-RU" b="1" dirty="0">
              <a:latin typeface="Times New Roman" panose="02020603050405020304" pitchFamily="18" charset="0"/>
              <a:cs typeface="Times New Roman" panose="02020603050405020304" pitchFamily="18" charset="0"/>
            </a:endParaRPr>
          </a:p>
        </p:txBody>
      </p:sp>
      <p:sp>
        <p:nvSpPr>
          <p:cNvPr id="9" name="Стрелка вниз 8"/>
          <p:cNvSpPr/>
          <p:nvPr/>
        </p:nvSpPr>
        <p:spPr>
          <a:xfrm>
            <a:off x="3091434" y="1809751"/>
            <a:ext cx="484632" cy="476249"/>
          </a:xfrm>
          <a:prstGeom prst="down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Стрелка вниз 9"/>
          <p:cNvSpPr/>
          <p:nvPr/>
        </p:nvSpPr>
        <p:spPr>
          <a:xfrm>
            <a:off x="8906445" y="1821655"/>
            <a:ext cx="484632" cy="464345"/>
          </a:xfrm>
          <a:prstGeom prst="down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Номер слайда 1"/>
          <p:cNvSpPr>
            <a:spLocks noGrp="1"/>
          </p:cNvSpPr>
          <p:nvPr>
            <p:ph type="sldNum" sz="quarter" idx="12"/>
          </p:nvPr>
        </p:nvSpPr>
        <p:spPr>
          <a:xfrm>
            <a:off x="9448800" y="6492875"/>
            <a:ext cx="2743200" cy="365125"/>
          </a:xfrm>
        </p:spPr>
        <p:txBody>
          <a:bodyPr/>
          <a:lstStyle/>
          <a:p>
            <a:pPr>
              <a:defRPr/>
            </a:pPr>
            <a:fld id="{B71FCD68-0AFD-4048-852E-53B764BC6EED}" type="slidenum">
              <a:rPr lang="ru-RU" smtClean="0">
                <a:latin typeface="Times New Roman" panose="02020603050405020304" pitchFamily="18" charset="0"/>
                <a:cs typeface="Times New Roman" panose="02020603050405020304" pitchFamily="18" charset="0"/>
              </a:rPr>
              <a:pPr>
                <a:defRPr/>
              </a:pPr>
              <a:t>46</a:t>
            </a:fld>
            <a:endParaRPr lang="ru-RU" dirty="0">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523875" y="2286000"/>
            <a:ext cx="5619750" cy="747712"/>
          </a:xfrm>
          <a:prstGeom prst="rect">
            <a:avLst/>
          </a:prstGeom>
          <a:solidFill>
            <a:srgbClr val="F3926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smtClean="0">
                <a:latin typeface="Times New Roman" panose="02020603050405020304" pitchFamily="18" charset="0"/>
                <a:cs typeface="Times New Roman" panose="02020603050405020304" pitchFamily="18" charset="0"/>
              </a:rPr>
              <a:t>Физическое лицо совершило административное правонарушение, </a:t>
            </a:r>
            <a:r>
              <a:rPr lang="ru-RU" sz="1400" dirty="0">
                <a:latin typeface="Times New Roman" panose="02020603050405020304" pitchFamily="18" charset="0"/>
                <a:cs typeface="Times New Roman" panose="02020603050405020304" pitchFamily="18" charset="0"/>
              </a:rPr>
              <a:t>влекущее административное наказание в виде предупреждения или административного </a:t>
            </a:r>
            <a:r>
              <a:rPr lang="ru-RU" sz="1400" dirty="0" smtClean="0">
                <a:latin typeface="Times New Roman" panose="02020603050405020304" pitchFamily="18" charset="0"/>
                <a:cs typeface="Times New Roman" panose="02020603050405020304" pitchFamily="18" charset="0"/>
              </a:rPr>
              <a:t>штрафа (часть 1 статьи  28.6 КоАП РФ)</a:t>
            </a:r>
            <a:endParaRPr lang="ru-RU" sz="1400" dirty="0">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523873" y="3462336"/>
            <a:ext cx="5619749" cy="695326"/>
          </a:xfrm>
          <a:prstGeom prst="rect">
            <a:avLst/>
          </a:prstGeom>
          <a:solidFill>
            <a:srgbClr val="F3926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smtClean="0">
                <a:latin typeface="Times New Roman" panose="02020603050405020304" pitchFamily="18" charset="0"/>
                <a:cs typeface="Times New Roman" panose="02020603050405020304" pitchFamily="18" charset="0"/>
              </a:rPr>
              <a:t>Уполномоченное должностное лицо назначает </a:t>
            </a:r>
            <a:r>
              <a:rPr lang="ru-RU" sz="1400" dirty="0">
                <a:latin typeface="Times New Roman" panose="02020603050405020304" pitchFamily="18" charset="0"/>
                <a:cs typeface="Times New Roman" panose="02020603050405020304" pitchFamily="18" charset="0"/>
              </a:rPr>
              <a:t>административное наказание </a:t>
            </a:r>
            <a:r>
              <a:rPr lang="ru-RU" sz="1400" dirty="0" smtClean="0">
                <a:latin typeface="Times New Roman" panose="02020603050405020304" pitchFamily="18" charset="0"/>
                <a:cs typeface="Times New Roman" panose="02020603050405020304" pitchFamily="18" charset="0"/>
              </a:rPr>
              <a:t>на месте совершения административного правонарушения</a:t>
            </a:r>
          </a:p>
          <a:p>
            <a:pPr algn="ctr"/>
            <a:r>
              <a:rPr lang="ru-RU" sz="1400" dirty="0" smtClean="0">
                <a:latin typeface="Times New Roman" panose="02020603050405020304" pitchFamily="18" charset="0"/>
                <a:cs typeface="Times New Roman" panose="02020603050405020304" pitchFamily="18" charset="0"/>
              </a:rPr>
              <a:t>(часть 1 статьи 28.6 КоАП РФ)</a:t>
            </a:r>
            <a:endParaRPr lang="ru-RU" sz="1400" dirty="0">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514349" y="4569334"/>
            <a:ext cx="5619749" cy="1453896"/>
          </a:xfrm>
          <a:prstGeom prst="rect">
            <a:avLst/>
          </a:prstGeom>
          <a:solidFill>
            <a:srgbClr val="F3926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a:latin typeface="Times New Roman" panose="02020603050405020304" pitchFamily="18" charset="0"/>
                <a:cs typeface="Times New Roman" panose="02020603050405020304" pitchFamily="18" charset="0"/>
              </a:rPr>
              <a:t>В случае, если лицо, в отношении которого возбуждено дело об административном правонарушении, оспаривает наличие события административного правонарушения и (или) назначенное ему административное наказание, составляется протокол об административном правонарушении, который приобщается к вынесенному в соответствии с частью 1 </a:t>
            </a:r>
            <a:r>
              <a:rPr lang="ru-RU" sz="1400" dirty="0" smtClean="0">
                <a:latin typeface="Times New Roman" panose="02020603050405020304" pitchFamily="18" charset="0"/>
                <a:cs typeface="Times New Roman" panose="02020603050405020304" pitchFamily="18" charset="0"/>
              </a:rPr>
              <a:t>статьи 28.6 КоАП РФ постановлению (часть 2 статьи 28.6 КоАП РФ)</a:t>
            </a:r>
            <a:endParaRPr lang="ru-RU" sz="1400" dirty="0">
              <a:latin typeface="Times New Roman" panose="02020603050405020304" pitchFamily="18" charset="0"/>
              <a:cs typeface="Times New Roman" panose="02020603050405020304" pitchFamily="18" charset="0"/>
            </a:endParaRPr>
          </a:p>
        </p:txBody>
      </p:sp>
      <p:sp>
        <p:nvSpPr>
          <p:cNvPr id="11" name="Стрелка вниз 10"/>
          <p:cNvSpPr/>
          <p:nvPr/>
        </p:nvSpPr>
        <p:spPr>
          <a:xfrm>
            <a:off x="3091433" y="3033712"/>
            <a:ext cx="484632" cy="428624"/>
          </a:xfrm>
          <a:prstGeom prst="down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Стрелка вниз 11"/>
          <p:cNvSpPr/>
          <p:nvPr/>
        </p:nvSpPr>
        <p:spPr>
          <a:xfrm>
            <a:off x="3081908" y="4157662"/>
            <a:ext cx="484632" cy="411671"/>
          </a:xfrm>
          <a:prstGeom prst="down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Прямоугольник 12"/>
          <p:cNvSpPr/>
          <p:nvPr/>
        </p:nvSpPr>
        <p:spPr>
          <a:xfrm>
            <a:off x="6524622" y="2286000"/>
            <a:ext cx="5248275" cy="1476375"/>
          </a:xfrm>
          <a:prstGeom prst="rect">
            <a:avLst/>
          </a:prstGeom>
          <a:solidFill>
            <a:srgbClr val="F3926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350" dirty="0" smtClean="0">
                <a:latin typeface="Times New Roman" panose="02020603050405020304" pitchFamily="18" charset="0"/>
                <a:cs typeface="Times New Roman" panose="02020603050405020304" pitchFamily="18" charset="0"/>
              </a:rPr>
              <a:t>Выявление </a:t>
            </a:r>
            <a:r>
              <a:rPr lang="ru-RU" sz="1350" dirty="0">
                <a:latin typeface="Times New Roman" panose="02020603050405020304" pitchFamily="18" charset="0"/>
                <a:cs typeface="Times New Roman" panose="02020603050405020304" pitchFamily="18" charset="0"/>
              </a:rPr>
              <a:t>административного правонарушения, предусмотренного главой 12 </a:t>
            </a:r>
            <a:r>
              <a:rPr lang="ru-RU" sz="1350" dirty="0" smtClean="0">
                <a:latin typeface="Times New Roman" panose="02020603050405020304" pitchFamily="18" charset="0"/>
                <a:cs typeface="Times New Roman" panose="02020603050405020304" pitchFamily="18" charset="0"/>
              </a:rPr>
              <a:t>КоАП РФ, </a:t>
            </a:r>
            <a:r>
              <a:rPr lang="ru-RU" sz="1350" dirty="0">
                <a:latin typeface="Times New Roman" panose="02020603050405020304" pitchFamily="18" charset="0"/>
                <a:cs typeface="Times New Roman" panose="02020603050405020304" pitchFamily="18" charset="0"/>
              </a:rPr>
              <a:t>или административного правонарушения в области благоустройства территории, предусмотренного законом субъекта Российской Федерации, совершенных с использованием транспортного средства либо собственником или иным владельцем земельного участка либо другого объекта недвижимости</a:t>
            </a:r>
          </a:p>
        </p:txBody>
      </p:sp>
      <p:sp>
        <p:nvSpPr>
          <p:cNvPr id="14" name="Прямоугольник 13"/>
          <p:cNvSpPr/>
          <p:nvPr/>
        </p:nvSpPr>
        <p:spPr>
          <a:xfrm>
            <a:off x="6524625" y="4086224"/>
            <a:ext cx="5248275" cy="1937005"/>
          </a:xfrm>
          <a:prstGeom prst="rect">
            <a:avLst/>
          </a:prstGeom>
          <a:solidFill>
            <a:srgbClr val="F3926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350" dirty="0" smtClean="0">
                <a:latin typeface="Times New Roman" panose="02020603050405020304" pitchFamily="18" charset="0"/>
                <a:cs typeface="Times New Roman" panose="02020603050405020304" pitchFamily="18" charset="0"/>
              </a:rPr>
              <a:t>Нарушение зафиксировано </a:t>
            </a:r>
            <a:r>
              <a:rPr lang="ru-RU" sz="1350" dirty="0">
                <a:latin typeface="Times New Roman" panose="02020603050405020304" pitchFamily="18" charset="0"/>
                <a:cs typeface="Times New Roman" panose="02020603050405020304" pitchFamily="18" charset="0"/>
              </a:rPr>
              <a:t>с применением работающих в автоматическом режиме специальных технических средств, имеющих функции фото- и киносъемки, видеозаписи, или средств фото- и киносъемки, видеозаписи, либо в случае подтверждения в соответствии с частью 2 статьи 2.6.1 </a:t>
            </a:r>
            <a:r>
              <a:rPr lang="ru-RU" sz="1350" dirty="0" smtClean="0">
                <a:latin typeface="Times New Roman" panose="02020603050405020304" pitchFamily="18" charset="0"/>
                <a:cs typeface="Times New Roman" panose="02020603050405020304" pitchFamily="18" charset="0"/>
              </a:rPr>
              <a:t>КоАП РФ </a:t>
            </a:r>
            <a:r>
              <a:rPr lang="ru-RU" sz="1350" dirty="0">
                <a:latin typeface="Times New Roman" panose="02020603050405020304" pitchFamily="18" charset="0"/>
                <a:cs typeface="Times New Roman" panose="02020603050405020304" pitchFamily="18" charset="0"/>
              </a:rPr>
              <a:t>содержащихся в сообщении или заявлении собственника (владельца) транспортного средства данных о том, что в момент фиксации административного правонарушения транспортное средство находилось во владении или в пользовании другого </a:t>
            </a:r>
            <a:r>
              <a:rPr lang="ru-RU" sz="1350" dirty="0" smtClean="0">
                <a:latin typeface="Times New Roman" panose="02020603050405020304" pitchFamily="18" charset="0"/>
                <a:cs typeface="Times New Roman" panose="02020603050405020304" pitchFamily="18" charset="0"/>
              </a:rPr>
              <a:t>лица (часть 3 статьи 28.6 КоАП РФ)</a:t>
            </a:r>
            <a:endParaRPr lang="ru-RU" sz="1350" dirty="0">
              <a:latin typeface="Times New Roman" panose="02020603050405020304" pitchFamily="18" charset="0"/>
              <a:cs typeface="Times New Roman" panose="02020603050405020304"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89996" y="3762375"/>
            <a:ext cx="517525"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6347285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9448800" y="6492875"/>
            <a:ext cx="2743200" cy="365125"/>
          </a:xfrm>
        </p:spPr>
        <p:txBody>
          <a:bodyPr/>
          <a:lstStyle/>
          <a:p>
            <a:pPr>
              <a:defRPr/>
            </a:pPr>
            <a:fld id="{B71FCD68-0AFD-4048-852E-53B764BC6EED}" type="slidenum">
              <a:rPr lang="ru-RU" smtClean="0">
                <a:latin typeface="Times New Roman" panose="02020603050405020304" pitchFamily="18" charset="0"/>
                <a:cs typeface="Times New Roman" panose="02020603050405020304" pitchFamily="18" charset="0"/>
              </a:rPr>
              <a:pPr>
                <a:defRPr/>
              </a:pPr>
              <a:t>47</a:t>
            </a:fld>
            <a:endParaRPr lang="ru-RU" dirty="0">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1114425" y="1590674"/>
            <a:ext cx="9448799" cy="3476626"/>
          </a:xfrm>
          <a:prstGeom prst="rect">
            <a:avLst/>
          </a:prstGeom>
          <a:solidFill>
            <a:srgbClr val="F3926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latin typeface="Times New Roman" panose="02020603050405020304" pitchFamily="18" charset="0"/>
                <a:cs typeface="Times New Roman" panose="02020603050405020304" pitchFamily="18" charset="0"/>
              </a:rPr>
              <a:t>Необходимо по аналогии с ч.3 ст. 28.6 КоАП РФ обеспечить внесение изменений, направленных на возможность осуществления производства по делам об административных правонарушений без составления протокола об административном правонарушении в случае</a:t>
            </a:r>
            <a:r>
              <a:rPr lang="ru-RU" sz="2400" b="1" dirty="0">
                <a:latin typeface="Times New Roman" panose="02020603050405020304" pitchFamily="18" charset="0"/>
                <a:cs typeface="Times New Roman" panose="02020603050405020304" pitchFamily="18" charset="0"/>
              </a:rPr>
              <a:t>, если </a:t>
            </a:r>
            <a:r>
              <a:rPr lang="ru-RU" sz="2400" b="1" dirty="0" smtClean="0">
                <a:latin typeface="Times New Roman" panose="02020603050405020304" pitchFamily="18" charset="0"/>
                <a:cs typeface="Times New Roman" panose="02020603050405020304" pitchFamily="18" charset="0"/>
              </a:rPr>
              <a:t>административные правонарушения, предусмотренные </a:t>
            </a:r>
            <a:r>
              <a:rPr lang="ru-RU" sz="2400" b="1" dirty="0">
                <a:latin typeface="Times New Roman" panose="02020603050405020304" pitchFamily="18" charset="0"/>
                <a:cs typeface="Times New Roman" panose="02020603050405020304" pitchFamily="18" charset="0"/>
              </a:rPr>
              <a:t>статьями </a:t>
            </a:r>
            <a:r>
              <a:rPr lang="ru-RU" sz="2400" b="1" dirty="0" smtClean="0">
                <a:latin typeface="Times New Roman" panose="02020603050405020304" pitchFamily="18" charset="0"/>
                <a:cs typeface="Times New Roman" panose="02020603050405020304" pitchFamily="18" charset="0"/>
              </a:rPr>
              <a:t>15.14–15.15.16 КоАП РФ, зафиксированы в </a:t>
            </a:r>
            <a:r>
              <a:rPr lang="ru-RU" sz="2400" b="1" dirty="0">
                <a:latin typeface="Times New Roman" panose="02020603050405020304" pitchFamily="18" charset="0"/>
                <a:cs typeface="Times New Roman" panose="02020603050405020304" pitchFamily="18" charset="0"/>
              </a:rPr>
              <a:t>автоматическом режиме с применением федеральных государственных информационных систем </a:t>
            </a:r>
            <a:r>
              <a:rPr lang="ru-RU" sz="2400" b="1" dirty="0" smtClean="0">
                <a:latin typeface="Times New Roman" panose="02020603050405020304" pitchFamily="18" charset="0"/>
                <a:cs typeface="Times New Roman" panose="02020603050405020304" pitchFamily="18" charset="0"/>
              </a:rPr>
              <a:t>(подсистем) Федерального казначейства</a:t>
            </a:r>
            <a:endParaRPr lang="ru-RU"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223234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2"/>
          </p:nvPr>
        </p:nvSpPr>
        <p:spPr>
          <a:xfrm>
            <a:off x="9448800" y="6492875"/>
            <a:ext cx="2743200" cy="365125"/>
          </a:xfrm>
        </p:spPr>
        <p:txBody>
          <a:bodyPr/>
          <a:lstStyle/>
          <a:p>
            <a:pPr>
              <a:defRPr/>
            </a:pPr>
            <a:fld id="{47EA9584-6FC9-446B-89E9-C9D48C4D1663}" type="slidenum">
              <a:rPr lang="ru-RU" smtClean="0">
                <a:latin typeface="Times New Roman" panose="02020603050405020304" pitchFamily="18" charset="0"/>
                <a:cs typeface="Times New Roman" panose="02020603050405020304" pitchFamily="18" charset="0"/>
              </a:rPr>
              <a:pPr>
                <a:defRPr/>
              </a:pPr>
              <a:t>5</a:t>
            </a:fld>
            <a:endParaRPr lang="ru-RU" dirty="0">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2800349" y="1571624"/>
            <a:ext cx="5762625" cy="552450"/>
          </a:xfrm>
          <a:prstGeom prst="rect">
            <a:avLst/>
          </a:prstGeom>
          <a:solidFill>
            <a:srgbClr val="F3926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latin typeface="Times New Roman" panose="02020603050405020304" pitchFamily="18" charset="0"/>
                <a:cs typeface="Times New Roman" panose="02020603050405020304" pitchFamily="18" charset="0"/>
              </a:rPr>
              <a:t>АКТ ПРОВЕРКИ (РЕВИЗИИ)</a:t>
            </a:r>
            <a:endParaRPr lang="ru-RU" dirty="0">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1285874" y="3743324"/>
            <a:ext cx="3609975" cy="1571625"/>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latin typeface="Times New Roman" panose="02020603050405020304" pitchFamily="18" charset="0"/>
                <a:cs typeface="Times New Roman" panose="02020603050405020304" pitchFamily="18" charset="0"/>
              </a:rPr>
              <a:t>Может содержать указание на признаки административного правонарушения</a:t>
            </a:r>
            <a:endParaRPr lang="ru-RU" b="1" dirty="0">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6115050" y="3743324"/>
            <a:ext cx="4162425" cy="1571625"/>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latin typeface="Times New Roman" panose="02020603050405020304" pitchFamily="18" charset="0"/>
                <a:cs typeface="Times New Roman" panose="02020603050405020304" pitchFamily="18" charset="0"/>
              </a:rPr>
              <a:t>Не может содержать квалификацию административного правонарушения</a:t>
            </a:r>
            <a:endParaRPr lang="ru-RU" b="1" dirty="0">
              <a:latin typeface="Times New Roman" panose="02020603050405020304" pitchFamily="18" charset="0"/>
              <a:cs typeface="Times New Roman" panose="02020603050405020304" pitchFamily="18" charset="0"/>
            </a:endParaRPr>
          </a:p>
        </p:txBody>
      </p:sp>
      <p:sp>
        <p:nvSpPr>
          <p:cNvPr id="7" name="Стрелка вниз 6"/>
          <p:cNvSpPr/>
          <p:nvPr/>
        </p:nvSpPr>
        <p:spPr>
          <a:xfrm>
            <a:off x="3400425" y="2133600"/>
            <a:ext cx="484632" cy="1609724"/>
          </a:xfrm>
          <a:prstGeom prst="down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Стрелка вниз 7"/>
          <p:cNvSpPr/>
          <p:nvPr/>
        </p:nvSpPr>
        <p:spPr>
          <a:xfrm>
            <a:off x="7610475" y="2133599"/>
            <a:ext cx="484632" cy="1609723"/>
          </a:xfrm>
          <a:prstGeom prst="down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708246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2"/>
          </p:nvPr>
        </p:nvSpPr>
        <p:spPr>
          <a:xfrm>
            <a:off x="9448800" y="6492875"/>
            <a:ext cx="2743200" cy="365125"/>
          </a:xfrm>
        </p:spPr>
        <p:txBody>
          <a:bodyPr/>
          <a:lstStyle/>
          <a:p>
            <a:pPr>
              <a:defRPr/>
            </a:pPr>
            <a:fld id="{47EA9584-6FC9-446B-89E9-C9D48C4D1663}" type="slidenum">
              <a:rPr lang="ru-RU" smtClean="0">
                <a:latin typeface="Times New Roman" panose="02020603050405020304" pitchFamily="18" charset="0"/>
                <a:cs typeface="Times New Roman" panose="02020603050405020304" pitchFamily="18" charset="0"/>
              </a:rPr>
              <a:pPr>
                <a:defRPr/>
              </a:pPr>
              <a:t>6</a:t>
            </a:fld>
            <a:endParaRPr lang="ru-RU" dirty="0">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1143000" y="1247775"/>
            <a:ext cx="10144125" cy="4381500"/>
          </a:xfrm>
          <a:prstGeom prst="rect">
            <a:avLst/>
          </a:prstGeom>
          <a:solidFill>
            <a:srgbClr val="F3926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0000"/>
              </a:lnSpc>
            </a:pPr>
            <a:r>
              <a:rPr lang="ru-RU" dirty="0" smtClean="0">
                <a:latin typeface="Times New Roman" panose="02020603050405020304" pitchFamily="18" charset="0"/>
                <a:cs typeface="Times New Roman" panose="02020603050405020304" pitchFamily="18" charset="0"/>
              </a:rPr>
              <a:t>В протоколе об административном правонарушении указываются:</a:t>
            </a:r>
          </a:p>
          <a:p>
            <a:pPr marL="285750" indent="-285750">
              <a:lnSpc>
                <a:spcPct val="110000"/>
              </a:lnSpc>
              <a:buFontTx/>
              <a:buChar char="-"/>
            </a:pPr>
            <a:r>
              <a:rPr lang="ru-RU" dirty="0" smtClean="0">
                <a:latin typeface="Times New Roman" panose="02020603050405020304" pitchFamily="18" charset="0"/>
                <a:cs typeface="Times New Roman" panose="02020603050405020304" pitchFamily="18" charset="0"/>
              </a:rPr>
              <a:t>дата </a:t>
            </a:r>
            <a:r>
              <a:rPr lang="ru-RU" dirty="0">
                <a:latin typeface="Times New Roman" panose="02020603050405020304" pitchFamily="18" charset="0"/>
                <a:cs typeface="Times New Roman" panose="02020603050405020304" pitchFamily="18" charset="0"/>
              </a:rPr>
              <a:t>и место его </a:t>
            </a:r>
            <a:r>
              <a:rPr lang="ru-RU" dirty="0" smtClean="0">
                <a:latin typeface="Times New Roman" panose="02020603050405020304" pitchFamily="18" charset="0"/>
                <a:cs typeface="Times New Roman" panose="02020603050405020304" pitchFamily="18" charset="0"/>
              </a:rPr>
              <a:t>составления;</a:t>
            </a:r>
          </a:p>
          <a:p>
            <a:pPr marL="285750" indent="-285750">
              <a:lnSpc>
                <a:spcPct val="110000"/>
              </a:lnSpc>
              <a:buFontTx/>
              <a:buChar char="-"/>
            </a:pPr>
            <a:r>
              <a:rPr lang="ru-RU" dirty="0" smtClean="0">
                <a:latin typeface="Times New Roman" panose="02020603050405020304" pitchFamily="18" charset="0"/>
                <a:cs typeface="Times New Roman" panose="02020603050405020304" pitchFamily="18" charset="0"/>
              </a:rPr>
              <a:t>должность</a:t>
            </a:r>
            <a:r>
              <a:rPr lang="ru-RU" dirty="0">
                <a:latin typeface="Times New Roman" panose="02020603050405020304" pitchFamily="18" charset="0"/>
                <a:cs typeface="Times New Roman" panose="02020603050405020304" pitchFamily="18" charset="0"/>
              </a:rPr>
              <a:t>, фамилия и инициалы лица, составившего </a:t>
            </a:r>
            <a:r>
              <a:rPr lang="ru-RU" dirty="0" smtClean="0">
                <a:latin typeface="Times New Roman" panose="02020603050405020304" pitchFamily="18" charset="0"/>
                <a:cs typeface="Times New Roman" panose="02020603050405020304" pitchFamily="18" charset="0"/>
              </a:rPr>
              <a:t>протокол;</a:t>
            </a:r>
          </a:p>
          <a:p>
            <a:pPr marL="285750" indent="-285750">
              <a:lnSpc>
                <a:spcPct val="110000"/>
              </a:lnSpc>
              <a:buFontTx/>
              <a:buChar char="-"/>
            </a:pPr>
            <a:r>
              <a:rPr lang="ru-RU" dirty="0" smtClean="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сведения о лице, в отношении которого возбуждено дело об административном </a:t>
            </a:r>
            <a:r>
              <a:rPr lang="ru-RU" dirty="0" smtClean="0">
                <a:latin typeface="Times New Roman" panose="02020603050405020304" pitchFamily="18" charset="0"/>
                <a:cs typeface="Times New Roman" panose="02020603050405020304" pitchFamily="18" charset="0"/>
              </a:rPr>
              <a:t>правонарушении;</a:t>
            </a:r>
          </a:p>
          <a:p>
            <a:pPr marL="285750" indent="-285750">
              <a:lnSpc>
                <a:spcPct val="110000"/>
              </a:lnSpc>
              <a:buFontTx/>
              <a:buChar char="-"/>
            </a:pPr>
            <a:r>
              <a:rPr lang="ru-RU" dirty="0" smtClean="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фамилии, имена, отчества, адреса места жительства свидетелей и потерпевших, если имеются свидетели и </a:t>
            </a:r>
            <a:r>
              <a:rPr lang="ru-RU" dirty="0" smtClean="0">
                <a:latin typeface="Times New Roman" panose="02020603050405020304" pitchFamily="18" charset="0"/>
                <a:cs typeface="Times New Roman" panose="02020603050405020304" pitchFamily="18" charset="0"/>
              </a:rPr>
              <a:t>потерпевшие;</a:t>
            </a:r>
          </a:p>
          <a:p>
            <a:pPr marL="285750" indent="-285750">
              <a:lnSpc>
                <a:spcPct val="110000"/>
              </a:lnSpc>
              <a:buFontTx/>
              <a:buChar char="-"/>
            </a:pPr>
            <a:r>
              <a:rPr lang="ru-RU" dirty="0" smtClean="0">
                <a:latin typeface="Times New Roman" panose="02020603050405020304" pitchFamily="18" charset="0"/>
                <a:cs typeface="Times New Roman" panose="02020603050405020304" pitchFamily="18" charset="0"/>
              </a:rPr>
              <a:t>место</a:t>
            </a:r>
            <a:r>
              <a:rPr lang="ru-RU" dirty="0">
                <a:latin typeface="Times New Roman" panose="02020603050405020304" pitchFamily="18" charset="0"/>
                <a:cs typeface="Times New Roman" panose="02020603050405020304" pitchFamily="18" charset="0"/>
              </a:rPr>
              <a:t>, время совершения и событие административного </a:t>
            </a:r>
            <a:r>
              <a:rPr lang="ru-RU" dirty="0" smtClean="0">
                <a:latin typeface="Times New Roman" panose="02020603050405020304" pitchFamily="18" charset="0"/>
                <a:cs typeface="Times New Roman" panose="02020603050405020304" pitchFamily="18" charset="0"/>
              </a:rPr>
              <a:t>правонарушения</a:t>
            </a:r>
          </a:p>
          <a:p>
            <a:pPr marL="285750" indent="-285750">
              <a:buFontTx/>
              <a:buChar char="-"/>
            </a:pPr>
            <a:r>
              <a:rPr lang="ru-RU" dirty="0" smtClean="0">
                <a:latin typeface="Times New Roman" panose="02020603050405020304" pitchFamily="18" charset="0"/>
                <a:cs typeface="Times New Roman" panose="02020603050405020304" pitchFamily="18" charset="0"/>
              </a:rPr>
              <a:t>статья КоАП РФ , </a:t>
            </a:r>
            <a:r>
              <a:rPr lang="ru-RU" dirty="0">
                <a:latin typeface="Times New Roman" panose="02020603050405020304" pitchFamily="18" charset="0"/>
                <a:cs typeface="Times New Roman" panose="02020603050405020304" pitchFamily="18" charset="0"/>
              </a:rPr>
              <a:t>предусматривающая административную ответственность за данное административное </a:t>
            </a:r>
            <a:r>
              <a:rPr lang="ru-RU" dirty="0" smtClean="0">
                <a:latin typeface="Times New Roman" panose="02020603050405020304" pitchFamily="18" charset="0"/>
                <a:cs typeface="Times New Roman" panose="02020603050405020304" pitchFamily="18" charset="0"/>
              </a:rPr>
              <a:t>правонарушение;</a:t>
            </a:r>
          </a:p>
          <a:p>
            <a:pPr marL="285750" indent="-285750">
              <a:lnSpc>
                <a:spcPct val="110000"/>
              </a:lnSpc>
              <a:buFontTx/>
              <a:buChar char="-"/>
            </a:pPr>
            <a:r>
              <a:rPr lang="ru-RU" dirty="0" smtClean="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объяснение физического лица или законного представителя юридического лица, в отношении которых возбуждено </a:t>
            </a:r>
            <a:r>
              <a:rPr lang="ru-RU" dirty="0" smtClean="0">
                <a:latin typeface="Times New Roman" panose="02020603050405020304" pitchFamily="18" charset="0"/>
                <a:cs typeface="Times New Roman" panose="02020603050405020304" pitchFamily="18" charset="0"/>
              </a:rPr>
              <a:t>дело;</a:t>
            </a:r>
          </a:p>
          <a:p>
            <a:pPr marL="285750" indent="-285750">
              <a:lnSpc>
                <a:spcPct val="110000"/>
              </a:lnSpc>
              <a:buFontTx/>
              <a:buChar char="-"/>
            </a:pPr>
            <a:r>
              <a:rPr lang="ru-RU" dirty="0" smtClean="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иные сведения, необходимые для разрешения </a:t>
            </a:r>
            <a:r>
              <a:rPr lang="ru-RU" dirty="0" smtClean="0">
                <a:latin typeface="Times New Roman" panose="02020603050405020304" pitchFamily="18" charset="0"/>
                <a:cs typeface="Times New Roman" panose="02020603050405020304" pitchFamily="18" charset="0"/>
              </a:rPr>
              <a:t>дела.</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962515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2"/>
          </p:nvPr>
        </p:nvSpPr>
        <p:spPr>
          <a:xfrm>
            <a:off x="9448800" y="6492875"/>
            <a:ext cx="2743200" cy="365125"/>
          </a:xfrm>
        </p:spPr>
        <p:txBody>
          <a:bodyPr/>
          <a:lstStyle/>
          <a:p>
            <a:pPr>
              <a:defRPr/>
            </a:pPr>
            <a:fld id="{47EA9584-6FC9-446B-89E9-C9D48C4D1663}" type="slidenum">
              <a:rPr lang="ru-RU" smtClean="0">
                <a:latin typeface="Times New Roman" panose="02020603050405020304" pitchFamily="18" charset="0"/>
                <a:cs typeface="Times New Roman" panose="02020603050405020304" pitchFamily="18" charset="0"/>
              </a:rPr>
              <a:pPr>
                <a:defRPr/>
              </a:pPr>
              <a:t>7</a:t>
            </a:fld>
            <a:endParaRPr lang="ru-RU" dirty="0">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590550" y="1306658"/>
            <a:ext cx="11058525" cy="775854"/>
          </a:xfrm>
          <a:prstGeom prst="rect">
            <a:avLst/>
          </a:prstGeom>
          <a:solidFill>
            <a:srgbClr val="F3926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latin typeface="Times New Roman" panose="02020603050405020304" pitchFamily="18" charset="0"/>
                <a:cs typeface="Times New Roman" panose="02020603050405020304" pitchFamily="18" charset="0"/>
              </a:rPr>
              <a:t>Сроки давности привлечения к административной ответственности</a:t>
            </a:r>
          </a:p>
          <a:p>
            <a:pPr algn="ctr"/>
            <a:r>
              <a:rPr lang="ru-RU" b="1" dirty="0" smtClean="0">
                <a:latin typeface="Times New Roman" panose="02020603050405020304" pitchFamily="18" charset="0"/>
                <a:cs typeface="Times New Roman" panose="02020603050405020304" pitchFamily="18" charset="0"/>
              </a:rPr>
              <a:t>(статья 4.5 КоАП РФ)</a:t>
            </a:r>
            <a:endParaRPr lang="ru-RU" b="1" dirty="0">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590551" y="2284265"/>
            <a:ext cx="2990849" cy="1239985"/>
          </a:xfrm>
          <a:prstGeom prst="rect">
            <a:avLst/>
          </a:prstGeom>
          <a:solidFill>
            <a:srgbClr val="F3926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dirty="0" smtClean="0">
              <a:latin typeface="Times New Roman" panose="02020603050405020304" pitchFamily="18" charset="0"/>
              <a:cs typeface="Times New Roman" panose="02020603050405020304" pitchFamily="18" charset="0"/>
            </a:endParaRPr>
          </a:p>
          <a:p>
            <a:pPr algn="ctr"/>
            <a:r>
              <a:rPr lang="ru-RU" sz="1400" dirty="0" smtClean="0">
                <a:latin typeface="Times New Roman" panose="02020603050405020304" pitchFamily="18" charset="0"/>
                <a:cs typeface="Times New Roman" panose="02020603050405020304" pitchFamily="18" charset="0"/>
              </a:rPr>
              <a:t>За нарушения </a:t>
            </a:r>
            <a:r>
              <a:rPr lang="ru-RU" sz="1400" dirty="0">
                <a:latin typeface="Times New Roman" panose="02020603050405020304" pitchFamily="18" charset="0"/>
                <a:cs typeface="Times New Roman" panose="02020603050405020304" pitchFamily="18" charset="0"/>
              </a:rPr>
              <a:t>бюджетного законодательства Российской Федерации и иных нормативных правовых актов, регулирующих бюджетные правоотношения</a:t>
            </a:r>
          </a:p>
          <a:p>
            <a:pPr algn="ctr"/>
            <a:r>
              <a:rPr lang="ru-RU" dirty="0" smtClean="0"/>
              <a:t> </a:t>
            </a:r>
            <a:endParaRPr lang="ru-RU" dirty="0"/>
          </a:p>
        </p:txBody>
      </p:sp>
      <p:sp>
        <p:nvSpPr>
          <p:cNvPr id="6" name="Прямоугольник 5"/>
          <p:cNvSpPr/>
          <p:nvPr/>
        </p:nvSpPr>
        <p:spPr>
          <a:xfrm>
            <a:off x="590550" y="4244548"/>
            <a:ext cx="2990850" cy="1469456"/>
          </a:xfrm>
          <a:prstGeom prst="rect">
            <a:avLst/>
          </a:prstGeom>
          <a:solidFill>
            <a:srgbClr val="F3926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smtClean="0">
                <a:latin typeface="Times New Roman" panose="02020603050405020304" pitchFamily="18" charset="0"/>
                <a:cs typeface="Times New Roman" panose="02020603050405020304" pitchFamily="18" charset="0"/>
              </a:rPr>
              <a:t>Постановление не может быть вынесено по истечении </a:t>
            </a:r>
          </a:p>
          <a:p>
            <a:pPr algn="ctr"/>
            <a:r>
              <a:rPr lang="ru-RU" sz="1400" dirty="0" smtClean="0">
                <a:latin typeface="Times New Roman" panose="02020603050405020304" pitchFamily="18" charset="0"/>
                <a:cs typeface="Times New Roman" panose="02020603050405020304" pitchFamily="18" charset="0"/>
              </a:rPr>
              <a:t>2 лет со дня совершения административного правонарушения</a:t>
            </a:r>
            <a:endParaRPr lang="ru-RU" sz="1400" dirty="0">
              <a:latin typeface="Times New Roman" panose="02020603050405020304" pitchFamily="18" charset="0"/>
              <a:cs typeface="Times New Roman" panose="02020603050405020304" pitchFamily="18" charset="0"/>
            </a:endParaRPr>
          </a:p>
        </p:txBody>
      </p:sp>
      <p:sp>
        <p:nvSpPr>
          <p:cNvPr id="7" name="Прямоугольник 6"/>
          <p:cNvSpPr/>
          <p:nvPr/>
        </p:nvSpPr>
        <p:spPr>
          <a:xfrm>
            <a:off x="4047399" y="2293788"/>
            <a:ext cx="3711286" cy="1591001"/>
          </a:xfrm>
          <a:prstGeom prst="rect">
            <a:avLst/>
          </a:prstGeom>
          <a:solidFill>
            <a:srgbClr val="F3926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smtClean="0">
                <a:latin typeface="Times New Roman" panose="02020603050405020304" pitchFamily="18" charset="0"/>
                <a:cs typeface="Times New Roman" panose="02020603050405020304" pitchFamily="18" charset="0"/>
              </a:rPr>
              <a:t>За нарушения </a:t>
            </a:r>
            <a:r>
              <a:rPr lang="ru-RU" sz="1400" dirty="0">
                <a:latin typeface="Times New Roman" panose="02020603050405020304" pitchFamily="18" charset="0"/>
                <a:cs typeface="Times New Roman" panose="02020603050405020304" pitchFamily="18" charset="0"/>
              </a:rPr>
              <a:t>законодательства</a:t>
            </a:r>
          </a:p>
          <a:p>
            <a:pPr algn="ctr"/>
            <a:r>
              <a:rPr lang="ru-RU" sz="1400" dirty="0">
                <a:latin typeface="Times New Roman" panose="02020603050405020304" pitchFamily="18" charset="0"/>
                <a:cs typeface="Times New Roman" panose="02020603050405020304" pitchFamily="18" charset="0"/>
              </a:rPr>
              <a:t> о контрактной системе в сфере закупок товаров, работ, услуг для обеспечения государственных и муниципальных нужд (в части административных правонарушений, предусмотренных статьями 7.29 - 7.32</a:t>
            </a:r>
            <a:r>
              <a:rPr lang="ru-RU" sz="1400" dirty="0" smtClean="0">
                <a:latin typeface="Times New Roman" panose="02020603050405020304" pitchFamily="18" charset="0"/>
                <a:cs typeface="Times New Roman" panose="02020603050405020304" pitchFamily="18" charset="0"/>
              </a:rPr>
              <a:t>, </a:t>
            </a:r>
            <a:br>
              <a:rPr lang="ru-RU" sz="1400" dirty="0" smtClean="0">
                <a:latin typeface="Times New Roman" panose="02020603050405020304" pitchFamily="18" charset="0"/>
                <a:cs typeface="Times New Roman" panose="02020603050405020304" pitchFamily="18" charset="0"/>
              </a:rPr>
            </a:br>
            <a:r>
              <a:rPr lang="ru-RU" sz="1400" dirty="0" smtClean="0">
                <a:latin typeface="Times New Roman" panose="02020603050405020304" pitchFamily="18" charset="0"/>
                <a:cs typeface="Times New Roman" panose="02020603050405020304" pitchFamily="18" charset="0"/>
              </a:rPr>
              <a:t>статьей </a:t>
            </a:r>
            <a:r>
              <a:rPr lang="ru-RU" sz="1400" dirty="0">
                <a:latin typeface="Times New Roman" panose="02020603050405020304" pitchFamily="18" charset="0"/>
                <a:cs typeface="Times New Roman" panose="02020603050405020304" pitchFamily="18" charset="0"/>
              </a:rPr>
              <a:t>19.7.2 </a:t>
            </a:r>
            <a:r>
              <a:rPr lang="ru-RU" sz="1400" dirty="0" smtClean="0">
                <a:latin typeface="Times New Roman" panose="02020603050405020304" pitchFamily="18" charset="0"/>
                <a:cs typeface="Times New Roman" panose="02020603050405020304" pitchFamily="18" charset="0"/>
              </a:rPr>
              <a:t>КоАП РФ)</a:t>
            </a:r>
            <a:endParaRPr lang="ru-RU" sz="1400" dirty="0">
              <a:latin typeface="Times New Roman" panose="02020603050405020304" pitchFamily="18" charset="0"/>
              <a:cs typeface="Times New Roman" panose="02020603050405020304" pitchFamily="18" charset="0"/>
            </a:endParaRPr>
          </a:p>
        </p:txBody>
      </p:sp>
      <p:sp>
        <p:nvSpPr>
          <p:cNvPr id="8" name="Прямоугольник 7"/>
          <p:cNvSpPr/>
          <p:nvPr/>
        </p:nvSpPr>
        <p:spPr>
          <a:xfrm>
            <a:off x="4047399" y="4526749"/>
            <a:ext cx="3711286" cy="1196143"/>
          </a:xfrm>
          <a:prstGeom prst="rect">
            <a:avLst/>
          </a:prstGeom>
          <a:solidFill>
            <a:srgbClr val="F3926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smtClean="0">
                <a:latin typeface="Times New Roman" panose="02020603050405020304" pitchFamily="18" charset="0"/>
                <a:cs typeface="Times New Roman" panose="02020603050405020304" pitchFamily="18" charset="0"/>
              </a:rPr>
              <a:t>Постановление не может быть вынесено по истечении одного </a:t>
            </a:r>
            <a:r>
              <a:rPr lang="ru-RU" sz="1400" dirty="0">
                <a:latin typeface="Times New Roman" panose="02020603050405020304" pitchFamily="18" charset="0"/>
                <a:cs typeface="Times New Roman" panose="02020603050405020304" pitchFamily="18" charset="0"/>
              </a:rPr>
              <a:t>года со дня совершения административного правонарушения</a:t>
            </a:r>
          </a:p>
        </p:txBody>
      </p:sp>
      <p:sp>
        <p:nvSpPr>
          <p:cNvPr id="9" name="Прямоугольник 8"/>
          <p:cNvSpPr/>
          <p:nvPr/>
        </p:nvSpPr>
        <p:spPr>
          <a:xfrm>
            <a:off x="8391525" y="2293788"/>
            <a:ext cx="3257551" cy="1078062"/>
          </a:xfrm>
          <a:prstGeom prst="rect">
            <a:avLst/>
          </a:prstGeom>
          <a:solidFill>
            <a:srgbClr val="F3926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a:latin typeface="Times New Roman" panose="02020603050405020304" pitchFamily="18" charset="0"/>
                <a:cs typeface="Times New Roman" panose="02020603050405020304" pitchFamily="18" charset="0"/>
              </a:rPr>
              <a:t>За административные правонарушения, влекущие применение административного наказания в виде дисквалификации</a:t>
            </a:r>
          </a:p>
        </p:txBody>
      </p:sp>
      <p:sp>
        <p:nvSpPr>
          <p:cNvPr id="10" name="Прямоугольник 9"/>
          <p:cNvSpPr/>
          <p:nvPr/>
        </p:nvSpPr>
        <p:spPr>
          <a:xfrm>
            <a:off x="8391525" y="3781200"/>
            <a:ext cx="3238499" cy="2210026"/>
          </a:xfrm>
          <a:prstGeom prst="rect">
            <a:avLst/>
          </a:prstGeom>
          <a:solidFill>
            <a:srgbClr val="F3926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00" dirty="0" smtClean="0">
              <a:latin typeface="Times New Roman" panose="02020603050405020304" pitchFamily="18" charset="0"/>
              <a:cs typeface="Times New Roman" panose="02020603050405020304" pitchFamily="18" charset="0"/>
            </a:endParaRPr>
          </a:p>
          <a:p>
            <a:pPr algn="ctr"/>
            <a:r>
              <a:rPr lang="ru-RU" sz="1400" dirty="0" smtClean="0">
                <a:latin typeface="Times New Roman" panose="02020603050405020304" pitchFamily="18" charset="0"/>
                <a:cs typeface="Times New Roman" panose="02020603050405020304" pitchFamily="18" charset="0"/>
              </a:rPr>
              <a:t>Лицо </a:t>
            </a:r>
            <a:r>
              <a:rPr lang="ru-RU" sz="1400" dirty="0">
                <a:latin typeface="Times New Roman" panose="02020603050405020304" pitchFamily="18" charset="0"/>
                <a:cs typeface="Times New Roman" panose="02020603050405020304" pitchFamily="18" charset="0"/>
              </a:rPr>
              <a:t>может быть привлечено к административной ответственности не позднее одного </a:t>
            </a:r>
            <a:r>
              <a:rPr lang="ru-RU" sz="1400" dirty="0" smtClean="0">
                <a:latin typeface="Times New Roman" panose="02020603050405020304" pitchFamily="18" charset="0"/>
                <a:cs typeface="Times New Roman" panose="02020603050405020304" pitchFamily="18" charset="0"/>
              </a:rPr>
              <a:t>года со дня совершения (при длящемся – со дня обнаружения) административного правонарушения, </a:t>
            </a:r>
            <a:r>
              <a:rPr lang="ru-RU" sz="1400" i="1" dirty="0" smtClean="0">
                <a:latin typeface="Times New Roman" panose="02020603050405020304" pitchFamily="18" charset="0"/>
                <a:cs typeface="Times New Roman" panose="02020603050405020304" pitchFamily="18" charset="0"/>
              </a:rPr>
              <a:t>в том числе за нарушения бюджетного  законодательства Российской Федерации и иных нормативных  правовых актов, регулирующих бюджетные правоотношения</a:t>
            </a:r>
          </a:p>
          <a:p>
            <a:pPr algn="ctr"/>
            <a:endParaRPr lang="ru-RU" sz="1400" dirty="0">
              <a:latin typeface="Times New Roman" panose="02020603050405020304" pitchFamily="18" charset="0"/>
              <a:cs typeface="Times New Roman" panose="02020603050405020304" pitchFamily="18" charset="0"/>
            </a:endParaRPr>
          </a:p>
        </p:txBody>
      </p:sp>
      <p:sp>
        <p:nvSpPr>
          <p:cNvPr id="11" name="Стрелка вниз 10"/>
          <p:cNvSpPr/>
          <p:nvPr/>
        </p:nvSpPr>
        <p:spPr>
          <a:xfrm>
            <a:off x="1836865" y="3523469"/>
            <a:ext cx="484632" cy="721079"/>
          </a:xfrm>
          <a:prstGeom prst="down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Стрелка вниз 11"/>
          <p:cNvSpPr/>
          <p:nvPr/>
        </p:nvSpPr>
        <p:spPr>
          <a:xfrm>
            <a:off x="5568505" y="3884789"/>
            <a:ext cx="484632" cy="641960"/>
          </a:xfrm>
          <a:prstGeom prst="down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Стрелка вниз 12"/>
          <p:cNvSpPr/>
          <p:nvPr/>
        </p:nvSpPr>
        <p:spPr>
          <a:xfrm>
            <a:off x="9768458" y="3371850"/>
            <a:ext cx="484632" cy="409349"/>
          </a:xfrm>
          <a:prstGeom prst="down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9777468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2"/>
          </p:nvPr>
        </p:nvSpPr>
        <p:spPr>
          <a:xfrm>
            <a:off x="9448800" y="6492875"/>
            <a:ext cx="2743200" cy="365125"/>
          </a:xfrm>
        </p:spPr>
        <p:txBody>
          <a:bodyPr/>
          <a:lstStyle/>
          <a:p>
            <a:pPr>
              <a:defRPr/>
            </a:pPr>
            <a:fld id="{47EA9584-6FC9-446B-89E9-C9D48C4D1663}" type="slidenum">
              <a:rPr lang="ru-RU" smtClean="0">
                <a:latin typeface="Times New Roman" panose="02020603050405020304" pitchFamily="18" charset="0"/>
                <a:cs typeface="Times New Roman" panose="02020603050405020304" pitchFamily="18" charset="0"/>
              </a:rPr>
              <a:pPr>
                <a:defRPr/>
              </a:pPr>
              <a:t>8</a:t>
            </a:fld>
            <a:endParaRPr lang="ru-RU" dirty="0">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1066800" y="1790700"/>
            <a:ext cx="9734550" cy="1914525"/>
          </a:xfrm>
          <a:prstGeom prst="rect">
            <a:avLst/>
          </a:prstGeom>
          <a:solidFill>
            <a:srgbClr val="F3926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latin typeface="Times New Roman" panose="02020603050405020304" pitchFamily="18" charset="0"/>
                <a:cs typeface="Times New Roman" panose="02020603050405020304" pitchFamily="18" charset="0"/>
              </a:rPr>
              <a:t>Применение дисквалификации предусмотрено:</a:t>
            </a:r>
          </a:p>
          <a:p>
            <a:pPr algn="ctr"/>
            <a:endParaRPr lang="ru-RU" b="1" dirty="0" smtClean="0">
              <a:latin typeface="Times New Roman" panose="02020603050405020304" pitchFamily="18" charset="0"/>
              <a:cs typeface="Times New Roman" panose="02020603050405020304" pitchFamily="18" charset="0"/>
            </a:endParaRPr>
          </a:p>
          <a:p>
            <a:pPr marL="285750" indent="-285750">
              <a:buFontTx/>
              <a:buChar char="-"/>
            </a:pPr>
            <a:r>
              <a:rPr lang="ru-RU" dirty="0" smtClean="0">
                <a:latin typeface="Times New Roman" panose="02020603050405020304" pitchFamily="18" charset="0"/>
                <a:cs typeface="Times New Roman" panose="02020603050405020304" pitchFamily="18" charset="0"/>
              </a:rPr>
              <a:t>по статье 15.14</a:t>
            </a:r>
            <a:r>
              <a:rPr lang="ru-RU" dirty="0">
                <a:latin typeface="Times New Roman" panose="02020603050405020304" pitchFamily="18" charset="0"/>
                <a:cs typeface="Times New Roman" panose="02020603050405020304" pitchFamily="18" charset="0"/>
              </a:rPr>
              <a:t>, частями 1 и 2 статьи 15.15.2, </a:t>
            </a:r>
            <a:r>
              <a:rPr lang="ru-RU" dirty="0" smtClean="0">
                <a:latin typeface="Times New Roman" panose="02020603050405020304" pitchFamily="18" charset="0"/>
                <a:cs typeface="Times New Roman" panose="02020603050405020304" pitchFamily="18" charset="0"/>
              </a:rPr>
              <a:t>статье </a:t>
            </a:r>
            <a:r>
              <a:rPr lang="ru-RU" dirty="0">
                <a:latin typeface="Times New Roman" panose="02020603050405020304" pitchFamily="18" charset="0"/>
                <a:cs typeface="Times New Roman" panose="02020603050405020304" pitchFamily="18" charset="0"/>
              </a:rPr>
              <a:t>15.15.3, </a:t>
            </a:r>
            <a:r>
              <a:rPr lang="ru-RU" dirty="0" smtClean="0">
                <a:latin typeface="Times New Roman" panose="02020603050405020304" pitchFamily="18" charset="0"/>
                <a:cs typeface="Times New Roman" panose="02020603050405020304" pitchFamily="18" charset="0"/>
              </a:rPr>
              <a:t>части </a:t>
            </a:r>
            <a:r>
              <a:rPr lang="ru-RU" dirty="0">
                <a:latin typeface="Times New Roman" panose="02020603050405020304" pitchFamily="18" charset="0"/>
                <a:cs typeface="Times New Roman" panose="02020603050405020304" pitchFamily="18" charset="0"/>
              </a:rPr>
              <a:t>1 статьи 15.15.4, </a:t>
            </a:r>
            <a:endParaRPr lang="ru-RU" dirty="0" smtClean="0">
              <a:latin typeface="Times New Roman" panose="02020603050405020304" pitchFamily="18" charset="0"/>
              <a:cs typeface="Times New Roman" panose="02020603050405020304" pitchFamily="18" charset="0"/>
            </a:endParaRPr>
          </a:p>
          <a:p>
            <a:r>
              <a:rPr lang="ru-RU" dirty="0" smtClean="0">
                <a:latin typeface="Times New Roman" panose="02020603050405020304" pitchFamily="18" charset="0"/>
                <a:cs typeface="Times New Roman" panose="02020603050405020304" pitchFamily="18" charset="0"/>
              </a:rPr>
              <a:t>части </a:t>
            </a:r>
            <a:r>
              <a:rPr lang="ru-RU" dirty="0">
                <a:latin typeface="Times New Roman" panose="02020603050405020304" pitchFamily="18" charset="0"/>
                <a:cs typeface="Times New Roman" panose="02020603050405020304" pitchFamily="18" charset="0"/>
              </a:rPr>
              <a:t>1 статьи 15.15.5, </a:t>
            </a:r>
            <a:r>
              <a:rPr lang="ru-RU" dirty="0" smtClean="0">
                <a:latin typeface="Times New Roman" panose="02020603050405020304" pitchFamily="18" charset="0"/>
                <a:cs typeface="Times New Roman" panose="02020603050405020304" pitchFamily="18" charset="0"/>
              </a:rPr>
              <a:t>статьям 15.15.12, 15.15.13 КоАП РФ;</a:t>
            </a:r>
          </a:p>
          <a:p>
            <a:endParaRPr lang="ru-RU" dirty="0" smtClean="0">
              <a:latin typeface="Times New Roman" panose="02020603050405020304" pitchFamily="18" charset="0"/>
              <a:cs typeface="Times New Roman" panose="02020603050405020304" pitchFamily="18" charset="0"/>
            </a:endParaRPr>
          </a:p>
          <a:p>
            <a:r>
              <a:rPr lang="ru-RU" dirty="0" smtClean="0">
                <a:latin typeface="Times New Roman" panose="02020603050405020304" pitchFamily="18" charset="0"/>
                <a:cs typeface="Times New Roman" panose="02020603050405020304" pitchFamily="18" charset="0"/>
              </a:rPr>
              <a:t>- по части 20.1 статьи 19.5 КоАП РФ.</a:t>
            </a:r>
          </a:p>
          <a:p>
            <a:pPr algn="ctr"/>
            <a:endParaRPr lang="ru-RU" dirty="0">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1066800" y="4905375"/>
            <a:ext cx="9734550" cy="609600"/>
          </a:xfrm>
          <a:prstGeom prst="rect">
            <a:avLst/>
          </a:prstGeom>
          <a:solidFill>
            <a:srgbClr val="F3926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latin typeface="Times New Roman" panose="02020603050405020304" pitchFamily="18" charset="0"/>
                <a:cs typeface="Times New Roman" panose="02020603050405020304" pitchFamily="18" charset="0"/>
              </a:rPr>
              <a:t>Привлечение к ответственности – не позднее 1 года со дня совершения (при длящемся – со дня обнаружения)  административного правонарушения</a:t>
            </a:r>
            <a:endParaRPr lang="ru-RU" dirty="0">
              <a:latin typeface="Times New Roman" panose="02020603050405020304" pitchFamily="18" charset="0"/>
              <a:cs typeface="Times New Roman" panose="02020603050405020304" pitchFamily="18" charset="0"/>
            </a:endParaRPr>
          </a:p>
        </p:txBody>
      </p:sp>
      <p:sp>
        <p:nvSpPr>
          <p:cNvPr id="6" name="Стрелка вниз 5"/>
          <p:cNvSpPr/>
          <p:nvPr/>
        </p:nvSpPr>
        <p:spPr>
          <a:xfrm>
            <a:off x="5691759" y="3705225"/>
            <a:ext cx="484632" cy="12001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8201816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2"/>
          </p:nvPr>
        </p:nvSpPr>
        <p:spPr>
          <a:xfrm>
            <a:off x="9448800" y="6492875"/>
            <a:ext cx="2743200" cy="365125"/>
          </a:xfrm>
        </p:spPr>
        <p:txBody>
          <a:bodyPr/>
          <a:lstStyle/>
          <a:p>
            <a:pPr>
              <a:defRPr/>
            </a:pPr>
            <a:fld id="{47EA9584-6FC9-446B-89E9-C9D48C4D1663}" type="slidenum">
              <a:rPr lang="ru-RU" smtClean="0">
                <a:latin typeface="Times New Roman" panose="02020603050405020304" pitchFamily="18" charset="0"/>
                <a:cs typeface="Times New Roman" panose="02020603050405020304" pitchFamily="18" charset="0"/>
              </a:rPr>
              <a:pPr>
                <a:defRPr/>
              </a:pPr>
              <a:t>9</a:t>
            </a:fld>
            <a:endParaRPr lang="ru-RU" dirty="0">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1372522" y="1343797"/>
            <a:ext cx="598516" cy="1694678"/>
          </a:xfrm>
          <a:prstGeom prst="rect">
            <a:avLst/>
          </a:prstGeom>
          <a:solidFill>
            <a:srgbClr val="FFF1CA"/>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marL="838127" lvl="1" indent="-380990" algn="ctr">
              <a:spcAft>
                <a:spcPts val="800"/>
              </a:spcAft>
              <a:buFont typeface="+mj-lt"/>
              <a:buAutoNum type="arabicPeriod"/>
            </a:pPr>
            <a:endParaRPr lang="ru-RU" sz="2000" dirty="0">
              <a:solidFill>
                <a:schemeClr val="tx1"/>
              </a:solidFill>
              <a:latin typeface="Open Sans Condensed Light" pitchFamily="34" charset="0"/>
              <a:cs typeface="Times New Roman" panose="02020603050405020304" pitchFamily="18" charset="0"/>
            </a:endParaRPr>
          </a:p>
        </p:txBody>
      </p:sp>
      <p:sp>
        <p:nvSpPr>
          <p:cNvPr id="7" name="Прямоугольник 6"/>
          <p:cNvSpPr/>
          <p:nvPr/>
        </p:nvSpPr>
        <p:spPr>
          <a:xfrm>
            <a:off x="2123441" y="1343798"/>
            <a:ext cx="9763759" cy="1694678"/>
          </a:xfrm>
          <a:prstGeom prst="rect">
            <a:avLst/>
          </a:prstGeom>
          <a:solidFill>
            <a:srgbClr val="FFF1CA"/>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just">
              <a:spcAft>
                <a:spcPts val="0"/>
              </a:spcAft>
            </a:pPr>
            <a:r>
              <a:rPr lang="ru-RU" dirty="0">
                <a:solidFill>
                  <a:schemeClr val="tx2">
                    <a:lumMod val="75000"/>
                  </a:schemeClr>
                </a:solidFill>
                <a:latin typeface="Times New Roman" panose="02020603050405020304" pitchFamily="18" charset="0"/>
                <a:cs typeface="Times New Roman" panose="02020603050405020304" pitchFamily="18" charset="0"/>
              </a:rPr>
              <a:t>Должностные лица Федерального казначейства вправе возбуждать дела об административных правонарушениях </a:t>
            </a:r>
            <a:r>
              <a:rPr lang="ru-RU" dirty="0" smtClean="0">
                <a:solidFill>
                  <a:schemeClr val="tx2">
                    <a:lumMod val="75000"/>
                  </a:schemeClr>
                </a:solidFill>
                <a:latin typeface="Times New Roman" panose="02020603050405020304" pitchFamily="18" charset="0"/>
                <a:cs typeface="Times New Roman" panose="02020603050405020304" pitchFamily="18" charset="0"/>
              </a:rPr>
              <a:t>(</a:t>
            </a:r>
            <a:r>
              <a:rPr lang="ru-RU" dirty="0">
                <a:solidFill>
                  <a:schemeClr val="tx2">
                    <a:lumMod val="75000"/>
                  </a:schemeClr>
                </a:solidFill>
                <a:latin typeface="Times New Roman" panose="02020603050405020304" pitchFamily="18" charset="0"/>
                <a:cs typeface="Times New Roman" panose="02020603050405020304" pitchFamily="18" charset="0"/>
              </a:rPr>
              <a:t>составлять протоколы об административных </a:t>
            </a:r>
            <a:r>
              <a:rPr lang="ru-RU" dirty="0" smtClean="0">
                <a:solidFill>
                  <a:schemeClr val="tx2">
                    <a:lumMod val="75000"/>
                  </a:schemeClr>
                </a:solidFill>
                <a:latin typeface="Times New Roman" panose="02020603050405020304" pitchFamily="18" charset="0"/>
                <a:cs typeface="Times New Roman" panose="02020603050405020304" pitchFamily="18" charset="0"/>
              </a:rPr>
              <a:t>правонарушениях):</a:t>
            </a:r>
          </a:p>
          <a:p>
            <a:pPr algn="just">
              <a:spcAft>
                <a:spcPts val="0"/>
              </a:spcAft>
            </a:pPr>
            <a:r>
              <a:rPr lang="ru-RU" dirty="0" smtClean="0">
                <a:solidFill>
                  <a:schemeClr val="tx2">
                    <a:lumMod val="75000"/>
                  </a:schemeClr>
                </a:solidFill>
                <a:latin typeface="Times New Roman" panose="02020603050405020304" pitchFamily="18" charset="0"/>
                <a:cs typeface="Times New Roman" panose="02020603050405020304" pitchFamily="18" charset="0"/>
              </a:rPr>
              <a:t>по статье 7.29.3, частям 4–5, 8–10 статьи 7.32; статьям 15.1, 15.11, </a:t>
            </a:r>
            <a:r>
              <a:rPr lang="ru-RU" dirty="0">
                <a:solidFill>
                  <a:schemeClr val="tx2">
                    <a:lumMod val="75000"/>
                  </a:schemeClr>
                </a:solidFill>
                <a:latin typeface="Times New Roman" panose="02020603050405020304" pitchFamily="18" charset="0"/>
                <a:cs typeface="Times New Roman" panose="02020603050405020304" pitchFamily="18" charset="0"/>
              </a:rPr>
              <a:t>15.14, 15.15, </a:t>
            </a:r>
            <a:r>
              <a:rPr lang="ru-RU" dirty="0" smtClean="0">
                <a:solidFill>
                  <a:schemeClr val="tx2">
                    <a:lumMod val="75000"/>
                  </a:schemeClr>
                </a:solidFill>
                <a:latin typeface="Times New Roman" panose="02020603050405020304" pitchFamily="18" charset="0"/>
                <a:cs typeface="Times New Roman" panose="02020603050405020304" pitchFamily="18" charset="0"/>
              </a:rPr>
              <a:t>15.15.1–15.15.16; </a:t>
            </a:r>
            <a:r>
              <a:rPr lang="ru-RU" dirty="0">
                <a:solidFill>
                  <a:schemeClr val="tx2">
                    <a:lumMod val="75000"/>
                  </a:schemeClr>
                </a:solidFill>
                <a:latin typeface="Times New Roman" panose="02020603050405020304" pitchFamily="18" charset="0"/>
                <a:cs typeface="Times New Roman" panose="02020603050405020304" pitchFamily="18" charset="0"/>
              </a:rPr>
              <a:t>17.7, </a:t>
            </a:r>
            <a:r>
              <a:rPr lang="ru-RU" dirty="0" smtClean="0">
                <a:solidFill>
                  <a:schemeClr val="tx2">
                    <a:lumMod val="75000"/>
                  </a:schemeClr>
                </a:solidFill>
                <a:latin typeface="Times New Roman" panose="02020603050405020304" pitchFamily="18" charset="0"/>
                <a:cs typeface="Times New Roman" panose="02020603050405020304" pitchFamily="18" charset="0"/>
              </a:rPr>
              <a:t>17.9; части </a:t>
            </a:r>
            <a:r>
              <a:rPr lang="ru-RU" dirty="0">
                <a:solidFill>
                  <a:schemeClr val="tx2">
                    <a:lumMod val="75000"/>
                  </a:schemeClr>
                </a:solidFill>
                <a:latin typeface="Times New Roman" panose="02020603050405020304" pitchFamily="18" charset="0"/>
                <a:cs typeface="Times New Roman" panose="02020603050405020304" pitchFamily="18" charset="0"/>
              </a:rPr>
              <a:t>1 статьи 19.4, </a:t>
            </a:r>
            <a:r>
              <a:rPr lang="ru-RU" dirty="0" smtClean="0">
                <a:solidFill>
                  <a:schemeClr val="tx2">
                    <a:lumMod val="75000"/>
                  </a:schemeClr>
                </a:solidFill>
                <a:latin typeface="Times New Roman" panose="02020603050405020304" pitchFamily="18" charset="0"/>
                <a:cs typeface="Times New Roman" panose="02020603050405020304" pitchFamily="18" charset="0"/>
              </a:rPr>
              <a:t>статье </a:t>
            </a:r>
            <a:r>
              <a:rPr lang="ru-RU" dirty="0">
                <a:solidFill>
                  <a:schemeClr val="tx2">
                    <a:lumMod val="75000"/>
                  </a:schemeClr>
                </a:solidFill>
                <a:latin typeface="Times New Roman" panose="02020603050405020304" pitchFamily="18" charset="0"/>
                <a:cs typeface="Times New Roman" panose="02020603050405020304" pitchFamily="18" charset="0"/>
              </a:rPr>
              <a:t>19.4.1, </a:t>
            </a:r>
            <a:r>
              <a:rPr lang="ru-RU" dirty="0" smtClean="0">
                <a:solidFill>
                  <a:schemeClr val="tx2">
                    <a:lumMod val="75000"/>
                  </a:schemeClr>
                </a:solidFill>
                <a:latin typeface="Times New Roman" panose="02020603050405020304" pitchFamily="18" charset="0"/>
                <a:cs typeface="Times New Roman" panose="02020603050405020304" pitchFamily="18" charset="0"/>
              </a:rPr>
              <a:t>частям 20 и 20.1 </a:t>
            </a:r>
            <a:r>
              <a:rPr lang="ru-RU" dirty="0">
                <a:solidFill>
                  <a:schemeClr val="tx2">
                    <a:lumMod val="75000"/>
                  </a:schemeClr>
                </a:solidFill>
                <a:latin typeface="Times New Roman" panose="02020603050405020304" pitchFamily="18" charset="0"/>
                <a:cs typeface="Times New Roman" panose="02020603050405020304" pitchFamily="18" charset="0"/>
              </a:rPr>
              <a:t>статьи 19.5, </a:t>
            </a:r>
            <a:r>
              <a:rPr lang="ru-RU" dirty="0" smtClean="0">
                <a:solidFill>
                  <a:schemeClr val="tx2">
                    <a:lumMod val="75000"/>
                  </a:schemeClr>
                </a:solidFill>
                <a:latin typeface="Times New Roman" panose="02020603050405020304" pitchFamily="18" charset="0"/>
                <a:cs typeface="Times New Roman" panose="02020603050405020304" pitchFamily="18" charset="0"/>
              </a:rPr>
              <a:t>статьям </a:t>
            </a:r>
            <a:r>
              <a:rPr lang="ru-RU" dirty="0">
                <a:solidFill>
                  <a:schemeClr val="tx2">
                    <a:lumMod val="75000"/>
                  </a:schemeClr>
                </a:solidFill>
                <a:latin typeface="Times New Roman" panose="02020603050405020304" pitchFamily="18" charset="0"/>
                <a:cs typeface="Times New Roman" panose="02020603050405020304" pitchFamily="18" charset="0"/>
              </a:rPr>
              <a:t>19.6, 19.7, </a:t>
            </a:r>
            <a:r>
              <a:rPr lang="ru-RU" dirty="0" smtClean="0">
                <a:solidFill>
                  <a:schemeClr val="tx2">
                    <a:lumMod val="75000"/>
                  </a:schemeClr>
                </a:solidFill>
                <a:latin typeface="Times New Roman" panose="02020603050405020304" pitchFamily="18" charset="0"/>
                <a:cs typeface="Times New Roman" panose="02020603050405020304" pitchFamily="18" charset="0"/>
              </a:rPr>
              <a:t>части 1 статьи   19.7.2, части </a:t>
            </a:r>
            <a:r>
              <a:rPr lang="ru-RU" dirty="0">
                <a:solidFill>
                  <a:schemeClr val="tx2">
                    <a:lumMod val="75000"/>
                  </a:schemeClr>
                </a:solidFill>
                <a:latin typeface="Times New Roman" panose="02020603050405020304" pitchFamily="18" charset="0"/>
                <a:cs typeface="Times New Roman" panose="02020603050405020304" pitchFamily="18" charset="0"/>
              </a:rPr>
              <a:t>1 статьи </a:t>
            </a:r>
            <a:r>
              <a:rPr lang="ru-RU" dirty="0" smtClean="0">
                <a:solidFill>
                  <a:schemeClr val="tx2">
                    <a:lumMod val="75000"/>
                  </a:schemeClr>
                </a:solidFill>
                <a:latin typeface="Times New Roman" panose="02020603050405020304" pitchFamily="18" charset="0"/>
                <a:cs typeface="Times New Roman" panose="02020603050405020304" pitchFamily="18" charset="0"/>
              </a:rPr>
              <a:t>19.26; части 1 статьи 20.25 КоАП РФ</a:t>
            </a:r>
            <a:endParaRPr lang="ru-RU" dirty="0">
              <a:solidFill>
                <a:schemeClr val="tx2">
                  <a:lumMod val="75000"/>
                </a:schemeClr>
              </a:solidFill>
              <a:latin typeface="Times New Roman" panose="02020603050405020304" pitchFamily="18" charset="0"/>
              <a:cs typeface="Times New Roman" panose="02020603050405020304" pitchFamily="18" charset="0"/>
            </a:endParaRPr>
          </a:p>
        </p:txBody>
      </p:sp>
      <p:sp>
        <p:nvSpPr>
          <p:cNvPr id="10" name="Прямоугольник 9"/>
          <p:cNvSpPr/>
          <p:nvPr/>
        </p:nvSpPr>
        <p:spPr>
          <a:xfrm>
            <a:off x="1341578" y="3333307"/>
            <a:ext cx="629460" cy="642670"/>
          </a:xfrm>
          <a:prstGeom prst="rect">
            <a:avLst/>
          </a:prstGeom>
          <a:solidFill>
            <a:srgbClr val="FFF1CA"/>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marL="838127" lvl="1" indent="-380990" algn="just">
              <a:spcAft>
                <a:spcPts val="800"/>
              </a:spcAft>
              <a:buFont typeface="+mj-lt"/>
              <a:buAutoNum type="arabicPeriod"/>
            </a:pPr>
            <a:endParaRPr lang="ru-RU" dirty="0">
              <a:solidFill>
                <a:schemeClr val="tx1"/>
              </a:solidFill>
              <a:latin typeface="Times New Roman" panose="02020603050405020304" pitchFamily="18" charset="0"/>
              <a:cs typeface="Times New Roman" panose="02020603050405020304" pitchFamily="18" charset="0"/>
            </a:endParaRPr>
          </a:p>
        </p:txBody>
      </p:sp>
      <p:sp>
        <p:nvSpPr>
          <p:cNvPr id="11" name="Прямоугольник 10"/>
          <p:cNvSpPr/>
          <p:nvPr/>
        </p:nvSpPr>
        <p:spPr>
          <a:xfrm>
            <a:off x="1341578" y="4173642"/>
            <a:ext cx="660401" cy="1595608"/>
          </a:xfrm>
          <a:prstGeom prst="rect">
            <a:avLst/>
          </a:prstGeom>
          <a:solidFill>
            <a:srgbClr val="FFF1CA"/>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marL="838127" lvl="1" indent="-380990" algn="just">
              <a:spcAft>
                <a:spcPts val="800"/>
              </a:spcAft>
              <a:buFont typeface="+mj-lt"/>
              <a:buAutoNum type="arabicPeriod"/>
            </a:pPr>
            <a:endParaRPr lang="ru-RU" dirty="0">
              <a:solidFill>
                <a:schemeClr val="tx1"/>
              </a:solidFill>
              <a:latin typeface="Times New Roman" panose="02020603050405020304" pitchFamily="18" charset="0"/>
              <a:cs typeface="Times New Roman" panose="02020603050405020304" pitchFamily="18" charset="0"/>
            </a:endParaRPr>
          </a:p>
        </p:txBody>
      </p:sp>
      <p:sp>
        <p:nvSpPr>
          <p:cNvPr id="15" name="Прямоугольник 14"/>
          <p:cNvSpPr/>
          <p:nvPr/>
        </p:nvSpPr>
        <p:spPr>
          <a:xfrm>
            <a:off x="2123438" y="3341908"/>
            <a:ext cx="9763759" cy="634069"/>
          </a:xfrm>
          <a:prstGeom prst="rect">
            <a:avLst/>
          </a:prstGeom>
          <a:solidFill>
            <a:srgbClr val="FFF1CA"/>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spcAft>
                <a:spcPts val="800"/>
              </a:spcAft>
            </a:pPr>
            <a:r>
              <a:rPr lang="ru-RU" dirty="0" smtClean="0">
                <a:solidFill>
                  <a:schemeClr val="tx2">
                    <a:lumMod val="75000"/>
                  </a:schemeClr>
                </a:solidFill>
                <a:latin typeface="Times New Roman" panose="02020603050405020304" pitchFamily="18" charset="0"/>
                <a:cs typeface="Times New Roman" panose="02020603050405020304" pitchFamily="18" charset="0"/>
              </a:rPr>
              <a:t>Статья 28.3 КоАП РФ «Должностные лица, уполномоченные составлять протоколы об административных правонарушениях» </a:t>
            </a:r>
            <a:endParaRPr lang="ru-RU" dirty="0">
              <a:solidFill>
                <a:schemeClr val="tx2">
                  <a:lumMod val="75000"/>
                </a:schemeClr>
              </a:solidFill>
              <a:latin typeface="Times New Roman" panose="02020603050405020304" pitchFamily="18" charset="0"/>
              <a:cs typeface="Times New Roman" panose="02020603050405020304" pitchFamily="18" charset="0"/>
            </a:endParaRPr>
          </a:p>
        </p:txBody>
      </p:sp>
      <p:sp>
        <p:nvSpPr>
          <p:cNvPr id="16" name="Прямоугольник 15"/>
          <p:cNvSpPr/>
          <p:nvPr/>
        </p:nvSpPr>
        <p:spPr>
          <a:xfrm>
            <a:off x="2123437" y="4173641"/>
            <a:ext cx="9763759" cy="1595609"/>
          </a:xfrm>
          <a:prstGeom prst="rect">
            <a:avLst/>
          </a:prstGeom>
          <a:solidFill>
            <a:srgbClr val="FFF1CA"/>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just">
              <a:spcAft>
                <a:spcPts val="800"/>
              </a:spcAft>
            </a:pPr>
            <a:r>
              <a:rPr lang="ru-RU" dirty="0">
                <a:solidFill>
                  <a:schemeClr val="tx2">
                    <a:lumMod val="75000"/>
                  </a:schemeClr>
                </a:solidFill>
                <a:latin typeface="Times New Roman" panose="02020603050405020304" pitchFamily="18" charset="0"/>
                <a:cs typeface="Times New Roman" panose="02020603050405020304" pitchFamily="18" charset="0"/>
              </a:rPr>
              <a:t>Приказ </a:t>
            </a:r>
            <a:r>
              <a:rPr lang="ru-RU" dirty="0" smtClean="0">
                <a:solidFill>
                  <a:schemeClr val="tx2">
                    <a:lumMod val="75000"/>
                  </a:schemeClr>
                </a:solidFill>
                <a:latin typeface="Times New Roman" panose="02020603050405020304" pitchFamily="18" charset="0"/>
                <a:cs typeface="Times New Roman" panose="02020603050405020304" pitchFamily="18" charset="0"/>
              </a:rPr>
              <a:t>Федерального казначейства от 14 июня 2016 г. № 9н «О </a:t>
            </a:r>
            <a:r>
              <a:rPr lang="ru-RU" dirty="0">
                <a:solidFill>
                  <a:schemeClr val="tx2">
                    <a:lumMod val="75000"/>
                  </a:schemeClr>
                </a:solidFill>
                <a:latin typeface="Times New Roman" panose="02020603050405020304" pitchFamily="18" charset="0"/>
                <a:cs typeface="Times New Roman" panose="02020603050405020304" pitchFamily="18" charset="0"/>
              </a:rPr>
              <a:t>должностных лицах Федерального казначейства, уполномоченных составлять протоколы об административных правонарушениях в соответствии с Кодексом Российской Федерации об административных </a:t>
            </a:r>
            <a:r>
              <a:rPr lang="ru-RU" dirty="0" smtClean="0">
                <a:solidFill>
                  <a:schemeClr val="tx2">
                    <a:lumMod val="75000"/>
                  </a:schemeClr>
                </a:solidFill>
                <a:latin typeface="Times New Roman" panose="02020603050405020304" pitchFamily="18" charset="0"/>
                <a:cs typeface="Times New Roman" panose="02020603050405020304" pitchFamily="18" charset="0"/>
              </a:rPr>
              <a:t>правонарушениях» (зарегистрирован </a:t>
            </a:r>
            <a:r>
              <a:rPr lang="ru-RU" dirty="0">
                <a:solidFill>
                  <a:schemeClr val="tx2">
                    <a:lumMod val="75000"/>
                  </a:schemeClr>
                </a:solidFill>
                <a:latin typeface="Times New Roman" panose="02020603050405020304" pitchFamily="18" charset="0"/>
                <a:cs typeface="Times New Roman" panose="02020603050405020304" pitchFamily="18" charset="0"/>
              </a:rPr>
              <a:t>в Минюсте России </a:t>
            </a:r>
            <a:r>
              <a:rPr lang="ru-RU" dirty="0" smtClean="0">
                <a:solidFill>
                  <a:schemeClr val="tx2">
                    <a:lumMod val="75000"/>
                  </a:schemeClr>
                </a:solidFill>
                <a:latin typeface="Times New Roman" panose="02020603050405020304" pitchFamily="18" charset="0"/>
                <a:cs typeface="Times New Roman" panose="02020603050405020304" pitchFamily="18" charset="0"/>
              </a:rPr>
              <a:t>29 июня 2016 г.  № </a:t>
            </a:r>
            <a:r>
              <a:rPr lang="ru-RU" dirty="0">
                <a:solidFill>
                  <a:schemeClr val="tx2">
                    <a:lumMod val="75000"/>
                  </a:schemeClr>
                </a:solidFill>
                <a:latin typeface="Times New Roman" panose="02020603050405020304" pitchFamily="18" charset="0"/>
                <a:cs typeface="Times New Roman" panose="02020603050405020304" pitchFamily="18" charset="0"/>
              </a:rPr>
              <a:t>42681)</a:t>
            </a:r>
          </a:p>
        </p:txBody>
      </p:sp>
      <p:sp>
        <p:nvSpPr>
          <p:cNvPr id="19" name="Rectangle 2"/>
          <p:cNvSpPr txBox="1">
            <a:spLocks noChangeArrowheads="1"/>
          </p:cNvSpPr>
          <p:nvPr/>
        </p:nvSpPr>
        <p:spPr bwMode="auto">
          <a:xfrm>
            <a:off x="3961688" y="693129"/>
            <a:ext cx="8424275" cy="650668"/>
          </a:xfrm>
          <a:prstGeom prst="rect">
            <a:avLst/>
          </a:prstGeom>
          <a:noFill/>
          <a:ln w="9525">
            <a:noFill/>
            <a:round/>
            <a:headEnd/>
            <a:tailEnd/>
          </a:ln>
        </p:spPr>
        <p:txBody>
          <a:bodyPr lIns="91427" tIns="45714" rIns="91427" bIns="45714" anchor="ctr"/>
          <a:lstStyle/>
          <a:p>
            <a:pPr algn="r" defTabSz="449201" eaLnBrk="0" hangingPunct="0">
              <a:defRPr/>
            </a:pPr>
            <a:r>
              <a:rPr lang="ru-RU" sz="2200" b="1" dirty="0" smtClean="0">
                <a:solidFill>
                  <a:srgbClr val="2E75B6"/>
                </a:solidFill>
                <a:latin typeface="Times New Roman" panose="02020603050405020304" pitchFamily="18" charset="0"/>
                <a:cs typeface="Times New Roman" panose="02020603050405020304" pitchFamily="18" charset="0"/>
              </a:rPr>
              <a:t>)</a:t>
            </a:r>
            <a:endParaRPr lang="ru-RU" sz="2200" b="1" dirty="0">
              <a:solidFill>
                <a:srgbClr val="2E75B6"/>
              </a:solidFill>
              <a:latin typeface="Times New Roman" panose="02020603050405020304" pitchFamily="18" charset="0"/>
              <a:cs typeface="Times New Roman" panose="02020603050405020304" pitchFamily="18" charset="0"/>
            </a:endParaRPr>
          </a:p>
        </p:txBody>
      </p:sp>
      <p:sp>
        <p:nvSpPr>
          <p:cNvPr id="20" name="TextBox 19"/>
          <p:cNvSpPr txBox="1"/>
          <p:nvPr/>
        </p:nvSpPr>
        <p:spPr>
          <a:xfrm>
            <a:off x="1399770" y="2175953"/>
            <a:ext cx="544019" cy="400110"/>
          </a:xfrm>
          <a:prstGeom prst="rect">
            <a:avLst/>
          </a:prstGeom>
          <a:noFill/>
        </p:spPr>
        <p:txBody>
          <a:bodyPr wrap="square" rtlCol="0">
            <a:spAutoFit/>
          </a:bodyPr>
          <a:lstStyle/>
          <a:p>
            <a:pPr algn="ctr"/>
            <a:r>
              <a:rPr lang="ru-RU" sz="2000" dirty="0" smtClean="0">
                <a:solidFill>
                  <a:schemeClr val="tx2">
                    <a:lumMod val="75000"/>
                  </a:schemeClr>
                </a:solidFill>
                <a:latin typeface="Times New Roman" panose="02020603050405020304" pitchFamily="18" charset="0"/>
                <a:cs typeface="Times New Roman" panose="02020603050405020304" pitchFamily="18" charset="0"/>
              </a:rPr>
              <a:t>1.</a:t>
            </a:r>
            <a:endParaRPr lang="ru-RU" sz="2000" dirty="0">
              <a:solidFill>
                <a:schemeClr val="tx2">
                  <a:lumMod val="75000"/>
                </a:schemeClr>
              </a:solidFill>
              <a:latin typeface="Times New Roman" panose="02020603050405020304" pitchFamily="18" charset="0"/>
              <a:cs typeface="Times New Roman" panose="02020603050405020304" pitchFamily="18" charset="0"/>
            </a:endParaRPr>
          </a:p>
        </p:txBody>
      </p:sp>
      <p:sp>
        <p:nvSpPr>
          <p:cNvPr id="24" name="TextBox 23"/>
          <p:cNvSpPr txBox="1"/>
          <p:nvPr/>
        </p:nvSpPr>
        <p:spPr>
          <a:xfrm>
            <a:off x="1399770" y="3437600"/>
            <a:ext cx="544020" cy="400110"/>
          </a:xfrm>
          <a:prstGeom prst="rect">
            <a:avLst/>
          </a:prstGeom>
          <a:noFill/>
        </p:spPr>
        <p:txBody>
          <a:bodyPr wrap="square" rtlCol="0">
            <a:spAutoFit/>
          </a:bodyPr>
          <a:lstStyle/>
          <a:p>
            <a:pPr algn="ctr"/>
            <a:r>
              <a:rPr lang="ru-RU" sz="2000" dirty="0" smtClean="0">
                <a:solidFill>
                  <a:schemeClr val="tx2">
                    <a:lumMod val="75000"/>
                  </a:schemeClr>
                </a:solidFill>
                <a:latin typeface="Times New Roman" panose="02020603050405020304" pitchFamily="18" charset="0"/>
                <a:cs typeface="Times New Roman" panose="02020603050405020304" pitchFamily="18" charset="0"/>
              </a:rPr>
              <a:t>2.</a:t>
            </a:r>
            <a:endParaRPr lang="ru-RU" sz="2000" dirty="0">
              <a:solidFill>
                <a:schemeClr val="tx2">
                  <a:lumMod val="75000"/>
                </a:schemeClr>
              </a:solidFill>
              <a:latin typeface="Times New Roman" panose="02020603050405020304" pitchFamily="18" charset="0"/>
              <a:cs typeface="Times New Roman" panose="02020603050405020304" pitchFamily="18" charset="0"/>
            </a:endParaRPr>
          </a:p>
        </p:txBody>
      </p:sp>
      <p:sp>
        <p:nvSpPr>
          <p:cNvPr id="25" name="TextBox 24"/>
          <p:cNvSpPr txBox="1"/>
          <p:nvPr/>
        </p:nvSpPr>
        <p:spPr>
          <a:xfrm flipH="1">
            <a:off x="1344115" y="4771390"/>
            <a:ext cx="600823" cy="400110"/>
          </a:xfrm>
          <a:prstGeom prst="rect">
            <a:avLst/>
          </a:prstGeom>
          <a:noFill/>
        </p:spPr>
        <p:txBody>
          <a:bodyPr wrap="square" rtlCol="0">
            <a:spAutoFit/>
          </a:bodyPr>
          <a:lstStyle/>
          <a:p>
            <a:pPr algn="ctr"/>
            <a:r>
              <a:rPr lang="ru-RU" sz="2000" dirty="0" smtClean="0">
                <a:solidFill>
                  <a:schemeClr val="tx2">
                    <a:lumMod val="75000"/>
                  </a:schemeClr>
                </a:solidFill>
                <a:latin typeface="Times New Roman" panose="02020603050405020304" pitchFamily="18" charset="0"/>
                <a:cs typeface="Times New Roman" panose="02020603050405020304" pitchFamily="18" charset="0"/>
              </a:rPr>
              <a:t>3.</a:t>
            </a:r>
            <a:endParaRPr lang="ru-RU" sz="2000" dirty="0">
              <a:solidFill>
                <a:schemeClr val="tx2">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7170258"/>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17918</TotalTime>
  <Words>4653</Words>
  <Application>Microsoft Office PowerPoint</Application>
  <PresentationFormat>Произвольный</PresentationFormat>
  <Paragraphs>468</Paragraphs>
  <Slides>47</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47</vt:i4>
      </vt:variant>
    </vt:vector>
  </HeadingPairs>
  <TitlesOfParts>
    <vt:vector size="53" baseType="lpstr">
      <vt:lpstr>Arial</vt:lpstr>
      <vt:lpstr>Calibri Light</vt:lpstr>
      <vt:lpstr>Calibri</vt:lpstr>
      <vt:lpstr>Times New Roman</vt:lpstr>
      <vt:lpstr>Open Sans Condensed Light</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 </vt:lpstr>
      <vt:lpstr> </vt:lpstr>
      <vt:lpstr>Презентация PowerPoint</vt:lpstr>
      <vt:lpstr> </vt:lpstr>
      <vt:lpstr> </vt:lpstr>
      <vt:lpstr>Презентация PowerPoint</vt:lpstr>
      <vt:lpstr> </vt:lpstr>
      <vt:lpstr>Презентация PowerPoint</vt:lpstr>
      <vt:lpstr>Презентация PowerPoint</vt:lpstr>
      <vt:lpstr> </vt:lpstr>
      <vt:lpstr>Презентация PowerPoint</vt:lpstr>
      <vt:lpstr>  </vt:lpstr>
      <vt:lpstr>  </vt:lpstr>
      <vt:lpstr> </vt:lpstr>
      <vt:lpstr>Презентация PowerPoint</vt:lpstr>
      <vt:lpstr> </vt:lpstr>
      <vt:lpstr>Презентация PowerPoint</vt:lpstr>
      <vt:lpstr>  </vt:lpstr>
      <vt:lpstr>Презентация PowerPoint</vt:lpstr>
      <vt:lpstr> </vt:lpstr>
      <vt:lpstr> </vt:lpstr>
      <vt:lpstr>Презентация PowerPoint</vt:lpstr>
      <vt:lpstr>Презентация PowerPoint</vt:lpstr>
      <vt:lpstr> </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Mazur Nataliya</dc:creator>
  <cp:lastModifiedBy>Солодов Алексей Викторович</cp:lastModifiedBy>
  <cp:revision>936</cp:revision>
  <cp:lastPrinted>2016-07-13T14:55:58Z</cp:lastPrinted>
  <dcterms:created xsi:type="dcterms:W3CDTF">2015-03-03T16:27:21Z</dcterms:created>
  <dcterms:modified xsi:type="dcterms:W3CDTF">2016-08-03T10:38:33Z</dcterms:modified>
</cp:coreProperties>
</file>