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25" r:id="rId2"/>
    <p:sldId id="426" r:id="rId3"/>
    <p:sldId id="434" r:id="rId4"/>
    <p:sldId id="429" r:id="rId5"/>
    <p:sldId id="423" r:id="rId6"/>
    <p:sldId id="420" r:id="rId7"/>
    <p:sldId id="421" r:id="rId8"/>
    <p:sldId id="422" r:id="rId9"/>
    <p:sldId id="430" r:id="rId10"/>
    <p:sldId id="431" r:id="rId11"/>
    <p:sldId id="432" r:id="rId12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81BB59"/>
    <a:srgbClr val="932507"/>
    <a:srgbClr val="F2F7FC"/>
    <a:srgbClr val="EAF2FA"/>
    <a:srgbClr val="FFFFCC"/>
    <a:srgbClr val="3968BD"/>
    <a:srgbClr val="E2834E"/>
    <a:srgbClr val="C3571B"/>
    <a:srgbClr val="3C6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8383" autoAdjust="0"/>
  </p:normalViewPr>
  <p:slideViewPr>
    <p:cSldViewPr snapToGrid="0">
      <p:cViewPr varScale="1">
        <p:scale>
          <a:sx n="111" d="100"/>
          <a:sy n="111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7225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8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8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8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09D-9375-49CB-9CDE-D5D0F72965AC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0BCA-590F-4B30-8CC6-A1A4CACB713B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8E8D-7E32-4AD0-8870-70B1B23B9D6A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961-3886-4E66-BCE1-A3BC0F84EDB1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5F2-18D0-48A5-95F0-8AE683AB0F61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DBD-40E0-448D-9ECB-1403FE0989B0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FB87-B892-43E7-B5A6-E5BA42920C5B}" type="datetime1">
              <a:rPr lang="ru-RU" smtClean="0"/>
              <a:t>28.06.2019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463A-DA6D-4FE5-9EA8-28D05FFC2591}" type="datetime1">
              <a:rPr lang="ru-RU" smtClean="0"/>
              <a:t>28.06.2019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BAB0-460C-41D6-B873-B846CD4CC237}" type="datetime1">
              <a:rPr lang="ru-RU" smtClean="0"/>
              <a:t>28.06.2019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147C-F341-4CB6-B332-B524C9BC66B8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C14-E269-443E-8A77-F9D25A1CB4ED}" type="datetime1">
              <a:rPr lang="ru-RU" smtClean="0"/>
              <a:t>28.06.2019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F039-AB83-45EF-9121-27B4FCBDD8C6}" type="datetime1">
              <a:rPr lang="ru-RU" smtClean="0"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880" y="5463974"/>
            <a:ext cx="5117009" cy="138656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r" defTabSz="775433" fontAlgn="auto"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Начальник Отдела методического </a:t>
            </a:r>
          </a:p>
          <a:p>
            <a:pPr algn="r" defTabSz="775433" fontAlgn="auto"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обеспечения казначейского сопровождения </a:t>
            </a:r>
          </a:p>
          <a:p>
            <a:pPr algn="r" defTabSz="775433" fontAlgn="auto"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Управления казначейского сопровождения Федерального казначейства</a:t>
            </a:r>
          </a:p>
          <a:p>
            <a:pPr algn="r" defTabSz="775433" fontAlgn="auto">
              <a:spcBef>
                <a:spcPts val="0"/>
              </a:spcBef>
              <a:spcAft>
                <a:spcPts val="0"/>
              </a:spcAft>
            </a:pPr>
            <a:r>
              <a:rPr lang="ru-RU" sz="1700" dirty="0" err="1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Е.П.Тимофеева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" y="78889"/>
            <a:ext cx="3255073" cy="12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14309"/>
            <a:ext cx="12188369" cy="3552281"/>
          </a:xfrm>
          <a:prstGeom prst="rect">
            <a:avLst/>
          </a:prstGeom>
          <a:noFill/>
        </p:spPr>
        <p:txBody>
          <a:bodyPr wrap="square" lIns="77507" tIns="38748" rIns="77507" bIns="3874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ПРЕДВАРИТЕЛЬНЫЕ ИТОГИ </a:t>
            </a:r>
            <a:b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ПИЛОТНОГО ВНЕДРЕНИЯ ОТКРЫТИЯ И ВЕДЕНИЯ «ЕДИНЫХ» ЛИЦЕВЫХ СЧЕТОВ </a:t>
            </a:r>
            <a:b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 КАЗНАЧЕЙСКОМ СОПРОВОЖДЕНИИ СРЕДСТВ </a:t>
            </a:r>
          </a:p>
          <a:p>
            <a:pPr algn="ctr">
              <a:lnSpc>
                <a:spcPct val="150000"/>
              </a:lnSpc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ОТДЕЛЬНЫЕ ВОПРОСЫ </a:t>
            </a:r>
            <a:b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 ОСУЩЕСТВЛЕНИИ ТЕРРИТОРИАЛЬНЫМИ ОРГАНАМИ ФЕДЕРАЛЬНОГО КАЗНАЧЕЙСТВА ПРОВЕРКИ ФАКТА ПОСТАВКИ ТОВАРОВ (ВЫПОЛНЕНИЯ РАБОТ, ОКАЗАНИЯ УСЛУГ) </a:t>
            </a:r>
            <a:b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 ОСУЩЕСТВЛЕНИИ КАЗНАЧЕЙСКОГО СОПРОВОЖДЕНИЯ СРЕДСТВ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82137"/>
              </p:ext>
            </p:extLst>
          </p:nvPr>
        </p:nvGraphicFramePr>
        <p:xfrm>
          <a:off x="249385" y="697230"/>
          <a:ext cx="11742590" cy="23381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8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2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121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49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330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231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п/п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Уровень кооперации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л/с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Поступило, </a:t>
                      </a:r>
                    </a:p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Кассовый расход,  </a:t>
                      </a:r>
                    </a:p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</a:rPr>
                        <a:t>Остаток, </a:t>
                      </a:r>
                    </a:p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</a:rPr>
                        <a:t> руб.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санкционирования операций </a:t>
                      </a:r>
                    </a:p>
                    <a:p>
                      <a:pPr algn="ctr"/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лицевых счетах юридических лиц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20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лицевые счета </a:t>
                      </a:r>
                    </a:p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ТОФК, руб.</a:t>
                      </a:r>
                      <a:endParaRPr lang="ru-RU" dirty="0"/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расчетные счета </a:t>
                      </a:r>
                    </a:p>
                    <a:p>
                      <a:pPr marL="0" marR="0" lvl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кредитной организации, руб.</a:t>
                      </a: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предъявленных  п/п</a:t>
                      </a:r>
                    </a:p>
                  </a:txBody>
                  <a:tcPr marL="36000" marR="36000" marT="36000" marB="3600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отказанных </a:t>
                      </a:r>
                    </a:p>
                    <a:p>
                      <a:pPr algn="ctr"/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п/п/сумма, млн. руб.)</a:t>
                      </a:r>
                    </a:p>
                  </a:txBody>
                  <a:tcPr marL="36000" marR="36000" marT="36000" marB="36000" anchor="ctr"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01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02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03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04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05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5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Всего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0D3BE30-4A6D-48A4-B854-1159F0D2D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39760"/>
              </p:ext>
            </p:extLst>
          </p:nvPr>
        </p:nvGraphicFramePr>
        <p:xfrm>
          <a:off x="249385" y="3472648"/>
          <a:ext cx="11742590" cy="23340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11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5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70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5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4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99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495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35996">
                <a:tc gridSpan="7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СТРУКТУРА</a:t>
                      </a:r>
                      <a:r>
                        <a:rPr lang="ru-RU" sz="1200" u="none" strike="noStrike" kern="1200" baseline="0" dirty="0">
                          <a:effectLst/>
                        </a:rPr>
                        <a:t> ЦЕНЫ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902"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НАИМЕНОВАНИЕ ПОКАЗАТЕЛЯ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ЦЕНА, МЛН. РУБ.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 уровень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258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effectLst/>
                        </a:rPr>
                        <a:t>Материалы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7038">
                <a:tc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100" u="none" strike="noStrike" kern="1200" dirty="0">
                          <a:effectLst/>
                        </a:rPr>
                        <a:t>Работы и услуги сторонних организаций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</a:t>
                      </a:r>
                      <a:r>
                        <a:rPr lang="ru-RU" sz="1100" u="none" strike="noStrike" baseline="0" dirty="0">
                          <a:effectLst/>
                        </a:rPr>
                        <a:t> труда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Накладные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Прибыль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4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НДС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4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Итого цена с НДС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24430"/>
            <a:ext cx="12191999" cy="584555"/>
          </a:xfrm>
          <a:prstGeom prst="rect">
            <a:avLst/>
          </a:prstGeom>
          <a:noFill/>
        </p:spPr>
        <p:txBody>
          <a:bodyPr wrap="square" lIns="91219" tIns="45611" rIns="91219" bIns="45611"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prstClr val="black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0" dirty="0">
                <a:solidFill>
                  <a:srgbClr val="C00000"/>
                </a:solidFill>
              </a:rPr>
              <a:t>НАИМЕНОВАНИЕ: </a:t>
            </a:r>
            <a:r>
              <a:rPr lang="ru-RU" sz="1600" b="0" dirty="0"/>
              <a:t>Аналитическая информация по Проекту:__________________________________________</a:t>
            </a:r>
          </a:p>
          <a:p>
            <a:r>
              <a:rPr lang="ru-RU" sz="1600" b="0" dirty="0"/>
              <a:t>п</a:t>
            </a:r>
            <a:r>
              <a:rPr lang="ru-RU" sz="1600" b="0" dirty="0">
                <a:ea typeface="Open Sans Condensed Light" charset="0"/>
              </a:rPr>
              <a:t>о состоянию на «__ »_________  20__ года</a:t>
            </a:r>
            <a:endParaRPr lang="ru-RU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57174" y="3238370"/>
            <a:ext cx="11772901" cy="276779"/>
          </a:xfrm>
          <a:prstGeom prst="rect">
            <a:avLst/>
          </a:prstGeom>
          <a:noFill/>
        </p:spPr>
        <p:txBody>
          <a:bodyPr wrap="square" lIns="91219" tIns="45611" rIns="91219" bIns="45611"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prstClr val="black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>
                <a:solidFill>
                  <a:srgbClr val="C00000"/>
                </a:solidFill>
              </a:rPr>
              <a:t>ИНФОРМАЦИЯ О СТРУКТУРЕ ЦЕНЫ (В СЛУЧАЕ НАЛИЧИЯ ПОЛОЖЕНИЙ В АКТЕ (РЕШЕНИИ) ПРАВИТЕЛЬСТВА РФ)</a:t>
            </a:r>
            <a:endParaRPr lang="ru-RU" sz="1200" b="0" i="1" dirty="0"/>
          </a:p>
        </p:txBody>
      </p:sp>
      <p:sp>
        <p:nvSpPr>
          <p:cNvPr id="17" name="Прямоугольник 16"/>
          <p:cNvSpPr/>
          <p:nvPr/>
        </p:nvSpPr>
        <p:spPr>
          <a:xfrm rot="19748665">
            <a:off x="1727454" y="1873441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  <p:sp>
        <p:nvSpPr>
          <p:cNvPr id="18" name="Прямоугольник 17"/>
          <p:cNvSpPr/>
          <p:nvPr/>
        </p:nvSpPr>
        <p:spPr>
          <a:xfrm rot="19748665">
            <a:off x="7926907" y="4780935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96424" y="6574136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06222"/>
              </p:ext>
            </p:extLst>
          </p:nvPr>
        </p:nvGraphicFramePr>
        <p:xfrm>
          <a:off x="249384" y="1108710"/>
          <a:ext cx="11712630" cy="21126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8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5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9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86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2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п/п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Наименование</a:t>
                      </a:r>
                      <a:r>
                        <a:rPr lang="ru-RU" sz="1200" b="0" baseline="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effectLst/>
                        </a:rPr>
                        <a:t>территориального органа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effectLst/>
                        </a:rPr>
                        <a:t>Федерального казначейства </a:t>
                      </a:r>
                      <a:r>
                        <a:rPr lang="ru-RU" sz="1200" b="0" dirty="0">
                          <a:effectLst/>
                        </a:rPr>
                        <a:t> 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лицевых счетов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</a:rPr>
                        <a:t>Количество </a:t>
                      </a:r>
                    </a:p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</a:rPr>
                        <a:t>юридических лиц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5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Всего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283510"/>
            <a:ext cx="12191999" cy="584555"/>
          </a:xfrm>
          <a:prstGeom prst="rect">
            <a:avLst/>
          </a:prstGeom>
          <a:noFill/>
        </p:spPr>
        <p:txBody>
          <a:bodyPr wrap="square" lIns="91219" tIns="45611" rIns="91219" bIns="45611"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prstClr val="black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0" dirty="0">
                <a:solidFill>
                  <a:srgbClr val="C00000"/>
                </a:solidFill>
              </a:rPr>
              <a:t>НАИМЕНОВАНИЕ: </a:t>
            </a:r>
            <a:r>
              <a:rPr lang="ru-RU" sz="1600" b="0" dirty="0"/>
              <a:t>Аналитическая информация по Проекту:__________________________________________</a:t>
            </a:r>
          </a:p>
          <a:p>
            <a:r>
              <a:rPr lang="ru-RU" sz="1600" b="0" dirty="0"/>
              <a:t>п</a:t>
            </a:r>
            <a:r>
              <a:rPr lang="ru-RU" sz="1600" b="0" dirty="0">
                <a:ea typeface="Open Sans Condensed Light" charset="0"/>
              </a:rPr>
              <a:t>о состоянию на «__ »_________  20__ года</a:t>
            </a:r>
            <a:endParaRPr lang="ru-RU" sz="1600" b="0" dirty="0"/>
          </a:p>
        </p:txBody>
      </p:sp>
      <p:sp>
        <p:nvSpPr>
          <p:cNvPr id="17" name="Прямоугольник 16"/>
          <p:cNvSpPr/>
          <p:nvPr/>
        </p:nvSpPr>
        <p:spPr>
          <a:xfrm rot="19748665">
            <a:off x="979310" y="2355867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98183" y="6574136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25171"/>
              </p:ext>
            </p:extLst>
          </p:nvPr>
        </p:nvGraphicFramePr>
        <p:xfrm>
          <a:off x="245478" y="3862425"/>
          <a:ext cx="11724848" cy="24303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52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7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81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50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п/п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effectLst/>
                        </a:rPr>
                        <a:t>Количество осуществленных за 20__ год проверок: </a:t>
                      </a:r>
                    </a:p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>
                          <a:effectLst/>
                        </a:rPr>
                        <a:t>например –  соответствия информации, содержащейся в документах-основаниях фактически поставленным товарам (работам, услугам), в том числе с использованием фото-видеотехники, и др.</a:t>
                      </a:r>
                      <a:endParaRPr lang="ru-RU" sz="13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86" marR="34286" marT="25714" marB="25714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Количество выявленных нарушений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86" marR="34286" marT="25714" marB="25714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</a:t>
                      </a:r>
                    </a:p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нарушений</a:t>
                      </a:r>
                    </a:p>
                  </a:txBody>
                  <a:tcPr marL="34286" marR="34286" marT="25714" marB="25714" anchor="ctr"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выявленных нарушений, млн. руб.</a:t>
                      </a:r>
                    </a:p>
                  </a:txBody>
                  <a:tcPr marL="34286" marR="34286" marT="25714" marB="25714" anchor="ctr"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291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4747" y="3523738"/>
            <a:ext cx="12191999" cy="276779"/>
          </a:xfrm>
          <a:prstGeom prst="rect">
            <a:avLst/>
          </a:prstGeom>
          <a:noFill/>
        </p:spPr>
        <p:txBody>
          <a:bodyPr wrap="square" lIns="91219" tIns="45611" rIns="91219" bIns="45611"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prstClr val="black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>
                <a:solidFill>
                  <a:srgbClr val="C00000"/>
                </a:solidFill>
              </a:rPr>
              <a:t>В СЛУЧАЕ «РАСШИРЕННОГО» КАЗНАЧЕЙСКОГО СОПРОВОЖДЕНИЯ:</a:t>
            </a:r>
            <a:endParaRPr lang="ru-RU" sz="1200" b="0" i="1" dirty="0"/>
          </a:p>
        </p:txBody>
      </p:sp>
      <p:sp>
        <p:nvSpPr>
          <p:cNvPr id="16" name="Прямоугольник 15"/>
          <p:cNvSpPr/>
          <p:nvPr/>
        </p:nvSpPr>
        <p:spPr>
          <a:xfrm rot="19748665">
            <a:off x="7116886" y="5750226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61660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16856" y="6582313"/>
            <a:ext cx="53973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1727200" y="-7279"/>
            <a:ext cx="10250716" cy="3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22" tIns="38860" rIns="77722" bIns="3886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ОБ ОТКРЫТИИ «ЕДИНЫХ» ЛИЦЕВЫХ СЧЕТОВ С КОДОМ «71»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8480" y="383567"/>
            <a:ext cx="881053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84627" y="411507"/>
            <a:ext cx="5025341" cy="355510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r>
              <a:rPr lang="ru-RU" altLang="ru-RU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СОСТОЯНИЮ НА </a:t>
            </a:r>
            <a:r>
              <a:rPr lang="ru-RU" altLang="ru-RU" cap="all" dirty="0" smtClean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28 </a:t>
            </a:r>
            <a:r>
              <a:rPr lang="ru-RU" altLang="ru-RU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ИЮНЯ 2019 ГОДА</a:t>
            </a:r>
            <a:endParaRPr lang="ru-RU" cap="all" dirty="0">
              <a:solidFill>
                <a:srgbClr val="8064A2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549" y="891422"/>
            <a:ext cx="11862848" cy="652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76200">
              <a:schemeClr val="accent3">
                <a:satMod val="175000"/>
                <a:alpha val="19000"/>
              </a:schemeClr>
            </a:glow>
            <a:outerShdw blurRad="1016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ТЕРРИТОРИАЛЬНЫХ ОРГАНАХ ФЕДЕРАЛЬНОГО КАЗНАЧЕЙСТВА - ЦЕНТРАХ СПЕЦИАЛИЗАЦИИ ПО КАЗНАЧЕЙСКОМУ СОПРОВОЖДЕНИЮ ОТКРЫТО: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     - </a:t>
            </a:r>
            <a:r>
              <a:rPr lang="ru-RU" sz="1400" dirty="0" smtClean="0">
                <a:solidFill>
                  <a:srgbClr val="C00000"/>
                </a:solidFill>
              </a:rPr>
              <a:t>109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ЛИЦЕВЫХ СЧЕТОВ С КОДОМ «71» 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- </a:t>
            </a:r>
            <a:r>
              <a:rPr lang="ru-RU" sz="1400" dirty="0" smtClean="0">
                <a:solidFill>
                  <a:srgbClr val="C00000"/>
                </a:solidFill>
              </a:rPr>
              <a:t>259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АНАЛИТИЧЕСКИХ РАЗДЕЛОВ НА УКАЗАННЫХ ЛИЦЕВЫХ СЧЕТАХ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21489"/>
              </p:ext>
            </p:extLst>
          </p:nvPr>
        </p:nvGraphicFramePr>
        <p:xfrm>
          <a:off x="137158" y="1986314"/>
          <a:ext cx="11881562" cy="18288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07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1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6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63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ТОФК - Центра специализации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лицевых счетов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разделов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г. Москве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г. Санкт - Петербургу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Краснодарскому краю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Самарской области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Алтайскому краю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Иркутской области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7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УФК по Приморскому краю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00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1"/>
          <p:cNvSpPr txBox="1">
            <a:spLocks noChangeArrowheads="1"/>
          </p:cNvSpPr>
          <p:nvPr/>
        </p:nvSpPr>
        <p:spPr bwMode="auto">
          <a:xfrm>
            <a:off x="145549" y="1710537"/>
            <a:ext cx="11871237" cy="263145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wrap="square" lIns="77722" tIns="38860" rIns="77722" bIns="3886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ОБ ОТКРЫТИИ «ЕДИНЫХ» ЛИЦЕВОВ СЧЕТОВ В РАЗРЕЗЕ ЦЕНТРОВ СПЕЦИАЛИЗАЦИИ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881" y="3765759"/>
            <a:ext cx="118815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Примечание: на указанных лицевых счетах в ГИИС «Электронный бюджет» проведено </a:t>
            </a:r>
            <a:r>
              <a:rPr lang="ru-RU" sz="1100" i="1" dirty="0">
                <a:solidFill>
                  <a:srgbClr val="C00000"/>
                </a:solidFill>
              </a:rPr>
              <a:t>268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</a:rPr>
              <a:t>банковских операций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99581" y="4494167"/>
            <a:ext cx="2313802" cy="11365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98" rIns="0" bIns="35998" rtlCol="0" anchor="b" anchorCtr="0"/>
          <a:lstStyle/>
          <a:p>
            <a:pPr algn="ctr">
              <a:spcBef>
                <a:spcPts val="353"/>
              </a:spcBef>
            </a:pPr>
            <a:endParaRPr lang="ru-RU" sz="1100" cap="all" dirty="0">
              <a:solidFill>
                <a:schemeClr val="tx1"/>
              </a:solidFill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>
              <a:spcBef>
                <a:spcPts val="353"/>
              </a:spcBef>
            </a:pPr>
            <a:endParaRPr lang="ru-RU" sz="1100" cap="all" dirty="0">
              <a:solidFill>
                <a:schemeClr val="tx1"/>
              </a:solidFill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>
              <a:spcBef>
                <a:spcPts val="353"/>
              </a:spcBef>
            </a:pPr>
            <a:endParaRPr lang="ru-RU" sz="1100" cap="all" dirty="0">
              <a:solidFill>
                <a:schemeClr val="tx1"/>
              </a:solidFill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4" name="Блок-схема: дисплей 13"/>
          <p:cNvSpPr/>
          <p:nvPr/>
        </p:nvSpPr>
        <p:spPr>
          <a:xfrm rot="10800000">
            <a:off x="54196" y="5668257"/>
            <a:ext cx="3552757" cy="967831"/>
          </a:xfrm>
          <a:prstGeom prst="flowChartDisplay">
            <a:avLst/>
          </a:prstGeom>
          <a:solidFill>
            <a:srgbClr val="E8EBF0"/>
          </a:solidFill>
          <a:ln w="12700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5" name="Блок-схема: дисплей 14"/>
          <p:cNvSpPr/>
          <p:nvPr/>
        </p:nvSpPr>
        <p:spPr>
          <a:xfrm rot="10800000">
            <a:off x="54196" y="4521140"/>
            <a:ext cx="3552757" cy="967831"/>
          </a:xfrm>
          <a:prstGeom prst="flowChartDisplay">
            <a:avLst/>
          </a:prstGeom>
          <a:solidFill>
            <a:srgbClr val="E8EBF0"/>
          </a:solidFill>
          <a:ln w="12700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6" t="42102" r="54925" b="45202"/>
          <a:stretch/>
        </p:blipFill>
        <p:spPr bwMode="auto">
          <a:xfrm>
            <a:off x="5929078" y="5887834"/>
            <a:ext cx="1134853" cy="9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88131" y="6260417"/>
            <a:ext cx="2207274" cy="17938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r>
              <a:rPr lang="ru-RU" sz="1200" dirty="0">
                <a:solidFill>
                  <a:srgbClr val="7030A0"/>
                </a:solidFill>
                <a:cs typeface="Times New Roman" panose="02020603050405020304" pitchFamily="18" charset="0"/>
              </a:rPr>
              <a:t>КОНСОЛИДИРОВАННАЯ ЗАКУПКА</a:t>
            </a:r>
          </a:p>
          <a:p>
            <a:pPr algn="ctr">
              <a:spcBef>
                <a:spcPts val="353"/>
              </a:spcBef>
            </a:pPr>
            <a:r>
              <a:rPr lang="ru-RU" sz="12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ОПЛАТА З/П И НАЛОГОВ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51" y="4526555"/>
            <a:ext cx="1363731" cy="104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631483" y="4938336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97491" y="4643627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34" y="5222234"/>
            <a:ext cx="1065622" cy="833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54195" y="4156012"/>
            <a:ext cx="5941507" cy="39112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r>
              <a:rPr lang="ru-RU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ОДНО  </a:t>
            </a:r>
            <a:r>
              <a:rPr lang="ru-RU" sz="1400" b="1" i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ЮРИДИЧЕСКОЕ ЛИЦО = </a:t>
            </a:r>
            <a:r>
              <a:rPr lang="ru-RU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МНОЖЕСТВО</a:t>
            </a:r>
            <a:r>
              <a:rPr lang="ru-RU" sz="1400" b="1" i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ЛИЦЕВЫХ СЧЕТОВ </a:t>
            </a:r>
            <a:endParaRPr lang="ru-RU" sz="1400" dirty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8" t="9462" r="45370" b="82600"/>
          <a:stretch/>
        </p:blipFill>
        <p:spPr bwMode="auto">
          <a:xfrm>
            <a:off x="9908953" y="4711539"/>
            <a:ext cx="620610" cy="5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 rot="1877620">
            <a:off x="4103412" y="5649448"/>
            <a:ext cx="693426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200" b="1" dirty="0"/>
              <a:t> </a:t>
            </a:r>
          </a:p>
          <a:p>
            <a:r>
              <a:rPr lang="ru-RU" sz="1200" b="1" dirty="0"/>
              <a:t>ЛС =ГК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0465" y="5820711"/>
            <a:ext cx="693426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200" b="1" dirty="0"/>
              <a:t> </a:t>
            </a:r>
          </a:p>
          <a:p>
            <a:r>
              <a:rPr lang="ru-RU" sz="1200" b="1" dirty="0"/>
              <a:t>ЛС =ГК</a:t>
            </a:r>
          </a:p>
        </p:txBody>
      </p:sp>
      <p:sp>
        <p:nvSpPr>
          <p:cNvPr id="26" name="TextBox 25"/>
          <p:cNvSpPr txBox="1"/>
          <p:nvPr/>
        </p:nvSpPr>
        <p:spPr>
          <a:xfrm rot="19024383">
            <a:off x="5020997" y="5620161"/>
            <a:ext cx="693426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200" b="1" dirty="0"/>
              <a:t> </a:t>
            </a:r>
          </a:p>
          <a:p>
            <a:r>
              <a:rPr lang="ru-RU" sz="1200" b="1" dirty="0"/>
              <a:t>ЛС =ГК</a:t>
            </a: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1" y="5645792"/>
            <a:ext cx="1062019" cy="10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072814" y="4493673"/>
            <a:ext cx="3688496" cy="129964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marL="171442" indent="-171442">
              <a:spcBef>
                <a:spcPts val="353"/>
              </a:spcBef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ЦЕНТРАЛЬНЫЙ АППАРАТ ФК - методическое обеспечение</a:t>
            </a:r>
          </a:p>
          <a:p>
            <a:pPr marL="171442" indent="-171442">
              <a:spcBef>
                <a:spcPts val="353"/>
              </a:spcBef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7 ЦЕНТРОВ СПЕЦИАЛИЗАЦИИ, 5 РАСЧЕТНЫХ ЦЕНТРОВ открытие (ведение) «единых» лицевых счетов, консалтинг</a:t>
            </a:r>
          </a:p>
          <a:p>
            <a:pPr marL="171442" indent="-171442">
              <a:spcBef>
                <a:spcPts val="353"/>
              </a:spcBef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ТОФК - прием документов для открытия «единых» лицевых счетов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95703" y="4179874"/>
            <a:ext cx="5741692" cy="333624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r>
              <a:rPr lang="ru-RU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ОДНО</a:t>
            </a:r>
            <a:r>
              <a:rPr lang="ru-RU" sz="1400" b="1" i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ЮРИДИЧЕСКОЕ  ЛИЦО = </a:t>
            </a:r>
            <a:r>
              <a:rPr lang="ru-RU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ОДИН</a:t>
            </a:r>
            <a:r>
              <a:rPr lang="ru-RU" sz="1400" b="1" i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ЛИЦЕВОЙ СЧЕТ</a:t>
            </a:r>
            <a:endParaRPr lang="ru-RU" sz="1400" dirty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2" t="44222" r="16882" b="43293"/>
          <a:stretch/>
        </p:blipFill>
        <p:spPr bwMode="auto">
          <a:xfrm>
            <a:off x="8577926" y="5979621"/>
            <a:ext cx="738290" cy="76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698820" y="5980243"/>
            <a:ext cx="1805583" cy="35520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МНОЖЕСТВО ПЛАТЕЖНЫХ ДОКУМЕНТОВ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04368" y="5724295"/>
            <a:ext cx="2718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i="1" dirty="0">
                <a:solidFill>
                  <a:srgbClr val="70AD47"/>
                </a:solidFill>
              </a:rPr>
              <a:t>РЕЗУЛЬТАТ:</a:t>
            </a:r>
          </a:p>
          <a:p>
            <a:r>
              <a:rPr lang="ru-RU" sz="12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- </a:t>
            </a:r>
            <a:r>
              <a:rPr lang="ru-RU" sz="1200" b="1" i="1" dirty="0"/>
              <a:t>эффективное управление средствами</a:t>
            </a:r>
          </a:p>
          <a:p>
            <a:r>
              <a:rPr lang="ru-RU" sz="1200" b="1" i="1" dirty="0"/>
              <a:t>-упрощение и ускорение проведения платежей </a:t>
            </a:r>
          </a:p>
          <a:p>
            <a:r>
              <a:rPr lang="ru-RU" sz="1200" b="1" i="1" dirty="0"/>
              <a:t>- улучшение взаимодействия между сторонами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80713" y="5231098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98821" y="4716557"/>
            <a:ext cx="1908132" cy="58658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 algn="ctr">
              <a:spcBef>
                <a:spcPts val="353"/>
              </a:spcBef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ОБСЛУЖИВАНИЕ ЮРИДИЧЕСКИХ ЛИЦ ВСЕМИ ТОФК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3" y="4507007"/>
            <a:ext cx="1061258" cy="99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583638" y="3957340"/>
            <a:ext cx="2978669" cy="3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18" tIns="38858" rIns="77718" bIns="38858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КАК СЕЙЧАС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70396" y="3936941"/>
            <a:ext cx="2992305" cy="3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18" tIns="38858" rIns="77718" bIns="38858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ea typeface="Open Sans Condensed" panose="020B0604020202020204" charset="0"/>
                <a:cs typeface="Open Sans Condensed" panose="020B0604020202020204" charset="0"/>
              </a:rPr>
              <a:t>КАК БУДЕТ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65008" y="4508426"/>
            <a:ext cx="2558955" cy="45850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21" tIns="45606" rIns="91221" bIns="45606" rtlCol="0" anchor="ctr" anchorCtr="0"/>
          <a:lstStyle/>
          <a:p>
            <a:pPr>
              <a:spcBef>
                <a:spcPts val="353"/>
              </a:spcBef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 ГОСКОНТРАКТ = 1 ЛИЦЕВОЙ СЧЕТ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88011" y="4911367"/>
            <a:ext cx="42831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Л/С</a:t>
            </a:r>
          </a:p>
        </p:txBody>
      </p:sp>
    </p:spTree>
    <p:extLst>
      <p:ext uri="{BB962C8B-B14F-4D97-AF65-F5344CB8AC3E}">
        <p14:creationId xmlns:p14="http://schemas.microsoft.com/office/powerpoint/2010/main" val="48354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1366183" y="4748169"/>
            <a:ext cx="10622909" cy="2041370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76200" y="4866180"/>
            <a:ext cx="11734801" cy="1838895"/>
          </a:xfrm>
          <a:prstGeom prst="rect">
            <a:avLst/>
          </a:prstGeom>
          <a:pattFill prst="weave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92252" tIns="60890" rIns="0" bIns="60890" rtlCol="0" anchor="t" anchorCtr="0"/>
          <a:lstStyle/>
          <a:p>
            <a:pPr defTabSz="1219832"/>
            <a:endParaRPr lang="ru-RU" sz="1900" b="1" cap="all" dirty="0">
              <a:solidFill>
                <a:srgbClr val="44546A">
                  <a:lumMod val="50000"/>
                </a:srgbClr>
              </a:solidFill>
              <a:latin typeface="Calibri Light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9647791" y="4803855"/>
            <a:ext cx="1543442" cy="361065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363410" y="2704699"/>
            <a:ext cx="10622910" cy="20091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6200" y="2820091"/>
            <a:ext cx="11736199" cy="1758890"/>
          </a:xfrm>
          <a:prstGeom prst="rect">
            <a:avLst/>
          </a:prstGeom>
          <a:pattFill prst="weave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92252" tIns="60890" rIns="0" bIns="60890" rtlCol="0" anchor="t" anchorCtr="0"/>
          <a:lstStyle/>
          <a:p>
            <a:pPr defTabSz="1219832"/>
            <a:endParaRPr lang="ru-RU" sz="1900" b="1" cap="all" dirty="0">
              <a:solidFill>
                <a:srgbClr val="44546A">
                  <a:lumMod val="50000"/>
                </a:srgbClr>
              </a:solidFill>
              <a:latin typeface="Calibri Light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9629768" y="2767809"/>
            <a:ext cx="1543442" cy="34535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363410" y="777905"/>
            <a:ext cx="10622909" cy="1909884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6200" y="885044"/>
            <a:ext cx="11734801" cy="1681726"/>
          </a:xfrm>
          <a:prstGeom prst="rect">
            <a:avLst/>
          </a:prstGeom>
          <a:pattFill prst="weave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92252" tIns="60890" rIns="0" bIns="60890" rtlCol="0" anchor="t" anchorCtr="0"/>
          <a:lstStyle/>
          <a:p>
            <a:pPr defTabSz="1219832"/>
            <a:endParaRPr lang="ru-RU" sz="1900" b="1" cap="all" dirty="0">
              <a:solidFill>
                <a:srgbClr val="44546A">
                  <a:lumMod val="50000"/>
                </a:srgbClr>
              </a:solidFill>
              <a:latin typeface="Calibri Light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167" y="3147079"/>
            <a:ext cx="1368023" cy="121029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НАХОЖДЕНИЯ КЛИЕНТА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53743" y="1757782"/>
            <a:ext cx="0" cy="1322185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0896073" y="4400645"/>
            <a:ext cx="1009121" cy="26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1723981" y="5170959"/>
            <a:ext cx="1989312" cy="446323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Скан-копия Карточки образцов подписей</a:t>
            </a:r>
          </a:p>
        </p:txBody>
      </p:sp>
      <p:sp>
        <p:nvSpPr>
          <p:cNvPr id="109" name="Полилиния 108"/>
          <p:cNvSpPr/>
          <p:nvPr/>
        </p:nvSpPr>
        <p:spPr>
          <a:xfrm>
            <a:off x="2676072" y="1081767"/>
            <a:ext cx="9436550" cy="33773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endParaRPr lang="ru-RU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-7508" y="1328960"/>
            <a:ext cx="1362528" cy="87499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016251" y="2347007"/>
            <a:ext cx="666750" cy="43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567714" y="2347007"/>
            <a:ext cx="1016000" cy="35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406104" y="2347007"/>
            <a:ext cx="1087397" cy="35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-7508" y="5509623"/>
            <a:ext cx="1362528" cy="543695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- ЦЕНТР СПЕЦИАЛИЗАЦИИ</a:t>
            </a:r>
          </a:p>
        </p:txBody>
      </p:sp>
      <p:sp>
        <p:nvSpPr>
          <p:cNvPr id="106" name="Полилиния 105"/>
          <p:cNvSpPr/>
          <p:nvPr/>
        </p:nvSpPr>
        <p:spPr>
          <a:xfrm>
            <a:off x="1720921" y="3093552"/>
            <a:ext cx="5058671" cy="138445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10364" rIns="72000" bIns="10364" numCol="1" spcCol="1296" anchor="ctr" anchorCtr="0">
            <a:noAutofit/>
          </a:bodyPr>
          <a:lstStyle/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КЛИЕНТУ: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Сводный реестр (в случае отсутствия) </a:t>
            </a:r>
            <a:b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соотв. с приказом Минфина России от 23.12.2014г. 163н)   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ГИИС «Электронный бюджет»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ЭЦП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Карточки образцов подписей </a:t>
            </a:r>
            <a:b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соотв. с приказом Казначейства России от 24.12.2018 г. № 42н)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Центр специализации скан-копии Карточки образцов подписей </a:t>
            </a:r>
            <a:br>
              <a:rPr lang="ru-RU" sz="10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01"/>
          <p:cNvSpPr txBox="1">
            <a:spLocks noChangeArrowheads="1"/>
          </p:cNvSpPr>
          <p:nvPr/>
        </p:nvSpPr>
        <p:spPr bwMode="auto">
          <a:xfrm>
            <a:off x="260060" y="-40835"/>
            <a:ext cx="11810136" cy="8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22" tIns="38860" rIns="77722" bIns="3886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ВЗАИМОДЕЙСТВИЕ КЛИЕНТА, ТЕРРИТОРИАЛЬНЫХ ОРГАНОВ ФЕДЕРАЛЬНОГО КАЗНАЧЕЙСТВА, </a:t>
            </a:r>
            <a:b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ТОФК – ЦЕНТРОВ СПЕЦИАЛИЗАЦИИ ПРИ ОТКРЫТИИ «ЕДИНЫХ» ЛИЦЕВЫХ СЧЕТОВ </a:t>
            </a:r>
            <a:b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ОСУЩЕСТВЛЕНИЯ ОПЕРАЦИЙ НА «ЕДИНЫХ» ЛИЦЕВЫХ СЧЕТАХ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130804" y="736576"/>
            <a:ext cx="985551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20921" y="1301336"/>
            <a:ext cx="2297406" cy="969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пакет документов для открытия лицевого счета (Заявление, Карточка образцов подписей, документ-основание)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718637" y="4478008"/>
            <a:ext cx="0" cy="692951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>
            <a:off x="1720921" y="5927366"/>
            <a:ext cx="1990710" cy="446323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дело клиента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729030" y="5640873"/>
            <a:ext cx="0" cy="297086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олилиния 61"/>
          <p:cNvSpPr/>
          <p:nvPr/>
        </p:nvSpPr>
        <p:spPr>
          <a:xfrm>
            <a:off x="7075714" y="3093552"/>
            <a:ext cx="4182312" cy="138445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36000" rIns="72000" bIns="36000" numCol="1" spcCol="1296" anchor="t" anchorCtr="0">
            <a:noAutofit/>
          </a:bodyPr>
          <a:lstStyle/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КЛИЕНТА ТЕХНИЧЕСКОЙ ВОЗМОЖНОСТИ ФОРМИРУЕТ В ГИИС «ЭЛЕКТРОННЫЙ БЮДЖЕТ» ЗА КЛИЕНТА: </a:t>
            </a: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ОТКРЫТИЯ ЛИЦЕВОГО СЧЕТА ИЛИ РАЗДЕЛА НА ЛИЦЕВОМ СЧЕТЕ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ДОКУМЕНТЫ ДЛЯ ОСУЩЕСТВЛЕНИЯ ОПЕРАЦИЙ НА ЛИЦЕВОМ СЧЕТЕ  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65518" y="1301336"/>
            <a:ext cx="4628148" cy="969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документы на открытие лицевого счета (раздела на лицевом счете) </a:t>
            </a:r>
          </a:p>
          <a:p>
            <a:pPr marL="171450" indent="-171450" algn="just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платежные поручения</a:t>
            </a:r>
          </a:p>
          <a:p>
            <a:pPr marL="171450" indent="-171450" algn="just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Сведения о расходовании целевых средств 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4250255" y="5117908"/>
            <a:ext cx="2923109" cy="142237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36000" rIns="72000" bIns="36000" numCol="1" spcCol="1296" anchor="t" anchorCtr="0">
            <a:noAutofit/>
          </a:bodyPr>
          <a:lstStyle/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ПОСТУПИВШИЕ ЧЕРЕЗ ЛИЧНЫЙ КАБИНЕТ КЛИЕНТА </a:t>
            </a: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открытие лицевого счета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документ-основание для открытия лицевого счета или раздела на лицевом счете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операциях с целевыми средствами</a:t>
            </a: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725499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7583714" y="5128152"/>
            <a:ext cx="2164293" cy="1412133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2000" tIns="36000" rIns="72000" bIns="36000" numCol="1" spcCol="1296" anchor="t" anchorCtr="0">
            <a:noAutofit/>
          </a:bodyPr>
          <a:lstStyle/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ЛИЦЕВОЙ СЧЕТ ИЛИ РАЗДЕЛ НА ЛИЦЕВОМ СЧЕТЕ</a:t>
            </a: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ПРОВЕДЕНИЕ ОПЕРАЦИЙ НА ЛИЦЕВЫХ СЧЕТАХ</a:t>
            </a:r>
          </a:p>
          <a:p>
            <a:pPr defTabSz="725499">
              <a:lnSpc>
                <a:spcPct val="90000"/>
              </a:lnSpc>
              <a:spcAft>
                <a:spcPts val="0"/>
              </a:spcAft>
            </a:pPr>
            <a:endParaRPr lang="ru-RU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10124352" y="5137402"/>
            <a:ext cx="1543442" cy="1402883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лицевого счета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11450346" y="1998028"/>
            <a:ext cx="1" cy="3119880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олилиния 68"/>
          <p:cNvSpPr/>
          <p:nvPr/>
        </p:nvSpPr>
        <p:spPr>
          <a:xfrm>
            <a:off x="9604894" y="872090"/>
            <a:ext cx="1543442" cy="34535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</p:txBody>
      </p:sp>
      <p:sp>
        <p:nvSpPr>
          <p:cNvPr id="7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08467" y="6565535"/>
            <a:ext cx="53973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0267558" y="1453786"/>
            <a:ext cx="1351193" cy="544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лицевого счета</a:t>
            </a:r>
          </a:p>
        </p:txBody>
      </p:sp>
      <p:sp>
        <p:nvSpPr>
          <p:cNvPr id="89" name="Блок-схема: объединение 88"/>
          <p:cNvSpPr/>
          <p:nvPr/>
        </p:nvSpPr>
        <p:spPr bwMode="auto">
          <a:xfrm rot="16200000">
            <a:off x="6779143" y="5622332"/>
            <a:ext cx="1211357" cy="308611"/>
          </a:xfrm>
          <a:prstGeom prst="flowChartMerge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/>
          <a:lstStyle/>
          <a:p>
            <a:pPr algn="ctr">
              <a:defRPr/>
            </a:pPr>
            <a:endParaRPr lang="ru-RU" sz="1500" dirty="0">
              <a:solidFill>
                <a:prstClr val="white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90" name="Блок-схема: объединение 89"/>
          <p:cNvSpPr/>
          <p:nvPr/>
        </p:nvSpPr>
        <p:spPr bwMode="auto">
          <a:xfrm rot="16200000">
            <a:off x="9354843" y="5684537"/>
            <a:ext cx="1211357" cy="308611"/>
          </a:xfrm>
          <a:prstGeom prst="flowChartMerge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/>
          <a:lstStyle/>
          <a:p>
            <a:pPr algn="ctr">
              <a:defRPr/>
            </a:pPr>
            <a:endParaRPr lang="ru-RU" sz="1500" dirty="0">
              <a:solidFill>
                <a:prstClr val="white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B3DE8A8E-5B72-4052-B075-2408F19B42E8}"/>
              </a:ext>
            </a:extLst>
          </p:cNvPr>
          <p:cNvCxnSpPr>
            <a:cxnSpLocks/>
          </p:cNvCxnSpPr>
          <p:nvPr/>
        </p:nvCxnSpPr>
        <p:spPr>
          <a:xfrm>
            <a:off x="6887479" y="2271077"/>
            <a:ext cx="0" cy="2846831"/>
          </a:xfrm>
          <a:prstGeom prst="straightConnector1">
            <a:avLst/>
          </a:prstGeom>
          <a:ln w="158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6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объединение 26"/>
          <p:cNvSpPr/>
          <p:nvPr/>
        </p:nvSpPr>
        <p:spPr bwMode="auto">
          <a:xfrm>
            <a:off x="2412448" y="2983177"/>
            <a:ext cx="7382312" cy="308611"/>
          </a:xfrm>
          <a:prstGeom prst="flowChartMerge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/>
          <a:lstStyle/>
          <a:p>
            <a:pPr algn="ctr">
              <a:defRPr/>
            </a:pPr>
            <a:endParaRPr lang="ru-RU" sz="1500" dirty="0">
              <a:solidFill>
                <a:prstClr val="white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571" y="6565168"/>
            <a:ext cx="53973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1173480" y="-30535"/>
            <a:ext cx="10804436" cy="3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22" tIns="38860" rIns="77722" bIns="3886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ПРОВЕРКОК ПРИ «РАСШИРЕННОМ» КАЗНАЧЕЙСКОМ СОПРОВОЖДЕНИИ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14286" y="342632"/>
            <a:ext cx="10087430" cy="8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666467" y="373375"/>
            <a:ext cx="5342992" cy="355510"/>
          </a:xfrm>
          <a:prstGeom prst="rect">
            <a:avLst/>
          </a:prstGeom>
        </p:spPr>
        <p:txBody>
          <a:bodyPr wrap="none" lIns="77751" tIns="38876" rIns="77751" bIns="38876">
            <a:spAutoFit/>
          </a:bodyPr>
          <a:lstStyle/>
          <a:p>
            <a:r>
              <a:rPr lang="ru-RU" altLang="ru-RU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НОРМАТИВНОЕ ПРАВОВОЕ РЕГУЛИРОВАНИЕ</a:t>
            </a:r>
            <a:endParaRPr lang="ru-RU" cap="all" dirty="0">
              <a:solidFill>
                <a:srgbClr val="8064A2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551108" y="972223"/>
            <a:ext cx="488" cy="339052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9363" y="3313651"/>
            <a:ext cx="11828483" cy="5068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76200">
              <a:schemeClr val="accent3">
                <a:satMod val="175000"/>
                <a:alpha val="19000"/>
              </a:schemeClr>
            </a:glow>
            <a:outerShdw blurRad="1016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1400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Регламент утвержден приказом Федерального казначейства от 25 апреля 2019 г. № 12н «Об утверждении Регламента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проведения территориальными органами Федерального казначейства в случаях, установленных Правительством Российской Федерации, проверок….»</a:t>
            </a:r>
          </a:p>
        </p:txBody>
      </p:sp>
      <p:sp>
        <p:nvSpPr>
          <p:cNvPr id="21" name="TextBox 101"/>
          <p:cNvSpPr txBox="1">
            <a:spLocks noChangeArrowheads="1"/>
          </p:cNvSpPr>
          <p:nvPr/>
        </p:nvSpPr>
        <p:spPr bwMode="auto">
          <a:xfrm>
            <a:off x="180976" y="1294580"/>
            <a:ext cx="5078922" cy="520850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>
            <a:noFill/>
          </a:ln>
        </p:spPr>
        <p:txBody>
          <a:bodyPr wrap="square" lIns="77722" tIns="38860" rIns="77722" bIns="38860">
            <a:no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Постановление Правительства Российской Федерации </a:t>
            </a:r>
            <a:b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30 декабря 2018 г. № 1765 (пункт 19)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635167" y="969355"/>
            <a:ext cx="2" cy="332572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975" y="732064"/>
            <a:ext cx="11828484" cy="3553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77576" tIns="38784" rIns="77576" bIns="38784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ПРОВЕДЕНИЯ ПРОВЕРОК </a:t>
            </a:r>
          </a:p>
        </p:txBody>
      </p:sp>
      <p:sp>
        <p:nvSpPr>
          <p:cNvPr id="23" name="TextBox 101"/>
          <p:cNvSpPr txBox="1">
            <a:spLocks noChangeArrowheads="1"/>
          </p:cNvSpPr>
          <p:nvPr/>
        </p:nvSpPr>
        <p:spPr bwMode="auto">
          <a:xfrm>
            <a:off x="180974" y="2187241"/>
            <a:ext cx="11828485" cy="883130"/>
          </a:xfrm>
          <a:prstGeom prst="rect">
            <a:avLst/>
          </a:prstGeom>
          <a:solidFill>
            <a:srgbClr val="F9F9F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77722" tIns="38860" rIns="77722" bIns="38860">
            <a:no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«…в случаях, установленных актами (решениями) Правительства Российской Федерации территориальные органы Федерального казначейства проводят проверки соответствия информации, указанной в госконтракте (контракте), договоре, документах-основаниях, фактически поставленным товарам (выполненным работам, оказанным услугам), в том числе с использованием фото- и видеотехники, </a:t>
            </a:r>
            <a:br>
              <a:rPr lang="ru-RU" altLang="ru-RU" sz="1300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altLang="ru-RU" sz="1300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соответствии с </a:t>
            </a:r>
            <a:r>
              <a:rPr lang="ru-RU" altLang="ru-RU" sz="1300" b="1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регламентом</a:t>
            </a:r>
            <a:r>
              <a:rPr lang="ru-RU" altLang="ru-RU" sz="1300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, утвержденным Федеральным казнач</a:t>
            </a:r>
            <a:r>
              <a:rPr lang="ru-RU" altLang="ru-RU" sz="1300" b="1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</a:t>
            </a:r>
            <a:r>
              <a:rPr lang="ru-RU" altLang="ru-RU" sz="1300" i="1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йством»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5934662" y="-3896311"/>
            <a:ext cx="321108" cy="11828483"/>
          </a:xfrm>
          <a:prstGeom prst="rightBrace">
            <a:avLst>
              <a:gd name="adj1" fmla="val 40336"/>
              <a:gd name="adj2" fmla="val 50000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58001" y="1301081"/>
            <a:ext cx="5159845" cy="514349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8784" rIns="36000" bIns="38784" rtlCol="0" anchor="ctr"/>
          <a:lstStyle/>
          <a:p>
            <a:pPr marL="0" lvl="1" algn="ctr" defTabSz="1097006" eaLnBrk="0" hangingPunct="0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Постановление правительства Российской Федерации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28 декабря 2018 г. № 1702 (пункт 24)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673428" y="4846057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531047" y="4526181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531047" y="5138819"/>
            <a:ext cx="336942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ГК</a:t>
            </a:r>
          </a:p>
        </p:txBody>
      </p:sp>
      <p:pic>
        <p:nvPicPr>
          <p:cNvPr id="57" name="Picture 8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7" t="7328" r="10340"/>
          <a:stretch/>
        </p:blipFill>
        <p:spPr bwMode="auto">
          <a:xfrm>
            <a:off x="5212151" y="5981909"/>
            <a:ext cx="786437" cy="7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16552" r="18754" b="16148"/>
          <a:stretch/>
        </p:blipFill>
        <p:spPr bwMode="auto">
          <a:xfrm>
            <a:off x="4558645" y="5277316"/>
            <a:ext cx="843865" cy="7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512347" y="3842851"/>
            <a:ext cx="3127602" cy="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699" rIns="91401" bIns="45699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КАК БЫЛО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934114" y="3774937"/>
            <a:ext cx="3141920" cy="51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34" tIns="38265" rIns="76534" bIns="38265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Open Sans Condensed" panose="020B0604020202020204" charset="0"/>
              </a:rPr>
              <a:t>КАК СТАЛО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6138323" y="4535157"/>
            <a:ext cx="6810" cy="31621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9363" y="4177409"/>
            <a:ext cx="11828483" cy="251977"/>
          </a:xfrm>
          <a:prstGeom prst="rect">
            <a:avLst/>
          </a:prstGeom>
          <a:solidFill>
            <a:srgbClr val="EAEDF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44" tIns="0" rIns="42336" bIns="0"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«Расширенное» казначейское сопровождение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3862" y="4647559"/>
            <a:ext cx="3786880" cy="2044060"/>
          </a:xfrm>
          <a:prstGeom prst="rect">
            <a:avLst/>
          </a:prstGeom>
          <a:solidFill>
            <a:srgbClr val="F8FBFE">
              <a:alpha val="27000"/>
            </a:srgbClr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2336" tIns="53635" rIns="42336" bIns="53635" rtlCol="0" anchor="ctr" anchorCtr="0"/>
          <a:lstStyle/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Представление платежных и подтверждающих документов на оплату</a:t>
            </a:r>
          </a:p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приказа ТОФК о проведении осмотра </a:t>
            </a:r>
          </a:p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Осмотр (не 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&gt;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5 рабочих дней со дня представления платежных и подтверждающих документов)</a:t>
            </a:r>
          </a:p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Проведение или отказ в платеже по результатам осмотра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199021" y="4362333"/>
            <a:ext cx="3723830" cy="2574284"/>
          </a:xfrm>
          <a:prstGeom prst="rect">
            <a:avLst/>
          </a:prstGeom>
          <a:solidFill>
            <a:srgbClr val="F8FBFE">
              <a:alpha val="27000"/>
            </a:srgbClr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2336" tIns="53635" rIns="42336" bIns="53635" rtlCol="0" anchor="ctr" anchorCtr="0"/>
          <a:lstStyle/>
          <a:p>
            <a:pPr marL="403250" indent="-403250">
              <a:spcBef>
                <a:spcPts val="415"/>
              </a:spcBef>
              <a:buFontTx/>
              <a:buAutoNum type="arabicPeriod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проектных офисов </a:t>
            </a:r>
          </a:p>
          <a:p>
            <a:pPr marL="403250" indent="-403250">
              <a:spcBef>
                <a:spcPts val="415"/>
              </a:spcBef>
              <a:buFontTx/>
              <a:buAutoNum type="arabicPeriod"/>
            </a:pPr>
            <a:endParaRPr lang="ru-RU" sz="6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информации о дате приемки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товаров</a:t>
            </a:r>
            <a:r>
              <a:rPr lang="en-US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(выполненных работ, оказанных услуг) </a:t>
            </a:r>
            <a:r>
              <a:rPr lang="ru-RU" sz="1400" i="1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не позднее чем за 5 рабочих дней до даты приемки</a:t>
            </a:r>
          </a:p>
          <a:p>
            <a:pPr marL="403250" indent="-403250">
              <a:spcBef>
                <a:spcPts val="415"/>
              </a:spcBef>
              <a:buAutoNum type="arabicPeriod"/>
            </a:pPr>
            <a:endParaRPr lang="ru-RU" sz="600" dirty="0">
              <a:solidFill>
                <a:srgbClr val="4472C4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403250" indent="-403250">
              <a:spcBef>
                <a:spcPts val="415"/>
              </a:spcBef>
              <a:buAutoNum type="arabicPeriod"/>
            </a:pP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Представление платежных и подтверждающих документов </a:t>
            </a:r>
            <a:r>
              <a:rPr lang="ru-RU" sz="1400" dirty="0">
                <a:solidFill>
                  <a:srgbClr val="C00000"/>
                </a:solidFill>
                <a:cs typeface="Times New Roman" panose="02020603050405020304" pitchFamily="18" charset="0"/>
              </a:rPr>
              <a:t>только после 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>осмотра</a:t>
            </a:r>
          </a:p>
        </p:txBody>
      </p:sp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56" y="4536979"/>
            <a:ext cx="841803" cy="9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59" y="4536979"/>
            <a:ext cx="1015462" cy="10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15701" r="46517" b="46966"/>
          <a:stretch/>
        </p:blipFill>
        <p:spPr bwMode="auto">
          <a:xfrm>
            <a:off x="10810454" y="5405269"/>
            <a:ext cx="1057759" cy="113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2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202380" y="763961"/>
            <a:ext cx="1970375" cy="5891764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135385" y="763483"/>
            <a:ext cx="1970375" cy="5892242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165784" y="763482"/>
            <a:ext cx="1969601" cy="58922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i="1" dirty="0"/>
          </a:p>
        </p:txBody>
      </p:sp>
      <p:cxnSp>
        <p:nvCxnSpPr>
          <p:cNvPr id="137" name="Прямая со стрелкой 136"/>
          <p:cNvCxnSpPr/>
          <p:nvPr/>
        </p:nvCxnSpPr>
        <p:spPr>
          <a:xfrm>
            <a:off x="2097938" y="6346239"/>
            <a:ext cx="2175718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8059921" y="764214"/>
            <a:ext cx="1970375" cy="5892240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033880" y="763488"/>
            <a:ext cx="1969601" cy="58922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105760" y="763484"/>
            <a:ext cx="1969601" cy="58922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4135383" y="653417"/>
            <a:ext cx="1970377" cy="69444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ОБСЛУЖИВАНИЯ ГОСУДАРСТВЕННОГО </a:t>
            </a: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(ЗАКАЗЧИКА)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896073" y="4400645"/>
            <a:ext cx="1009121" cy="26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2165783" y="729619"/>
            <a:ext cx="1969601" cy="69444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</a:p>
        </p:txBody>
      </p:sp>
      <p:sp>
        <p:nvSpPr>
          <p:cNvPr id="109" name="Полилиния 108"/>
          <p:cNvSpPr/>
          <p:nvPr/>
        </p:nvSpPr>
        <p:spPr>
          <a:xfrm>
            <a:off x="2676072" y="1081767"/>
            <a:ext cx="9436550" cy="33773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endParaRPr lang="ru-RU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199571" y="587962"/>
            <a:ext cx="1966211" cy="65601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(ЗАКАЗЧИК)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016251" y="2347007"/>
            <a:ext cx="666750" cy="43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567714" y="2347007"/>
            <a:ext cx="1016000" cy="35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10042347" y="577213"/>
            <a:ext cx="1969601" cy="65601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ИСПОЛНИТЕЬ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СОИСПОЛНИТЕЛЬ)</a:t>
            </a:r>
          </a:p>
        </p:txBody>
      </p:sp>
      <p:sp>
        <p:nvSpPr>
          <p:cNvPr id="77" name="Полилиния 76"/>
          <p:cNvSpPr/>
          <p:nvPr/>
        </p:nvSpPr>
        <p:spPr>
          <a:xfrm>
            <a:off x="315805" y="2718799"/>
            <a:ext cx="1713019" cy="63400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проведении осмотра (содержит дату и место проведения осмотра, состав лиц, участвующих в осмотре)</a:t>
            </a:r>
          </a:p>
        </p:txBody>
      </p:sp>
      <p:sp>
        <p:nvSpPr>
          <p:cNvPr id="80" name="Прямоугольник 79"/>
          <p:cNvSpPr/>
          <p:nvPr/>
        </p:nvSpPr>
        <p:spPr>
          <a:xfrm flipH="1">
            <a:off x="3613732" y="2735767"/>
            <a:ext cx="3030612" cy="27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не позднее чем за 1 рабочий день </a:t>
            </a:r>
            <a:b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начала осмотра</a:t>
            </a:r>
          </a:p>
        </p:txBody>
      </p:sp>
      <p:sp>
        <p:nvSpPr>
          <p:cNvPr id="142" name="Прямоугольник 141"/>
          <p:cNvSpPr/>
          <p:nvPr/>
        </p:nvSpPr>
        <p:spPr>
          <a:xfrm flipH="1">
            <a:off x="4655162" y="4498355"/>
            <a:ext cx="2866346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1910287" y="1940328"/>
            <a:ext cx="6285442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6105761" y="687284"/>
            <a:ext cx="1969600" cy="65601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ОБСЛУЖИВАНИЯ </a:t>
            </a: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(ЦЕНТР «СПЕЦИАЛИЗАЦИИ»)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8075362" y="628015"/>
            <a:ext cx="1960846" cy="65601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НАХОЖДЕНИЯ </a:t>
            </a: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ОСМОТРА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2096552" y="5139267"/>
            <a:ext cx="6734181" cy="1"/>
          </a:xfrm>
          <a:prstGeom prst="line">
            <a:avLst/>
          </a:prstGeom>
          <a:ln w="12700">
            <a:solidFill>
              <a:srgbClr val="81BB5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 flipH="1">
            <a:off x="8229594" y="4163569"/>
            <a:ext cx="1798043" cy="40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 рабочих дней со дня окончания осмотра</a:t>
            </a:r>
          </a:p>
          <a:p>
            <a:pPr algn="ctr"/>
            <a:endParaRPr lang="ru-RU" sz="900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3332" y="6588301"/>
            <a:ext cx="116545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*</a:t>
            </a:r>
            <a:r>
              <a:rPr lang="ru-RU" sz="800" i="1" dirty="0"/>
              <a:t> Допускается издание приказа органа Федерального казначейства, рассчитанного на многократное применение</a:t>
            </a:r>
          </a:p>
        </p:txBody>
      </p:sp>
      <p:sp>
        <p:nvSpPr>
          <p:cNvPr id="78" name="Прямоугольник 77"/>
          <p:cNvSpPr/>
          <p:nvPr/>
        </p:nvSpPr>
        <p:spPr>
          <a:xfrm flipH="1">
            <a:off x="2182717" y="1461807"/>
            <a:ext cx="1957479" cy="65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не позднее чем за 5 рабочих дней до даты приемки</a:t>
            </a:r>
            <a:endParaRPr lang="ru-RU" sz="1000" b="1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315806" y="1432532"/>
            <a:ext cx="1713019" cy="106434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информации о дате приемки товаров (работ, услуг),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контракта (договора), подтверждающих и иных документов, необходимых для подтверждения фактов поставки товаров (выполнения работ, оказания услуг) 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240100" y="1286931"/>
            <a:ext cx="1771233" cy="1294617"/>
          </a:xfrm>
          <a:prstGeom prst="stripedRightArrow">
            <a:avLst>
              <a:gd name="adj1" fmla="val 77468"/>
              <a:gd name="adj2" fmla="val 356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В ДЕНЬ ПОЛУЧЕНИЯ УКАЗАННОЙ ИНФОРМАЦИИ  </a:t>
            </a:r>
            <a:r>
              <a:rPr lang="ru-RU" sz="800" b="1" dirty="0">
                <a:solidFill>
                  <a:srgbClr val="7030A0"/>
                </a:solidFill>
              </a:rPr>
              <a:t>ПЕРЕНАПРАВЛЯЕТ ЕЕ 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В ТОФК ИСПОЛНИТЕЛЯ</a:t>
            </a:r>
          </a:p>
        </p:txBody>
      </p:sp>
      <p:sp>
        <p:nvSpPr>
          <p:cNvPr id="83" name="Штриховая стрелка вправо 82"/>
          <p:cNvSpPr/>
          <p:nvPr/>
        </p:nvSpPr>
        <p:spPr>
          <a:xfrm>
            <a:off x="6204944" y="1297058"/>
            <a:ext cx="1771233" cy="1294617"/>
          </a:xfrm>
          <a:prstGeom prst="stripedRightArrow">
            <a:avLst>
              <a:gd name="adj1" fmla="val 77468"/>
              <a:gd name="adj2" fmla="val 356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</a:rPr>
              <a:t>В ДЕНЬ ПОЛУЧЕНИЯ УКАЗАННОЙ ИНФОРМАЦИИ  </a:t>
            </a:r>
            <a:r>
              <a:rPr lang="ru-RU" sz="800" b="1" dirty="0">
                <a:solidFill>
                  <a:srgbClr val="7030A0"/>
                </a:solidFill>
              </a:rPr>
              <a:t>ПЕРЕНАПРАВЛЯЕТ 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ЕЕ В ТОФК ПО МЕСТУ НАХОЖДЕНИЯ ПРЕДМЕТА ОСМОТРА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1927221" y="133057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9072487" y="2285203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8202977" y="1373263"/>
            <a:ext cx="1713019" cy="106434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дате приемки товаров (работ, услуг),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контракта (договора), подтверждающих и иных документов, необходимых для подтверждения фактов поставки товаров (выполнения работ, оказания услуг) </a:t>
            </a:r>
          </a:p>
        </p:txBody>
      </p:sp>
      <p:sp>
        <p:nvSpPr>
          <p:cNvPr id="89" name="Блок-схема: узел 88"/>
          <p:cNvSpPr/>
          <p:nvPr/>
        </p:nvSpPr>
        <p:spPr>
          <a:xfrm>
            <a:off x="1918754" y="262143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2035592" y="3027673"/>
            <a:ext cx="6180385" cy="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Блок-схема: узел 96"/>
          <p:cNvSpPr/>
          <p:nvPr/>
        </p:nvSpPr>
        <p:spPr>
          <a:xfrm>
            <a:off x="5652422" y="1821794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1.1.</a:t>
            </a:r>
          </a:p>
        </p:txBody>
      </p:sp>
      <p:sp>
        <p:nvSpPr>
          <p:cNvPr id="88" name="Блок-схема: узел 87"/>
          <p:cNvSpPr/>
          <p:nvPr/>
        </p:nvSpPr>
        <p:spPr>
          <a:xfrm>
            <a:off x="9767828" y="12938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0" name="Блок-схема: узел 99"/>
          <p:cNvSpPr/>
          <p:nvPr/>
        </p:nvSpPr>
        <p:spPr>
          <a:xfrm>
            <a:off x="7616686" y="1831723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1.2.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8215977" y="3520697"/>
            <a:ext cx="1703603" cy="59410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видео-техники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измерений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Блок-схема: узел 97"/>
          <p:cNvSpPr/>
          <p:nvPr/>
        </p:nvSpPr>
        <p:spPr>
          <a:xfrm>
            <a:off x="9771412" y="344650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212663" y="4497607"/>
            <a:ext cx="1703603" cy="4977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81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олилиния 106"/>
          <p:cNvSpPr/>
          <p:nvPr/>
        </p:nvSpPr>
        <p:spPr>
          <a:xfrm>
            <a:off x="2304946" y="4497607"/>
            <a:ext cx="1713019" cy="49771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</a:t>
            </a:r>
          </a:p>
        </p:txBody>
      </p:sp>
      <p:cxnSp>
        <p:nvCxnSpPr>
          <p:cNvPr id="108" name="Прямая со стрелкой 107"/>
          <p:cNvCxnSpPr/>
          <p:nvPr/>
        </p:nvCxnSpPr>
        <p:spPr>
          <a:xfrm flipH="1">
            <a:off x="4017965" y="4752326"/>
            <a:ext cx="4211630" cy="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Блок-схема: узел 109"/>
          <p:cNvSpPr/>
          <p:nvPr/>
        </p:nvSpPr>
        <p:spPr>
          <a:xfrm>
            <a:off x="9759361" y="443076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250194" y="4936069"/>
            <a:ext cx="1846352" cy="474133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1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ОТСУТСТВИЯ НАРУШЕНИЙ)</a:t>
            </a:r>
          </a:p>
        </p:txBody>
      </p:sp>
      <p:sp>
        <p:nvSpPr>
          <p:cNvPr id="112" name="Блок-схема: несколько документов 111"/>
          <p:cNvSpPr/>
          <p:nvPr/>
        </p:nvSpPr>
        <p:spPr>
          <a:xfrm>
            <a:off x="250193" y="5511837"/>
            <a:ext cx="1846353" cy="468389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ВЫЯВЛЕНИЯ НАРУШЕНИЙ)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8830733" y="4969925"/>
            <a:ext cx="0" cy="177809"/>
          </a:xfrm>
          <a:prstGeom prst="line">
            <a:avLst/>
          </a:prstGeom>
          <a:ln w="12700">
            <a:solidFill>
              <a:srgbClr val="81BB59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2096547" y="5672682"/>
            <a:ext cx="7284513" cy="1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9381053" y="5003793"/>
            <a:ext cx="7" cy="677356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узел 124"/>
          <p:cNvSpPr/>
          <p:nvPr/>
        </p:nvSpPr>
        <p:spPr>
          <a:xfrm>
            <a:off x="1707113" y="5058829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6.2.</a:t>
            </a:r>
          </a:p>
        </p:txBody>
      </p:sp>
      <p:sp>
        <p:nvSpPr>
          <p:cNvPr id="129" name="Блок-схема: узел 128"/>
          <p:cNvSpPr/>
          <p:nvPr/>
        </p:nvSpPr>
        <p:spPr>
          <a:xfrm>
            <a:off x="1697097" y="5627497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6.3.</a:t>
            </a:r>
          </a:p>
        </p:txBody>
      </p:sp>
      <p:sp>
        <p:nvSpPr>
          <p:cNvPr id="130" name="Блок-схема: узел 129"/>
          <p:cNvSpPr/>
          <p:nvPr/>
        </p:nvSpPr>
        <p:spPr>
          <a:xfrm>
            <a:off x="3851222" y="4449229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6.1.</a:t>
            </a:r>
          </a:p>
        </p:txBody>
      </p:sp>
      <p:sp>
        <p:nvSpPr>
          <p:cNvPr id="131" name="Полилиния 130"/>
          <p:cNvSpPr/>
          <p:nvPr/>
        </p:nvSpPr>
        <p:spPr>
          <a:xfrm>
            <a:off x="250194" y="6089684"/>
            <a:ext cx="1879914" cy="51311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ПЛАТЕЖНЫХ ДОКУМЕНТОВ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подтверждающих документов в соответствии с Порядком № 213н либо № 259н. </a:t>
            </a:r>
          </a:p>
        </p:txBody>
      </p:sp>
      <p:sp>
        <p:nvSpPr>
          <p:cNvPr id="132" name="Блок-схема: узел 131"/>
          <p:cNvSpPr/>
          <p:nvPr/>
        </p:nvSpPr>
        <p:spPr>
          <a:xfrm>
            <a:off x="1983638" y="600055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36" name="Полилиния 135"/>
          <p:cNvSpPr/>
          <p:nvPr/>
        </p:nvSpPr>
        <p:spPr>
          <a:xfrm>
            <a:off x="4273656" y="6000551"/>
            <a:ext cx="1713019" cy="63400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ДОКУМЕНТОВ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подтвержденного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СПРАВКОЙ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АКТОМ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товаров, работ, услуг</a:t>
            </a:r>
          </a:p>
        </p:txBody>
      </p:sp>
      <p:sp>
        <p:nvSpPr>
          <p:cNvPr id="138" name="Прямоугольник 137"/>
          <p:cNvSpPr/>
          <p:nvPr/>
        </p:nvSpPr>
        <p:spPr>
          <a:xfrm flipH="1">
            <a:off x="4293109" y="4881046"/>
            <a:ext cx="2866346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sp>
        <p:nvSpPr>
          <p:cNvPr id="139" name="Прямоугольник 138"/>
          <p:cNvSpPr/>
          <p:nvPr/>
        </p:nvSpPr>
        <p:spPr>
          <a:xfrm flipH="1">
            <a:off x="3925686" y="5392617"/>
            <a:ext cx="2866346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10166877" y="6084441"/>
            <a:ext cx="1703603" cy="4977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5980444" y="6346239"/>
            <a:ext cx="4194822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узел 145"/>
          <p:cNvSpPr/>
          <p:nvPr/>
        </p:nvSpPr>
        <p:spPr>
          <a:xfrm>
            <a:off x="5859735" y="589741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47" name="Блок-схема: узел 146"/>
          <p:cNvSpPr/>
          <p:nvPr/>
        </p:nvSpPr>
        <p:spPr>
          <a:xfrm>
            <a:off x="11739402" y="599351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4943" y="6705747"/>
            <a:ext cx="116545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** </a:t>
            </a:r>
            <a:r>
              <a:rPr lang="ru-RU" sz="800" i="1" dirty="0"/>
              <a:t>Повторный осмотр  осуществляется после устранения всех замечаний, указанных в Акте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9066122" y="3144135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олилиния 95"/>
          <p:cNvSpPr/>
          <p:nvPr/>
        </p:nvSpPr>
        <p:spPr>
          <a:xfrm>
            <a:off x="8215977" y="2702542"/>
            <a:ext cx="1713019" cy="65026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осмотра.*</a:t>
            </a: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осмотра.</a:t>
            </a:r>
          </a:p>
        </p:txBody>
      </p:sp>
      <p:sp>
        <p:nvSpPr>
          <p:cNvPr id="86" name="Блок-схема: узел 85"/>
          <p:cNvSpPr/>
          <p:nvPr/>
        </p:nvSpPr>
        <p:spPr>
          <a:xfrm>
            <a:off x="9759361" y="261855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9064872" y="4106183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66247" y="-5025"/>
            <a:ext cx="11812376" cy="481987"/>
          </a:xfrm>
          <a:prstGeom prst="rect">
            <a:avLst/>
          </a:prstGeom>
          <a:noFill/>
          <a:ln>
            <a:noFill/>
          </a:ln>
        </p:spPr>
        <p:txBody>
          <a:bodyPr wrap="square" lIns="93279" tIns="46639" rIns="93279" bIns="46639" rtlCol="0">
            <a:spAutoFit/>
          </a:bodyPr>
          <a:lstStyle/>
          <a:p>
            <a:pPr algn="r" defTabSz="725499">
              <a:lnSpc>
                <a:spcPct val="9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МОДЕЛЬ «РАСШИРЕННОГО» КАЗНАЧЕЙСКОГО СОПРОВОЖДЕНИЯ ПРИ НАХОЖДЕНИИ ЗАКАЗЧИКА, ПРЕДМЕТА ОСМОТРА </a:t>
            </a:r>
            <a:b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ОРГАНА ФЕДЕРАЛЬНОГО КАЗНАЧЕЙСТВА  НА ТЕРРИТОРИИ 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РАЗНЫХ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СУБЪЕКТОВ РОССИЙСКОЙ ФЕДЕРАЦИИ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2031996" y="440005"/>
            <a:ext cx="9946149" cy="8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200650" y="430525"/>
            <a:ext cx="6808809" cy="29395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r"/>
            <a:r>
              <a:rPr lang="ru-RU" altLang="ru-RU" sz="1400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Приказ Федерального казначейства от 25 апреля 2019 г. № 12н</a:t>
            </a:r>
          </a:p>
        </p:txBody>
      </p:sp>
      <p:sp>
        <p:nvSpPr>
          <p:cNvPr id="7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571" y="6565168"/>
            <a:ext cx="53973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6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9010715" y="778597"/>
            <a:ext cx="2961885" cy="58922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i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123341" y="763961"/>
            <a:ext cx="2959076" cy="5891764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02380" y="763961"/>
            <a:ext cx="2959076" cy="5891764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161456" y="759075"/>
            <a:ext cx="2961885" cy="58922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i="1" dirty="0"/>
          </a:p>
        </p:txBody>
      </p:sp>
      <p:sp>
        <p:nvSpPr>
          <p:cNvPr id="7" name="Полилиния 6"/>
          <p:cNvSpPr/>
          <p:nvPr/>
        </p:nvSpPr>
        <p:spPr>
          <a:xfrm>
            <a:off x="6127392" y="738651"/>
            <a:ext cx="2955025" cy="69444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ОБСЛУЖИВАНИЯ ГОСУДАРСТВЕННОГО </a:t>
            </a: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(ЗАКАЗЧИКА)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896073" y="4400645"/>
            <a:ext cx="1009121" cy="26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3161456" y="704452"/>
            <a:ext cx="2944304" cy="69444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</a:p>
        </p:txBody>
      </p:sp>
      <p:sp>
        <p:nvSpPr>
          <p:cNvPr id="109" name="Полилиния 108"/>
          <p:cNvSpPr/>
          <p:nvPr/>
        </p:nvSpPr>
        <p:spPr>
          <a:xfrm>
            <a:off x="2641768" y="1081767"/>
            <a:ext cx="9436550" cy="33773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endParaRPr lang="ru-RU" sz="13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199570" y="596351"/>
            <a:ext cx="2961885" cy="65601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(ЗАКАЗЧИК)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016251" y="2347007"/>
            <a:ext cx="666750" cy="43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567714" y="2347007"/>
            <a:ext cx="1016000" cy="35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9082417" y="585602"/>
            <a:ext cx="2961885" cy="65601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ИСПОЛНИТЕЬ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СОИСПОЛНИТЕЛЬ)</a:t>
            </a:r>
          </a:p>
        </p:txBody>
      </p:sp>
      <p:sp>
        <p:nvSpPr>
          <p:cNvPr id="77" name="Полилиния 76"/>
          <p:cNvSpPr/>
          <p:nvPr/>
        </p:nvSpPr>
        <p:spPr>
          <a:xfrm>
            <a:off x="315806" y="2567797"/>
            <a:ext cx="2700442" cy="63400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проведении осмотра (содержит дату и место проведения осмотра, состав лиц, участвующих в осмотре)</a:t>
            </a:r>
          </a:p>
        </p:txBody>
      </p:sp>
      <p:sp>
        <p:nvSpPr>
          <p:cNvPr id="80" name="Прямоугольник 79"/>
          <p:cNvSpPr/>
          <p:nvPr/>
        </p:nvSpPr>
        <p:spPr>
          <a:xfrm flipH="1">
            <a:off x="3113451" y="2595885"/>
            <a:ext cx="3030612" cy="27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не позднее чем за 1 рабочий день </a:t>
            </a:r>
            <a:b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начала осмотра</a:t>
            </a: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1918676" y="1940328"/>
            <a:ext cx="4322733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93332" y="6697358"/>
            <a:ext cx="116545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** </a:t>
            </a:r>
            <a:r>
              <a:rPr lang="ru-RU" sz="800" i="1" dirty="0"/>
              <a:t>Повторный осмотр  осуществляется после устранения всех замечаний, указанных в Акте</a:t>
            </a:r>
          </a:p>
        </p:txBody>
      </p:sp>
      <p:sp>
        <p:nvSpPr>
          <p:cNvPr id="78" name="Прямоугольник 77"/>
          <p:cNvSpPr/>
          <p:nvPr/>
        </p:nvSpPr>
        <p:spPr>
          <a:xfrm flipH="1">
            <a:off x="3016248" y="1453418"/>
            <a:ext cx="3089511" cy="65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не позднее чем </a:t>
            </a:r>
            <a:b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рабочих дней до даты приемки</a:t>
            </a:r>
            <a:endParaRPr lang="ru-RU" sz="1000" b="1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315806" y="1432532"/>
            <a:ext cx="2700445" cy="914475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информации о дате приемки товаров (работ, услуг),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контракта (договора), подтверждающих и иных документов, необходимых для подтверждения фактов поставки товаров (выполнения работ, оказания услуг) 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901951" y="133568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9" name="Блок-схема: узел 88"/>
          <p:cNvSpPr/>
          <p:nvPr/>
        </p:nvSpPr>
        <p:spPr>
          <a:xfrm>
            <a:off x="2901951" y="24598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3016251" y="2884800"/>
            <a:ext cx="3229955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241408" y="3476968"/>
            <a:ext cx="2684477" cy="59410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видео-техники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измерений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Блок-схема: узел 97"/>
          <p:cNvSpPr/>
          <p:nvPr/>
        </p:nvSpPr>
        <p:spPr>
          <a:xfrm>
            <a:off x="8782115" y="336795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6243939" y="4539998"/>
            <a:ext cx="2673558" cy="4977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81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</a:t>
            </a:r>
            <a:endParaRPr lang="ru-RU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Блок-схема: узел 109"/>
          <p:cNvSpPr/>
          <p:nvPr/>
        </p:nvSpPr>
        <p:spPr>
          <a:xfrm>
            <a:off x="8782115" y="4450865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10208822" y="6034107"/>
            <a:ext cx="1703603" cy="4977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42336" rIns="42336" bIns="42336"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8917497" y="6304294"/>
            <a:ext cx="1249380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узел 145"/>
          <p:cNvSpPr/>
          <p:nvPr/>
        </p:nvSpPr>
        <p:spPr>
          <a:xfrm>
            <a:off x="11706622" y="594459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6384817" y="4185133"/>
            <a:ext cx="2338243" cy="40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 рабочих дней со дня окончания осмотра</a:t>
            </a:r>
          </a:p>
          <a:p>
            <a:pPr algn="ctr"/>
            <a:endParaRPr lang="ru-RU" sz="900" i="1" dirty="0">
              <a:solidFill>
                <a:srgbClr val="9325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2132892" y="6305692"/>
            <a:ext cx="4097389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2971792" y="5241646"/>
            <a:ext cx="4298334" cy="0"/>
          </a:xfrm>
          <a:prstGeom prst="line">
            <a:avLst/>
          </a:prstGeom>
          <a:ln w="12700">
            <a:solidFill>
              <a:srgbClr val="81BB5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3299292" y="4185134"/>
            <a:ext cx="1418303" cy="85786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</a:t>
            </a:r>
          </a:p>
        </p:txBody>
      </p:sp>
      <p:cxnSp>
        <p:nvCxnSpPr>
          <p:cNvPr id="101" name="Прямая со стрелкой 100"/>
          <p:cNvCxnSpPr>
            <a:stCxn id="105" idx="1"/>
          </p:cNvCxnSpPr>
          <p:nvPr/>
        </p:nvCxnSpPr>
        <p:spPr>
          <a:xfrm flipH="1" flipV="1">
            <a:off x="4717595" y="4788857"/>
            <a:ext cx="1526344" cy="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Блок-схема: несколько документов 101"/>
          <p:cNvSpPr/>
          <p:nvPr/>
        </p:nvSpPr>
        <p:spPr>
          <a:xfrm>
            <a:off x="327093" y="4987801"/>
            <a:ext cx="2641146" cy="474133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1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ОТСУТСТВИЯ НАРУШЕНИЙ)</a:t>
            </a:r>
          </a:p>
        </p:txBody>
      </p:sp>
      <p:sp>
        <p:nvSpPr>
          <p:cNvPr id="106" name="Блок-схема: несколько документов 105"/>
          <p:cNvSpPr/>
          <p:nvPr/>
        </p:nvSpPr>
        <p:spPr>
          <a:xfrm>
            <a:off x="327092" y="5563569"/>
            <a:ext cx="2641147" cy="468389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ВЫЯВЛЕНИЯ НАРУШЕНИЙ)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7270126" y="5038434"/>
            <a:ext cx="0" cy="177809"/>
          </a:xfrm>
          <a:prstGeom prst="line">
            <a:avLst/>
          </a:prstGeom>
          <a:ln w="12700">
            <a:solidFill>
              <a:srgbClr val="81BB59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2971792" y="5817662"/>
            <a:ext cx="5025755" cy="1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7997544" y="5046106"/>
            <a:ext cx="1" cy="751657"/>
          </a:xfrm>
          <a:prstGeom prst="line">
            <a:avLst/>
          </a:prstGeom>
          <a:ln w="127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Блок-схема: узел 117"/>
          <p:cNvSpPr/>
          <p:nvPr/>
        </p:nvSpPr>
        <p:spPr>
          <a:xfrm>
            <a:off x="2564189" y="5110561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6.2.</a:t>
            </a:r>
          </a:p>
        </p:txBody>
      </p:sp>
      <p:sp>
        <p:nvSpPr>
          <p:cNvPr id="119" name="Блок-схема: узел 118"/>
          <p:cNvSpPr/>
          <p:nvPr/>
        </p:nvSpPr>
        <p:spPr>
          <a:xfrm>
            <a:off x="2570951" y="5679229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6.3.</a:t>
            </a:r>
          </a:p>
        </p:txBody>
      </p:sp>
      <p:sp>
        <p:nvSpPr>
          <p:cNvPr id="120" name="Блок-схема: узел 119"/>
          <p:cNvSpPr/>
          <p:nvPr/>
        </p:nvSpPr>
        <p:spPr>
          <a:xfrm>
            <a:off x="4529293" y="4133789"/>
            <a:ext cx="233855" cy="220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/>
              <a:t>6.1.</a:t>
            </a:r>
          </a:p>
        </p:txBody>
      </p:sp>
      <p:sp>
        <p:nvSpPr>
          <p:cNvPr id="121" name="Полилиния 120"/>
          <p:cNvSpPr/>
          <p:nvPr/>
        </p:nvSpPr>
        <p:spPr>
          <a:xfrm>
            <a:off x="327092" y="6099471"/>
            <a:ext cx="2641147" cy="513110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ПЛАТЕЖНЫХ ДОКУМЕНТОВ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подтверждающих документов в соответствии с Порядком № 213н либо № 259н. </a:t>
            </a:r>
          </a:p>
        </p:txBody>
      </p:sp>
      <p:sp>
        <p:nvSpPr>
          <p:cNvPr id="122" name="Блок-схема: узел 121"/>
          <p:cNvSpPr/>
          <p:nvPr/>
        </p:nvSpPr>
        <p:spPr>
          <a:xfrm>
            <a:off x="2857492" y="601872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23" name="Полилиния 122"/>
          <p:cNvSpPr/>
          <p:nvPr/>
        </p:nvSpPr>
        <p:spPr>
          <a:xfrm>
            <a:off x="6230281" y="5978575"/>
            <a:ext cx="2681152" cy="634006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0" tIns="10364" rIns="0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ПЛАТЕЖНЫХ ДОКУМЕНТОВ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подтвержденного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СПРАВКОЙ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АКТОМ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товаров, работ, услуг</a:t>
            </a:r>
          </a:p>
        </p:txBody>
      </p:sp>
      <p:sp>
        <p:nvSpPr>
          <p:cNvPr id="124" name="Прямоугольник 123"/>
          <p:cNvSpPr/>
          <p:nvPr/>
        </p:nvSpPr>
        <p:spPr>
          <a:xfrm flipH="1">
            <a:off x="3180690" y="5001051"/>
            <a:ext cx="2866346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sp>
        <p:nvSpPr>
          <p:cNvPr id="135" name="Прямоугольник 134"/>
          <p:cNvSpPr/>
          <p:nvPr/>
        </p:nvSpPr>
        <p:spPr>
          <a:xfrm flipH="1">
            <a:off x="3195584" y="5554375"/>
            <a:ext cx="2866346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sp>
        <p:nvSpPr>
          <p:cNvPr id="140" name="Прямоугольник 139"/>
          <p:cNvSpPr/>
          <p:nvPr/>
        </p:nvSpPr>
        <p:spPr>
          <a:xfrm flipH="1">
            <a:off x="4751510" y="4461979"/>
            <a:ext cx="1392894" cy="32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79" tIns="46639" rIns="93279" bIns="46639" rtlCol="0" anchor="ctr"/>
          <a:lstStyle/>
          <a:p>
            <a:pPr algn="ctr"/>
            <a:r>
              <a:rPr lang="ru-RU" sz="900" i="1" dirty="0">
                <a:solidFill>
                  <a:srgbClr val="9325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рабочего дня со дня подписания</a:t>
            </a:r>
          </a:p>
        </p:txBody>
      </p:sp>
      <p:cxnSp>
        <p:nvCxnSpPr>
          <p:cNvPr id="143" name="Прямая со стрелкой 142"/>
          <p:cNvCxnSpPr/>
          <p:nvPr/>
        </p:nvCxnSpPr>
        <p:spPr>
          <a:xfrm>
            <a:off x="7570857" y="2170157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6246205" y="1433095"/>
            <a:ext cx="2679681" cy="913991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дате приемки товаров (работ, услуг), госконтракта, контракта (договора), подтверждающих и иных документов, необходимых для подтверждения фактов поставки товаров (выполнения работ, оказания услуг) </a:t>
            </a:r>
          </a:p>
        </p:txBody>
      </p:sp>
      <p:cxnSp>
        <p:nvCxnSpPr>
          <p:cNvPr id="147" name="Прямая со стрелкой 146"/>
          <p:cNvCxnSpPr/>
          <p:nvPr/>
        </p:nvCxnSpPr>
        <p:spPr>
          <a:xfrm>
            <a:off x="7586045" y="3064911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олилиния 95"/>
          <p:cNvSpPr/>
          <p:nvPr/>
        </p:nvSpPr>
        <p:spPr>
          <a:xfrm>
            <a:off x="6246205" y="2573196"/>
            <a:ext cx="2679681" cy="650262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364" tIns="10364" rIns="10364" bIns="10364" numCol="1" spcCol="1296" anchor="ctr" anchorCtr="0">
            <a:noAutofit/>
          </a:bodyPr>
          <a:lstStyle/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осмотра.*</a:t>
            </a:r>
            <a:endParaRPr lang="ru-RU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725499"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осмотра.</a:t>
            </a:r>
          </a:p>
        </p:txBody>
      </p:sp>
      <p:cxnSp>
        <p:nvCxnSpPr>
          <p:cNvPr id="148" name="Прямая со стрелкой 147"/>
          <p:cNvCxnSpPr/>
          <p:nvPr/>
        </p:nvCxnSpPr>
        <p:spPr>
          <a:xfrm>
            <a:off x="7600012" y="4114196"/>
            <a:ext cx="0" cy="417339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Блок-схема: узел 148"/>
          <p:cNvSpPr/>
          <p:nvPr/>
        </p:nvSpPr>
        <p:spPr>
          <a:xfrm>
            <a:off x="8782115" y="5884771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88" name="Блок-схема: узел 87"/>
          <p:cNvSpPr/>
          <p:nvPr/>
        </p:nvSpPr>
        <p:spPr>
          <a:xfrm>
            <a:off x="8811586" y="1347507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6" name="Блок-схема: узел 85"/>
          <p:cNvSpPr/>
          <p:nvPr/>
        </p:nvSpPr>
        <p:spPr>
          <a:xfrm>
            <a:off x="8811585" y="2459818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1721" y="6588301"/>
            <a:ext cx="116545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*</a:t>
            </a:r>
            <a:r>
              <a:rPr lang="ru-RU" sz="800" i="1" dirty="0"/>
              <a:t> Допускается издание приказа органа Федерального казначейства, рассчитанного на многократное применение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6247" y="-5025"/>
            <a:ext cx="11812376" cy="481987"/>
          </a:xfrm>
          <a:prstGeom prst="rect">
            <a:avLst/>
          </a:prstGeom>
          <a:noFill/>
          <a:ln>
            <a:noFill/>
          </a:ln>
        </p:spPr>
        <p:txBody>
          <a:bodyPr wrap="square" lIns="93279" tIns="46639" rIns="93279" bIns="46639" rtlCol="0">
            <a:spAutoFit/>
          </a:bodyPr>
          <a:lstStyle/>
          <a:p>
            <a:pPr algn="r" defTabSz="725499">
              <a:lnSpc>
                <a:spcPct val="9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МОДЕЛЬ «РАСШИРЕННОГО» КАЗНАЧЕЙСКОГО СОПРОВОЖДЕНИЯ ПРИ НАХОЖДЕНИИ ЗАКАЗЧИКА, ПРЕДМЕТА ОСМОТРА </a:t>
            </a:r>
            <a:b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ОРГАНА ФЕДЕРАЛЬНОГО КАЗНАЧЕЙСТВА  НА ТЕРРИТОРИИ </a:t>
            </a:r>
            <a:r>
              <a:rPr 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ОДНОГО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СУБЪЕКТА РОССИЙСКОЙ ФЕДЕРАЦИИ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2031996" y="440005"/>
            <a:ext cx="9946149" cy="8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200650" y="430525"/>
            <a:ext cx="6808809" cy="29395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r"/>
            <a:r>
              <a:rPr lang="ru-RU" altLang="ru-RU" sz="1400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Приказ Федерального казначейства от 25 апреля 2019 г. № 12н</a:t>
            </a:r>
          </a:p>
        </p:txBody>
      </p:sp>
      <p:sp>
        <p:nvSpPr>
          <p:cNvPr id="6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571" y="6565168"/>
            <a:ext cx="539738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4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923314" y="1168307"/>
            <a:ext cx="4169229" cy="510117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  <a:round/>
          </a:ln>
          <a:effectLst>
            <a:glow rad="101600">
              <a:schemeClr val="bg1">
                <a:lumMod val="75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30606" rIns="30606" bIns="30606" rtlCol="0" anchor="t" anchorCtr="0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Open Sans Condensed" panose="020B0604020202020204" charset="0"/>
                <a:cs typeface="Open Sans Condensed" panose="020B0604020202020204" charset="0"/>
              </a:rPr>
              <a:t>ФУНКЦИИ ПРОЕКТНОГО ОФИСА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16628" y="1175657"/>
            <a:ext cx="4256316" cy="509451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  <a:round/>
          </a:ln>
          <a:effectLst>
            <a:glow rad="101600">
              <a:schemeClr val="bg1">
                <a:lumMod val="75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30606" rIns="30606" bIns="30606" rtlCol="0" anchor="t" anchorCtr="0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Open Sans Condensed" panose="020B0604020202020204" charset="0"/>
                <a:cs typeface="Open Sans Condensed" panose="020B0604020202020204" charset="0"/>
              </a:rPr>
              <a:t>СОСТАВ ПРОЕКТНОГО ОФИСА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14568" y="658949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515" y="1544387"/>
            <a:ext cx="11908971" cy="2096889"/>
          </a:xfrm>
          <a:prstGeom prst="rect">
            <a:avLst/>
          </a:prstGeom>
          <a:solidFill>
            <a:srgbClr val="F2F7FC"/>
          </a:solidFill>
          <a:ln w="3175">
            <a:solidFill>
              <a:schemeClr val="bg2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99" tIns="39649" rIns="79299" bIns="39649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502" y="3804558"/>
            <a:ext cx="11908971" cy="22125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2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99" tIns="39649" rIns="79299" bIns="39649"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77799" y="1976279"/>
            <a:ext cx="2086428" cy="11520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813" tIns="8813" rIns="8813" bIns="8813" numCol="1" spcCol="1102" anchor="ctr" anchorCtr="0">
            <a:noAutofit/>
          </a:bodyPr>
          <a:lstStyle/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«ГОЛОВНОЙ» ПРОЕКТНЫЙ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 –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 КАЗНАЧЕЙСТВО 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038525" y="297859"/>
            <a:ext cx="1005006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10472" y="795949"/>
            <a:ext cx="9339943" cy="342603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30606" rIns="30606" bIns="30606" anchor="ctr"/>
          <a:lstStyle/>
          <a:p>
            <a:pPr algn="ctr"/>
            <a:r>
              <a:rPr lang="ru-RU" sz="1200" b="1" cap="all" dirty="0">
                <a:solidFill>
                  <a:srgbClr val="8064A2"/>
                </a:solidFill>
                <a:cs typeface="Open Sans Condensed" panose="020B0604020202020204" charset="0"/>
              </a:rPr>
              <a:t>ГОЛОВНОЙ ИСПОЛНИТЕЛЬ и Объект по проекту находятся 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в </a:t>
            </a:r>
            <a:r>
              <a:rPr lang="ru-RU" sz="1200" b="1" i="1" u="sng" cap="all" dirty="0">
                <a:solidFill>
                  <a:srgbClr val="8064A2"/>
                </a:solidFill>
                <a:cs typeface="Open Sans Condensed" panose="020B0604020202020204" charset="0"/>
              </a:rPr>
              <a:t>одном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 </a:t>
            </a:r>
            <a:r>
              <a:rPr lang="ru-RU" sz="1200" b="1" cap="all" dirty="0">
                <a:solidFill>
                  <a:srgbClr val="8064A2"/>
                </a:solidFill>
                <a:cs typeface="Open Sans Condensed" panose="020B0604020202020204" charset="0"/>
              </a:rPr>
              <a:t>субъекте российской федерации 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(«простой» Проект )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203199" y="4243229"/>
            <a:ext cx="2169888" cy="11520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813" tIns="8813" rIns="8813" bIns="8813" numCol="1" spcCol="1102" anchor="ctr" anchorCtr="0">
            <a:noAutofit/>
          </a:bodyPr>
          <a:lstStyle/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 ОБЪЕКТА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ИСПОЛНИТЕЛЬ</a:t>
            </a:r>
            <a:b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 ПРОЕКТА 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ОДНОМ СУБЪЕКТЕ РОССИЙСКОЙ ФЕДЕРАЦИИ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1" y="1556262"/>
            <a:ext cx="411429" cy="30857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2405741" y="3939271"/>
            <a:ext cx="4288971" cy="19567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30606" rIns="0" bIns="30606" rtlCol="0" anchor="ctr" anchorCtr="0"/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РУКОВОДИТЕЛЬ ПРОЕКТНОГО ОФИСА – МЕНЕДЖЕР ПРОЕКТА ОБЪЕКТА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(определяется поручением руководителя ТОФК)</a:t>
            </a:r>
          </a:p>
          <a:p>
            <a:endParaRPr lang="ru-RU" sz="4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УЧАСТНИКИ ПРОЕКТНОГО ОФИСА: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1. СОТРУДНИКИ отдела казначейского/отдела расходов/отдела ОКОИБ ТОФК;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2. ПРИ НЕОБХОДИМОСТИ: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 СОТРУДНИКИ, ОСУЩЕСТВЛЯЮЩИЕ ОСМОТР, В ТОМ ЧИСЛЕ СОТРУДНИКИ ФКУ «ЦОКР»;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ИНЫЕ СПЕЦИАЛИСТЫ ТОФК;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ПРЕДСТАВИТЕЛИ головного исполнителя.</a:t>
            </a:r>
          </a:p>
        </p:txBody>
      </p:sp>
      <p:sp>
        <p:nvSpPr>
          <p:cNvPr id="42" name="Выноска 2 (граница и черта) 41"/>
          <p:cNvSpPr/>
          <p:nvPr/>
        </p:nvSpPr>
        <p:spPr>
          <a:xfrm>
            <a:off x="11234057" y="2318657"/>
            <a:ext cx="870857" cy="2955471"/>
          </a:xfrm>
          <a:prstGeom prst="accentBorderCallout2">
            <a:avLst>
              <a:gd name="adj1" fmla="val 100783"/>
              <a:gd name="adj2" fmla="val -8333"/>
              <a:gd name="adj3" fmla="val 101701"/>
              <a:gd name="adj4" fmla="val -85696"/>
              <a:gd name="adj5" fmla="val 101549"/>
              <a:gd name="adj6" fmla="val -486042"/>
            </a:avLst>
          </a:prstGeom>
          <a:solidFill>
            <a:schemeClr val="accent1">
              <a:alpha val="46000"/>
            </a:schemeClr>
          </a:solidFill>
          <a:ln w="15875">
            <a:solidFill>
              <a:srgbClr val="0070C0"/>
            </a:solidFill>
            <a:head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868" rIns="0" bIns="38868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ВЕДЕНИЕ КАРТОЧКИ ПРОЕКТА НА ИНФОРМА-ЦИОННОМ РЕСУРСЕ, ДОСТУПНОМ</a:t>
            </a:r>
            <a:br>
              <a:rPr lang="ru-RU" sz="1000" b="1" dirty="0">
                <a:solidFill>
                  <a:schemeClr val="tx1"/>
                </a:solidFill>
              </a:rPr>
            </a:br>
            <a:r>
              <a:rPr lang="ru-RU" sz="1000" b="1" dirty="0">
                <a:solidFill>
                  <a:schemeClr val="tx1"/>
                </a:solidFill>
              </a:rPr>
              <a:t>ДЛЯ ВСЕХ УЧАСТНИКОВ ПРОЕКТНЫХ ОФИСОВ</a:t>
            </a:r>
          </a:p>
          <a:p>
            <a:pPr algn="ctr"/>
            <a:r>
              <a:rPr lang="ru-RU" sz="900" b="1" i="1" dirty="0">
                <a:solidFill>
                  <a:srgbClr val="7030A0"/>
                </a:solidFill>
              </a:rPr>
              <a:t>На FTP _Сервере: 10.128.1.250 в сети ЗКВС в   папке «Проекты КС»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-162655" y="6771"/>
            <a:ext cx="12312473" cy="269385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6067" tIns="33034" rIns="66067" bIns="33034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ОРГАНИЗАЦИЯ ПРОЕКТНЫХ ОФИСОВ ПРИ РЕАЛИЗАЦИИ ОТДЕЛЬНЫХ АКТОВ (РЕШЕНИЙ) ПРАВИТЕЛЬСТВА РФ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23314" y="1716436"/>
            <a:ext cx="4169229" cy="1750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2419" tIns="38773" rIns="77554" bIns="91815" rtlCol="0" anchor="ctr" anchorCtr="0"/>
          <a:lstStyle/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ПОСТАНОВКА ЗАДАЧ И ЦЕЛЕЙ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КООРДИНАЦИЯ РАБОТЫ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МЕТОДИЧЕСКАЯ ПОДДЕРЖКА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МОНИТОРИНГ РЕАЛИЗАЦИИ ПРОЕКТА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СОВЕЩАНИЙ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83975" y="1708272"/>
            <a:ext cx="4288971" cy="1750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0" rIns="0" bIns="0" rtlCol="0" anchor="ctr" anchorCtr="0"/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КООРДИНАТОР ПРОЕКТА (Заместитель руководителя Федерального Казначейства/ начальник Управления казначейского сопровождения/начальник Управления совершенствования функциональной деятельности/начальник Управления бюджетного мониторинга) </a:t>
            </a:r>
          </a:p>
          <a:p>
            <a:endParaRPr lang="ru-RU" sz="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КУРАТОР ПРОЕКТА (сотрудник: Управления казначейского сопровождения/Управления совершенствования функциональной деятельности/Управления бюджетного мониторинга)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26946" y="3939272"/>
            <a:ext cx="4169229" cy="1956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0" rIns="30611" bIns="0" rtlCol="0" anchor="ctr" anchorCtr="0"/>
          <a:lstStyle/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ВЕДЕНИЕ КАРТОЧКИ ПРОЕКТА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(получение информации о ходе реализации Проекта от ТОФК головного исполнителя, исполнителей (соисполнителей) и ее свод в целях предоставления Головному проектному офису)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СОВЕЩАНИЙ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ВЗАИМОДЕЙСТВИЕ С ПРЕДСТАВИТЕЛЯМИ ГОЛОВНОГО ИСПОЛНИТЕЛЯ, ОРГАНАМИ ГОСВЛАСТИ РФ (при необходимости)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559491" y="4326129"/>
            <a:ext cx="670530" cy="1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0512504" y="2887046"/>
            <a:ext cx="644071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524126" y="325750"/>
            <a:ext cx="9580584" cy="29395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r"/>
            <a:r>
              <a:rPr lang="ru-RU" altLang="ru-RU" sz="1400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ПУНКТ 10 ЧАСТЬ 2 СТАТЬИ 5 ФЕДЕРАЛЬНОГО ЗАКОНА ОТ 29 НОЯБРЯ 2018 Г. № 459-ФЗ</a:t>
            </a:r>
          </a:p>
        </p:txBody>
      </p:sp>
    </p:spTree>
    <p:extLst>
      <p:ext uri="{BB962C8B-B14F-4D97-AF65-F5344CB8AC3E}">
        <p14:creationId xmlns:p14="http://schemas.microsoft.com/office/powerpoint/2010/main" val="265801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923314" y="1066799"/>
            <a:ext cx="4169229" cy="573405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  <a:round/>
          </a:ln>
          <a:effectLst>
            <a:glow rad="101600">
              <a:schemeClr val="bg1">
                <a:lumMod val="75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0" rIns="30606" bIns="30606" rtlCol="0" anchor="t" anchorCtr="0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Open Sans Condensed" panose="020B0604020202020204" charset="0"/>
                <a:cs typeface="Open Sans Condensed" panose="020B0604020202020204" charset="0"/>
              </a:rPr>
              <a:t>ФУНКЦИИ ПРОЕКТНОГО ОФИСА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0429" y="1066799"/>
            <a:ext cx="4542515" cy="573405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  <a:round/>
          </a:ln>
          <a:effectLst>
            <a:glow rad="101600">
              <a:schemeClr val="bg1">
                <a:lumMod val="75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0" rIns="30606" bIns="0" rtlCol="0" anchor="t" anchorCtr="0"/>
          <a:lstStyle/>
          <a:p>
            <a:pPr algn="ctr"/>
            <a:r>
              <a:rPr lang="ru-RU" b="1" dirty="0">
                <a:solidFill>
                  <a:schemeClr val="bg1"/>
                </a:solidFill>
                <a:ea typeface="Open Sans Condensed" panose="020B0604020202020204" charset="0"/>
                <a:cs typeface="Open Sans Condensed" panose="020B0604020202020204" charset="0"/>
              </a:rPr>
              <a:t>СОСТАВ ПРОЕКТНОГО ОФИСА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515" y="1299455"/>
            <a:ext cx="11963195" cy="1729156"/>
          </a:xfrm>
          <a:prstGeom prst="rect">
            <a:avLst/>
          </a:prstGeom>
          <a:solidFill>
            <a:srgbClr val="F2F7FC"/>
          </a:solidFill>
          <a:ln w="3175">
            <a:solidFill>
              <a:schemeClr val="bg2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99" tIns="39649" rIns="79299" bIns="39649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504" y="4996544"/>
            <a:ext cx="11960205" cy="1804307"/>
          </a:xfrm>
          <a:prstGeom prst="rect">
            <a:avLst/>
          </a:prstGeom>
          <a:solidFill>
            <a:schemeClr val="tx2">
              <a:lumMod val="20000"/>
              <a:lumOff val="80000"/>
              <a:alpha val="63000"/>
            </a:schemeClr>
          </a:solidFill>
          <a:ln w="3175">
            <a:solidFill>
              <a:schemeClr val="bg2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99" tIns="39649" rIns="79299" bIns="39649"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502" y="3107695"/>
            <a:ext cx="11908971" cy="1799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2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99" tIns="39649" rIns="79299" bIns="39649"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77799" y="1758565"/>
            <a:ext cx="2086428" cy="11520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813" tIns="8813" rIns="8813" bIns="8813" numCol="1" spcCol="1102" anchor="ctr" anchorCtr="0">
            <a:noAutofit/>
          </a:bodyPr>
          <a:lstStyle/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«ГОЛОВНОЙ» ПРОЕКТНЫЙ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65024" y="673336"/>
            <a:ext cx="9339943" cy="342603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06" tIns="30606" rIns="30606" bIns="30606" anchor="ctr"/>
          <a:lstStyle/>
          <a:p>
            <a:pPr algn="ctr"/>
            <a:r>
              <a:rPr lang="ru-RU" sz="1200" b="1" cap="all" dirty="0">
                <a:solidFill>
                  <a:srgbClr val="8064A2"/>
                </a:solidFill>
                <a:cs typeface="Open Sans Condensed" panose="020B0604020202020204" charset="0"/>
              </a:rPr>
              <a:t>головной исполнитель и объект по проекту находятся 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в </a:t>
            </a:r>
            <a:r>
              <a:rPr lang="ru-RU" sz="1200" b="1" i="1" u="sng" cap="all" dirty="0">
                <a:solidFill>
                  <a:srgbClr val="8064A2"/>
                </a:solidFill>
                <a:cs typeface="Open Sans Condensed" panose="020B0604020202020204" charset="0"/>
              </a:rPr>
              <a:t>разных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 </a:t>
            </a:r>
            <a:r>
              <a:rPr lang="ru-RU" sz="1200" b="1" cap="all" dirty="0">
                <a:solidFill>
                  <a:srgbClr val="8064A2"/>
                </a:solidFill>
                <a:cs typeface="Open Sans Condensed" panose="020B0604020202020204" charset="0"/>
              </a:rPr>
              <a:t>субъектах российской федерации </a:t>
            </a:r>
            <a:r>
              <a:rPr lang="ru-RU" sz="1200" b="1" i="1" cap="all" dirty="0">
                <a:solidFill>
                  <a:srgbClr val="8064A2"/>
                </a:solidFill>
                <a:cs typeface="Open Sans Condensed" panose="020B0604020202020204" charset="0"/>
              </a:rPr>
              <a:t>(«сложный» Проект )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4000" y="3434961"/>
            <a:ext cx="2086428" cy="910254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813" tIns="8813" rIns="8813" bIns="8813" numCol="1" spcCol="1102" anchor="ctr" anchorCtr="0">
            <a:noAutofit/>
          </a:bodyPr>
          <a:lstStyle/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ОБСЛУЖИВАНИЯ ГОЛОВНОГО ИСПОЛНИТЕЛЯ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-42184" y="5339447"/>
            <a:ext cx="2296886" cy="11520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813" tIns="8813" rIns="8813" bIns="8813" numCol="1" spcCol="1102" anchor="ctr" anchorCtr="0">
            <a:noAutofit/>
          </a:bodyPr>
          <a:lstStyle/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 ОБЪЕКТА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ПО МЕСТУ НАХОЖДЕНИЯ ОБЪЕКТА ПРОЕКТА</a:t>
            </a:r>
          </a:p>
          <a:p>
            <a:pPr algn="ctr" defTabSz="616776"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2" y="1336633"/>
            <a:ext cx="411429" cy="30857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923314" y="1349039"/>
            <a:ext cx="4169229" cy="1622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2419" tIns="38773" rIns="77554" bIns="91815" rtlCol="0" anchor="ctr" anchorCtr="0"/>
          <a:lstStyle/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ПОСТАНОВКА ЗАДАЧ И ЦЕЛЕЙ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КООРДИНАЦИЯ РАБОТ 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МЕТОДИЧЕСКАЯ ПОДДЕРЖКА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МОНИТОРИНГ РЕАЛИЗАЦИИ ПРОЕКТА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СОВЕЩАНИЙ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30429" y="1349040"/>
            <a:ext cx="4542518" cy="1622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0" rIns="0" bIns="0" rtlCol="0" anchor="ctr" anchorCtr="0"/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КООРДИНАТОР ПРОЕКТА (Заместитель руководителя Федерального казначейства и начальник Управления казначейского сопровождения/начальник Управления совершенствования функциональной деятельности/начальник Управления бюджетного мониторинга) 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КУРАТОР ПРОЕКТА (сотрудник Управления казначейского сопровождения/Управления совершенствования функциональной деятельности/Управления бюджетного мониторинга)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26946" y="3159579"/>
            <a:ext cx="4169229" cy="16900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2419" tIns="38773" rIns="77554" bIns="91815" rtlCol="0" anchor="ctr" anchorCtr="0"/>
          <a:lstStyle/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МОНИТОРИНГ ИСПОЛНЕНИЯ ПРОЕКТА (направление информации о ходе реализации Проекта)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7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СОВЕЩАНИЙ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7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ВЗАИМОДЕЙСТВИЕ С ПРОЕКТНЫМ ОФИСОМ  ПО МЕСТУ НАХОЖДЕНИЯ ОБЪЕКТА ПРОЕКТА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(представление необходимой информации для ведения карточки Проекта), ПРЕДСТАВИТЕЛЯМИ ГОЛОВНОГО ИСПОЛНИТЕЛЯ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30429" y="3159579"/>
            <a:ext cx="4553399" cy="16900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30606" rIns="0" bIns="30606" rtlCol="0" anchor="ctr" anchorCtr="0"/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РУКОВОДИТЕЛЬ ПРОЕКТНОГО ОФИСА – МЕНЕДЖЕР ПРОЕКТА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(определяется поручением руководителя ТОФК)</a:t>
            </a:r>
          </a:p>
          <a:p>
            <a:pPr marL="291513" indent="-291513">
              <a:buAutoNum type="arabicPeriod"/>
            </a:pPr>
            <a:endParaRPr lang="ru-RU" sz="5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УЧАСТНИКИ ПРОЕКТНОГО ОФИСА: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1. СОТРУДНИКИ отдела казначейского сопровождения/ отдела расходов/отдела ОКОИБ ТОФК ;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2. ПРИ НЕОБХОДИМОСТИ: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ИНЫЕ СПЕЦИАЛИСТЫ ТОФК;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ПРЕДСТАВИТЕЛИ головного исполнителя.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30428" y="5053694"/>
            <a:ext cx="4553401" cy="16818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0611" tIns="30606" rIns="0" bIns="30606" rtlCol="0" anchor="ctr" anchorCtr="0"/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РУКОВОДИТЕЛЬ ПРОЕКТНОГО ОФИСА – МЕНЕДЖЕР ПРОЕКТА ОБЪЕКТА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(определяется поручением руководителя ТОФК)</a:t>
            </a:r>
          </a:p>
          <a:p>
            <a:pPr marL="291513" indent="-291513">
              <a:buAutoNum type="arabicPeriod"/>
            </a:pPr>
            <a:endParaRPr lang="ru-RU" sz="5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УЧАСТНИКИ ПРОЕКТНОГО ОФИСА:</a:t>
            </a:r>
            <a:endParaRPr lang="ru-RU" sz="10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1. СОТРУДНИКИ отдела казначейского сопровождения/отдела расходов/отдела ОКОИБ ТОФК;</a:t>
            </a: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2. ПРИ НЕОБХОДИМОСТИ:</a:t>
            </a: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СОТРУДНИКИ, ОСУЩЕСТВЛЯЮЩИЕ ОСМОТР, В ТОМ ЧИСЛЕ СОТРУДНИКИ ФКУ «ЦОКР»;</a:t>
            </a:r>
            <a:endParaRPr lang="ru-RU" sz="1000" b="1" i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 -  ИНЫЕ СПЕЦИАЛИСТЫ ТОФК;</a:t>
            </a: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 - ПРЕДСТАВИТЕЛИ ОРГАНОВ ГОСВЛАСТИ СУБЪЕКТА РФ</a:t>
            </a:r>
          </a:p>
        </p:txBody>
      </p:sp>
      <p:sp>
        <p:nvSpPr>
          <p:cNvPr id="42" name="Выноска 2 (граница и черта) 41"/>
          <p:cNvSpPr/>
          <p:nvPr/>
        </p:nvSpPr>
        <p:spPr>
          <a:xfrm>
            <a:off x="11227333" y="1934571"/>
            <a:ext cx="870857" cy="3731443"/>
          </a:xfrm>
          <a:prstGeom prst="accentBorderCallout2">
            <a:avLst>
              <a:gd name="adj1" fmla="val 88450"/>
              <a:gd name="adj2" fmla="val -9583"/>
              <a:gd name="adj3" fmla="val 88761"/>
              <a:gd name="adj4" fmla="val -41946"/>
              <a:gd name="adj5" fmla="val 88833"/>
              <a:gd name="adj6" fmla="val -478125"/>
            </a:avLst>
          </a:prstGeom>
          <a:solidFill>
            <a:schemeClr val="accent1">
              <a:alpha val="46000"/>
            </a:schemeClr>
          </a:solidFill>
          <a:ln w="15875">
            <a:solidFill>
              <a:srgbClr val="0070C0"/>
            </a:solidFill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8868" rIns="0" bIns="38868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ВЕДЕНИЕ КАРТОЧКИ ПРОЕКТА НА ИНФОРМА-ЦИОННОМ РЕСУРСЕ, ДОСТУПНОМ</a:t>
            </a:r>
            <a:br>
              <a:rPr lang="ru-RU" sz="1000" b="1" dirty="0">
                <a:solidFill>
                  <a:schemeClr val="tx1"/>
                </a:solidFill>
              </a:rPr>
            </a:br>
            <a:r>
              <a:rPr lang="ru-RU" sz="1000" b="1" dirty="0">
                <a:solidFill>
                  <a:schemeClr val="tx1"/>
                </a:solidFill>
              </a:rPr>
              <a:t>ДЛЯ ВСЕХ УЧАСТНИКОВ ПРОЕКТНЫХ ОФИСОВ</a:t>
            </a:r>
          </a:p>
          <a:p>
            <a:pPr algn="ctr"/>
            <a:r>
              <a:rPr lang="ru-RU" sz="1000" b="1" i="1" dirty="0">
                <a:solidFill>
                  <a:srgbClr val="7030A0"/>
                </a:solidFill>
              </a:rPr>
              <a:t>На FTP _Сервере: 10.128.1.250 в сети ЗКВС в папке «Проекты КС»</a:t>
            </a:r>
          </a:p>
          <a:p>
            <a:pPr algn="ctr"/>
            <a:endParaRPr lang="ru-RU" sz="1000" b="1" i="1" dirty="0">
              <a:solidFill>
                <a:srgbClr val="7030A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10648950" y="2427124"/>
            <a:ext cx="504902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0742992" y="4231898"/>
            <a:ext cx="484341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926946" y="5053694"/>
            <a:ext cx="4169229" cy="16818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1210" tIns="0" rIns="77554" bIns="0" rtlCol="0" anchor="ctr" anchorCtr="0"/>
          <a:lstStyle/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ВЕДЕНИЕ КАРТОЧКИ ПРОЕКТА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(получение информации о ходе реализации Проекта от ТОФК головного исполнителя, соисполнителей и ее свод в целях предоставления головному Проектному офису)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ПРОВЕДЕНИЕ СОВЕЩАНИЙ</a:t>
            </a: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ВЗАИМОДЕЙСТВИЕ С ПРЕДСТАВИТЕЛЯМИ ГОЛОВНОГО ИСПОЛНИТЕЛЯ, НАХОДЯЩИМИСЯ НА ТЕРРИТОРИИ ОБЪЕКТА ПРОЕКТА, ОРГАНАМИ ГОСВЛАСТИ РФ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145757" indent="-145757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0742992" y="5467476"/>
            <a:ext cx="493488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46914" y="297859"/>
            <a:ext cx="10041671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 bwMode="auto">
          <a:xfrm>
            <a:off x="-162655" y="6771"/>
            <a:ext cx="12312473" cy="269385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6067" tIns="33034" rIns="66067" bIns="33034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ОРГАНИЗАЦИЯ ПРОЕКТНЫХ ОФИСОВ ПРИ РЕАЛИЗАЦИИ ОТДЕЛЬНЫХ АКТОВ (РЕШЕНИЙ) ПРАВИТЕЛЬСТВА РФ  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24126" y="325750"/>
            <a:ext cx="9580584" cy="293955"/>
          </a:xfrm>
          <a:prstGeom prst="rect">
            <a:avLst/>
          </a:prstGeom>
        </p:spPr>
        <p:txBody>
          <a:bodyPr wrap="square" lIns="77751" tIns="38876" rIns="77751" bIns="38876">
            <a:spAutoFit/>
          </a:bodyPr>
          <a:lstStyle/>
          <a:p>
            <a:pPr algn="r"/>
            <a:r>
              <a:rPr lang="ru-RU" altLang="ru-RU" sz="1400" cap="all" dirty="0">
                <a:solidFill>
                  <a:srgbClr val="8064A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ПУНКТ 10 ЧАСТЬ 2 СТАТЬИ 5 ФЕДЕРАЛЬНОГО ЗАКОНА ОТ 29 НОЯБРЯ 2018 Г. № 459-ФЗ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531346" y="660854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8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6759"/>
              </p:ext>
            </p:extLst>
          </p:nvPr>
        </p:nvGraphicFramePr>
        <p:xfrm>
          <a:off x="166255" y="2640425"/>
          <a:ext cx="11887199" cy="38989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63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8109">
                <a:tc gridSpan="3">
                  <a:txBody>
                    <a:bodyPr/>
                    <a:lstStyle/>
                    <a:p>
                      <a:pPr marL="0" marR="0" indent="0" algn="ctr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КАРТОЧКА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1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Реквизиты государственного контракта  (контракта, договора, соглашения) (далее - Договор)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Сумма 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Договора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928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Предмет Договора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Государственный </a:t>
                      </a:r>
                      <a:r>
                        <a:rPr lang="ru-RU" sz="1400" baseline="0" dirty="0">
                          <a:latin typeface="+mn-lt"/>
                        </a:rPr>
                        <a:t>заказчик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Исполнитель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</a:rPr>
                        <a:t>Срок действия Договора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Вид средств (субсидии, бюджетные инвестиции, авансовые платежи,</a:t>
                      </a:r>
                      <a:r>
                        <a:rPr lang="ru-RU" sz="1400" baseline="0" dirty="0">
                          <a:latin typeface="+mn-lt"/>
                          <a:cs typeface="Times New Roman" panose="02020603050405020304" pitchFamily="18" charset="0"/>
                        </a:rPr>
                        <a:t> расчеты и т.д.)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Источник средств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4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средства бюджетов  бюджетной системы РФ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5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собственные средства (в</a:t>
                      </a:r>
                      <a:r>
                        <a:rPr lang="ru-RU" sz="1400" baseline="0" dirty="0">
                          <a:latin typeface="+mn-lt"/>
                          <a:cs typeface="Times New Roman" panose="02020603050405020304" pitchFamily="18" charset="0"/>
                        </a:rPr>
                        <a:t> случае наличия)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59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96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Иная информация</a:t>
                      </a:r>
                    </a:p>
                  </a:txBody>
                  <a:tcPr marL="36000" marR="0" marT="360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00" marR="0" marT="3600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1875" y="-43355"/>
            <a:ext cx="12191999" cy="615333"/>
          </a:xfrm>
          <a:prstGeom prst="rect">
            <a:avLst/>
          </a:prstGeom>
          <a:noFill/>
        </p:spPr>
        <p:txBody>
          <a:bodyPr wrap="square" lIns="91219" tIns="45611" rIns="91219" bIns="45611">
            <a:spAutoFit/>
          </a:bodyPr>
          <a:lstStyle>
            <a:defPPr>
              <a:defRPr lang="ru-RU"/>
            </a:defPPr>
            <a:lvl1pPr algn="ctr" eaLnBrk="0" hangingPunct="0">
              <a:defRPr b="1">
                <a:solidFill>
                  <a:prstClr val="black"/>
                </a:solidFill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b="0" cap="all" spc="-10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СХЕМА № 3. ОБРАЗЕЦ КАРТОЧКИ ПРОЕКТА </a:t>
            </a:r>
          </a:p>
          <a:p>
            <a:r>
              <a:rPr lang="ru-RU" sz="1600" b="0" dirty="0">
                <a:solidFill>
                  <a:srgbClr val="C00000"/>
                </a:solidFill>
              </a:rPr>
              <a:t>НАИМЕНОВАНИЕ КАРТОЧКИ ПРОЕКТА: </a:t>
            </a:r>
            <a:r>
              <a:rPr lang="ru-RU" sz="1600" b="0" dirty="0"/>
              <a:t>Казначейское сопровождение средств</a:t>
            </a:r>
            <a:r>
              <a:rPr lang="ru-RU" sz="1600" b="0" i="1" dirty="0"/>
              <a:t> </a:t>
            </a:r>
            <a:r>
              <a:rPr lang="ru-RU" sz="1600" b="0" i="1" u="sng" dirty="0"/>
              <a:t>наименование и реквизиты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296" y="660804"/>
            <a:ext cx="2621151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472" y="662964"/>
            <a:ext cx="2630689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158" y="670122"/>
            <a:ext cx="2496638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88658" y="6574136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7410921" y="838930"/>
            <a:ext cx="4620560" cy="1789599"/>
          </a:xfrm>
          <a:prstGeom prst="foldedCorner">
            <a:avLst/>
          </a:prstGeom>
          <a:solidFill>
            <a:schemeClr val="bg1">
              <a:alpha val="82000"/>
            </a:schemeClr>
          </a:solidFill>
          <a:ln>
            <a:solidFill>
              <a:srgbClr val="C00000"/>
            </a:solidFill>
          </a:ln>
          <a:effectLst>
            <a:glow rad="762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ОСОБЕННОСТИ КАЗНАЧЕЙСКОГО СОПРОВОЖДЕНИЯ</a:t>
            </a:r>
          </a:p>
          <a:p>
            <a:pPr algn="ctr"/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Например: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Раскрытие исполнителем структуры образования цены товаров, работ, услуг с расчетом себестоимости по элементам затрат и прибыли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Контроль за соответствием информации, содержащейся в документах, подтверждающих возникновение денежных обязательств, срокам </a:t>
            </a:r>
            <a:b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 объемам оказанных услуг, предусмотренных условиями ГК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altLang="ru-RU" sz="11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Подтверждение факта оказания услуг с использованием фото -, видеотехники, и др.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0800" y="973601"/>
            <a:ext cx="2336145" cy="166680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lIns="91228" tIns="45615" rIns="91228" bIns="4561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 места нахождения объекта в соответствии с Проектом, до казначейского сопровождения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5625" y="973602"/>
            <a:ext cx="2306385" cy="166680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lIns="91228" tIns="45615" rIns="91228" bIns="4561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графическое изображение)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Проекта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21285" y="973619"/>
            <a:ext cx="2306385" cy="166680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lIns="91228" tIns="45615" rIns="91228" bIns="4561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на отчетную дату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9748665">
            <a:off x="5065357" y="3807978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  <p:sp>
        <p:nvSpPr>
          <p:cNvPr id="25" name="Прямоугольник 24"/>
          <p:cNvSpPr/>
          <p:nvPr/>
        </p:nvSpPr>
        <p:spPr>
          <a:xfrm rot="19748665">
            <a:off x="9330917" y="5776719"/>
            <a:ext cx="2621913" cy="533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A3A3"/>
                </a:solidFill>
              </a:rPr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2379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25011</TotalTime>
  <Words>2157</Words>
  <Application>Microsoft Office PowerPoint</Application>
  <PresentationFormat>Произвольный</PresentationFormat>
  <Paragraphs>498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kostin_as</cp:lastModifiedBy>
  <cp:revision>1060</cp:revision>
  <cp:lastPrinted>2019-06-27T18:13:57Z</cp:lastPrinted>
  <dcterms:created xsi:type="dcterms:W3CDTF">2015-03-03T16:27:21Z</dcterms:created>
  <dcterms:modified xsi:type="dcterms:W3CDTF">2019-06-28T06:18:51Z</dcterms:modified>
</cp:coreProperties>
</file>