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8" r:id="rId2"/>
    <p:sldId id="351" r:id="rId3"/>
    <p:sldId id="342" r:id="rId4"/>
    <p:sldId id="343" r:id="rId5"/>
    <p:sldId id="348" r:id="rId6"/>
    <p:sldId id="340" r:id="rId7"/>
    <p:sldId id="339" r:id="rId8"/>
    <p:sldId id="354" r:id="rId9"/>
    <p:sldId id="350" r:id="rId10"/>
    <p:sldId id="352" r:id="rId11"/>
    <p:sldId id="353" r:id="rId12"/>
    <p:sldId id="341" r:id="rId13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14C"/>
    <a:srgbClr val="93192A"/>
    <a:srgbClr val="6C121F"/>
    <a:srgbClr val="183D5E"/>
    <a:srgbClr val="760000"/>
    <a:srgbClr val="21109C"/>
    <a:srgbClr val="0000AC"/>
    <a:srgbClr val="0000FF"/>
    <a:srgbClr val="E5EBF7"/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3" autoAdjust="0"/>
    <p:restoredTop sz="89915" autoAdjust="0"/>
  </p:normalViewPr>
  <p:slideViewPr>
    <p:cSldViewPr snapToGrid="0">
      <p:cViewPr>
        <p:scale>
          <a:sx n="87" d="100"/>
          <a:sy n="87" d="100"/>
        </p:scale>
        <p:origin x="-2304" y="-12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26.02.2016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26.02.2016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26.02.2016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26.02.2016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26.02.2016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26.02.2016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26.02.2016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6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25302" y="3966985"/>
            <a:ext cx="4572000" cy="807914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</a:t>
            </a: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казначейства</a:t>
            </a:r>
          </a:p>
          <a:p>
            <a:pPr marL="135000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00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А.Ю. Демидов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46948" y="1943980"/>
            <a:ext cx="6897052" cy="130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деятельности Федерального казначейства: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итоги 2015 года, задачи на 2016 год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среднесрочную перспективу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7321" y="1104901"/>
            <a:ext cx="8282354" cy="39695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endParaRPr lang="ru-RU" sz="1100" b="1" dirty="0"/>
          </a:p>
          <a:p>
            <a:r>
              <a:rPr lang="ru-RU" sz="1200" b="1" dirty="0"/>
              <a:t>РИСК-МЕНЕДЖМЕНТ</a:t>
            </a:r>
          </a:p>
          <a:p>
            <a:endParaRPr lang="ru-RU" sz="1100" b="1" dirty="0"/>
          </a:p>
          <a:p>
            <a:pPr marL="214313" indent="-214313" algn="just">
              <a:lnSpc>
                <a:spcPct val="70000"/>
              </a:lnSpc>
              <a:spcBef>
                <a:spcPts val="45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Внедрение риск-менеджмента в Федеральном казначействе (внутренние (операционные) казначейские риски)</a:t>
            </a:r>
          </a:p>
          <a:p>
            <a:pPr marL="214313" indent="-214313" algn="just">
              <a:lnSpc>
                <a:spcPct val="70000"/>
              </a:lnSpc>
              <a:spcBef>
                <a:spcPts val="45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Утверждение порядка управления внутренними (операционными) казначейскими рисками в Федеральном казначействе</a:t>
            </a:r>
          </a:p>
          <a:p>
            <a:endParaRPr lang="ru-RU" sz="1100" b="1" dirty="0"/>
          </a:p>
          <a:p>
            <a:r>
              <a:rPr lang="ru-RU" sz="1200" b="1" dirty="0"/>
              <a:t>МЕТОДОЛОГИЯ</a:t>
            </a:r>
          </a:p>
          <a:p>
            <a:endParaRPr lang="ru-RU" sz="1100" b="1" dirty="0">
              <a:latin typeface="+mn-lt"/>
            </a:endParaRPr>
          </a:p>
          <a:p>
            <a:pPr marL="214313" indent="-214313">
              <a:lnSpc>
                <a:spcPct val="70000"/>
              </a:lnSpc>
              <a:buFont typeface="Calibri" panose="020F0502020204030204" pitchFamily="34" charset="0"/>
              <a:buChar char="-"/>
            </a:pPr>
            <a:r>
              <a:rPr lang="ru-RU" sz="1100" dirty="0"/>
              <a:t>Полномасштабное внедрение Стандарта осуществления последующего оперативного внутреннего автоматизированного контроля в ТОФК по итогам пилотной апробации его технологий</a:t>
            </a:r>
          </a:p>
          <a:p>
            <a:pPr marL="214313" indent="-214313" algn="just">
              <a:lnSpc>
                <a:spcPct val="80000"/>
              </a:lnSpc>
              <a:spcBef>
                <a:spcPts val="600"/>
              </a:spcBef>
              <a:buFont typeface="Calibri" panose="020F0502020204030204" pitchFamily="34" charset="0"/>
              <a:buChar char="-"/>
              <a:tabLst>
                <a:tab pos="133350" algn="l"/>
              </a:tabLst>
              <a:defRPr/>
            </a:pPr>
            <a:r>
              <a:rPr lang="ru-RU" sz="1100" dirty="0"/>
              <a:t>Совершенствование ведомственной правовой базы по вопросам осуществления внутреннего контроля и внутреннего аудита </a:t>
            </a:r>
            <a:endParaRPr lang="ru-RU" sz="1100" dirty="0">
              <a:cs typeface="Times New Roman" pitchFamily="18" charset="0"/>
            </a:endParaRPr>
          </a:p>
          <a:p>
            <a:pPr marL="214313" indent="-214313" algn="just">
              <a:lnSpc>
                <a:spcPct val="80000"/>
              </a:lnSpc>
              <a:spcBef>
                <a:spcPts val="600"/>
              </a:spcBef>
              <a:buFont typeface="Calibri" panose="020F0502020204030204" pitchFamily="34" charset="0"/>
              <a:buChar char="-"/>
              <a:tabLst>
                <a:tab pos="133350" algn="l"/>
              </a:tabLst>
              <a:defRPr/>
            </a:pPr>
            <a:r>
              <a:rPr lang="ru-RU" sz="1100" dirty="0">
                <a:cs typeface="Times New Roman" pitchFamily="18" charset="0"/>
              </a:rPr>
              <a:t>Разработка правовых актов Федерального казначейства по вопросам казначейского контроля</a:t>
            </a:r>
          </a:p>
          <a:p>
            <a:pPr algn="just">
              <a:lnSpc>
                <a:spcPct val="70000"/>
              </a:lnSpc>
              <a:spcBef>
                <a:spcPts val="450"/>
              </a:spcBef>
              <a:defRPr/>
            </a:pPr>
            <a:endParaRPr lang="ru-RU" sz="1200" dirty="0"/>
          </a:p>
          <a:p>
            <a:pPr algn="just">
              <a:lnSpc>
                <a:spcPct val="70000"/>
              </a:lnSpc>
              <a:spcBef>
                <a:spcPts val="450"/>
              </a:spcBef>
              <a:defRPr/>
            </a:pPr>
            <a:r>
              <a:rPr lang="ru-RU" sz="1200" b="1" dirty="0"/>
              <a:t>ПРОЕКТНОЕ  УПРАВЛЕНИЕ</a:t>
            </a:r>
          </a:p>
          <a:p>
            <a:pPr algn="just">
              <a:lnSpc>
                <a:spcPct val="70000"/>
              </a:lnSpc>
              <a:spcBef>
                <a:spcPts val="450"/>
              </a:spcBef>
              <a:defRPr/>
            </a:pPr>
            <a:endParaRPr lang="ru-RU" sz="1200" dirty="0"/>
          </a:p>
          <a:p>
            <a:pPr marL="214313" indent="-214313" algn="just">
              <a:lnSpc>
                <a:spcPct val="80000"/>
              </a:lnSpc>
              <a:spcBef>
                <a:spcPts val="45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Совершенствование системы проектного управления в Федеральном казначействе (обеспечение учета рекомендаций Международного стандарта ISO 21500 «Руководство по управлению проектами» и ГОСТ Р 54869-2011 «Требования к управлению проектом», формализация риск-ориентированного подхода к управлению реализацией государственных программ Российской Федерации в Федеральном казначействе, совершенствование механизма мониторинга хода реализации мероприятий документов планирования деятельности в Федеральном казначействе)</a:t>
            </a:r>
          </a:p>
          <a:p>
            <a:pPr marL="214313" indent="-214313" algn="just">
              <a:lnSpc>
                <a:spcPct val="80000"/>
              </a:lnSpc>
              <a:spcBef>
                <a:spcPts val="45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Актуализация Порядка управления реализацией государственных программ Российской Федерации в Федеральном казначействе, а также автоматизация регламентированных данным порядком процессов и процедур</a:t>
            </a:r>
          </a:p>
          <a:p>
            <a:pPr marL="257175" indent="-257175">
              <a:buFont typeface="+mj-lt"/>
              <a:buAutoNum type="arabicPeriod"/>
            </a:pPr>
            <a:endParaRPr lang="ru-RU" sz="1100" b="1" dirty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02914" y="258807"/>
            <a:ext cx="6253163" cy="8480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 anchor="ctr"/>
          <a:lstStyle/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 В  СФЕРЕ ВНУТРЕННЕГО КОНТРОЛЯ, </a:t>
            </a:r>
          </a:p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ВНУТРЕННЕГО АУДИТА, ПРОЕКТНОГО УПРАВЛЕНИЯ </a:t>
            </a:r>
          </a:p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ОЦЕНКИ ЭФФЕКТИВНОСТИ ДЕЯТЕЛЬНОСТИ НА 2016 ГОД</a:t>
            </a:r>
          </a:p>
        </p:txBody>
      </p:sp>
    </p:spTree>
    <p:extLst>
      <p:ext uri="{BB962C8B-B14F-4D97-AF65-F5344CB8AC3E}">
        <p14:creationId xmlns:p14="http://schemas.microsoft.com/office/powerpoint/2010/main" val="55415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7321" y="933451"/>
            <a:ext cx="8183440" cy="359713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endParaRPr lang="ru-RU" sz="1100" b="1" dirty="0">
              <a:latin typeface="+mn-lt"/>
            </a:endParaRPr>
          </a:p>
          <a:p>
            <a:endParaRPr lang="ru-RU" sz="1100" b="1" dirty="0"/>
          </a:p>
          <a:p>
            <a:r>
              <a:rPr lang="ru-RU" sz="1200" b="1" dirty="0"/>
              <a:t>ИНСПЕКТОРСКАЯ  ДЕЯТЕЛЬНОСТЬ</a:t>
            </a:r>
          </a:p>
          <a:p>
            <a:endParaRPr lang="ru-RU" sz="1100" b="1" dirty="0"/>
          </a:p>
          <a:p>
            <a:pPr marL="214313" indent="-214313" algn="just">
              <a:spcBef>
                <a:spcPts val="45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Осуществление всех (100%) контрольных и аудиторских мероприятий в отношении управлений</a:t>
            </a:r>
            <a:br>
              <a:rPr lang="ru-RU" sz="1100" dirty="0"/>
            </a:br>
            <a:r>
              <a:rPr lang="ru-RU" sz="1100" dirty="0"/>
              <a:t>ЦАФК и ТОФК в формате комбинированных или камеральных проверок</a:t>
            </a:r>
          </a:p>
          <a:p>
            <a:pPr marL="214313" indent="-214313" algn="just">
              <a:spcBef>
                <a:spcPts val="45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Увеличение численности пула контролеров с 350 до 400 человек</a:t>
            </a:r>
          </a:p>
          <a:p>
            <a:endParaRPr lang="ru-RU" sz="1100" b="1" dirty="0"/>
          </a:p>
          <a:p>
            <a:r>
              <a:rPr lang="ru-RU" sz="1100" b="1" dirty="0">
                <a:latin typeface="+mn-lt"/>
              </a:rPr>
              <a:t>ОЦЕНКА  РЕЗУЛЬТАТИВНОСТИ  ДЕЯТЕЛЬНОСТИ</a:t>
            </a:r>
          </a:p>
          <a:p>
            <a:pPr marL="257175" indent="-257175">
              <a:buFont typeface="+mj-lt"/>
              <a:buAutoNum type="arabicPeriod"/>
            </a:pPr>
            <a:endParaRPr lang="ru-RU" sz="1100" b="1" dirty="0">
              <a:latin typeface="+mn-lt"/>
            </a:endParaRPr>
          </a:p>
          <a:p>
            <a:pPr marL="214313" indent="-214313" algn="just">
              <a:spcBef>
                <a:spcPts val="60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Обеспечение автоматизированной оценки результативности деятельности ГГС и структурных подразделений в ЦАФК и ТОФК</a:t>
            </a:r>
          </a:p>
          <a:p>
            <a:pPr marL="214313" indent="-214313" algn="just">
              <a:spcBef>
                <a:spcPts val="60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Обеспечение взаимосвязи оценки результативности профессиональной служебной деятельности руководителей ТОФК, директора ФКУ «ЦОКР» с системой мотивации труда</a:t>
            </a:r>
          </a:p>
          <a:p>
            <a:pPr marL="214313" indent="-214313" algn="just">
              <a:spcBef>
                <a:spcPts val="60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Дальнейшее развитие и поддержание в актуальном состоянии нормативной и методической базы, регламентирующей вопросы оценки эффективности (результативности) деятельности Федерального казначейства</a:t>
            </a:r>
          </a:p>
          <a:p>
            <a:pPr marL="214313" indent="-214313" algn="just">
              <a:spcBef>
                <a:spcPts val="600"/>
              </a:spcBef>
              <a:buFont typeface="Calibri" panose="020F0502020204030204" pitchFamily="34" charset="0"/>
              <a:buChar char="-"/>
              <a:defRPr/>
            </a:pPr>
            <a:r>
              <a:rPr lang="ru-RU" sz="1100" dirty="0"/>
              <a:t>Совершенствование системы внешней оценки деятельности Федерального казначейства и его территориальных органов, включая механизм мониторинга исполнения мероприятий по итогам данной оценки</a:t>
            </a:r>
          </a:p>
          <a:p>
            <a:endParaRPr lang="ru-RU" sz="1100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90837" y="256892"/>
            <a:ext cx="6253163" cy="8480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 anchor="ctr"/>
          <a:lstStyle/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В СФЕРЕ ВНУТРЕННЕГО КОНТРОЛЯ, </a:t>
            </a:r>
          </a:p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ВНУТРЕННЕГО АУДИТА, ПРОЕКТНОГО УПРАВЛЕНИЯ </a:t>
            </a:r>
          </a:p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ОЦЕНКИ ЭФФЕКТИВНОСТИ ДЕЯТЕЛЬНОСТИ НА 2016 ГОД</a:t>
            </a:r>
          </a:p>
        </p:txBody>
      </p:sp>
    </p:spTree>
    <p:extLst>
      <p:ext uri="{BB962C8B-B14F-4D97-AF65-F5344CB8AC3E}">
        <p14:creationId xmlns:p14="http://schemas.microsoft.com/office/powerpoint/2010/main" val="292059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0" y="2091837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ru-RU" sz="3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072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55265" y="345207"/>
            <a:ext cx="531494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 anchor="ctr"/>
          <a:lstStyle/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ВЫСТУПЛЕНИЯ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72612" y="1410383"/>
            <a:ext cx="7992208" cy="256224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ru-RU" dirty="0" smtClean="0"/>
              <a:t>ОСНОВНЫЕ МЕРОПРИЯТИЯ 2015 ГОДА</a:t>
            </a:r>
          </a:p>
          <a:p>
            <a:pPr marL="257175" indent="-257175">
              <a:buFont typeface="+mj-lt"/>
              <a:buAutoNum type="arabicPeriod"/>
            </a:pPr>
            <a:endParaRPr lang="ru-RU" dirty="0"/>
          </a:p>
          <a:p>
            <a:pPr marL="257175" indent="-257175">
              <a:buFont typeface="+mj-lt"/>
              <a:buAutoNum type="arabicPeriod"/>
            </a:pPr>
            <a:r>
              <a:rPr lang="ru-RU" dirty="0" smtClean="0"/>
              <a:t>ОСНОВНЫЕ ЗАДАЧИ НА 2016 ГОД</a:t>
            </a:r>
          </a:p>
          <a:p>
            <a:pPr marL="257175" indent="-257175">
              <a:buFont typeface="+mj-lt"/>
              <a:buAutoNum type="arabicPeriod"/>
            </a:pPr>
            <a:endParaRPr lang="ru-RU" dirty="0"/>
          </a:p>
          <a:p>
            <a:pPr marL="257175" indent="-257175">
              <a:buFont typeface="+mj-lt"/>
              <a:buAutoNum type="arabicPeriod"/>
            </a:pPr>
            <a:r>
              <a:rPr lang="ru-RU" dirty="0" smtClean="0"/>
              <a:t>НОВЫЕ ФУНКЦИИ ФЕДЕРАЛЬНОГО КАЗНАЧЕЙСТВА В СФЕРЕ КОНТРАКТНЫХ ОТНОШЕНИЙ И ПРИ ПРЕДОСТАВЛЕНИИ ЦЕЛЕВЫХ СРЕДСТВ</a:t>
            </a:r>
          </a:p>
          <a:p>
            <a:pPr marL="257175" indent="-257175">
              <a:buFont typeface="+mj-lt"/>
              <a:buAutoNum type="arabicPeriod"/>
            </a:pPr>
            <a:endParaRPr lang="ru-RU" dirty="0"/>
          </a:p>
          <a:p>
            <a:pPr marL="257175" indent="-257175">
              <a:buFont typeface="+mj-lt"/>
              <a:buAutoNum type="arabicPeriod"/>
            </a:pPr>
            <a:r>
              <a:rPr lang="ru-RU" dirty="0" smtClean="0"/>
              <a:t>ОТДЕЛЬНЫЕ ЗАДАЧИ ВНУТРЕННЕГО КОНТРОЛЯ И АУДИТА В ФЕДЕРАЛЬНОМ КАЗНАЧЕЙСТВЕ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20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28962" y="342378"/>
            <a:ext cx="531494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 anchor="ctr"/>
          <a:lstStyle/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МЕРОПРИЯТИЯ 2015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140245"/>
              </p:ext>
            </p:extLst>
          </p:nvPr>
        </p:nvGraphicFramePr>
        <p:xfrm>
          <a:off x="653635" y="1411165"/>
          <a:ext cx="8103504" cy="3208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5882"/>
                <a:gridCol w="837622"/>
              </a:tblGrid>
              <a:tr h="32004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Оптимизация и стандартизация процедур кассового обслуживания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Разработка модели казначейского сопровождения исполнения отдельных государственных контрактов Российской Федерации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Нормативное правовое обеспечение исполнения Федеральным казначейством полномочий, возложенных Федеральным законом от 05.04.2013 № 44-ФЗ "О контрактной системе в сфере закупок товаров, работ, услуг для обеспечения государственных и муниципальных нужд"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Развитие механизмов внутреннего контроля и внутреннего аудита Федерального казначейства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Совершенствование системы проектного управления в Федеральном казначействе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Развитие системы оценки эффективности деятельности органов Федерального казначейства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Разработка перспективной организационно-функциональной модели Федерального казначейства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19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785623" y="303051"/>
            <a:ext cx="531494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 anchor="ctr"/>
          <a:lstStyle/>
          <a:p>
            <a:pPr algn="ctr" defTabSz="336947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ЗАДАЧИ на 2016 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57790"/>
              </p:ext>
            </p:extLst>
          </p:nvPr>
        </p:nvGraphicFramePr>
        <p:xfrm>
          <a:off x="594287" y="1234440"/>
          <a:ext cx="8103504" cy="3651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3504"/>
              </a:tblGrid>
              <a:tr h="3651885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Электронное санкционирование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Обеспечение координации работы по инвентаризации дебиторской задолженности по расходам федерального бюджета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Совершенствование процесса учета и распределения поступлений между бюджетами.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Обеспечение нормативно-правового регулирования исполнения кредитными учреждениями распоряжения плательщиков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Повышение качества процедур обеспечения наличными денежными средствами организаций сектора государственного управления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Новая модель обслуживания бюджета Союзного государства на базе Федерального казначейства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Обеспечение казначейского сопровождения, в том числе  расширенного сопровождения, казначейского мониторинга  государственных контрактов, договоров (соглашений), а также контрактов, договоров, соглашений, заключенных в рамках их исполнения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Обеспечение перечисления сумм авансовых платежей по отдельным государственным контрактам с применением казначейского аккредитива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smtClean="0">
                          <a:solidFill>
                            <a:schemeClr val="tx1"/>
                          </a:solidFill>
                        </a:rPr>
                        <a:t>Создание системы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межведомственного взаимодействия при осуществлении контроля в сфере контрактных отношений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Разработка Концепции и прототипа  подсистемы "Управление доходами" ГИИС "Электронный бюджет"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Развитие механизмов казначейского контроля и внутреннего аудита Федерального казначейства и системы управления внутренними (операционными) казначейскими рисками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Совершенствование системы проектного управления в Федеральном казначействе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Развитие системы оценки эффективности деятельности органов Федерального казначейства</a:t>
                      </a:r>
                    </a:p>
                    <a:p>
                      <a:pPr marL="342900" indent="-342900">
                        <a:lnSpc>
                          <a:spcPct val="110000"/>
                        </a:lnSpc>
                        <a:buFont typeface="+mj-lt"/>
                        <a:buAutoNum type="arabicPeriod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</a:rPr>
                        <a:t>Разработка перспективной организационно-функциональной модели Федерального казначейства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1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015037" y="2678910"/>
            <a:ext cx="2550319" cy="1993105"/>
          </a:xfrm>
          <a:prstGeom prst="round2Diag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effectLst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ctr"/>
            <a:endParaRPr lang="ru-RU" sz="15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КАЗНАЧЕЙСКИЙ</a:t>
            </a:r>
          </a:p>
          <a:p>
            <a:pPr algn="ctr"/>
            <a:r>
              <a:rPr lang="ru-RU" sz="1500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  <a:p>
            <a:pPr algn="ctr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28838" y="639641"/>
            <a:ext cx="5012714" cy="8638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ctr"/>
            <a:r>
              <a:rPr lang="ru-RU" altLang="ru-RU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ФЕДЕРАЛЬНОГО КАЗНАЧЕЙСТВА </a:t>
            </a:r>
          </a:p>
          <a:p>
            <a:pPr algn="ctr"/>
            <a:r>
              <a:rPr lang="ru-RU" altLang="ru-RU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КОНТРАКТНЫХ </a:t>
            </a:r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</a:p>
          <a:p>
            <a:pPr algn="ctr"/>
            <a:r>
              <a:rPr lang="ru-RU" altLang="ru-RU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ПРИ ПРЕДОСТАВЛЕНИИ ЦЕЛЕВЫХ СРЕДСТВ</a:t>
            </a:r>
            <a:r>
              <a:rPr lang="ru-RU" altLang="ru-RU" sz="1400" dirty="0" smtClean="0">
                <a:solidFill>
                  <a:srgbClr val="1431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sz="1400" dirty="0">
              <a:solidFill>
                <a:srgbClr val="1431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Выгнутая влево стрелка 1"/>
          <p:cNvSpPr/>
          <p:nvPr/>
        </p:nvSpPr>
        <p:spPr>
          <a:xfrm>
            <a:off x="1028704" y="938176"/>
            <a:ext cx="1100138" cy="2090774"/>
          </a:xfrm>
          <a:prstGeom prst="curvedRightArrow">
            <a:avLst>
              <a:gd name="adj1" fmla="val 21716"/>
              <a:gd name="adj2" fmla="val 50000"/>
              <a:gd name="adj3" fmla="val 81326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7141552" y="938177"/>
            <a:ext cx="1345223" cy="1947899"/>
          </a:xfrm>
          <a:prstGeom prst="curvedLeftArrow">
            <a:avLst>
              <a:gd name="adj1" fmla="val 25465"/>
              <a:gd name="adj2" fmla="val 33763"/>
              <a:gd name="adj3" fmla="val 6841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358786" y="1503485"/>
            <a:ext cx="388236" cy="1246860"/>
          </a:xfrm>
          <a:prstGeom prst="downArrow">
            <a:avLst>
              <a:gd name="adj1" fmla="val 50000"/>
              <a:gd name="adj2" fmla="val 875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277745" y="2750345"/>
            <a:ext cx="2550319" cy="1993105"/>
          </a:xfrm>
          <a:prstGeom prst="round2Diag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effectLst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ctr"/>
            <a:endParaRPr lang="ru-RU" sz="15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КАЗНАЧЕЙСКИЙ</a:t>
            </a:r>
          </a:p>
          <a:p>
            <a:pPr algn="ctr"/>
            <a:r>
              <a:rPr lang="ru-RU" sz="1500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</a:p>
          <a:p>
            <a:pPr algn="ctr"/>
            <a:endParaRPr lang="ru-RU" sz="1500" dirty="0">
              <a:solidFill>
                <a:srgbClr val="6C121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37429" y="2750345"/>
            <a:ext cx="2550319" cy="1993105"/>
          </a:xfrm>
          <a:prstGeom prst="round2Diag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 w="28575" cmpd="sng">
            <a:solidFill>
              <a:schemeClr val="accent1"/>
            </a:solidFill>
          </a:ln>
          <a:effectLst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ctr"/>
            <a:endParaRPr lang="ru-RU" sz="15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</a:t>
            </a:r>
          </a:p>
          <a:p>
            <a:pPr algn="ctr"/>
            <a:r>
              <a:rPr lang="ru-RU" sz="1500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</a:t>
            </a:r>
          </a:p>
          <a:p>
            <a:pPr algn="ctr"/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2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73"/>
          <p:cNvSpPr/>
          <p:nvPr/>
        </p:nvSpPr>
        <p:spPr>
          <a:xfrm>
            <a:off x="3703735" y="2148679"/>
            <a:ext cx="3535199" cy="9858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3729994" y="1147579"/>
            <a:ext cx="3535199" cy="590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Box 7"/>
          <p:cNvSpPr txBox="1">
            <a:spLocks noChangeArrowheads="1"/>
          </p:cNvSpPr>
          <p:nvPr/>
        </p:nvSpPr>
        <p:spPr bwMode="auto">
          <a:xfrm>
            <a:off x="2982051" y="135095"/>
            <a:ext cx="5697604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СХЕМА САНКЦИОНИРОВАНИЯ </a:t>
            </a:r>
          </a:p>
          <a:p>
            <a:pPr algn="ctr"/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РАСХОДОВ ЮРИДИЧЕСКИХ ЛИЦ – ПОЛУЧАТЕЛЕЙ СУБСИДИЙ </a:t>
            </a:r>
          </a:p>
          <a:p>
            <a:pPr algn="ctr"/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(ИСПОЛНИТЕЛЕЙ ПО ГОСУДАРСТВЕННЫМ КОНТРАКТАМ)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47665" y="4618236"/>
            <a:ext cx="4714876" cy="23852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Кредитные организации  (учреждения Банка России)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0318" y="1256070"/>
            <a:ext cx="1311659" cy="3516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ПБС (государственный заказчик)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77477" y="1147579"/>
            <a:ext cx="3587716" cy="2169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Единый счет федерального бюджета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32075" y="2246969"/>
            <a:ext cx="1179788" cy="25391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Счет 40501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93256" y="829174"/>
            <a:ext cx="4600575" cy="25391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1500" b="1" dirty="0">
                <a:latin typeface="Times New Roman" pitchFamily="18" charset="0"/>
                <a:cs typeface="Times New Roman" pitchFamily="18" charset="0"/>
              </a:rPr>
              <a:t>орган Федерального казначейства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078956" y="829174"/>
            <a:ext cx="4714875" cy="237122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Скругленный прямоугольник 124"/>
          <p:cNvSpPr/>
          <p:nvPr/>
        </p:nvSpPr>
        <p:spPr>
          <a:xfrm>
            <a:off x="4836319" y="1422904"/>
            <a:ext cx="1164431" cy="2075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л/счет ПБС</a:t>
            </a:r>
            <a:endParaRPr 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6" name="Прямая со стрелкой 125"/>
          <p:cNvCxnSpPr/>
          <p:nvPr/>
        </p:nvCxnSpPr>
        <p:spPr>
          <a:xfrm flipV="1">
            <a:off x="5287522" y="2771776"/>
            <a:ext cx="0" cy="541463"/>
          </a:xfrm>
          <a:prstGeom prst="straightConnector1">
            <a:avLst/>
          </a:prstGeom>
          <a:ln w="158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3845475" y="3307556"/>
            <a:ext cx="3241125" cy="0"/>
          </a:xfrm>
          <a:prstGeom prst="straightConnector1">
            <a:avLst/>
          </a:prstGeom>
          <a:ln w="158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71821" y="758911"/>
            <a:ext cx="1261280" cy="6786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Платежный документ на перечисление субсидии, аванса по государственному контракту (документ-основание)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28261" y="2438683"/>
            <a:ext cx="1295771" cy="3152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</a:t>
            </a:r>
          </a:p>
        </p:txBody>
      </p:sp>
      <p:cxnSp>
        <p:nvCxnSpPr>
          <p:cNvPr id="59" name="Прямая со стрелкой 58"/>
          <p:cNvCxnSpPr>
            <a:endCxn id="46" idx="0"/>
          </p:cNvCxnSpPr>
          <p:nvPr/>
        </p:nvCxnSpPr>
        <p:spPr>
          <a:xfrm>
            <a:off x="5287522" y="1734731"/>
            <a:ext cx="2" cy="70395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147901" y="1734730"/>
            <a:ext cx="1139621" cy="3739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2.Субсидии, авансы по государственным контрактам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078957" y="3786187"/>
            <a:ext cx="4714876" cy="108126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Прямая со стрелкой 85"/>
          <p:cNvCxnSpPr>
            <a:stCxn id="58" idx="3"/>
            <a:endCxn id="46" idx="1"/>
          </p:cNvCxnSpPr>
          <p:nvPr/>
        </p:nvCxnSpPr>
        <p:spPr>
          <a:xfrm>
            <a:off x="1924032" y="2596298"/>
            <a:ext cx="2912288" cy="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Скругленный прямоугольник 87"/>
          <p:cNvSpPr/>
          <p:nvPr/>
        </p:nvSpPr>
        <p:spPr>
          <a:xfrm>
            <a:off x="3133101" y="3927736"/>
            <a:ext cx="1438899" cy="6540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юридического лица – получателя субсидии </a:t>
            </a:r>
          </a:p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(аванса по государственному контракту)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704653" y="3303894"/>
            <a:ext cx="1229259" cy="3739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Возмещение ранее произведенных кассовых расходов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393673" y="2126936"/>
            <a:ext cx="1251997" cy="3739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Перечисление аванса и средств обособленным подразделениям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993730" y="3253111"/>
            <a:ext cx="1464470" cy="4755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Оплата обязательств </a:t>
            </a:r>
          </a:p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itchFamily="18" charset="0"/>
              </a:rPr>
              <a:t>за фактически выполненные работы, оказанные услуги, поставленные товары 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355080" y="2438683"/>
            <a:ext cx="840244" cy="31523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л/счет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 лица</a:t>
            </a:r>
            <a:endParaRPr 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836320" y="2438684"/>
            <a:ext cx="902407" cy="31523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л/счет 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 лица</a:t>
            </a:r>
            <a:endParaRPr 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>
            <a:stCxn id="46" idx="3"/>
            <a:endCxn id="43" idx="1"/>
          </p:cNvCxnSpPr>
          <p:nvPr/>
        </p:nvCxnSpPr>
        <p:spPr>
          <a:xfrm flipV="1">
            <a:off x="5738727" y="2596299"/>
            <a:ext cx="616354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1931977" y="1425183"/>
            <a:ext cx="1798017" cy="441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кругленный прямоугольник 60"/>
          <p:cNvSpPr/>
          <p:nvPr/>
        </p:nvSpPr>
        <p:spPr>
          <a:xfrm>
            <a:off x="4664869" y="3919198"/>
            <a:ext cx="1797296" cy="6540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юридического лица – получателя субсидии (аванса по государственному контракту), </a:t>
            </a:r>
          </a:p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физического лица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571471" y="3919198"/>
            <a:ext cx="1185863" cy="6540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юридического лица – контрагента</a:t>
            </a:r>
          </a:p>
        </p:txBody>
      </p:sp>
      <p:cxnSp>
        <p:nvCxnSpPr>
          <p:cNvPr id="65" name="Прямая со стрелкой 64"/>
          <p:cNvCxnSpPr>
            <a:endCxn id="88" idx="0"/>
          </p:cNvCxnSpPr>
          <p:nvPr/>
        </p:nvCxnSpPr>
        <p:spPr>
          <a:xfrm>
            <a:off x="3852551" y="3313238"/>
            <a:ext cx="0" cy="61449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5497594" y="3303894"/>
            <a:ext cx="5297" cy="61164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7078678" y="3307556"/>
            <a:ext cx="0" cy="62018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21969" y="3313238"/>
            <a:ext cx="1175626" cy="2723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Выплаты персоналу юридического лица</a:t>
            </a:r>
            <a:r>
              <a:rPr lang="ru-RU" sz="800" dirty="0">
                <a:latin typeface="Times New Roman" pitchFamily="18" charset="0"/>
              </a:rPr>
              <a:t> 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71823" y="1907646"/>
            <a:ext cx="1261279" cy="6786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rgbClr val="8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направлениях расходования целевых средств. </a:t>
            </a:r>
          </a:p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Платежный документ, </a:t>
            </a:r>
            <a:r>
              <a:rPr lang="ru-RU" sz="800" b="1" dirty="0">
                <a:solidFill>
                  <a:srgbClr val="8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– основание</a:t>
            </a:r>
          </a:p>
        </p:txBody>
      </p:sp>
      <p:sp>
        <p:nvSpPr>
          <p:cNvPr id="3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73"/>
          <p:cNvSpPr/>
          <p:nvPr/>
        </p:nvSpPr>
        <p:spPr>
          <a:xfrm>
            <a:off x="3703735" y="2148679"/>
            <a:ext cx="3535199" cy="9858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3729994" y="1147579"/>
            <a:ext cx="3535199" cy="590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TextBox 7"/>
          <p:cNvSpPr txBox="1">
            <a:spLocks noChangeArrowheads="1"/>
          </p:cNvSpPr>
          <p:nvPr/>
        </p:nvSpPr>
        <p:spPr bwMode="auto">
          <a:xfrm>
            <a:off x="2983198" y="135663"/>
            <a:ext cx="5697604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УПРОЩЕННАЯ</a:t>
            </a:r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СХЕМА САНКЦИОНИРОВАНИЯ </a:t>
            </a:r>
          </a:p>
          <a:p>
            <a:pPr algn="ctr"/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РАСХОДОВ ЮРИДИЧЕСКИХ ЛИЦ – ПОЛУЧАТЕЛЕЙ СУБСИДИЙ </a:t>
            </a:r>
          </a:p>
          <a:p>
            <a:pPr algn="ctr"/>
            <a:r>
              <a:rPr lang="ru-RU" altLang="ru-RU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(ИСПОЛНИТЕЛЕЙ ПО ГОСУДАРСТВЕННЫМ КОНТРАКТАМ)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47665" y="4618236"/>
            <a:ext cx="4714876" cy="23852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Кредитные организации  (учреждения Банка России)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0318" y="1256070"/>
            <a:ext cx="1311659" cy="3516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ПБС (государственный заказчик)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77477" y="1147579"/>
            <a:ext cx="3587716" cy="2169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Единый счет федерального бюджета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32075" y="2246969"/>
            <a:ext cx="1179788" cy="25391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Счет 40501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93256" y="829174"/>
            <a:ext cx="4600575" cy="25391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1500" b="1" dirty="0">
                <a:latin typeface="Times New Roman" pitchFamily="18" charset="0"/>
                <a:cs typeface="Times New Roman" pitchFamily="18" charset="0"/>
              </a:rPr>
              <a:t>орган Федерального казначейства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3078956" y="829174"/>
            <a:ext cx="4714875" cy="237122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Скругленный прямоугольник 124"/>
          <p:cNvSpPr/>
          <p:nvPr/>
        </p:nvSpPr>
        <p:spPr>
          <a:xfrm>
            <a:off x="4836319" y="1422904"/>
            <a:ext cx="1164431" cy="207536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л/счет ПБС</a:t>
            </a:r>
            <a:endParaRPr 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6" name="Прямая со стрелкой 125"/>
          <p:cNvCxnSpPr/>
          <p:nvPr/>
        </p:nvCxnSpPr>
        <p:spPr>
          <a:xfrm flipV="1">
            <a:off x="5287522" y="2771776"/>
            <a:ext cx="0" cy="541463"/>
          </a:xfrm>
          <a:prstGeom prst="straightConnector1">
            <a:avLst/>
          </a:prstGeom>
          <a:ln w="158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3845475" y="3307556"/>
            <a:ext cx="3241125" cy="0"/>
          </a:xfrm>
          <a:prstGeom prst="straightConnector1">
            <a:avLst/>
          </a:prstGeom>
          <a:ln w="158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71821" y="758911"/>
            <a:ext cx="1261280" cy="6786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Платежный документ на перечисление субсидии, аванса по государственному контракту (документ-основание)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28261" y="2438683"/>
            <a:ext cx="1295771" cy="31523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</a:t>
            </a:r>
          </a:p>
        </p:txBody>
      </p:sp>
      <p:cxnSp>
        <p:nvCxnSpPr>
          <p:cNvPr id="59" name="Прямая со стрелкой 58"/>
          <p:cNvCxnSpPr>
            <a:endCxn id="46" idx="0"/>
          </p:cNvCxnSpPr>
          <p:nvPr/>
        </p:nvCxnSpPr>
        <p:spPr>
          <a:xfrm>
            <a:off x="5287522" y="1734731"/>
            <a:ext cx="2" cy="70395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147901" y="1734730"/>
            <a:ext cx="1139621" cy="3739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2.Субсидии, авансы по государственным контрактам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3078957" y="3786187"/>
            <a:ext cx="4714876" cy="108126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Прямая со стрелкой 85"/>
          <p:cNvCxnSpPr>
            <a:stCxn id="58" idx="3"/>
            <a:endCxn id="46" idx="1"/>
          </p:cNvCxnSpPr>
          <p:nvPr/>
        </p:nvCxnSpPr>
        <p:spPr>
          <a:xfrm>
            <a:off x="1924032" y="2596298"/>
            <a:ext cx="2912288" cy="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Скругленный прямоугольник 87"/>
          <p:cNvSpPr/>
          <p:nvPr/>
        </p:nvSpPr>
        <p:spPr>
          <a:xfrm>
            <a:off x="3133101" y="3927736"/>
            <a:ext cx="1438899" cy="6540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юридического лица – получателя субсидии </a:t>
            </a:r>
          </a:p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(аванса по государственному контракту)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616216" y="3303894"/>
            <a:ext cx="1229259" cy="3739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Возмещение ранее произведенных кассовых расходов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393673" y="2126936"/>
            <a:ext cx="1251997" cy="3739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Перечисление аванса и средств обособленным подразделениям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993730" y="3253111"/>
            <a:ext cx="1464470" cy="4755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Оплата обязательств </a:t>
            </a:r>
          </a:p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itchFamily="18" charset="0"/>
              </a:rPr>
              <a:t>за фактически выполненные работы, оказанные услуги, поставленные товары 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355080" y="2438683"/>
            <a:ext cx="840244" cy="31523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л/счет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 лица</a:t>
            </a:r>
            <a:endParaRPr 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836320" y="2438684"/>
            <a:ext cx="902407" cy="315232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л/счет 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 лица</a:t>
            </a:r>
            <a:endParaRPr lang="ru-RU" sz="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>
            <a:stCxn id="46" idx="3"/>
            <a:endCxn id="43" idx="1"/>
          </p:cNvCxnSpPr>
          <p:nvPr/>
        </p:nvCxnSpPr>
        <p:spPr>
          <a:xfrm flipV="1">
            <a:off x="5738727" y="2596299"/>
            <a:ext cx="616354" cy="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1931977" y="1425183"/>
            <a:ext cx="1798017" cy="441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Скругленный прямоугольник 60"/>
          <p:cNvSpPr/>
          <p:nvPr/>
        </p:nvSpPr>
        <p:spPr>
          <a:xfrm>
            <a:off x="4664869" y="3919198"/>
            <a:ext cx="1797296" cy="6540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юридического лица – получателя субсидии (аванса по государственному контракту), </a:t>
            </a:r>
          </a:p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физического лица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571471" y="3919198"/>
            <a:ext cx="1185863" cy="65400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8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юридического лица – контрагента</a:t>
            </a:r>
          </a:p>
        </p:txBody>
      </p:sp>
      <p:cxnSp>
        <p:nvCxnSpPr>
          <p:cNvPr id="65" name="Прямая со стрелкой 64"/>
          <p:cNvCxnSpPr>
            <a:endCxn id="88" idx="0"/>
          </p:cNvCxnSpPr>
          <p:nvPr/>
        </p:nvCxnSpPr>
        <p:spPr>
          <a:xfrm>
            <a:off x="3852551" y="3313238"/>
            <a:ext cx="0" cy="61449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5497594" y="3303894"/>
            <a:ext cx="5297" cy="61164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7078678" y="3307556"/>
            <a:ext cx="0" cy="62018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21969" y="3313238"/>
            <a:ext cx="1175626" cy="2723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Выплаты персоналу юридического лица</a:t>
            </a:r>
            <a:r>
              <a:rPr lang="ru-RU" sz="800" dirty="0">
                <a:latin typeface="Times New Roman" pitchFamily="18" charset="0"/>
              </a:rPr>
              <a:t> 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16088" y="2134359"/>
            <a:ext cx="1217013" cy="4755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Платежный документ с указанием в поле «Назначение платежа» кода целевых средств</a:t>
            </a:r>
          </a:p>
        </p:txBody>
      </p:sp>
      <p:sp>
        <p:nvSpPr>
          <p:cNvPr id="3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420207" y="401065"/>
            <a:ext cx="4281854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КАЗНАЧЕЙСКИЙ МОНИТОРИНГ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8337" y="1175151"/>
            <a:ext cx="3310304" cy="35718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100" b="1" dirty="0" smtClean="0">
                <a:solidFill>
                  <a:srgbClr val="760000"/>
                </a:solidFill>
              </a:rPr>
              <a:t>ПРЕДМЕТ  МОНИТОРИНГА</a:t>
            </a:r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1270" y="1687651"/>
            <a:ext cx="3844436" cy="3112949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закупок;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Нормирование закупок;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закупок;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структуре себестоимости товаров, работ, услуг;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НМЦК (цена);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контракт, контракт, договор, соглашение    о предоставлении субсидии юридическому лицу;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(расчетные) документы;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ЕИС: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из реестра контрактов;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из реестра недобросовестных поставщиков;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о результатах контроля и мониторинга; 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осуществления закупки;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цели осуществления закупки. </a:t>
            </a: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41801" y="1687651"/>
            <a:ext cx="3844436" cy="3112949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 сбор, обобщение, систематизация и оценка информации об эффективности планирования закупки и использования бюджетных средств;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случаи превышения НМЦК над средней ценой на товары (работы, услуги), сложившейся в регионе;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Осуществлена оценка своевременности, полноты и достоверности поставки товара, выполнения работы (ее результата) или оказания услуги; 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признаки нарушений законодательства Российской Федерации в сфере бюджетного и закупочного процессов. Осуществлен сбор информации результативности закупок и оценена эффективность администрирования расходов;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 соответствие использования поставленного товара, выполненной работы (ее результата) или оказанной услуги целям осуществления закупки.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8867" y="1168014"/>
            <a:ext cx="3310304" cy="35718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100" b="1" dirty="0" smtClean="0">
                <a:solidFill>
                  <a:srgbClr val="760000"/>
                </a:solidFill>
              </a:rPr>
              <a:t>РЕЗУЛЬТАТ МОНИТОРИНГА</a:t>
            </a:r>
            <a:endParaRPr lang="ru-RU" sz="1100" b="1" dirty="0">
              <a:solidFill>
                <a:srgbClr val="7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2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0" y="1064431"/>
            <a:ext cx="9015413" cy="396478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2500313" y="442912"/>
            <a:ext cx="6643687" cy="442913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СРЕДА МЕЖВЕДОМСТВЕННОГО ВЗАИМОДЕЙСТВИЯ ПРИ ОСУЩЕСТВЛЕНИИ КОНТРОЛЯ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264319" y="1093007"/>
            <a:ext cx="2700338" cy="60007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lvl="0" algn="ctr"/>
            <a:r>
              <a:rPr lang="ru-RU" sz="1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ФНС России</a:t>
            </a: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145178" y="1066645"/>
            <a:ext cx="2807494" cy="652796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lvl="0" algn="ctr"/>
            <a:r>
              <a:rPr lang="ru-RU" sz="15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7" name="Стрелка влево 6"/>
          <p:cNvSpPr/>
          <p:nvPr/>
        </p:nvSpPr>
        <p:spPr>
          <a:xfrm>
            <a:off x="6122200" y="1066645"/>
            <a:ext cx="2700881" cy="652796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algn="ctr"/>
            <a:r>
              <a:rPr lang="ru-RU" sz="15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Росфинмониторинг</a:t>
            </a:r>
            <a:endParaRPr lang="ru-RU" sz="15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1091349" y="4543594"/>
            <a:ext cx="6915150" cy="485618"/>
          </a:xfrm>
          <a:prstGeom prst="ellipseRibbon">
            <a:avLst/>
          </a:prstGeom>
          <a:solidFill>
            <a:schemeClr val="tx2">
              <a:lumMod val="75000"/>
              <a:alpha val="2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9" tIns="34265" rIns="68529" bIns="34265" rtlCol="0" anchor="ctr"/>
          <a:lstStyle/>
          <a:p>
            <a:pPr algn="ctr"/>
            <a:r>
              <a:rPr lang="en-US" sz="19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ru-RU" sz="19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9712" y="2620660"/>
            <a:ext cx="2551967" cy="204589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endParaRPr lang="ru-RU" sz="500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b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 счетах-фактурах;</a:t>
            </a:r>
            <a:endParaRPr lang="en-US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62" algn="l"/>
              </a:tabLst>
            </a:pPr>
            <a:endParaRPr lang="ru-RU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организациях и физических лицах, относящихся к «группе риска», в отношении которых имеются сведения:</a:t>
            </a:r>
          </a:p>
          <a:p>
            <a:pPr algn="just">
              <a:spcAft>
                <a:spcPts val="0"/>
              </a:spcAft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 об уклонении от уплаты налогов;</a:t>
            </a:r>
          </a:p>
          <a:p>
            <a:pPr algn="just">
              <a:spcAft>
                <a:spcPts val="0"/>
              </a:spcAft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 об имеющейся дебиторской задолженности;</a:t>
            </a:r>
          </a:p>
          <a:p>
            <a:pPr algn="just">
              <a:spcAft>
                <a:spcPts val="0"/>
              </a:spcAft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 о нахождении в реестре недобросовестных поставщиков;</a:t>
            </a:r>
          </a:p>
          <a:p>
            <a:pPr algn="just">
              <a:spcAft>
                <a:spcPts val="0"/>
              </a:spcAft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 иная информация (реестр жалоб, результаты контроля);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ЕГРЮЛ, ЕГРИП, единый государственный реестр налогоплательщиков.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endParaRPr lang="ru-RU" sz="11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320" y="1744394"/>
            <a:ext cx="2700338" cy="41163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АИС «Налог»</a:t>
            </a:r>
            <a:endParaRPr lang="ru-RU" sz="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5526" y="2211538"/>
            <a:ext cx="2700338" cy="38272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АСК НДС</a:t>
            </a:r>
            <a:endParaRPr lang="ru-RU" sz="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37743" y="1756651"/>
            <a:ext cx="3004220" cy="3993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5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Официальный сайт ЕИС www.zakupki.gov.ru</a:t>
            </a:r>
          </a:p>
          <a:p>
            <a:pPr marL="128491" indent="-128491" algn="ctr">
              <a:buFont typeface="Arial" panose="020B0604020202020204" pitchFamily="34" charset="0"/>
              <a:buChar char="•"/>
            </a:pPr>
            <a:endParaRPr lang="ru-RU" sz="8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29235" y="2189898"/>
            <a:ext cx="3004220" cy="4147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3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ГИС «Электронный бюджет»</a:t>
            </a:r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11370" y="2638440"/>
            <a:ext cx="3004220" cy="4038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ППО «АСФК»</a:t>
            </a:r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22201" y="1756651"/>
            <a:ext cx="2700881" cy="76510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Единая информационная система об операциях (сделках) с денежными средствами или иным имуществом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14314C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33375" y="3130062"/>
            <a:ext cx="2631098" cy="152567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b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операциях на лицевых счетах;</a:t>
            </a:r>
            <a:endParaRPr lang="en-US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endParaRPr lang="ru-RU" sz="800" b="1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реестр контрактов (Федеральный закон № 44-ФЗ);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реестр договоров (Федеральный закон № 223-ФЗ);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реестр соглашений (договоров); 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каталог ТРУ с информацией о структуре образования цены с расчетом себестоимости по элементам затрат;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система </a:t>
            </a:r>
            <a:r>
              <a:rPr lang="ru-RU" sz="800" i="1" dirty="0" err="1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референтных</a:t>
            </a: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 цен товаров, работ, услуг;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органов.</a:t>
            </a:r>
          </a:p>
          <a:p>
            <a:pPr marL="214313" indent="-214313">
              <a:buFont typeface="Calibri" panose="020F0502020204030204" pitchFamily="34" charset="0"/>
              <a:buChar char="-"/>
            </a:pPr>
            <a:endParaRPr lang="ru-RU" sz="11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14377" y="3130061"/>
            <a:ext cx="2544562" cy="150461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b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операциях на расчетных счетах</a:t>
            </a:r>
            <a:r>
              <a:rPr lang="ru-RU" sz="800" b="1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en-US" sz="800" b="1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62" algn="l"/>
              </a:tabLst>
            </a:pPr>
            <a:endParaRPr lang="ru-RU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организациях и физических лицах, относящихся к «группе риска», в отношении которых имеются сведения об их причастности к экстремистской деятельности или терроризму;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иная информация (межведомственное взаимодействие, результаты контроля);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62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органов.</a:t>
            </a:r>
          </a:p>
        </p:txBody>
      </p:sp>
      <p:sp>
        <p:nvSpPr>
          <p:cNvPr id="5" name="Волна 4"/>
          <p:cNvSpPr/>
          <p:nvPr/>
        </p:nvSpPr>
        <p:spPr>
          <a:xfrm>
            <a:off x="6426364" y="2569524"/>
            <a:ext cx="2396718" cy="472793"/>
          </a:xfrm>
          <a:prstGeom prst="wave">
            <a:avLst/>
          </a:prstGeom>
          <a:solidFill>
            <a:srgbClr val="9319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</a:t>
            </a:r>
            <a:r>
              <a:rPr lang="ru-RU" sz="15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algn="ctr"/>
            <a:endParaRPr lang="ru-RU" dirty="0"/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23634</TotalTime>
  <Words>1210</Words>
  <Application>Microsoft Office PowerPoint</Application>
  <PresentationFormat>Экран (16:9)</PresentationFormat>
  <Paragraphs>238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Дорожинская Галина Алексеевна</cp:lastModifiedBy>
  <cp:revision>671</cp:revision>
  <cp:lastPrinted>2016-02-20T14:59:08Z</cp:lastPrinted>
  <dcterms:created xsi:type="dcterms:W3CDTF">2015-03-03T16:27:21Z</dcterms:created>
  <dcterms:modified xsi:type="dcterms:W3CDTF">2016-02-26T13:37:54Z</dcterms:modified>
</cp:coreProperties>
</file>