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3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42EA-351A-410B-AD7B-D962B627D071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83789-5CFB-45F7-BC1A-8F7812F5A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5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5858-EBF7-45C3-B15E-4751E9DE4B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2836-BE5D-489F-BD42-7CDC870F2A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5F20-7079-4DDC-BDD1-C3EFDCC01D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0E87-345E-4933-968E-8AF0DDFD18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3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79BC-F852-44E7-850B-BE5C8CB779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60A9-C24E-466E-BF07-1151378D89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4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FE6B-C476-434D-8C59-35062CB726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95F-35F1-4F6C-9836-DAF89A147C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B973-821B-48D9-A214-1B3CAC4062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CD31E-ABE9-4C9B-99ED-2B77253BB2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3381E-C92E-4053-89A3-5E816D50F0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879503-00FF-456B-9D0B-22D85ECB29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179388" y="1196975"/>
            <a:ext cx="8857108" cy="3571875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Осуществление анализа исполнения бюджетных полномочий органами государственного (муниципального) финансового </a:t>
            </a:r>
            <a: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контроля</a:t>
            </a:r>
            <a:endParaRPr sz="2800" dirty="0" smtClean="0">
              <a:solidFill>
                <a:srgbClr val="1623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/>
              <a:cs typeface="MS PGothic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467793" y="4830400"/>
            <a:ext cx="36001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ru-RU" sz="1400" dirty="0">
                <a:solidFill>
                  <a:srgbClr val="162387"/>
                </a:solidFill>
                <a:latin typeface="Times New Roman" pitchFamily="18" charset="0"/>
              </a:rPr>
              <a:t>заместитель начальника 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Отдела </a:t>
            </a:r>
            <a:b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внутреннего контроля и внутреннего аудита в государственном секторе УВК(А)</a:t>
            </a:r>
            <a:r>
              <a:rPr lang="ru-RU" sz="1400" dirty="0" err="1" smtClean="0">
                <a:solidFill>
                  <a:srgbClr val="162387"/>
                </a:solidFill>
                <a:latin typeface="Times New Roman" pitchFamily="18" charset="0"/>
              </a:rPr>
              <a:t>иОЭД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 </a:t>
            </a:r>
            <a:endParaRPr lang="en-US" sz="1400" dirty="0">
              <a:solidFill>
                <a:srgbClr val="162387"/>
              </a:solidFill>
              <a:latin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endParaRPr lang="ru-RU" sz="14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Н.В. Маковецкая 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23928" y="5976757"/>
            <a:ext cx="1431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Самара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август </a:t>
            </a:r>
            <a:r>
              <a:rPr lang="ru-RU" sz="1200" b="1" dirty="0" smtClean="0">
                <a:solidFill>
                  <a:srgbClr val="162387"/>
                </a:solidFill>
                <a:latin typeface="Times New Roman" pitchFamily="18" charset="0"/>
              </a:rPr>
              <a:t>2016 </a:t>
            </a: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7038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9187" y="1086097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Отчетность о результатах осуществления государственного (муниципального) финансового контроля, в том числе о реализации государственных (муниципальных) программ, исполнении государственных (муниципальных) заданий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9" y="2636912"/>
            <a:ext cx="78900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правильность формирования, составления, своевременность предоставления </a:t>
            </a:r>
            <a:r>
              <a:rPr lang="ru-RU" dirty="0" smtClean="0">
                <a:solidFill>
                  <a:srgbClr val="002060"/>
                </a:solidFill>
              </a:rPr>
              <a:t>отчетности о </a:t>
            </a:r>
            <a:r>
              <a:rPr lang="ru-RU" dirty="0">
                <a:solidFill>
                  <a:srgbClr val="002060"/>
                </a:solidFill>
              </a:rPr>
              <a:t>результатах осуществления государственного (муниципального) финансового контроля, в том числе о реализации государственных (муниципальных) программ, исполнении государственных (муниципальных) заданий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и использование специального прикладного программного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27721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1" t="19244" r="65874" b="13269"/>
          <a:stretch/>
        </p:blipFill>
        <p:spPr bwMode="auto">
          <a:xfrm>
            <a:off x="179513" y="1035845"/>
            <a:ext cx="4392487" cy="546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05691" y="18448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Оформляется по результатам </a:t>
            </a:r>
            <a:r>
              <a:rPr lang="ru-RU" b="1" dirty="0">
                <a:solidFill>
                  <a:srgbClr val="002060"/>
                </a:solidFill>
              </a:rPr>
              <a:t>анализа исполнения бюджетных </a:t>
            </a:r>
            <a:r>
              <a:rPr lang="ru-RU" b="1" dirty="0" smtClean="0">
                <a:solidFill>
                  <a:srgbClr val="002060"/>
                </a:solidFill>
              </a:rPr>
              <a:t>полномочий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2 экземплярах: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1. ТОФК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2. Глава субъекта Российской Федерации (муниципального образования)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3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2876" y="980728"/>
            <a:ext cx="540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Примерная структура Аналитического отчета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 результатах анализа исполнения бюджетных полномочий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80011" y="2060848"/>
            <a:ext cx="0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1176" y="202697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Общее количестве органов (должностных  лиц) по осуществлению государственного (муниципального) финансового контроля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субъекте Российской Федерации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II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Количество </a:t>
            </a:r>
            <a:r>
              <a:rPr lang="ru-RU" dirty="0">
                <a:solidFill>
                  <a:srgbClr val="002060"/>
                </a:solidFill>
              </a:rPr>
              <a:t>органов (должностных лиц) по осуществлению государственного (муниципального) финансового контроля, в отношении которых проведен </a:t>
            </a:r>
            <a:r>
              <a:rPr lang="ru-RU" dirty="0" smtClean="0">
                <a:solidFill>
                  <a:srgbClr val="002060"/>
                </a:solidFill>
              </a:rPr>
              <a:t>анализ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III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Информация об осуществленных анализах исполнения бюджетных полномочий органов государственного (муниципального) финансового контроля, осуществленного в отчетном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24028" y="2017977"/>
            <a:ext cx="41404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IV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Информация об исполнении предложений и рекомендаций по совершенствованию их деятельности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за </a:t>
            </a:r>
            <a:r>
              <a:rPr lang="ru-RU" dirty="0">
                <a:solidFill>
                  <a:srgbClr val="002060"/>
                </a:solidFill>
              </a:rPr>
              <a:t>предыдущие два </a:t>
            </a:r>
            <a:r>
              <a:rPr lang="ru-RU" dirty="0" smtClean="0">
                <a:solidFill>
                  <a:srgbClr val="002060"/>
                </a:solidFill>
              </a:rPr>
              <a:t>года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Сводные предложения по совершенствованию исполнения бюджетных полномочий органов государственного (муниципального) финансового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2402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704" y="1196752"/>
            <a:ext cx="540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Примерная структура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Доклада о результатах анализа исполнения бюджетных полномочий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492896"/>
            <a:ext cx="8483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Обобщенная информация об осуществленных анализах исполнения бюджетных полномочий ОГ(М)ФК в отчетном году;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400050" indent="-400050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Предложения о совершенствовании методического обеспечения деятельности ОГ(М)ФК по исполнению бюджетных полномочий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72514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Доклад о результатах анализа исполнения бюджетных полномочий представляется в Минфин России не позднее 1 апреля года, следующего за отчетным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3165" y="1034042"/>
            <a:ext cx="540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Кодекс об административных правонарушениях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162" y="1628800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Статья 19.7. Непредставление сведений (информации)</a:t>
            </a:r>
          </a:p>
          <a:p>
            <a:endParaRPr lang="ru-RU" dirty="0" smtClean="0"/>
          </a:p>
          <a:p>
            <a:r>
              <a:rPr lang="ru-RU" b="1" dirty="0">
                <a:solidFill>
                  <a:srgbClr val="002060"/>
                </a:solidFill>
              </a:rPr>
              <a:t>Непредставление или несвоевременное представление </a:t>
            </a:r>
            <a:r>
              <a:rPr lang="ru-RU" dirty="0">
                <a:solidFill>
                  <a:srgbClr val="002060"/>
                </a:solidFill>
              </a:rPr>
              <a:t>в государственный орган (должностному лицу), орган (должностному лицу), осуществляющий (осуществляющему) государственный контроль (надзор), государственный финансовый контроль, муниципальный контроль, муниципальный финансовый контроль, сведений (информации), представление которых предусмотрено законом и необходимо для осуществления этим органом (должностным лицом) его законной деятельности, </a:t>
            </a:r>
            <a:r>
              <a:rPr lang="ru-RU" b="1" dirty="0">
                <a:solidFill>
                  <a:srgbClr val="002060"/>
                </a:solidFill>
              </a:rPr>
              <a:t>либо представление </a:t>
            </a:r>
            <a:r>
              <a:rPr lang="ru-RU" dirty="0">
                <a:solidFill>
                  <a:srgbClr val="002060"/>
                </a:solidFill>
              </a:rPr>
              <a:t>в государственный орган (должностному лицу), орган (должностному лицу), осуществляющий (осуществляющему) государственный контроль (надзор), государственный финансовый контроль, муниципальный контроль, муниципальный финансовый контроль, таких сведений (информации</a:t>
            </a:r>
            <a:r>
              <a:rPr lang="ru-RU" b="1" dirty="0">
                <a:solidFill>
                  <a:srgbClr val="002060"/>
                </a:solidFill>
              </a:rPr>
              <a:t>) в неполном объеме или в искаженном виде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r>
              <a:rPr lang="ru-RU" dirty="0">
                <a:solidFill>
                  <a:srgbClr val="002060"/>
                </a:solidFill>
              </a:rPr>
              <a:t>влечет </a:t>
            </a:r>
            <a:r>
              <a:rPr lang="ru-RU" b="1" dirty="0">
                <a:solidFill>
                  <a:srgbClr val="002060"/>
                </a:solidFill>
              </a:rPr>
              <a:t>предупреждение</a:t>
            </a:r>
            <a:r>
              <a:rPr lang="ru-RU" dirty="0">
                <a:solidFill>
                  <a:srgbClr val="002060"/>
                </a:solidFill>
              </a:rPr>
              <a:t> или </a:t>
            </a:r>
            <a:r>
              <a:rPr lang="ru-RU" b="1" dirty="0">
                <a:solidFill>
                  <a:srgbClr val="002060"/>
                </a:solidFill>
              </a:rPr>
              <a:t>наложение административного штрафа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>
                <a:solidFill>
                  <a:srgbClr val="002060"/>
                </a:solidFill>
              </a:rPr>
              <a:t>граждан в размере от ста до трехсот рублей; на должностных лиц - от трехсот до пятисот рублей; на юридических лиц - от трех тысяч до пяти 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032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179388" y="1196975"/>
            <a:ext cx="8857108" cy="3571875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Осуществление анализа исполнения бюджетных полномочий органами государственного (муниципального) финансового </a:t>
            </a:r>
            <a: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контроля</a:t>
            </a:r>
            <a:endParaRPr sz="2800" dirty="0" smtClean="0">
              <a:solidFill>
                <a:srgbClr val="1623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/>
              <a:cs typeface="MS PGothic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467793" y="4830400"/>
            <a:ext cx="36001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ru-RU" sz="1400" dirty="0">
                <a:solidFill>
                  <a:srgbClr val="162387"/>
                </a:solidFill>
                <a:latin typeface="Times New Roman" pitchFamily="18" charset="0"/>
              </a:rPr>
              <a:t>заместитель начальника 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Отдела </a:t>
            </a:r>
            <a:b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</a:b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внутреннего контроля и внутреннего аудита в государственном секторе УВК(А)</a:t>
            </a:r>
            <a:r>
              <a:rPr lang="ru-RU" sz="1400" dirty="0" err="1" smtClean="0">
                <a:solidFill>
                  <a:srgbClr val="162387"/>
                </a:solidFill>
                <a:latin typeface="Times New Roman" pitchFamily="18" charset="0"/>
              </a:rPr>
              <a:t>иОЭД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 </a:t>
            </a:r>
            <a:endParaRPr lang="en-US" sz="1400" dirty="0">
              <a:solidFill>
                <a:srgbClr val="162387"/>
              </a:solidFill>
              <a:latin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endParaRPr lang="ru-RU" sz="14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Н.В. Маковецкая 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23928" y="5976757"/>
            <a:ext cx="1431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Самара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август </a:t>
            </a:r>
            <a:r>
              <a:rPr lang="ru-RU" sz="1200" b="1" dirty="0" smtClean="0">
                <a:solidFill>
                  <a:srgbClr val="162387"/>
                </a:solidFill>
                <a:latin typeface="Times New Roman" pitchFamily="18" charset="0"/>
              </a:rPr>
              <a:t>2016 </a:t>
            </a: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5342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Разработка проекта Стандарта осуществления анализа исполнения бюджетных полномочий ОГ(М)ФК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90433"/>
            <a:ext cx="2304256" cy="7920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Подготовка предложений </a:t>
            </a:r>
            <a:br>
              <a:rPr lang="ru-RU" sz="1600" dirty="0" smtClean="0"/>
            </a:br>
            <a:r>
              <a:rPr lang="ru-RU" sz="1600" dirty="0" smtClean="0"/>
              <a:t>по совершенствованию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7013" y="1590433"/>
            <a:ext cx="2232248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Разработка проекта НПА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1590433"/>
            <a:ext cx="2520280" cy="7920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Размещение проекта НПА для общественного обсуждения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3212976"/>
            <a:ext cx="2520280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Рассмотрение предложений по итогам общественного обсуждения проекта НПА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7013" y="3218381"/>
            <a:ext cx="2232248" cy="10081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проекта НПА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213429"/>
            <a:ext cx="2304256" cy="100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Утверждение проекта НПА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934781"/>
            <a:ext cx="2304257" cy="7920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Регистрация НПА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Минюсте России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>
            <a:stCxn id="6" idx="3"/>
            <a:endCxn id="8" idx="1"/>
          </p:cNvCxnSpPr>
          <p:nvPr/>
        </p:nvCxnSpPr>
        <p:spPr>
          <a:xfrm>
            <a:off x="2771800" y="1986477"/>
            <a:ext cx="445213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3"/>
            <a:endCxn id="9" idx="1"/>
          </p:cNvCxnSpPr>
          <p:nvPr/>
        </p:nvCxnSpPr>
        <p:spPr>
          <a:xfrm>
            <a:off x="5449261" y="1986477"/>
            <a:ext cx="418883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  <a:endCxn id="10" idx="0"/>
          </p:cNvCxnSpPr>
          <p:nvPr/>
        </p:nvCxnSpPr>
        <p:spPr>
          <a:xfrm>
            <a:off x="7128284" y="2382521"/>
            <a:ext cx="0" cy="830455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1"/>
            <a:endCxn id="12" idx="3"/>
          </p:cNvCxnSpPr>
          <p:nvPr/>
        </p:nvCxnSpPr>
        <p:spPr>
          <a:xfrm flipH="1">
            <a:off x="5449261" y="3717032"/>
            <a:ext cx="418883" cy="5405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2" idx="1"/>
            <a:endCxn id="13" idx="3"/>
          </p:cNvCxnSpPr>
          <p:nvPr/>
        </p:nvCxnSpPr>
        <p:spPr>
          <a:xfrm flipH="1" flipV="1">
            <a:off x="2771800" y="3715648"/>
            <a:ext cx="445213" cy="6789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2"/>
            <a:endCxn id="14" idx="0"/>
          </p:cNvCxnSpPr>
          <p:nvPr/>
        </p:nvCxnSpPr>
        <p:spPr>
          <a:xfrm>
            <a:off x="1619672" y="4217867"/>
            <a:ext cx="1" cy="71691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788620" y="5877272"/>
            <a:ext cx="1814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regulation.gov.ru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48346" y="4869160"/>
            <a:ext cx="5171411" cy="92333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Официальный сайт для </a:t>
            </a:r>
            <a:r>
              <a:rPr lang="ru-RU" dirty="0">
                <a:solidFill>
                  <a:srgbClr val="002060"/>
                </a:solidFill>
              </a:rPr>
              <a:t>размещения информации о подготовке проектов нормативных правовых актов и результатах их общественного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25306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007" y="121442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Минфин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России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214554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ФК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535155" y="3821909"/>
            <a:ext cx="53570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20" y="1714488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44" y="5215744"/>
            <a:ext cx="10001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Объект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анализа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85720" y="3286124"/>
            <a:ext cx="85011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57686" y="5143512"/>
            <a:ext cx="4429156" cy="1588"/>
          </a:xfrm>
          <a:prstGeom prst="line">
            <a:avLst/>
          </a:prstGeom>
          <a:ln w="127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634" y="1071546"/>
            <a:ext cx="2071702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8. Доклад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8682" y="1857364"/>
            <a:ext cx="2214578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7. Подготовка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утверждение Доклада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3450883"/>
            <a:ext cx="1428760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1. План осуществления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28860" y="4500571"/>
            <a:ext cx="1928826" cy="954107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2. Осуществление анализа  исполнения бюджетных полномочий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85720" y="5784866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86314" y="5907305"/>
            <a:ext cx="142876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4. Заключение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(2 экземпляр)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86314" y="4047658"/>
            <a:ext cx="1357322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4.  Заключение (1 экземпляр)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14612" y="3393704"/>
            <a:ext cx="1643074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 Подготовка ежеквартального отчета об исполнении плана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4282" y="3993380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ТУ ФК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844" y="583360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Глава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субъекта РФ, МО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57158" y="514192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99832" y="2620028"/>
            <a:ext cx="2286016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3.1. Отчет об исполнении анализа ТУ ФК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1535885" y="4536289"/>
            <a:ext cx="6421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857356" y="48577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643042" y="1834210"/>
            <a:ext cx="3500462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3.2. Подготовка информационной справки о ходе выполнения планов ТУ ФК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572000" y="435769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29454" y="3714752"/>
            <a:ext cx="1857388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5. Подготовка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направление аналитического отчета в ФК 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3714744" y="521495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4572000" y="607061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7686" y="485776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93" idx="0"/>
            <a:endCxn id="59" idx="2"/>
          </p:cNvCxnSpPr>
          <p:nvPr/>
        </p:nvCxnSpPr>
        <p:spPr>
          <a:xfrm rot="5400000" flipH="1" flipV="1">
            <a:off x="3414266" y="3265131"/>
            <a:ext cx="250456" cy="6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 flipH="1" flipV="1">
            <a:off x="3445846" y="2481864"/>
            <a:ext cx="2504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93" idx="2"/>
          </p:cNvCxnSpPr>
          <p:nvPr/>
        </p:nvCxnSpPr>
        <p:spPr>
          <a:xfrm rot="16200000" flipV="1">
            <a:off x="3463116" y="4420844"/>
            <a:ext cx="152760" cy="6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6143636" y="428625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858016" y="2786058"/>
            <a:ext cx="2000264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6. Аналитический отчет</a:t>
            </a:r>
          </a:p>
        </p:txBody>
      </p:sp>
      <p:cxnSp>
        <p:nvCxnSpPr>
          <p:cNvPr id="118" name="Прямая со стрелкой 117"/>
          <p:cNvCxnSpPr>
            <a:stCxn id="75" idx="0"/>
            <a:endCxn id="114" idx="2"/>
          </p:cNvCxnSpPr>
          <p:nvPr/>
        </p:nvCxnSpPr>
        <p:spPr>
          <a:xfrm rot="5400000" flipH="1" flipV="1">
            <a:off x="7547690" y="3404294"/>
            <a:ext cx="62091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>
            <a:stCxn id="114" idx="0"/>
            <a:endCxn id="27" idx="2"/>
          </p:cNvCxnSpPr>
          <p:nvPr/>
        </p:nvCxnSpPr>
        <p:spPr>
          <a:xfrm rot="5400000" flipH="1" flipV="1">
            <a:off x="7767044" y="2687132"/>
            <a:ext cx="190030" cy="7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27" idx="0"/>
            <a:endCxn id="25" idx="2"/>
          </p:cNvCxnSpPr>
          <p:nvPr/>
        </p:nvCxnSpPr>
        <p:spPr>
          <a:xfrm rot="5400000" flipH="1" flipV="1">
            <a:off x="7741929" y="1718808"/>
            <a:ext cx="262598" cy="14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Взаимодействие при осуществлении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0156" y="1255385"/>
            <a:ext cx="0" cy="5216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486" y="4957258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29790" y="3101458"/>
            <a:ext cx="3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-71965" y="1519368"/>
            <a:ext cx="3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9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74507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Деятельность </a:t>
            </a:r>
            <a:r>
              <a:rPr lang="ru-RU" b="1" dirty="0">
                <a:solidFill>
                  <a:srgbClr val="002060"/>
                </a:solidFill>
              </a:rPr>
              <a:t>органов (должностных лиц) исполнительной власти субъекта Российской Федерации (местных администраций), являющихся </a:t>
            </a:r>
            <a:r>
              <a:rPr lang="ru-RU" b="1" dirty="0" smtClean="0">
                <a:solidFill>
                  <a:srgbClr val="002060"/>
                </a:solidFill>
              </a:rPr>
              <a:t>ОГ(М)ФК, 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 том числе в части функциональной </a:t>
            </a:r>
            <a:r>
              <a:rPr lang="ru-RU" b="1" dirty="0" smtClean="0">
                <a:solidFill>
                  <a:srgbClr val="002060"/>
                </a:solidFill>
              </a:rPr>
              <a:t>независимости: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13285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закрепление в правовом акте функций и полномочий органа (должностных лиц), в том числе на предмет функциональной независимости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9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организационно-штатная структура органа, в частности на предмет нагрузки на одно должностное лицо, эффективности затрат на исполнение бюджетных полномочий органов государственного (муниципального) финансового контроля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9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информация о процедурах внешнего и внутреннего информационного обмена и координации деятельности с внешними органами и другими органами исполнительной власти субъекта Российской Федерации (местной администрации), в частности на предмет координации деятельности, содействия при проведении проверок и своевременности информирования об установленных фактах нарушений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9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специализированной отчетности и доведения информации до руководства субъекта Российской Федерации (муниципального образования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74507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Порядок осуществления полномочий органами (должностными лицами) внутреннего государственного (муниципального) финансового контроля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 </a:t>
            </a:r>
            <a:r>
              <a:rPr lang="ru-RU" b="1" dirty="0">
                <a:solidFill>
                  <a:srgbClr val="002060"/>
                </a:solidFill>
              </a:rPr>
              <a:t>внутреннему государственному (муниципальному) финансовому контролю, определенный высшим исполнительным органом государственной власти субъекта Российской Федерации, муниципальными правовыми актами местной администрации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190685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содержание порядка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полнота регламентации оснований и порядка планирования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назначение, проведение и оформление контрольных мероприятий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реализация материалов контрольных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13340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9187" y="1086097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Проведение проверок, ревизий и обследований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вопросы планирования проведения контрольных мероприятий, а также их проведения на внеплановой основе, в частности на предмет применения при определении объектов контроля риск-ориентированного подхода (наличие утвержденного плана контрольных мероприятий на соответствующий год с указанием даты утверждения и должностного лица, утвердившего план</a:t>
            </a:r>
            <a:r>
              <a:rPr lang="ru-RU" dirty="0" smtClean="0">
                <a:solidFill>
                  <a:srgbClr val="002060"/>
                </a:solidFill>
              </a:rPr>
              <a:t>);</a:t>
            </a:r>
          </a:p>
          <a:p>
            <a:endParaRPr lang="ru-RU" sz="9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соответствие выполнения процедур назначения, проведения и оформления результатов контрольных мероприятий требованиям Порядка осуществления полномочий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9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мониторинга и контроля за устранением выявленных нарушений, в том числе на предмет ведения реестра выявленных нарушений и рекомендаций по их устранению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9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и использование специального программного обеспечения при планировании, проведении контрольных мероприятий, а также оформление их результатов и представляемой информации руководству субъекта Российской Федерации (муниципального образования), при мониторинге и контроле за устранением выявленных 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14876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Направление объектам контроля актов, заключений, представлений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 (или) предписаний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анализа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исполнения бюджетных полномочий ОГ(М)ФК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30150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полнота и обоснованность актов, заключений, представлений и (или) предписаний, своевременность их направления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соответствие примененных мер реагирования сути установленного нарушения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мониторинга направления объектам контроля актов, заключений, представлений и (или) предписаний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sz="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обращений уполномоченного нормативным правовым актом высшего исполнительного органа государственной власти субъекта </a:t>
            </a:r>
            <a:r>
              <a:rPr lang="ru-RU" dirty="0" smtClean="0">
                <a:solidFill>
                  <a:srgbClr val="002060"/>
                </a:solidFill>
              </a:rPr>
              <a:t>РФ, </a:t>
            </a:r>
            <a:r>
              <a:rPr lang="ru-RU" dirty="0">
                <a:solidFill>
                  <a:srgbClr val="002060"/>
                </a:solidFill>
              </a:rPr>
              <a:t>муниципальным правовым актом местной администрации государственного (муниципального) органа в суд с исковым заявлением о возмещении ущерба, причиненного субъекту </a:t>
            </a:r>
            <a:r>
              <a:rPr lang="ru-RU" dirty="0" smtClean="0">
                <a:solidFill>
                  <a:srgbClr val="002060"/>
                </a:solidFill>
              </a:rPr>
              <a:t>РФ, </a:t>
            </a:r>
            <a:r>
              <a:rPr lang="ru-RU" dirty="0">
                <a:solidFill>
                  <a:srgbClr val="002060"/>
                </a:solidFill>
              </a:rPr>
              <a:t>муниципальному образованию нарушением бюджетного законодательства Российской Федерации и иных нормативных правовых актов, регулирующих бюджетные правоотношения, в случаях неисполнения предписаний органа государственного (муниципального) финансового контроля о возмещении ущерба, причиненного нарушением бюджетного законодательства Российской Федерации и иных нормативных правовых актов, регулирующих бюджетные правоотношения, субъекту </a:t>
            </a:r>
            <a:r>
              <a:rPr lang="ru-RU" dirty="0" smtClean="0">
                <a:solidFill>
                  <a:srgbClr val="002060"/>
                </a:solidFill>
              </a:rPr>
              <a:t>РФ, </a:t>
            </a:r>
            <a:r>
              <a:rPr lang="ru-RU" dirty="0">
                <a:solidFill>
                  <a:srgbClr val="002060"/>
                </a:solidFill>
              </a:rPr>
              <a:t>муниципальному образованию</a:t>
            </a:r>
          </a:p>
        </p:txBody>
      </p:sp>
    </p:spTree>
    <p:extLst>
      <p:ext uri="{BB962C8B-B14F-4D97-AF65-F5344CB8AC3E}">
        <p14:creationId xmlns:p14="http://schemas.microsoft.com/office/powerpoint/2010/main" val="14876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86097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Направление органам и должностным лицам, уполномоченным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 соответствии с </a:t>
            </a:r>
            <a:r>
              <a:rPr lang="ru-RU" b="1" dirty="0" smtClean="0">
                <a:solidFill>
                  <a:srgbClr val="002060"/>
                </a:solidFill>
              </a:rPr>
              <a:t>БК РФ, </a:t>
            </a:r>
            <a:r>
              <a:rPr lang="ru-RU" b="1" dirty="0">
                <a:solidFill>
                  <a:srgbClr val="002060"/>
                </a:solidFill>
              </a:rPr>
              <a:t>иными актами бюджетного законодательства Российской Федерации принимать решения о применении предусмотренных </a:t>
            </a:r>
            <a:r>
              <a:rPr lang="ru-RU" b="1" dirty="0" smtClean="0">
                <a:solidFill>
                  <a:srgbClr val="002060"/>
                </a:solidFill>
              </a:rPr>
              <a:t>БК РФ бюджетных </a:t>
            </a:r>
            <a:r>
              <a:rPr lang="ru-RU" b="1" dirty="0">
                <a:solidFill>
                  <a:srgbClr val="002060"/>
                </a:solidFill>
              </a:rPr>
              <a:t>мер принуждения, уведомлений о применении бюджетных мер принуждения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2971829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соглашения (или иного документа), регламентирующего взаимодействие органа государственного (муниципального) финансового контроля с правоохранительными органами и органами прокуратуры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уведомлений о применении бюджетных мер принуждения, в части полноты, обоснованности и своевременности </a:t>
            </a:r>
            <a:r>
              <a:rPr lang="ru-RU" dirty="0" smtClean="0">
                <a:solidFill>
                  <a:srgbClr val="002060"/>
                </a:solidFill>
              </a:rPr>
              <a:t>направления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CD31E-ABE9-4C9B-99ED-2B77253BB2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9187" y="1086097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Осуществление производства по делам об административных правонарушениях в порядке, установленном законодательством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об административных правонарушениях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410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анализа исполнения бюджетных полномочий ОГ(М)ФК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998" y="256490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своевременность возбуждения дел об административных правонарушениях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</a:t>
            </a:r>
            <a:r>
              <a:rPr lang="ru-RU" dirty="0">
                <a:solidFill>
                  <a:srgbClr val="002060"/>
                </a:solidFill>
              </a:rPr>
              <a:t>каждому выявленному факту </a:t>
            </a:r>
            <a:r>
              <a:rPr lang="ru-RU" dirty="0" smtClean="0">
                <a:solidFill>
                  <a:srgbClr val="002060"/>
                </a:solidFill>
              </a:rPr>
              <a:t>правонарушения;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наличие мониторинга и контроля за исполнением постановления по делам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 </a:t>
            </a:r>
            <a:r>
              <a:rPr lang="ru-RU" dirty="0">
                <a:solidFill>
                  <a:srgbClr val="002060"/>
                </a:solidFill>
              </a:rPr>
              <a:t>административных правонарушениях, за совершение которых предусмотрена ответственность, в частности в разрезе правонарушений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26768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1047</Words>
  <Application>Microsoft Office PowerPoint</Application>
  <PresentationFormat>Экран (4:3)</PresentationFormat>
  <Paragraphs>142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Осуществление анализа исполнения бюджетных полномочий органами государственного (муниципального) финансового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Осуществление анализа исполнения бюджетных полномочий органами государственного (муниципального) финансового контроля</vt:lpstr>
    </vt:vector>
  </TitlesOfParts>
  <Company>ФК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анализа исполнения бюджетных полномочий органами государственного (муниципального) финансового контроля</dc:title>
  <dc:creator>Маковецкая Наталья Вячеславовна</dc:creator>
  <cp:lastModifiedBy>Маковецкая Наталья Вячеславовна</cp:lastModifiedBy>
  <cp:revision>13</cp:revision>
  <dcterms:created xsi:type="dcterms:W3CDTF">2016-08-16T11:01:37Z</dcterms:created>
  <dcterms:modified xsi:type="dcterms:W3CDTF">2016-08-16T14:02:30Z</dcterms:modified>
</cp:coreProperties>
</file>