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8" r:id="rId2"/>
    <p:sldId id="259" r:id="rId3"/>
    <p:sldId id="261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68" r:id="rId13"/>
    <p:sldId id="270" r:id="rId14"/>
    <p:sldId id="272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3F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042EA-351A-410B-AD7B-D962B627D071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83789-5CFB-45F7-BC1A-8F7812F5A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254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 txBox="1">
            <a:spLocks noGrp="1" noChangeArrowheads="1"/>
          </p:cNvSpPr>
          <p:nvPr/>
        </p:nvSpPr>
        <p:spPr bwMode="auto">
          <a:xfrm>
            <a:off x="3882249" y="8683365"/>
            <a:ext cx="2974150" cy="459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 fontAlgn="base">
              <a:spcBef>
                <a:spcPct val="0"/>
              </a:spcBef>
              <a:spcAft>
                <a:spcPct val="0"/>
              </a:spcAft>
            </a:pPr>
            <a:fld id="{ACF13F74-8565-420E-AF7E-D48A475BA43B}" type="slidenum">
              <a:rPr lang="ru-RU" sz="1200">
                <a:solidFill>
                  <a:prstClr val="black"/>
                </a:solidFill>
                <a:cs typeface="Times New Roman" pitchFamily="18" charset="0"/>
              </a:rPr>
              <a:pPr algn="r" defTabSz="89529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sz="12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7388"/>
            <a:ext cx="4575175" cy="3430587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906" y="4344607"/>
            <a:ext cx="5032190" cy="4112094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 txBox="1">
            <a:spLocks noGrp="1" noChangeArrowheads="1"/>
          </p:cNvSpPr>
          <p:nvPr/>
        </p:nvSpPr>
        <p:spPr bwMode="auto">
          <a:xfrm>
            <a:off x="3882249" y="8683365"/>
            <a:ext cx="2974150" cy="459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 fontAlgn="base">
              <a:spcBef>
                <a:spcPct val="0"/>
              </a:spcBef>
              <a:spcAft>
                <a:spcPct val="0"/>
              </a:spcAft>
            </a:pPr>
            <a:fld id="{ACF13F74-8565-420E-AF7E-D48A475BA43B}" type="slidenum">
              <a:rPr lang="ru-RU" sz="1200">
                <a:solidFill>
                  <a:prstClr val="black"/>
                </a:solidFill>
                <a:cs typeface="Times New Roman" pitchFamily="18" charset="0"/>
              </a:rPr>
              <a:pPr algn="r" defTabSz="89529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sz="12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7388"/>
            <a:ext cx="4575175" cy="3430587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906" y="4344607"/>
            <a:ext cx="5032190" cy="4112094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 txBox="1">
            <a:spLocks noGrp="1" noChangeArrowheads="1"/>
          </p:cNvSpPr>
          <p:nvPr/>
        </p:nvSpPr>
        <p:spPr bwMode="auto">
          <a:xfrm>
            <a:off x="3882249" y="8683365"/>
            <a:ext cx="2974150" cy="459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 fontAlgn="base">
              <a:spcBef>
                <a:spcPct val="0"/>
              </a:spcBef>
              <a:spcAft>
                <a:spcPct val="0"/>
              </a:spcAft>
            </a:pPr>
            <a:fld id="{ACF13F74-8565-420E-AF7E-D48A475BA43B}" type="slidenum">
              <a:rPr lang="ru-RU" sz="1200">
                <a:solidFill>
                  <a:prstClr val="black"/>
                </a:solidFill>
                <a:cs typeface="Times New Roman" pitchFamily="18" charset="0"/>
              </a:rPr>
              <a:pPr algn="r" defTabSz="895290"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 sz="12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7388"/>
            <a:ext cx="4575175" cy="3430587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906" y="4344607"/>
            <a:ext cx="5032190" cy="4112094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16632"/>
            <a:ext cx="5760640" cy="504056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05858-EBF7-45C3-B15E-4751E9DE4B5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32836-BE5D-489F-BD42-7CDC870F2AC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308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D5F20-7079-4DDC-BDD1-C3EFDCC01D6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80E87-345E-4933-968E-8AF0DDFD18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83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779BC-F852-44E7-850B-BE5C8CB7798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860A9-C24E-466E-BF07-1151378D89E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142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7FE6B-C476-434D-8C59-35062CB726D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A995F-35F1-4F6C-9836-DAF89A147C4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40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AB973-821B-48D9-A214-1B3CAC4062A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CD31E-ABE9-4C9B-99ED-2B77253BB2C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014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6" descr="Shablon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2268538" y="115888"/>
            <a:ext cx="5759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83381E-C92E-4053-89A3-5E816D50F01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6879503-00FF-456B-9D0B-22D85ECB291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421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400" b="1" kern="1200" dirty="0">
          <a:solidFill>
            <a:srgbClr val="00449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Grp="1"/>
          </p:cNvSpPr>
          <p:nvPr>
            <p:ph type="ctrTitle" idx="4294967295"/>
          </p:nvPr>
        </p:nvSpPr>
        <p:spPr>
          <a:xfrm>
            <a:off x="179388" y="1196975"/>
            <a:ext cx="8857108" cy="3571875"/>
          </a:xfrm>
        </p:spPr>
        <p:txBody>
          <a:bodyPr/>
          <a:lstStyle/>
          <a:p>
            <a:pPr algn="ctr">
              <a:lnSpc>
                <a:spcPct val="150000"/>
              </a:lnSpc>
              <a:defRPr/>
            </a:pPr>
            <a:r>
              <a:rPr lang="ru-RU" sz="2800" dirty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MS PGothic"/>
              </a:rPr>
              <a:t>Осуществление анализа исполнения бюджетных полномочий органами государственного (муниципального) финансового </a:t>
            </a:r>
            <a:r>
              <a:rPr lang="ru-RU" sz="2800" dirty="0" smtClean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MS PGothic"/>
              </a:rPr>
              <a:t>контроля</a:t>
            </a:r>
            <a:endParaRPr sz="2800" dirty="0" smtClean="0">
              <a:solidFill>
                <a:srgbClr val="162387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MS PGothic"/>
              <a:cs typeface="MS PGothic"/>
            </a:endParaRPr>
          </a:p>
        </p:txBody>
      </p:sp>
      <p:sp>
        <p:nvSpPr>
          <p:cNvPr id="11351" name="Text Box 87"/>
          <p:cNvSpPr txBox="1">
            <a:spLocks noChangeArrowheads="1"/>
          </p:cNvSpPr>
          <p:nvPr/>
        </p:nvSpPr>
        <p:spPr bwMode="auto">
          <a:xfrm>
            <a:off x="5467793" y="4830400"/>
            <a:ext cx="360012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 fontAlgn="base">
              <a:spcAft>
                <a:spcPct val="0"/>
              </a:spcAft>
              <a:defRPr/>
            </a:pPr>
            <a:r>
              <a:rPr lang="ru-RU" sz="1400" dirty="0">
                <a:solidFill>
                  <a:srgbClr val="162387"/>
                </a:solidFill>
                <a:latin typeface="Times New Roman" pitchFamily="18" charset="0"/>
              </a:rPr>
              <a:t>заместитель начальника </a:t>
            </a:r>
            <a:r>
              <a:rPr lang="ru-RU" sz="1400" dirty="0" smtClean="0">
                <a:solidFill>
                  <a:srgbClr val="162387"/>
                </a:solidFill>
                <a:latin typeface="Times New Roman" pitchFamily="18" charset="0"/>
              </a:rPr>
              <a:t>Отдела </a:t>
            </a:r>
            <a:br>
              <a:rPr lang="ru-RU" sz="1400" dirty="0" smtClean="0">
                <a:solidFill>
                  <a:srgbClr val="162387"/>
                </a:solidFill>
                <a:latin typeface="Times New Roman" pitchFamily="18" charset="0"/>
              </a:rPr>
            </a:br>
            <a:r>
              <a:rPr lang="ru-RU" sz="1400" dirty="0" smtClean="0">
                <a:solidFill>
                  <a:srgbClr val="162387"/>
                </a:solidFill>
                <a:latin typeface="Times New Roman" pitchFamily="18" charset="0"/>
              </a:rPr>
              <a:t>внутреннего контроля и внутреннего аудита в государственном секторе УВК(А)</a:t>
            </a:r>
            <a:r>
              <a:rPr lang="ru-RU" sz="1400" dirty="0" err="1" smtClean="0">
                <a:solidFill>
                  <a:srgbClr val="162387"/>
                </a:solidFill>
                <a:latin typeface="Times New Roman" pitchFamily="18" charset="0"/>
              </a:rPr>
              <a:t>иОЭД</a:t>
            </a:r>
            <a:r>
              <a:rPr lang="ru-RU" sz="1400" dirty="0" smtClean="0">
                <a:solidFill>
                  <a:srgbClr val="162387"/>
                </a:solidFill>
                <a:latin typeface="Times New Roman" pitchFamily="18" charset="0"/>
              </a:rPr>
              <a:t> </a:t>
            </a:r>
            <a:endParaRPr lang="en-US" sz="1400" dirty="0">
              <a:solidFill>
                <a:srgbClr val="162387"/>
              </a:solidFill>
              <a:latin typeface="Times New Roman" pitchFamily="18" charset="0"/>
            </a:endParaRPr>
          </a:p>
          <a:p>
            <a:pPr algn="ctr" fontAlgn="base">
              <a:spcAft>
                <a:spcPct val="0"/>
              </a:spcAft>
              <a:defRPr/>
            </a:pPr>
            <a:endParaRPr lang="ru-RU" sz="1400" dirty="0" smtClean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Aft>
                <a:spcPct val="0"/>
              </a:spcAft>
              <a:defRPr/>
            </a:pPr>
            <a:r>
              <a:rPr lang="ru-RU" sz="14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Н.В. Маковецкая </a:t>
            </a:r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23928" y="5976757"/>
            <a:ext cx="14319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solidFill>
                  <a:srgbClr val="162387"/>
                </a:solidFill>
                <a:latin typeface="Times New Roman" pitchFamily="18" charset="0"/>
              </a:rPr>
              <a:t>Самара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solidFill>
                  <a:srgbClr val="162387"/>
                </a:solidFill>
                <a:latin typeface="Times New Roman" pitchFamily="18" charset="0"/>
              </a:rPr>
              <a:t>август </a:t>
            </a:r>
            <a:r>
              <a:rPr lang="ru-RU" sz="1200" b="1" dirty="0" smtClean="0">
                <a:solidFill>
                  <a:srgbClr val="162387"/>
                </a:solidFill>
                <a:latin typeface="Times New Roman" pitchFamily="18" charset="0"/>
              </a:rPr>
              <a:t>2016 </a:t>
            </a:r>
            <a:r>
              <a:rPr lang="ru-RU" sz="1200" b="1" dirty="0">
                <a:solidFill>
                  <a:srgbClr val="162387"/>
                </a:solidFill>
                <a:latin typeface="Times New Roman" pitchFamily="18" charset="0"/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val="370385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49187" y="1086097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Отчетность о результатах осуществления государственного (муниципального) финансового контроля, в том числе о реализации государственных (муниципальных) программ, исполнении государственных (муниципальных) заданий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204102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Проведение </a:t>
            </a:r>
            <a:r>
              <a:rPr lang="ru-RU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анализа исполнения бюджетных полномочий ОГ(М)ФК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14349" y="2636912"/>
            <a:ext cx="78900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правильность формирования, составления, своевременность предоставления </a:t>
            </a:r>
            <a:r>
              <a:rPr lang="ru-RU" dirty="0" smtClean="0">
                <a:solidFill>
                  <a:srgbClr val="002060"/>
                </a:solidFill>
              </a:rPr>
              <a:t>отчетности о </a:t>
            </a:r>
            <a:r>
              <a:rPr lang="ru-RU" dirty="0">
                <a:solidFill>
                  <a:srgbClr val="002060"/>
                </a:solidFill>
              </a:rPr>
              <a:t>результатах осуществления государственного (муниципального) финансового контроля, в том числе о реализации государственных (муниципальных) программ, исполнении государственных (муниципальных) заданий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наличие и использование специального прикладного программного обеспечения</a:t>
            </a:r>
          </a:p>
        </p:txBody>
      </p:sp>
    </p:spTree>
    <p:extLst>
      <p:ext uri="{BB962C8B-B14F-4D97-AF65-F5344CB8AC3E}">
        <p14:creationId xmlns:p14="http://schemas.microsoft.com/office/powerpoint/2010/main" val="277213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204102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Проведение </a:t>
            </a:r>
            <a:r>
              <a:rPr lang="ru-RU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анализа исполнения бюджетных полномочий ОГ(М)ФК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1" t="19244" r="65874" b="13269"/>
          <a:stretch/>
        </p:blipFill>
        <p:spPr bwMode="auto">
          <a:xfrm>
            <a:off x="179513" y="1035845"/>
            <a:ext cx="4392487" cy="546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605691" y="1844824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Оформляется по результатам </a:t>
            </a:r>
            <a:r>
              <a:rPr lang="ru-RU" b="1" dirty="0">
                <a:solidFill>
                  <a:srgbClr val="002060"/>
                </a:solidFill>
              </a:rPr>
              <a:t>анализа исполнения бюджетных </a:t>
            </a:r>
            <a:r>
              <a:rPr lang="ru-RU" b="1" dirty="0" smtClean="0">
                <a:solidFill>
                  <a:srgbClr val="002060"/>
                </a:solidFill>
              </a:rPr>
              <a:t>полномочий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в 2 экземплярах:</a:t>
            </a:r>
          </a:p>
          <a:p>
            <a:pPr algn="ctr"/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1. ТОФК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2. Глава субъекта Российской Федерации (муниципального образования)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531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204102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Проведение </a:t>
            </a:r>
            <a:r>
              <a:rPr lang="ru-RU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анализа исполнения бюджетных полномочий ОГ(М)ФК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92876" y="980728"/>
            <a:ext cx="5400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Примерная структура Аналитического отчета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о результатах анализа исполнения бюджетных полномочий</a:t>
            </a:r>
            <a:endParaRPr lang="ru-RU" b="1" dirty="0">
              <a:solidFill>
                <a:srgbClr val="00206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680011" y="2060848"/>
            <a:ext cx="0" cy="43924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21176" y="2026971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I</a:t>
            </a:r>
            <a:r>
              <a:rPr lang="ru-RU" b="1" dirty="0" smtClean="0">
                <a:solidFill>
                  <a:srgbClr val="002060"/>
                </a:solidFill>
              </a:rPr>
              <a:t>. </a:t>
            </a:r>
            <a:r>
              <a:rPr lang="ru-RU" dirty="0" smtClean="0">
                <a:solidFill>
                  <a:srgbClr val="002060"/>
                </a:solidFill>
              </a:rPr>
              <a:t>Общее количестве органов (должностных  лиц) по осуществлению государственного (муниципального) финансового контроля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в субъекте Российской Федерации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II</a:t>
            </a:r>
            <a:r>
              <a:rPr lang="ru-RU" b="1" dirty="0" smtClean="0">
                <a:solidFill>
                  <a:srgbClr val="002060"/>
                </a:solidFill>
              </a:rPr>
              <a:t>. </a:t>
            </a:r>
            <a:r>
              <a:rPr lang="ru-RU" dirty="0" smtClean="0">
                <a:solidFill>
                  <a:srgbClr val="002060"/>
                </a:solidFill>
              </a:rPr>
              <a:t>Количество </a:t>
            </a:r>
            <a:r>
              <a:rPr lang="ru-RU" dirty="0">
                <a:solidFill>
                  <a:srgbClr val="002060"/>
                </a:solidFill>
              </a:rPr>
              <a:t>органов (должностных лиц) по осуществлению государственного (муниципального) финансового контроля, в отношении которых проведен </a:t>
            </a:r>
            <a:r>
              <a:rPr lang="ru-RU" dirty="0" smtClean="0">
                <a:solidFill>
                  <a:srgbClr val="002060"/>
                </a:solidFill>
              </a:rPr>
              <a:t>анализ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III</a:t>
            </a:r>
            <a:r>
              <a:rPr lang="ru-RU" b="1" dirty="0" smtClean="0">
                <a:solidFill>
                  <a:srgbClr val="002060"/>
                </a:solidFill>
              </a:rPr>
              <a:t>. </a:t>
            </a:r>
            <a:r>
              <a:rPr lang="ru-RU" dirty="0">
                <a:solidFill>
                  <a:srgbClr val="002060"/>
                </a:solidFill>
              </a:rPr>
              <a:t>Информация об осуществленных анализах исполнения бюджетных полномочий органов государственного (муниципального) финансового контроля, осуществленного в отчетном году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824028" y="2017977"/>
            <a:ext cx="41404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IV</a:t>
            </a:r>
            <a:r>
              <a:rPr lang="ru-RU" b="1" dirty="0">
                <a:solidFill>
                  <a:srgbClr val="002060"/>
                </a:solidFill>
              </a:rPr>
              <a:t>. </a:t>
            </a:r>
            <a:r>
              <a:rPr lang="ru-RU" dirty="0">
                <a:solidFill>
                  <a:srgbClr val="002060"/>
                </a:solidFill>
              </a:rPr>
              <a:t>Информация об исполнении предложений и рекомендаций по совершенствованию их деятельности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за </a:t>
            </a:r>
            <a:r>
              <a:rPr lang="ru-RU" dirty="0">
                <a:solidFill>
                  <a:srgbClr val="002060"/>
                </a:solidFill>
              </a:rPr>
              <a:t>предыдущие два </a:t>
            </a:r>
            <a:r>
              <a:rPr lang="ru-RU" dirty="0" smtClean="0">
                <a:solidFill>
                  <a:srgbClr val="002060"/>
                </a:solidFill>
              </a:rPr>
              <a:t>года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V</a:t>
            </a:r>
            <a:r>
              <a:rPr lang="ru-RU" b="1" dirty="0">
                <a:solidFill>
                  <a:srgbClr val="002060"/>
                </a:solidFill>
              </a:rPr>
              <a:t>. </a:t>
            </a:r>
            <a:r>
              <a:rPr lang="ru-RU" dirty="0">
                <a:solidFill>
                  <a:srgbClr val="002060"/>
                </a:solidFill>
              </a:rPr>
              <a:t>Сводные предложения по совершенствованию исполнения бюджетных полномочий органов государственного (муниципального) финансового контроля</a:t>
            </a:r>
          </a:p>
        </p:txBody>
      </p:sp>
    </p:spTree>
    <p:extLst>
      <p:ext uri="{BB962C8B-B14F-4D97-AF65-F5344CB8AC3E}">
        <p14:creationId xmlns:p14="http://schemas.microsoft.com/office/powerpoint/2010/main" val="124026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204102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Проведение </a:t>
            </a:r>
            <a:r>
              <a:rPr lang="ru-RU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анализа исполнения бюджетных полномочий ОГ(М)ФК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07704" y="1196752"/>
            <a:ext cx="5400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Примерная структура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Доклада о результатах анализа исполнения бюджетных полномочий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2492896"/>
            <a:ext cx="84832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buAutoNum type="romanUcPeriod"/>
            </a:pPr>
            <a:r>
              <a:rPr lang="ru-RU" dirty="0" smtClean="0">
                <a:solidFill>
                  <a:srgbClr val="002060"/>
                </a:solidFill>
              </a:rPr>
              <a:t>Обобщенная информация об осуществленных анализах исполнения бюджетных полномочий ОГ(М)ФК в отчетном году;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pPr marL="400050" indent="-400050">
              <a:buAutoNum type="romanUcPeriod"/>
            </a:pPr>
            <a:r>
              <a:rPr lang="ru-RU" dirty="0" smtClean="0">
                <a:solidFill>
                  <a:srgbClr val="002060"/>
                </a:solidFill>
              </a:rPr>
              <a:t>Предложения о совершенствовании методического обеспечения деятельности ОГ(М)ФК по исполнению бюджетных полномочий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4725144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Доклад о результатах анализа исполнения бюджетных полномочий представляется в Минфин России не позднее 1 апреля года, следующего за отчетным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8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204102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Проведе</a:t>
            </a:r>
            <a:r>
              <a:rPr lang="ru-RU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ние </a:t>
            </a:r>
            <a:r>
              <a:rPr lang="ru-RU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анализа исполнения бюджетных полномочий ОГ(М)ФК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03165" y="1034042"/>
            <a:ext cx="5400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Кодекс об административных правонарушениях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4162" y="1628800"/>
            <a:ext cx="813690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Статья 19.7. Непредставление сведений (информации)</a:t>
            </a:r>
          </a:p>
          <a:p>
            <a:endParaRPr lang="ru-RU" dirty="0" smtClean="0"/>
          </a:p>
          <a:p>
            <a:r>
              <a:rPr lang="ru-RU" b="1" dirty="0">
                <a:solidFill>
                  <a:srgbClr val="002060"/>
                </a:solidFill>
              </a:rPr>
              <a:t>Непредставление или несвоевременное представление </a:t>
            </a:r>
            <a:r>
              <a:rPr lang="ru-RU" dirty="0">
                <a:solidFill>
                  <a:srgbClr val="002060"/>
                </a:solidFill>
              </a:rPr>
              <a:t>в государственный орган (должностному лицу), орган (должностному лицу), осуществляющий (осуществляющему) государственный контроль (надзор), государственный финансовый контроль, муниципальный контроль, муниципальный финансовый контроль, сведений (информации), представление которых предусмотрено законом и необходимо для осуществления этим органом (должностным лицом) его законной деятельности, </a:t>
            </a:r>
            <a:r>
              <a:rPr lang="ru-RU" b="1" dirty="0">
                <a:solidFill>
                  <a:srgbClr val="002060"/>
                </a:solidFill>
              </a:rPr>
              <a:t>либо представление </a:t>
            </a:r>
            <a:r>
              <a:rPr lang="ru-RU" dirty="0">
                <a:solidFill>
                  <a:srgbClr val="002060"/>
                </a:solidFill>
              </a:rPr>
              <a:t>в государственный орган (должностному лицу), орган (должностному лицу), осуществляющий (осуществляющему) государственный контроль (надзор), государственный финансовый контроль, муниципальный контроль, муниципальный финансовый контроль, таких сведений (информации</a:t>
            </a:r>
            <a:r>
              <a:rPr lang="ru-RU" b="1" dirty="0">
                <a:solidFill>
                  <a:srgbClr val="002060"/>
                </a:solidFill>
              </a:rPr>
              <a:t>) в неполном объеме или в искаженном виде</a:t>
            </a:r>
            <a:r>
              <a:rPr lang="ru-RU" dirty="0">
                <a:solidFill>
                  <a:srgbClr val="002060"/>
                </a:solidFill>
              </a:rPr>
              <a:t>:</a:t>
            </a:r>
          </a:p>
          <a:p>
            <a:r>
              <a:rPr lang="ru-RU" dirty="0">
                <a:solidFill>
                  <a:srgbClr val="002060"/>
                </a:solidFill>
              </a:rPr>
              <a:t>влечет </a:t>
            </a:r>
            <a:r>
              <a:rPr lang="ru-RU" b="1" dirty="0">
                <a:solidFill>
                  <a:srgbClr val="002060"/>
                </a:solidFill>
              </a:rPr>
              <a:t>предупреждение</a:t>
            </a:r>
            <a:r>
              <a:rPr lang="ru-RU" dirty="0">
                <a:solidFill>
                  <a:srgbClr val="002060"/>
                </a:solidFill>
              </a:rPr>
              <a:t> или </a:t>
            </a:r>
            <a:r>
              <a:rPr lang="ru-RU" b="1" dirty="0">
                <a:solidFill>
                  <a:srgbClr val="002060"/>
                </a:solidFill>
              </a:rPr>
              <a:t>наложение административного штрафа 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на </a:t>
            </a:r>
            <a:r>
              <a:rPr lang="ru-RU" dirty="0">
                <a:solidFill>
                  <a:srgbClr val="002060"/>
                </a:solidFill>
              </a:rPr>
              <a:t>граждан в размере от ста до трехсот рублей; на должностных лиц - от трехсот до пятисот рублей; на юридических лиц - от трех тысяч до пяти тысяч рублей</a:t>
            </a:r>
          </a:p>
        </p:txBody>
      </p:sp>
    </p:spTree>
    <p:extLst>
      <p:ext uri="{BB962C8B-B14F-4D97-AF65-F5344CB8AC3E}">
        <p14:creationId xmlns:p14="http://schemas.microsoft.com/office/powerpoint/2010/main" val="180321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Grp="1"/>
          </p:cNvSpPr>
          <p:nvPr>
            <p:ph type="ctrTitle" idx="4294967295"/>
          </p:nvPr>
        </p:nvSpPr>
        <p:spPr>
          <a:xfrm>
            <a:off x="179388" y="1196975"/>
            <a:ext cx="8857108" cy="3571875"/>
          </a:xfrm>
        </p:spPr>
        <p:txBody>
          <a:bodyPr/>
          <a:lstStyle/>
          <a:p>
            <a:pPr algn="ctr">
              <a:lnSpc>
                <a:spcPct val="150000"/>
              </a:lnSpc>
              <a:defRPr/>
            </a:pPr>
            <a:r>
              <a:rPr lang="ru-RU" sz="2800" dirty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MS PGothic"/>
              </a:rPr>
              <a:t>Осуществление анализа исполнения бюджетных полномочий органами государственного (муниципального) финансового </a:t>
            </a:r>
            <a:r>
              <a:rPr lang="ru-RU" sz="2800" dirty="0" smtClean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MS PGothic"/>
              </a:rPr>
              <a:t>контроля</a:t>
            </a:r>
            <a:endParaRPr sz="2800" dirty="0" smtClean="0">
              <a:solidFill>
                <a:srgbClr val="162387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MS PGothic"/>
              <a:cs typeface="MS PGothic"/>
            </a:endParaRPr>
          </a:p>
        </p:txBody>
      </p:sp>
      <p:sp>
        <p:nvSpPr>
          <p:cNvPr id="11351" name="Text Box 87"/>
          <p:cNvSpPr txBox="1">
            <a:spLocks noChangeArrowheads="1"/>
          </p:cNvSpPr>
          <p:nvPr/>
        </p:nvSpPr>
        <p:spPr bwMode="auto">
          <a:xfrm>
            <a:off x="5467793" y="4830400"/>
            <a:ext cx="360012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 fontAlgn="base">
              <a:spcAft>
                <a:spcPct val="0"/>
              </a:spcAft>
              <a:defRPr/>
            </a:pPr>
            <a:r>
              <a:rPr lang="ru-RU" sz="1400" dirty="0">
                <a:solidFill>
                  <a:srgbClr val="162387"/>
                </a:solidFill>
                <a:latin typeface="Times New Roman" pitchFamily="18" charset="0"/>
              </a:rPr>
              <a:t>заместитель начальника </a:t>
            </a:r>
            <a:r>
              <a:rPr lang="ru-RU" sz="1400" dirty="0" smtClean="0">
                <a:solidFill>
                  <a:srgbClr val="162387"/>
                </a:solidFill>
                <a:latin typeface="Times New Roman" pitchFamily="18" charset="0"/>
              </a:rPr>
              <a:t>Отдела </a:t>
            </a:r>
            <a:br>
              <a:rPr lang="ru-RU" sz="1400" dirty="0" smtClean="0">
                <a:solidFill>
                  <a:srgbClr val="162387"/>
                </a:solidFill>
                <a:latin typeface="Times New Roman" pitchFamily="18" charset="0"/>
              </a:rPr>
            </a:br>
            <a:r>
              <a:rPr lang="ru-RU" sz="1400" dirty="0" smtClean="0">
                <a:solidFill>
                  <a:srgbClr val="162387"/>
                </a:solidFill>
                <a:latin typeface="Times New Roman" pitchFamily="18" charset="0"/>
              </a:rPr>
              <a:t>внутреннего контроля и внутреннего аудита в государственном секторе УВК(А)</a:t>
            </a:r>
            <a:r>
              <a:rPr lang="ru-RU" sz="1400" dirty="0" err="1" smtClean="0">
                <a:solidFill>
                  <a:srgbClr val="162387"/>
                </a:solidFill>
                <a:latin typeface="Times New Roman" pitchFamily="18" charset="0"/>
              </a:rPr>
              <a:t>иОЭД</a:t>
            </a:r>
            <a:r>
              <a:rPr lang="ru-RU" sz="1400" dirty="0" smtClean="0">
                <a:solidFill>
                  <a:srgbClr val="162387"/>
                </a:solidFill>
                <a:latin typeface="Times New Roman" pitchFamily="18" charset="0"/>
              </a:rPr>
              <a:t> </a:t>
            </a:r>
            <a:endParaRPr lang="en-US" sz="1400" dirty="0">
              <a:solidFill>
                <a:srgbClr val="162387"/>
              </a:solidFill>
              <a:latin typeface="Times New Roman" pitchFamily="18" charset="0"/>
            </a:endParaRPr>
          </a:p>
          <a:p>
            <a:pPr algn="ctr" fontAlgn="base">
              <a:spcAft>
                <a:spcPct val="0"/>
              </a:spcAft>
              <a:defRPr/>
            </a:pPr>
            <a:endParaRPr lang="ru-RU" sz="1400" dirty="0" smtClean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Aft>
                <a:spcPct val="0"/>
              </a:spcAft>
              <a:defRPr/>
            </a:pPr>
            <a:r>
              <a:rPr lang="ru-RU" sz="14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Н.В. Маковецкая </a:t>
            </a:r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23928" y="5976757"/>
            <a:ext cx="14319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solidFill>
                  <a:srgbClr val="162387"/>
                </a:solidFill>
                <a:latin typeface="Times New Roman" pitchFamily="18" charset="0"/>
              </a:rPr>
              <a:t>Самара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solidFill>
                  <a:srgbClr val="162387"/>
                </a:solidFill>
                <a:latin typeface="Times New Roman" pitchFamily="18" charset="0"/>
              </a:rPr>
              <a:t>август </a:t>
            </a:r>
            <a:r>
              <a:rPr lang="ru-RU" sz="1200" b="1" dirty="0" smtClean="0">
                <a:solidFill>
                  <a:srgbClr val="162387"/>
                </a:solidFill>
                <a:latin typeface="Times New Roman" pitchFamily="18" charset="0"/>
              </a:rPr>
              <a:t>2016 </a:t>
            </a:r>
            <a:r>
              <a:rPr lang="ru-RU" sz="1200" b="1" dirty="0">
                <a:solidFill>
                  <a:srgbClr val="162387"/>
                </a:solidFill>
                <a:latin typeface="Times New Roman" pitchFamily="18" charset="0"/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val="53423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35696" y="204102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Разработка проекта Стандарта осуществления анализа исполнения бюджетных полномочий ОГ(М)ФК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590433"/>
            <a:ext cx="2304256" cy="79208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Подготовка предложений </a:t>
            </a:r>
            <a:br>
              <a:rPr lang="ru-RU" sz="1600" dirty="0" smtClean="0"/>
            </a:br>
            <a:r>
              <a:rPr lang="ru-RU" sz="1600" dirty="0" smtClean="0"/>
              <a:t>по совершенствованию 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17013" y="1590433"/>
            <a:ext cx="2232248" cy="7920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Разработка проекта НПА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868144" y="1590433"/>
            <a:ext cx="2520280" cy="79208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Размещение проекта НПА для общественного обсуждения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868144" y="3212976"/>
            <a:ext cx="2520280" cy="10081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Рассмотрение предложений по итогам общественного обсуждения проекта НПА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17013" y="3218381"/>
            <a:ext cx="2232248" cy="100811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Согласование проекта НПА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3213429"/>
            <a:ext cx="2304256" cy="100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Утверждение проекта НПА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7544" y="4934781"/>
            <a:ext cx="2304257" cy="79208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Регистрация НПА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в Минюсте России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16" name="Прямая со стрелкой 15"/>
          <p:cNvCxnSpPr>
            <a:stCxn id="6" idx="3"/>
            <a:endCxn id="8" idx="1"/>
          </p:cNvCxnSpPr>
          <p:nvPr/>
        </p:nvCxnSpPr>
        <p:spPr>
          <a:xfrm>
            <a:off x="2771800" y="1986477"/>
            <a:ext cx="445213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8" idx="3"/>
            <a:endCxn id="9" idx="1"/>
          </p:cNvCxnSpPr>
          <p:nvPr/>
        </p:nvCxnSpPr>
        <p:spPr>
          <a:xfrm>
            <a:off x="5449261" y="1986477"/>
            <a:ext cx="418883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9" idx="2"/>
            <a:endCxn id="10" idx="0"/>
          </p:cNvCxnSpPr>
          <p:nvPr/>
        </p:nvCxnSpPr>
        <p:spPr>
          <a:xfrm>
            <a:off x="7128284" y="2382521"/>
            <a:ext cx="0" cy="830455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0" idx="1"/>
            <a:endCxn id="12" idx="3"/>
          </p:cNvCxnSpPr>
          <p:nvPr/>
        </p:nvCxnSpPr>
        <p:spPr>
          <a:xfrm flipH="1">
            <a:off x="5449261" y="3717032"/>
            <a:ext cx="418883" cy="5405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2" idx="1"/>
            <a:endCxn id="13" idx="3"/>
          </p:cNvCxnSpPr>
          <p:nvPr/>
        </p:nvCxnSpPr>
        <p:spPr>
          <a:xfrm flipH="1" flipV="1">
            <a:off x="2771800" y="3715648"/>
            <a:ext cx="445213" cy="6789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3" idx="2"/>
            <a:endCxn id="14" idx="0"/>
          </p:cNvCxnSpPr>
          <p:nvPr/>
        </p:nvCxnSpPr>
        <p:spPr>
          <a:xfrm>
            <a:off x="1619672" y="4217867"/>
            <a:ext cx="1" cy="716914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4788620" y="5877272"/>
            <a:ext cx="1814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regulation.gov.ru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3248346" y="4869160"/>
            <a:ext cx="5171411" cy="923330"/>
          </a:xfrm>
          <a:prstGeom prst="rect">
            <a:avLst/>
          </a:prstGeom>
          <a:ln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Официальный сайт для </a:t>
            </a:r>
            <a:r>
              <a:rPr lang="ru-RU" dirty="0">
                <a:solidFill>
                  <a:srgbClr val="002060"/>
                </a:solidFill>
              </a:rPr>
              <a:t>размещения информации о подготовке проектов нормативных правовых актов и результатах их общественного обсуждения</a:t>
            </a:r>
          </a:p>
        </p:txBody>
      </p:sp>
    </p:spTree>
    <p:extLst>
      <p:ext uri="{BB962C8B-B14F-4D97-AF65-F5344CB8AC3E}">
        <p14:creationId xmlns:p14="http://schemas.microsoft.com/office/powerpoint/2010/main" val="253069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0007" y="1214422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Минфин</a:t>
            </a:r>
            <a:r>
              <a:rPr lang="ru-RU" sz="1200" dirty="0" smtClean="0">
                <a:solidFill>
                  <a:srgbClr val="002060"/>
                </a:solidFill>
              </a:rPr>
              <a:t> </a:t>
            </a:r>
            <a:r>
              <a:rPr lang="ru-RU" sz="1200" b="1" dirty="0" smtClean="0">
                <a:solidFill>
                  <a:srgbClr val="002060"/>
                </a:solidFill>
              </a:rPr>
              <a:t>России</a:t>
            </a: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2214554"/>
            <a:ext cx="785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ФК</a:t>
            </a:r>
            <a:endParaRPr 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-1535155" y="3821909"/>
            <a:ext cx="535705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85720" y="1714488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2844" y="5215744"/>
            <a:ext cx="10001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Объект</a:t>
            </a:r>
            <a:r>
              <a:rPr lang="ru-RU" sz="1400" b="1" dirty="0" smtClean="0">
                <a:solidFill>
                  <a:srgbClr val="002060"/>
                </a:solidFill>
              </a:rPr>
              <a:t> </a:t>
            </a:r>
            <a:r>
              <a:rPr lang="ru-RU" sz="1200" b="1" dirty="0" smtClean="0">
                <a:solidFill>
                  <a:srgbClr val="002060"/>
                </a:solidFill>
              </a:rPr>
              <a:t>анализа</a:t>
            </a:r>
            <a:endParaRPr lang="ru-RU" sz="1400" b="1" dirty="0">
              <a:solidFill>
                <a:srgbClr val="002060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285720" y="3286124"/>
            <a:ext cx="850112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357686" y="5143512"/>
            <a:ext cx="4429156" cy="1588"/>
          </a:xfrm>
          <a:prstGeom prst="line">
            <a:avLst/>
          </a:prstGeom>
          <a:ln w="127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844634" y="1071546"/>
            <a:ext cx="2071702" cy="5232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8. Доклад </a:t>
            </a:r>
          </a:p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о результатах анализа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58682" y="1857364"/>
            <a:ext cx="2214578" cy="738664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7. Подготовка </a:t>
            </a:r>
            <a:b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и утверждение Доклада </a:t>
            </a:r>
            <a:b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о результатах анализа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14414" y="3450883"/>
            <a:ext cx="1428760" cy="738664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1. План осуществления анализа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428860" y="4500571"/>
            <a:ext cx="1928826" cy="954107"/>
          </a:xfrm>
          <a:prstGeom prst="rect">
            <a:avLst/>
          </a:prstGeom>
          <a:noFill/>
          <a:ln>
            <a:solidFill>
              <a:schemeClr val="tx1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2. Осуществление анализа  исполнения бюджетных полномочий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285720" y="5784866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786314" y="5907305"/>
            <a:ext cx="1428760" cy="5232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4. Заключение</a:t>
            </a:r>
            <a:b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(2 экземпляр)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786314" y="4047658"/>
            <a:ext cx="1357322" cy="5232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4.  Заключение (1 экземпляр)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714612" y="3393704"/>
            <a:ext cx="1643074" cy="95410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3. Подготовка ежеквартального отчета об исполнении плана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14282" y="3993380"/>
            <a:ext cx="785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ТУ ФК</a:t>
            </a: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42844" y="5833608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Глава 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субъекта РФ, МО</a:t>
            </a: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57158" y="5141924"/>
            <a:ext cx="20002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399832" y="2620028"/>
            <a:ext cx="2286016" cy="5232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3.1. Отчет об исполнении анализа ТУ ФК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rot="5400000">
            <a:off x="1535885" y="4536289"/>
            <a:ext cx="64214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1857356" y="485776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643042" y="1834210"/>
            <a:ext cx="3500462" cy="5232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3.2. Подготовка информационной справки о ходе выполнения планов ТУ ФК</a:t>
            </a:r>
          </a:p>
        </p:txBody>
      </p:sp>
      <p:cxnSp>
        <p:nvCxnSpPr>
          <p:cNvPr id="74" name="Прямая со стрелкой 73"/>
          <p:cNvCxnSpPr/>
          <p:nvPr/>
        </p:nvCxnSpPr>
        <p:spPr>
          <a:xfrm>
            <a:off x="4572000" y="4357694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929454" y="3714752"/>
            <a:ext cx="1857388" cy="95410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5. Подготовка</a:t>
            </a:r>
            <a:b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и направление аналитического отчета в ФК </a:t>
            </a:r>
          </a:p>
        </p:txBody>
      </p:sp>
      <p:cxnSp>
        <p:nvCxnSpPr>
          <p:cNvPr id="77" name="Прямая соединительная линия 76"/>
          <p:cNvCxnSpPr/>
          <p:nvPr/>
        </p:nvCxnSpPr>
        <p:spPr>
          <a:xfrm rot="5400000">
            <a:off x="3714744" y="5214950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4572000" y="6070618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4357686" y="4857760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>
            <a:stCxn id="93" idx="0"/>
            <a:endCxn id="59" idx="2"/>
          </p:cNvCxnSpPr>
          <p:nvPr/>
        </p:nvCxnSpPr>
        <p:spPr>
          <a:xfrm rot="5400000" flipH="1" flipV="1">
            <a:off x="3414266" y="3265131"/>
            <a:ext cx="250456" cy="66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 rot="5400000" flipH="1" flipV="1">
            <a:off x="3445846" y="2481864"/>
            <a:ext cx="2504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>
            <a:endCxn id="93" idx="2"/>
          </p:cNvCxnSpPr>
          <p:nvPr/>
        </p:nvCxnSpPr>
        <p:spPr>
          <a:xfrm rot="16200000" flipV="1">
            <a:off x="3463116" y="4420844"/>
            <a:ext cx="152760" cy="66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/>
          <p:nvPr/>
        </p:nvCxnSpPr>
        <p:spPr>
          <a:xfrm>
            <a:off x="6143636" y="4286256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6858016" y="2786058"/>
            <a:ext cx="2000264" cy="30777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6. Аналитический отчет</a:t>
            </a:r>
          </a:p>
        </p:txBody>
      </p:sp>
      <p:cxnSp>
        <p:nvCxnSpPr>
          <p:cNvPr id="118" name="Прямая со стрелкой 117"/>
          <p:cNvCxnSpPr>
            <a:stCxn id="75" idx="0"/>
            <a:endCxn id="114" idx="2"/>
          </p:cNvCxnSpPr>
          <p:nvPr/>
        </p:nvCxnSpPr>
        <p:spPr>
          <a:xfrm rot="5400000" flipH="1" flipV="1">
            <a:off x="7547690" y="3404294"/>
            <a:ext cx="62091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 стрелкой 120"/>
          <p:cNvCxnSpPr>
            <a:stCxn id="114" idx="0"/>
            <a:endCxn id="27" idx="2"/>
          </p:cNvCxnSpPr>
          <p:nvPr/>
        </p:nvCxnSpPr>
        <p:spPr>
          <a:xfrm rot="5400000" flipH="1" flipV="1">
            <a:off x="7767044" y="2687132"/>
            <a:ext cx="190030" cy="78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 стрелкой 124"/>
          <p:cNvCxnSpPr>
            <a:stCxn id="27" idx="0"/>
            <a:endCxn id="25" idx="2"/>
          </p:cNvCxnSpPr>
          <p:nvPr/>
        </p:nvCxnSpPr>
        <p:spPr>
          <a:xfrm rot="5400000" flipH="1" flipV="1">
            <a:off x="7741929" y="1718808"/>
            <a:ext cx="262598" cy="145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1835696" y="204102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Взаимодействие при осуществлении </a:t>
            </a:r>
            <a:r>
              <a:rPr lang="ru-RU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анализа исполнения бюджетных полномочий ОГ(М)ФК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30156" y="1255385"/>
            <a:ext cx="0" cy="52161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4486" y="4957258"/>
            <a:ext cx="142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-29790" y="3101458"/>
            <a:ext cx="394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II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-71965" y="1519368"/>
            <a:ext cx="394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III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299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074507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Деятельность </a:t>
            </a:r>
            <a:r>
              <a:rPr lang="ru-RU" b="1" dirty="0">
                <a:solidFill>
                  <a:srgbClr val="002060"/>
                </a:solidFill>
              </a:rPr>
              <a:t>органов (должностных лиц) исполнительной власти субъекта Российской Федерации (местных администраций), являющихся </a:t>
            </a:r>
            <a:r>
              <a:rPr lang="ru-RU" b="1" dirty="0" smtClean="0">
                <a:solidFill>
                  <a:srgbClr val="002060"/>
                </a:solidFill>
              </a:rPr>
              <a:t>ОГ(М)ФК, </a:t>
            </a:r>
            <a:r>
              <a:rPr lang="ru-RU" b="1" dirty="0">
                <a:solidFill>
                  <a:srgbClr val="002060"/>
                </a:solidFill>
              </a:rPr>
              <a:t/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в том числе в части функциональной </a:t>
            </a:r>
            <a:r>
              <a:rPr lang="ru-RU" b="1" dirty="0" smtClean="0">
                <a:solidFill>
                  <a:srgbClr val="002060"/>
                </a:solidFill>
              </a:rPr>
              <a:t>независимости: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204102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Проведение </a:t>
            </a:r>
            <a:r>
              <a:rPr lang="ru-RU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анализа исполнения бюджетных полномочий ОГ(М)ФК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132856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закрепление в правовом акте функций и полномочий органа (должностных лиц), в том числе на предмет функциональной независимости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</a:p>
          <a:p>
            <a:endParaRPr lang="ru-RU" sz="9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организационно-штатная структура органа, в частности на предмет нагрузки на одно должностное лицо, эффективности затрат на исполнение бюджетных полномочий органов государственного (муниципального) финансового контроля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</a:p>
          <a:p>
            <a:endParaRPr lang="ru-RU" sz="9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информация о процедурах внешнего и внутреннего информационного обмена и координации деятельности с внешними органами и другими органами исполнительной власти субъекта Российской Федерации (местной администрации), в частности на предмет координации деятельности, содействия при проведении проверок и своевременности информирования об установленных фактах нарушений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</a:p>
          <a:p>
            <a:endParaRPr lang="ru-RU" sz="9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наличие специализированной отчетности и доведения информации до руководства субъекта Российской Федерации (муниципального образования</a:t>
            </a:r>
            <a:r>
              <a:rPr lang="ru-RU" dirty="0" smtClean="0">
                <a:solidFill>
                  <a:srgbClr val="002060"/>
                </a:solidFill>
              </a:rPr>
              <a:t>)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81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074507"/>
            <a:ext cx="82089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Порядок осуществления полномочий органами (должностными лицами) внутреннего государственного (муниципального) финансового контроля 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по </a:t>
            </a:r>
            <a:r>
              <a:rPr lang="ru-RU" b="1" dirty="0">
                <a:solidFill>
                  <a:srgbClr val="002060"/>
                </a:solidFill>
              </a:rPr>
              <a:t>внутреннему государственному (муниципальному) финансовому контролю, определенный высшим исполнительным органом государственной власти субъекта Российской Федерации, муниципальными правовыми актами местной администрации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204102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Проведение </a:t>
            </a:r>
            <a:r>
              <a:rPr lang="ru-RU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анализа исполнения бюджетных полномочий ОГ(М)ФК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3190685"/>
            <a:ext cx="72728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содержание порядка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полнота регламентации оснований и порядка планирования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назначение, проведение и оформление контрольных мероприятий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реализация материалов контрольных мероприятий</a:t>
            </a:r>
          </a:p>
        </p:txBody>
      </p:sp>
    </p:spTree>
    <p:extLst>
      <p:ext uri="{BB962C8B-B14F-4D97-AF65-F5344CB8AC3E}">
        <p14:creationId xmlns:p14="http://schemas.microsoft.com/office/powerpoint/2010/main" val="133404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49187" y="1086097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Проведение проверок, ревизий и обследований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204102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Проведение </a:t>
            </a:r>
            <a:r>
              <a:rPr lang="ru-RU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анализа исполнения бюджетных полномочий ОГ(М)ФК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556792"/>
            <a:ext cx="87849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вопросы планирования проведения контрольных мероприятий, а также их проведения на внеплановой основе, в частности на предмет применения при определении объектов контроля риск-ориентированного подхода (наличие утвержденного плана контрольных мероприятий на соответствующий год с указанием даты утверждения и должностного лица, утвердившего план</a:t>
            </a:r>
            <a:r>
              <a:rPr lang="ru-RU" dirty="0" smtClean="0">
                <a:solidFill>
                  <a:srgbClr val="002060"/>
                </a:solidFill>
              </a:rPr>
              <a:t>);</a:t>
            </a:r>
          </a:p>
          <a:p>
            <a:endParaRPr lang="ru-RU" sz="9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соответствие выполнения процедур назначения, проведения и оформления результатов контрольных мероприятий требованиям Порядка осуществления полномочий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</a:p>
          <a:p>
            <a:endParaRPr lang="ru-RU" sz="9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наличие мониторинга и контроля за устранением выявленных нарушений, в том числе на предмет ведения реестра выявленных нарушений и рекомендаций по их устранению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</a:p>
          <a:p>
            <a:endParaRPr lang="ru-RU" sz="9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наличие и использование специального программного обеспечения при планировании, проведении контрольных мероприятий, а также оформление их результатов и представляемой информации руководству субъекта Российской Федерации (муниципального образования), при мониторинге и контроле за устранением выявленных нарушений</a:t>
            </a:r>
          </a:p>
        </p:txBody>
      </p:sp>
    </p:spTree>
    <p:extLst>
      <p:ext uri="{BB962C8B-B14F-4D97-AF65-F5344CB8AC3E}">
        <p14:creationId xmlns:p14="http://schemas.microsoft.com/office/powerpoint/2010/main" val="148762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980728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Направление объектам контроля актов, заключений, представлений 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и (или) предписаний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204102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Проведение анализа </a:t>
            </a:r>
            <a:r>
              <a:rPr lang="ru-RU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исполнения бюджетных полномочий ОГ(М)ФК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630150"/>
            <a:ext cx="892899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полнота и обоснованность актов, заключений, представлений и (или) предписаний, своевременность их направления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</a:p>
          <a:p>
            <a:endParaRPr lang="ru-RU" sz="8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соответствие примененных мер реагирования сути установленного нарушения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</a:p>
          <a:p>
            <a:endParaRPr lang="ru-RU" sz="8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наличие мониторинга направления объектам контроля актов, заключений, представлений и (или) предписаний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</a:p>
          <a:p>
            <a:endParaRPr lang="ru-RU" sz="8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наличие обращений уполномоченного нормативным правовым актом высшего исполнительного органа государственной власти субъекта </a:t>
            </a:r>
            <a:r>
              <a:rPr lang="ru-RU" dirty="0" smtClean="0">
                <a:solidFill>
                  <a:srgbClr val="002060"/>
                </a:solidFill>
              </a:rPr>
              <a:t>РФ, </a:t>
            </a:r>
            <a:r>
              <a:rPr lang="ru-RU" dirty="0">
                <a:solidFill>
                  <a:srgbClr val="002060"/>
                </a:solidFill>
              </a:rPr>
              <a:t>муниципальным правовым актом местной администрации государственного (муниципального) органа в суд с исковым заявлением о возмещении ущерба, причиненного субъекту </a:t>
            </a:r>
            <a:r>
              <a:rPr lang="ru-RU" dirty="0" smtClean="0">
                <a:solidFill>
                  <a:srgbClr val="002060"/>
                </a:solidFill>
              </a:rPr>
              <a:t>РФ, </a:t>
            </a:r>
            <a:r>
              <a:rPr lang="ru-RU" dirty="0">
                <a:solidFill>
                  <a:srgbClr val="002060"/>
                </a:solidFill>
              </a:rPr>
              <a:t>муниципальному образованию нарушением бюджетного законодательства Российской Федерации и иных нормативных правовых актов, регулирующих бюджетные правоотношения, в случаях неисполнения предписаний органа государственного (муниципального) финансового контроля о возмещении ущерба, причиненного нарушением бюджетного законодательства Российской Федерации и иных нормативных правовых актов, регулирующих бюджетные правоотношения, субъекту </a:t>
            </a:r>
            <a:r>
              <a:rPr lang="ru-RU" dirty="0" smtClean="0">
                <a:solidFill>
                  <a:srgbClr val="002060"/>
                </a:solidFill>
              </a:rPr>
              <a:t>РФ, </a:t>
            </a:r>
            <a:r>
              <a:rPr lang="ru-RU" dirty="0">
                <a:solidFill>
                  <a:srgbClr val="002060"/>
                </a:solidFill>
              </a:rPr>
              <a:t>муниципальному образованию</a:t>
            </a:r>
          </a:p>
        </p:txBody>
      </p:sp>
    </p:spTree>
    <p:extLst>
      <p:ext uri="{BB962C8B-B14F-4D97-AF65-F5344CB8AC3E}">
        <p14:creationId xmlns:p14="http://schemas.microsoft.com/office/powerpoint/2010/main" val="148762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086097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Направление органам и должностным лицам, уполномоченным 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в соответствии с </a:t>
            </a:r>
            <a:r>
              <a:rPr lang="ru-RU" b="1" dirty="0" smtClean="0">
                <a:solidFill>
                  <a:srgbClr val="002060"/>
                </a:solidFill>
              </a:rPr>
              <a:t>БК РФ, </a:t>
            </a:r>
            <a:r>
              <a:rPr lang="ru-RU" b="1" dirty="0">
                <a:solidFill>
                  <a:srgbClr val="002060"/>
                </a:solidFill>
              </a:rPr>
              <a:t>иными актами бюджетного законодательства Российской Федерации принимать решения о применении предусмотренных </a:t>
            </a:r>
            <a:r>
              <a:rPr lang="ru-RU" b="1" dirty="0" smtClean="0">
                <a:solidFill>
                  <a:srgbClr val="002060"/>
                </a:solidFill>
              </a:rPr>
              <a:t>БК РФ бюджетных </a:t>
            </a:r>
            <a:r>
              <a:rPr lang="ru-RU" b="1" dirty="0">
                <a:solidFill>
                  <a:srgbClr val="002060"/>
                </a:solidFill>
              </a:rPr>
              <a:t>мер принуждения, уведомлений о применении бюджетных мер принуждения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204102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Проведение </a:t>
            </a:r>
            <a:r>
              <a:rPr lang="ru-RU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анализа исполнения бюджетных полномочий ОГ(М)ФК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3548" y="2971829"/>
            <a:ext cx="8352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наличие соглашения (или иного документа), регламентирующего взаимодействие органа государственного (муниципального) финансового контроля с правоохранительными органами и органами прокуратуры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наличие уведомлений о применении бюджетных мер принуждения, в части полноты, обоснованности и своевременности </a:t>
            </a:r>
            <a:r>
              <a:rPr lang="ru-RU" dirty="0" smtClean="0">
                <a:solidFill>
                  <a:srgbClr val="002060"/>
                </a:solidFill>
              </a:rPr>
              <a:t>направления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5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49187" y="1086097"/>
            <a:ext cx="7128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Осуществление производства по делам об административных правонарушениях в порядке, установленном законодательством 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об административных правонарушениях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204102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Проведение </a:t>
            </a:r>
            <a:r>
              <a:rPr lang="ru-RU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анализа исполнения бюджетных полномочий ОГ(М)ФК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8998" y="2564904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своевременность возбуждения дел об административных правонарушениях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по </a:t>
            </a:r>
            <a:r>
              <a:rPr lang="ru-RU" dirty="0">
                <a:solidFill>
                  <a:srgbClr val="002060"/>
                </a:solidFill>
              </a:rPr>
              <a:t>каждому выявленному факту </a:t>
            </a:r>
            <a:r>
              <a:rPr lang="ru-RU" dirty="0" smtClean="0">
                <a:solidFill>
                  <a:srgbClr val="002060"/>
                </a:solidFill>
              </a:rPr>
              <a:t>правонарушения;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наличие мониторинга и контроля за исполнением постановления по делам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об </a:t>
            </a:r>
            <a:r>
              <a:rPr lang="ru-RU" dirty="0">
                <a:solidFill>
                  <a:srgbClr val="002060"/>
                </a:solidFill>
              </a:rPr>
              <a:t>административных правонарушениях, за совершение которых предусмотрена ответственность, в частности в разрезе правонарушений</a:t>
            </a:r>
          </a:p>
        </p:txBody>
      </p:sp>
    </p:spTree>
    <p:extLst>
      <p:ext uri="{BB962C8B-B14F-4D97-AF65-F5344CB8AC3E}">
        <p14:creationId xmlns:p14="http://schemas.microsoft.com/office/powerpoint/2010/main" val="267685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1047</Words>
  <Application>Microsoft Office PowerPoint</Application>
  <PresentationFormat>Экран (4:3)</PresentationFormat>
  <Paragraphs>142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1_Тема Office</vt:lpstr>
      <vt:lpstr>Осуществление анализа исполнения бюджетных полномочий органами государственного (муниципального) финансового контроля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Осуществление анализа исполнения бюджетных полномочий органами государственного (муниципального) финансового контроля</vt:lpstr>
    </vt:vector>
  </TitlesOfParts>
  <Company>ФК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Осуществление анализа исполнения бюджетных полномочий органами государственного (муниципального) финансового контроля</dc:title>
  <dc:creator>Маковецкая Наталья Вячеславовна</dc:creator>
  <cp:lastModifiedBy>Маковецкая Наталья Вячеславовна</cp:lastModifiedBy>
  <cp:revision>13</cp:revision>
  <dcterms:created xsi:type="dcterms:W3CDTF">2016-08-16T11:01:37Z</dcterms:created>
  <dcterms:modified xsi:type="dcterms:W3CDTF">2016-08-16T14:02:30Z</dcterms:modified>
</cp:coreProperties>
</file>