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2" r:id="rId1"/>
    <p:sldMasterId id="2147483724" r:id="rId2"/>
    <p:sldMasterId id="2147483736" r:id="rId3"/>
  </p:sldMasterIdLst>
  <p:notesMasterIdLst>
    <p:notesMasterId r:id="rId15"/>
  </p:notesMasterIdLst>
  <p:handoutMasterIdLst>
    <p:handoutMasterId r:id="rId16"/>
  </p:handoutMasterIdLst>
  <p:sldIdLst>
    <p:sldId id="311" r:id="rId4"/>
    <p:sldId id="308" r:id="rId5"/>
    <p:sldId id="309" r:id="rId6"/>
    <p:sldId id="338" r:id="rId7"/>
    <p:sldId id="327" r:id="rId8"/>
    <p:sldId id="339" r:id="rId9"/>
    <p:sldId id="334" r:id="rId10"/>
    <p:sldId id="340" r:id="rId11"/>
    <p:sldId id="336" r:id="rId12"/>
    <p:sldId id="341" r:id="rId13"/>
    <p:sldId id="312" r:id="rId14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9F6"/>
    <a:srgbClr val="CFD5EA"/>
    <a:srgbClr val="CFC7E7"/>
    <a:srgbClr val="EAEAEA"/>
    <a:srgbClr val="F8D7CD"/>
    <a:srgbClr val="007A37"/>
    <a:srgbClr val="008A3E"/>
    <a:srgbClr val="436400"/>
    <a:srgbClr val="5C8A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2" autoAdjust="0"/>
    <p:restoredTop sz="95597" autoAdjust="0"/>
  </p:normalViewPr>
  <p:slideViewPr>
    <p:cSldViewPr>
      <p:cViewPr>
        <p:scale>
          <a:sx n="110" d="100"/>
          <a:sy n="110" d="100"/>
        </p:scale>
        <p:origin x="-1506" y="-5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5F78A-A3B2-4544-B5D4-F8C8A1EB7CDB}" type="datetimeFigureOut">
              <a:rPr lang="ru-RU" smtClean="0"/>
              <a:t>20.03.2018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58938-B205-4BAC-84D6-DD9D2F8FD8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25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8B8D0-9231-4839-958F-644A4346FDB7}" type="datetimeFigureOut">
              <a:rPr lang="ru-RU" smtClean="0"/>
              <a:t>20.03.2018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BAF58-D40D-40CB-BE9E-FD5ABD014A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300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98A24-5613-4076-A5D4-50722D6E43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E6297-C298-415C-AA71-0ECCE09B9C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01524-AAA3-4A0B-A176-FED8353D7B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0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2160" y="843558"/>
            <a:ext cx="5686040" cy="1800200"/>
          </a:xfrm>
        </p:spPr>
        <p:txBody>
          <a:bodyPr>
            <a:normAutofit/>
          </a:bodyPr>
          <a:lstStyle>
            <a:lvl1pPr algn="l">
              <a:defRPr sz="2800" b="0"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579862"/>
            <a:ext cx="237626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fld id="{B7101AB1-3F0F-4494-BC0D-61F35FFFA4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2772160" y="3435846"/>
            <a:ext cx="237590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0" y="843558"/>
            <a:ext cx="1358446" cy="151216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40110" y="2375527"/>
            <a:ext cx="1367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ea typeface="PT Serif" panose="020A0603040505020204" pitchFamily="18" charset="-52"/>
              </a:rPr>
              <a:t>www.roskazna.ru</a:t>
            </a:r>
            <a:endParaRPr lang="ru-RU" sz="1200" dirty="0">
              <a:solidFill>
                <a:prstClr val="black"/>
              </a:solidFill>
              <a:ea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55989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4525700" y="72008"/>
            <a:ext cx="4726820" cy="5236046"/>
          </a:xfrm>
          <a:prstGeom prst="rect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1" y="0"/>
            <a:ext cx="5650130" cy="650561"/>
          </a:xfrm>
          <a:solidFill>
            <a:schemeClr val="bg1">
              <a:lumMod val="65000"/>
              <a:alpha val="10000"/>
            </a:schemeClr>
          </a:solidFill>
        </p:spPr>
        <p:txBody>
          <a:bodyPr>
            <a:noAutofit/>
          </a:bodyPr>
          <a:lstStyle>
            <a:lvl1pPr algn="l">
              <a:defRPr sz="1600" b="1"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247009"/>
          </a:xfrm>
        </p:spPr>
        <p:txBody>
          <a:bodyPr>
            <a:normAutofit/>
          </a:bodyPr>
          <a:lstStyle>
            <a:lvl1pPr>
              <a:defRPr sz="2400">
                <a:latin typeface="PT Serif" panose="020A0603040505020204" pitchFamily="18" charset="-52"/>
                <a:ea typeface="PT Serif" panose="020A0603040505020204" pitchFamily="18" charset="-52"/>
              </a:defRPr>
            </a:lvl1pPr>
            <a:lvl2pPr>
              <a:defRPr sz="2000">
                <a:latin typeface="PT Serif" panose="020A0603040505020204" pitchFamily="18" charset="-52"/>
                <a:ea typeface="PT Serif" panose="020A0603040505020204" pitchFamily="18" charset="-52"/>
              </a:defRPr>
            </a:lvl2pPr>
            <a:lvl3pPr>
              <a:defRPr sz="1800">
                <a:latin typeface="PT Serif" panose="020A0603040505020204" pitchFamily="18" charset="-52"/>
                <a:ea typeface="PT Serif" panose="020A0603040505020204" pitchFamily="18" charset="-52"/>
              </a:defRPr>
            </a:lvl3pPr>
            <a:lvl4pPr>
              <a:defRPr sz="1600">
                <a:latin typeface="PT Serif" panose="020A0603040505020204" pitchFamily="18" charset="-52"/>
                <a:ea typeface="PT Serif" panose="020A0603040505020204" pitchFamily="18" charset="-52"/>
              </a:defRPr>
            </a:lvl4pPr>
            <a:lvl5pPr>
              <a:defRPr sz="1600">
                <a:latin typeface="PT Serif" panose="020A0603040505020204" pitchFamily="18" charset="-52"/>
                <a:ea typeface="PT Serif" panose="020A0603040505020204" pitchFamily="18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fld id="{27BE6818-E7F8-4D8F-8447-F8F6B72439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187984" y="405383"/>
            <a:ext cx="100775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187984" y="123478"/>
            <a:ext cx="216024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000" b="1" cap="all" dirty="0" smtClean="0">
                <a:solidFill>
                  <a:prstClr val="black"/>
                </a:solidFill>
                <a:ea typeface="PT Serif" panose="020A0603040505020204" pitchFamily="18" charset="-52"/>
                <a:cs typeface="Tahoma" panose="020B0604030504040204" pitchFamily="34" charset="0"/>
              </a:rPr>
              <a:t>Федеральное казначейство</a:t>
            </a:r>
            <a:endParaRPr lang="ru-RU" sz="1000" b="1" cap="all" dirty="0">
              <a:solidFill>
                <a:prstClr val="black"/>
              </a:solidFill>
              <a:ea typeface="PT Serif" panose="020A0603040505020204" pitchFamily="18" charset="-52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87984" y="453321"/>
            <a:ext cx="1001877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ea typeface="PT Serif" panose="020A0603040505020204" pitchFamily="18" charset="-52"/>
              </a:rPr>
              <a:t>www.roskazna.ru</a:t>
            </a:r>
            <a:endParaRPr lang="ru-RU" sz="1000" dirty="0">
              <a:solidFill>
                <a:prstClr val="black"/>
              </a:solidFill>
              <a:ea typeface="PT Serif" panose="020A0603040505020204" pitchFamily="18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29544"/>
            <a:ext cx="936104" cy="1042034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8640124" y="4659982"/>
            <a:ext cx="50387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676456" y="4659982"/>
            <a:ext cx="467544" cy="483518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defPPr>
              <a:defRPr lang="ru-RU"/>
            </a:defPPr>
            <a:lvl1pPr>
              <a:defRPr b="1">
                <a:latin typeface="Trebuchet MS" panose="020B0603020202020204" pitchFamily="34" charset="0"/>
              </a:defRPr>
            </a:lvl1pPr>
          </a:lstStyle>
          <a:p>
            <a:fld id="{F777CE8F-F8DB-4AC4-B215-9C5F8871BE3C}" type="slidenum">
              <a:rPr lang="ru-RU" smtClean="0">
                <a:solidFill>
                  <a:prstClr val="black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pPr/>
              <a:t>‹#›</a:t>
            </a:fld>
            <a:endParaRPr lang="ru-RU" dirty="0">
              <a:solidFill>
                <a:prstClr val="black"/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49173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4B30-573F-4199-95F4-7B3AE7EF93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08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2395-0955-4E4A-891B-B705005D47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06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83F0-B6F1-4052-9CD2-1D78B499C1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2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265F-3A34-4BEE-833A-F935325FF1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98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A893-6619-4884-BFCC-3BEA0A3231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66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1D37-521A-45B4-B1CE-4714D50165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9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0559-0C4D-4AC6-953C-F1BE6AB16A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18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6711-F92F-4376-A7D8-1DDB273CF5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68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7CB2-E906-4637-8E02-AE8361332A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11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1719-AF2B-4C14-8636-D7F72E8808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50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2160" y="843558"/>
            <a:ext cx="5686040" cy="1800200"/>
          </a:xfrm>
        </p:spPr>
        <p:txBody>
          <a:bodyPr>
            <a:normAutofit/>
          </a:bodyPr>
          <a:lstStyle>
            <a:lvl1pPr algn="l">
              <a:defRPr sz="2800" b="0"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579862"/>
            <a:ext cx="237626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fld id="{866E1344-34EE-4874-BB6C-DC0C102FA9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2772160" y="3435846"/>
            <a:ext cx="237590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0" y="843558"/>
            <a:ext cx="1358446" cy="151216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40110" y="2375527"/>
            <a:ext cx="1367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ea typeface="PT Serif" panose="020A0603040505020204" pitchFamily="18" charset="-52"/>
              </a:rPr>
              <a:t>www.roskazna.ru</a:t>
            </a:r>
            <a:endParaRPr lang="ru-RU" sz="1200" dirty="0">
              <a:solidFill>
                <a:prstClr val="black"/>
              </a:solidFill>
              <a:ea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29040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4525700" y="72008"/>
            <a:ext cx="4726820" cy="5236046"/>
          </a:xfrm>
          <a:prstGeom prst="rect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1" y="0"/>
            <a:ext cx="5650130" cy="650561"/>
          </a:xfrm>
          <a:solidFill>
            <a:schemeClr val="bg1">
              <a:lumMod val="65000"/>
              <a:alpha val="10000"/>
            </a:schemeClr>
          </a:solidFill>
        </p:spPr>
        <p:txBody>
          <a:bodyPr>
            <a:noAutofit/>
          </a:bodyPr>
          <a:lstStyle>
            <a:lvl1pPr algn="l">
              <a:defRPr sz="1600" b="1"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247009"/>
          </a:xfrm>
        </p:spPr>
        <p:txBody>
          <a:bodyPr>
            <a:normAutofit/>
          </a:bodyPr>
          <a:lstStyle>
            <a:lvl1pPr>
              <a:defRPr sz="2400">
                <a:latin typeface="PT Serif" panose="020A0603040505020204" pitchFamily="18" charset="-52"/>
                <a:ea typeface="PT Serif" panose="020A0603040505020204" pitchFamily="18" charset="-52"/>
              </a:defRPr>
            </a:lvl1pPr>
            <a:lvl2pPr>
              <a:defRPr sz="2000">
                <a:latin typeface="PT Serif" panose="020A0603040505020204" pitchFamily="18" charset="-52"/>
                <a:ea typeface="PT Serif" panose="020A0603040505020204" pitchFamily="18" charset="-52"/>
              </a:defRPr>
            </a:lvl2pPr>
            <a:lvl3pPr>
              <a:defRPr sz="1800">
                <a:latin typeface="PT Serif" panose="020A0603040505020204" pitchFamily="18" charset="-52"/>
                <a:ea typeface="PT Serif" panose="020A0603040505020204" pitchFamily="18" charset="-52"/>
              </a:defRPr>
            </a:lvl3pPr>
            <a:lvl4pPr>
              <a:defRPr sz="1600">
                <a:latin typeface="PT Serif" panose="020A0603040505020204" pitchFamily="18" charset="-52"/>
                <a:ea typeface="PT Serif" panose="020A0603040505020204" pitchFamily="18" charset="-52"/>
              </a:defRPr>
            </a:lvl4pPr>
            <a:lvl5pPr>
              <a:defRPr sz="1600">
                <a:latin typeface="PT Serif" panose="020A0603040505020204" pitchFamily="18" charset="-52"/>
                <a:ea typeface="PT Serif" panose="020A0603040505020204" pitchFamily="18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fld id="{E46BF8E2-009D-43BF-9DF9-853192BBE6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187984" y="405383"/>
            <a:ext cx="100775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187984" y="123478"/>
            <a:ext cx="216024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000" b="1" cap="all" dirty="0" smtClean="0">
                <a:solidFill>
                  <a:prstClr val="black"/>
                </a:solidFill>
                <a:ea typeface="PT Serif" panose="020A0603040505020204" pitchFamily="18" charset="-52"/>
                <a:cs typeface="Tahoma" panose="020B0604030504040204" pitchFamily="34" charset="0"/>
              </a:rPr>
              <a:t>Федеральное казначейство</a:t>
            </a:r>
            <a:endParaRPr lang="ru-RU" sz="1000" b="1" cap="all" dirty="0">
              <a:solidFill>
                <a:prstClr val="black"/>
              </a:solidFill>
              <a:ea typeface="PT Serif" panose="020A0603040505020204" pitchFamily="18" charset="-52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87984" y="453321"/>
            <a:ext cx="1001877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ea typeface="PT Serif" panose="020A0603040505020204" pitchFamily="18" charset="-52"/>
              </a:rPr>
              <a:t>www.roskazna.ru</a:t>
            </a:r>
            <a:endParaRPr lang="ru-RU" sz="1000" dirty="0">
              <a:solidFill>
                <a:prstClr val="black"/>
              </a:solidFill>
              <a:ea typeface="PT Serif" panose="020A0603040505020204" pitchFamily="18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29544"/>
            <a:ext cx="936104" cy="1042034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8640124" y="4659982"/>
            <a:ext cx="50387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676456" y="4659982"/>
            <a:ext cx="467544" cy="483518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defPPr>
              <a:defRPr lang="ru-RU"/>
            </a:defPPr>
            <a:lvl1pPr>
              <a:defRPr b="1">
                <a:latin typeface="Trebuchet MS" panose="020B0603020202020204" pitchFamily="34" charset="0"/>
              </a:defRPr>
            </a:lvl1pPr>
          </a:lstStyle>
          <a:p>
            <a:fld id="{F777CE8F-F8DB-4AC4-B215-9C5F8871BE3C}" type="slidenum">
              <a:rPr lang="ru-RU" smtClean="0">
                <a:solidFill>
                  <a:prstClr val="black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pPr/>
              <a:t>‹#›</a:t>
            </a:fld>
            <a:endParaRPr lang="ru-RU" dirty="0">
              <a:solidFill>
                <a:prstClr val="black"/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55006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671C-A78D-4E51-8A5D-225AB77F30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34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ECAB-178E-4DD3-8D39-B4BAB23414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83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6F5A-34EF-43C4-9EDA-1D131C280A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39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CCC1-F073-46F1-AA57-EB0CB3EC71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18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AC20-8B68-417C-A68A-D117026F49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4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37B92-D43C-4F0C-B361-5C618034A5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83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CB79-40C4-4A33-A2C4-EF6E181FD1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93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AFD0-5156-4A84-A047-4FA32A977F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53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99BC-FC2B-49F2-ADCC-70663F4304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64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C265-7AE2-4C45-AE59-A83A36ACB2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9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3BE8-8568-4D3A-BE05-D8070A1B93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6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4D4EA-F914-421C-8DDC-AD066B9A0E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4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2D93A-32E7-4FC1-BD79-2B6828A28D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1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4876E-E487-44DD-8B13-DC049A76BE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3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4DA57-83DD-4D6C-A0BC-CD004558F0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5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2EC9F-4640-4DE4-AD37-DB0E9C1BF5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5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1BC214-FEC5-4C91-BE05-4C199C6DEE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5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6AD2F-2404-4B47-9ECA-F4D20E0F27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4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21DB9-A4B6-4966-A009-B91D40A15C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4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2160" y="843558"/>
            <a:ext cx="6048312" cy="180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400" b="1" cap="all" spc="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Результаты работы расходно-операционного блока Федерального казначейства </a:t>
            </a:r>
            <a:r>
              <a:rPr lang="ru-RU" altLang="ru-RU" sz="2400" b="1" cap="all" spc="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altLang="ru-RU" sz="2400" b="1" cap="all" spc="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altLang="ru-RU" sz="2400" b="1" cap="all" spc="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в </a:t>
            </a:r>
            <a:r>
              <a:rPr lang="ru-RU" altLang="ru-RU" sz="2400" b="1" cap="all" spc="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2017 году </a:t>
            </a:r>
            <a:r>
              <a:rPr lang="ru-RU" altLang="ru-RU" sz="2400" b="1" cap="all" spc="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и </a:t>
            </a:r>
            <a:r>
              <a:rPr lang="ru-RU" altLang="ru-RU" sz="2400" b="1" cap="all" spc="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ключевые задачи на 2018 </a:t>
            </a:r>
            <a:r>
              <a:rPr lang="ru-RU" altLang="ru-RU" sz="2400" b="1" cap="all" spc="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год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579862"/>
            <a:ext cx="3816424" cy="1080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Прокофьев Станислав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Евгеньевич –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908591" y="915566"/>
            <a:ext cx="7472635" cy="3946029"/>
            <a:chOff x="908591" y="915566"/>
            <a:chExt cx="7472635" cy="3946029"/>
          </a:xfrm>
        </p:grpSpPr>
        <p:pic>
          <p:nvPicPr>
            <p:cNvPr id="18" name="Picture 3" descr="C:\Users\smyslova\Desktop\Презентация\карта по субъектам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908591" y="915566"/>
              <a:ext cx="7472635" cy="3946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Прямоугольник 18"/>
            <p:cNvSpPr/>
            <p:nvPr/>
          </p:nvSpPr>
          <p:spPr bwMode="auto">
            <a:xfrm>
              <a:off x="1043608" y="1059582"/>
              <a:ext cx="6912768" cy="3672408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77713" tIns="38856" rIns="77713" bIns="38856" anchor="ctr"/>
            <a:lstStyle>
              <a:lvl1pPr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b="1" dirty="0">
                <a:solidFill>
                  <a:schemeClr val="bg1"/>
                </a:solidFill>
                <a:latin typeface="Open Sans Condensed Light" charset="0"/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4920573" y="1170513"/>
            <a:ext cx="3916466" cy="2514526"/>
          </a:xfrm>
          <a:prstGeom prst="rect">
            <a:avLst/>
          </a:prstGeom>
          <a:solidFill>
            <a:schemeClr val="bg2">
              <a:lumMod val="90000"/>
              <a:alpha val="29000"/>
            </a:schemeClr>
          </a:solidFill>
          <a:ln w="19050"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40000" algn="r" ea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80417" y="1161189"/>
            <a:ext cx="4529848" cy="3812368"/>
          </a:xfrm>
          <a:prstGeom prst="rect">
            <a:avLst/>
          </a:prstGeom>
          <a:solidFill>
            <a:schemeClr val="accent5">
              <a:lumMod val="40000"/>
              <a:lumOff val="60000"/>
              <a:alpha val="41000"/>
            </a:schemeClr>
          </a:solidFill>
          <a:ln w="19050" cmpd="dbl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40000" algn="r" ea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3265885" y="0"/>
            <a:ext cx="5878115" cy="699542"/>
          </a:xfrm>
          <a:prstGeom prst="rect">
            <a:avLst/>
          </a:prstGeom>
          <a:solidFill>
            <a:srgbClr val="7F7F7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7" rIns="0" bIns="45717" anchor="ctr"/>
          <a:lstStyle>
            <a:lvl1pPr defTabSz="1217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400" b="1" cap="all" spc="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Государственная автоматизированная </a:t>
            </a:r>
            <a:br>
              <a:rPr lang="ru-RU" sz="1400" b="1" cap="all" spc="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</a:br>
            <a:r>
              <a:rPr lang="ru-RU" sz="1400" b="1" cap="all" spc="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информационная система </a:t>
            </a:r>
            <a:r>
              <a:rPr lang="ru-RU" sz="1400" b="1" cap="all" spc="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«Управление</a:t>
            </a:r>
            <a:r>
              <a:rPr lang="ru-RU" sz="1400" b="1" cap="all" spc="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28730" y="1222826"/>
            <a:ext cx="370015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мониторинга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ключевых показателей функционирования регионов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округа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функциональных возможностей мониторинга контрольно-надзорной деятельности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архитектуры Единой информационной среды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 информатизации контрольно-надзорной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marL="171450" lvl="0" indent="-17145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федеральной информационной системы стратегического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</a:t>
            </a:r>
          </a:p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Доработка ранее реализованного функционала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изменений нормативных правовых актов, поручений Правительства Российской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485" y="1161189"/>
            <a:ext cx="4602761" cy="3775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сводный паспорт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Российской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мониторинга реализации проектов государственно-частного партнерства, муниципального-частного партнерства, включая концессионные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 по сбору сведений о  подведомственных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органов исполнительной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функционал, обеспечивающий предоставление значений показателей оценки эффективности деятельности органов местного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Обеспечено проведение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обсуждения проектов документов стратегического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панель «Мониторинг объектов незавершенного строительства» и обеспечено размещение информации об объектах незавершенного строительства за 2015 и 2016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alt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Полнота и своевременность предоставления сведений в ГАС «Управление» выросла на 12%</a:t>
            </a:r>
          </a:p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alt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цитируемости увеличился в 3 раза</a:t>
            </a:r>
            <a:endParaRPr lang="ru-RU" alt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4724673"/>
            <a:ext cx="2057400" cy="273844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52119" y="831959"/>
            <a:ext cx="2339961" cy="338554"/>
          </a:xfrm>
          <a:prstGeom prst="rect">
            <a:avLst/>
          </a:prstGeom>
          <a:solidFill>
            <a:schemeClr val="accent3">
              <a:lumMod val="20000"/>
              <a:lumOff val="80000"/>
              <a:alpha val="28000"/>
            </a:schemeClr>
          </a:solidFill>
          <a:ln w="19050" cmpd="dbl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2018 год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37605" y="822635"/>
            <a:ext cx="2474214" cy="338554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 w="19050" cmpd="dbl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768941" y="987574"/>
            <a:ext cx="604831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  <a:cs typeface="+mj-cs"/>
              </a:defRPr>
            </a:lvl1pPr>
          </a:lstStyle>
          <a:p>
            <a:pPr>
              <a:defRPr/>
            </a:pPr>
            <a:r>
              <a:rPr lang="ru-RU" altLang="ru-RU" sz="2400" b="1" cap="all" spc="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908591" y="915566"/>
            <a:ext cx="7472635" cy="3946029"/>
            <a:chOff x="908591" y="915566"/>
            <a:chExt cx="7472635" cy="3946029"/>
          </a:xfrm>
        </p:grpSpPr>
        <p:pic>
          <p:nvPicPr>
            <p:cNvPr id="12" name="Picture 3" descr="C:\Users\smyslova\Desktop\Презентация\карта по субъектам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908591" y="915566"/>
              <a:ext cx="7472635" cy="3946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 bwMode="auto">
            <a:xfrm>
              <a:off x="1043608" y="1059582"/>
              <a:ext cx="6912768" cy="3672408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77713" tIns="38856" rIns="77713" bIns="38856" anchor="ctr"/>
            <a:lstStyle>
              <a:lvl1pPr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b="1" dirty="0">
                <a:solidFill>
                  <a:schemeClr val="bg1"/>
                </a:solidFill>
                <a:latin typeface="Open Sans Condensed Light" charset="0"/>
              </a:endParaRPr>
            </a:p>
          </p:txBody>
        </p:sp>
      </p:grp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462582"/>
              </p:ext>
            </p:extLst>
          </p:nvPr>
        </p:nvGraphicFramePr>
        <p:xfrm>
          <a:off x="251520" y="1131590"/>
          <a:ext cx="8352928" cy="3785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6840760"/>
                <a:gridCol w="1080120"/>
              </a:tblGrid>
              <a:tr h="30661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Отметка 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 исполнении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8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9" marR="2089" marT="2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tabLst/>
                      </a:pP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перевода на обслуживание в Федеральное казначейство неторговых валютных операций клиентов (в том числе операций Пенсионного фонда Российской Федерации).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4400" marB="14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90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089" marR="2089" marT="2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Централизация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операций клиентов закрытого контура территориальных органов Федерального казначейства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6000" marR="36000" marT="14400" marB="14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089" marR="2089" marT="2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функционирования системы казначейских платежей с 2019 года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6000" marR="36000" marT="14400" marB="14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089" marR="2089" marT="2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платежных сервисов и взаимодействие с Национальной системой платежных карт. </a:t>
                      </a:r>
                      <a:endParaRPr lang="ru-RU" sz="10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4400" marB="14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9" marR="2089" marT="2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процесса управления денежными средствами в части ежедневного таргетирования остатка на едином казначейском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счете.</a:t>
                      </a:r>
                    </a:p>
                  </a:txBody>
                  <a:tcPr marL="36000" marR="36000" marT="14400" marB="14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9" marR="2089" marT="2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новых инструментов по управлению остатками средств на едином счете федерального бюджета в части размещения средств федерального бюджета на банковских счетах до востребования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6000" marR="36000" marT="14400" marB="14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9" marR="2089" marT="2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перехода на биржевой механизм купли-продажи иностранной валюты для нужд Федерального казначейства.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4400" marB="14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9" marR="2089" marT="2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новых инструментов по управлению остатками средств на едином счете федерального бюджета в части привлечения средств по сделкам "валютный своп".                                                                                                                  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4400" marB="14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9" marR="2089" marT="2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600"/>
                        </a:spcAft>
                      </a:pP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механизма проведения операций по управлению остатками средств на едином счете федерального бюджета и операций со средствами суверенных фондов.    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4400" marB="14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9" marR="2089" marT="2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государственной автоматизированной информационной системы  "Управление", включая реализацию новых функциональных задач.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4400" marB="14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9" marR="2089" marT="2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и развитие централизованной подсистемы управления расходами ГИИС "Электронный бюджет" в части компонентов (модулей), оператором которых является Федеральное казначейство.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4400" marB="14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9" marR="2089" marT="2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технологии обеспечения непрерывности деятельности органов Федерального казначейства.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4400" marB="14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4724673"/>
            <a:ext cx="2057400" cy="273844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281250" y="-243"/>
            <a:ext cx="5878115" cy="627777"/>
          </a:xfrm>
          <a:prstGeom prst="rect">
            <a:avLst/>
          </a:prstGeom>
          <a:solidFill>
            <a:srgbClr val="7F7F7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defTabSz="1217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  <a:t>РЕАЛИЗАЦИЯ В 2017 ГОДУ ОСНОВНЫХ МЕРОПРИЯТИЙ СТРАТЕГИЧЕСКОЙ КАРТЫ КАЗНАЧЕЙСТВА РОССИИ</a:t>
            </a:r>
            <a:endParaRPr lang="ru-RU" alt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PT Serif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908591" y="915566"/>
            <a:ext cx="7472635" cy="3946029"/>
            <a:chOff x="908591" y="915566"/>
            <a:chExt cx="7472635" cy="3946029"/>
          </a:xfrm>
        </p:grpSpPr>
        <p:pic>
          <p:nvPicPr>
            <p:cNvPr id="19" name="Picture 3" descr="C:\Users\smyslova\Desktop\Презентация\карта по субъектам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908591" y="915566"/>
              <a:ext cx="7472635" cy="3946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рямоугольник 19"/>
            <p:cNvSpPr/>
            <p:nvPr/>
          </p:nvSpPr>
          <p:spPr bwMode="auto">
            <a:xfrm>
              <a:off x="1043608" y="1059582"/>
              <a:ext cx="6912768" cy="3672408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77713" tIns="38856" rIns="77713" bIns="38856" anchor="ctr"/>
            <a:lstStyle>
              <a:lvl1pPr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b="1" dirty="0">
                <a:solidFill>
                  <a:schemeClr val="bg1"/>
                </a:solidFill>
                <a:latin typeface="Open Sans Condensed Light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39817" y="1135646"/>
            <a:ext cx="8710392" cy="1821088"/>
          </a:xfrm>
          <a:prstGeom prst="rect">
            <a:avLst/>
          </a:prstGeom>
          <a:solidFill>
            <a:schemeClr val="accent5">
              <a:lumMod val="40000"/>
              <a:lumOff val="60000"/>
              <a:alpha val="41000"/>
            </a:schemeClr>
          </a:solidFill>
          <a:ln w="19050" cmpd="dbl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40000" algn="r" ea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4011" y="827869"/>
            <a:ext cx="2201907" cy="307777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 w="19050" cmpd="dbl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 в 2017 году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110" y="1099777"/>
            <a:ext cx="8635806" cy="1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fontAlgn="base">
              <a:spcBef>
                <a:spcPts val="100"/>
              </a:spcBef>
              <a:buFont typeface="Wingdings"/>
              <a:buChar char=""/>
              <a:tabLst>
                <a:tab pos="34290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Более </a:t>
            </a:r>
            <a:r>
              <a:rPr lang="ru-RU" sz="1300" dirty="0">
                <a:solidFill>
                  <a:srgbClr val="002060"/>
                </a:solidFill>
                <a:latin typeface="Times New Roman"/>
                <a:ea typeface="Times New Roman"/>
              </a:rPr>
              <a:t>10,5 тысяч клиентов, в том числе 98 ГРБС, переведены на работу с использованием сервисов и компонентов ПУР ГИИС «Электронный бюджет</a:t>
            </a:r>
            <a:r>
              <a:rPr lang="ru-RU" sz="13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»;</a:t>
            </a:r>
          </a:p>
          <a:p>
            <a:pPr marL="257175" lvl="0" indent="-257175" fontAlgn="base">
              <a:spcBef>
                <a:spcPts val="100"/>
              </a:spcBef>
              <a:buFont typeface="Wingdings"/>
              <a:buChar char=""/>
              <a:tabLst>
                <a:tab pos="342900" algn="l"/>
              </a:tabLst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Реализована интеграция подсистем «Управление расходами» и «Бюджетное планирование» ГИИС «Электронный бюджет» в части заключения соглашений, формирования Сведений о соглашениях и бюджетных обязательств, возникших на основании данных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соглашений;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7175" lvl="0" indent="-257175" fontAlgn="base">
              <a:spcBef>
                <a:spcPts val="100"/>
              </a:spcBef>
              <a:buFont typeface="Wingdings"/>
              <a:buChar char=""/>
              <a:tabLst>
                <a:tab pos="342900" algn="l"/>
              </a:tabLst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Сформированы и поставлены на учет в ПУР ГИИС «Электронный бюджет»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903 286 сведений о бюджетных обязательствах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223 626 сведений о денежных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обязательствах;</a:t>
            </a:r>
            <a:endParaRPr lang="ru-RU" sz="1300" b="1" dirty="0">
              <a:solidFill>
                <a:srgbClr val="002060"/>
              </a:solidFill>
            </a:endParaRPr>
          </a:p>
          <a:p>
            <a:pPr marL="257175" lvl="0" indent="-257175" fontAlgn="base">
              <a:spcBef>
                <a:spcPts val="100"/>
              </a:spcBef>
              <a:buFont typeface="Wingdings"/>
              <a:buChar char=""/>
              <a:tabLst>
                <a:tab pos="342900" algn="l"/>
              </a:tabLst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Синхронизированы реестр соглашений в ПУР ГИИС «Электронный бюджет» и Единый портал бюджетной системы </a:t>
            </a:r>
            <a:endParaRPr lang="ru-RU" sz="13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8115" y="3350553"/>
            <a:ext cx="8710391" cy="1584176"/>
          </a:xfrm>
          <a:prstGeom prst="rect">
            <a:avLst/>
          </a:prstGeom>
          <a:solidFill>
            <a:schemeClr val="bg2">
              <a:lumMod val="90000"/>
              <a:alpha val="29000"/>
            </a:schemeClr>
          </a:solidFill>
          <a:ln w="19050"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40000" algn="r" ea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17" y="3042776"/>
            <a:ext cx="1768792" cy="307777"/>
          </a:xfrm>
          <a:prstGeom prst="rect">
            <a:avLst/>
          </a:prstGeom>
          <a:solidFill>
            <a:schemeClr val="accent3">
              <a:lumMod val="20000"/>
              <a:lumOff val="80000"/>
              <a:alpha val="28000"/>
            </a:schemeClr>
          </a:solidFill>
          <a:ln w="19050" cmpd="dbl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2018 год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115" y="3350553"/>
            <a:ext cx="8633403" cy="165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fontAlgn="base">
              <a:spcBef>
                <a:spcPts val="200"/>
              </a:spcBef>
              <a:buFont typeface="Wingdings"/>
              <a:buChar char=""/>
              <a:tabLst>
                <a:tab pos="34290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Реализовать возможность распределения и доведения бюджетных ассигнований, лимитов бюджетных обязательств и предельных объемов финансирования расходов в ПУР ГИИС «Электронный бюджет»;</a:t>
            </a:r>
          </a:p>
          <a:p>
            <a:pPr marL="257175" indent="-257175" fontAlgn="base">
              <a:spcBef>
                <a:spcPts val="200"/>
              </a:spcBef>
              <a:buFont typeface="Wingdings"/>
              <a:buChar char=""/>
              <a:tabLst>
                <a:tab pos="34290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 Обеспечить интеграцию ПУР ГИИС «Электронный бюджет» с Единой информационной системой в части обеспечения учета БО и ДО по </a:t>
            </a:r>
            <a:r>
              <a:rPr lang="ru-RU" sz="1400" dirty="0" err="1">
                <a:latin typeface="Times New Roman"/>
                <a:ea typeface="Times New Roman"/>
              </a:rPr>
              <a:t>госконтрактам</a:t>
            </a:r>
            <a:r>
              <a:rPr lang="ru-RU" sz="1400" dirty="0">
                <a:latin typeface="Times New Roman"/>
                <a:ea typeface="Times New Roman"/>
              </a:rPr>
              <a:t>;</a:t>
            </a:r>
          </a:p>
          <a:p>
            <a:pPr marL="257175" indent="-257175" fontAlgn="base">
              <a:spcBef>
                <a:spcPts val="200"/>
              </a:spcBef>
              <a:buFont typeface="Wingdings"/>
              <a:buChar char=""/>
              <a:tabLst>
                <a:tab pos="34290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 Создать сервисы для клиентов Федерального казначейства по получению централизованной информации о ходе распределения ЛБО, заключения государственных контрактов, постановки на учет бюджетных и денежных </a:t>
            </a:r>
            <a:r>
              <a:rPr lang="ru-RU" sz="1400" dirty="0" smtClean="0">
                <a:latin typeface="Times New Roman"/>
                <a:ea typeface="Times New Roman"/>
              </a:rPr>
              <a:t>обязательств</a:t>
            </a:r>
            <a:endParaRPr lang="ru-RU" sz="1400" dirty="0">
              <a:latin typeface="Times New Roman"/>
              <a:ea typeface="Times New Roman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724673"/>
            <a:ext cx="2057400" cy="273844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3281250" y="-243"/>
            <a:ext cx="5878115" cy="699785"/>
          </a:xfrm>
          <a:prstGeom prst="rect">
            <a:avLst/>
          </a:prstGeom>
          <a:solidFill>
            <a:srgbClr val="7F7F7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defTabSz="1217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400" b="1" cap="all" spc="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Перспективы развития подсистемы «Управление расходами» ГИИС «Электронный </a:t>
            </a:r>
            <a:r>
              <a:rPr lang="ru-RU" sz="1400" b="1" cap="all" spc="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бюджет»</a:t>
            </a:r>
            <a:endParaRPr lang="ru-RU" sz="1400" b="1" cap="all" spc="1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908591" y="915566"/>
            <a:ext cx="7472635" cy="3946029"/>
            <a:chOff x="908591" y="915566"/>
            <a:chExt cx="7472635" cy="3946029"/>
          </a:xfrm>
        </p:grpSpPr>
        <p:pic>
          <p:nvPicPr>
            <p:cNvPr id="19" name="Picture 3" descr="C:\Users\smyslova\Desktop\Презентация\карта по субъектам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908591" y="915566"/>
              <a:ext cx="7472635" cy="3946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рямоугольник 19"/>
            <p:cNvSpPr/>
            <p:nvPr/>
          </p:nvSpPr>
          <p:spPr bwMode="auto">
            <a:xfrm>
              <a:off x="1043608" y="1059582"/>
              <a:ext cx="6912768" cy="3672408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77713" tIns="38856" rIns="77713" bIns="38856" anchor="ctr"/>
            <a:lstStyle>
              <a:lvl1pPr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b="1" dirty="0">
                <a:solidFill>
                  <a:schemeClr val="bg1"/>
                </a:solidFill>
                <a:latin typeface="Open Sans Condensed Light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79512" y="1336599"/>
            <a:ext cx="8710392" cy="1595938"/>
          </a:xfrm>
          <a:prstGeom prst="rect">
            <a:avLst/>
          </a:prstGeom>
          <a:solidFill>
            <a:schemeClr val="accent5">
              <a:lumMod val="40000"/>
              <a:lumOff val="60000"/>
              <a:alpha val="41000"/>
            </a:schemeClr>
          </a:solidFill>
          <a:ln w="19050" cmpd="dbl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40000" algn="r" ea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9426" y="1028822"/>
            <a:ext cx="2201907" cy="307777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 w="19050" cmpd="dbl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 в 2017 году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4097" y="1300033"/>
            <a:ext cx="863580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fontAlgn="base">
              <a:buFont typeface="Wingdings"/>
              <a:buChar char=""/>
              <a:tabLst>
                <a:tab pos="342900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Открыты валютные счета МОУ ФК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в кредитных организациях</a:t>
            </a:r>
          </a:p>
          <a:p>
            <a:pPr marL="257175" indent="-257175" fontAlgn="base">
              <a:spcBef>
                <a:spcPts val="200"/>
              </a:spcBef>
              <a:buFont typeface="Wingdings"/>
              <a:buChar char=""/>
              <a:tabLst>
                <a:tab pos="342900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Внедрен механизм проведения платежей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ПФР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по выплате пенсии в иностранной валюте (проведено более 100 тыс. операций)</a:t>
            </a:r>
            <a:endParaRPr lang="ru-RU" sz="14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257175" indent="-257175" fontAlgn="base">
              <a:spcBef>
                <a:spcPts val="200"/>
              </a:spcBef>
              <a:buFont typeface="Wingdings"/>
              <a:buChar char=""/>
              <a:tabLst>
                <a:tab pos="342900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Апробирован механизм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проведения неторговых валютных операций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«пилотных» ГРБС</a:t>
            </a:r>
          </a:p>
          <a:p>
            <a:pPr marL="257175" indent="-257175" fontAlgn="base">
              <a:spcBef>
                <a:spcPts val="200"/>
              </a:spcBef>
              <a:buFont typeface="Wingdings"/>
              <a:buChar char=""/>
              <a:tabLst>
                <a:tab pos="342900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Согласован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законопроект о внесении изменений в Федеральный закон от 10.12.2003 № 173-ФЗ в части наделения Федерального казначейства полномочиями агента валютного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контроля</a:t>
            </a:r>
            <a:endParaRPr lang="ru-RU" sz="14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3" y="3363838"/>
            <a:ext cx="8710391" cy="1220847"/>
          </a:xfrm>
          <a:prstGeom prst="rect">
            <a:avLst/>
          </a:prstGeom>
          <a:solidFill>
            <a:schemeClr val="bg2">
              <a:lumMod val="90000"/>
              <a:alpha val="29000"/>
            </a:schemeClr>
          </a:solidFill>
          <a:ln w="19050"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40000" algn="r" ea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9425" y="3056061"/>
            <a:ext cx="1804383" cy="307777"/>
          </a:xfrm>
          <a:prstGeom prst="rect">
            <a:avLst/>
          </a:prstGeom>
          <a:solidFill>
            <a:schemeClr val="accent3">
              <a:lumMod val="20000"/>
              <a:lumOff val="80000"/>
              <a:alpha val="28000"/>
            </a:schemeClr>
          </a:solidFill>
          <a:ln w="19050" cmpd="dbl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2018 год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6501" y="3363838"/>
            <a:ext cx="8633403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fontAlgn="base">
              <a:spcBef>
                <a:spcPts val="200"/>
              </a:spcBef>
              <a:buFont typeface="Wingdings"/>
              <a:buChar char=""/>
              <a:tabLst>
                <a:tab pos="342900" algn="l"/>
              </a:tabLst>
            </a:pPr>
            <a:r>
              <a:rPr lang="ru-RU" sz="1400" dirty="0" smtClean="0">
                <a:latin typeface="Times New Roman"/>
                <a:ea typeface="Times New Roman"/>
              </a:rPr>
              <a:t>Перевод на обслуживание в МОУ ФК неторговых валютных операций ГРБС</a:t>
            </a:r>
            <a:endParaRPr lang="ru-RU" sz="1400" dirty="0">
              <a:latin typeface="Times New Roman"/>
              <a:ea typeface="Times New Roman"/>
            </a:endParaRPr>
          </a:p>
          <a:p>
            <a:pPr marL="257175" indent="-257175" fontAlgn="base">
              <a:spcBef>
                <a:spcPts val="200"/>
              </a:spcBef>
              <a:buFont typeface="Wingdings"/>
              <a:buChar char=""/>
              <a:tabLst>
                <a:tab pos="342900" algn="l"/>
              </a:tabLst>
            </a:pPr>
            <a:r>
              <a:rPr lang="ru-RU" sz="1400" dirty="0" smtClean="0">
                <a:latin typeface="Times New Roman"/>
                <a:ea typeface="Times New Roman"/>
              </a:rPr>
              <a:t>Внедрение механизма </a:t>
            </a:r>
            <a:r>
              <a:rPr lang="ru-RU" sz="1400" dirty="0">
                <a:latin typeface="Times New Roman"/>
                <a:ea typeface="Times New Roman"/>
              </a:rPr>
              <a:t>перечисления в доход федерального </a:t>
            </a:r>
            <a:r>
              <a:rPr lang="ru-RU" sz="1400" dirty="0" smtClean="0">
                <a:latin typeface="Times New Roman"/>
                <a:ea typeface="Times New Roman"/>
              </a:rPr>
              <a:t>бюджета конфискованной и иной иностранной валюты, в том числе в наличной форме</a:t>
            </a:r>
          </a:p>
          <a:p>
            <a:pPr marL="257175" indent="-257175" fontAlgn="base">
              <a:spcBef>
                <a:spcPts val="200"/>
              </a:spcBef>
              <a:buFont typeface="Wingdings"/>
              <a:buChar char=""/>
              <a:tabLst>
                <a:tab pos="342900" algn="l"/>
              </a:tabLst>
            </a:pPr>
            <a:r>
              <a:rPr lang="ru-RU" sz="1400" dirty="0" smtClean="0">
                <a:latin typeface="Times New Roman"/>
                <a:ea typeface="Times New Roman"/>
              </a:rPr>
              <a:t>Разработка нормативной правовой базы, необходимой для осуществления Федеральным казначейством функций агента валютного контроля</a:t>
            </a:r>
            <a:endParaRPr lang="ru-RU" sz="1400" dirty="0">
              <a:latin typeface="Times New Roman"/>
              <a:ea typeface="Times New Roman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4724673"/>
            <a:ext cx="2057400" cy="273844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3281250" y="-243"/>
            <a:ext cx="5878115" cy="699785"/>
          </a:xfrm>
          <a:prstGeom prst="rect">
            <a:avLst/>
          </a:prstGeom>
          <a:solidFill>
            <a:srgbClr val="7F7F7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defTabSz="1217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400" b="1" cap="all" spc="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Обеспечение перевода на обслуживание в Федеральное казначейство неторговых валютных операций клиентов</a:t>
            </a:r>
            <a:endParaRPr lang="ru-RU" alt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PT Serif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01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908591" y="915566"/>
            <a:ext cx="7472635" cy="3946029"/>
            <a:chOff x="908591" y="915566"/>
            <a:chExt cx="7472635" cy="3946029"/>
          </a:xfrm>
        </p:grpSpPr>
        <p:pic>
          <p:nvPicPr>
            <p:cNvPr id="23" name="Picture 3" descr="C:\Users\smyslova\Desktop\Презентация\карта по субъектам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908591" y="915566"/>
              <a:ext cx="7472635" cy="3946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Прямоугольник 23"/>
            <p:cNvSpPr/>
            <p:nvPr/>
          </p:nvSpPr>
          <p:spPr bwMode="auto">
            <a:xfrm>
              <a:off x="1043608" y="1059582"/>
              <a:ext cx="6912768" cy="3672408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77713" tIns="38856" rIns="77713" bIns="38856" anchor="ctr"/>
            <a:lstStyle>
              <a:lvl1pPr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b="1" dirty="0">
                <a:solidFill>
                  <a:schemeClr val="bg1"/>
                </a:solidFill>
                <a:latin typeface="Open Sans Condensed Light" charset="0"/>
              </a:endParaRPr>
            </a:p>
          </p:txBody>
        </p:sp>
      </p:grpSp>
      <p:sp>
        <p:nvSpPr>
          <p:cNvPr id="92" name="Заголовок 1"/>
          <p:cNvSpPr txBox="1">
            <a:spLocks/>
          </p:cNvSpPr>
          <p:nvPr/>
        </p:nvSpPr>
        <p:spPr bwMode="auto">
          <a:xfrm>
            <a:off x="3265885" y="831"/>
            <a:ext cx="5878115" cy="626703"/>
          </a:xfrm>
          <a:prstGeom prst="rect">
            <a:avLst/>
          </a:prstGeom>
          <a:solidFill>
            <a:srgbClr val="7F7F7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defTabSz="1217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  <a:defRPr/>
            </a:pPr>
            <a:r>
              <a:rPr lang="ru-RU" sz="1400" b="1" cap="all" spc="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Инструменты управления ликвидностью ЕКС</a:t>
            </a:r>
          </a:p>
        </p:txBody>
      </p:sp>
      <p:sp>
        <p:nvSpPr>
          <p:cNvPr id="9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4724673"/>
            <a:ext cx="2057400" cy="273844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920574" y="1149274"/>
            <a:ext cx="4043913" cy="2022083"/>
          </a:xfrm>
          <a:prstGeom prst="rect">
            <a:avLst/>
          </a:prstGeom>
          <a:solidFill>
            <a:schemeClr val="bg2">
              <a:lumMod val="90000"/>
              <a:alpha val="29000"/>
            </a:schemeClr>
          </a:solidFill>
          <a:ln w="19050"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40000" algn="r" ea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79512" y="1546291"/>
            <a:ext cx="4593780" cy="1021032"/>
          </a:xfrm>
          <a:prstGeom prst="rect">
            <a:avLst/>
          </a:prstGeom>
          <a:solidFill>
            <a:schemeClr val="accent5">
              <a:lumMod val="40000"/>
              <a:lumOff val="60000"/>
              <a:alpha val="41000"/>
            </a:schemeClr>
          </a:solidFill>
          <a:ln w="19050" cmpd="dbl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40000" algn="r" ea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028732" y="1201587"/>
            <a:ext cx="393575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«плавающей» процентной ставкой;</a:t>
            </a:r>
          </a:p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средств федерального бюджета по сделкам «валютный своп»;</a:t>
            </a:r>
          </a:p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Депозиты через «Центрального контрагента»;</a:t>
            </a:r>
          </a:p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«длинных» денег Фонда социального страхования Российской Федерации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98255" y="1551660"/>
            <a:ext cx="45733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Депозиты с «плавающей» процентной ставкой;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Депозиты «до востребования»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Покупка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(продажа)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ин.валюты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Бирже</a:t>
            </a:r>
            <a:endParaRPr lang="ru-RU" alt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772549" y="810721"/>
            <a:ext cx="2339961" cy="338554"/>
          </a:xfrm>
          <a:prstGeom prst="rect">
            <a:avLst/>
          </a:prstGeom>
          <a:solidFill>
            <a:schemeClr val="accent3">
              <a:lumMod val="20000"/>
              <a:lumOff val="80000"/>
              <a:alpha val="28000"/>
            </a:schemeClr>
          </a:solidFill>
          <a:ln w="19050" cmpd="dbl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2018 год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44236" y="1206618"/>
            <a:ext cx="3600400" cy="338554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 w="19050" cmpd="dbl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разработаны механизмы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" name="Группа 102"/>
          <p:cNvGrpSpPr/>
          <p:nvPr/>
        </p:nvGrpSpPr>
        <p:grpSpPr>
          <a:xfrm>
            <a:off x="867079" y="2740675"/>
            <a:ext cx="3029440" cy="1728193"/>
            <a:chOff x="4675320" y="-122753"/>
            <a:chExt cx="2286933" cy="1647612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104" name="Прямоугольник 103"/>
            <p:cNvSpPr/>
            <p:nvPr/>
          </p:nvSpPr>
          <p:spPr>
            <a:xfrm>
              <a:off x="4689518" y="-122753"/>
              <a:ext cx="2272735" cy="1641561"/>
            </a:xfrm>
            <a:prstGeom prst="rect">
              <a:avLst/>
            </a:prstGeom>
            <a:solidFill>
              <a:srgbClr val="E2E9F6"/>
            </a:solidFill>
            <a:ln w="38100">
              <a:solidFill>
                <a:schemeClr val="bg1"/>
              </a:solidFill>
            </a:ln>
            <a:effectLst>
              <a:outerShdw blurRad="50800" dist="50800" dir="8100000" algn="ctr" rotWithShape="0">
                <a:srgbClr val="000000">
                  <a:alpha val="32000"/>
                </a:srgbClr>
              </a:outerShdw>
            </a:effectLst>
            <a:sp3d extrusionH="76200" contourW="12700" prstMaterial="softEdge">
              <a:bevelT w="50800"/>
              <a:bevelB/>
              <a:contourClr>
                <a:schemeClr val="bg1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675320" y="-116702"/>
              <a:ext cx="2272735" cy="16415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itchFamily="18" charset="0"/>
                </a:rPr>
                <a:t>Доход от о</a:t>
              </a:r>
              <a:r>
                <a:rPr lang="ru-RU" altLang="ru-RU" sz="1600" kern="1200" dirty="0" smtClean="0">
                  <a:latin typeface="Times New Roman" panose="02020603050405020304" pitchFamily="18" charset="0"/>
                  <a:cs typeface="Times New Roman" pitchFamily="18" charset="0"/>
                </a:rPr>
                <a:t>пераций (факт)</a:t>
              </a:r>
              <a:endParaRPr lang="ru-RU" sz="1600" dirty="0">
                <a:latin typeface="Times New Roman" panose="02020603050405020304" pitchFamily="18" charset="0"/>
                <a:cs typeface="Times New Roman" pitchFamily="18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ru-RU" sz="2400" b="1" kern="1200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73,8 млрд. рублей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500" kern="1200" dirty="0" smtClean="0">
                  <a:latin typeface="Times New Roman" panose="02020603050405020304" pitchFamily="18" charset="0"/>
                  <a:cs typeface="Times New Roman" pitchFamily="18" charset="0"/>
                </a:rPr>
                <a:t>(в 1,6 раза выше расходов на содержание Казначейства России)</a:t>
              </a:r>
              <a:endParaRPr lang="ru-RU" sz="1500" kern="12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5541408" y="3291829"/>
            <a:ext cx="2910401" cy="1154218"/>
            <a:chOff x="2287060" y="410166"/>
            <a:chExt cx="2910401" cy="1758803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110" name="Прямоугольник 109"/>
            <p:cNvSpPr/>
            <p:nvPr/>
          </p:nvSpPr>
          <p:spPr>
            <a:xfrm>
              <a:off x="2287060" y="410168"/>
              <a:ext cx="2910401" cy="1758801"/>
            </a:xfrm>
            <a:prstGeom prst="rect">
              <a:avLst/>
            </a:prstGeom>
            <a:solidFill>
              <a:schemeClr val="accent3">
                <a:tint val="40000"/>
                <a:hueOff val="0"/>
                <a:satOff val="0"/>
                <a:lumOff val="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50800" dir="8100000" algn="ctr" rotWithShape="0">
                <a:schemeClr val="tx1">
                  <a:alpha val="32000"/>
                </a:schemeClr>
              </a:outerShdw>
            </a:effectLst>
            <a:sp3d extrusionH="76200" contourW="12700" prstMaterial="softEdge">
              <a:bevelT w="50800"/>
              <a:bevelB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1" name="Прямоугольник 110"/>
            <p:cNvSpPr/>
            <p:nvPr/>
          </p:nvSpPr>
          <p:spPr>
            <a:xfrm>
              <a:off x="2431076" y="410166"/>
              <a:ext cx="2622369" cy="17588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dirty="0">
                  <a:latin typeface="Times New Roman" panose="02020603050405020304" pitchFamily="18" charset="0"/>
                  <a:cs typeface="Times New Roman" pitchFamily="18" charset="0"/>
                </a:rPr>
                <a:t>Доход от о</a:t>
              </a:r>
              <a:r>
                <a:rPr lang="ru-RU" altLang="ru-RU" sz="1600" dirty="0">
                  <a:latin typeface="Times New Roman" panose="02020603050405020304" pitchFamily="18" charset="0"/>
                  <a:cs typeface="Times New Roman" pitchFamily="18" charset="0"/>
                </a:rPr>
                <a:t>пераций </a:t>
              </a:r>
              <a:r>
                <a:rPr lang="ru-RU" altLang="ru-RU" sz="1600" dirty="0" smtClean="0">
                  <a:latin typeface="Times New Roman" panose="02020603050405020304" pitchFamily="18" charset="0"/>
                  <a:cs typeface="Times New Roman" pitchFamily="18" charset="0"/>
                </a:rPr>
                <a:t>(план)</a:t>
              </a:r>
              <a:endParaRPr lang="ru-RU" sz="1600" dirty="0">
                <a:latin typeface="Times New Roman" panose="02020603050405020304" pitchFamily="18" charset="0"/>
                <a:cs typeface="Times New Roman" pitchFamily="18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80,0 </a:t>
              </a:r>
              <a:r>
                <a: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млрд. рублей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59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Группа 55"/>
          <p:cNvGrpSpPr/>
          <p:nvPr/>
        </p:nvGrpSpPr>
        <p:grpSpPr>
          <a:xfrm>
            <a:off x="908591" y="915566"/>
            <a:ext cx="7472635" cy="3946029"/>
            <a:chOff x="908591" y="915566"/>
            <a:chExt cx="7472635" cy="3946029"/>
          </a:xfrm>
        </p:grpSpPr>
        <p:pic>
          <p:nvPicPr>
            <p:cNvPr id="60" name="Picture 3" descr="C:\Users\smyslova\Desktop\Презентация\карта по субъектам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908591" y="915566"/>
              <a:ext cx="7472635" cy="3946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Прямоугольник 60"/>
            <p:cNvSpPr/>
            <p:nvPr/>
          </p:nvSpPr>
          <p:spPr bwMode="auto">
            <a:xfrm>
              <a:off x="1043608" y="1059582"/>
              <a:ext cx="6912768" cy="3672408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77713" tIns="38856" rIns="77713" bIns="38856" anchor="ctr"/>
            <a:lstStyle>
              <a:lvl1pPr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b="1" dirty="0">
                <a:solidFill>
                  <a:schemeClr val="bg1"/>
                </a:solidFill>
                <a:latin typeface="Open Sans Condensed Light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075157" y="1346379"/>
            <a:ext cx="2880321" cy="2280324"/>
          </a:xfrm>
          <a:prstGeom prst="rect">
            <a:avLst/>
          </a:prstGeom>
          <a:solidFill>
            <a:schemeClr val="accent3">
              <a:lumMod val="40000"/>
              <a:lumOff val="60000"/>
              <a:alpha val="41000"/>
            </a:schemeClr>
          </a:solidFill>
          <a:ln w="19050" cmpd="dbl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81250" y="-243"/>
            <a:ext cx="5878115" cy="555769"/>
          </a:xfrm>
          <a:prstGeom prst="rect">
            <a:avLst/>
          </a:prstGeom>
          <a:solidFill>
            <a:srgbClr val="7F7F7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defTabSz="1217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  <a:t>УПРАВЛЕНИЕ ВНЕШНИМИ КАЗНАЧЕЙСКИМИ </a:t>
            </a: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  <a:t>РИСКАМИ </a:t>
            </a:r>
            <a:b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</a:b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  <a:t>В ОРГАНАХ ФЕДЕРАЛЬНОГО КАЗНАЧЕЙСТВА</a:t>
            </a:r>
            <a:endParaRPr lang="ru-RU" alt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PT Serif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65932" y="1347614"/>
            <a:ext cx="2990206" cy="2285439"/>
          </a:xfrm>
          <a:prstGeom prst="rect">
            <a:avLst/>
          </a:prstGeom>
          <a:solidFill>
            <a:schemeClr val="accent3">
              <a:lumMod val="40000"/>
              <a:lumOff val="60000"/>
              <a:alpha val="41000"/>
            </a:schemeClr>
          </a:solidFill>
          <a:ln w="19050" cmpd="dbl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5656312" y="1334914"/>
            <a:ext cx="3776758" cy="42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обеспечения непрерывности </a:t>
            </a:r>
          </a:p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были применены на практике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666978" y="1901868"/>
            <a:ext cx="3776758" cy="2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полномочий ТО УФК, в котором реализовался внешний казначейский риск</a:t>
            </a:r>
            <a:endParaRPr lang="ru-RU" sz="11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42175" y="2242164"/>
            <a:ext cx="1366647" cy="628818"/>
          </a:xfrm>
          <a:prstGeom prst="rect">
            <a:avLst/>
          </a:prstGeom>
          <a:noFill/>
          <a:ln w="19050" cmpd="dbl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УФК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Краснодарскому краю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145573" y="2932571"/>
            <a:ext cx="1366647" cy="628818"/>
          </a:xfrm>
          <a:prstGeom prst="rect">
            <a:avLst/>
          </a:prstGeom>
          <a:noFill/>
          <a:ln w="19050" cmpd="dbl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УФК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</a:t>
            </a:r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Тверской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области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606292" y="2242163"/>
            <a:ext cx="1366647" cy="628818"/>
          </a:xfrm>
          <a:prstGeom prst="rect">
            <a:avLst/>
          </a:prstGeom>
          <a:noFill/>
          <a:ln w="19050" cmpd="dbl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УФК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Ханты-мансийскому автономному округу – Югре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609690" y="2932570"/>
            <a:ext cx="1366647" cy="628818"/>
          </a:xfrm>
          <a:prstGeom prst="rect">
            <a:avLst/>
          </a:prstGeom>
          <a:noFill/>
          <a:ln w="19050" cmpd="dbl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УФК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</a:t>
            </a:r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Ростовской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области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2975124" y="1402753"/>
            <a:ext cx="3068176" cy="42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оперативное взаимодействие по вопросам обеспечения </a:t>
            </a:r>
          </a:p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непрерывности деятельности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2863\Desktop\Картинки\1\ab12_02112012_a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25" y="2111404"/>
            <a:ext cx="607814" cy="59484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238224" y="2094540"/>
            <a:ext cx="592656" cy="59265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" r="2494"/>
          <a:stretch/>
        </p:blipFill>
        <p:spPr bwMode="auto">
          <a:xfrm>
            <a:off x="5125290" y="2107240"/>
            <a:ext cx="592656" cy="6117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Овал 39"/>
          <p:cNvSpPr/>
          <p:nvPr/>
        </p:nvSpPr>
        <p:spPr>
          <a:xfrm>
            <a:off x="5125289" y="2107240"/>
            <a:ext cx="592656" cy="59265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" descr="C:\Users\2863\Desktop\Картинки\1\ab12_02112012_an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871" y="3083544"/>
            <a:ext cx="369249" cy="3613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Овал 41"/>
          <p:cNvSpPr/>
          <p:nvPr/>
        </p:nvSpPr>
        <p:spPr>
          <a:xfrm>
            <a:off x="3362870" y="3066680"/>
            <a:ext cx="360040" cy="3600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endCxn id="3" idx="6"/>
          </p:cNvCxnSpPr>
          <p:nvPr/>
        </p:nvCxnSpPr>
        <p:spPr>
          <a:xfrm flipH="1">
            <a:off x="3830880" y="2390868"/>
            <a:ext cx="1294409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42" idx="0"/>
            <a:endCxn id="1026" idx="4"/>
          </p:cNvCxnSpPr>
          <p:nvPr/>
        </p:nvCxnSpPr>
        <p:spPr>
          <a:xfrm flipH="1" flipV="1">
            <a:off x="3542132" y="2706246"/>
            <a:ext cx="758" cy="360434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" r="2494"/>
          <a:stretch/>
        </p:blipFill>
        <p:spPr bwMode="auto">
          <a:xfrm>
            <a:off x="5232858" y="3069632"/>
            <a:ext cx="360040" cy="3716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Овал 44"/>
          <p:cNvSpPr/>
          <p:nvPr/>
        </p:nvSpPr>
        <p:spPr>
          <a:xfrm>
            <a:off x="5232857" y="3069632"/>
            <a:ext cx="360040" cy="3600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 стрелкой 45"/>
          <p:cNvCxnSpPr/>
          <p:nvPr/>
        </p:nvCxnSpPr>
        <p:spPr>
          <a:xfrm flipH="1" flipV="1">
            <a:off x="5420859" y="2706246"/>
            <a:ext cx="758" cy="360434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42" idx="6"/>
          </p:cNvCxnSpPr>
          <p:nvPr/>
        </p:nvCxnSpPr>
        <p:spPr>
          <a:xfrm flipH="1" flipV="1">
            <a:off x="3722910" y="3246700"/>
            <a:ext cx="1509948" cy="124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Заголовок 1"/>
          <p:cNvSpPr txBox="1">
            <a:spLocks/>
          </p:cNvSpPr>
          <p:nvPr/>
        </p:nvSpPr>
        <p:spPr bwMode="auto">
          <a:xfrm>
            <a:off x="2751726" y="1872542"/>
            <a:ext cx="1571698" cy="2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</a:t>
            </a:r>
          </a:p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</a:t>
            </a:r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 bwMode="auto">
          <a:xfrm>
            <a:off x="4596882" y="1944353"/>
            <a:ext cx="1571698" cy="2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МЧС России</a:t>
            </a:r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 bwMode="auto">
          <a:xfrm>
            <a:off x="4595834" y="3419547"/>
            <a:ext cx="1571698" cy="2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МЧС России</a:t>
            </a:r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 bwMode="auto">
          <a:xfrm>
            <a:off x="2766584" y="3415702"/>
            <a:ext cx="1571698" cy="2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</a:t>
            </a:r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 bwMode="auto">
          <a:xfrm>
            <a:off x="3290174" y="2779095"/>
            <a:ext cx="1160758" cy="2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</a:t>
            </a:r>
          </a:p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7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взаимодействие</a:t>
            </a:r>
            <a:endParaRPr lang="ru-RU" sz="7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 bwMode="auto">
          <a:xfrm>
            <a:off x="3837654" y="2152578"/>
            <a:ext cx="1368152" cy="27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Ежедневные прогнозы </a:t>
            </a:r>
            <a:r>
              <a:rPr lang="ru-RU" sz="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и развития </a:t>
            </a:r>
            <a:r>
              <a:rPr lang="ru-RU" sz="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ЧС</a:t>
            </a:r>
            <a:endParaRPr lang="ru-RU" sz="7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 bwMode="auto">
          <a:xfrm>
            <a:off x="3827828" y="3237466"/>
            <a:ext cx="1368152" cy="27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 ЧС регионального масштаба</a:t>
            </a:r>
            <a:endParaRPr lang="ru-RU" sz="7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4724673"/>
            <a:ext cx="2057400" cy="273844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646" y="1352729"/>
            <a:ext cx="2880321" cy="2280324"/>
          </a:xfrm>
          <a:prstGeom prst="rect">
            <a:avLst/>
          </a:prstGeom>
          <a:solidFill>
            <a:schemeClr val="accent3">
              <a:lumMod val="40000"/>
              <a:lumOff val="60000"/>
              <a:alpha val="41000"/>
            </a:schemeClr>
          </a:solidFill>
          <a:ln w="19050" cmpd="dbl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rgbClr val="000000"/>
              </a:solidFill>
              <a:latin typeface="Trebuchet MS" pitchFamily="34" charset="0"/>
              <a:ea typeface="PT Serif"/>
              <a:cs typeface="Calibri" pitchFamily="34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 bwMode="auto">
          <a:xfrm>
            <a:off x="-4152" y="1360314"/>
            <a:ext cx="3068176" cy="42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порядок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аварийного восстановления функциональности УФК</a:t>
            </a:r>
          </a:p>
        </p:txBody>
      </p:sp>
      <p:sp>
        <p:nvSpPr>
          <p:cNvPr id="55" name="Заголовок 1"/>
          <p:cNvSpPr txBox="1">
            <a:spLocks/>
          </p:cNvSpPr>
          <p:nvPr/>
        </p:nvSpPr>
        <p:spPr bwMode="auto">
          <a:xfrm>
            <a:off x="1526599" y="987574"/>
            <a:ext cx="2109297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lnSpc>
                <a:spcPct val="85000"/>
              </a:lnSpc>
              <a:spcAft>
                <a:spcPts val="0"/>
              </a:spcAft>
            </a:pPr>
            <a:endParaRPr lang="ru-RU" sz="1400" b="1" u="sng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49362" y="2336676"/>
            <a:ext cx="2548972" cy="360000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 w="6350">
            <a:solidFill>
              <a:schemeClr val="tx2"/>
            </a:solidFill>
          </a:ln>
        </p:spPr>
        <p:txBody>
          <a:bodyPr wrap="square" lIns="91436" tIns="45718" rIns="91436" bIns="45718" anchor="ctr" anchorCtr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  <a:t>Отсутствия </a:t>
            </a: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  <a:t>электроснабжения здания УФК</a:t>
            </a:r>
            <a:endParaRPr lang="ru-RU" sz="900" b="1" dirty="0" smtClean="0">
              <a:solidFill>
                <a:srgbClr val="002060"/>
              </a:solidFill>
              <a:latin typeface="Times New Roman" panose="02020603050405020304" pitchFamily="18" charset="0"/>
              <a:ea typeface="PT Serif"/>
              <a:cs typeface="Times New Roman" panose="02020603050405020304" pitchFamily="18" charset="0"/>
            </a:endParaRPr>
          </a:p>
        </p:txBody>
      </p:sp>
      <p:sp>
        <p:nvSpPr>
          <p:cNvPr id="78" name="Заголовок 1"/>
          <p:cNvSpPr txBox="1">
            <a:spLocks/>
          </p:cNvSpPr>
          <p:nvPr/>
        </p:nvSpPr>
        <p:spPr bwMode="auto">
          <a:xfrm>
            <a:off x="1588" y="1861900"/>
            <a:ext cx="3068176" cy="42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порядка позволяет оперативно восстановить работоспособность 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в случае: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48228" y="2756064"/>
            <a:ext cx="2548972" cy="360000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 w="6350">
            <a:solidFill>
              <a:schemeClr val="tx2"/>
            </a:solidFill>
          </a:ln>
        </p:spPr>
        <p:txBody>
          <a:bodyPr wrap="square" lIns="91436" tIns="45718" rIns="91436" bIns="45718" anchor="ctr" anchorCtr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  <a:t>Неработоспособности </a:t>
            </a: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  <a:t>каналов </a:t>
            </a:r>
            <a:r>
              <a:rPr 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  <a:t>связи в УФК 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255712" y="3173214"/>
            <a:ext cx="2548972" cy="369328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 w="6350">
            <a:solidFill>
              <a:schemeClr val="tx2"/>
            </a:solidFill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  <a:t>Неработоспособности программного обеспечения в УФК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58686" y="915567"/>
            <a:ext cx="2913261" cy="311434"/>
          </a:xfrm>
          <a:prstGeom prst="rect">
            <a:avLst/>
          </a:prstGeom>
          <a:solidFill>
            <a:schemeClr val="accent3">
              <a:lumMod val="40000"/>
              <a:lumOff val="60000"/>
              <a:alpha val="41000"/>
            </a:schemeClr>
          </a:solidFill>
          <a:ln w="19050" cmpd="dbl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00" b="1">
                <a:solidFill>
                  <a:srgbClr val="000000"/>
                </a:solidFill>
                <a:latin typeface="Trebuchet MS" pitchFamily="34" charset="0"/>
                <a:ea typeface="PT Serif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 2017 году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90868" y="4103663"/>
            <a:ext cx="8113580" cy="628327"/>
          </a:xfrm>
          <a:prstGeom prst="rect">
            <a:avLst/>
          </a:prstGeom>
          <a:solidFill>
            <a:schemeClr val="bg2">
              <a:lumMod val="90000"/>
              <a:alpha val="29000"/>
            </a:schemeClr>
          </a:solidFill>
          <a:ln w="19050"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механизмов обеспечения непрерывности деятельности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устойчивости функционирования органов Федерального казначейства  </a:t>
            </a:r>
          </a:p>
          <a:p>
            <a:pPr marL="540000" algn="r" ea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02118" y="3795886"/>
            <a:ext cx="2339961" cy="307777"/>
          </a:xfrm>
          <a:prstGeom prst="rect">
            <a:avLst/>
          </a:prstGeom>
          <a:solidFill>
            <a:schemeClr val="accent3">
              <a:lumMod val="20000"/>
              <a:lumOff val="80000"/>
              <a:alpha val="28000"/>
            </a:schemeClr>
          </a:solidFill>
          <a:ln w="19050" cmpd="dbl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2018 год</a:t>
            </a:r>
          </a:p>
        </p:txBody>
      </p:sp>
    </p:spTree>
    <p:extLst>
      <p:ext uri="{BB962C8B-B14F-4D97-AF65-F5344CB8AC3E}">
        <p14:creationId xmlns:p14="http://schemas.microsoft.com/office/powerpoint/2010/main" val="35122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908591" y="915566"/>
            <a:ext cx="7472635" cy="3946029"/>
            <a:chOff x="908591" y="915566"/>
            <a:chExt cx="7472635" cy="3946029"/>
          </a:xfrm>
        </p:grpSpPr>
        <p:pic>
          <p:nvPicPr>
            <p:cNvPr id="18" name="Picture 3" descr="C:\Users\smyslova\Desktop\Презентация\карта по субъектам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908591" y="915566"/>
              <a:ext cx="7472635" cy="3946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Прямоугольник 18"/>
            <p:cNvSpPr/>
            <p:nvPr/>
          </p:nvSpPr>
          <p:spPr bwMode="auto">
            <a:xfrm>
              <a:off x="1043608" y="1059582"/>
              <a:ext cx="6912768" cy="3672408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77713" tIns="38856" rIns="77713" bIns="38856" anchor="ctr"/>
            <a:lstStyle>
              <a:lvl1pPr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b="1" dirty="0">
                <a:solidFill>
                  <a:schemeClr val="bg1"/>
                </a:solidFill>
                <a:latin typeface="Open Sans Condensed Light" charset="0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152428" y="1415784"/>
            <a:ext cx="4347564" cy="3465090"/>
          </a:xfrm>
          <a:prstGeom prst="rect">
            <a:avLst/>
          </a:prstGeom>
          <a:solidFill>
            <a:schemeClr val="accent5">
              <a:lumMod val="40000"/>
              <a:lumOff val="60000"/>
              <a:alpha val="41000"/>
            </a:schemeClr>
          </a:solidFill>
          <a:ln w="19050" cmpd="dbl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40000" algn="r" ea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644908" y="1426239"/>
            <a:ext cx="4319580" cy="2945711"/>
          </a:xfrm>
          <a:prstGeom prst="rect">
            <a:avLst/>
          </a:prstGeom>
          <a:solidFill>
            <a:schemeClr val="bg2">
              <a:lumMod val="90000"/>
              <a:alpha val="29000"/>
            </a:schemeClr>
          </a:solidFill>
          <a:ln w="19050"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40000" algn="r" ea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3265885" y="0"/>
            <a:ext cx="5878115" cy="771550"/>
          </a:xfrm>
          <a:prstGeom prst="rect">
            <a:avLst/>
          </a:prstGeom>
          <a:solidFill>
            <a:srgbClr val="7F7F7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7" rIns="0" bIns="45717" anchor="ctr"/>
          <a:lstStyle>
            <a:lvl1pPr defTabSz="1217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400" b="1" cap="all" spc="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Технология выплат денежных средств </a:t>
            </a:r>
            <a:br>
              <a:rPr lang="ru-RU" sz="1400" b="1" cap="all" spc="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</a:br>
            <a:r>
              <a:rPr lang="ru-RU" sz="1400" b="1" cap="all" spc="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на банковские карты «          </a:t>
            </a:r>
            <a:r>
              <a:rPr lang="ru-RU" sz="1400" b="1" cap="all" spc="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 » </a:t>
            </a:r>
            <a:r>
              <a:rPr lang="ru-RU" sz="1400" b="1" cap="all" spc="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физических лиц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519738"/>
              </p:ext>
            </p:extLst>
          </p:nvPr>
        </p:nvGraphicFramePr>
        <p:xfrm>
          <a:off x="251520" y="1413993"/>
          <a:ext cx="4320480" cy="3455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0098"/>
                <a:gridCol w="3440382"/>
              </a:tblGrid>
              <a:tr h="43091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Сегодня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применяется в 33 субъектах РФ 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выплатах ФСС России физическим лицам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6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Масштабирование на 31 субъект РФ</a:t>
                      </a: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в 2-х пилотных регионах без ограничения по страхователям</a:t>
                      </a:r>
                    </a:p>
                  </a:txBody>
                  <a:tcPr anchor="ctr"/>
                </a:tc>
              </a:tr>
              <a:tr h="522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Апробация в 2-х пилотных регионах на выплатах сотрудникам Казначейства России и ФСС России</a:t>
                      </a:r>
                    </a:p>
                  </a:txBody>
                  <a:tcPr anchor="ctr"/>
                </a:tc>
              </a:tr>
              <a:tr h="436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Заключены договоры между Казначейством России, Банком России и АО «НСПК»</a:t>
                      </a:r>
                    </a:p>
                  </a:txBody>
                  <a:tcPr anchor="ctr"/>
                </a:tc>
              </a:tr>
              <a:tr h="571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 план мероприятий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 проектный комитет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604" y="404437"/>
            <a:ext cx="576037" cy="16505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740072" y="3651870"/>
            <a:ext cx="4608512" cy="569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технологии:</a:t>
            </a:r>
          </a:p>
          <a:p>
            <a:pPr marL="177800" indent="-1778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сверочных процедур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671178" y="1476749"/>
            <a:ext cx="4293310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технологии на иные виды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выплат:</a:t>
            </a:r>
          </a:p>
          <a:p>
            <a:pPr marL="177800" indent="-1778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Денежное содержание, вознаграждение, довольствие государственных служащих Федерального казначейства,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Росаккредитации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иных государственных органов</a:t>
            </a:r>
          </a:p>
          <a:p>
            <a:pPr marL="177800" indent="-1778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труда работников (персонала) государственных и муниципальных органов, учреждений, государственных внебюджетных фондов</a:t>
            </a:r>
          </a:p>
          <a:p>
            <a:pPr marL="177800" indent="-1778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Денежное довольствие военнослужащих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4740072" y="3928869"/>
            <a:ext cx="2818403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740072" y="1780396"/>
            <a:ext cx="394691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4724673"/>
            <a:ext cx="2057400" cy="273844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43608" y="1076461"/>
            <a:ext cx="2474214" cy="338554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 w="19050" cmpd="dbl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 к 2018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80112" y="1087685"/>
            <a:ext cx="2339961" cy="338554"/>
          </a:xfrm>
          <a:prstGeom prst="rect">
            <a:avLst/>
          </a:prstGeom>
          <a:solidFill>
            <a:schemeClr val="accent3">
              <a:lumMod val="20000"/>
              <a:lumOff val="80000"/>
              <a:alpha val="28000"/>
            </a:schemeClr>
          </a:solidFill>
          <a:ln w="19050" cmpd="dbl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2018 год</a:t>
            </a:r>
          </a:p>
        </p:txBody>
      </p:sp>
    </p:spTree>
    <p:extLst>
      <p:ext uri="{BB962C8B-B14F-4D97-AF65-F5344CB8AC3E}">
        <p14:creationId xmlns:p14="http://schemas.microsoft.com/office/powerpoint/2010/main" val="17610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908591" y="915566"/>
            <a:ext cx="7472635" cy="3946029"/>
            <a:chOff x="908591" y="915566"/>
            <a:chExt cx="7472635" cy="3946029"/>
          </a:xfrm>
        </p:grpSpPr>
        <p:pic>
          <p:nvPicPr>
            <p:cNvPr id="14" name="Picture 3" descr="C:\Users\smyslova\Desktop\Презентация\карта по субъектам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908591" y="915566"/>
              <a:ext cx="7472635" cy="3946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Прямоугольник 14"/>
            <p:cNvSpPr/>
            <p:nvPr/>
          </p:nvSpPr>
          <p:spPr bwMode="auto">
            <a:xfrm>
              <a:off x="1043608" y="1059582"/>
              <a:ext cx="6912768" cy="3672408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77713" tIns="38856" rIns="77713" bIns="38856" anchor="ctr"/>
            <a:lstStyle>
              <a:lvl1pPr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b="1" dirty="0">
                <a:solidFill>
                  <a:schemeClr val="bg1"/>
                </a:solidFill>
                <a:latin typeface="Open Sans Condensed Light" charset="0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200982" y="3624692"/>
            <a:ext cx="8547482" cy="1214153"/>
          </a:xfrm>
          <a:prstGeom prst="rect">
            <a:avLst/>
          </a:prstGeom>
          <a:solidFill>
            <a:schemeClr val="bg2">
              <a:lumMod val="90000"/>
              <a:alpha val="29000"/>
            </a:schemeClr>
          </a:solidFill>
          <a:ln w="19050"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40000" algn="r" ea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524" y="3616748"/>
            <a:ext cx="8596492" cy="1184940"/>
          </a:xfrm>
          <a:prstGeom prst="rect">
            <a:avLst/>
          </a:prstGeom>
          <a:noFill/>
        </p:spPr>
        <p:txBody>
          <a:bodyPr wrap="square" numCol="1" spcCol="1440000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непрерывного функционирования ГИС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ГМП;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сервиса автоматической рассылки уведомлений на изменения видов сведений ГИС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ГМП;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качества данных, передаваемых администраторами начислений в ГИС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ГМП;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взаимодействия участников с ГИС ГМП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СМЭВ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3.ХХ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3265885" y="0"/>
            <a:ext cx="5878115" cy="771550"/>
          </a:xfrm>
          <a:prstGeom prst="rect">
            <a:avLst/>
          </a:prstGeom>
          <a:solidFill>
            <a:srgbClr val="7F7F7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7" rIns="0" bIns="45717" anchor="ctr"/>
          <a:lstStyle>
            <a:lvl1pPr defTabSz="1217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400" b="1" cap="all" spc="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Государственная информационная система</a:t>
            </a:r>
            <a:br>
              <a:rPr lang="ru-RU" sz="1400" b="1" cap="all" spc="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</a:br>
            <a:r>
              <a:rPr lang="ru-RU" sz="1400" b="1" cap="all" spc="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о государственных и муниципальных платежах</a:t>
            </a:r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4724673"/>
            <a:ext cx="2057400" cy="273844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0913" y="820905"/>
            <a:ext cx="2474214" cy="338554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 w="19050" cmpd="dbl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60912" y="3286138"/>
            <a:ext cx="2339961" cy="338554"/>
          </a:xfrm>
          <a:prstGeom prst="rect">
            <a:avLst/>
          </a:prstGeom>
          <a:solidFill>
            <a:schemeClr val="accent3">
              <a:lumMod val="20000"/>
              <a:lumOff val="80000"/>
              <a:alpha val="28000"/>
            </a:schemeClr>
          </a:solidFill>
          <a:ln w="19050" cmpd="dbl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2018 год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09628" y="1159458"/>
            <a:ext cx="8710392" cy="2067120"/>
          </a:xfrm>
          <a:prstGeom prst="rect">
            <a:avLst/>
          </a:prstGeom>
          <a:solidFill>
            <a:schemeClr val="accent5">
              <a:lumMod val="40000"/>
              <a:lumOff val="60000"/>
              <a:alpha val="41000"/>
            </a:schemeClr>
          </a:solidFill>
          <a:ln w="19050" cmpd="dbl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40000" algn="r" ea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0524" y="1118309"/>
            <a:ext cx="869949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fontAlgn="base">
              <a:spcBef>
                <a:spcPts val="200"/>
              </a:spcBef>
              <a:buFont typeface="Wingdings"/>
              <a:buChar char=""/>
              <a:tabLst>
                <a:tab pos="34290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Осуществление судебными приставами проверки в ГИС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ГМП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сведений об уплате при регистрации поступающих исполнительных документов;</a:t>
            </a:r>
          </a:p>
          <a:p>
            <a:pPr marL="257175" indent="-257175" fontAlgn="base">
              <a:spcBef>
                <a:spcPts val="200"/>
              </a:spcBef>
              <a:buFont typeface="Wingdings"/>
              <a:buChar char=""/>
              <a:tabLst>
                <a:tab pos="34290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Обеспечена техническая реализация уплаты государственной пошлины за совершение юридически значимых действий в отношении физических лиц с учетом коэффициента 0,7;</a:t>
            </a:r>
          </a:p>
          <a:p>
            <a:pPr marL="257175" indent="-257175" fontAlgn="base">
              <a:spcBef>
                <a:spcPts val="200"/>
              </a:spcBef>
              <a:buFont typeface="Wingdings"/>
              <a:buChar char=""/>
              <a:tabLst>
                <a:tab pos="34290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Реализован механизм проверки в ГИС ГМП отсутствия у заявителя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неуплаченного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административного штрафа при принятии решения о выдаче лицензии на производство и оборот этилового спирта, алкогольной и спиртосодержащей продукции;</a:t>
            </a:r>
          </a:p>
          <a:p>
            <a:pPr marL="257175" indent="-257175" fontAlgn="base">
              <a:spcBef>
                <a:spcPts val="200"/>
              </a:spcBef>
              <a:buFont typeface="Wingdings"/>
              <a:buChar char=""/>
              <a:tabLst>
                <a:tab pos="34290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Реализован механизм снятия временного ограничения на выезд должника из Российской Федерации при наличии информации об уплате задолженности по исполнительному документу в ГИС ГМП</a:t>
            </a:r>
          </a:p>
        </p:txBody>
      </p:sp>
    </p:spTree>
    <p:extLst>
      <p:ext uri="{BB962C8B-B14F-4D97-AF65-F5344CB8AC3E}">
        <p14:creationId xmlns:p14="http://schemas.microsoft.com/office/powerpoint/2010/main" val="41387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908591" y="915566"/>
            <a:ext cx="7472635" cy="3946029"/>
            <a:chOff x="908591" y="915566"/>
            <a:chExt cx="7472635" cy="3946029"/>
          </a:xfrm>
        </p:grpSpPr>
        <p:pic>
          <p:nvPicPr>
            <p:cNvPr id="26" name="Picture 3" descr="C:\Users\smyslova\Desktop\Презентация\карта по субъектам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908591" y="915566"/>
              <a:ext cx="7472635" cy="3946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Прямоугольник 26"/>
            <p:cNvSpPr/>
            <p:nvPr/>
          </p:nvSpPr>
          <p:spPr bwMode="auto">
            <a:xfrm>
              <a:off x="1043608" y="1059582"/>
              <a:ext cx="6912768" cy="3672408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77713" tIns="38856" rIns="77713" bIns="38856" anchor="ctr"/>
            <a:lstStyle>
              <a:lvl1pPr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b="1" dirty="0">
                <a:solidFill>
                  <a:schemeClr val="bg1"/>
                </a:solidFill>
                <a:latin typeface="Open Sans Condensed Light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611560" y="3494338"/>
            <a:ext cx="3168352" cy="1142073"/>
          </a:xfrm>
          <a:prstGeom prst="rect">
            <a:avLst/>
          </a:prstGeom>
          <a:solidFill>
            <a:schemeClr val="accent5">
              <a:lumMod val="40000"/>
              <a:lumOff val="60000"/>
              <a:alpha val="41000"/>
            </a:schemeClr>
          </a:solidFill>
          <a:ln w="19050" cmpd="dbl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40000" algn="r" ea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32040" y="3504218"/>
            <a:ext cx="2819777" cy="1099765"/>
          </a:xfrm>
          <a:prstGeom prst="rect">
            <a:avLst/>
          </a:prstGeom>
          <a:solidFill>
            <a:schemeClr val="bg2">
              <a:lumMod val="90000"/>
              <a:alpha val="29000"/>
            </a:schemeClr>
          </a:solidFill>
          <a:ln w="19050"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40000" algn="r" ea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771550"/>
            <a:ext cx="741682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23 статьи 7 Федерального закона от 21 июля 2014 г. № 209-ФЗ </a:t>
            </a:r>
          </a:p>
          <a:p>
            <a:pPr algn="just">
              <a:spcAft>
                <a:spcPts val="600"/>
              </a:spcAf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государственной информационной системе жилищно-коммунального хозяйства»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иные кредитные организации, организации федеральной почтовой связи,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органы, осуществляющие открытие и ведение лицевых счетов в соответствии с бюджетным законодательством Российской Федерации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производящие расчеты в электронной форме, а также иные органы или иные организации, через которые производится внесение платы за жилое помещение и коммунальные услуги,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незамедлительно размещать в системе информацию о внесении такой платы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6665" y="3536646"/>
            <a:ext cx="31432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информации в </a:t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ЖКХ осуществляется всеми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территориальными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39" y="3526765"/>
            <a:ext cx="28197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системы мониторинга полноты предоставления информации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ЖКХ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47664" y="2355726"/>
            <a:ext cx="741682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об админстративных правонарушениях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13.19.1.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«Нарушение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размещения информации в государственной информационной системе жилищно-коммунального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3265885" y="0"/>
            <a:ext cx="5878115" cy="771550"/>
          </a:xfrm>
          <a:prstGeom prst="rect">
            <a:avLst/>
          </a:prstGeom>
          <a:solidFill>
            <a:srgbClr val="7F7F7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7" rIns="0" bIns="45717" anchor="ctr"/>
          <a:lstStyle>
            <a:lvl1pPr defTabSz="1217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400" b="1" cap="all" spc="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Государственная информационная система</a:t>
            </a:r>
            <a:br>
              <a:rPr lang="ru-RU" sz="1400" b="1" cap="all" spc="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</a:br>
            <a:r>
              <a:rPr lang="ru-RU" sz="1400" b="1" cap="all" spc="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жилищно-коммунального хозяйства (ГИС ЖКХ)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4724673"/>
            <a:ext cx="2057400" cy="273844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2259" y="1243856"/>
            <a:ext cx="1365405" cy="216024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dist="25400" dir="2700000" algn="tl" rotWithShape="0">
              <a:schemeClr val="accent5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июля 2017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82259" y="2670651"/>
            <a:ext cx="1365405" cy="216024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dist="25400" dir="2700000" algn="tl" rotWithShape="0">
              <a:schemeClr val="accent5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2018 года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2086" y="3168201"/>
            <a:ext cx="2339961" cy="338554"/>
          </a:xfrm>
          <a:prstGeom prst="rect">
            <a:avLst/>
          </a:prstGeom>
          <a:solidFill>
            <a:schemeClr val="accent3">
              <a:lumMod val="20000"/>
              <a:lumOff val="80000"/>
              <a:alpha val="28000"/>
            </a:schemeClr>
          </a:solidFill>
          <a:ln w="19050" cmpd="dbl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2018 год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8560" y="3155783"/>
            <a:ext cx="2474214" cy="338554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 w="19050" cmpd="dbl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 к 2018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Шаблон_2015_16x9_PTSerif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T Serif">
      <a:majorFont>
        <a:latin typeface="PT Serif"/>
        <a:ea typeface=""/>
        <a:cs typeface=""/>
      </a:majorFont>
      <a:minorFont>
        <a:latin typeface="PT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Шаблон_2015_16x9_PTSerif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T Serif">
      <a:majorFont>
        <a:latin typeface="PT Serif"/>
        <a:ea typeface=""/>
        <a:cs typeface=""/>
      </a:majorFont>
      <a:minorFont>
        <a:latin typeface="PT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12245</TotalTime>
  <Words>1277</Words>
  <Application>Microsoft Office PowerPoint</Application>
  <PresentationFormat>Экран (16:9)</PresentationFormat>
  <Paragraphs>181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1_Тема Office</vt:lpstr>
      <vt:lpstr>Шаблон_2015_16x9_PTSerif</vt:lpstr>
      <vt:lpstr>1_Шаблон_2015_16x9_PTSerif</vt:lpstr>
      <vt:lpstr>Результаты работы расходно-операционного блока Федерального казначейства  в 2017 году и ключевые задачи на 2018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Всероссийское совещание Федерального казначейства на тему «Вопросы кассового обслуживания исполнения федерального бюджета и учета операций со средствами федеральных бюджетных и федеральных автономных учреждений»</dc:title>
  <dc:creator>Мингазутдинова Лилия Ильдусовна</dc:creator>
  <cp:lastModifiedBy>Дорожинская Галина Алексеевна</cp:lastModifiedBy>
  <cp:revision>743</cp:revision>
  <cp:lastPrinted>2018-03-20T12:50:45Z</cp:lastPrinted>
  <dcterms:created xsi:type="dcterms:W3CDTF">2015-05-20T15:17:37Z</dcterms:created>
  <dcterms:modified xsi:type="dcterms:W3CDTF">2018-03-20T20:18:19Z</dcterms:modified>
</cp:coreProperties>
</file>