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434" r:id="rId2"/>
    <p:sldId id="432" r:id="rId3"/>
    <p:sldId id="431" r:id="rId4"/>
    <p:sldId id="436" r:id="rId5"/>
    <p:sldId id="435" r:id="rId6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18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37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5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7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5943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131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320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509" algn="l" defTabSz="914377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E9EDF4"/>
    <a:srgbClr val="DAE3F3"/>
    <a:srgbClr val="8497B0"/>
    <a:srgbClr val="EDEDED"/>
    <a:srgbClr val="E6E6E6"/>
    <a:srgbClr val="F8CBAD"/>
    <a:srgbClr val="E2F0D9"/>
    <a:srgbClr val="B0C7E2"/>
    <a:srgbClr val="396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2" autoAdjust="0"/>
    <p:restoredTop sz="95789" autoAdjust="0"/>
  </p:normalViewPr>
  <p:slideViewPr>
    <p:cSldViewPr snapToGrid="0">
      <p:cViewPr>
        <p:scale>
          <a:sx n="100" d="100"/>
          <a:sy n="100" d="100"/>
        </p:scale>
        <p:origin x="-1518" y="-342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1BFEE-9A9C-469C-A8AD-E10FC329AD47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624C7-D24D-4FC6-90D3-AFEFF2BC4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8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21.03.2018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5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5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5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51" indent="0" algn="ctr">
              <a:buNone/>
              <a:defRPr sz="2000"/>
            </a:lvl2pPr>
            <a:lvl3pPr marL="914104" indent="0" algn="ctr">
              <a:buNone/>
              <a:defRPr sz="1900"/>
            </a:lvl3pPr>
            <a:lvl4pPr marL="1371154" indent="0" algn="ctr">
              <a:buNone/>
              <a:defRPr sz="1600"/>
            </a:lvl4pPr>
            <a:lvl5pPr marL="1828206" indent="0" algn="ctr">
              <a:buNone/>
              <a:defRPr sz="1600"/>
            </a:lvl5pPr>
            <a:lvl6pPr marL="2285262" indent="0" algn="ctr">
              <a:buNone/>
              <a:defRPr sz="1600"/>
            </a:lvl6pPr>
            <a:lvl7pPr marL="2742310" indent="0" algn="ctr">
              <a:buNone/>
              <a:defRPr sz="1600"/>
            </a:lvl7pPr>
            <a:lvl8pPr marL="3199359" indent="0" algn="ctr">
              <a:buNone/>
              <a:defRPr sz="1600"/>
            </a:lvl8pPr>
            <a:lvl9pPr marL="3656411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0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7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7" y="365133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7" y="365133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9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5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2" y="170974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1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2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3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1" indent="0">
              <a:buNone/>
              <a:defRPr sz="2000" b="1"/>
            </a:lvl2pPr>
            <a:lvl3pPr marL="914104" indent="0">
              <a:buNone/>
              <a:defRPr sz="1900" b="1"/>
            </a:lvl3pPr>
            <a:lvl4pPr marL="1371154" indent="0">
              <a:buNone/>
              <a:defRPr sz="1600" b="1"/>
            </a:lvl4pPr>
            <a:lvl5pPr marL="1828206" indent="0">
              <a:buNone/>
              <a:defRPr sz="1600" b="1"/>
            </a:lvl5pPr>
            <a:lvl6pPr marL="2285262" indent="0">
              <a:buNone/>
              <a:defRPr sz="1600" b="1"/>
            </a:lvl6pPr>
            <a:lvl7pPr marL="2742310" indent="0">
              <a:buNone/>
              <a:defRPr sz="1600" b="1"/>
            </a:lvl7pPr>
            <a:lvl8pPr marL="3199359" indent="0">
              <a:buNone/>
              <a:defRPr sz="1600" b="1"/>
            </a:lvl8pPr>
            <a:lvl9pPr marL="365641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9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1" indent="0">
              <a:buNone/>
              <a:defRPr sz="2000" b="1"/>
            </a:lvl2pPr>
            <a:lvl3pPr marL="914104" indent="0">
              <a:buNone/>
              <a:defRPr sz="1900" b="1"/>
            </a:lvl3pPr>
            <a:lvl4pPr marL="1371154" indent="0">
              <a:buNone/>
              <a:defRPr sz="1600" b="1"/>
            </a:lvl4pPr>
            <a:lvl5pPr marL="1828206" indent="0">
              <a:buNone/>
              <a:defRPr sz="1600" b="1"/>
            </a:lvl5pPr>
            <a:lvl6pPr marL="2285262" indent="0">
              <a:buNone/>
              <a:defRPr sz="1600" b="1"/>
            </a:lvl6pPr>
            <a:lvl7pPr marL="2742310" indent="0">
              <a:buNone/>
              <a:defRPr sz="1600" b="1"/>
            </a:lvl7pPr>
            <a:lvl8pPr marL="3199359" indent="0">
              <a:buNone/>
              <a:defRPr sz="1600" b="1"/>
            </a:lvl8pPr>
            <a:lvl9pPr marL="365641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9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5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45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61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2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1" indent="0">
              <a:buNone/>
              <a:defRPr sz="1500"/>
            </a:lvl2pPr>
            <a:lvl3pPr marL="914104" indent="0">
              <a:buNone/>
              <a:defRPr sz="1200"/>
            </a:lvl3pPr>
            <a:lvl4pPr marL="1371154" indent="0">
              <a:buNone/>
              <a:defRPr sz="1100"/>
            </a:lvl4pPr>
            <a:lvl5pPr marL="1828206" indent="0">
              <a:buNone/>
              <a:defRPr sz="1100"/>
            </a:lvl5pPr>
            <a:lvl6pPr marL="2285262" indent="0">
              <a:buNone/>
              <a:defRPr sz="1100"/>
            </a:lvl6pPr>
            <a:lvl7pPr marL="2742310" indent="0">
              <a:buNone/>
              <a:defRPr sz="1100"/>
            </a:lvl7pPr>
            <a:lvl8pPr marL="3199359" indent="0">
              <a:buNone/>
              <a:defRPr sz="1100"/>
            </a:lvl8pPr>
            <a:lvl9pPr marL="365641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6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51" indent="0">
              <a:buNone/>
              <a:defRPr sz="2800"/>
            </a:lvl2pPr>
            <a:lvl3pPr marL="914104" indent="0">
              <a:buNone/>
              <a:defRPr sz="2400"/>
            </a:lvl3pPr>
            <a:lvl4pPr marL="1371154" indent="0">
              <a:buNone/>
              <a:defRPr sz="2000"/>
            </a:lvl4pPr>
            <a:lvl5pPr marL="1828206" indent="0">
              <a:buNone/>
              <a:defRPr sz="2000"/>
            </a:lvl5pPr>
            <a:lvl6pPr marL="2285262" indent="0">
              <a:buNone/>
              <a:defRPr sz="2000"/>
            </a:lvl6pPr>
            <a:lvl7pPr marL="2742310" indent="0">
              <a:buNone/>
              <a:defRPr sz="2000"/>
            </a:lvl7pPr>
            <a:lvl8pPr marL="3199359" indent="0">
              <a:buNone/>
              <a:defRPr sz="2000"/>
            </a:lvl8pPr>
            <a:lvl9pPr marL="365641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2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1" indent="0">
              <a:buNone/>
              <a:defRPr sz="1500"/>
            </a:lvl2pPr>
            <a:lvl3pPr marL="914104" indent="0">
              <a:buNone/>
              <a:defRPr sz="1200"/>
            </a:lvl3pPr>
            <a:lvl4pPr marL="1371154" indent="0">
              <a:buNone/>
              <a:defRPr sz="1100"/>
            </a:lvl4pPr>
            <a:lvl5pPr marL="1828206" indent="0">
              <a:buNone/>
              <a:defRPr sz="1100"/>
            </a:lvl5pPr>
            <a:lvl6pPr marL="2285262" indent="0">
              <a:buNone/>
              <a:defRPr sz="1100"/>
            </a:lvl6pPr>
            <a:lvl7pPr marL="2742310" indent="0">
              <a:buNone/>
              <a:defRPr sz="1100"/>
            </a:lvl7pPr>
            <a:lvl8pPr marL="3199359" indent="0">
              <a:buNone/>
              <a:defRPr sz="1100"/>
            </a:lvl8pPr>
            <a:lvl9pPr marL="365641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2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1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10" rIns="91410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10" rIns="91410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10" tIns="45710" rIns="91410" bIns="4571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21.03.2018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10" tIns="45710" rIns="91410" bIns="4571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10" tIns="45710" rIns="91410" bIns="4571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79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051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10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1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20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526" indent="-228526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582" indent="-228526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30" indent="-228526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79" indent="-228526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1" indent="-228526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2" indent="-228526" algn="l" defTabSz="91410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6" algn="l" defTabSz="91410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91410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42" indent="-228526" algn="l" defTabSz="91410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1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4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4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2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10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59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9141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428877" y="1599900"/>
            <a:ext cx="7381875" cy="25742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80454" tIns="40227" rIns="80454" bIns="40227" anchor="ctr">
            <a:spAutoFit/>
          </a:bodyPr>
          <a:lstStyle/>
          <a:p>
            <a:pPr algn="ctr">
              <a:lnSpc>
                <a:spcPct val="150000"/>
              </a:lnSpc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МЕТОДОЛОГИЧЕСКОЕ И МЕТОДИЧЕСКОЕ ОБЕСПЕЧЕНИЕ ФУНКЦИОНАЛЬНОЙ ДЕЯТЕЛЬНОСТИ ФЕДЕРАЛЬНОГО КАЗНАЧЕЙСТВА, КАЗНАЧЕЙСКОЕ СОПРОВОЖДЕНИЕ И БЮДЖЕТНЫЙ МОНИТОРИНГ: ИТОГИ 2017 ГОДА И НАПРАВЛЕНИЯ РАЗВИТИЯ ДО 2020 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943601" y="5214702"/>
            <a:ext cx="5300665" cy="118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454" tIns="40227" rIns="80454" bIns="40227">
            <a:spAutoFit/>
          </a:bodyPr>
          <a:lstStyle/>
          <a:p>
            <a:pPr algn="r">
              <a:defRPr/>
            </a:pPr>
            <a:r>
              <a:rPr lang="ru-RU" spc="88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Заместитель руководителя </a:t>
            </a:r>
          </a:p>
          <a:p>
            <a:pPr algn="r">
              <a:defRPr/>
            </a:pPr>
            <a:r>
              <a:rPr lang="ru-RU" spc="88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  <a:p>
            <a:pPr algn="r">
              <a:defRPr/>
            </a:pPr>
            <a:r>
              <a:rPr lang="ru-RU" spc="88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pc="88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defRPr/>
            </a:pPr>
            <a:r>
              <a:rPr lang="ru-RU" b="1" cap="all" spc="88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А.Ю. ДЕМИДОВ</a:t>
            </a:r>
          </a:p>
        </p:txBody>
      </p:sp>
    </p:spTree>
    <p:extLst>
      <p:ext uri="{BB962C8B-B14F-4D97-AF65-F5344CB8AC3E}">
        <p14:creationId xmlns:p14="http://schemas.microsoft.com/office/powerpoint/2010/main" val="24587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6175" y="753938"/>
            <a:ext cx="8007437" cy="30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37" tIns="38870" rIns="77737" bIns="38870">
            <a:spAutoFit/>
          </a:bodyPr>
          <a:lstStyle/>
          <a:p>
            <a:pPr algn="ctr" eaLnBrk="0" hangingPunct="0"/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СТРАТЕГИЧЕСКОЙ КАРТЫ КАЗНАЧЕЙСТВА РОССИИ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847444" y="6490661"/>
            <a:ext cx="255917" cy="26861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58404"/>
              </p:ext>
            </p:extLst>
          </p:nvPr>
        </p:nvGraphicFramePr>
        <p:xfrm>
          <a:off x="1209676" y="1048342"/>
          <a:ext cx="10477499" cy="52737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3425"/>
                <a:gridCol w="3162299"/>
                <a:gridCol w="6581775"/>
              </a:tblGrid>
              <a:tr h="3868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1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казначейского сопровождения средств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Государственный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оборонный заказ и отчетность.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200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Целевые средства</a:t>
                      </a:r>
                      <a:endParaRPr lang="ru-RU" sz="12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Межбюджетные трансферты на поддержку отраслей промышленности и сельского хозяйства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бюджетного мониторинга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Проведение эксперимента по отдельным объектам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Разработка модели проведения контрольных мероприятий при осуществлении бюджетного мониторинга.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Организация </a:t>
                      </a:r>
                      <a:r>
                        <a:rPr lang="ru-RU" sz="1200" kern="1200" baseline="0" noProof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межведомственного взаимодействия</a:t>
                      </a:r>
                      <a:endParaRPr lang="ru-RU" sz="12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9433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Применение казначейского аккредитива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Обеспечение  применения казначейского аккредитива, в том числе при банковском сопровождении государственных контрактов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141541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и совершенствование контрольно-надзорной деятельности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Разработка модели мониторинга планирования и осуществления закупок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Регламентация привлечения экспертов к осуществлению контроля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Внедрение инструментов предупреждения нарушений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Утверждение классификатора нарушений (рисков)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Утверждение методических рекомендаций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Совершенствование деятельности Федерального казначейства по проведению контроля и аудита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kumimoji="0" lang="ru-RU" sz="120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Совершенствование учета доходов, кассового обслуживания и санкционирования расходов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Совершенствование санкционирования операций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Совершенствование учета и распределения доходов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Совершенствование кассового обслуживания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Бюджетный кодекс Российской Федерации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1496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     5 задач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endParaRPr lang="ru-RU" sz="12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17 мероприятий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299605" y="384608"/>
            <a:ext cx="1028226" cy="36933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ru-RU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1099" y="6353177"/>
            <a:ext cx="11487151" cy="428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>
              <a:spcAft>
                <a:spcPts val="3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нормотворческой работы Федерального казначейства в 2017 году выполнен на 95,2 %</a:t>
            </a:r>
          </a:p>
          <a:p>
            <a:pPr>
              <a:spcAft>
                <a:spcPts val="30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нормотворческой работы Федерального казначейства по обеспечивающей деятельности в 2017 году выполнен на 76,9 %</a:t>
            </a:r>
          </a:p>
        </p:txBody>
      </p:sp>
    </p:spTree>
    <p:extLst>
      <p:ext uri="{BB962C8B-B14F-4D97-AF65-F5344CB8AC3E}">
        <p14:creationId xmlns:p14="http://schemas.microsoft.com/office/powerpoint/2010/main" val="10771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578453"/>
              </p:ext>
            </p:extLst>
          </p:nvPr>
        </p:nvGraphicFramePr>
        <p:xfrm>
          <a:off x="1428753" y="881928"/>
          <a:ext cx="10629897" cy="58547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38172"/>
                <a:gridCol w="2386390"/>
                <a:gridCol w="7605335"/>
              </a:tblGrid>
              <a:tr h="26107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Стратегические задачи</a:t>
                      </a:r>
                      <a:endParaRPr lang="en-US" sz="11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727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бюджетного мониторинга</a:t>
                      </a: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Целевая модель применения превентивных мер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Выполнение поручений Межведомственной рабочей группы  по противодействию незаконным финансовым операциям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57158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Выработка механизма по недопущению необоснованного завышения цен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Эксперимент по анализу показателей расчетно-калькуляционных материалов с ФАС России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Эксперимент в Республике Татарстан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Правила ведения раздельного учета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8489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Реестра конечных получателей субсидий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Нормативное правовое регулирование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Функциональные требования к ППО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63539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казначейского сопровождения средств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Критерии отбора случаев казначейского сопровождения средств (способ определения поставщика; виды средств для осуществления закупки; авансовый характер закупки; присвоение поставщику (подрядчику, исполнителю) уровня риска)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Организационно – функциональное обеспечение казначейского сопровождения средств (фронт-офис, </a:t>
                      </a:r>
                      <a:r>
                        <a:rPr lang="ru-RU" sz="1000" b="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мидл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-офис, </a:t>
                      </a:r>
                      <a:r>
                        <a:rPr lang="ru-RU" sz="1000" b="0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бэк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-офис. консалтинг, управление)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71056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обслуживания отдельных юридических лиц в «централизованном контуре»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Осуществление и модернизация операций клиентов в «централизованном контуре» ИС ФК (в том числе открытие, закрытие и ведение лицевых счетов)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Разработка модели единого лицевого счета юридического лица на основании «объектного» принципа с обеспечением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возможности оптовых закупок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151819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Реинжиниринг функциональных процессов Федерального казначейства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Разработка новой модели открытия лицевых счетов: единое окно + портальное решение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Новая модель санкционирования: 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учетом требований смежного законодательства (законодательство в сфере закупок, жилищное, в социальной сфере, в сфере строительства, в области развития агропромышленного комплекса);</a:t>
                      </a:r>
                    </a:p>
                    <a:p>
                      <a:pPr marL="171450" indent="-1714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основании универсального документа-основания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  с использованием Реестра конечных получателей субсидий, Реестра получателей социального обеспечения (Единая государственная информационная система социального обеспечения)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Унификация модели кассового обслуживания исполнения бюджетов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42490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системы казначейских платежей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Механизм применения казначейского обеспечения обязательств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Механизм "прямого подкрепления" при осуществлении операций по казначейскому обеспечению  обязательств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6203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системы казначейского обслуживания</a:t>
                      </a:r>
                      <a:endParaRPr lang="ru-RU" sz="1000" b="0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Внесение изменений в Бюджетный кодекс Российской Федерации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Нормативные правовые акты</a:t>
                      </a: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27309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ИТОГО: 8 задач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300"/>
                        </a:spcAft>
                        <a:buFontTx/>
                        <a:buNone/>
                      </a:pP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мероприятий</a:t>
                      </a:r>
                    </a:p>
                  </a:txBody>
                  <a:tcPr anchor="ctr"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847444" y="6490661"/>
            <a:ext cx="255917" cy="26861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48124" y="583586"/>
            <a:ext cx="8007437" cy="30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37" tIns="38870" rIns="77737" bIns="38870">
            <a:spAutoFit/>
          </a:bodyPr>
          <a:lstStyle/>
          <a:p>
            <a:pPr algn="ctr" eaLnBrk="0" hangingPunct="0"/>
            <a:r>
              <a:rPr lang="ru-RU" sz="1500" b="1" dirty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СТРАТЕГИЧЕСКОЙ КАРТЫ КАЗНАЧЕЙСТВА РОССИИ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85274" y="214256"/>
            <a:ext cx="1028226" cy="369330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pPr algn="ctr"/>
            <a:r>
              <a:rPr lang="ru-RU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419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00399" y="561975"/>
            <a:ext cx="8896351" cy="32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37" tIns="38870" rIns="77737" bIns="38870">
            <a:spAutoFit/>
          </a:bodyPr>
          <a:lstStyle/>
          <a:p>
            <a:pPr algn="ctr" eaLnBrk="0" hangingPunct="0"/>
            <a:r>
              <a:rPr lang="ru-RU" sz="1600" b="1" dirty="0">
                <a:solidFill>
                  <a:srgbClr val="1F497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ТЕРРИТОРИАЛЬНЫХ ОРГАНОВ ФЕДЕРАЛЬНОГО КАЗНАЧЕЙСТВА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847444" y="6490661"/>
            <a:ext cx="255917" cy="268615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664687"/>
              </p:ext>
            </p:extLst>
          </p:nvPr>
        </p:nvGraphicFramePr>
        <p:xfrm>
          <a:off x="1393827" y="1028700"/>
          <a:ext cx="10464798" cy="53484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283198"/>
                <a:gridCol w="5181600"/>
              </a:tblGrid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Топ </a:t>
                      </a:r>
                      <a:endParaRPr lang="en-US" sz="16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Топ </a:t>
                      </a:r>
                      <a:endParaRPr lang="en-US" sz="1600" b="1" kern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г. Москве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Республике Коми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68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г. Санкт-Петербургу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г. Севастополь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Саратовской области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Тюменской области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Краснодарскому краю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300" dirty="0" err="1" smtClean="0">
                          <a:effectLst/>
                          <a:latin typeface="Times New Roman"/>
                          <a:ea typeface="Times New Roman"/>
                        </a:rPr>
                        <a:t>Ямало</a:t>
                      </a: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 - Ненецкому автономному округу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Ставропольскому краю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Астраханской области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Воронежской области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Кабардино-Балкарской Республике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Алтайскому краю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Республике Калмыкия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1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  <a:endParaRPr lang="ru-RU" sz="13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</a:rPr>
                        <a:t>Тульской области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Омской области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1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Управление Федерального казначейства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по Тверской области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3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 flipV="1">
            <a:off x="4286251" y="1171575"/>
            <a:ext cx="0" cy="3048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9534526" y="1171575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98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352677" y="2821420"/>
            <a:ext cx="7381875" cy="9122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80454" tIns="40227" rIns="80454" bIns="40227" anchor="ctr">
            <a:spAutoFit/>
          </a:bodyPr>
          <a:lstStyle/>
          <a:p>
            <a:pPr algn="ctr">
              <a:lnSpc>
                <a:spcPct val="150000"/>
              </a:lnSpc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26394</TotalTime>
  <Words>698</Words>
  <Application>Microsoft Office PowerPoint</Application>
  <PresentationFormat>Произвольный</PresentationFormat>
  <Paragraphs>132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Хаджимурадова Малика Мансуровна</dc:creator>
  <cp:lastModifiedBy>Кондратенко Антонина Павловна</cp:lastModifiedBy>
  <cp:revision>700</cp:revision>
  <cp:lastPrinted>2018-03-20T14:56:48Z</cp:lastPrinted>
  <dcterms:modified xsi:type="dcterms:W3CDTF">2018-03-21T06:40:45Z</dcterms:modified>
</cp:coreProperties>
</file>