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22"/>
  </p:notesMasterIdLst>
  <p:handoutMasterIdLst>
    <p:handoutMasterId r:id="rId23"/>
  </p:handoutMasterIdLst>
  <p:sldIdLst>
    <p:sldId id="304" r:id="rId2"/>
    <p:sldId id="280" r:id="rId3"/>
    <p:sldId id="296" r:id="rId4"/>
    <p:sldId id="297" r:id="rId5"/>
    <p:sldId id="281" r:id="rId6"/>
    <p:sldId id="282" r:id="rId7"/>
    <p:sldId id="306" r:id="rId8"/>
    <p:sldId id="285" r:id="rId9"/>
    <p:sldId id="286" r:id="rId10"/>
    <p:sldId id="288" r:id="rId11"/>
    <p:sldId id="291" r:id="rId12"/>
    <p:sldId id="292" r:id="rId13"/>
    <p:sldId id="303" r:id="rId14"/>
    <p:sldId id="302" r:id="rId15"/>
    <p:sldId id="300" r:id="rId16"/>
    <p:sldId id="278" r:id="rId17"/>
    <p:sldId id="293" r:id="rId18"/>
    <p:sldId id="294" r:id="rId19"/>
    <p:sldId id="295" r:id="rId20"/>
    <p:sldId id="305" r:id="rId21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46A"/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0554" autoAdjust="0"/>
    <p:restoredTop sz="95597" autoAdjust="0"/>
  </p:normalViewPr>
  <p:slideViewPr>
    <p:cSldViewPr>
      <p:cViewPr varScale="1">
        <p:scale>
          <a:sx n="136" d="100"/>
          <a:sy n="136" d="100"/>
        </p:scale>
        <p:origin x="-912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2576\Documents\&#1076;&#1083;&#1103;%20&#1051;&#1042;\&#1056;&#1072;&#1073;&#1086;&#1095;&#1080;&#1077;%20&#1084;&#1072;&#1090;&#1077;&#1088;&#1080;&#1072;&#1083;&#1099;%20&#1082;%20&#1079;&#1072;&#1087;&#1080;&#1089;&#1082;&#1077;%20&#1076;&#1077;&#1087;&#1086;&#1079;&#1080;&#1090;&#1099;.xls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2576\Documents\&#1076;&#1083;&#1103;%20&#1051;&#1042;\&#1056;&#1072;&#1073;&#1086;&#1095;&#1080;&#1077;%20&#1084;&#1072;&#1090;&#1077;&#1088;&#1080;&#1072;&#1083;&#1099;%20&#1082;%20&#1079;&#1072;&#1087;&#1080;&#1089;&#1082;&#1077;%20&#1076;&#1077;&#1087;&#1086;&#1079;&#1080;&#1090;&#1099;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</c:v>
                </c:pt>
              </c:strCache>
            </c:strRef>
          </c:tx>
          <c:spPr>
            <a:pattFill prst="ltVert">
              <a:fgClr>
                <a:schemeClr val="accent1">
                  <a:lumMod val="75000"/>
                </a:schemeClr>
              </a:fgClr>
              <a:bgClr>
                <a:schemeClr val="bg1"/>
              </a:bgClr>
            </a:pattFill>
          </c:spPr>
          <c:cat>
            <c:numRef>
              <c:f>Лист1!$A$2:$A$11</c:f>
              <c:numCache>
                <c:formatCode>General</c:formatCode>
                <c:ptCount val="10"/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10</c:v>
                </c:pt>
                <c:pt idx="1">
                  <c:v>15</c:v>
                </c:pt>
                <c:pt idx="2">
                  <c:v>19</c:v>
                </c:pt>
                <c:pt idx="3">
                  <c:v>26</c:v>
                </c:pt>
                <c:pt idx="4">
                  <c:v>33</c:v>
                </c:pt>
                <c:pt idx="5">
                  <c:v>43</c:v>
                </c:pt>
                <c:pt idx="6">
                  <c:v>53</c:v>
                </c:pt>
                <c:pt idx="7">
                  <c:v>65</c:v>
                </c:pt>
                <c:pt idx="8">
                  <c:v>76</c:v>
                </c:pt>
                <c:pt idx="9">
                  <c:v>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>
              <a:noFill/>
            </a:ln>
          </c:spPr>
        </c:dropLines>
        <c:axId val="69644288"/>
        <c:axId val="69645824"/>
      </c:areaChart>
      <c:catAx>
        <c:axId val="6964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69645824"/>
        <c:crosses val="autoZero"/>
        <c:auto val="1"/>
        <c:lblAlgn val="ctr"/>
        <c:lblOffset val="100"/>
        <c:noMultiLvlLbl val="0"/>
      </c:catAx>
      <c:valAx>
        <c:axId val="6964582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crossAx val="69644288"/>
        <c:crosses val="autoZero"/>
        <c:crossBetween val="midCat"/>
        <c:dispUnits>
          <c:builtInUnit val="hundreds"/>
        </c:dispUnits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1085078901039297"/>
          <c:y val="9.7671783832776304E-2"/>
          <c:w val="0.67766297904350736"/>
          <c:h val="0.9023281085191453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FFFFCC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bg2">
                  <a:lumMod val="9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65FF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B896B9">
                  <a:alpha val="72000"/>
                </a:srgb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8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7.6173491624914533E-3"/>
                  <c:y val="-1.1184882873030667E-2"/>
                </c:manualLayout>
              </c:layout>
              <c:spPr/>
              <c:txPr>
                <a:bodyPr rot="-4260000"/>
                <a:lstStyle/>
                <a:p>
                  <a:pPr>
                    <a:defRPr sz="800" b="1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1"/>
              <c:layout>
                <c:manualLayout>
                  <c:x val="1.2695581937485755E-2"/>
                  <c:y val="-1.11844936536071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2"/>
              <c:layout>
                <c:manualLayout>
                  <c:x val="0.12415479413164228"/>
                  <c:y val="-0.12455973899325466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 </c:separator>
            </c:dLbl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</c:dLbls>
          <c:cat>
            <c:strRef>
              <c:f>'сводная информация (2)'!$N$4:$N$12</c:f>
              <c:strCache>
                <c:ptCount val="9"/>
                <c:pt idx="0">
                  <c:v>2008г.</c:v>
                </c:pt>
                <c:pt idx="1">
                  <c:v>2009г.</c:v>
                </c:pt>
                <c:pt idx="2">
                  <c:v>2010г.</c:v>
                </c:pt>
                <c:pt idx="3">
                  <c:v>2011г.</c:v>
                </c:pt>
                <c:pt idx="4">
                  <c:v>2012г.</c:v>
                </c:pt>
                <c:pt idx="5">
                  <c:v>2013г.</c:v>
                </c:pt>
                <c:pt idx="6">
                  <c:v>2014г.</c:v>
                </c:pt>
                <c:pt idx="7">
                  <c:v>2015г.</c:v>
                </c:pt>
                <c:pt idx="8">
                  <c:v>2016г.</c:v>
                </c:pt>
              </c:strCache>
            </c:strRef>
          </c:cat>
          <c:val>
            <c:numRef>
              <c:f>'сводная информация (2)'!$O$4:$O$12</c:f>
              <c:numCache>
                <c:formatCode>#,##0.00,,,</c:formatCode>
                <c:ptCount val="9"/>
                <c:pt idx="0">
                  <c:v>16224562331.110001</c:v>
                </c:pt>
                <c:pt idx="1">
                  <c:v>18865419726.049999</c:v>
                </c:pt>
                <c:pt idx="2">
                  <c:v>4861162465.7400007</c:v>
                </c:pt>
                <c:pt idx="3">
                  <c:v>19620622294.780003</c:v>
                </c:pt>
                <c:pt idx="4">
                  <c:v>22515624839.75</c:v>
                </c:pt>
                <c:pt idx="5">
                  <c:v>30551935429.269993</c:v>
                </c:pt>
                <c:pt idx="6">
                  <c:v>49122175555.883919</c:v>
                </c:pt>
                <c:pt idx="7">
                  <c:v>75110954450.889999</c:v>
                </c:pt>
                <c:pt idx="8">
                  <c:v>82704016539.289993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661313138240935"/>
          <c:y val="0.19800826810245628"/>
          <c:w val="0.49530589024889099"/>
          <c:h val="0.7885460278835153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FFFFCC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bg2">
                  <a:lumMod val="9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65FF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B896B9">
                  <a:alpha val="73000"/>
                </a:srgb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8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2.2154569125366501E-2"/>
                  <c:y val="-0.12923249204907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1"/>
              <c:layout>
                <c:manualLayout>
                  <c:x val="-1.1858360420427629E-2"/>
                  <c:y val="-0.18065581506529058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2"/>
              <c:layout>
                <c:manualLayout>
                  <c:x val="6.2768982807145671E-2"/>
                  <c:y val="-0.159131633058327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3"/>
              <c:layout>
                <c:manualLayout>
                  <c:x val="6.3898190084041434E-2"/>
                  <c:y val="-0.11103003076341128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4"/>
              <c:layout>
                <c:manualLayout>
                  <c:x val="7.3562740813861993E-2"/>
                  <c:y val="-8.6905540095044392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7"/>
              <c:layout>
                <c:manualLayout>
                  <c:x val="2.0576955108499499E-2"/>
                  <c:y val="-3.572084897460982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8"/>
              <c:layout>
                <c:manualLayout>
                  <c:x val="0"/>
                  <c:y val="-5.952380952381006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</c:dLbls>
          <c:cat>
            <c:strRef>
              <c:f>'сводная информация (2)'!$C$4:$C$12</c:f>
              <c:strCache>
                <c:ptCount val="9"/>
                <c:pt idx="0">
                  <c:v>2008г.</c:v>
                </c:pt>
                <c:pt idx="1">
                  <c:v>2009г.</c:v>
                </c:pt>
                <c:pt idx="2">
                  <c:v>2010г.</c:v>
                </c:pt>
                <c:pt idx="3">
                  <c:v>2011г.</c:v>
                </c:pt>
                <c:pt idx="4">
                  <c:v>2012г.</c:v>
                </c:pt>
                <c:pt idx="5">
                  <c:v>2013г.</c:v>
                </c:pt>
                <c:pt idx="6">
                  <c:v>2014г.</c:v>
                </c:pt>
                <c:pt idx="7">
                  <c:v>2015г.</c:v>
                </c:pt>
                <c:pt idx="8">
                  <c:v>2016г.</c:v>
                </c:pt>
              </c:strCache>
            </c:strRef>
          </c:cat>
          <c:val>
            <c:numRef>
              <c:f>'сводная информация (2)'!$D$4:$D$12</c:f>
              <c:numCache>
                <c:formatCode>#,##0.00,,,</c:formatCode>
                <c:ptCount val="9"/>
                <c:pt idx="0">
                  <c:v>1785367000000</c:v>
                </c:pt>
                <c:pt idx="1">
                  <c:v>687100000000</c:v>
                </c:pt>
                <c:pt idx="2">
                  <c:v>387199999999</c:v>
                </c:pt>
                <c:pt idx="3">
                  <c:v>2189872765413</c:v>
                </c:pt>
                <c:pt idx="4">
                  <c:v>2028281630018</c:v>
                </c:pt>
                <c:pt idx="5">
                  <c:v>5936519959580</c:v>
                </c:pt>
                <c:pt idx="6">
                  <c:v>9801391736931</c:v>
                </c:pt>
                <c:pt idx="7">
                  <c:v>29371755917059</c:v>
                </c:pt>
                <c:pt idx="8">
                  <c:v>46387087932541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C47A60-A841-4D37-B9B2-DF7B0208DC7B}" type="doc">
      <dgm:prSet loTypeId="urn:microsoft.com/office/officeart/2005/8/layout/process4" loCatId="list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ru-RU"/>
        </a:p>
      </dgm:t>
    </dgm:pt>
    <dgm:pt modelId="{38B2D262-B94C-45D5-BCA1-4432017E33BE}">
      <dgm:prSet custT="1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 lIns="0" tIns="0" rIns="0" bIns="0"/>
        <a:lstStyle/>
        <a:p>
          <a:r>
            <a:rPr lang="ru-RU" sz="1200" b="1" dirty="0" smtClean="0">
              <a:solidFill>
                <a:srgbClr val="C00000"/>
              </a:solidFill>
            </a:rPr>
            <a:t>Размещено</a:t>
          </a:r>
        </a:p>
        <a:p>
          <a:r>
            <a:rPr lang="ru-RU" sz="1200" b="1" dirty="0" smtClean="0">
              <a:solidFill>
                <a:srgbClr val="C00000"/>
              </a:solidFill>
            </a:rPr>
            <a:t>8 124,2 млрд. руб. 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Размещение средств на банковских депозитах</a:t>
          </a:r>
        </a:p>
        <a:p>
          <a:r>
            <a:rPr lang="ru-RU" sz="1200" b="1" dirty="0" smtClean="0">
              <a:solidFill>
                <a:srgbClr val="C00000"/>
              </a:solidFill>
            </a:rPr>
            <a:t>Доход</a:t>
          </a:r>
        </a:p>
        <a:p>
          <a:r>
            <a:rPr lang="ru-RU" sz="1200" b="1" dirty="0" smtClean="0">
              <a:solidFill>
                <a:srgbClr val="C00000"/>
              </a:solidFill>
            </a:rPr>
            <a:t>54,7 млрд. руб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400" dirty="0"/>
        </a:p>
      </dgm:t>
    </dgm:pt>
    <dgm:pt modelId="{03476735-3B62-42DE-8E9B-7A76E53ACC98}" type="parTrans" cxnId="{EA9AB941-4321-4D20-AB0F-4B4AAA57F2C6}">
      <dgm:prSet/>
      <dgm:spPr/>
      <dgm:t>
        <a:bodyPr/>
        <a:lstStyle/>
        <a:p>
          <a:endParaRPr lang="ru-RU" sz="1600"/>
        </a:p>
      </dgm:t>
    </dgm:pt>
    <dgm:pt modelId="{EE247F67-9189-4DD8-9FB7-CAFB36E95625}" type="sibTrans" cxnId="{EA9AB941-4321-4D20-AB0F-4B4AAA57F2C6}">
      <dgm:prSet/>
      <dgm:spPr/>
      <dgm:t>
        <a:bodyPr/>
        <a:lstStyle/>
        <a:p>
          <a:endParaRPr lang="ru-RU" sz="1600"/>
        </a:p>
      </dgm:t>
    </dgm:pt>
    <dgm:pt modelId="{D035F3A3-0667-4872-9FCE-5479A73E181C}">
      <dgm:prSet custT="1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 lIns="0" tIns="0" rIns="0" bIns="0"/>
        <a:lstStyle/>
        <a:p>
          <a:r>
            <a:rPr lang="ru-RU" sz="1400" b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Размещено </a:t>
          </a:r>
        </a:p>
        <a:p>
          <a:r>
            <a:rPr lang="ru-RU" sz="1400" b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848,3 млрд. руб.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Кредиты бюджетам субъектов  РФ 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 местным бюджетам</a:t>
          </a:r>
        </a:p>
        <a:p>
          <a:r>
            <a:rPr lang="ru-RU" sz="1400" b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Доход</a:t>
          </a:r>
        </a:p>
        <a:p>
          <a:r>
            <a:rPr lang="ru-RU" sz="1400" b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0,1 млрд. руб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600" dirty="0"/>
        </a:p>
      </dgm:t>
    </dgm:pt>
    <dgm:pt modelId="{444DE953-6F67-463F-BEB9-0BB8E5DB9845}" type="parTrans" cxnId="{B1DB422E-0DC7-4227-8479-E32F03C21FC2}">
      <dgm:prSet/>
      <dgm:spPr/>
      <dgm:t>
        <a:bodyPr/>
        <a:lstStyle/>
        <a:p>
          <a:endParaRPr lang="ru-RU" sz="1600"/>
        </a:p>
      </dgm:t>
    </dgm:pt>
    <dgm:pt modelId="{A62B8C2F-AC9A-4216-B05E-A9C5AC2B09BE}" type="sibTrans" cxnId="{B1DB422E-0DC7-4227-8479-E32F03C21FC2}">
      <dgm:prSet/>
      <dgm:spPr/>
      <dgm:t>
        <a:bodyPr/>
        <a:lstStyle/>
        <a:p>
          <a:endParaRPr lang="ru-RU" sz="1600"/>
        </a:p>
      </dgm:t>
    </dgm:pt>
    <dgm:pt modelId="{DFCB126F-427B-4C1C-9212-48A60417DF1F}">
      <dgm:prSet phldrT="[Текст]" phldr="1" custT="1"/>
      <dgm:spPr>
        <a:noFill/>
      </dgm:spPr>
      <dgm:t>
        <a:bodyPr/>
        <a:lstStyle/>
        <a:p>
          <a:endParaRPr lang="ru-RU" sz="1600"/>
        </a:p>
      </dgm:t>
    </dgm:pt>
    <dgm:pt modelId="{97ABD470-4436-4014-A76E-2D9C347176B3}" type="sibTrans" cxnId="{2E246661-08B4-488F-BEF4-1164779A4C13}">
      <dgm:prSet/>
      <dgm:spPr/>
      <dgm:t>
        <a:bodyPr/>
        <a:lstStyle/>
        <a:p>
          <a:endParaRPr lang="ru-RU" sz="1600"/>
        </a:p>
      </dgm:t>
    </dgm:pt>
    <dgm:pt modelId="{A5565EAD-6B2F-4379-9445-C90646A7EF5A}" type="parTrans" cxnId="{2E246661-08B4-488F-BEF4-1164779A4C13}">
      <dgm:prSet/>
      <dgm:spPr/>
      <dgm:t>
        <a:bodyPr/>
        <a:lstStyle/>
        <a:p>
          <a:endParaRPr lang="ru-RU" sz="1600"/>
        </a:p>
      </dgm:t>
    </dgm:pt>
    <dgm:pt modelId="{4E349E73-69D5-4C94-9037-04E0352346AA}">
      <dgm:prSet custT="1"/>
      <dgm:spPr/>
      <dgm:t>
        <a:bodyPr/>
        <a:lstStyle/>
        <a:p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покупка (продажа) иностранной валюты </a:t>
          </a:r>
        </a:p>
      </dgm:t>
    </dgm:pt>
    <dgm:pt modelId="{B7131968-697C-4C5C-A43A-115EA2381C6F}" type="parTrans" cxnId="{FE562A48-1707-4F78-9A77-8B967FC4E66B}">
      <dgm:prSet/>
      <dgm:spPr/>
      <dgm:t>
        <a:bodyPr/>
        <a:lstStyle/>
        <a:p>
          <a:endParaRPr lang="ru-RU" sz="1600"/>
        </a:p>
      </dgm:t>
    </dgm:pt>
    <dgm:pt modelId="{16CFDA89-55CC-421A-A22A-04DB8BF1D5B8}" type="sibTrans" cxnId="{FE562A48-1707-4F78-9A77-8B967FC4E66B}">
      <dgm:prSet/>
      <dgm:spPr/>
      <dgm:t>
        <a:bodyPr/>
        <a:lstStyle/>
        <a:p>
          <a:endParaRPr lang="ru-RU" sz="1600"/>
        </a:p>
      </dgm:t>
    </dgm:pt>
    <dgm:pt modelId="{CB46F8E5-5A62-41D9-BFB0-3E4C2EF23E6B}">
      <dgm:prSet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 lIns="0" tIns="0" rIns="0" bIns="0"/>
        <a:lstStyle/>
        <a:p>
          <a:r>
            <a:rPr lang="ru-RU" b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Размещено</a:t>
          </a:r>
        </a:p>
        <a:p>
          <a:r>
            <a:rPr lang="ru-RU" b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37 414,6 млрд. руб.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Покупка (продажа) 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ценных бумаг по договорам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репо</a:t>
          </a:r>
          <a:endParaRPr lang="ru-RU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b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Доход</a:t>
          </a:r>
        </a:p>
        <a:p>
          <a:r>
            <a:rPr lang="ru-RU" b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27,9 млрд. руб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/>
        </a:p>
      </dgm:t>
    </dgm:pt>
    <dgm:pt modelId="{190C1C72-B5E8-466A-B73A-4DA123F30548}" type="parTrans" cxnId="{6DF2E73D-238D-4F54-8BCF-E8203F9F3709}">
      <dgm:prSet/>
      <dgm:spPr/>
      <dgm:t>
        <a:bodyPr/>
        <a:lstStyle/>
        <a:p>
          <a:endParaRPr lang="ru-RU"/>
        </a:p>
      </dgm:t>
    </dgm:pt>
    <dgm:pt modelId="{B9090022-E7A8-4B3D-87E3-942D2E67EB06}" type="sibTrans" cxnId="{6DF2E73D-238D-4F54-8BCF-E8203F9F3709}">
      <dgm:prSet/>
      <dgm:spPr/>
      <dgm:t>
        <a:bodyPr/>
        <a:lstStyle/>
        <a:p>
          <a:endParaRPr lang="ru-RU"/>
        </a:p>
      </dgm:t>
    </dgm:pt>
    <dgm:pt modelId="{3C6F248E-89C6-4552-9725-109F1BECA432}" type="pres">
      <dgm:prSet presAssocID="{79C47A60-A841-4D37-B9B2-DF7B0208DC7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CE1724-5FA5-4585-A634-7367DFCEC201}" type="pres">
      <dgm:prSet presAssocID="{DFCB126F-427B-4C1C-9212-48A60417DF1F}" presName="boxAndChildren" presStyleCnt="0"/>
      <dgm:spPr/>
    </dgm:pt>
    <dgm:pt modelId="{BFAB270A-2F69-4AC2-A56D-DCD05939BCFC}" type="pres">
      <dgm:prSet presAssocID="{DFCB126F-427B-4C1C-9212-48A60417DF1F}" presName="parentTextBox" presStyleLbl="node1" presStyleIdx="0" presStyleCnt="1"/>
      <dgm:spPr/>
      <dgm:t>
        <a:bodyPr/>
        <a:lstStyle/>
        <a:p>
          <a:endParaRPr lang="ru-RU"/>
        </a:p>
      </dgm:t>
    </dgm:pt>
    <dgm:pt modelId="{EE8F8441-A78E-4EF9-BF4C-32E82217D6B6}" type="pres">
      <dgm:prSet presAssocID="{DFCB126F-427B-4C1C-9212-48A60417DF1F}" presName="entireBox" presStyleLbl="node1" presStyleIdx="0" presStyleCnt="1"/>
      <dgm:spPr/>
      <dgm:t>
        <a:bodyPr/>
        <a:lstStyle/>
        <a:p>
          <a:endParaRPr lang="ru-RU"/>
        </a:p>
      </dgm:t>
    </dgm:pt>
    <dgm:pt modelId="{22B53263-8FAA-4A5A-862B-6651DABF400D}" type="pres">
      <dgm:prSet presAssocID="{DFCB126F-427B-4C1C-9212-48A60417DF1F}" presName="descendantBox" presStyleCnt="0"/>
      <dgm:spPr/>
    </dgm:pt>
    <dgm:pt modelId="{E3D7CD60-81C7-4386-9C88-D16767FB6E1B}" type="pres">
      <dgm:prSet presAssocID="{38B2D262-B94C-45D5-BCA1-4432017E33BE}" presName="childTextBox" presStyleLbl="fgAccFollowNode1" presStyleIdx="0" presStyleCnt="4" custScaleX="77223" custScaleY="163063" custLinFactNeighborX="3229" custLinFactNeighborY="-83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900FF6-0EAF-430F-AB91-988B35722C49}" type="pres">
      <dgm:prSet presAssocID="{CB46F8E5-5A62-41D9-BFB0-3E4C2EF23E6B}" presName="childTextBox" presStyleLbl="fgAccFollowNode1" presStyleIdx="1" presStyleCnt="4" custAng="0" custScaleX="75707" custScaleY="174709" custLinFactNeighborX="622" custLinFactNeighborY="-58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57AE15-58E4-4483-87FF-43FD6A3ED68F}" type="pres">
      <dgm:prSet presAssocID="{D035F3A3-0667-4872-9FCE-5479A73E181C}" presName="childTextBox" presStyleLbl="fgAccFollowNode1" presStyleIdx="2" presStyleCnt="4" custScaleX="76196" custScaleY="163063" custLinFactNeighborX="798" custLinFactNeighborY="-25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B8422-9003-4568-8208-023063DD7DD0}" type="pres">
      <dgm:prSet presAssocID="{4E349E73-69D5-4C94-9037-04E0352346AA}" presName="childTextBox" presStyleLbl="fgAccFollowNode1" presStyleIdx="3" presStyleCnt="4" custScaleX="73706" custScaleY="150007" custLinFactNeighborY="11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803166-BCEE-435D-B6D0-17C9F621E029}" type="presOf" srcId="{D035F3A3-0667-4872-9FCE-5479A73E181C}" destId="{8E57AE15-58E4-4483-87FF-43FD6A3ED68F}" srcOrd="0" destOrd="0" presId="urn:microsoft.com/office/officeart/2005/8/layout/process4"/>
    <dgm:cxn modelId="{7B3C8EDD-DB00-4E6B-89E4-489CCA044F20}" type="presOf" srcId="{38B2D262-B94C-45D5-BCA1-4432017E33BE}" destId="{E3D7CD60-81C7-4386-9C88-D16767FB6E1B}" srcOrd="0" destOrd="0" presId="urn:microsoft.com/office/officeart/2005/8/layout/process4"/>
    <dgm:cxn modelId="{9340EFF9-A413-4A2D-991B-4C66E6CF00FB}" type="presOf" srcId="{DFCB126F-427B-4C1C-9212-48A60417DF1F}" destId="{EE8F8441-A78E-4EF9-BF4C-32E82217D6B6}" srcOrd="1" destOrd="0" presId="urn:microsoft.com/office/officeart/2005/8/layout/process4"/>
    <dgm:cxn modelId="{2E246661-08B4-488F-BEF4-1164779A4C13}" srcId="{79C47A60-A841-4D37-B9B2-DF7B0208DC7B}" destId="{DFCB126F-427B-4C1C-9212-48A60417DF1F}" srcOrd="0" destOrd="0" parTransId="{A5565EAD-6B2F-4379-9445-C90646A7EF5A}" sibTransId="{97ABD470-4436-4014-A76E-2D9C347176B3}"/>
    <dgm:cxn modelId="{3E3E9E6A-E157-496F-8CFC-D9C09D9F6756}" type="presOf" srcId="{CB46F8E5-5A62-41D9-BFB0-3E4C2EF23E6B}" destId="{A0900FF6-0EAF-430F-AB91-988B35722C49}" srcOrd="0" destOrd="0" presId="urn:microsoft.com/office/officeart/2005/8/layout/process4"/>
    <dgm:cxn modelId="{B1DB422E-0DC7-4227-8479-E32F03C21FC2}" srcId="{DFCB126F-427B-4C1C-9212-48A60417DF1F}" destId="{D035F3A3-0667-4872-9FCE-5479A73E181C}" srcOrd="2" destOrd="0" parTransId="{444DE953-6F67-463F-BEB9-0BB8E5DB9845}" sibTransId="{A62B8C2F-AC9A-4216-B05E-A9C5AC2B09BE}"/>
    <dgm:cxn modelId="{FE562A48-1707-4F78-9A77-8B967FC4E66B}" srcId="{DFCB126F-427B-4C1C-9212-48A60417DF1F}" destId="{4E349E73-69D5-4C94-9037-04E0352346AA}" srcOrd="3" destOrd="0" parTransId="{B7131968-697C-4C5C-A43A-115EA2381C6F}" sibTransId="{16CFDA89-55CC-421A-A22A-04DB8BF1D5B8}"/>
    <dgm:cxn modelId="{60C1E382-991E-4B3D-8FFE-1A0DBE4F2EA7}" type="presOf" srcId="{DFCB126F-427B-4C1C-9212-48A60417DF1F}" destId="{BFAB270A-2F69-4AC2-A56D-DCD05939BCFC}" srcOrd="0" destOrd="0" presId="urn:microsoft.com/office/officeart/2005/8/layout/process4"/>
    <dgm:cxn modelId="{EA9AB941-4321-4D20-AB0F-4B4AAA57F2C6}" srcId="{DFCB126F-427B-4C1C-9212-48A60417DF1F}" destId="{38B2D262-B94C-45D5-BCA1-4432017E33BE}" srcOrd="0" destOrd="0" parTransId="{03476735-3B62-42DE-8E9B-7A76E53ACC98}" sibTransId="{EE247F67-9189-4DD8-9FB7-CAFB36E95625}"/>
    <dgm:cxn modelId="{0142CD0F-CE4D-4391-8D13-E43D63275756}" type="presOf" srcId="{79C47A60-A841-4D37-B9B2-DF7B0208DC7B}" destId="{3C6F248E-89C6-4552-9725-109F1BECA432}" srcOrd="0" destOrd="0" presId="urn:microsoft.com/office/officeart/2005/8/layout/process4"/>
    <dgm:cxn modelId="{6DF2E73D-238D-4F54-8BCF-E8203F9F3709}" srcId="{DFCB126F-427B-4C1C-9212-48A60417DF1F}" destId="{CB46F8E5-5A62-41D9-BFB0-3E4C2EF23E6B}" srcOrd="1" destOrd="0" parTransId="{190C1C72-B5E8-466A-B73A-4DA123F30548}" sibTransId="{B9090022-E7A8-4B3D-87E3-942D2E67EB06}"/>
    <dgm:cxn modelId="{CBDA1A73-163E-42C6-9136-7462476F0748}" type="presOf" srcId="{4E349E73-69D5-4C94-9037-04E0352346AA}" destId="{3D5B8422-9003-4568-8208-023063DD7DD0}" srcOrd="0" destOrd="0" presId="urn:microsoft.com/office/officeart/2005/8/layout/process4"/>
    <dgm:cxn modelId="{66F0B8D7-D30E-488F-865F-BE8E61688ED4}" type="presParOf" srcId="{3C6F248E-89C6-4552-9725-109F1BECA432}" destId="{87CE1724-5FA5-4585-A634-7367DFCEC201}" srcOrd="0" destOrd="0" presId="urn:microsoft.com/office/officeart/2005/8/layout/process4"/>
    <dgm:cxn modelId="{EF5E2C5A-AE4F-42A8-A3E6-8D171564EBC5}" type="presParOf" srcId="{87CE1724-5FA5-4585-A634-7367DFCEC201}" destId="{BFAB270A-2F69-4AC2-A56D-DCD05939BCFC}" srcOrd="0" destOrd="0" presId="urn:microsoft.com/office/officeart/2005/8/layout/process4"/>
    <dgm:cxn modelId="{DDF26C53-FFA3-446B-BF0A-5D9A1C1212E5}" type="presParOf" srcId="{87CE1724-5FA5-4585-A634-7367DFCEC201}" destId="{EE8F8441-A78E-4EF9-BF4C-32E82217D6B6}" srcOrd="1" destOrd="0" presId="urn:microsoft.com/office/officeart/2005/8/layout/process4"/>
    <dgm:cxn modelId="{B9358ED6-AC07-46F9-A1A6-01D7B322FEFB}" type="presParOf" srcId="{87CE1724-5FA5-4585-A634-7367DFCEC201}" destId="{22B53263-8FAA-4A5A-862B-6651DABF400D}" srcOrd="2" destOrd="0" presId="urn:microsoft.com/office/officeart/2005/8/layout/process4"/>
    <dgm:cxn modelId="{69DCE9F1-0D63-49CD-95A4-6F90447EEABA}" type="presParOf" srcId="{22B53263-8FAA-4A5A-862B-6651DABF400D}" destId="{E3D7CD60-81C7-4386-9C88-D16767FB6E1B}" srcOrd="0" destOrd="0" presId="urn:microsoft.com/office/officeart/2005/8/layout/process4"/>
    <dgm:cxn modelId="{4C851EFF-DCF8-414F-A8EC-3E72D86B5DA3}" type="presParOf" srcId="{22B53263-8FAA-4A5A-862B-6651DABF400D}" destId="{A0900FF6-0EAF-430F-AB91-988B35722C49}" srcOrd="1" destOrd="0" presId="urn:microsoft.com/office/officeart/2005/8/layout/process4"/>
    <dgm:cxn modelId="{6C915BA7-1AB5-477C-A3CC-2F4644899970}" type="presParOf" srcId="{22B53263-8FAA-4A5A-862B-6651DABF400D}" destId="{8E57AE15-58E4-4483-87FF-43FD6A3ED68F}" srcOrd="2" destOrd="0" presId="urn:microsoft.com/office/officeart/2005/8/layout/process4"/>
    <dgm:cxn modelId="{9C567D06-D3FB-4884-9D9F-74EA779D0FC8}" type="presParOf" srcId="{22B53263-8FAA-4A5A-862B-6651DABF400D}" destId="{3D5B8422-9003-4568-8208-023063DD7DD0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F8441-A78E-4EF9-BF4C-32E82217D6B6}">
      <dsp:nvSpPr>
        <dsp:cNvPr id="0" name=""/>
        <dsp:cNvSpPr/>
      </dsp:nvSpPr>
      <dsp:spPr>
        <a:xfrm>
          <a:off x="0" y="28"/>
          <a:ext cx="9036496" cy="2250531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0" y="28"/>
        <a:ext cx="9036496" cy="1215286"/>
      </dsp:txXfrm>
    </dsp:sp>
    <dsp:sp modelId="{E3D7CD60-81C7-4386-9C88-D16767FB6E1B}">
      <dsp:nvSpPr>
        <dsp:cNvPr id="0" name=""/>
        <dsp:cNvSpPr/>
      </dsp:nvSpPr>
      <dsp:spPr>
        <a:xfrm>
          <a:off x="98200" y="0"/>
          <a:ext cx="2303368" cy="16881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Размещено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8 124,2 млрд. руб.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Размещение средств на банковских депозитах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Доход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54,7 млрд. руб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400" kern="1200" dirty="0"/>
        </a:p>
      </dsp:txBody>
      <dsp:txXfrm>
        <a:off x="98200" y="0"/>
        <a:ext cx="2303368" cy="1688100"/>
      </dsp:txXfrm>
    </dsp:sp>
    <dsp:sp modelId="{A0900FF6-0EAF-430F-AB91-988B35722C49}">
      <dsp:nvSpPr>
        <dsp:cNvPr id="0" name=""/>
        <dsp:cNvSpPr/>
      </dsp:nvSpPr>
      <dsp:spPr>
        <a:xfrm>
          <a:off x="2323809" y="181672"/>
          <a:ext cx="2258150" cy="180866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Размещено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37 414,6 млрд. руб.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Покупка (продажа)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ценных бумаг по договорам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репо</a:t>
          </a: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Доход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27,9 млрд. руб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400" kern="1200" dirty="0"/>
        </a:p>
      </dsp:txBody>
      <dsp:txXfrm>
        <a:off x="2323809" y="181672"/>
        <a:ext cx="2258150" cy="1808665"/>
      </dsp:txXfrm>
    </dsp:sp>
    <dsp:sp modelId="{8E57AE15-58E4-4483-87FF-43FD6A3ED68F}">
      <dsp:nvSpPr>
        <dsp:cNvPr id="0" name=""/>
        <dsp:cNvSpPr/>
      </dsp:nvSpPr>
      <dsp:spPr>
        <a:xfrm>
          <a:off x="4587209" y="580334"/>
          <a:ext cx="2272735" cy="168810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Размещено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848,3 млрд. руб.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Кредиты бюджетам субъектов  РФ 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 местным бюджетам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Доход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0,1 млрд. руб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600" kern="1200" dirty="0"/>
        </a:p>
      </dsp:txBody>
      <dsp:txXfrm>
        <a:off x="4587209" y="580334"/>
        <a:ext cx="2272735" cy="1688100"/>
      </dsp:txXfrm>
    </dsp:sp>
    <dsp:sp modelId="{3D5B8422-9003-4568-8208-023063DD7DD0}">
      <dsp:nvSpPr>
        <dsp:cNvPr id="0" name=""/>
        <dsp:cNvSpPr/>
      </dsp:nvSpPr>
      <dsp:spPr>
        <a:xfrm>
          <a:off x="6836142" y="1032053"/>
          <a:ext cx="2198465" cy="155293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покупка (продажа) иностранной валюты </a:t>
          </a:r>
        </a:p>
      </dsp:txBody>
      <dsp:txXfrm>
        <a:off x="6836142" y="1032053"/>
        <a:ext cx="2198465" cy="1552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0.41002</cdr:x>
      <cdr:y>0.44391</cdr:y>
    </cdr:from>
    <cdr:to>
      <cdr:x>0.66988</cdr:x>
      <cdr:y>0.6487</cdr:y>
    </cdr:to>
    <cdr:sp macro="" textlink="">
      <cdr:nvSpPr>
        <cdr:cNvPr id="9" name="TextBox 9"/>
        <cdr:cNvSpPr txBox="1"/>
      </cdr:nvSpPr>
      <cdr:spPr>
        <a:xfrm xmlns:a="http://schemas.openxmlformats.org/drawingml/2006/main">
          <a:off x="2050820" y="1134126"/>
          <a:ext cx="1299752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319,6</a:t>
          </a:r>
        </a:p>
        <a:p xmlns:a="http://schemas.openxmlformats.org/drawingml/2006/main"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млрд. руб.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0.41891</cdr:x>
      <cdr:y>0.49487</cdr:y>
    </cdr:from>
    <cdr:to>
      <cdr:x>0.63831</cdr:x>
      <cdr:y>0.65645</cdr:y>
    </cdr:to>
    <cdr:sp macro="" textlink="">
      <cdr:nvSpPr>
        <cdr:cNvPr id="9" name="TextBox 9"/>
        <cdr:cNvSpPr txBox="1"/>
      </cdr:nvSpPr>
      <cdr:spPr>
        <a:xfrm xmlns:a="http://schemas.openxmlformats.org/drawingml/2006/main">
          <a:off x="2736327" y="1602382"/>
          <a:ext cx="1433124" cy="52319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98,6 </a:t>
          </a:r>
        </a:p>
        <a:p xmlns:a="http://schemas.openxmlformats.org/drawingml/2006/main"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трлн. </a:t>
          </a:r>
          <a:r>
            <a:rPr lang="ru-RU" sz="1400" b="1" dirty="0">
              <a:latin typeface="Times New Roman" pitchFamily="18" charset="0"/>
              <a:cs typeface="Times New Roman" pitchFamily="18" charset="0"/>
            </a:rPr>
            <a:t>руб.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5F78A-A3B2-4544-B5D4-F8C8A1EB7CDB}" type="datetimeFigureOut">
              <a:rPr lang="ru-RU" smtClean="0"/>
              <a:t>13.03.2017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58938-B205-4BAC-84D6-DD9D2F8FD85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252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8B8D0-9231-4839-958F-644A4346FDB7}" type="datetimeFigureOut">
              <a:rPr lang="ru-RU" smtClean="0"/>
              <a:t>13.03.2017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BAF58-D40D-40CB-BE9E-FD5ABD014A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300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D47370C-4895-4FED-AB69-D9C25E3A3C39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6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53590" y="9433755"/>
            <a:ext cx="2944085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6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6600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347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59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9938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713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433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153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873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EFBEBC-3441-43D3-9944-D5383133A532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88944-45A6-4202-8B2E-145F7DD8B4F9}" type="slidenum">
              <a:rPr lang="ru-RU" altLang="ru-RU" smtClean="0"/>
              <a:pPr/>
              <a:t>15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76375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BAF58-D40D-40CB-BE9E-FD5ABD014A58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9241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   В 2017 году необходимо продолжить работы по проектированию бизнес-процессов подсистемы управления денежными средствами системы Электронного бюджета во взаимосвязи с функциями подсистем расходов и доходов и конечно же учета и отчетности. Важно вести одновременно методологическую работу связанную</a:t>
            </a:r>
            <a:r>
              <a:rPr lang="ru-RU" baseline="0" dirty="0" smtClean="0"/>
              <a:t> с подготовкой положений нормативных правовых актов для их реализации. Год должен завершиться подготовкой проектного решения и технического задания на создание подсистемы управления денежными средствами.</a:t>
            </a:r>
            <a:endParaRPr lang="ru-RU" dirty="0" smtClean="0"/>
          </a:p>
          <a:p>
            <a:r>
              <a:rPr lang="ru-RU" dirty="0" smtClean="0"/>
              <a:t>   2017 год – год подготовительных мероприятий для планируемого в 2018 году</a:t>
            </a:r>
            <a:r>
              <a:rPr lang="ru-RU" baseline="0" dirty="0" smtClean="0"/>
              <a:t> старта </a:t>
            </a:r>
            <a:r>
              <a:rPr lang="ru-RU" dirty="0" smtClean="0"/>
              <a:t>миграции Федерального казначейства на перспективную централизованную платежную</a:t>
            </a:r>
            <a:r>
              <a:rPr lang="ru-RU" baseline="0" dirty="0" smtClean="0"/>
              <a:t> систему Банка России. </a:t>
            </a:r>
          </a:p>
          <a:p>
            <a:r>
              <a:rPr lang="ru-RU" dirty="0" smtClean="0"/>
              <a:t>   Так,</a:t>
            </a:r>
            <a:r>
              <a:rPr lang="ru-RU" baseline="0" dirty="0" smtClean="0"/>
              <a:t> совместно с Банком России проводится работа по созданию прототипа большого </a:t>
            </a:r>
            <a:r>
              <a:rPr lang="ru-RU" baseline="0" dirty="0" err="1" smtClean="0"/>
              <a:t>ЕКСа</a:t>
            </a:r>
            <a:r>
              <a:rPr lang="ru-RU" baseline="0" dirty="0" smtClean="0"/>
              <a:t>. Для последующего перевода на него операций клиентов осуществляется подготовка технологической схемы одновременного функционирования действующих счетов и </a:t>
            </a:r>
            <a:r>
              <a:rPr lang="ru-RU" baseline="0" dirty="0" err="1" smtClean="0"/>
              <a:t>ЕКСа</a:t>
            </a:r>
            <a:r>
              <a:rPr lang="ru-RU" baseline="0" dirty="0" smtClean="0"/>
              <a:t>, а также графика перевода операций клиентов. </a:t>
            </a:r>
          </a:p>
          <a:p>
            <a:r>
              <a:rPr lang="ru-RU" baseline="0" dirty="0" smtClean="0"/>
              <a:t>   До полного перехода на большой ЕКС видится целесообразным изменение технологии подкрепления единых счетов федерального бюджета, открытых территориальным органам Федерального казначейства, путем отказа от консолидированной заявки и выставления территориальными органами платежного требования.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551286-8093-44FF-BA98-605D6920386D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830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   При осуществлении выплат</a:t>
            </a:r>
            <a:r>
              <a:rPr lang="ru-RU" baseline="0" dirty="0" smtClean="0"/>
              <a:t> из бюджетов бюджетной системы в адрес физических лиц назрела необходимость использовать принципиально новые технологии во взаимодействии с национальной системой платежных карт МИР, становление которой завершилось в 2016 году. Так </a:t>
            </a:r>
            <a:r>
              <a:rPr lang="ru-RU" dirty="0" smtClean="0"/>
              <a:t>Федеральным казначейством в 2017 году будет осуществлена апробация нового технологии выплат с использованием реквизита платежной карты «Мир», что позволит обеспечить моментальное доведение денежных средств до физических лиц – получателей выплат из бюджетной системы,</a:t>
            </a:r>
            <a:r>
              <a:rPr lang="ru-RU" baseline="0" dirty="0" smtClean="0"/>
              <a:t> исключив проведение выплат по неактуальным реквизитам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В целях совершенствования функционирования ГИС ГМП, Федеральным казначейством с привлечением территориальных органов продолжиться работа, направленная на обеспечение полноты, своевременности и качества данных, предоставляемых участниками в ГИС ГМП. Одновременно, будут сформированы предложения по внесению изменений в нормативные правовые акты, в целях использования ГИС ГМП для подтверждения уплаты</a:t>
            </a:r>
            <a:r>
              <a:rPr lang="ru-RU" baseline="0" dirty="0" smtClean="0"/>
              <a:t> административных штрафов, задолженностей по исполнительному производству, а также при осуществлении возвратов.</a:t>
            </a:r>
          </a:p>
          <a:p>
            <a:r>
              <a:rPr lang="ru-RU" dirty="0" smtClean="0"/>
              <a:t>   Задачей 2017 года видится ввод</a:t>
            </a:r>
            <a:r>
              <a:rPr lang="ru-RU" baseline="0" dirty="0" smtClean="0"/>
              <a:t> в эксплуатацию </a:t>
            </a:r>
            <a:r>
              <a:rPr lang="ru-RU" dirty="0" smtClean="0"/>
              <a:t>портала ГИС ГМП для размещения в интернете информационно-платежных сервисов Федерального казначейства.</a:t>
            </a:r>
          </a:p>
          <a:p>
            <a:r>
              <a:rPr lang="ru-RU" dirty="0" smtClean="0"/>
              <a:t>   Также в</a:t>
            </a:r>
            <a:r>
              <a:rPr lang="ru-RU" baseline="0" dirty="0" smtClean="0"/>
              <a:t> 2017 году во исполнение п</a:t>
            </a:r>
            <a:r>
              <a:rPr lang="ru-RU" dirty="0" smtClean="0"/>
              <a:t>остановления Правительства 1222 о развитии единой системы межведомственного электронного взаимодействия и утвержденного подкомиссией по использованию информационных технологий плана, Федеральным казначейством</a:t>
            </a:r>
            <a:r>
              <a:rPr lang="ru-RU" baseline="0" dirty="0" smtClean="0"/>
              <a:t> будет осуществлен</a:t>
            </a:r>
            <a:r>
              <a:rPr lang="ru-RU" dirty="0" smtClean="0"/>
              <a:t> перевод ГИС ГМП на </a:t>
            </a:r>
            <a:r>
              <a:rPr lang="ru-RU" baseline="0" dirty="0" smtClean="0"/>
              <a:t>СМЭВ 3.0.</a:t>
            </a:r>
            <a:r>
              <a:rPr lang="ru-RU" dirty="0" smtClean="0"/>
              <a:t> При этом учитывая, что в настоящее время с ГИС ГМП интегрировано с использованием СМЭВ более 9 500 информационных систем, обеспечивающих взаимодействие участников, миграция на СМЭВ 3.0 будет осуществляться в течении 2018 года.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551286-8093-44FF-BA98-605D6920386D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632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Результаты</a:t>
            </a:r>
            <a:r>
              <a:rPr lang="ru-RU" baseline="0" dirty="0" smtClean="0"/>
              <a:t> функционирования ГАС Управление в 2016 году явились основанием для формирования новых функциональных задач на платформе ГАСУ, круг которых весьма широк.</a:t>
            </a:r>
          </a:p>
          <a:p>
            <a:r>
              <a:rPr lang="ru-RU" baseline="0" dirty="0" smtClean="0"/>
              <a:t>   Так в 2017 году развитие системы будет осуществляться по </a:t>
            </a:r>
            <a:r>
              <a:rPr lang="ru-RU" dirty="0" smtClean="0"/>
              <a:t>следующим направлениям: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с</a:t>
            </a:r>
            <a:r>
              <a:rPr lang="ru-RU" dirty="0" smtClean="0"/>
              <a:t>оздание реестра полномочий (функций) федеральных органов исполнительной власти, в том числе переданных для реализации иным органам;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dirty="0" smtClean="0"/>
              <a:t>разработка инструментов сбора сведений о структуре, штатной численности и деятельности подведомственных учреждений федеральных органов исполнительной власти;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dirty="0" smtClean="0"/>
              <a:t>реализация функциональности мониторинга объектов незавершенного строительства, в том числе не включенных в федеральную адресную инвестиционную программу, а также соответствующих витрин данных;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aseline="0" dirty="0" smtClean="0"/>
              <a:t>р</a:t>
            </a:r>
            <a:r>
              <a:rPr lang="ru-RU" dirty="0" smtClean="0"/>
              <a:t>азработка мониторинга оценки эффективности деятельности высших должностных лиц субъектов Российской Федерации по созданию благоприятных условий ведения предпринимательской деятельности;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р</a:t>
            </a:r>
            <a:r>
              <a:rPr lang="ru-RU" dirty="0" smtClean="0"/>
              <a:t>азработка процесса мониторинга и контроля реализации документов стратегического планирования;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dirty="0" smtClean="0"/>
              <a:t>разработка функциональности мониторинга проектов государственно-частного партнерства;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dirty="0" smtClean="0"/>
              <a:t>разработка мониторинга эффективности деятельности органов местного самоуправления городских округов и муниципальных районов;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р</a:t>
            </a:r>
            <a:r>
              <a:rPr lang="ru-RU" dirty="0" smtClean="0"/>
              <a:t>азработка информационной панели анализа данных, предоставляемых многофункциональными центрами предоставления государственных услуг;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р</a:t>
            </a:r>
            <a:r>
              <a:rPr lang="ru-RU" dirty="0" smtClean="0"/>
              <a:t>азработка и внедрение механизма проведения общественного обсуждения и согласования проектов документов стратегического планирования;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р</a:t>
            </a:r>
            <a:r>
              <a:rPr lang="ru-RU" dirty="0" smtClean="0"/>
              <a:t>азвитие функциональности мониторинга казначейского сопровождения отдельных государственных контрактов, разработка инструментов обеспечения информационной поддержки комбинированного сопровождения отдельных государственных контрактов (контрактов, договоров),</a:t>
            </a:r>
          </a:p>
          <a:p>
            <a:pPr marL="0" indent="0">
              <a:buFontTx/>
              <a:buNone/>
            </a:pPr>
            <a:r>
              <a:rPr lang="ru-RU" dirty="0" smtClean="0"/>
              <a:t>а также интеграции со</a:t>
            </a:r>
            <a:r>
              <a:rPr lang="ru-RU" baseline="0" dirty="0" smtClean="0"/>
              <a:t> сводным реестром, государственной информационной системой территориального планирования, единой межведомственной информационной системой статистики, единым реестром проверок и информационными системами участников.</a:t>
            </a:r>
          </a:p>
          <a:p>
            <a:r>
              <a:rPr lang="ru-RU" dirty="0" smtClean="0"/>
              <a:t>   Следует отметить, что некоторые задачи 2017</a:t>
            </a:r>
            <a:r>
              <a:rPr lang="ru-RU" baseline="0" dirty="0" smtClean="0"/>
              <a:t> года уже реализованы. Так, реализован новый дизайн портала ГАС Управление, на котором создан отдельный ресурс для общественных консультаций при разработке Стратегии 2035.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88944-45A6-4202-8B2E-145F7DD8B4F9}" type="slidenum">
              <a:rPr lang="ru-RU" altLang="ru-RU" smtClean="0"/>
              <a:pPr/>
              <a:t>19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76493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13.03.2017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7472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13.03.2017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679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13.03.2017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5112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178906"/>
            <a:ext cx="8497092" cy="46234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23849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E373F149-83C4-4179-9681-702531CCFDAC}" type="datetimeFigureOut">
              <a:rPr lang="de-DE" smtClean="0"/>
              <a:pPr/>
              <a:t>13.03.2017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457450" y="4767264"/>
            <a:ext cx="4229894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687343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641246"/>
            <a:ext cx="8496300" cy="25218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buNone/>
              <a:defRPr sz="15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8390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A776F-80D7-4AF1-BFE9-2FD8532AD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35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13.03.2017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95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13.03.2017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69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13.03.2017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008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13.03.2017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9120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13.03.2017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8884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13.03.2017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126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13.03.2017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492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13.03.2017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02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4C71EC6-210F-42DE-9C53-41977AD35B3D}" type="datetimeFigureOut">
              <a:rPr lang="ru-RU" smtClean="0"/>
              <a:t>13.03.2017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906463" y="2074863"/>
            <a:ext cx="7704137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000" b="1" cap="all" spc="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Состояние и перспективы расходного </a:t>
            </a:r>
            <a:r>
              <a:rPr lang="ru-RU" altLang="ru-RU" sz="2000" b="1" cap="all" spc="1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блока Федерального казначейства </a:t>
            </a:r>
            <a:r>
              <a:rPr lang="ru-RU" altLang="ru-RU" sz="2000" b="1" cap="all" spc="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000" b="1" cap="all" spc="1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0" y="4684825"/>
            <a:ext cx="914400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900" b="1" cap="all" spc="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cap="all" spc="1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Москва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200" b="1" cap="all" spc="1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  </a:t>
            </a:r>
            <a:r>
              <a:rPr lang="ru-RU" altLang="ru-RU" sz="1200" cap="all" spc="1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март 2017</a:t>
            </a:r>
            <a:endParaRPr lang="ru-RU" altLang="ru-RU" sz="1200" cap="all" spc="100" dirty="0">
              <a:solidFill>
                <a:schemeClr val="accent1">
                  <a:lumMod val="50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80138" y="3665538"/>
            <a:ext cx="3352800" cy="651723"/>
          </a:xfrm>
          <a:prstGeom prst="rect">
            <a:avLst/>
          </a:prstGeom>
          <a:noFill/>
        </p:spPr>
        <p:txBody>
          <a:bodyPr lIns="96780" tIns="48390" rIns="96780" bIns="48390">
            <a:spAutoFit/>
          </a:bodyPr>
          <a:lstStyle/>
          <a:p>
            <a:pPr>
              <a:defRPr/>
            </a:pPr>
            <a:r>
              <a:rPr lang="ru-RU" sz="1200" b="1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Прокофьев Станислав –</a:t>
            </a:r>
          </a:p>
          <a:p>
            <a:pPr>
              <a:defRPr/>
            </a:pPr>
            <a:r>
              <a:rPr lang="ru-RU" sz="1200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Заместитель руководителя</a:t>
            </a:r>
            <a:br>
              <a:rPr lang="ru-RU" sz="1200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1200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Казначейства </a:t>
            </a:r>
            <a:r>
              <a:rPr lang="ru-RU" sz="1200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России </a:t>
            </a:r>
          </a:p>
        </p:txBody>
      </p:sp>
    </p:spTree>
    <p:extLst>
      <p:ext uri="{BB962C8B-B14F-4D97-AF65-F5344CB8AC3E}">
        <p14:creationId xmlns:p14="http://schemas.microsoft.com/office/powerpoint/2010/main" val="60346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5"/>
          <p:cNvSpPr txBox="1">
            <a:spLocks noChangeArrowheads="1"/>
          </p:cNvSpPr>
          <p:nvPr/>
        </p:nvSpPr>
        <p:spPr bwMode="auto">
          <a:xfrm>
            <a:off x="3309938" y="161925"/>
            <a:ext cx="5694760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000" b="1" cap="all" spc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Основные задачи </a:t>
            </a:r>
            <a:r>
              <a:rPr lang="ru-RU" altLang="ru-RU" sz="1000" b="1" cap="all" spc="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таргетирования</a:t>
            </a:r>
            <a:r>
              <a:rPr lang="ru-RU" altLang="ru-RU" sz="1000" b="1" cap="all" spc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 остатков на счетах Казначейства России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256155"/>
              </p:ext>
            </p:extLst>
          </p:nvPr>
        </p:nvGraphicFramePr>
        <p:xfrm>
          <a:off x="278607" y="1172765"/>
          <a:ext cx="8613874" cy="3775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9718"/>
                <a:gridCol w="3994751"/>
                <a:gridCol w="3139405"/>
              </a:tblGrid>
              <a:tr h="668563">
                <a:tc>
                  <a:txBody>
                    <a:bodyPr/>
                    <a:lstStyle/>
                    <a:p>
                      <a:pPr algn="ctr" defTabSz="457200" font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 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таргетирования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34286" marB="34286" anchor="ctr"/>
                </a:tc>
                <a:tc>
                  <a:txBody>
                    <a:bodyPr/>
                    <a:lstStyle/>
                    <a:p>
                      <a:pPr algn="ctr" defTabSz="457200" font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таргетирования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34286" marB="34286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Документ-основание</a:t>
                      </a:r>
                    </a:p>
                  </a:txBody>
                  <a:tcPr marL="68584" marR="68584" marT="34286" marB="34286" anchor="ctr"/>
                </a:tc>
              </a:tr>
              <a:tr h="97044">
                <a:tc>
                  <a:txBody>
                    <a:bodyPr/>
                    <a:lstStyle/>
                    <a:p>
                      <a:endParaRPr lang="ru-RU" sz="100" dirty="0"/>
                    </a:p>
                  </a:txBody>
                  <a:tcPr marL="68584" marR="68584" marT="34286" marB="34286"/>
                </a:tc>
                <a:tc>
                  <a:txBody>
                    <a:bodyPr/>
                    <a:lstStyle/>
                    <a:p>
                      <a:endParaRPr lang="ru-RU" sz="100" dirty="0"/>
                    </a:p>
                  </a:txBody>
                  <a:tcPr marL="68584" marR="68584" marT="34286" marB="34286"/>
                </a:tc>
                <a:tc>
                  <a:txBody>
                    <a:bodyPr/>
                    <a:lstStyle/>
                    <a:p>
                      <a:endParaRPr lang="ru-RU" sz="100" dirty="0"/>
                    </a:p>
                  </a:txBody>
                  <a:tcPr marL="68584" marR="68584" marT="34286" marB="34286"/>
                </a:tc>
              </a:tr>
              <a:tr h="12994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ЕКС</a:t>
                      </a:r>
                    </a:p>
                    <a:p>
                      <a:endParaRPr lang="ru-RU" sz="1400" dirty="0"/>
                    </a:p>
                  </a:txBody>
                  <a:tcPr marL="68584" marR="68584" marT="34286" marB="34286"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  <a:defRPr/>
                      </a:pPr>
                      <a:endParaRPr lang="en-US" sz="8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определение максимального объема временно свободных средств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ü"/>
                        <a:defRPr/>
                      </a:pPr>
                      <a:endParaRPr lang="ru-RU" sz="9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определение объема средств, подлежащего привлечению с финансового рынка</a:t>
                      </a:r>
                      <a:endParaRPr lang="en-US" sz="12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4" marR="68584" marT="34286" marB="3428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планы и прогнозы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движения средств на ЕКС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(кассовый план, оперативные сведения и т.д.)</a:t>
                      </a:r>
                    </a:p>
                    <a:p>
                      <a:endParaRPr lang="ru-RU" sz="1400" dirty="0"/>
                    </a:p>
                  </a:txBody>
                  <a:tcPr marL="68584" marR="68584" marT="34286" marB="34286" anchor="ctr"/>
                </a:tc>
              </a:tr>
              <a:tr h="97044">
                <a:tc>
                  <a:txBody>
                    <a:bodyPr/>
                    <a:lstStyle/>
                    <a:p>
                      <a:endParaRPr lang="ru-RU" sz="100" dirty="0"/>
                    </a:p>
                  </a:txBody>
                  <a:tcPr marL="68584" marR="68584" marT="34286" marB="34286" anchor="ctr"/>
                </a:tc>
                <a:tc>
                  <a:txBody>
                    <a:bodyPr/>
                    <a:lstStyle/>
                    <a:p>
                      <a:endParaRPr lang="ru-RU" sz="100" dirty="0"/>
                    </a:p>
                  </a:txBody>
                  <a:tcPr marL="68584" marR="68584" marT="34286" marB="34286" anchor="ctr"/>
                </a:tc>
                <a:tc>
                  <a:txBody>
                    <a:bodyPr/>
                    <a:lstStyle/>
                    <a:p>
                      <a:endParaRPr lang="ru-RU" sz="100" dirty="0"/>
                    </a:p>
                  </a:txBody>
                  <a:tcPr marL="68584" marR="68584" marT="34286" marB="34286" anchor="ctr"/>
                </a:tc>
              </a:tr>
              <a:tr h="16131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счета Казначейства России</a:t>
                      </a:r>
                    </a:p>
                  </a:txBody>
                  <a:tcPr marL="68584" marR="68584" marT="34286" marB="34286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  <a:defRPr/>
                      </a:pPr>
                      <a:endParaRPr lang="en-US" sz="8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полное использование временно свободных средств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  <a:defRPr/>
                      </a:pPr>
                      <a:endParaRPr lang="ru-RU" sz="9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привлечение  средств с финансового</a:t>
                      </a:r>
                      <a:r>
                        <a:rPr lang="ru-RU" sz="12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рынка</a:t>
                      </a:r>
                      <a:endParaRPr lang="en-US" sz="12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  <a:defRPr/>
                      </a:pPr>
                      <a:endParaRPr lang="ru-RU" sz="9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определение наиболее выгодных инструментов управления ликвидностью в текущем периоде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  <a:defRPr/>
                      </a:pPr>
                      <a:endParaRPr lang="ru-RU" sz="8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4" marR="68584" marT="34286" marB="3428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планы и прогнозы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размещения/привлечения средств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(коррелируются с объемом временно свободных/подлежащих привлечению средств) </a:t>
                      </a:r>
                    </a:p>
                    <a:p>
                      <a:endParaRPr lang="ru-RU" sz="1400" dirty="0"/>
                    </a:p>
                  </a:txBody>
                  <a:tcPr marL="68584" marR="68584" marT="34286" marB="34286" anchor="ctr"/>
                </a:tc>
              </a:tr>
            </a:tbl>
          </a:graphicData>
        </a:graphic>
      </p:graphicFrame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76456" y="4860132"/>
            <a:ext cx="360388" cy="273844"/>
          </a:xfrm>
        </p:spPr>
        <p:txBody>
          <a:bodyPr/>
          <a:lstStyle/>
          <a:p>
            <a:pPr>
              <a:defRPr/>
            </a:pPr>
            <a:fld id="{FC61122D-167D-43E8-8772-DA69C27CE07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885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Штриховая стрелка вправо 59"/>
          <p:cNvSpPr/>
          <p:nvPr/>
        </p:nvSpPr>
        <p:spPr>
          <a:xfrm>
            <a:off x="0" y="1197769"/>
            <a:ext cx="9144000" cy="3895725"/>
          </a:xfrm>
          <a:prstGeom prst="stripedRightArrow">
            <a:avLst>
              <a:gd name="adj1" fmla="val 50000"/>
              <a:gd name="adj2" fmla="val 83007"/>
            </a:avLst>
          </a:prstGeom>
          <a:pattFill prst="wdDn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12" y="912886"/>
            <a:ext cx="3646795" cy="390306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937" y="912886"/>
            <a:ext cx="3646795" cy="390306"/>
          </a:xfrm>
          <a:prstGeom prst="rect">
            <a:avLst/>
          </a:prstGeom>
        </p:spPr>
      </p:pic>
      <p:sp>
        <p:nvSpPr>
          <p:cNvPr id="6149" name="AutoShape 2"/>
          <p:cNvSpPr>
            <a:spLocks noChangeArrowheads="1"/>
          </p:cNvSpPr>
          <p:nvPr/>
        </p:nvSpPr>
        <p:spPr bwMode="ltGray">
          <a:xfrm rot="5400000">
            <a:off x="1075135" y="1371600"/>
            <a:ext cx="3618309" cy="3577829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1 w 21600"/>
              <a:gd name="T13" fmla="*/ 0 h 21600"/>
              <a:gd name="T14" fmla="*/ 21199 w 21600"/>
              <a:gd name="T15" fmla="*/ 1362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lnTo>
                  <a:pt x="323" y="10641"/>
                </a:lnTo>
                <a:close/>
              </a:path>
            </a:pathLst>
          </a:custGeom>
          <a:gradFill rotWithShape="0">
            <a:gsLst>
              <a:gs pos="0">
                <a:srgbClr val="DBE0ED"/>
              </a:gs>
              <a:gs pos="100000">
                <a:srgbClr val="B0BAD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endParaRPr lang="ru-RU"/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ltGray">
          <a:xfrm rot="5400000" flipH="1">
            <a:off x="1682634" y="1928052"/>
            <a:ext cx="2349711" cy="2469356"/>
          </a:xfrm>
          <a:prstGeom prst="flowChartConnector">
            <a:avLst/>
          </a:prstGeom>
          <a:gradFill rotWithShape="0">
            <a:gsLst>
              <a:gs pos="0">
                <a:srgbClr val="B8CCFE">
                  <a:gamma/>
                  <a:tint val="39216"/>
                  <a:invGamma/>
                </a:srgbClr>
              </a:gs>
              <a:gs pos="100000">
                <a:srgbClr val="B8CCFE"/>
              </a:gs>
            </a:gsLst>
            <a:lin ang="0" scaled="1"/>
          </a:gradFill>
          <a:ln w="0" algn="ctr">
            <a:solidFill>
              <a:srgbClr val="002060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4370785" y="4061222"/>
            <a:ext cx="4439840" cy="446484"/>
          </a:xfrm>
          <a:prstGeom prst="roundRect">
            <a:avLst>
              <a:gd name="adj" fmla="val 50000"/>
            </a:avLst>
          </a:prstGeom>
          <a:pattFill prst="pct25">
            <a:fgClr>
              <a:srgbClr val="FED1B0"/>
            </a:fgClr>
            <a:bgClr>
              <a:schemeClr val="bg1"/>
            </a:bgClr>
          </a:pattFill>
          <a:ln w="2857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  <a:extLst/>
        </p:spPr>
        <p:txBody>
          <a:bodyPr wrap="none" lIns="68580" tIns="34290" rIns="68580" bIns="34290" anchor="ctr"/>
          <a:lstStyle/>
          <a:p>
            <a:pPr marL="214313" indent="-214313">
              <a:buFont typeface="Wingdings" panose="05000000000000000000" pitchFamily="2" charset="2"/>
              <a:buChar char="ü"/>
              <a:defRPr/>
            </a:pPr>
            <a:r>
              <a:rPr lang="ru-RU" sz="1400" b="1" dirty="0">
                <a:cs typeface="Arial" charset="0"/>
              </a:rPr>
              <a:t>Снижение волатильности остатка на ЕКС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gray">
          <a:xfrm>
            <a:off x="4680348" y="3440906"/>
            <a:ext cx="4130278" cy="416719"/>
          </a:xfrm>
          <a:prstGeom prst="roundRect">
            <a:avLst>
              <a:gd name="adj" fmla="val 50000"/>
            </a:avLst>
          </a:prstGeom>
          <a:pattFill prst="pct25">
            <a:fgClr>
              <a:srgbClr val="FED1B0"/>
            </a:fgClr>
            <a:bgClr>
              <a:schemeClr val="bg1"/>
            </a:bgClr>
          </a:pattFill>
          <a:ln w="2857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  <a:extLst/>
        </p:spPr>
        <p:txBody>
          <a:bodyPr wrap="none" lIns="68580" tIns="34290" rIns="68580" bIns="34290" anchor="ctr"/>
          <a:lstStyle/>
          <a:p>
            <a:pPr marL="214313" indent="-214313">
              <a:buFont typeface="Wingdings" panose="05000000000000000000" pitchFamily="2" charset="2"/>
              <a:buChar char="ü"/>
              <a:defRPr/>
            </a:pPr>
            <a:r>
              <a:rPr lang="ru-RU" sz="1400" b="1" dirty="0" err="1">
                <a:cs typeface="Arial" charset="0"/>
              </a:rPr>
              <a:t>Абсорбация</a:t>
            </a:r>
            <a:r>
              <a:rPr lang="ru-RU" sz="1400" b="1" dirty="0">
                <a:cs typeface="Arial" charset="0"/>
              </a:rPr>
              <a:t> дополнительной ликвидности 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gray">
          <a:xfrm>
            <a:off x="4713685" y="2831306"/>
            <a:ext cx="4096940" cy="447675"/>
          </a:xfrm>
          <a:prstGeom prst="roundRect">
            <a:avLst>
              <a:gd name="adj" fmla="val 50000"/>
            </a:avLst>
          </a:prstGeom>
          <a:pattFill prst="pct25">
            <a:fgClr>
              <a:srgbClr val="FED1B0"/>
            </a:fgClr>
            <a:bgClr>
              <a:schemeClr val="bg1"/>
            </a:bgClr>
          </a:pattFill>
          <a:ln w="2857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  <a:extLst/>
        </p:spPr>
        <p:txBody>
          <a:bodyPr wrap="none" lIns="68580" tIns="34290" rIns="68580" bIns="34290" anchor="ctr"/>
          <a:lstStyle/>
          <a:p>
            <a:pPr marL="214313" indent="-214313">
              <a:buFont typeface="Wingdings" panose="05000000000000000000" pitchFamily="2" charset="2"/>
              <a:buChar char="ü"/>
              <a:defRPr/>
            </a:pPr>
            <a:r>
              <a:rPr lang="ru-RU" sz="1400" b="1" dirty="0">
                <a:cs typeface="Arial" charset="0"/>
              </a:rPr>
              <a:t>Оптимизация алгоритма </a:t>
            </a:r>
            <a:r>
              <a:rPr lang="ru-RU" sz="1400" b="1" dirty="0" err="1">
                <a:cs typeface="Arial" charset="0"/>
              </a:rPr>
              <a:t>таргетирования</a:t>
            </a:r>
            <a:r>
              <a:rPr lang="ru-RU" sz="1400" b="1" dirty="0">
                <a:cs typeface="Arial" charset="0"/>
              </a:rPr>
              <a:t/>
            </a:r>
            <a:br>
              <a:rPr lang="ru-RU" sz="1400" b="1" dirty="0">
                <a:cs typeface="Arial" charset="0"/>
              </a:rPr>
            </a:br>
            <a:r>
              <a:rPr lang="ru-RU" sz="1400" b="1" dirty="0">
                <a:cs typeface="Arial" charset="0"/>
              </a:rPr>
              <a:t> остатка на ЕКС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gray">
          <a:xfrm>
            <a:off x="4599385" y="2180035"/>
            <a:ext cx="4211240" cy="434578"/>
          </a:xfrm>
          <a:prstGeom prst="roundRect">
            <a:avLst>
              <a:gd name="adj" fmla="val 50000"/>
            </a:avLst>
          </a:prstGeom>
          <a:pattFill prst="pct25">
            <a:fgClr>
              <a:srgbClr val="FED1B0"/>
            </a:fgClr>
            <a:bgClr>
              <a:schemeClr val="bg1"/>
            </a:bgClr>
          </a:pattFill>
          <a:ln w="2857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  <a:extLst/>
        </p:spPr>
        <p:txBody>
          <a:bodyPr wrap="none" lIns="68580" tIns="34290" rIns="68580" bIns="34290" anchor="ctr"/>
          <a:lstStyle/>
          <a:p>
            <a:pPr marL="214313" indent="-214313">
              <a:buFont typeface="Wingdings" panose="05000000000000000000" pitchFamily="2" charset="2"/>
              <a:buChar char="ü"/>
              <a:defRPr/>
            </a:pPr>
            <a:r>
              <a:rPr lang="ru-RU" sz="1400" b="1" dirty="0">
                <a:cs typeface="Arial" charset="0"/>
              </a:rPr>
              <a:t>Повышение качества планирования кассовых</a:t>
            </a:r>
            <a:br>
              <a:rPr lang="ru-RU" sz="1400" b="1" dirty="0">
                <a:cs typeface="Arial" charset="0"/>
              </a:rPr>
            </a:br>
            <a:r>
              <a:rPr lang="ru-RU" sz="1400" b="1" dirty="0">
                <a:cs typeface="Arial" charset="0"/>
              </a:rPr>
              <a:t> потоков по средствам ГВФ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4208860" y="1602582"/>
            <a:ext cx="4601765" cy="411956"/>
          </a:xfrm>
          <a:prstGeom prst="roundRect">
            <a:avLst>
              <a:gd name="adj" fmla="val 50000"/>
            </a:avLst>
          </a:prstGeom>
          <a:pattFill prst="pct25">
            <a:fgClr>
              <a:srgbClr val="FED1B0"/>
            </a:fgClr>
            <a:bgClr>
              <a:schemeClr val="bg1"/>
            </a:bgClr>
          </a:pattFill>
          <a:ln w="2857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  <a:extLst/>
        </p:spPr>
        <p:txBody>
          <a:bodyPr wrap="none" lIns="68580" tIns="34290" rIns="68580" bIns="34290" anchor="ctr"/>
          <a:lstStyle/>
          <a:p>
            <a:pPr marL="214313" indent="-214313">
              <a:buFont typeface="Wingdings" panose="05000000000000000000" pitchFamily="2" charset="2"/>
              <a:buChar char="ü"/>
              <a:defRPr/>
            </a:pPr>
            <a:r>
              <a:rPr lang="ru-RU" sz="1400" b="1" dirty="0">
                <a:cs typeface="Arial" charset="0"/>
              </a:rPr>
              <a:t>Расширение периметра кассового планирования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946140" y="860092"/>
            <a:ext cx="3923713" cy="3929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38" dirty="0">
                <a:ln w="11430"/>
                <a:solidFill>
                  <a:schemeClr val="accent5">
                    <a:lumMod val="50000"/>
                  </a:schemeClr>
                </a:solidFill>
              </a:rPr>
              <a:t>ЗАДАЧИ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88743" y="854906"/>
            <a:ext cx="3356371" cy="3929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200" b="1" spc="38" dirty="0">
                <a:ln w="11430"/>
                <a:solidFill>
                  <a:schemeClr val="accent5">
                    <a:lumMod val="50000"/>
                  </a:schemeClr>
                </a:solidFill>
              </a:rPr>
              <a:t>РЕЗУЛЬТАТ РЕАЛИЗАЦИИ ОЧЕРЕДНОГО ЭТАПА</a:t>
            </a:r>
          </a:p>
        </p:txBody>
      </p:sp>
      <p:pic>
        <p:nvPicPr>
          <p:cNvPr id="616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541" y="1247775"/>
            <a:ext cx="594122" cy="32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3131895" y="267494"/>
            <a:ext cx="6099572" cy="219315"/>
          </a:xfrm>
          <a:prstGeom prst="rect">
            <a:avLst/>
          </a:prstGeom>
          <a:noFill/>
        </p:spPr>
        <p:txBody>
          <a:bodyPr lIns="64795" tIns="32397" rIns="64795" bIns="32397">
            <a:spAutoFit/>
          </a:bodyPr>
          <a:lstStyle/>
          <a:p>
            <a:pPr algn="ctr">
              <a:defRPr/>
            </a:pPr>
            <a:r>
              <a:rPr lang="ru-RU" sz="1000" b="1" cap="all" spc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Очередной этап развития ЕКС  - новые задачи </a:t>
            </a:r>
          </a:p>
        </p:txBody>
      </p:sp>
      <p:sp>
        <p:nvSpPr>
          <p:cNvPr id="6167" name="Text Box 9"/>
          <p:cNvSpPr txBox="1">
            <a:spLocks noChangeArrowheads="1"/>
          </p:cNvSpPr>
          <p:nvPr/>
        </p:nvSpPr>
        <p:spPr bwMode="gray">
          <a:xfrm>
            <a:off x="1457325" y="2817019"/>
            <a:ext cx="2799160" cy="622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/>
              <a:t>Прирост ликвидности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/>
              <a:t> в 2017 г.</a:t>
            </a:r>
          </a:p>
        </p:txBody>
      </p:sp>
      <p:sp>
        <p:nvSpPr>
          <p:cNvPr id="5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76457" y="4860132"/>
            <a:ext cx="360388" cy="273844"/>
          </a:xfrm>
        </p:spPr>
        <p:txBody>
          <a:bodyPr/>
          <a:lstStyle/>
          <a:p>
            <a:pPr>
              <a:defRPr/>
            </a:pPr>
            <a:fld id="{DE21634F-1805-4857-BDF4-12141791F81D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pSp>
        <p:nvGrpSpPr>
          <p:cNvPr id="55" name="Group 9"/>
          <p:cNvGrpSpPr>
            <a:grpSpLocks/>
          </p:cNvGrpSpPr>
          <p:nvPr/>
        </p:nvGrpSpPr>
        <p:grpSpPr bwMode="auto">
          <a:xfrm>
            <a:off x="3947255" y="1655219"/>
            <a:ext cx="381000" cy="381000"/>
            <a:chOff x="2078" y="1680"/>
            <a:chExt cx="1615" cy="1615"/>
          </a:xfrm>
        </p:grpSpPr>
        <p:sp>
          <p:nvSpPr>
            <p:cNvPr id="56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" name="Oval 11"/>
            <p:cNvSpPr>
              <a:spLocks noChangeArrowheads="1"/>
            </p:cNvSpPr>
            <p:nvPr/>
          </p:nvSpPr>
          <p:spPr bwMode="gray">
            <a:xfrm>
              <a:off x="2172" y="1774"/>
              <a:ext cx="1427" cy="1427"/>
            </a:xfrm>
            <a:prstGeom prst="ellipse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8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4" name="Group 9"/>
          <p:cNvGrpSpPr>
            <a:grpSpLocks/>
          </p:cNvGrpSpPr>
          <p:nvPr/>
        </p:nvGrpSpPr>
        <p:grpSpPr bwMode="auto">
          <a:xfrm>
            <a:off x="4080233" y="4061222"/>
            <a:ext cx="381000" cy="381000"/>
            <a:chOff x="2078" y="1680"/>
            <a:chExt cx="1615" cy="1615"/>
          </a:xfrm>
        </p:grpSpPr>
        <p:sp>
          <p:nvSpPr>
            <p:cNvPr id="65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" name="Oval 11"/>
            <p:cNvSpPr>
              <a:spLocks noChangeArrowheads="1"/>
            </p:cNvSpPr>
            <p:nvPr/>
          </p:nvSpPr>
          <p:spPr bwMode="gray">
            <a:xfrm>
              <a:off x="2172" y="1774"/>
              <a:ext cx="1427" cy="1427"/>
            </a:xfrm>
            <a:prstGeom prst="ellipse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1" name="Group 9"/>
          <p:cNvGrpSpPr>
            <a:grpSpLocks/>
          </p:cNvGrpSpPr>
          <p:nvPr/>
        </p:nvGrpSpPr>
        <p:grpSpPr bwMode="auto">
          <a:xfrm>
            <a:off x="4415661" y="3458765"/>
            <a:ext cx="381000" cy="381000"/>
            <a:chOff x="2078" y="1680"/>
            <a:chExt cx="1615" cy="1615"/>
          </a:xfrm>
        </p:grpSpPr>
        <p:sp>
          <p:nvSpPr>
            <p:cNvPr id="72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3" name="Oval 11"/>
            <p:cNvSpPr>
              <a:spLocks noChangeArrowheads="1"/>
            </p:cNvSpPr>
            <p:nvPr/>
          </p:nvSpPr>
          <p:spPr bwMode="gray">
            <a:xfrm>
              <a:off x="2172" y="1774"/>
              <a:ext cx="1427" cy="1427"/>
            </a:xfrm>
            <a:prstGeom prst="ellipse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8" name="Group 9"/>
          <p:cNvGrpSpPr>
            <a:grpSpLocks/>
          </p:cNvGrpSpPr>
          <p:nvPr/>
        </p:nvGrpSpPr>
        <p:grpSpPr bwMode="auto">
          <a:xfrm>
            <a:off x="4477470" y="2787774"/>
            <a:ext cx="381000" cy="381000"/>
            <a:chOff x="2078" y="1680"/>
            <a:chExt cx="1615" cy="1615"/>
          </a:xfrm>
        </p:grpSpPr>
        <p:sp>
          <p:nvSpPr>
            <p:cNvPr id="79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Oval 11"/>
            <p:cNvSpPr>
              <a:spLocks noChangeArrowheads="1"/>
            </p:cNvSpPr>
            <p:nvPr/>
          </p:nvSpPr>
          <p:spPr bwMode="gray">
            <a:xfrm>
              <a:off x="2172" y="1774"/>
              <a:ext cx="1427" cy="1427"/>
            </a:xfrm>
            <a:prstGeom prst="ellipse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3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85" name="Group 9"/>
          <p:cNvGrpSpPr>
            <a:grpSpLocks/>
          </p:cNvGrpSpPr>
          <p:nvPr/>
        </p:nvGrpSpPr>
        <p:grpSpPr bwMode="auto">
          <a:xfrm>
            <a:off x="4328255" y="2252353"/>
            <a:ext cx="381000" cy="381000"/>
            <a:chOff x="2078" y="1680"/>
            <a:chExt cx="1615" cy="1615"/>
          </a:xfrm>
        </p:grpSpPr>
        <p:sp>
          <p:nvSpPr>
            <p:cNvPr id="86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Oval 11"/>
            <p:cNvSpPr>
              <a:spLocks noChangeArrowheads="1"/>
            </p:cNvSpPr>
            <p:nvPr/>
          </p:nvSpPr>
          <p:spPr bwMode="gray">
            <a:xfrm>
              <a:off x="2172" y="1774"/>
              <a:ext cx="1427" cy="1427"/>
            </a:xfrm>
            <a:prstGeom prst="ellipse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8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2502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54753"/>
              </p:ext>
            </p:extLst>
          </p:nvPr>
        </p:nvGraphicFramePr>
        <p:xfrm>
          <a:off x="238612" y="426720"/>
          <a:ext cx="8181488" cy="1680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9837" y="100272"/>
            <a:ext cx="5629863" cy="494982"/>
          </a:xfrm>
        </p:spPr>
        <p:txBody>
          <a:bodyPr/>
          <a:lstStyle/>
          <a:p>
            <a:pPr algn="ctr"/>
            <a:r>
              <a:rPr lang="ru-RU" sz="1000" b="1" cap="all" spc="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Этапы Расширения </a:t>
            </a:r>
            <a:r>
              <a:rPr lang="ru-RU" sz="1000" b="1" cap="all" spc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периметра кассового планирования и прогнозирования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55778" y="4868863"/>
            <a:ext cx="488222" cy="274637"/>
          </a:xfrm>
        </p:spPr>
        <p:txBody>
          <a:bodyPr/>
          <a:lstStyle/>
          <a:p>
            <a:pPr>
              <a:defRPr/>
            </a:pPr>
            <a:fld id="{2B18B4AD-8F44-41CA-8834-BC5F8F19D91F}" type="slidenum">
              <a:rPr lang="ru-RU" altLang="ru-RU" smtClean="0"/>
              <a:pPr>
                <a:defRPr/>
              </a:pPr>
              <a:t>12</a:t>
            </a:fld>
            <a:endParaRPr lang="ru-RU" altLang="ru-RU" dirty="0"/>
          </a:p>
        </p:txBody>
      </p:sp>
      <p:sp>
        <p:nvSpPr>
          <p:cNvPr id="6" name="Notched Right Arrow 36"/>
          <p:cNvSpPr/>
          <p:nvPr/>
        </p:nvSpPr>
        <p:spPr>
          <a:xfrm>
            <a:off x="144780" y="1569720"/>
            <a:ext cx="8877300" cy="1676400"/>
          </a:xfrm>
          <a:prstGeom prst="notchedRightArrow">
            <a:avLst>
              <a:gd name="adj1" fmla="val 37272"/>
              <a:gd name="adj2" fmla="val 41817"/>
            </a:avLst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" name="Group 32"/>
          <p:cNvGrpSpPr/>
          <p:nvPr/>
        </p:nvGrpSpPr>
        <p:grpSpPr>
          <a:xfrm>
            <a:off x="573892" y="1883544"/>
            <a:ext cx="973184" cy="967740"/>
            <a:chOff x="6193808" y="2514600"/>
            <a:chExt cx="1447800" cy="1447800"/>
          </a:xfrm>
          <a:solidFill>
            <a:schemeClr val="accent1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48" name="Oval 13"/>
            <p:cNvSpPr/>
            <p:nvPr/>
          </p:nvSpPr>
          <p:spPr>
            <a:xfrm>
              <a:off x="6193808" y="2514600"/>
              <a:ext cx="1447800" cy="1447800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Text</a:t>
              </a:r>
            </a:p>
          </p:txBody>
        </p:sp>
        <p:sp>
          <p:nvSpPr>
            <p:cNvPr id="49" name="Oval 14"/>
            <p:cNvSpPr/>
            <p:nvPr/>
          </p:nvSpPr>
          <p:spPr>
            <a:xfrm>
              <a:off x="6367816" y="2590800"/>
              <a:ext cx="1066800" cy="685800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lnSpcReduction="10000"/>
            </a:bodyPr>
            <a:lstStyle/>
            <a:p>
              <a:pPr algn="ctr"/>
              <a:endParaRPr lang="en-US" sz="1600" b="1">
                <a:solidFill>
                  <a:schemeClr val="tx1"/>
                </a:solidFill>
              </a:endParaRPr>
            </a:p>
          </p:txBody>
        </p:sp>
      </p:grpSp>
      <p:sp>
        <p:nvSpPr>
          <p:cNvPr id="50" name="Овал 49"/>
          <p:cNvSpPr/>
          <p:nvPr/>
        </p:nvSpPr>
        <p:spPr>
          <a:xfrm>
            <a:off x="680464" y="1987819"/>
            <a:ext cx="797816" cy="7439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  <a:endParaRPr lang="ru-RU" sz="1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Выноска со стрелкой вверх 51"/>
          <p:cNvSpPr/>
          <p:nvPr/>
        </p:nvSpPr>
        <p:spPr>
          <a:xfrm>
            <a:off x="62210" y="2909839"/>
            <a:ext cx="1957090" cy="1745981"/>
          </a:xfrm>
          <a:prstGeom prst="upArrowCallout">
            <a:avLst>
              <a:gd name="adj1" fmla="val 25000"/>
              <a:gd name="adj2" fmla="val 25000"/>
              <a:gd name="adj3" fmla="val 17593"/>
              <a:gd name="adj4" fmla="val 7320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00" b="1" dirty="0"/>
              <a:t>Создание условий и апробация предварительных результатов прогнозирования на </a:t>
            </a:r>
            <a:r>
              <a:rPr lang="ru-RU" sz="700" b="1" dirty="0" smtClean="0"/>
              <a:t>ЕКС</a:t>
            </a:r>
            <a:endParaRPr lang="ru-RU" sz="700" b="1" dirty="0"/>
          </a:p>
          <a:p>
            <a:r>
              <a:rPr lang="ru-RU" sz="700" u="sng" dirty="0"/>
              <a:t>Участники:</a:t>
            </a:r>
            <a:r>
              <a:rPr lang="ru-RU" sz="700" dirty="0"/>
              <a:t> 7 пилотных субъектов </a:t>
            </a:r>
            <a:r>
              <a:rPr lang="ru-RU" sz="700" dirty="0" smtClean="0"/>
              <a:t>РФ</a:t>
            </a:r>
            <a:endParaRPr lang="ru-RU" sz="700" dirty="0"/>
          </a:p>
          <a:p>
            <a:r>
              <a:rPr lang="ru-RU" sz="700" u="sng" dirty="0" smtClean="0"/>
              <a:t>Способ:</a:t>
            </a:r>
            <a:r>
              <a:rPr lang="ru-RU" sz="700" dirty="0" smtClean="0"/>
              <a:t> Электронные таблицы</a:t>
            </a:r>
            <a:endParaRPr lang="ru-RU" sz="700" dirty="0"/>
          </a:p>
          <a:p>
            <a:r>
              <a:rPr lang="ru-RU" sz="700" dirty="0"/>
              <a:t>Прим.: ручной режим</a:t>
            </a:r>
            <a:endParaRPr lang="ru-RU" sz="800" dirty="0"/>
          </a:p>
        </p:txBody>
      </p:sp>
      <p:sp>
        <p:nvSpPr>
          <p:cNvPr id="53" name="Выноска со стрелкой вверх 52"/>
          <p:cNvSpPr/>
          <p:nvPr/>
        </p:nvSpPr>
        <p:spPr>
          <a:xfrm>
            <a:off x="2142878" y="2909839"/>
            <a:ext cx="2017642" cy="1745981"/>
          </a:xfrm>
          <a:prstGeom prst="upArrowCallout">
            <a:avLst>
              <a:gd name="adj1" fmla="val 25000"/>
              <a:gd name="adj2" fmla="val 25000"/>
              <a:gd name="adj3" fmla="val 17593"/>
              <a:gd name="adj4" fmla="val 7320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00" b="1" dirty="0"/>
              <a:t>Развитие механизма прогнозирования на ЕКС и вовлечения в процесс всех участников</a:t>
            </a:r>
          </a:p>
          <a:p>
            <a:r>
              <a:rPr lang="ru-RU" sz="700" u="sng" dirty="0"/>
              <a:t>Участники:</a:t>
            </a:r>
            <a:r>
              <a:rPr lang="ru-RU" sz="700" dirty="0"/>
              <a:t>  </a:t>
            </a:r>
          </a:p>
          <a:p>
            <a:r>
              <a:rPr lang="ru-RU" sz="700" dirty="0"/>
              <a:t>Участники федерального уровня, </a:t>
            </a:r>
          </a:p>
          <a:p>
            <a:r>
              <a:rPr lang="ru-RU" sz="700" dirty="0"/>
              <a:t>участники уровня субъекта РФ, </a:t>
            </a:r>
          </a:p>
          <a:p>
            <a:r>
              <a:rPr lang="ru-RU" sz="700" dirty="0" smtClean="0"/>
              <a:t>участники </a:t>
            </a:r>
            <a:r>
              <a:rPr lang="ru-RU" sz="700" dirty="0"/>
              <a:t>местного уровня (8 пилотных субъектов),</a:t>
            </a:r>
          </a:p>
          <a:p>
            <a:r>
              <a:rPr lang="ru-RU" sz="700" dirty="0"/>
              <a:t>Государственные внебюджетные фонды РФ (дирекции)</a:t>
            </a:r>
          </a:p>
          <a:p>
            <a:r>
              <a:rPr lang="ru-RU" sz="700" u="sng" dirty="0" smtClean="0"/>
              <a:t>Способ:</a:t>
            </a:r>
            <a:r>
              <a:rPr lang="ru-RU" sz="700" dirty="0" smtClean="0"/>
              <a:t> </a:t>
            </a:r>
            <a:r>
              <a:rPr lang="ru-RU" sz="700" dirty="0"/>
              <a:t>Электронные </a:t>
            </a:r>
            <a:r>
              <a:rPr lang="ru-RU" sz="700" dirty="0" smtClean="0"/>
              <a:t>таблицы, </a:t>
            </a:r>
            <a:r>
              <a:rPr lang="ru-RU" sz="700" dirty="0"/>
              <a:t>АСФК</a:t>
            </a:r>
          </a:p>
          <a:p>
            <a:r>
              <a:rPr lang="ru-RU" sz="700" dirty="0"/>
              <a:t>Прим.: ручной режим, автоматизированный режим</a:t>
            </a:r>
          </a:p>
        </p:txBody>
      </p:sp>
      <p:sp>
        <p:nvSpPr>
          <p:cNvPr id="54" name="Выноска со стрелкой вверх 53"/>
          <p:cNvSpPr/>
          <p:nvPr/>
        </p:nvSpPr>
        <p:spPr>
          <a:xfrm>
            <a:off x="4279417" y="2902219"/>
            <a:ext cx="1976603" cy="1745981"/>
          </a:xfrm>
          <a:prstGeom prst="upArrowCallout">
            <a:avLst>
              <a:gd name="adj1" fmla="val 25000"/>
              <a:gd name="adj2" fmla="val 25000"/>
              <a:gd name="adj3" fmla="val 17593"/>
              <a:gd name="adj4" fmla="val 7320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00" b="1" dirty="0"/>
              <a:t>Совершенствование, апробация и опытная эксплуатация полномасштабного прогнозирования на ЕКС (банковский счет)</a:t>
            </a:r>
          </a:p>
          <a:p>
            <a:r>
              <a:rPr lang="ru-RU" sz="700" u="sng" dirty="0"/>
              <a:t>Участники:  </a:t>
            </a:r>
          </a:p>
          <a:p>
            <a:r>
              <a:rPr lang="ru-RU" sz="700" dirty="0"/>
              <a:t>Участники федерального уровня,</a:t>
            </a:r>
          </a:p>
          <a:p>
            <a:r>
              <a:rPr lang="ru-RU" sz="700" dirty="0"/>
              <a:t>участники уровня субъекта РФ,</a:t>
            </a:r>
          </a:p>
          <a:p>
            <a:r>
              <a:rPr lang="ru-RU" sz="700" dirty="0"/>
              <a:t>участники местного уровня,</a:t>
            </a:r>
          </a:p>
          <a:p>
            <a:r>
              <a:rPr lang="ru-RU" sz="700" dirty="0"/>
              <a:t>Государственные внебюджетные фонды РФ, </a:t>
            </a:r>
          </a:p>
          <a:p>
            <a:r>
              <a:rPr lang="ru-RU" sz="700" dirty="0" smtClean="0"/>
              <a:t>Территориальные </a:t>
            </a:r>
            <a:r>
              <a:rPr lang="ru-RU" sz="700" dirty="0"/>
              <a:t>государственные внебюджетные фонды</a:t>
            </a:r>
          </a:p>
          <a:p>
            <a:r>
              <a:rPr lang="ru-RU" sz="700" u="sng" dirty="0" smtClean="0"/>
              <a:t>Способ:</a:t>
            </a:r>
            <a:r>
              <a:rPr lang="ru-RU" sz="700" dirty="0" smtClean="0"/>
              <a:t> </a:t>
            </a:r>
            <a:r>
              <a:rPr lang="ru-RU" sz="700" dirty="0"/>
              <a:t>АСФК, ГИИС «Электронный бюджет»</a:t>
            </a:r>
          </a:p>
          <a:p>
            <a:r>
              <a:rPr lang="ru-RU" sz="700" dirty="0"/>
              <a:t>Прим.: автоматизированный режим</a:t>
            </a:r>
          </a:p>
        </p:txBody>
      </p:sp>
      <p:sp>
        <p:nvSpPr>
          <p:cNvPr id="55" name="Выноска со стрелкой вверх 54"/>
          <p:cNvSpPr/>
          <p:nvPr/>
        </p:nvSpPr>
        <p:spPr>
          <a:xfrm>
            <a:off x="6355080" y="2902219"/>
            <a:ext cx="1891201" cy="1745981"/>
          </a:xfrm>
          <a:prstGeom prst="upArrowCallout">
            <a:avLst>
              <a:gd name="adj1" fmla="val 25000"/>
              <a:gd name="adj2" fmla="val 25000"/>
              <a:gd name="adj3" fmla="val 17593"/>
              <a:gd name="adj4" fmla="val 7320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00" b="1" dirty="0"/>
              <a:t>Полномасштабное прогнозирование на ЕКС (банковский счет)</a:t>
            </a:r>
          </a:p>
          <a:p>
            <a:r>
              <a:rPr lang="ru-RU" sz="700" u="sng" dirty="0"/>
              <a:t>Участники:</a:t>
            </a:r>
            <a:r>
              <a:rPr lang="ru-RU" sz="700" dirty="0"/>
              <a:t> Все клиенты ФК</a:t>
            </a:r>
          </a:p>
          <a:p>
            <a:r>
              <a:rPr lang="ru-RU" sz="700" u="sng" dirty="0" smtClean="0"/>
              <a:t>Способ:</a:t>
            </a:r>
            <a:r>
              <a:rPr lang="ru-RU" sz="700" dirty="0" smtClean="0"/>
              <a:t> </a:t>
            </a:r>
            <a:r>
              <a:rPr lang="ru-RU" sz="700" dirty="0"/>
              <a:t>ГИИС «Электронный бюджет»</a:t>
            </a:r>
          </a:p>
          <a:p>
            <a:r>
              <a:rPr lang="ru-RU" sz="700" dirty="0"/>
              <a:t> </a:t>
            </a:r>
          </a:p>
          <a:p>
            <a:r>
              <a:rPr lang="ru-RU" sz="700" dirty="0"/>
              <a:t>Прим.: автоматизированный режим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488930" y="4792980"/>
            <a:ext cx="7514167" cy="220980"/>
          </a:xfrm>
          <a:prstGeom prst="rect">
            <a:avLst/>
          </a:prstGeom>
          <a:solidFill>
            <a:srgbClr val="5CD4B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Прогноз движения средств на ЕКС</a:t>
            </a:r>
          </a:p>
        </p:txBody>
      </p:sp>
      <p:grpSp>
        <p:nvGrpSpPr>
          <p:cNvPr id="57" name="Group 32"/>
          <p:cNvGrpSpPr/>
          <p:nvPr/>
        </p:nvGrpSpPr>
        <p:grpSpPr>
          <a:xfrm>
            <a:off x="2718814" y="1900189"/>
            <a:ext cx="973184" cy="967740"/>
            <a:chOff x="6193808" y="2514600"/>
            <a:chExt cx="1447800" cy="1447800"/>
          </a:xfrm>
          <a:solidFill>
            <a:schemeClr val="accent1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58" name="Oval 13"/>
            <p:cNvSpPr/>
            <p:nvPr/>
          </p:nvSpPr>
          <p:spPr>
            <a:xfrm>
              <a:off x="6193808" y="2514600"/>
              <a:ext cx="1447800" cy="1447800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Text</a:t>
              </a:r>
            </a:p>
          </p:txBody>
        </p:sp>
        <p:sp>
          <p:nvSpPr>
            <p:cNvPr id="59" name="Oval 14"/>
            <p:cNvSpPr/>
            <p:nvPr/>
          </p:nvSpPr>
          <p:spPr>
            <a:xfrm>
              <a:off x="6367816" y="2590800"/>
              <a:ext cx="1066800" cy="685800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lnSpcReduction="10000"/>
            </a:bodyPr>
            <a:lstStyle/>
            <a:p>
              <a:pPr algn="ctr"/>
              <a:endParaRPr lang="en-US" sz="1600" b="1">
                <a:solidFill>
                  <a:schemeClr val="tx1"/>
                </a:solidFill>
              </a:endParaRPr>
            </a:p>
          </p:txBody>
        </p:sp>
      </p:grpSp>
      <p:sp>
        <p:nvSpPr>
          <p:cNvPr id="60" name="Овал 59"/>
          <p:cNvSpPr/>
          <p:nvPr/>
        </p:nvSpPr>
        <p:spPr>
          <a:xfrm>
            <a:off x="2825386" y="2004464"/>
            <a:ext cx="797816" cy="7439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</a:p>
          <a:p>
            <a:pPr algn="ctr"/>
            <a:r>
              <a:rPr lang="ru-RU" sz="1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endParaRPr lang="ru-RU" sz="1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5" name="Group 32"/>
          <p:cNvGrpSpPr/>
          <p:nvPr/>
        </p:nvGrpSpPr>
        <p:grpSpPr>
          <a:xfrm>
            <a:off x="4790420" y="1907809"/>
            <a:ext cx="973184" cy="967740"/>
            <a:chOff x="6193808" y="2514600"/>
            <a:chExt cx="1447800" cy="1447800"/>
          </a:xfrm>
          <a:solidFill>
            <a:schemeClr val="accent1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66" name="Oval 13"/>
            <p:cNvSpPr/>
            <p:nvPr/>
          </p:nvSpPr>
          <p:spPr>
            <a:xfrm>
              <a:off x="6193808" y="2514600"/>
              <a:ext cx="1447800" cy="1447800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Text</a:t>
              </a:r>
            </a:p>
          </p:txBody>
        </p:sp>
        <p:sp>
          <p:nvSpPr>
            <p:cNvPr id="67" name="Oval 14"/>
            <p:cNvSpPr/>
            <p:nvPr/>
          </p:nvSpPr>
          <p:spPr>
            <a:xfrm>
              <a:off x="6367816" y="2590800"/>
              <a:ext cx="1066800" cy="685800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lnSpcReduction="10000"/>
            </a:bodyPr>
            <a:lstStyle/>
            <a:p>
              <a:pPr algn="ctr"/>
              <a:endParaRPr lang="en-US" sz="1600" b="1">
                <a:solidFill>
                  <a:schemeClr val="tx1"/>
                </a:solidFill>
              </a:endParaRPr>
            </a:p>
          </p:txBody>
        </p:sp>
      </p:grpSp>
      <p:sp>
        <p:nvSpPr>
          <p:cNvPr id="68" name="Овал 67"/>
          <p:cNvSpPr/>
          <p:nvPr/>
        </p:nvSpPr>
        <p:spPr>
          <a:xfrm>
            <a:off x="4896992" y="2012084"/>
            <a:ext cx="797816" cy="7439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</a:p>
          <a:p>
            <a:pPr algn="ctr"/>
            <a:r>
              <a:rPr lang="ru-RU" sz="1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endParaRPr lang="ru-RU" sz="1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9" name="Group 32"/>
          <p:cNvGrpSpPr/>
          <p:nvPr/>
        </p:nvGrpSpPr>
        <p:grpSpPr>
          <a:xfrm>
            <a:off x="6808470" y="1923049"/>
            <a:ext cx="973184" cy="967740"/>
            <a:chOff x="6193808" y="2514600"/>
            <a:chExt cx="1447800" cy="1447800"/>
          </a:xfrm>
          <a:solidFill>
            <a:schemeClr val="accent1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70" name="Oval 13"/>
            <p:cNvSpPr/>
            <p:nvPr/>
          </p:nvSpPr>
          <p:spPr>
            <a:xfrm>
              <a:off x="6193808" y="2514600"/>
              <a:ext cx="1447800" cy="1447800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Text</a:t>
              </a:r>
            </a:p>
          </p:txBody>
        </p:sp>
        <p:sp>
          <p:nvSpPr>
            <p:cNvPr id="71" name="Oval 14"/>
            <p:cNvSpPr/>
            <p:nvPr/>
          </p:nvSpPr>
          <p:spPr>
            <a:xfrm>
              <a:off x="6367816" y="2590800"/>
              <a:ext cx="1066800" cy="685800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lnSpcReduction="10000"/>
            </a:bodyPr>
            <a:lstStyle/>
            <a:p>
              <a:pPr algn="ctr"/>
              <a:endParaRPr lang="en-US" sz="1600" b="1">
                <a:solidFill>
                  <a:schemeClr val="tx1"/>
                </a:solidFill>
              </a:endParaRPr>
            </a:p>
          </p:txBody>
        </p:sp>
      </p:grpSp>
      <p:sp>
        <p:nvSpPr>
          <p:cNvPr id="72" name="Овал 71"/>
          <p:cNvSpPr/>
          <p:nvPr/>
        </p:nvSpPr>
        <p:spPr>
          <a:xfrm>
            <a:off x="6915042" y="2027324"/>
            <a:ext cx="797816" cy="7439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  <a:endParaRPr lang="ru-RU" sz="1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509386" y="2228914"/>
            <a:ext cx="1148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Подготовительный (тестовый)</a:t>
            </a:r>
            <a:endParaRPr lang="ru-RU" sz="9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3623634" y="2293589"/>
            <a:ext cx="10885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Пилотный</a:t>
            </a:r>
            <a:endParaRPr lang="ru-RU" sz="9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5725504" y="2301804"/>
            <a:ext cx="10885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Опытный</a:t>
            </a:r>
            <a:endParaRPr lang="ru-RU" sz="9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7676224" y="2210364"/>
            <a:ext cx="1307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Промышленный (завершающий)</a:t>
            </a:r>
            <a:endParaRPr lang="ru-RU" sz="900" b="1" dirty="0"/>
          </a:p>
        </p:txBody>
      </p:sp>
    </p:spTree>
    <p:extLst>
      <p:ext uri="{BB962C8B-B14F-4D97-AF65-F5344CB8AC3E}">
        <p14:creationId xmlns:p14="http://schemas.microsoft.com/office/powerpoint/2010/main" val="224031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0842113"/>
              </p:ext>
            </p:extLst>
          </p:nvPr>
        </p:nvGraphicFramePr>
        <p:xfrm>
          <a:off x="4609412" y="2301720"/>
          <a:ext cx="5001740" cy="255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8318794"/>
              </p:ext>
            </p:extLst>
          </p:nvPr>
        </p:nvGraphicFramePr>
        <p:xfrm>
          <a:off x="-1260648" y="915567"/>
          <a:ext cx="6532016" cy="3237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 3"/>
          <p:cNvSpPr/>
          <p:nvPr/>
        </p:nvSpPr>
        <p:spPr>
          <a:xfrm>
            <a:off x="3383868" y="1635646"/>
            <a:ext cx="3204356" cy="1738994"/>
          </a:xfrm>
          <a:prstGeom prst="leftRightRibbon">
            <a:avLst/>
          </a:prstGeom>
          <a:solidFill>
            <a:schemeClr val="bg1">
              <a:lumMod val="75000"/>
            </a:schemeClr>
          </a:solidFill>
          <a:effectLst>
            <a:glow rad="228600">
              <a:schemeClr val="bg1">
                <a:lumMod val="85000"/>
                <a:alpha val="40000"/>
              </a:schemeClr>
            </a:glow>
            <a:softEdge rad="12700"/>
          </a:effectLst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" name="Группа 10"/>
          <p:cNvGrpSpPr/>
          <p:nvPr/>
        </p:nvGrpSpPr>
        <p:grpSpPr>
          <a:xfrm>
            <a:off x="3710565" y="1383617"/>
            <a:ext cx="3976687" cy="1213337"/>
            <a:chOff x="-2356508" y="675811"/>
            <a:chExt cx="3976687" cy="1617782"/>
          </a:xfrm>
          <a:scene3d>
            <a:camera prst="orthographicFront"/>
            <a:lightRig rig="chilly" dir="t"/>
          </a:scene3d>
        </p:grpSpPr>
        <p:sp>
          <p:nvSpPr>
            <p:cNvPr id="14" name="Прямоугольник 13"/>
            <p:cNvSpPr/>
            <p:nvPr/>
          </p:nvSpPr>
          <p:spPr>
            <a:xfrm>
              <a:off x="432047" y="675811"/>
              <a:ext cx="1188132" cy="70567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-2356508" y="1587914"/>
              <a:ext cx="1188132" cy="7056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64008" rIns="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Объем  размещения </a:t>
              </a:r>
            </a:p>
          </p:txBody>
        </p:sp>
      </p:grpSp>
      <p:grpSp>
        <p:nvGrpSpPr>
          <p:cNvPr id="3" name="Группа 15"/>
          <p:cNvGrpSpPr/>
          <p:nvPr/>
        </p:nvGrpSpPr>
        <p:grpSpPr>
          <a:xfrm>
            <a:off x="4898697" y="2305321"/>
            <a:ext cx="1476164" cy="583265"/>
            <a:chOff x="1728194" y="1179863"/>
            <a:chExt cx="1476164" cy="777686"/>
          </a:xfrm>
          <a:scene3d>
            <a:camera prst="orthographicFront"/>
            <a:lightRig rig="chilly" dir="t"/>
          </a:scene3d>
        </p:grpSpPr>
        <p:sp>
          <p:nvSpPr>
            <p:cNvPr id="17" name="Прямоугольник 16"/>
            <p:cNvSpPr/>
            <p:nvPr/>
          </p:nvSpPr>
          <p:spPr>
            <a:xfrm>
              <a:off x="1728194" y="1179863"/>
              <a:ext cx="1404156" cy="70567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1800202" y="1251871"/>
              <a:ext cx="1404156" cy="7056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64008" rIns="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Объем  доходов</a:t>
              </a:r>
            </a:p>
          </p:txBody>
        </p:sp>
      </p:grpSp>
      <p:sp>
        <p:nvSpPr>
          <p:cNvPr id="4104" name="Прямоугольник 3"/>
          <p:cNvSpPr>
            <a:spLocks noChangeArrowheads="1"/>
          </p:cNvSpPr>
          <p:nvPr/>
        </p:nvSpPr>
        <p:spPr bwMode="auto">
          <a:xfrm>
            <a:off x="3383868" y="123478"/>
            <a:ext cx="554441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000" b="1" cap="all" spc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Сводная статистическая информация по операциям  управления остатками средств федерального бюджета </a:t>
            </a:r>
          </a:p>
          <a:p>
            <a:pPr algn="ctr" eaLnBrk="1" hangingPunct="1">
              <a:defRPr/>
            </a:pPr>
            <a:r>
              <a:rPr lang="ru-RU" altLang="ru-RU" sz="1000" b="1" cap="all" spc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на ЕКС за 2008-2016 гг.</a:t>
            </a:r>
          </a:p>
        </p:txBody>
      </p:sp>
      <p:sp>
        <p:nvSpPr>
          <p:cNvPr id="13" name="Номер слайда 3"/>
          <p:cNvSpPr txBox="1">
            <a:spLocks/>
          </p:cNvSpPr>
          <p:nvPr/>
        </p:nvSpPr>
        <p:spPr>
          <a:xfrm>
            <a:off x="8729043" y="4856557"/>
            <a:ext cx="41495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397DCB-2821-4486-AA53-086096FD989A}" type="slidenum">
              <a:rPr lang="ru-RU" altLang="ru-RU" smtClean="0"/>
              <a:pPr/>
              <a:t>13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3102207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 idx="4294967295"/>
          </p:nvPr>
        </p:nvSpPr>
        <p:spPr>
          <a:xfrm>
            <a:off x="3957300" y="0"/>
            <a:ext cx="5185074" cy="702469"/>
          </a:xfrm>
        </p:spPr>
        <p:txBody>
          <a:bodyPr/>
          <a:lstStyle/>
          <a:p>
            <a:pPr algn="ctr"/>
            <a:r>
              <a:rPr altLang="ru-RU" sz="1000" b="1" cap="all" spc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Операции по управлению остатками </a:t>
            </a:r>
            <a:r>
              <a:rPr altLang="ru-RU" sz="1000" b="1" cap="all" spc="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средств</a:t>
            </a:r>
            <a:r>
              <a:rPr altLang="ru-RU" sz="1000" b="1" cap="all" spc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altLang="ru-RU" sz="1000" b="1" cap="all" spc="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на</a:t>
            </a:r>
            <a:r>
              <a:rPr altLang="ru-RU" sz="1000" b="1" cap="all" spc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 ЕКС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14603" y="4212427"/>
            <a:ext cx="7451048" cy="4767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82,7 млрд. рублей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771800" y="3682005"/>
            <a:ext cx="3600400" cy="707231"/>
          </a:xfrm>
          <a:prstGeom prst="downArrowCallout">
            <a:avLst/>
          </a:prstGeom>
          <a:solidFill>
            <a:srgbClr val="D8D3E0"/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Доход за 2016 год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847734475"/>
              </p:ext>
            </p:extLst>
          </p:nvPr>
        </p:nvGraphicFramePr>
        <p:xfrm>
          <a:off x="53752" y="843558"/>
          <a:ext cx="9036496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Номер слайда 3"/>
          <p:cNvSpPr txBox="1">
            <a:spLocks/>
          </p:cNvSpPr>
          <p:nvPr/>
        </p:nvSpPr>
        <p:spPr>
          <a:xfrm>
            <a:off x="8729043" y="4856557"/>
            <a:ext cx="41495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397DCB-2821-4486-AA53-086096FD989A}" type="slidenum">
              <a:rPr lang="ru-RU" altLang="ru-RU" smtClean="0"/>
              <a:pPr/>
              <a:t>14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6149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76456" y="4883278"/>
            <a:ext cx="467544" cy="273844"/>
          </a:xfrm>
        </p:spPr>
        <p:txBody>
          <a:bodyPr/>
          <a:lstStyle/>
          <a:p>
            <a:fld id="{4D397DCB-2821-4486-AA53-086096FD989A}" type="slidenum">
              <a:rPr lang="ru-RU" altLang="ru-RU" smtClean="0"/>
              <a:pPr/>
              <a:t>15</a:t>
            </a:fld>
            <a:endParaRPr lang="ru-RU" alt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7593" y="1445424"/>
            <a:ext cx="2367951" cy="29544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765903" y="1445424"/>
            <a:ext cx="3282505" cy="29524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232459" y="1445424"/>
            <a:ext cx="2128784" cy="29544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9" name="Пятиугольник 8"/>
          <p:cNvSpPr/>
          <p:nvPr/>
        </p:nvSpPr>
        <p:spPr>
          <a:xfrm>
            <a:off x="322206" y="1305634"/>
            <a:ext cx="1352297" cy="279581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БП</a:t>
            </a:r>
            <a:endParaRPr lang="ru-RU" sz="1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2765901" y="1305634"/>
            <a:ext cx="1255144" cy="279581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ПУР </a:t>
            </a:r>
            <a:endParaRPr lang="ru-RU" sz="1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6232458" y="1305634"/>
            <a:ext cx="1255144" cy="279581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АСФК</a:t>
            </a:r>
            <a:endParaRPr lang="ru-RU" sz="1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4008" y="1659517"/>
            <a:ext cx="1543498" cy="339758"/>
          </a:xfrm>
          <a:prstGeom prst="rect">
            <a:avLst/>
          </a:prstGeom>
          <a:pattFill prst="pct10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>
              <a:lnSpc>
                <a:spcPts val="1125"/>
              </a:lnSpc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заключение соглашения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4010" y="2030872"/>
            <a:ext cx="1134781" cy="769478"/>
          </a:xfrm>
          <a:prstGeom prst="rect">
            <a:avLst/>
          </a:prstGeom>
          <a:pattFill prst="pct10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ts val="1125"/>
              </a:lnSpc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СОГЛАШЕНИЕ</a:t>
            </a:r>
          </a:p>
          <a:p>
            <a:pPr algn="ctr">
              <a:lnSpc>
                <a:spcPts val="1125"/>
              </a:lnSpc>
            </a:pP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125"/>
              </a:lnSpc>
            </a:pP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125"/>
              </a:lnSpc>
            </a:pP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125"/>
              </a:lnSpc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ГРБС       СУБЪЕКТ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765902" y="4516458"/>
            <a:ext cx="3284444" cy="3668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898588" y="1627918"/>
            <a:ext cx="1723539" cy="402955"/>
          </a:xfrm>
          <a:prstGeom prst="rect">
            <a:avLst/>
          </a:prstGeom>
          <a:pattFill prst="pct10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>
              <a:lnSpc>
                <a:spcPts val="1125"/>
              </a:lnSpc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кабинет контролера</a:t>
            </a:r>
          </a:p>
          <a:p>
            <a:pPr>
              <a:lnSpc>
                <a:spcPts val="1125"/>
              </a:lnSpc>
              <a:tabLst>
                <a:tab pos="606029" algn="l"/>
              </a:tabLst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1-го уровня № 999 для МБТ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894347" y="2367222"/>
            <a:ext cx="829123" cy="289078"/>
          </a:xfrm>
          <a:prstGeom prst="rect">
            <a:avLst/>
          </a:prstGeom>
          <a:pattFill prst="pct10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>
              <a:lnSpc>
                <a:spcPts val="1125"/>
              </a:lnSpc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соглашении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776537" y="2367222"/>
            <a:ext cx="841349" cy="289078"/>
          </a:xfrm>
          <a:prstGeom prst="rect">
            <a:avLst/>
          </a:prstGeom>
          <a:pattFill prst="pct10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>
              <a:lnSpc>
                <a:spcPts val="1125"/>
              </a:lnSpc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БО</a:t>
            </a:r>
          </a:p>
        </p:txBody>
      </p:sp>
      <p:sp>
        <p:nvSpPr>
          <p:cNvPr id="24" name="Пятиугольник 23"/>
          <p:cNvSpPr/>
          <p:nvPr/>
        </p:nvSpPr>
        <p:spPr>
          <a:xfrm>
            <a:off x="2765903" y="4397854"/>
            <a:ext cx="1244603" cy="247973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ЕПБС</a:t>
            </a:r>
            <a:endParaRPr lang="ru-RU" sz="1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2182660" y="1829395"/>
            <a:ext cx="646982" cy="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6435713" y="3079924"/>
            <a:ext cx="1722276" cy="491450"/>
          </a:xfrm>
          <a:prstGeom prst="rect">
            <a:avLst/>
          </a:prstGeom>
          <a:pattFill prst="pct10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just">
              <a:lnSpc>
                <a:spcPts val="1125"/>
              </a:lnSpc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на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непревышение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 над ЛБО (ТОФК) и отражение  БО на 14 л/с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894347" y="2721682"/>
            <a:ext cx="1723539" cy="420815"/>
          </a:xfrm>
          <a:prstGeom prst="rect">
            <a:avLst/>
          </a:prstGeom>
          <a:pattFill prst="pct10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just">
              <a:lnSpc>
                <a:spcPts val="1125"/>
              </a:lnSpc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кабинет ТОФК</a:t>
            </a:r>
          </a:p>
          <a:p>
            <a:pPr algn="just">
              <a:lnSpc>
                <a:spcPts val="1125"/>
              </a:lnSpc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в соответствии с № 221н и № 224н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894346" y="3435009"/>
            <a:ext cx="1723539" cy="272732"/>
          </a:xfrm>
          <a:prstGeom prst="rect">
            <a:avLst/>
          </a:prstGeom>
          <a:pattFill prst="pct10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just">
              <a:lnSpc>
                <a:spcPts val="1125"/>
              </a:lnSpc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Присвоение реестрового номера в Реестре соглашений</a:t>
            </a:r>
          </a:p>
        </p:txBody>
      </p:sp>
      <p:cxnSp>
        <p:nvCxnSpPr>
          <p:cNvPr id="59" name="Прямая со стрелкой 58"/>
          <p:cNvCxnSpPr/>
          <p:nvPr/>
        </p:nvCxnSpPr>
        <p:spPr>
          <a:xfrm>
            <a:off x="7296851" y="3707740"/>
            <a:ext cx="0" cy="46140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4021044" y="4619250"/>
            <a:ext cx="1778933" cy="218384"/>
          </a:xfrm>
          <a:prstGeom prst="rect">
            <a:avLst/>
          </a:prstGeom>
          <a:pattFill prst="pct10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ts val="1125"/>
              </a:lnSpc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Публикация Реестра соглашений</a:t>
            </a:r>
          </a:p>
        </p:txBody>
      </p:sp>
      <p:cxnSp>
        <p:nvCxnSpPr>
          <p:cNvPr id="69" name="Соединительная линия уступом 68"/>
          <p:cNvCxnSpPr>
            <a:stCxn id="22" idx="1"/>
            <a:endCxn id="31" idx="1"/>
          </p:cNvCxnSpPr>
          <p:nvPr/>
        </p:nvCxnSpPr>
        <p:spPr>
          <a:xfrm rot="10800000" flipV="1">
            <a:off x="2894347" y="2511761"/>
            <a:ext cx="9525" cy="420328"/>
          </a:xfrm>
          <a:prstGeom prst="bentConnector3">
            <a:avLst>
              <a:gd name="adj1" fmla="val 1675000"/>
            </a:avLst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Соединительная линия уступом 79"/>
          <p:cNvCxnSpPr>
            <a:stCxn id="23" idx="3"/>
            <a:endCxn id="31" idx="3"/>
          </p:cNvCxnSpPr>
          <p:nvPr/>
        </p:nvCxnSpPr>
        <p:spPr>
          <a:xfrm>
            <a:off x="4617886" y="2511762"/>
            <a:ext cx="9525" cy="420328"/>
          </a:xfrm>
          <a:prstGeom prst="bentConnector3">
            <a:avLst>
              <a:gd name="adj1" fmla="val 1460378"/>
            </a:avLst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3491880" y="30802"/>
            <a:ext cx="5562826" cy="73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indent="450850" algn="r">
              <a:lnSpc>
                <a:spcPct val="90000"/>
              </a:lnSpc>
              <a:defRPr sz="1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>
              <a:lnSpc>
                <a:spcPct val="90000"/>
              </a:lnSpc>
              <a:defRPr sz="4400">
                <a:latin typeface="Calibri Light" pitchFamily="34" charset="0"/>
              </a:defRPr>
            </a:lvl2pPr>
            <a:lvl3pPr>
              <a:lnSpc>
                <a:spcPct val="90000"/>
              </a:lnSpc>
              <a:defRPr sz="4400">
                <a:latin typeface="Calibri Light" pitchFamily="34" charset="0"/>
              </a:defRPr>
            </a:lvl3pPr>
            <a:lvl4pPr>
              <a:lnSpc>
                <a:spcPct val="90000"/>
              </a:lnSpc>
              <a:defRPr sz="4400">
                <a:latin typeface="Calibri Light" pitchFamily="34" charset="0"/>
              </a:defRPr>
            </a:lvl4pPr>
            <a:lvl5pPr>
              <a:lnSpc>
                <a:spcPct val="90000"/>
              </a:lnSpc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pPr algn="ctr"/>
            <a:r>
              <a:rPr lang="ru-RU" sz="1000" cap="all" spc="100" dirty="0">
                <a:solidFill>
                  <a:schemeClr val="accent1">
                    <a:lumMod val="50000"/>
                  </a:schemeClr>
                </a:solidFill>
                <a:ea typeface="Open Sans Condensed" panose="020B0604020202020204" pitchFamily="34" charset="0"/>
              </a:rPr>
              <a:t>Процесс включения записей в реестр соглашений и постановки на учет бюджетных обязательств по соглашениям, заключенным ГРБС в 2017 году (целевая схема)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804209" y="2326005"/>
            <a:ext cx="75438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804209" y="2231537"/>
            <a:ext cx="75438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804209" y="2423376"/>
            <a:ext cx="75438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804209" y="2526030"/>
            <a:ext cx="75438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2903872" y="2053274"/>
            <a:ext cx="819598" cy="178264"/>
          </a:xfrm>
          <a:prstGeom prst="rect">
            <a:avLst/>
          </a:prstGeom>
          <a:pattFill prst="pct10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just">
              <a:lnSpc>
                <a:spcPts val="1125"/>
              </a:lnSpc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776537" y="2053273"/>
            <a:ext cx="846112" cy="178264"/>
          </a:xfrm>
          <a:prstGeom prst="rect">
            <a:avLst/>
          </a:prstGeom>
          <a:pattFill prst="pct10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just">
              <a:lnSpc>
                <a:spcPts val="1125"/>
              </a:lnSpc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3857640" y="2231538"/>
            <a:ext cx="0" cy="12318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2261489" y="2141685"/>
            <a:ext cx="586968" cy="72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2894346" y="3199568"/>
            <a:ext cx="819598" cy="178264"/>
          </a:xfrm>
          <a:prstGeom prst="rect">
            <a:avLst/>
          </a:prstGeom>
          <a:pattFill prst="pct10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just">
              <a:lnSpc>
                <a:spcPts val="1125"/>
              </a:lnSpc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771774" y="3199568"/>
            <a:ext cx="846112" cy="178264"/>
          </a:xfrm>
          <a:prstGeom prst="rect">
            <a:avLst/>
          </a:prstGeom>
          <a:pattFill prst="pct10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just">
              <a:lnSpc>
                <a:spcPts val="1125"/>
              </a:lnSpc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4685218" y="3257467"/>
            <a:ext cx="1742485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>
            <a:off x="2242674" y="3292974"/>
            <a:ext cx="586968" cy="72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6940922" y="4169319"/>
            <a:ext cx="713121" cy="186175"/>
          </a:xfrm>
          <a:prstGeom prst="rect">
            <a:avLst/>
          </a:prstGeom>
          <a:pattFill prst="pct10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ts val="1125"/>
              </a:lnSpc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Извещение</a:t>
            </a:r>
          </a:p>
        </p:txBody>
      </p:sp>
      <p:cxnSp>
        <p:nvCxnSpPr>
          <p:cNvPr id="56" name="Прямая со стрелкой 55"/>
          <p:cNvCxnSpPr/>
          <p:nvPr/>
        </p:nvCxnSpPr>
        <p:spPr>
          <a:xfrm flipH="1">
            <a:off x="2261490" y="4306429"/>
            <a:ext cx="4562821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2439003" y="1622924"/>
            <a:ext cx="194310" cy="18288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3" name="Овал 42"/>
          <p:cNvSpPr/>
          <p:nvPr/>
        </p:nvSpPr>
        <p:spPr>
          <a:xfrm>
            <a:off x="2439003" y="1946645"/>
            <a:ext cx="194310" cy="18288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7" name="Овал 46"/>
          <p:cNvSpPr/>
          <p:nvPr/>
        </p:nvSpPr>
        <p:spPr>
          <a:xfrm>
            <a:off x="3923890" y="2201688"/>
            <a:ext cx="194310" cy="18288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8" name="Овал 47"/>
          <p:cNvSpPr/>
          <p:nvPr/>
        </p:nvSpPr>
        <p:spPr>
          <a:xfrm>
            <a:off x="4813355" y="2656300"/>
            <a:ext cx="194310" cy="18288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9" name="Овал 48"/>
          <p:cNvSpPr/>
          <p:nvPr/>
        </p:nvSpPr>
        <p:spPr>
          <a:xfrm>
            <a:off x="2506151" y="2630485"/>
            <a:ext cx="194310" cy="18288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52" name="Прямая со стрелкой 51"/>
          <p:cNvCxnSpPr/>
          <p:nvPr/>
        </p:nvCxnSpPr>
        <p:spPr>
          <a:xfrm flipH="1">
            <a:off x="4627411" y="3515859"/>
            <a:ext cx="1780458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/>
          <p:cNvSpPr/>
          <p:nvPr/>
        </p:nvSpPr>
        <p:spPr>
          <a:xfrm>
            <a:off x="2501234" y="3110454"/>
            <a:ext cx="194310" cy="18288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7" name="Овал 56"/>
          <p:cNvSpPr/>
          <p:nvPr/>
        </p:nvSpPr>
        <p:spPr>
          <a:xfrm>
            <a:off x="5420485" y="3063451"/>
            <a:ext cx="194310" cy="18288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8" name="Овал 57"/>
          <p:cNvSpPr/>
          <p:nvPr/>
        </p:nvSpPr>
        <p:spPr>
          <a:xfrm>
            <a:off x="5420485" y="3321518"/>
            <a:ext cx="194310" cy="18288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3" name="Овал 62"/>
          <p:cNvSpPr/>
          <p:nvPr/>
        </p:nvSpPr>
        <p:spPr>
          <a:xfrm>
            <a:off x="7340725" y="3847001"/>
            <a:ext cx="194310" cy="18288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65" name="Прямая со стрелкой 64"/>
          <p:cNvCxnSpPr/>
          <p:nvPr/>
        </p:nvCxnSpPr>
        <p:spPr>
          <a:xfrm>
            <a:off x="4010506" y="3757959"/>
            <a:ext cx="0" cy="46140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Овал 66"/>
          <p:cNvSpPr/>
          <p:nvPr/>
        </p:nvSpPr>
        <p:spPr>
          <a:xfrm>
            <a:off x="3785306" y="3856805"/>
            <a:ext cx="194310" cy="18288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8" name="Овал 67"/>
          <p:cNvSpPr/>
          <p:nvPr/>
        </p:nvSpPr>
        <p:spPr>
          <a:xfrm>
            <a:off x="4542899" y="4332757"/>
            <a:ext cx="194310" cy="18288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881891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Нашивка 48"/>
          <p:cNvSpPr/>
          <p:nvPr/>
        </p:nvSpPr>
        <p:spPr>
          <a:xfrm>
            <a:off x="899592" y="896422"/>
            <a:ext cx="1512169" cy="658432"/>
          </a:xfrm>
          <a:prstGeom prst="chevron">
            <a:avLst>
              <a:gd name="adj" fmla="val 2791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Нашивка 49"/>
          <p:cNvSpPr/>
          <p:nvPr/>
        </p:nvSpPr>
        <p:spPr>
          <a:xfrm>
            <a:off x="2411760" y="905045"/>
            <a:ext cx="1512169" cy="658432"/>
          </a:xfrm>
          <a:prstGeom prst="chevron">
            <a:avLst>
              <a:gd name="adj" fmla="val 2791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07504" y="1851670"/>
            <a:ext cx="5971609" cy="2480372"/>
          </a:xfrm>
          <a:prstGeom prst="downArrow">
            <a:avLst>
              <a:gd name="adj1" fmla="val 50000"/>
              <a:gd name="adj2" fmla="val 353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Нашивка 39"/>
          <p:cNvSpPr/>
          <p:nvPr/>
        </p:nvSpPr>
        <p:spPr>
          <a:xfrm>
            <a:off x="3923927" y="905206"/>
            <a:ext cx="1512169" cy="658432"/>
          </a:xfrm>
          <a:prstGeom prst="chevron">
            <a:avLst>
              <a:gd name="adj" fmla="val 2791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Нашивка 41"/>
          <p:cNvSpPr/>
          <p:nvPr/>
        </p:nvSpPr>
        <p:spPr>
          <a:xfrm>
            <a:off x="5436096" y="896422"/>
            <a:ext cx="1512168" cy="658432"/>
          </a:xfrm>
          <a:prstGeom prst="chevron">
            <a:avLst>
              <a:gd name="adj" fmla="val 2791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Заголовок 1"/>
          <p:cNvSpPr txBox="1">
            <a:spLocks/>
          </p:cNvSpPr>
          <p:nvPr/>
        </p:nvSpPr>
        <p:spPr bwMode="auto">
          <a:xfrm>
            <a:off x="971601" y="919518"/>
            <a:ext cx="1404156" cy="62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Стабильность </a:t>
            </a:r>
          </a:p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государстве</a:t>
            </a:r>
          </a:p>
        </p:txBody>
      </p:sp>
      <p:sp>
        <p:nvSpPr>
          <p:cNvPr id="51" name="Заголовок 1"/>
          <p:cNvSpPr txBox="1">
            <a:spLocks/>
          </p:cNvSpPr>
          <p:nvPr/>
        </p:nvSpPr>
        <p:spPr bwMode="auto">
          <a:xfrm>
            <a:off x="2483769" y="919518"/>
            <a:ext cx="1404156" cy="62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Стабильность </a:t>
            </a:r>
          </a:p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экономике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 bwMode="auto">
          <a:xfrm>
            <a:off x="5436096" y="919518"/>
            <a:ext cx="1584176" cy="62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Бесперебойное функционирование Федерального казначейства</a:t>
            </a:r>
          </a:p>
        </p:txBody>
      </p:sp>
      <p:sp>
        <p:nvSpPr>
          <p:cNvPr id="52" name="Заголовок 1"/>
          <p:cNvSpPr txBox="1">
            <a:spLocks/>
          </p:cNvSpPr>
          <p:nvPr/>
        </p:nvSpPr>
        <p:spPr bwMode="auto">
          <a:xfrm>
            <a:off x="3851921" y="919518"/>
            <a:ext cx="1656183" cy="62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Стабильность </a:t>
            </a:r>
          </a:p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бюджетной </a:t>
            </a:r>
            <a:endPara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1708" y="123478"/>
            <a:ext cx="5798468" cy="425697"/>
          </a:xfrm>
        </p:spPr>
        <p:txBody>
          <a:bodyPr/>
          <a:lstStyle/>
          <a:p>
            <a:pPr marL="342900" indent="-342900" algn="ctr">
              <a:lnSpc>
                <a:spcPct val="85000"/>
              </a:lnSpc>
              <a:spcAft>
                <a:spcPts val="1200"/>
              </a:spcAft>
            </a:pPr>
            <a:r>
              <a:rPr lang="ru-RU" sz="1000" b="1" cap="all" spc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Повышение устойчивости функционирования</a:t>
            </a:r>
            <a:br>
              <a:rPr lang="ru-RU" sz="1000" b="1" cap="all" spc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</a:br>
            <a:r>
              <a:rPr lang="ru-RU" sz="1000" b="1" cap="all" spc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органов Федерального казначейства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92280" y="896422"/>
            <a:ext cx="1917896" cy="6672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устойчивости функционирования органов Федерального казначейства</a:t>
            </a:r>
            <a:endParaRPr 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843002" y="2023344"/>
            <a:ext cx="4479635" cy="42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lnSpc>
                <a:spcPct val="85000"/>
              </a:lnSpc>
              <a:spcAft>
                <a:spcPts val="0"/>
              </a:spcAft>
            </a:pP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оценка внешних угроз, а также организация проведения мероприятий по минимизации их последствий</a:t>
            </a: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078468" y="2427734"/>
            <a:ext cx="1931859" cy="3999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 bwMode="auto">
          <a:xfrm>
            <a:off x="1038553" y="2482326"/>
            <a:ext cx="2044859" cy="284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lnSpc>
                <a:spcPct val="85000"/>
              </a:lnSpc>
              <a:spcAft>
                <a:spcPts val="0"/>
              </a:spcAft>
            </a:pP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управления рисками </a:t>
            </a:r>
          </a:p>
          <a:p>
            <a:pPr algn="ctr">
              <a:lnSpc>
                <a:spcPct val="85000"/>
              </a:lnSpc>
              <a:spcAft>
                <a:spcPts val="0"/>
              </a:spcAft>
            </a:pP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Федеральном казначействе</a:t>
            </a:r>
            <a:endParaRPr lang="ru-RU" sz="10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141523" y="2427734"/>
            <a:ext cx="1931859" cy="3999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 bwMode="auto">
          <a:xfrm>
            <a:off x="3098151" y="2480342"/>
            <a:ext cx="2044858" cy="284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lnSpc>
                <a:spcPct val="85000"/>
              </a:lnSpc>
              <a:spcAft>
                <a:spcPts val="0"/>
              </a:spcAft>
            </a:pP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управления внешними казначейскими рисками </a:t>
            </a:r>
          </a:p>
          <a:p>
            <a:pPr algn="ctr">
              <a:lnSpc>
                <a:spcPct val="85000"/>
              </a:lnSpc>
              <a:spcAft>
                <a:spcPts val="0"/>
              </a:spcAft>
            </a:pP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Федеральном казначействе</a:t>
            </a:r>
            <a:endParaRPr lang="ru-RU" sz="10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 bwMode="auto">
          <a:xfrm>
            <a:off x="235989" y="1779662"/>
            <a:ext cx="5719581" cy="42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marL="342900" indent="-342900" algn="ctr">
              <a:lnSpc>
                <a:spcPct val="85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управления внешними казначейскими рисками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Заголовок 1"/>
          <p:cNvSpPr txBox="1">
            <a:spLocks/>
          </p:cNvSpPr>
          <p:nvPr/>
        </p:nvSpPr>
        <p:spPr bwMode="auto">
          <a:xfrm>
            <a:off x="235989" y="2931791"/>
            <a:ext cx="5719581" cy="42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marL="342900" indent="-342900" algn="ctr">
              <a:lnSpc>
                <a:spcPct val="85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непрерывности деятельности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Заголовок 1"/>
          <p:cNvSpPr txBox="1">
            <a:spLocks/>
          </p:cNvSpPr>
          <p:nvPr/>
        </p:nvSpPr>
        <p:spPr bwMode="auto">
          <a:xfrm>
            <a:off x="836177" y="3168287"/>
            <a:ext cx="4479635" cy="42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lnSpc>
                <a:spcPct val="85000"/>
              </a:lnSpc>
              <a:spcAft>
                <a:spcPts val="0"/>
              </a:spcAft>
            </a:pP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по оперативному восстановлению функциональности в условия чрезвычайной ситуации</a:t>
            </a: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37454" y="4357268"/>
            <a:ext cx="4649571" cy="3747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Устойчивое и бесперебойное функционирование </a:t>
            </a:r>
            <a:b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Федерального казначейства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34497" y="3594449"/>
            <a:ext cx="1584175" cy="48946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Порядок передачи полномочий </a:t>
            </a:r>
            <a:endParaRPr lang="ru-RU" sz="100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ТО УФК – ТО УФК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211898" y="3594449"/>
            <a:ext cx="1584175" cy="48946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Порядок передачи полномочий </a:t>
            </a:r>
            <a:endParaRPr lang="ru-RU" sz="100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УФК 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 ТО УФК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3900903" y="3594449"/>
            <a:ext cx="1584175" cy="48946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9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Порядок</a:t>
            </a:r>
          </a:p>
          <a:p>
            <a:pPr algn="ctr"/>
            <a:r>
              <a:rPr lang="ru-RU" sz="89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аварийного восстановления функциональности УФК</a:t>
            </a:r>
            <a:endParaRPr lang="ru-RU" sz="89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8" name="Заголовок 1"/>
          <p:cNvSpPr txBox="1">
            <a:spLocks/>
          </p:cNvSpPr>
          <p:nvPr/>
        </p:nvSpPr>
        <p:spPr bwMode="auto">
          <a:xfrm>
            <a:off x="6002280" y="2067694"/>
            <a:ext cx="2772308" cy="42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lnSpc>
                <a:spcPct val="85000"/>
              </a:lnSpc>
              <a:spcAft>
                <a:spcPts val="0"/>
              </a:spcAft>
            </a:pPr>
            <a:r>
              <a:rPr lang="ru-RU" sz="10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№ 24 УФК по Приморскому краю </a:t>
            </a:r>
          </a:p>
          <a:p>
            <a:pPr algn="ctr">
              <a:lnSpc>
                <a:spcPct val="85000"/>
              </a:lnSpc>
              <a:spcAft>
                <a:spcPts val="0"/>
              </a:spcAft>
            </a:pPr>
            <a:r>
              <a:rPr lang="ru-RU" sz="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5000"/>
              </a:lnSpc>
              <a:spcAft>
                <a:spcPts val="0"/>
              </a:spcAft>
            </a:pPr>
            <a:r>
              <a:rPr lang="ru-RU" sz="10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(сентябрь 2016) </a:t>
            </a:r>
            <a:endParaRPr lang="ru-RU" sz="10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2863\Desktop\Безымянный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97"/>
          <a:stretch/>
        </p:blipFill>
        <p:spPr bwMode="auto">
          <a:xfrm>
            <a:off x="5785894" y="2510906"/>
            <a:ext cx="3199432" cy="178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899592" y="1707654"/>
            <a:ext cx="8064896" cy="0"/>
          </a:xfrm>
          <a:prstGeom prst="line">
            <a:avLst/>
          </a:prstGeom>
          <a:ln w="12700">
            <a:solidFill>
              <a:schemeClr val="tx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60018" y="4869656"/>
            <a:ext cx="360388" cy="273844"/>
          </a:xfrm>
        </p:spPr>
        <p:txBody>
          <a:bodyPr/>
          <a:lstStyle/>
          <a:p>
            <a:pPr>
              <a:defRPr/>
            </a:pPr>
            <a:fld id="{FC61122D-167D-43E8-8772-DA69C27CE070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650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263504" y="0"/>
            <a:ext cx="587811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indent="338138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b="1" cap="all" spc="1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ru-RU" altLang="ru-RU" dirty="0"/>
              <a:t>ОБЕСПЕЧЕНИЕ ФУНКЦИОНИРОВАНИЯ СИСТЕМЫ КАЗНАЧЕЙСКИХ ПЛАТЕЖЕЙ</a:t>
            </a: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892480" y="4876006"/>
            <a:ext cx="323528" cy="26749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800"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None/>
              <a:defRPr/>
            </a:pPr>
            <a:fld id="{2F2920A1-4BED-4FCE-92D5-FEAB40EC628E}" type="slidenum">
              <a:rPr lang="ru-RU" altLang="ru-RU" sz="110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pPr algn="l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t>17</a:t>
            </a:fld>
            <a:endParaRPr lang="ru-RU" altLang="ru-RU" sz="1100" dirty="0">
              <a:solidFill>
                <a:schemeClr val="bg1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31768" y="789552"/>
            <a:ext cx="3923928" cy="424731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 fontAlgn="ctr">
              <a:spcAft>
                <a:spcPts val="450"/>
              </a:spcAft>
            </a:pPr>
            <a:r>
              <a:rPr lang="ru-RU" sz="900" dirty="0"/>
              <a:t>Формирование бизнес-процессов перевода денежных средств и проведения расчетов между участниками системы казначейских платежей с декомпозицией до операций</a:t>
            </a:r>
          </a:p>
          <a:p>
            <a:pPr algn="just" fontAlgn="ctr">
              <a:spcAft>
                <a:spcPts val="450"/>
              </a:spcAft>
            </a:pPr>
            <a:r>
              <a:rPr lang="ru-RU" sz="900" dirty="0"/>
              <a:t>Разработка и утверждение (при наличии правовых оснований) Правил организации и функционирования системы казначейских платежей</a:t>
            </a:r>
          </a:p>
          <a:p>
            <a:pPr algn="just" fontAlgn="ctr">
              <a:spcAft>
                <a:spcPts val="450"/>
              </a:spcAft>
            </a:pPr>
            <a:r>
              <a:rPr lang="ru-RU" sz="900" dirty="0"/>
              <a:t>Разработка и утверждение (при наличии правовых оснований) нормативных правовых актов, необходимых для «пилотирования» расчетов в условиях функционирования единого казначейского счета</a:t>
            </a:r>
          </a:p>
          <a:p>
            <a:pPr algn="just" fontAlgn="ctr">
              <a:spcAft>
                <a:spcPts val="450"/>
              </a:spcAft>
            </a:pPr>
            <a:r>
              <a:rPr lang="ru-RU" sz="900" dirty="0"/>
              <a:t>Согласование с Банком России характеристики вновь открываемых банковских счетов Федерального казначейства</a:t>
            </a:r>
          </a:p>
          <a:p>
            <a:pPr algn="just" fontAlgn="ctr">
              <a:spcAft>
                <a:spcPts val="450"/>
              </a:spcAft>
            </a:pPr>
            <a:r>
              <a:rPr lang="ru-RU" sz="900" dirty="0"/>
              <a:t>Обеспечение прямого подкрепление территориальными органами Федерального казначейства единых счетов федерального бюджета</a:t>
            </a:r>
          </a:p>
          <a:p>
            <a:pPr algn="just" fontAlgn="ctr">
              <a:spcAft>
                <a:spcPts val="450"/>
              </a:spcAft>
            </a:pPr>
            <a:r>
              <a:rPr lang="ru-RU" sz="900" dirty="0"/>
              <a:t>Организация предоставления установленных сведений в ГИС ЖКХ</a:t>
            </a:r>
          </a:p>
          <a:p>
            <a:pPr algn="just" fontAlgn="ctr">
              <a:spcAft>
                <a:spcPts val="450"/>
              </a:spcAft>
            </a:pPr>
            <a:r>
              <a:rPr lang="ru-RU" sz="900" dirty="0"/>
              <a:t>Формирование предложений к особенностям приема кредитными организациями бюджетных платежей с использованием платежных карт</a:t>
            </a:r>
          </a:p>
          <a:p>
            <a:pPr algn="just" fontAlgn="ctr">
              <a:spcAft>
                <a:spcPts val="450"/>
              </a:spcAft>
            </a:pPr>
            <a:r>
              <a:rPr lang="ru-RU" sz="900" dirty="0"/>
              <a:t>Разработка предложений к особенностям эмиссии и приема платежных карт национальной системы платежных карт для участников системы казначейских платежей</a:t>
            </a:r>
          </a:p>
          <a:p>
            <a:pPr algn="just" fontAlgn="ctr">
              <a:spcAft>
                <a:spcPts val="450"/>
              </a:spcAft>
            </a:pPr>
            <a:r>
              <a:rPr lang="ru-RU" sz="900" dirty="0"/>
              <a:t>Разработка методических рекомендаций о порядке выявления правонарушений, предусмотренных статьей 15.15.16 Кодекса Российской Федерации об административных правонарушениях</a:t>
            </a:r>
          </a:p>
          <a:p>
            <a:pPr algn="just" fontAlgn="ctr">
              <a:spcAft>
                <a:spcPts val="450"/>
              </a:spcAft>
            </a:pPr>
            <a:r>
              <a:rPr lang="ru-RU" sz="900" dirty="0"/>
              <a:t>Формирование предложений по внесению изменений в НПА, в целях создания условий для использования прямого дебета при списании денежных средств с банковских счетов</a:t>
            </a:r>
          </a:p>
          <a:p>
            <a:pPr algn="just" fontAlgn="ctr">
              <a:spcAft>
                <a:spcPts val="450"/>
              </a:spcAft>
            </a:pPr>
            <a:endParaRPr lang="ru-RU" sz="900" dirty="0"/>
          </a:p>
        </p:txBody>
      </p:sp>
      <p:pic>
        <p:nvPicPr>
          <p:cNvPr id="13" name="Picture 2" descr="http://sparkysite.ru/big/arrows/arrows01/barrow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7367" y="871909"/>
            <a:ext cx="116681" cy="133667"/>
          </a:xfrm>
          <a:prstGeom prst="rect">
            <a:avLst/>
          </a:prstGeom>
          <a:noFill/>
        </p:spPr>
      </p:pic>
      <p:pic>
        <p:nvPicPr>
          <p:cNvPr id="14" name="Picture 2" descr="http://sparkysite.ru/big/arrows/arrows01/barrow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2804" y="1618946"/>
            <a:ext cx="116681" cy="133667"/>
          </a:xfrm>
          <a:prstGeom prst="rect">
            <a:avLst/>
          </a:prstGeom>
          <a:noFill/>
        </p:spPr>
      </p:pic>
      <p:pic>
        <p:nvPicPr>
          <p:cNvPr id="15" name="Picture 2" descr="http://sparkysite.ru/big/arrows/arrows01/barrow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2804" y="2139702"/>
            <a:ext cx="116681" cy="133667"/>
          </a:xfrm>
          <a:prstGeom prst="rect">
            <a:avLst/>
          </a:prstGeom>
          <a:noFill/>
        </p:spPr>
      </p:pic>
      <p:pic>
        <p:nvPicPr>
          <p:cNvPr id="16" name="Picture 2" descr="http://sparkysite.ru/big/arrows/arrows01/barrow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2804" y="2438337"/>
            <a:ext cx="116681" cy="133667"/>
          </a:xfrm>
          <a:prstGeom prst="rect">
            <a:avLst/>
          </a:prstGeom>
          <a:noFill/>
        </p:spPr>
      </p:pic>
      <p:pic>
        <p:nvPicPr>
          <p:cNvPr id="17" name="Picture 2" descr="http://sparkysite.ru/big/arrows/arrows01/barrow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2804" y="1329612"/>
            <a:ext cx="116681" cy="133667"/>
          </a:xfrm>
          <a:prstGeom prst="rect">
            <a:avLst/>
          </a:prstGeom>
          <a:noFill/>
        </p:spPr>
      </p:pic>
      <p:pic>
        <p:nvPicPr>
          <p:cNvPr id="18" name="Picture 2" descr="http://sparkysite.ru/big/arrows/arrows01/barrow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7367" y="3003798"/>
            <a:ext cx="116681" cy="133667"/>
          </a:xfrm>
          <a:prstGeom prst="rect">
            <a:avLst/>
          </a:prstGeom>
          <a:noFill/>
        </p:spPr>
      </p:pic>
      <p:pic>
        <p:nvPicPr>
          <p:cNvPr id="19" name="Picture 2" descr="http://sparkysite.ru/big/arrows/arrows01/barrow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7367" y="3933052"/>
            <a:ext cx="116681" cy="133667"/>
          </a:xfrm>
          <a:prstGeom prst="rect">
            <a:avLst/>
          </a:prstGeom>
          <a:noFill/>
        </p:spPr>
      </p:pic>
      <p:pic>
        <p:nvPicPr>
          <p:cNvPr id="20" name="Picture 2" descr="http://sparkysite.ru/big/arrows/arrows01/barrow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7367" y="4407954"/>
            <a:ext cx="116681" cy="133667"/>
          </a:xfrm>
          <a:prstGeom prst="rect">
            <a:avLst/>
          </a:prstGeom>
          <a:noFill/>
        </p:spPr>
      </p:pic>
      <p:pic>
        <p:nvPicPr>
          <p:cNvPr id="21" name="Picture 2" descr="http://sparkysite.ru/big/arrows/arrows01/barrow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7367" y="3410445"/>
            <a:ext cx="116681" cy="133667"/>
          </a:xfrm>
          <a:prstGeom prst="rect">
            <a:avLst/>
          </a:prstGeom>
          <a:noFill/>
        </p:spPr>
      </p:pic>
      <p:pic>
        <p:nvPicPr>
          <p:cNvPr id="22" name="Picture 2" descr="http://sparkysite.ru/big/arrows/arrows01/barrow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2804" y="2762119"/>
            <a:ext cx="116681" cy="13366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9" y="1296195"/>
            <a:ext cx="4455956" cy="306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09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9102"/>
            <a:ext cx="4788024" cy="246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263504" y="0"/>
            <a:ext cx="587811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indent="338138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b="1" cap="all" spc="1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ru-RU" altLang="ru-RU" dirty="0"/>
              <a:t>СОЗДАНИЕ ПЛАТЕЖНЫХ СЕРВИСОВ И РАЗВИТИЕ ГОСУДАРСТВЕННОЙ ИНФОРМАЦИОННОЙ СИСТЕМЫ О ГОСУДАРСТВЕННЫХ И МУНИЦИПАЛЬНЫХ ПЛАТЕЖАХ</a:t>
            </a: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873970" y="4879761"/>
            <a:ext cx="270030" cy="26749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800"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None/>
              <a:defRPr/>
            </a:pPr>
            <a:fld id="{2F2920A1-4BED-4FCE-92D5-FEAB40EC628E}" type="slidenum">
              <a:rPr lang="ru-RU" altLang="ru-RU" sz="110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pPr algn="l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t>18</a:t>
            </a:fld>
            <a:endParaRPr lang="ru-RU" altLang="ru-RU" sz="1100" dirty="0">
              <a:solidFill>
                <a:schemeClr val="bg1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96036" y="1268198"/>
            <a:ext cx="4085946" cy="27776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defRPr/>
            </a:pPr>
            <a:r>
              <a:rPr lang="ru-RU" altLang="ru-RU" sz="1100" dirty="0">
                <a:latin typeface="Trebuchet MS" pitchFamily="34" charset="0"/>
              </a:rPr>
              <a:t>Обеспечение полноты, своевременности и качества данных, передаваемых участниками в ГИС ГМП</a:t>
            </a:r>
          </a:p>
          <a:p>
            <a:pPr algn="just">
              <a:defRPr/>
            </a:pPr>
            <a:endParaRPr lang="ru-RU" altLang="ru-RU" sz="1100" dirty="0">
              <a:latin typeface="Trebuchet MS" pitchFamily="34" charset="0"/>
            </a:endParaRPr>
          </a:p>
          <a:p>
            <a:pPr algn="just">
              <a:defRPr/>
            </a:pPr>
            <a:r>
              <a:rPr lang="ru-RU" altLang="ru-RU" sz="1100" dirty="0">
                <a:latin typeface="Trebuchet MS" pitchFamily="34" charset="0"/>
              </a:rPr>
              <a:t>Внесение изменений в нормативные правовые акты, обеспечивающие использование ГИС ГМП при подтверждении информации об уплате денежных средств (административные штрафы, задолженность по исполнительному производству)</a:t>
            </a:r>
          </a:p>
          <a:p>
            <a:pPr algn="just">
              <a:defRPr/>
            </a:pPr>
            <a:endParaRPr lang="ru-RU" altLang="ru-RU" sz="1100" dirty="0">
              <a:latin typeface="Trebuchet MS" pitchFamily="34" charset="0"/>
            </a:endParaRPr>
          </a:p>
          <a:p>
            <a:pPr algn="just">
              <a:defRPr/>
            </a:pPr>
            <a:r>
              <a:rPr lang="ru-RU" altLang="ru-RU" sz="1100" dirty="0">
                <a:latin typeface="Trebuchet MS" pitchFamily="34" charset="0"/>
              </a:rPr>
              <a:t>Создание условий для предоставления участниками в ГИС ГМП информации о возврате денежных средств</a:t>
            </a:r>
          </a:p>
          <a:p>
            <a:pPr algn="just">
              <a:defRPr/>
            </a:pPr>
            <a:endParaRPr lang="ru-RU" altLang="ru-RU" sz="1100" dirty="0">
              <a:latin typeface="Trebuchet MS" pitchFamily="34" charset="0"/>
            </a:endParaRPr>
          </a:p>
          <a:p>
            <a:pPr algn="just">
              <a:defRPr/>
            </a:pPr>
            <a:r>
              <a:rPr lang="ru-RU" altLang="ru-RU" sz="1100" dirty="0">
                <a:latin typeface="Trebuchet MS" pitchFamily="34" charset="0"/>
              </a:rPr>
              <a:t>Перевод ГИС ГМП на использование технологии единого электронного сервиса системы межведомственного электронного взаимодействия (СМЭВ 3.0)</a:t>
            </a:r>
          </a:p>
          <a:p>
            <a:pPr algn="just">
              <a:defRPr/>
            </a:pPr>
            <a:endParaRPr lang="ru-RU" altLang="ru-RU" sz="1100" dirty="0">
              <a:latin typeface="Trebuchet MS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3538" y="1256005"/>
            <a:ext cx="4104456" cy="159274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defRPr/>
            </a:pPr>
            <a:r>
              <a:rPr lang="ru-RU" altLang="ru-RU" sz="1100" dirty="0">
                <a:latin typeface="Trebuchet MS" pitchFamily="34" charset="0"/>
              </a:rPr>
              <a:t>Обеспечение выплат физическим лицам денежных средств за счет средств бюджетов бюджетной системы и внебюджетных фондов Российской Федерации на национальные платежные инструменты – платежные карты «Мир»</a:t>
            </a:r>
          </a:p>
          <a:p>
            <a:pPr algn="just">
              <a:defRPr/>
            </a:pPr>
            <a:endParaRPr lang="ru-RU" altLang="ru-RU" sz="1100" dirty="0">
              <a:latin typeface="Trebuchet MS" pitchFamily="34" charset="0"/>
            </a:endParaRPr>
          </a:p>
          <a:p>
            <a:pPr algn="just">
              <a:defRPr/>
            </a:pPr>
            <a:r>
              <a:rPr lang="ru-RU" altLang="ru-RU" sz="1100" dirty="0">
                <a:latin typeface="Trebuchet MS" pitchFamily="34" charset="0"/>
              </a:rPr>
              <a:t>Завершение подключения к ГИС ГМП федеральных органов исполнительной власти и внедрения ГИС ГМП в субъектах Российской Федерации</a:t>
            </a:r>
          </a:p>
        </p:txBody>
      </p:sp>
      <p:pic>
        <p:nvPicPr>
          <p:cNvPr id="25" name="Picture 2" descr="http://sparkysite.ru/big/arrows/arrows01/barrow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1216" y="1322203"/>
            <a:ext cx="116681" cy="133667"/>
          </a:xfrm>
          <a:prstGeom prst="rect">
            <a:avLst/>
          </a:prstGeom>
          <a:noFill/>
        </p:spPr>
      </p:pic>
      <p:pic>
        <p:nvPicPr>
          <p:cNvPr id="26" name="Picture 2" descr="http://sparkysite.ru/big/arrows/arrows01/barrow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4019" y="1844017"/>
            <a:ext cx="116681" cy="133667"/>
          </a:xfrm>
          <a:prstGeom prst="rect">
            <a:avLst/>
          </a:prstGeom>
          <a:noFill/>
        </p:spPr>
      </p:pic>
      <p:pic>
        <p:nvPicPr>
          <p:cNvPr id="27" name="Picture 2" descr="http://sparkysite.ru/big/arrows/arrows01/barrow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4019" y="2600101"/>
            <a:ext cx="116681" cy="133667"/>
          </a:xfrm>
          <a:prstGeom prst="rect">
            <a:avLst/>
          </a:prstGeom>
          <a:noFill/>
        </p:spPr>
      </p:pic>
      <p:pic>
        <p:nvPicPr>
          <p:cNvPr id="28" name="Picture 2" descr="http://sparkysite.ru/big/arrows/arrows01/barrow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1511" y="3086155"/>
            <a:ext cx="116681" cy="133667"/>
          </a:xfrm>
          <a:prstGeom prst="rect">
            <a:avLst/>
          </a:prstGeom>
          <a:noFill/>
        </p:spPr>
      </p:pic>
      <p:pic>
        <p:nvPicPr>
          <p:cNvPr id="29" name="Picture 2" descr="http://sparkysite.ru/big/arrows/arrows01/barrow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857" y="1303957"/>
            <a:ext cx="116681" cy="133667"/>
          </a:xfrm>
          <a:prstGeom prst="rect">
            <a:avLst/>
          </a:prstGeom>
          <a:noFill/>
        </p:spPr>
      </p:pic>
      <p:pic>
        <p:nvPicPr>
          <p:cNvPr id="30" name="Picture 2" descr="http://sparkysite.ru/big/arrows/arrows01/barrow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857" y="2139702"/>
            <a:ext cx="116681" cy="133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1081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334420" y="2193708"/>
            <a:ext cx="2123406" cy="145424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ru-RU" sz="900" dirty="0">
                <a:latin typeface="Trebuchet MS" pitchFamily="34" charset="0"/>
                <a:cs typeface="Times New Roman" pitchFamily="18" charset="0"/>
              </a:rPr>
              <a:t>Создание ресурса для общественных консультаций при разработке Стратегии 2035</a:t>
            </a:r>
          </a:p>
          <a:p>
            <a:pPr algn="just"/>
            <a:endParaRPr lang="ru-RU" sz="900" dirty="0">
              <a:latin typeface="Trebuchet MS" pitchFamily="34" charset="0"/>
              <a:cs typeface="Times New Roman" pitchFamily="18" charset="0"/>
            </a:endParaRPr>
          </a:p>
          <a:p>
            <a:pPr algn="just"/>
            <a:r>
              <a:rPr lang="ru-RU" sz="900" dirty="0">
                <a:latin typeface="Trebuchet MS" pitchFamily="34" charset="0"/>
                <a:cs typeface="Times New Roman" pitchFamily="18" charset="0"/>
              </a:rPr>
              <a:t>Реализация нового дизайна портала </a:t>
            </a:r>
            <a:br>
              <a:rPr lang="ru-RU" sz="900" dirty="0">
                <a:latin typeface="Trebuchet MS" pitchFamily="34" charset="0"/>
                <a:cs typeface="Times New Roman" pitchFamily="18" charset="0"/>
              </a:rPr>
            </a:br>
            <a:r>
              <a:rPr lang="ru-RU" sz="900" dirty="0">
                <a:latin typeface="Trebuchet MS" pitchFamily="34" charset="0"/>
                <a:cs typeface="Times New Roman" pitchFamily="18" charset="0"/>
              </a:rPr>
              <a:t>ГАС «Управление», перегруппировка навигационных элементов, реализация автоматизированной новостной ленты, реализация профилей пользователей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0" t="6342" r="15253"/>
          <a:stretch/>
        </p:blipFill>
        <p:spPr bwMode="auto">
          <a:xfrm>
            <a:off x="3442849" y="817197"/>
            <a:ext cx="1831229" cy="1332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321766" y="1243525"/>
            <a:ext cx="2792072" cy="311623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 eaLnBrk="1" hangingPunct="1"/>
            <a:r>
              <a:rPr lang="ru-RU" sz="900" dirty="0"/>
              <a:t>­</a:t>
            </a:r>
            <a:r>
              <a:rPr lang="ru-RU" sz="900" dirty="0">
                <a:latin typeface="Trebuchet MS" pitchFamily="34" charset="0"/>
                <a:cs typeface="Times New Roman" pitchFamily="18" charset="0"/>
              </a:rPr>
              <a:t>Разработка мониторинга оценки эффективности деятельности высших должностных лиц субъектов Российской Федерации по созданию благоприятных условий ведения предпринимательской деятельности</a:t>
            </a:r>
          </a:p>
          <a:p>
            <a:pPr algn="just" eaLnBrk="1" hangingPunct="1"/>
            <a:endParaRPr lang="ru-RU" sz="900" dirty="0">
              <a:latin typeface="Trebuchet MS" pitchFamily="34" charset="0"/>
              <a:cs typeface="Times New Roman" pitchFamily="18" charset="0"/>
            </a:endParaRPr>
          </a:p>
          <a:p>
            <a:pPr algn="just" eaLnBrk="1" hangingPunct="1"/>
            <a:r>
              <a:rPr lang="ru-RU" sz="900" dirty="0">
                <a:latin typeface="Trebuchet MS" pitchFamily="34" charset="0"/>
                <a:cs typeface="Times New Roman" pitchFamily="18" charset="0"/>
              </a:rPr>
              <a:t>­Создание реестра полномочий (функций) федеральных органов исполнительной власти, в том числе переданных для реализации иным органам</a:t>
            </a:r>
          </a:p>
          <a:p>
            <a:pPr algn="just" eaLnBrk="1" hangingPunct="1"/>
            <a:endParaRPr lang="ru-RU" sz="900" dirty="0">
              <a:latin typeface="Trebuchet MS" pitchFamily="34" charset="0"/>
              <a:cs typeface="Times New Roman" pitchFamily="18" charset="0"/>
            </a:endParaRPr>
          </a:p>
          <a:p>
            <a:pPr algn="just" eaLnBrk="1" hangingPunct="1"/>
            <a:r>
              <a:rPr lang="ru-RU" sz="900" dirty="0">
                <a:latin typeface="Trebuchet MS" pitchFamily="34" charset="0"/>
                <a:cs typeface="Times New Roman" pitchFamily="18" charset="0"/>
              </a:rPr>
              <a:t>Разработка инструментов сбора сведений о структуре, штатной численности и деятельности подведомственных учреждений федеральных органов исполнительной власти</a:t>
            </a:r>
          </a:p>
          <a:p>
            <a:pPr algn="just" eaLnBrk="1" hangingPunct="1"/>
            <a:endParaRPr lang="ru-RU" altLang="ru-RU" sz="900" dirty="0">
              <a:latin typeface="Trebuchet MS" pitchFamily="34" charset="0"/>
              <a:cs typeface="Times New Roman" pitchFamily="18" charset="0"/>
            </a:endParaRPr>
          </a:p>
          <a:p>
            <a:pPr lvl="0" algn="just" eaLnBrk="1" hangingPunct="1"/>
            <a:r>
              <a:rPr lang="ru-RU" altLang="ru-RU" sz="900" dirty="0">
                <a:latin typeface="Trebuchet MS" pitchFamily="34" charset="0"/>
                <a:cs typeface="Times New Roman" pitchFamily="18" charset="0"/>
              </a:rPr>
              <a:t>Реализация функциональности мониторинга объектов незавершенного строительства, в том числе не включенных в федеральную адресную инвестиционную программу, а также соответствующих витрин данных</a:t>
            </a:r>
          </a:p>
          <a:p>
            <a:pPr lvl="0" algn="just" eaLnBrk="1" hangingPunct="1"/>
            <a:endParaRPr lang="ru-RU" altLang="ru-RU" sz="900" dirty="0">
              <a:solidFill>
                <a:srgbClr val="002060"/>
              </a:solidFill>
              <a:latin typeface="Trebuchet MS" pitchFamily="34" charset="0"/>
            </a:endParaRPr>
          </a:p>
        </p:txBody>
      </p:sp>
      <p:pic>
        <p:nvPicPr>
          <p:cNvPr id="32" name="Picture 2" descr="http://sparkysite.ru/big/arrows/arrows01/barrow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712" y="1277816"/>
            <a:ext cx="116681" cy="133667"/>
          </a:xfrm>
          <a:prstGeom prst="rect">
            <a:avLst/>
          </a:prstGeom>
          <a:noFill/>
        </p:spPr>
      </p:pic>
      <p:pic>
        <p:nvPicPr>
          <p:cNvPr id="33" name="Picture 2" descr="http://sparkysite.ru/big/arrows/arrows01/barrow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762" y="2149854"/>
            <a:ext cx="116681" cy="133667"/>
          </a:xfrm>
          <a:prstGeom prst="rect">
            <a:avLst/>
          </a:prstGeom>
          <a:noFill/>
        </p:spPr>
      </p:pic>
      <p:pic>
        <p:nvPicPr>
          <p:cNvPr id="34" name="Picture 2" descr="http://sparkysite.ru/big/arrows/arrows01/barrow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1851" y="2246317"/>
            <a:ext cx="116681" cy="133667"/>
          </a:xfrm>
          <a:prstGeom prst="rect">
            <a:avLst/>
          </a:prstGeom>
          <a:noFill/>
        </p:spPr>
      </p:pic>
      <p:sp>
        <p:nvSpPr>
          <p:cNvPr id="46" name="Прямоугольник 45"/>
          <p:cNvSpPr/>
          <p:nvPr/>
        </p:nvSpPr>
        <p:spPr>
          <a:xfrm>
            <a:off x="6002505" y="1068724"/>
            <a:ext cx="2868809" cy="325473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 eaLnBrk="1" hangingPunct="1"/>
            <a:r>
              <a:rPr lang="ru-RU" altLang="ru-RU" sz="900" dirty="0">
                <a:latin typeface="Trebuchet MS" pitchFamily="34" charset="0"/>
                <a:cs typeface="Times New Roman" pitchFamily="18" charset="0"/>
              </a:rPr>
              <a:t>Разработка:</a:t>
            </a:r>
          </a:p>
          <a:p>
            <a:pPr algn="just" eaLnBrk="1" hangingPunct="1"/>
            <a:r>
              <a:rPr lang="ru-RU" altLang="ru-RU" sz="900" dirty="0">
                <a:latin typeface="Trebuchet MS" pitchFamily="34" charset="0"/>
                <a:cs typeface="Times New Roman" pitchFamily="18" charset="0"/>
              </a:rPr>
              <a:t>- процесса мониторинга и контроля реализации документов стратегического планирования</a:t>
            </a:r>
          </a:p>
          <a:p>
            <a:pPr algn="just" eaLnBrk="1" hangingPunct="1"/>
            <a:r>
              <a:rPr lang="ru-RU" sz="900" dirty="0">
                <a:latin typeface="Trebuchet MS" pitchFamily="34" charset="0"/>
              </a:rPr>
              <a:t>- функциональности мониторинга проектов государственно-частного партнерства</a:t>
            </a:r>
          </a:p>
          <a:p>
            <a:pPr algn="just" eaLnBrk="1" hangingPunct="1"/>
            <a:r>
              <a:rPr lang="ru-RU" sz="900" dirty="0">
                <a:latin typeface="Trebuchet MS" pitchFamily="34" charset="0"/>
              </a:rPr>
              <a:t>- мониторинга эффективности деятельности органов местного самоуправления городских округов и муниципальных районов</a:t>
            </a:r>
          </a:p>
          <a:p>
            <a:pPr algn="just" eaLnBrk="1" hangingPunct="1"/>
            <a:r>
              <a:rPr lang="ru-RU" sz="900" dirty="0">
                <a:latin typeface="Trebuchet MS" pitchFamily="34" charset="0"/>
              </a:rPr>
              <a:t>- информационной панели анализа данных, предоставляемых МФЦ</a:t>
            </a:r>
          </a:p>
          <a:p>
            <a:pPr algn="just" eaLnBrk="1" hangingPunct="1"/>
            <a:endParaRPr lang="ru-RU" sz="900" dirty="0">
              <a:latin typeface="Trebuchet MS" pitchFamily="34" charset="0"/>
            </a:endParaRPr>
          </a:p>
          <a:p>
            <a:pPr algn="just" eaLnBrk="1" hangingPunct="1"/>
            <a:r>
              <a:rPr lang="ru-RU" sz="900" dirty="0">
                <a:latin typeface="Trebuchet MS" pitchFamily="34" charset="0"/>
              </a:rPr>
              <a:t>Разработка и внедрение механизма проведения общественного обсуждения и согласования проектов документов стратегического планирования</a:t>
            </a:r>
          </a:p>
          <a:p>
            <a:pPr algn="just" eaLnBrk="1" hangingPunct="1"/>
            <a:endParaRPr lang="ru-RU" sz="900" dirty="0">
              <a:latin typeface="Trebuchet MS" pitchFamily="34" charset="0"/>
            </a:endParaRPr>
          </a:p>
          <a:p>
            <a:pPr algn="just" eaLnBrk="1" hangingPunct="1"/>
            <a:r>
              <a:rPr lang="ru-RU" altLang="ru-RU" sz="900" dirty="0">
                <a:latin typeface="Trebuchet MS" pitchFamily="34" charset="0"/>
                <a:cs typeface="Times New Roman" pitchFamily="18" charset="0"/>
              </a:rPr>
              <a:t>Развитие функциональности мониторинга казначейского сопровождения отдельных государственных контрактов, разработка инструментов обеспечения информационной поддержки комбинированного сопровождения </a:t>
            </a:r>
            <a:r>
              <a:rPr lang="ru-RU" sz="900" dirty="0">
                <a:latin typeface="Trebuchet MS" pitchFamily="34" charset="0"/>
                <a:cs typeface="Times New Roman" pitchFamily="18" charset="0"/>
              </a:rPr>
              <a:t>отдельных государственных контрактов (контрактов, договоров)</a:t>
            </a:r>
          </a:p>
        </p:txBody>
      </p:sp>
      <p:pic>
        <p:nvPicPr>
          <p:cNvPr id="47" name="Picture 2" descr="http://sparkysite.ru/big/arrows/arrows01/barrow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084" y="2816125"/>
            <a:ext cx="116681" cy="133667"/>
          </a:xfrm>
          <a:prstGeom prst="rect">
            <a:avLst/>
          </a:prstGeom>
          <a:noFill/>
        </p:spPr>
      </p:pic>
      <p:pic>
        <p:nvPicPr>
          <p:cNvPr id="48" name="Picture 2" descr="http://sparkysite.ru/big/arrows/arrows01/barrow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762" y="3518203"/>
            <a:ext cx="116681" cy="13366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1" y="4309884"/>
            <a:ext cx="1273083" cy="60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90" y="4245936"/>
            <a:ext cx="1080120" cy="69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http://sparkysite.ru/big/arrows/arrows01/barrow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7698" y="2629259"/>
            <a:ext cx="116681" cy="133667"/>
          </a:xfrm>
          <a:prstGeom prst="rect">
            <a:avLst/>
          </a:prstGeom>
          <a:noFill/>
        </p:spPr>
      </p:pic>
      <p:pic>
        <p:nvPicPr>
          <p:cNvPr id="25" name="Picture 2" descr="http://sparkysite.ru/big/arrows/arrows01/barrow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7699" y="3327834"/>
            <a:ext cx="116681" cy="133667"/>
          </a:xfrm>
          <a:prstGeom prst="rect">
            <a:avLst/>
          </a:prstGeom>
          <a:noFill/>
        </p:spPr>
      </p:pic>
      <p:pic>
        <p:nvPicPr>
          <p:cNvPr id="26" name="Picture 2" descr="http://sparkysite.ru/big/arrows/arrows01/barrow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7699" y="1087933"/>
            <a:ext cx="116681" cy="133667"/>
          </a:xfrm>
          <a:prstGeom prst="rect">
            <a:avLst/>
          </a:prstGeom>
          <a:noFill/>
        </p:spPr>
      </p:pic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3294306" y="-92546"/>
            <a:ext cx="587811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indent="338138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b="1" cap="all" spc="1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ru-RU" altLang="ru-RU" dirty="0"/>
              <a:t>РАЗВИТИЕ ГОСУДАРСТВЕННОЙ АВТОМАТИЗИРОВАННОЙ ИНФОРМАЦИОННОЙ СИСТЕМЫ "УПРАВЛЕНИЕ", ВКЛЮЧАЯ РЕАЛИЗАЦИЮ НОВЫХ ФУНКЦИОНАЛЬНЫХ ЗАДАЧ</a:t>
            </a:r>
          </a:p>
        </p:txBody>
      </p:sp>
      <p:sp>
        <p:nvSpPr>
          <p:cNvPr id="41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855967" y="4876006"/>
            <a:ext cx="288033" cy="26749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800"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None/>
              <a:defRPr/>
            </a:pPr>
            <a:fld id="{2F2920A1-4BED-4FCE-92D5-FEAB40EC628E}" type="slidenum">
              <a:rPr lang="ru-RU" altLang="ru-RU" sz="110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pPr algn="l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t>19</a:t>
            </a:fld>
            <a:endParaRPr lang="ru-RU" altLang="ru-RU" sz="1100" dirty="0">
              <a:solidFill>
                <a:schemeClr val="bg1">
                  <a:lumMod val="50000"/>
                </a:schemeClr>
              </a:solidFill>
              <a:latin typeface="Trebuchet MS" pitchFamily="34" charset="0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sz="1100" dirty="0">
              <a:solidFill>
                <a:schemeClr val="bg1">
                  <a:lumMod val="5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2" b="6146"/>
          <a:stretch/>
        </p:blipFill>
        <p:spPr bwMode="auto">
          <a:xfrm>
            <a:off x="3338532" y="3774973"/>
            <a:ext cx="2217245" cy="1170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 descr="http://sparkysite.ru/big/arrows/arrows01/barrow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1413" y="2824084"/>
            <a:ext cx="116681" cy="133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158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0"/>
            <a:ext cx="5154936" cy="544103"/>
          </a:xfrm>
        </p:spPr>
        <p:txBody>
          <a:bodyPr>
            <a:noAutofit/>
          </a:bodyPr>
          <a:lstStyle/>
          <a:p>
            <a:pPr algn="ctr"/>
            <a:r>
              <a:rPr lang="ru-RU" sz="1000" b="1" cap="all" spc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Реализация в 2016 году мероприятий в рамках Стратегической карты Казначейства России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8037351"/>
              </p:ext>
            </p:extLst>
          </p:nvPr>
        </p:nvGraphicFramePr>
        <p:xfrm>
          <a:off x="251519" y="843559"/>
          <a:ext cx="8640960" cy="4102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3"/>
                <a:gridCol w="6688729"/>
                <a:gridCol w="944118"/>
              </a:tblGrid>
              <a:tr h="70822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Отметка 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 исполнении</a:t>
                      </a:r>
                      <a:endParaRPr lang="ru-RU"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0537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1.1</a:t>
                      </a:r>
                      <a:endParaRPr lang="ru-RU" sz="1100" b="1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u="none" kern="1200" dirty="0" smtClean="0">
                          <a:effectLst/>
                        </a:rPr>
                        <a:t>Совершенствование учета бюджетных обязательств и апробация учета денежных обязательств получателей средств федерального бюджета</a:t>
                      </a:r>
                      <a:endParaRPr lang="ru-RU" sz="1100" b="1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ru-RU" sz="1100" b="1" baseline="0" dirty="0" smtClean="0"/>
                        <a:t> </a:t>
                      </a:r>
                      <a:endParaRPr lang="ru-RU" sz="11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53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1.4</a:t>
                      </a:r>
                    </a:p>
                    <a:p>
                      <a:pPr algn="ctr"/>
                      <a:endParaRPr lang="ru-RU" sz="1100" b="1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kern="1200" dirty="0" smtClean="0">
                          <a:effectLst/>
                        </a:rPr>
                        <a:t>Разработка модели осуществления операций с иностранной валютой (ФК как агент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kern="1200" dirty="0" smtClean="0">
                          <a:effectLst/>
                        </a:rPr>
                        <a:t>  валютного контроля, лицевые счета в иностранной валюте)   </a:t>
                      </a:r>
                      <a:endParaRPr lang="ru-RU" sz="1100" b="1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ru-RU" sz="1100" b="1" dirty="0" smtClean="0"/>
                        <a:t> </a:t>
                      </a: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080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3.1</a:t>
                      </a:r>
                      <a:endParaRPr lang="ru-RU" sz="1100" b="1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kern="1200" dirty="0" smtClean="0"/>
                        <a:t>  </a:t>
                      </a:r>
                      <a:r>
                        <a:rPr lang="ru-RU" sz="1100" u="none" kern="1200" dirty="0" smtClean="0">
                          <a:effectLst/>
                        </a:rPr>
                        <a:t>Совершенствование операций по управлению остатками средств на едином </a:t>
                      </a:r>
                    </a:p>
                    <a:p>
                      <a:pPr algn="just" fontAlgn="t"/>
                      <a:r>
                        <a:rPr lang="ru-RU" sz="1100" u="none" kern="1200" dirty="0" smtClean="0">
                          <a:effectLst/>
                        </a:rPr>
                        <a:t>  счете</a:t>
                      </a:r>
                      <a:r>
                        <a:rPr lang="ru-RU" sz="1100" u="none" kern="1200" baseline="0" dirty="0" smtClean="0">
                          <a:effectLst/>
                        </a:rPr>
                        <a:t> </a:t>
                      </a:r>
                      <a:r>
                        <a:rPr lang="ru-RU" sz="1100" u="none" kern="1200" dirty="0" smtClean="0">
                          <a:effectLst/>
                        </a:rPr>
                        <a:t>федерального бюджета в части покупки (продажи) ценных бумаг по </a:t>
                      </a:r>
                    </a:p>
                    <a:p>
                      <a:pPr algn="just" fontAlgn="t"/>
                      <a:r>
                        <a:rPr lang="ru-RU" sz="1100" u="none" kern="1200" dirty="0" smtClean="0">
                          <a:effectLst/>
                        </a:rPr>
                        <a:t>  договорам </a:t>
                      </a:r>
                      <a:r>
                        <a:rPr lang="ru-RU" sz="1100" u="none" kern="1200" dirty="0" err="1" smtClean="0">
                          <a:effectLst/>
                        </a:rPr>
                        <a:t>репо</a:t>
                      </a:r>
                      <a:r>
                        <a:rPr lang="ru-RU" sz="1100" kern="1200" dirty="0" smtClean="0"/>
                        <a:t> </a:t>
                      </a:r>
                      <a:endParaRPr lang="ru-RU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ru-RU" sz="1100" b="1" dirty="0" smtClean="0"/>
                        <a:t> </a:t>
                      </a: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2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3.2</a:t>
                      </a:r>
                      <a:endParaRPr lang="ru-RU" sz="1100" b="1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r>
                        <a:rPr lang="ru-RU" sz="1100" kern="1200" dirty="0" smtClean="0"/>
                        <a:t>  </a:t>
                      </a:r>
                      <a:r>
                        <a:rPr lang="ru-RU" sz="1100" u="none" kern="1200" dirty="0" smtClean="0">
                          <a:effectLst/>
                        </a:rPr>
                        <a:t>Привлечение краткосрочных займов (кредитов без обеспечения) у  кредитных</a:t>
                      </a:r>
                    </a:p>
                    <a:p>
                      <a:pPr marL="0" algn="just" defTabSz="914400" rtl="0" eaLnBrk="1" fontAlgn="t" latinLnBrk="0" hangingPunct="1"/>
                      <a:r>
                        <a:rPr lang="ru-RU" sz="1100" u="none" kern="1200" dirty="0" smtClean="0">
                          <a:effectLst/>
                        </a:rPr>
                        <a:t>  организаций</a:t>
                      </a:r>
                      <a:r>
                        <a:rPr lang="ru-RU" sz="1100" u="none" kern="1200" dirty="0" smtClean="0"/>
                        <a:t> </a:t>
                      </a:r>
                      <a:endParaRPr lang="ru-RU" sz="1100" b="1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ru-RU" sz="1100" b="1" baseline="0" dirty="0" smtClean="0"/>
                        <a:t> </a:t>
                      </a:r>
                      <a:endParaRPr lang="ru-RU" sz="11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6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3.3</a:t>
                      </a:r>
                      <a:endParaRPr lang="ru-RU" sz="1100" b="1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r>
                        <a:rPr lang="ru-RU" sz="1100" u="none" kern="1200" dirty="0" smtClean="0">
                          <a:effectLst/>
                        </a:rPr>
                        <a:t>Совершенствование и развитие механизма управления остатками средств на </a:t>
                      </a:r>
                    </a:p>
                    <a:p>
                      <a:pPr marL="0" algn="just" defTabSz="914400" rtl="0" eaLnBrk="1" fontAlgn="t" latinLnBrk="0" hangingPunct="1"/>
                      <a:r>
                        <a:rPr lang="ru-RU" sz="1100" u="none" kern="1200" dirty="0" smtClean="0">
                          <a:effectLst/>
                        </a:rPr>
                        <a:t>едином счете федерального бюджета</a:t>
                      </a:r>
                      <a:endParaRPr lang="ru-RU" sz="1100" b="1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ru-RU" sz="1100" b="1" dirty="0" smtClean="0"/>
                        <a:t> </a:t>
                      </a: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2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3.4</a:t>
                      </a:r>
                      <a:endParaRPr lang="ru-RU" sz="1100" b="1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t" latinLnBrk="0" hangingPunct="1">
                        <a:buFont typeface="Wingdings" pitchFamily="2" charset="2"/>
                        <a:buNone/>
                      </a:pPr>
                      <a:r>
                        <a:rPr lang="ru-RU" sz="1100" u="none" kern="1200" dirty="0" smtClean="0">
                          <a:effectLst/>
                        </a:rPr>
                        <a:t>  Создание условий для внедрения механизма функционирования пула ликвидности при </a:t>
                      </a:r>
                    </a:p>
                    <a:p>
                      <a:pPr marL="0" algn="just" defTabSz="914400" rtl="0" eaLnBrk="1" fontAlgn="t" latinLnBrk="0" hangingPunct="1">
                        <a:buFont typeface="Wingdings" pitchFamily="2" charset="2"/>
                        <a:buNone/>
                      </a:pPr>
                      <a:r>
                        <a:rPr lang="ru-RU" sz="1100" u="none" kern="1200" dirty="0" smtClean="0">
                          <a:effectLst/>
                        </a:rPr>
                        <a:t>  проведении операций по счетам федерального бюджета </a:t>
                      </a:r>
                      <a:endParaRPr lang="ru-RU" sz="1100" b="1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ru-RU" sz="1100" b="1" dirty="0" smtClean="0"/>
                        <a:t> </a:t>
                      </a: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761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5.6</a:t>
                      </a:r>
                      <a:endParaRPr lang="ru-RU" sz="1100" b="1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r>
                        <a:rPr lang="ru-RU" sz="1100" kern="1200" dirty="0" smtClean="0"/>
                        <a:t>  </a:t>
                      </a:r>
                      <a:r>
                        <a:rPr lang="ru-RU" sz="1100" u="none" kern="1200" dirty="0" smtClean="0">
                          <a:effectLst/>
                        </a:rPr>
                        <a:t>Внедрение  подсистемы «Управление расходами» ГИИС «Электронный бюджет»</a:t>
                      </a:r>
                      <a:endParaRPr lang="ru-RU" sz="1100" b="1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100" b="1" dirty="0" smtClean="0"/>
                        <a:t> </a:t>
                      </a:r>
                      <a:endParaRPr lang="ru-RU" sz="11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2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5.7</a:t>
                      </a:r>
                      <a:endParaRPr lang="ru-RU" sz="1100" b="1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r>
                        <a:rPr lang="ru-RU" sz="1100" u="none" kern="1200" dirty="0" smtClean="0"/>
                        <a:t>  </a:t>
                      </a:r>
                      <a:r>
                        <a:rPr lang="ru-RU" sz="1100" u="none" kern="1200" dirty="0" smtClean="0">
                          <a:effectLst/>
                        </a:rPr>
                        <a:t>Разработка Концепции подсистемы «Управление денежными средствами» ГИИС  </a:t>
                      </a:r>
                    </a:p>
                    <a:p>
                      <a:pPr marL="0" algn="just" defTabSz="914400" rtl="0" eaLnBrk="1" fontAlgn="t" latinLnBrk="0" hangingPunct="1"/>
                      <a:r>
                        <a:rPr lang="ru-RU" sz="1100" u="none" kern="1200" baseline="0" dirty="0" smtClean="0">
                          <a:effectLst/>
                        </a:rPr>
                        <a:t>  «Электронный бюджет»</a:t>
                      </a:r>
                      <a:r>
                        <a:rPr lang="ru-RU" sz="1100" u="none" kern="1200" dirty="0" smtClean="0">
                          <a:effectLst/>
                        </a:rPr>
                        <a:t> </a:t>
                      </a:r>
                      <a:endParaRPr lang="ru-RU" sz="1100" b="1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100" b="1" dirty="0" smtClean="0"/>
                        <a:t> </a:t>
                      </a:r>
                      <a:endParaRPr lang="ru-RU" sz="11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2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14.3</a:t>
                      </a:r>
                      <a:endParaRPr lang="ru-RU" sz="1100" b="1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r>
                        <a:rPr lang="ru-RU" sz="1100" u="none" kern="1200" dirty="0" smtClean="0"/>
                        <a:t>  </a:t>
                      </a:r>
                      <a:r>
                        <a:rPr lang="ru-RU" sz="1100" u="none" kern="1200" dirty="0" smtClean="0">
                          <a:effectLst/>
                        </a:rPr>
                        <a:t>Развитие системы управления внешними казначейскими рисками в части обеспечения устойчивого и</a:t>
                      </a:r>
                    </a:p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100" u="none" kern="1200" dirty="0" smtClean="0">
                          <a:effectLst/>
                        </a:rPr>
                        <a:t>бесперебойного функционирования казначейской системы</a:t>
                      </a:r>
                      <a:r>
                        <a:rPr lang="ru-RU" sz="1100" b="1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100" b="1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100" b="1" dirty="0" smtClean="0"/>
                        <a:t> </a:t>
                      </a:r>
                      <a:endParaRPr lang="ru-RU" sz="11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884368" y="4962525"/>
            <a:ext cx="1282700" cy="180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C0720C0-DD62-438D-A4F9-ECBDAED082A5}" type="slidenum">
              <a:rPr lang="ru-RU" altLang="ru-RU" smtClean="0"/>
              <a:pPr/>
              <a:t>2</a:t>
            </a:fld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85299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5"/>
          <p:cNvSpPr txBox="1">
            <a:spLocks noChangeArrowheads="1"/>
          </p:cNvSpPr>
          <p:nvPr/>
        </p:nvSpPr>
        <p:spPr bwMode="auto">
          <a:xfrm>
            <a:off x="2146697" y="2245519"/>
            <a:ext cx="5694759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400" b="1" cap="all" spc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587120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8970" y="0"/>
            <a:ext cx="5955030" cy="994172"/>
          </a:xfrm>
        </p:spPr>
        <p:txBody>
          <a:bodyPr/>
          <a:lstStyle/>
          <a:p>
            <a:pPr algn="ctr"/>
            <a:r>
              <a:rPr lang="ru-RU" sz="1000" b="1" cap="all" spc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Реализация мероприятий Дорожной карты организации исполнения Федерального закона «О федеральном бюджете на 2016 год», утвержденной Первым заместителем Министра финансов Российской Федерации Т.Г. Нестеренко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6415064"/>
              </p:ext>
            </p:extLst>
          </p:nvPr>
        </p:nvGraphicFramePr>
        <p:xfrm>
          <a:off x="200025" y="1157310"/>
          <a:ext cx="8836471" cy="371869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437262"/>
                <a:gridCol w="2399209"/>
              </a:tblGrid>
              <a:tr h="44663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7" marR="84407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7" marR="84407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608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Отзыв неиспользованных на начало 2016 года лимитов бюджетных обязательств на исполнение государственных контрактов, в пределах которых были увеличены бюджетные ассигнования текущего года (далее – дополнительные лимиты бюджетных обязательств)</a:t>
                      </a:r>
                    </a:p>
                  </a:txBody>
                  <a:tcPr marL="84407" marR="84407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Отозвано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25,91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млрд. рублей, в том числе: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ГРБС – 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19,38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млрд. рублей;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Федеральным казначейством – 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6,54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млрд. рублей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7" marR="84407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269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Приостановление операций по доведению лимитов бюджетных обязательств операции на лицевых счетах главных распорядителей (распорядителей) бюджетных средств (далее – лицевой счет главного распорядителя (распорядителя) по доведению лимитов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бюджетных обязательств на предоставление субсидий бюджетам субъектов Российской Федерации и операции по постановке на учет соответствующих бюджетных обязательств на лицевых счетах получателей бюджетных средств (лицевых счетах для учета операций по переданным полномочиям получателя бюджетных средств)</a:t>
                      </a:r>
                    </a:p>
                  </a:txBody>
                  <a:tcPr marL="84407" marR="84407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Заблокировано средств –  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45,46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млрд. рублей.</a:t>
                      </a:r>
                    </a:p>
                  </a:txBody>
                  <a:tcPr marL="84407" marR="84407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75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Отзыв лимитов бюджетных обязательств, предусмотренных на осуществление закупок товаров, выполнения работ, оказания услуг, со счетов, открытых получателям средств федерального бюджета</a:t>
                      </a:r>
                    </a:p>
                  </a:txBody>
                  <a:tcPr marL="84407" marR="84407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Отозвано 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10,47 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млрд. рублей</a:t>
                      </a:r>
                    </a:p>
                  </a:txBody>
                  <a:tcPr marL="84407" marR="84407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Номер слайда 3"/>
          <p:cNvSpPr txBox="1">
            <a:spLocks/>
          </p:cNvSpPr>
          <p:nvPr/>
        </p:nvSpPr>
        <p:spPr bwMode="auto">
          <a:xfrm>
            <a:off x="7861300" y="4957842"/>
            <a:ext cx="12827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0720C0-DD62-438D-A4F9-ECBDAED082A5}" type="slidenum">
              <a:rPr lang="ru-RU" altLang="ru-RU"/>
              <a:pPr/>
              <a:t>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53474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990907" y="10717"/>
            <a:ext cx="726376" cy="22740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>
                    <a:lumMod val="95000"/>
                  </a:prstClr>
                </a:solidFill>
              </a:rPr>
              <a:t>8</a:t>
            </a:r>
            <a:endParaRPr lang="ru-RU" dirty="0">
              <a:solidFill>
                <a:prstClr val="white">
                  <a:lumMod val="95000"/>
                </a:prstClr>
              </a:solidFill>
            </a:endParaRPr>
          </a:p>
        </p:txBody>
      </p:sp>
      <p:graphicFrame>
        <p:nvGraphicFramePr>
          <p:cNvPr id="7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07240"/>
              </p:ext>
            </p:extLst>
          </p:nvPr>
        </p:nvGraphicFramePr>
        <p:xfrm>
          <a:off x="289434" y="843557"/>
          <a:ext cx="8747062" cy="4044288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168360"/>
                <a:gridCol w="6350916"/>
                <a:gridCol w="1227786"/>
              </a:tblGrid>
              <a:tr h="41716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пункта постановления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7" marR="84407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7" marR="84407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7" marR="84407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52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6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7" marR="84407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Контроль сроков распределения и доведения главными распорядителями средств федерального бюджета лимитов бюджетных обязательств, установленных пунктом 4 Постановления № 1551</a:t>
                      </a:r>
                    </a:p>
                  </a:txBody>
                  <a:tcPr marL="84407" marR="84407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марта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года</a:t>
                      </a:r>
                    </a:p>
                  </a:txBody>
                  <a:tcPr marL="84407" marR="84407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21</a:t>
                      </a:r>
                    </a:p>
                  </a:txBody>
                  <a:tcPr marL="84407" marR="84407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Приостановление операции на лицевых счетах главных распорядителей средств федерального бюджета по доведению лимитов бюджетных обязательств на предоставление субсидий бюджетам субъектов Российской и по постановке на учет соответствующих бюджетных обязательств на лицевых счетах получателей средств федерального бюджета (лицевых счетах для учета операций по переданным полномочиям получателя средств федерального бюджета)</a:t>
                      </a:r>
                    </a:p>
                  </a:txBody>
                  <a:tcPr marL="84407" marR="84407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марта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г. и 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марта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года соответственно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7" marR="84407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4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12</a:t>
                      </a:r>
                    </a:p>
                  </a:txBody>
                  <a:tcPr marL="84407" marR="84407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Приостановление операции по доведению лимитов бюджетных обязательств на исполнение государственных контрактов, подлежавших в соответствии с условиями этих государственных контрактов оплате в 2016 году, а также проведению кассовых операций, возникающих на основании указанных государственных контрактов,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 также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отзыв соответствующих неиспользованных лимитов бюджетных обязательств</a:t>
                      </a:r>
                    </a:p>
                  </a:txBody>
                  <a:tcPr marL="84407" marR="84407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июня 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года и 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июня 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года соответственно</a:t>
                      </a:r>
                      <a:endParaRPr lang="ru-RU" sz="9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7" marR="84407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112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14</a:t>
                      </a:r>
                    </a:p>
                  </a:txBody>
                  <a:tcPr marL="84407" marR="84407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Приостановление операций по отзыву главными распорядителями (распорядителями) средств федерального бюджета лимитов бюджетных обязательств, предусмотренных на закупку товаров, выполнение работ, оказание услуг, с лицевых счетов распорядителей и получателей средств федерального бюджета (лицевых счетов для учета операций по переданным полномочиям получателя средств федерального бюджета), а также приостановление операций на лицевых счетах получателей средств федерального бюджета (лицевых счетах для учета операций по переданным полномочиям получателя средств федерального бюджета) по постановке на учет соответствующих бюджетных обязательств</a:t>
                      </a:r>
                    </a:p>
                  </a:txBody>
                  <a:tcPr marL="84407" marR="84407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октября 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года и 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октября 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года соответственно</a:t>
                      </a:r>
                      <a:endParaRPr lang="ru-RU" sz="9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7" marR="84407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131840" y="-20538"/>
            <a:ext cx="6048672" cy="634903"/>
          </a:xfrm>
        </p:spPr>
        <p:txBody>
          <a:bodyPr/>
          <a:lstStyle/>
          <a:p>
            <a:pPr indent="338138" algn="just"/>
            <a:r>
              <a:rPr lang="ru-RU" sz="1000" b="1" cap="all" spc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Основные мероприятия, предусмотренные постановлением </a:t>
            </a:r>
            <a:r>
              <a:rPr lang="ru-RU" sz="1000" b="1" cap="all" spc="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    Правительства </a:t>
            </a:r>
            <a:r>
              <a:rPr lang="ru-RU" sz="1000" b="1" cap="all" spc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Российской Федерации от 30.12.2016 г. № </a:t>
            </a:r>
            <a:r>
              <a:rPr lang="ru-RU" sz="1000" b="1" cap="all" spc="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1551</a:t>
            </a:r>
            <a:br>
              <a:rPr lang="ru-RU" sz="1000" b="1" cap="all" spc="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</a:br>
            <a:r>
              <a:rPr lang="ru-RU" sz="1000" b="1" cap="all" spc="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«</a:t>
            </a:r>
            <a:r>
              <a:rPr lang="ru-RU" sz="1000" b="1" cap="all" spc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О мерах по реализации Федерального закона "О федеральном </a:t>
            </a:r>
            <a:r>
              <a:rPr lang="ru-RU" sz="1000" b="1" cap="all" spc="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   бюджете </a:t>
            </a:r>
            <a:r>
              <a:rPr lang="ru-RU" sz="1000" b="1" cap="all" spc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на 2017 год и на плановый период 2018 и 2019 годов»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949995" y="4928177"/>
            <a:ext cx="198934" cy="216024"/>
          </a:xfrm>
        </p:spPr>
        <p:txBody>
          <a:bodyPr/>
          <a:lstStyle/>
          <a:p>
            <a:r>
              <a:rPr lang="ru-RU" altLang="ru-RU" dirty="0" smtClean="0"/>
              <a:t>4</a:t>
            </a:r>
          </a:p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416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54"/>
          <p:cNvGrpSpPr/>
          <p:nvPr/>
        </p:nvGrpSpPr>
        <p:grpSpPr bwMode="gray">
          <a:xfrm>
            <a:off x="6543675" y="1159658"/>
            <a:ext cx="1504474" cy="3672365"/>
            <a:chOff x="8531783" y="1118663"/>
            <a:chExt cx="1504713" cy="4896776"/>
          </a:xfrm>
        </p:grpSpPr>
        <p:sp>
          <p:nvSpPr>
            <p:cNvPr id="19" name="Text Box 25" descr="© INSCALE GmbH, 26.05.2010&#10;http://www.presentationload.com/"/>
            <p:cNvSpPr txBox="1">
              <a:spLocks noChangeArrowheads="1"/>
            </p:cNvSpPr>
            <p:nvPr/>
          </p:nvSpPr>
          <p:spPr bwMode="gray">
            <a:xfrm>
              <a:off x="8531783" y="1118663"/>
              <a:ext cx="1504713" cy="616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08000" tIns="64800" rIns="126000">
              <a:spAutoFit/>
            </a:bodyPr>
            <a:lstStyle/>
            <a:p>
              <a:pPr eaLnBrk="0" hangingPunct="0">
                <a:lnSpc>
                  <a:spcPct val="95000"/>
                </a:lnSpc>
                <a:spcAft>
                  <a:spcPts val="450"/>
                </a:spcAft>
              </a:pPr>
              <a:r>
                <a:rPr lang="en-GB" sz="2400" b="1" dirty="0">
                  <a:solidFill>
                    <a:schemeClr val="accent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20</a:t>
              </a:r>
              <a:r>
                <a:rPr lang="ru-RU" sz="2400" b="1" dirty="0">
                  <a:solidFill>
                    <a:schemeClr val="accent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18</a:t>
              </a:r>
            </a:p>
          </p:txBody>
        </p:sp>
        <p:sp>
          <p:nvSpPr>
            <p:cNvPr id="20" name="Line 26" descr="© INSCALE GmbH, 26.05.2010&#10;http://www.presentationload.com/"/>
            <p:cNvSpPr>
              <a:spLocks noChangeShapeType="1"/>
            </p:cNvSpPr>
            <p:nvPr/>
          </p:nvSpPr>
          <p:spPr bwMode="gray">
            <a:xfrm flipH="1" flipV="1">
              <a:off x="8531783" y="1452219"/>
              <a:ext cx="0" cy="456322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15000"/>
                </a:lnSpc>
                <a:spcAft>
                  <a:spcPts val="750"/>
                </a:spcAft>
              </a:pPr>
              <a:r>
                <a:rPr lang="ru-RU" sz="800">
                  <a:latin typeface="Calibri"/>
                  <a:ea typeface="Times New Roman"/>
                  <a:cs typeface="Times New Roman"/>
                </a:rPr>
                <a:t> </a:t>
              </a:r>
              <a:endParaRPr lang="ru-RU" sz="800"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6" name="Gruppieren 53"/>
          <p:cNvGrpSpPr/>
          <p:nvPr/>
        </p:nvGrpSpPr>
        <p:grpSpPr bwMode="gray">
          <a:xfrm>
            <a:off x="2808922" y="1148228"/>
            <a:ext cx="1542098" cy="3713798"/>
            <a:chOff x="3551905" y="1103624"/>
            <a:chExt cx="1542556" cy="4951834"/>
          </a:xfrm>
        </p:grpSpPr>
        <p:sp>
          <p:nvSpPr>
            <p:cNvPr id="17" name="Text Box 23" descr="© INSCALE GmbH, 26.05.2010&#10;http://www.presentationload.com/"/>
            <p:cNvSpPr txBox="1">
              <a:spLocks noChangeArrowheads="1"/>
            </p:cNvSpPr>
            <p:nvPr/>
          </p:nvSpPr>
          <p:spPr bwMode="gray">
            <a:xfrm>
              <a:off x="3589748" y="1103624"/>
              <a:ext cx="1504713" cy="616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08000" tIns="64800" rIns="126000">
              <a:spAutoFit/>
            </a:bodyPr>
            <a:lstStyle>
              <a:defPPr>
                <a:defRPr lang="ru-RU"/>
              </a:defPPr>
              <a:lvl1pPr eaLnBrk="0" hangingPunct="0">
                <a:lnSpc>
                  <a:spcPct val="95000"/>
                </a:lnSpc>
                <a:spcAft>
                  <a:spcPts val="600"/>
                </a:spcAft>
                <a:defRPr sz="2800" b="1">
                  <a:solidFill>
                    <a:schemeClr val="accent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defRPr>
              </a:lvl1pPr>
            </a:lstStyle>
            <a:p>
              <a:r>
                <a:rPr lang="en-GB" sz="2400" dirty="0"/>
                <a:t>20</a:t>
              </a:r>
              <a:r>
                <a:rPr lang="ru-RU" sz="2400" dirty="0"/>
                <a:t>17</a:t>
              </a:r>
            </a:p>
          </p:txBody>
        </p:sp>
        <p:sp>
          <p:nvSpPr>
            <p:cNvPr id="18" name="Line 24" descr="© INSCALE GmbH, 26.05.2010&#10;http://www.presentationload.com/"/>
            <p:cNvSpPr>
              <a:spLocks noChangeShapeType="1"/>
            </p:cNvSpPr>
            <p:nvPr/>
          </p:nvSpPr>
          <p:spPr bwMode="gray">
            <a:xfrm flipV="1">
              <a:off x="3551905" y="1452219"/>
              <a:ext cx="0" cy="4603239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15000"/>
                </a:lnSpc>
                <a:spcAft>
                  <a:spcPts val="750"/>
                </a:spcAft>
              </a:pPr>
              <a:r>
                <a:rPr lang="ru-RU" sz="800">
                  <a:latin typeface="Calibri"/>
                  <a:ea typeface="Times New Roman"/>
                  <a:cs typeface="Times New Roman"/>
                </a:rPr>
                <a:t> </a:t>
              </a:r>
              <a:endParaRPr lang="ru-RU" sz="800"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7" name="Gruppieren 52"/>
          <p:cNvGrpSpPr/>
          <p:nvPr/>
        </p:nvGrpSpPr>
        <p:grpSpPr bwMode="gray">
          <a:xfrm>
            <a:off x="209074" y="1173945"/>
            <a:ext cx="1136333" cy="3658075"/>
            <a:chOff x="85257" y="1137878"/>
            <a:chExt cx="1515216" cy="4877561"/>
          </a:xfrm>
        </p:grpSpPr>
        <p:sp>
          <p:nvSpPr>
            <p:cNvPr id="15" name="Text Box 55" descr="© INSCALE GmbH, 26.05.2010&#10;http://www.presentationload.com/"/>
            <p:cNvSpPr txBox="1">
              <a:spLocks noChangeArrowheads="1"/>
            </p:cNvSpPr>
            <p:nvPr/>
          </p:nvSpPr>
          <p:spPr bwMode="gray">
            <a:xfrm>
              <a:off x="95839" y="1137878"/>
              <a:ext cx="1504634" cy="616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08000" tIns="64800" rIns="126000">
              <a:spAutoFit/>
            </a:bodyPr>
            <a:lstStyle>
              <a:defPPr>
                <a:defRPr lang="ru-RU"/>
              </a:defPPr>
              <a:lvl1pPr eaLnBrk="0" hangingPunct="0">
                <a:lnSpc>
                  <a:spcPct val="95000"/>
                </a:lnSpc>
                <a:spcAft>
                  <a:spcPts val="600"/>
                </a:spcAft>
                <a:defRPr sz="2400" b="1">
                  <a:solidFill>
                    <a:schemeClr val="accent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defRPr>
              </a:lvl1pPr>
            </a:lstStyle>
            <a:p>
              <a:r>
                <a:rPr lang="en-GB" dirty="0"/>
                <a:t>20</a:t>
              </a:r>
              <a:r>
                <a:rPr lang="ru-RU" dirty="0"/>
                <a:t>16</a:t>
              </a:r>
            </a:p>
          </p:txBody>
        </p:sp>
        <p:sp>
          <p:nvSpPr>
            <p:cNvPr id="16" name="Line 19" descr="© INSCALE GmbH, 26.05.2010&#10;http://www.presentationload.com/"/>
            <p:cNvSpPr>
              <a:spLocks noChangeShapeType="1"/>
            </p:cNvSpPr>
            <p:nvPr/>
          </p:nvSpPr>
          <p:spPr bwMode="gray">
            <a:xfrm flipH="1" flipV="1">
              <a:off x="85257" y="1427588"/>
              <a:ext cx="21170" cy="4587851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15000"/>
                </a:lnSpc>
                <a:spcAft>
                  <a:spcPts val="750"/>
                </a:spcAft>
              </a:pPr>
              <a:r>
                <a:rPr lang="ru-RU" sz="800">
                  <a:latin typeface="Calibri"/>
                  <a:ea typeface="Times New Roman"/>
                  <a:cs typeface="Times New Roman"/>
                </a:rPr>
                <a:t> </a:t>
              </a:r>
              <a:endParaRPr lang="ru-RU" sz="800"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393281" y="250508"/>
            <a:ext cx="5750719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 fontAlgn="base"/>
            <a:r>
              <a:rPr lang="ru-RU" sz="1000" b="1" cap="all" spc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Дорожная карта по внедрению валютного ЕКС Федерального казначейства</a:t>
            </a:r>
          </a:p>
        </p:txBody>
      </p:sp>
      <p:sp>
        <p:nvSpPr>
          <p:cNvPr id="9" name="TextBox 11"/>
          <p:cNvSpPr txBox="1"/>
          <p:nvPr/>
        </p:nvSpPr>
        <p:spPr>
          <a:xfrm>
            <a:off x="145257" y="1541135"/>
            <a:ext cx="2654141" cy="30700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57175" indent="-257175" fontAlgn="base">
              <a:buFont typeface="Wingdings"/>
              <a:buChar char=""/>
              <a:tabLst>
                <a:tab pos="342900" algn="l"/>
              </a:tabLst>
            </a:pP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</a:rPr>
              <a:t>Разработка и согласование с Минфином России и Банком России механизма проведения платежей клиентов ТОФК в иностранной валюте в рамках создания Валютного ЕКС </a:t>
            </a:r>
            <a:endParaRPr lang="ru-RU" sz="1300" dirty="0">
              <a:latin typeface="Times New Roman"/>
              <a:ea typeface="Times New Roman"/>
            </a:endParaRPr>
          </a:p>
          <a:p>
            <a:pPr marL="257175" indent="-257175" fontAlgn="base">
              <a:buFont typeface="Wingdings"/>
              <a:buChar char=""/>
              <a:tabLst>
                <a:tab pos="342900" algn="l"/>
              </a:tabLst>
            </a:pP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</a:rPr>
              <a:t>Разработка и направление в Минфин России предложений по механизму зачисления в доход федерального бюджета иностранной валюты, обращенной в собственность государства и находящейся у федеральных органов исполнительной власти</a:t>
            </a:r>
            <a:endParaRPr lang="ru-RU" sz="1300" dirty="0">
              <a:latin typeface="Times New Roman"/>
              <a:ea typeface="Times New Roman"/>
            </a:endParaRPr>
          </a:p>
        </p:txBody>
      </p:sp>
      <p:sp>
        <p:nvSpPr>
          <p:cNvPr id="10" name="TextBox 67"/>
          <p:cNvSpPr txBox="1"/>
          <p:nvPr/>
        </p:nvSpPr>
        <p:spPr>
          <a:xfrm>
            <a:off x="6543675" y="1548754"/>
            <a:ext cx="2436019" cy="30700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57175" indent="-257175" fontAlgn="base">
              <a:buFont typeface="Wingdings"/>
              <a:buChar char=""/>
              <a:tabLst>
                <a:tab pos="342900" algn="l"/>
              </a:tabLst>
            </a:pP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</a:rPr>
              <a:t>Распространение механизма Валютного ЕКС на операции иных юридических лиц</a:t>
            </a:r>
            <a:endParaRPr lang="ru-RU" sz="1300" dirty="0">
              <a:latin typeface="Times New Roman"/>
              <a:ea typeface="Times New Roman"/>
            </a:endParaRPr>
          </a:p>
          <a:p>
            <a:pPr marL="257175" indent="-257175" fontAlgn="base">
              <a:buFont typeface="Wingdings"/>
              <a:buChar char=""/>
              <a:tabLst>
                <a:tab pos="342900" algn="l"/>
              </a:tabLst>
            </a:pPr>
            <a:r>
              <a:rPr lang="ru-RU" sz="1300" b="1" dirty="0">
                <a:solidFill>
                  <a:srgbClr val="0070C0"/>
                </a:solidFill>
                <a:latin typeface="Times New Roman"/>
                <a:ea typeface="Times New Roman"/>
              </a:rPr>
              <a:t>Полномасштабное внедрение механизма проведения платежей клиентов ТОФК федерального уровня в рамках Валютного ЕКС (</a:t>
            </a:r>
            <a:r>
              <a:rPr lang="ru-RU" sz="1300" b="1" u="sng" dirty="0">
                <a:solidFill>
                  <a:srgbClr val="0070C0"/>
                </a:solidFill>
                <a:latin typeface="Times New Roman"/>
                <a:ea typeface="Times New Roman"/>
              </a:rPr>
              <a:t>при наделении Федерального казначейства полномочиями агента валютного контроля</a:t>
            </a:r>
            <a:r>
              <a:rPr lang="ru-RU" sz="1300" b="1" dirty="0">
                <a:solidFill>
                  <a:srgbClr val="0070C0"/>
                </a:solidFill>
                <a:latin typeface="Times New Roman"/>
                <a:ea typeface="Times New Roman"/>
              </a:rPr>
              <a:t>)</a:t>
            </a:r>
            <a:endParaRPr lang="ru-RU" sz="1300" dirty="0">
              <a:latin typeface="Times New Roman"/>
              <a:ea typeface="Times New Roman"/>
            </a:endParaRPr>
          </a:p>
        </p:txBody>
      </p:sp>
      <p:sp>
        <p:nvSpPr>
          <p:cNvPr id="11" name="TextBox 68"/>
          <p:cNvSpPr txBox="1"/>
          <p:nvPr/>
        </p:nvSpPr>
        <p:spPr>
          <a:xfrm>
            <a:off x="2799397" y="1548755"/>
            <a:ext cx="3744278" cy="28700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57175" indent="-257175" fontAlgn="base">
              <a:buFont typeface="Wingdings"/>
              <a:buChar char=""/>
              <a:tabLst>
                <a:tab pos="342900" algn="l"/>
              </a:tabLst>
            </a:pP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</a:rPr>
              <a:t>Внесение изменений в нормативные правовые акты</a:t>
            </a:r>
            <a:endParaRPr lang="ru-RU" sz="1300" dirty="0">
              <a:latin typeface="Times New Roman"/>
              <a:ea typeface="Times New Roman"/>
            </a:endParaRPr>
          </a:p>
          <a:p>
            <a:pPr marL="257175" indent="-257175" fontAlgn="base">
              <a:buFont typeface="Wingdings"/>
              <a:buChar char=""/>
              <a:tabLst>
                <a:tab pos="342900" algn="l"/>
              </a:tabLst>
            </a:pP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</a:rPr>
              <a:t>Открытие валютных счетов Межрегиональному операционному УФК в кредитных организациях</a:t>
            </a:r>
            <a:endParaRPr lang="ru-RU" sz="1300" dirty="0">
              <a:latin typeface="Times New Roman"/>
              <a:ea typeface="Times New Roman"/>
            </a:endParaRPr>
          </a:p>
          <a:p>
            <a:pPr marL="257175" indent="-257175" fontAlgn="base">
              <a:buFont typeface="Wingdings"/>
              <a:buChar char=""/>
              <a:tabLst>
                <a:tab pos="342900" algn="l"/>
              </a:tabLst>
            </a:pP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</a:rPr>
              <a:t>Доработка ППО Федерального казначейства</a:t>
            </a:r>
            <a:endParaRPr lang="ru-RU" sz="1300" dirty="0">
              <a:latin typeface="Times New Roman"/>
              <a:ea typeface="Times New Roman"/>
            </a:endParaRPr>
          </a:p>
          <a:p>
            <a:pPr marL="257175" indent="-257175" fontAlgn="base">
              <a:buFont typeface="Wingdings"/>
              <a:buChar char=""/>
              <a:tabLst>
                <a:tab pos="342900" algn="l"/>
              </a:tabLst>
            </a:pPr>
            <a:r>
              <a:rPr lang="ru-RU" sz="1300" b="1" dirty="0">
                <a:solidFill>
                  <a:srgbClr val="0070C0"/>
                </a:solidFill>
                <a:latin typeface="Times New Roman"/>
                <a:ea typeface="Times New Roman"/>
              </a:rPr>
              <a:t>Внедрение механизма проведения валютных платежей ПФР </a:t>
            </a:r>
          </a:p>
          <a:p>
            <a:pPr marL="257175" indent="-257175" fontAlgn="base">
              <a:buFont typeface="Wingdings"/>
              <a:buChar char=""/>
              <a:tabLst>
                <a:tab pos="342900" algn="l"/>
              </a:tabLst>
            </a:pP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</a:rPr>
              <a:t>Апробация механизма проведения платежей «пилотных» клиентов ТОФК в рамках Валютного ЕКС (федеральный уровень)</a:t>
            </a:r>
            <a:endParaRPr lang="ru-RU" sz="1300" dirty="0">
              <a:latin typeface="Times New Roman"/>
              <a:ea typeface="Times New Roman"/>
            </a:endParaRPr>
          </a:p>
          <a:p>
            <a:pPr marL="257175" indent="-257175" fontAlgn="base">
              <a:buFont typeface="Wingdings"/>
              <a:buChar char=""/>
              <a:tabLst>
                <a:tab pos="342900" algn="l"/>
              </a:tabLst>
            </a:pPr>
            <a:r>
              <a:rPr lang="ru-RU" sz="1300" b="1" dirty="0">
                <a:solidFill>
                  <a:srgbClr val="0070C0"/>
                </a:solidFill>
                <a:latin typeface="Times New Roman"/>
                <a:ea typeface="Times New Roman"/>
              </a:rPr>
              <a:t>Поэтапное внедрение механизма проведения платежей клиентов ТОФК федерального уровня в рамках Валютного ЕКС</a:t>
            </a:r>
            <a:endParaRPr lang="ru-RU" sz="1300" dirty="0">
              <a:latin typeface="Times New Roman"/>
              <a:ea typeface="Times New Roman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1043607" y="1207283"/>
            <a:ext cx="1573863" cy="346710"/>
          </a:xfrm>
          <a:prstGeom prst="rightArrow">
            <a:avLst/>
          </a:prstGeom>
          <a:solidFill>
            <a:schemeClr val="accent1">
              <a:alpha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3779912" y="1218237"/>
            <a:ext cx="2673276" cy="346710"/>
          </a:xfrm>
          <a:prstGeom prst="rightArrow">
            <a:avLst/>
          </a:prstGeom>
          <a:solidFill>
            <a:schemeClr val="accent1">
              <a:alpha val="24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4" name="Номер слайда 1"/>
          <p:cNvSpPr>
            <a:spLocks noGrp="1"/>
          </p:cNvSpPr>
          <p:nvPr/>
        </p:nvSpPr>
        <p:spPr>
          <a:xfrm>
            <a:off x="8756066" y="4862026"/>
            <a:ext cx="223628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/>
            <a:r>
              <a:rPr lang="ru-RU" sz="1400" dirty="0" smtClean="0">
                <a:solidFill>
                  <a:srgbClr val="B1B1B1"/>
                </a:solidFill>
                <a:latin typeface="Calibri"/>
                <a:ea typeface="Times New Roman"/>
                <a:cs typeface="Times New Roman"/>
              </a:rPr>
              <a:t>5</a:t>
            </a:r>
          </a:p>
          <a:p>
            <a:pPr algn="r"/>
            <a:endParaRPr lang="ru-RU" sz="1400" dirty="0" smtClean="0">
              <a:solidFill>
                <a:srgbClr val="B1B1B1"/>
              </a:solidFill>
              <a:latin typeface="Calibri"/>
              <a:ea typeface="Times New Roman"/>
              <a:cs typeface="Times New Roman"/>
            </a:endParaRPr>
          </a:p>
          <a:p>
            <a:pPr algn="r"/>
            <a:endParaRPr lang="ru-RU" sz="9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7667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uppieren 54"/>
          <p:cNvGrpSpPr/>
          <p:nvPr/>
        </p:nvGrpSpPr>
        <p:grpSpPr bwMode="gray">
          <a:xfrm>
            <a:off x="6689646" y="1211818"/>
            <a:ext cx="1504474" cy="3395186"/>
            <a:chOff x="8552692" y="1374292"/>
            <a:chExt cx="1504713" cy="4527494"/>
          </a:xfrm>
        </p:grpSpPr>
        <p:sp>
          <p:nvSpPr>
            <p:cNvPr id="107" name="Text Box 25" descr="© INSCALE GmbH, 26.05.2010&#10;http://www.presentationload.com/"/>
            <p:cNvSpPr txBox="1">
              <a:spLocks noChangeArrowheads="1"/>
            </p:cNvSpPr>
            <p:nvPr/>
          </p:nvSpPr>
          <p:spPr bwMode="gray">
            <a:xfrm>
              <a:off x="8552692" y="1374292"/>
              <a:ext cx="1504713" cy="616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08000" tIns="64800" rIns="126000">
              <a:spAutoFit/>
            </a:bodyPr>
            <a:lstStyle/>
            <a:p>
              <a:pPr eaLnBrk="0" hangingPunct="0">
                <a:lnSpc>
                  <a:spcPct val="95000"/>
                </a:lnSpc>
                <a:spcAft>
                  <a:spcPts val="450"/>
                </a:spcAft>
              </a:pPr>
              <a:r>
                <a:rPr lang="en-GB" sz="2400" b="1" dirty="0">
                  <a:solidFill>
                    <a:schemeClr val="accent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20</a:t>
              </a:r>
              <a:r>
                <a:rPr lang="ru-RU" sz="2400" b="1" dirty="0">
                  <a:solidFill>
                    <a:schemeClr val="accent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18</a:t>
              </a:r>
            </a:p>
          </p:txBody>
        </p:sp>
        <p:sp>
          <p:nvSpPr>
            <p:cNvPr id="108" name="Line 26" descr="© INSCALE GmbH, 26.05.2010&#10;http://www.presentationload.com/"/>
            <p:cNvSpPr>
              <a:spLocks noChangeShapeType="1"/>
            </p:cNvSpPr>
            <p:nvPr/>
          </p:nvSpPr>
          <p:spPr bwMode="gray">
            <a:xfrm flipH="1" flipV="1">
              <a:off x="8552692" y="1706515"/>
              <a:ext cx="0" cy="4195271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15000"/>
                </a:lnSpc>
                <a:spcAft>
                  <a:spcPts val="750"/>
                </a:spcAft>
              </a:pPr>
              <a:r>
                <a:rPr lang="ru-RU" sz="800">
                  <a:latin typeface="Calibri"/>
                  <a:ea typeface="Times New Roman"/>
                  <a:cs typeface="Times New Roman"/>
                </a:rPr>
                <a:t> </a:t>
              </a:r>
              <a:endParaRPr lang="ru-RU" sz="800"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94" name="Gruppieren 53"/>
          <p:cNvGrpSpPr/>
          <p:nvPr/>
        </p:nvGrpSpPr>
        <p:grpSpPr bwMode="gray">
          <a:xfrm>
            <a:off x="2955369" y="1185625"/>
            <a:ext cx="1503998" cy="3421381"/>
            <a:chOff x="3573513" y="1339442"/>
            <a:chExt cx="1504237" cy="4562347"/>
          </a:xfrm>
        </p:grpSpPr>
        <p:sp>
          <p:nvSpPr>
            <p:cNvPr id="105" name="Text Box 23" descr="© INSCALE GmbH, 26.05.2010&#10;http://www.presentationload.com/"/>
            <p:cNvSpPr txBox="1">
              <a:spLocks noChangeArrowheads="1"/>
            </p:cNvSpPr>
            <p:nvPr/>
          </p:nvSpPr>
          <p:spPr bwMode="gray">
            <a:xfrm>
              <a:off x="3573513" y="1339442"/>
              <a:ext cx="1504237" cy="616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08000" tIns="64800" rIns="126000">
              <a:spAutoFit/>
            </a:bodyPr>
            <a:lstStyle>
              <a:defPPr>
                <a:defRPr lang="ru-RU"/>
              </a:defPPr>
              <a:lvl1pPr eaLnBrk="0" hangingPunct="0">
                <a:lnSpc>
                  <a:spcPct val="95000"/>
                </a:lnSpc>
                <a:spcAft>
                  <a:spcPts val="600"/>
                </a:spcAft>
                <a:defRPr sz="2800" b="1">
                  <a:solidFill>
                    <a:schemeClr val="accent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defRPr>
              </a:lvl1pPr>
            </a:lstStyle>
            <a:p>
              <a:r>
                <a:rPr lang="en-GB" sz="2400" dirty="0"/>
                <a:t>20</a:t>
              </a:r>
              <a:r>
                <a:rPr lang="ru-RU" sz="2400" dirty="0"/>
                <a:t>17</a:t>
              </a:r>
            </a:p>
          </p:txBody>
        </p:sp>
        <p:sp>
          <p:nvSpPr>
            <p:cNvPr id="106" name="Line 24" descr="© INSCALE GmbH, 26.05.2010&#10;http://www.presentationload.com/"/>
            <p:cNvSpPr>
              <a:spLocks noChangeShapeType="1"/>
            </p:cNvSpPr>
            <p:nvPr/>
          </p:nvSpPr>
          <p:spPr bwMode="gray">
            <a:xfrm flipH="1" flipV="1">
              <a:off x="3573513" y="1683259"/>
              <a:ext cx="2118" cy="421853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15000"/>
                </a:lnSpc>
                <a:spcAft>
                  <a:spcPts val="750"/>
                </a:spcAft>
              </a:pPr>
              <a:r>
                <a:rPr lang="ru-RU" sz="800">
                  <a:latin typeface="Calibri"/>
                  <a:ea typeface="Times New Roman"/>
                  <a:cs typeface="Times New Roman"/>
                </a:rPr>
                <a:t> </a:t>
              </a:r>
              <a:endParaRPr lang="ru-RU" sz="800"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95" name="Gruppieren 52"/>
          <p:cNvGrpSpPr/>
          <p:nvPr/>
        </p:nvGrpSpPr>
        <p:grpSpPr bwMode="gray">
          <a:xfrm>
            <a:off x="275511" y="1207533"/>
            <a:ext cx="1128236" cy="3399473"/>
            <a:chOff x="0" y="1368679"/>
            <a:chExt cx="1504633" cy="4533108"/>
          </a:xfrm>
        </p:grpSpPr>
        <p:sp>
          <p:nvSpPr>
            <p:cNvPr id="103" name="Text Box 55" descr="© INSCALE GmbH, 26.05.2010&#10;http://www.presentationload.com/"/>
            <p:cNvSpPr txBox="1">
              <a:spLocks noChangeArrowheads="1"/>
            </p:cNvSpPr>
            <p:nvPr/>
          </p:nvSpPr>
          <p:spPr bwMode="gray">
            <a:xfrm>
              <a:off x="0" y="1368679"/>
              <a:ext cx="1504633" cy="616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08000" tIns="64800" rIns="126000">
              <a:spAutoFit/>
            </a:bodyPr>
            <a:lstStyle/>
            <a:p>
              <a:pPr eaLnBrk="0" fontAlgn="base" hangingPunct="0">
                <a:lnSpc>
                  <a:spcPct val="95000"/>
                </a:lnSpc>
                <a:spcAft>
                  <a:spcPts val="450"/>
                </a:spcAft>
              </a:pPr>
              <a:r>
                <a:rPr lang="en-GB" sz="2400" b="1" dirty="0">
                  <a:solidFill>
                    <a:schemeClr val="accent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20</a:t>
              </a:r>
              <a:r>
                <a:rPr lang="ru-RU" sz="2400" b="1" dirty="0">
                  <a:solidFill>
                    <a:schemeClr val="accent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16</a:t>
              </a:r>
            </a:p>
          </p:txBody>
        </p:sp>
        <p:sp>
          <p:nvSpPr>
            <p:cNvPr id="104" name="Line 19" descr="© INSCALE GmbH, 26.05.2010&#10;http://www.presentationload.com/"/>
            <p:cNvSpPr>
              <a:spLocks noChangeShapeType="1"/>
            </p:cNvSpPr>
            <p:nvPr/>
          </p:nvSpPr>
          <p:spPr bwMode="gray">
            <a:xfrm flipH="1" flipV="1">
              <a:off x="0" y="1693242"/>
              <a:ext cx="0" cy="4208545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15000"/>
                </a:lnSpc>
                <a:spcAft>
                  <a:spcPts val="750"/>
                </a:spcAft>
              </a:pPr>
              <a:r>
                <a:rPr lang="ru-RU" sz="800">
                  <a:latin typeface="Calibri"/>
                  <a:ea typeface="Times New Roman"/>
                  <a:cs typeface="Times New Roman"/>
                </a:rPr>
                <a:t> </a:t>
              </a:r>
              <a:endParaRPr lang="ru-RU" sz="800"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96" name="TextBox 3"/>
          <p:cNvSpPr txBox="1">
            <a:spLocks noChangeArrowheads="1"/>
          </p:cNvSpPr>
          <p:nvPr/>
        </p:nvSpPr>
        <p:spPr bwMode="auto">
          <a:xfrm>
            <a:off x="3393281" y="195486"/>
            <a:ext cx="5750719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 fontAlgn="base"/>
            <a:r>
              <a:rPr lang="ru-RU" sz="1000" b="1" cap="all" spc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Дорожная карта по внедрению системы валютного контроля Федерального казначейства</a:t>
            </a:r>
          </a:p>
        </p:txBody>
      </p:sp>
      <p:sp>
        <p:nvSpPr>
          <p:cNvPr id="97" name="TextBox 11"/>
          <p:cNvSpPr txBox="1"/>
          <p:nvPr/>
        </p:nvSpPr>
        <p:spPr>
          <a:xfrm>
            <a:off x="275510" y="1728073"/>
            <a:ext cx="2440305" cy="266996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57175" indent="-257175" fontAlgn="base">
              <a:buFont typeface="Wingdings"/>
              <a:buChar char=""/>
              <a:tabLst>
                <a:tab pos="342900" algn="l"/>
              </a:tabLst>
            </a:pP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</a:rPr>
              <a:t>Подготовка предложений по внесению изменений в Федеральный закон </a:t>
            </a:r>
            <a:b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</a:rPr>
              <a:t>«О валютном регулировании и валютном контроле» и статью 15.25 Кодекса Российской Федерации об административных правонарушениях» (в части закрепления за Федеральным казначейством функций агента валютного контроля)</a:t>
            </a:r>
          </a:p>
        </p:txBody>
      </p:sp>
      <p:sp>
        <p:nvSpPr>
          <p:cNvPr id="98" name="TextBox 67"/>
          <p:cNvSpPr txBox="1"/>
          <p:nvPr/>
        </p:nvSpPr>
        <p:spPr>
          <a:xfrm>
            <a:off x="6689645" y="1728073"/>
            <a:ext cx="2178368" cy="246990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57175" indent="-257175" fontAlgn="base">
              <a:buFont typeface="Wingdings"/>
              <a:buChar char=""/>
              <a:tabLst>
                <a:tab pos="342900" algn="l"/>
              </a:tabLst>
            </a:pPr>
            <a:r>
              <a:rPr lang="ru-RU" sz="1300" b="1" dirty="0">
                <a:solidFill>
                  <a:srgbClr val="0070C0"/>
                </a:solidFill>
                <a:latin typeface="Times New Roman"/>
                <a:ea typeface="Times New Roman"/>
              </a:rPr>
              <a:t>Осуществление валютного контроля в полном объеме за операциями, осуществляемыми всеми клиентами ТОФК в иностранной валюте (</a:t>
            </a:r>
            <a:r>
              <a:rPr lang="ru-RU" sz="1300" b="1" u="sng" dirty="0">
                <a:solidFill>
                  <a:srgbClr val="0070C0"/>
                </a:solidFill>
                <a:latin typeface="Times New Roman"/>
                <a:ea typeface="Times New Roman"/>
              </a:rPr>
              <a:t>при наделении Федерального казначейства полномочиями агента валютного контроля</a:t>
            </a:r>
            <a:r>
              <a:rPr lang="ru-RU" sz="1300" b="1" dirty="0">
                <a:solidFill>
                  <a:srgbClr val="0070C0"/>
                </a:solidFill>
                <a:latin typeface="Times New Roman"/>
                <a:ea typeface="Times New Roman"/>
              </a:rPr>
              <a:t>)</a:t>
            </a:r>
            <a:endParaRPr lang="ru-RU" sz="1300" dirty="0">
              <a:latin typeface="Times New Roman"/>
              <a:ea typeface="Times New Roman"/>
            </a:endParaRPr>
          </a:p>
        </p:txBody>
      </p:sp>
      <p:sp>
        <p:nvSpPr>
          <p:cNvPr id="99" name="TextBox 68"/>
          <p:cNvSpPr txBox="1"/>
          <p:nvPr/>
        </p:nvSpPr>
        <p:spPr>
          <a:xfrm>
            <a:off x="2957750" y="1717120"/>
            <a:ext cx="3617595" cy="226985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57175" indent="-257175" fontAlgn="base">
              <a:buFont typeface="Wingdings"/>
              <a:buChar char=""/>
              <a:tabLst>
                <a:tab pos="342900" algn="l"/>
              </a:tabLst>
            </a:pPr>
            <a:r>
              <a:rPr lang="ru-RU" sz="1300" b="1" dirty="0">
                <a:solidFill>
                  <a:srgbClr val="0070C0"/>
                </a:solidFill>
                <a:latin typeface="Times New Roman"/>
                <a:ea typeface="Times New Roman"/>
              </a:rPr>
              <a:t>Реализация мероприятий, направленных на правовое закрепление за Федеральным казначейством функций агента валютного контроля </a:t>
            </a:r>
            <a:endParaRPr lang="ru-RU" sz="1300" dirty="0">
              <a:latin typeface="Times New Roman"/>
              <a:ea typeface="Times New Roman"/>
            </a:endParaRPr>
          </a:p>
          <a:p>
            <a:pPr marL="257175" indent="-257175" fontAlgn="base">
              <a:buFont typeface="Wingdings"/>
              <a:buChar char=""/>
              <a:tabLst>
                <a:tab pos="342900" algn="l"/>
              </a:tabLst>
            </a:pP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</a:rPr>
              <a:t>Разработка нормативной правовой базы, необходимой для осуществления Федеральным казначейством функций агента валютного контроля</a:t>
            </a:r>
            <a:endParaRPr lang="ru-RU" sz="1300" dirty="0">
              <a:latin typeface="Times New Roman"/>
              <a:ea typeface="Times New Roman"/>
            </a:endParaRPr>
          </a:p>
          <a:p>
            <a:pPr marL="257175" indent="-257175" fontAlgn="base">
              <a:buFont typeface="Wingdings"/>
              <a:buChar char=""/>
              <a:tabLst>
                <a:tab pos="342900" algn="l"/>
              </a:tabLst>
            </a:pP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</a:rPr>
              <a:t>Заключение соглашений с органами валютного контроля (ФНС и ФТС)</a:t>
            </a:r>
            <a:endParaRPr lang="ru-RU" sz="1300" dirty="0">
              <a:latin typeface="Times New Roman"/>
              <a:ea typeface="Times New Roman"/>
            </a:endParaRPr>
          </a:p>
          <a:p>
            <a:pPr marL="257175" indent="-257175">
              <a:buFont typeface="Wingdings"/>
              <a:buChar char=""/>
              <a:tabLst>
                <a:tab pos="342900" algn="l"/>
              </a:tabLst>
            </a:pP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</a:rPr>
              <a:t>Доработка ППО Федерального казначейства</a:t>
            </a:r>
          </a:p>
        </p:txBody>
      </p:sp>
      <p:sp>
        <p:nvSpPr>
          <p:cNvPr id="100" name="Стрелка вправо 99"/>
          <p:cNvSpPr/>
          <p:nvPr/>
        </p:nvSpPr>
        <p:spPr>
          <a:xfrm>
            <a:off x="1058942" y="1255633"/>
            <a:ext cx="1801654" cy="346710"/>
          </a:xfrm>
          <a:prstGeom prst="rightArrow">
            <a:avLst/>
          </a:prstGeom>
          <a:solidFill>
            <a:schemeClr val="accent1">
              <a:alpha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1" name="Стрелка вправо 100"/>
          <p:cNvSpPr/>
          <p:nvPr/>
        </p:nvSpPr>
        <p:spPr>
          <a:xfrm>
            <a:off x="3784520" y="1255633"/>
            <a:ext cx="2667000" cy="346710"/>
          </a:xfrm>
          <a:prstGeom prst="rightArrow">
            <a:avLst/>
          </a:prstGeom>
          <a:solidFill>
            <a:schemeClr val="accent1">
              <a:alpha val="24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2" name="Номер слайда 1"/>
          <p:cNvSpPr>
            <a:spLocks noGrp="1"/>
          </p:cNvSpPr>
          <p:nvPr/>
        </p:nvSpPr>
        <p:spPr>
          <a:xfrm>
            <a:off x="8532439" y="4688444"/>
            <a:ext cx="263183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/>
            <a:endParaRPr lang="ru-RU" sz="1400" dirty="0" smtClean="0">
              <a:solidFill>
                <a:srgbClr val="B1B1B1"/>
              </a:solidFill>
              <a:latin typeface="Calibri"/>
              <a:ea typeface="Times New Roman"/>
              <a:cs typeface="Times New Roman"/>
            </a:endParaRPr>
          </a:p>
          <a:p>
            <a:pPr algn="r"/>
            <a:endParaRPr lang="ru-RU" sz="1400" dirty="0">
              <a:solidFill>
                <a:srgbClr val="B1B1B1"/>
              </a:solidFill>
              <a:latin typeface="Calibri"/>
              <a:ea typeface="Times New Roman"/>
              <a:cs typeface="Times New Roman"/>
            </a:endParaRPr>
          </a:p>
          <a:p>
            <a:pPr algn="r"/>
            <a:r>
              <a:rPr lang="ru-RU" sz="1400" dirty="0" smtClean="0">
                <a:solidFill>
                  <a:srgbClr val="B1B1B1"/>
                </a:solidFill>
                <a:latin typeface="Calibri"/>
                <a:ea typeface="Times New Roman"/>
                <a:cs typeface="Times New Roman"/>
              </a:rPr>
              <a:t>6</a:t>
            </a:r>
          </a:p>
          <a:p>
            <a:pPr algn="r"/>
            <a:endParaRPr lang="ru-RU" sz="9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0313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трелка вправо 14"/>
          <p:cNvSpPr/>
          <p:nvPr/>
        </p:nvSpPr>
        <p:spPr>
          <a:xfrm rot="767575">
            <a:off x="1789840" y="1903853"/>
            <a:ext cx="3965240" cy="412756"/>
          </a:xfrm>
          <a:prstGeom prst="rightArrow">
            <a:avLst>
              <a:gd name="adj1" fmla="val 45979"/>
              <a:gd name="adj2" fmla="val 87162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720,8 млрд.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рублей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802114" y="2246840"/>
            <a:ext cx="3018358" cy="178582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5796137" y="2403273"/>
            <a:ext cx="3024336" cy="1977239"/>
            <a:chOff x="211627" y="2339335"/>
            <a:chExt cx="3343439" cy="3603838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32" y="2339335"/>
              <a:ext cx="3203848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211627" y="4652936"/>
              <a:ext cx="3343439" cy="1290237"/>
            </a:xfrm>
            <a:prstGeom prst="rect">
              <a:avLst/>
            </a:prstGeom>
            <a:ln/>
            <a:ex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altLang="ru-RU" sz="2000" b="1" dirty="0" smtClean="0">
                  <a:solidFill>
                    <a:srgbClr val="000099"/>
                  </a:solidFill>
                </a:rPr>
                <a:t>Единый казначейский счет</a:t>
              </a:r>
              <a:endParaRPr lang="ru-RU" altLang="ru-RU" sz="20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74091" y="771550"/>
            <a:ext cx="1524444" cy="1171292"/>
            <a:chOff x="780436" y="4309396"/>
            <a:chExt cx="1600200" cy="2021053"/>
          </a:xfrm>
        </p:grpSpPr>
        <p:pic>
          <p:nvPicPr>
            <p:cNvPr id="11" name="Рисунок 20" descr="меншок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272" y="4309396"/>
              <a:ext cx="1432838" cy="1191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780436" y="5427638"/>
              <a:ext cx="1600200" cy="902811"/>
            </a:xfrm>
            <a:prstGeom prst="rect">
              <a:avLst/>
            </a:prstGeom>
            <a:ln/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altLang="ru-RU" sz="1400" b="1" dirty="0">
                  <a:solidFill>
                    <a:srgbClr val="000099"/>
                  </a:solidFill>
                </a:rPr>
                <a:t>Счет </a:t>
              </a:r>
              <a:r>
                <a:rPr lang="ru-RU" altLang="ru-RU" sz="1400" b="1" dirty="0" smtClean="0">
                  <a:solidFill>
                    <a:srgbClr val="000099"/>
                  </a:solidFill>
                </a:rPr>
                <a:t>ТОФК </a:t>
              </a:r>
              <a:endParaRPr lang="ru-RU" altLang="ru-RU" sz="1400" b="1" dirty="0">
                <a:solidFill>
                  <a:srgbClr val="000099"/>
                </a:solidFill>
              </a:endParaRPr>
            </a:p>
            <a:p>
              <a:pPr algn="ctr"/>
              <a:r>
                <a:rPr lang="ru-RU" altLang="ru-RU" sz="1400" b="1" dirty="0" smtClean="0">
                  <a:solidFill>
                    <a:srgbClr val="000099"/>
                  </a:solidFill>
                </a:rPr>
                <a:t>40302</a:t>
              </a:r>
              <a:endParaRPr lang="ru-RU" altLang="ru-RU" sz="1400" dirty="0"/>
            </a:p>
          </p:txBody>
        </p:sp>
      </p:grpSp>
      <p:sp>
        <p:nvSpPr>
          <p:cNvPr id="13" name="Стрелка вправо 12"/>
          <p:cNvSpPr/>
          <p:nvPr/>
        </p:nvSpPr>
        <p:spPr>
          <a:xfrm rot="20771068">
            <a:off x="1933908" y="4051836"/>
            <a:ext cx="3868911" cy="412756"/>
          </a:xfrm>
          <a:prstGeom prst="rightArrow">
            <a:avLst>
              <a:gd name="adj1" fmla="val 45979"/>
              <a:gd name="adj2" fmla="val 87162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2 769,2 млрд. рублей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2483768" y="2918855"/>
            <a:ext cx="3267794" cy="412756"/>
          </a:xfrm>
          <a:prstGeom prst="rightArrow">
            <a:avLst>
              <a:gd name="adj1" fmla="val 45979"/>
              <a:gd name="adj2" fmla="val 87162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5 593,2 млрд. рублей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84168" y="1185596"/>
            <a:ext cx="25351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среднедневная </a:t>
            </a:r>
            <a:r>
              <a:rPr lang="ru-RU" sz="1400" b="1" i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ликвидность 988,2 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млрд.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рублей.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488571" y="2074052"/>
            <a:ext cx="2057972" cy="1365023"/>
            <a:chOff x="653288" y="4606372"/>
            <a:chExt cx="1949785" cy="1919160"/>
          </a:xfrm>
        </p:grpSpPr>
        <p:pic>
          <p:nvPicPr>
            <p:cNvPr id="19" name="Рисунок 20" descr="меншок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227" y="4606372"/>
              <a:ext cx="1427961" cy="1187755"/>
            </a:xfrm>
            <a:prstGeom prst="rect">
              <a:avLst/>
            </a:prstGeom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653288" y="5789908"/>
              <a:ext cx="1949785" cy="735624"/>
            </a:xfrm>
            <a:prstGeom prst="rect">
              <a:avLst/>
            </a:prstGeom>
            <a:ln/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altLang="ru-RU" sz="1400" b="1" dirty="0" smtClean="0">
                  <a:solidFill>
                    <a:srgbClr val="000099"/>
                  </a:solidFill>
                </a:rPr>
                <a:t>Счета МОУ ФК  </a:t>
              </a:r>
              <a:endParaRPr lang="ru-RU" altLang="ru-RU" sz="1400" b="1" dirty="0">
                <a:solidFill>
                  <a:srgbClr val="000099"/>
                </a:solidFill>
              </a:endParaRPr>
            </a:p>
            <a:p>
              <a:pPr algn="ctr"/>
              <a:r>
                <a:rPr lang="ru-RU" altLang="ru-RU" sz="1400" b="1" dirty="0" smtClean="0">
                  <a:solidFill>
                    <a:srgbClr val="000099"/>
                  </a:solidFill>
                </a:rPr>
                <a:t>40401, 40402, 40403</a:t>
              </a:r>
              <a:endParaRPr lang="ru-RU" altLang="ru-RU" sz="14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74091" y="3799858"/>
            <a:ext cx="1524444" cy="1148156"/>
            <a:chOff x="780436" y="4109768"/>
            <a:chExt cx="1600200" cy="1981135"/>
          </a:xfrm>
        </p:grpSpPr>
        <p:pic>
          <p:nvPicPr>
            <p:cNvPr id="22" name="Рисунок 20" descr="меншок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471" y="4109768"/>
              <a:ext cx="1362639" cy="1133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780436" y="5188091"/>
              <a:ext cx="1600200" cy="902812"/>
            </a:xfrm>
            <a:prstGeom prst="rect">
              <a:avLst/>
            </a:prstGeom>
            <a:ln/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altLang="ru-RU" sz="1400" b="1" dirty="0">
                  <a:solidFill>
                    <a:srgbClr val="000099"/>
                  </a:solidFill>
                </a:rPr>
                <a:t>Счет </a:t>
              </a:r>
              <a:r>
                <a:rPr lang="ru-RU" altLang="ru-RU" sz="1400" b="1" dirty="0" smtClean="0">
                  <a:solidFill>
                    <a:srgbClr val="000099"/>
                  </a:solidFill>
                </a:rPr>
                <a:t>ТОФК </a:t>
              </a:r>
              <a:endParaRPr lang="ru-RU" altLang="ru-RU" sz="1400" b="1" dirty="0">
                <a:solidFill>
                  <a:srgbClr val="000099"/>
                </a:solidFill>
              </a:endParaRPr>
            </a:p>
            <a:p>
              <a:pPr algn="ctr"/>
              <a:r>
                <a:rPr lang="ru-RU" altLang="ru-RU" sz="1400" b="1" dirty="0" smtClean="0">
                  <a:solidFill>
                    <a:srgbClr val="000099"/>
                  </a:solidFill>
                </a:rPr>
                <a:t>40501</a:t>
              </a:r>
              <a:endParaRPr lang="ru-RU" altLang="ru-RU" sz="1400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059832" y="155416"/>
            <a:ext cx="6084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1000" b="1" cap="all" spc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Осуществление операций по привлечению временно свободных 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1000" b="1" cap="all" spc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внебюджетных средств</a:t>
            </a:r>
          </a:p>
        </p:txBody>
      </p:sp>
      <p:sp>
        <p:nvSpPr>
          <p:cNvPr id="26" name="Text Box 77"/>
          <p:cNvSpPr txBox="1">
            <a:spLocks noChangeArrowheads="1"/>
          </p:cNvSpPr>
          <p:nvPr/>
        </p:nvSpPr>
        <p:spPr bwMode="auto">
          <a:xfrm>
            <a:off x="5724128" y="1131590"/>
            <a:ext cx="20719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FFFFFF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FFFF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FFFF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FFFF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FFFF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FFFFFF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5400" dirty="0" smtClean="0">
                <a:solidFill>
                  <a:srgbClr val="A50021"/>
                </a:solidFill>
              </a:rPr>
              <a:t>!</a:t>
            </a:r>
          </a:p>
        </p:txBody>
      </p:sp>
      <p:sp>
        <p:nvSpPr>
          <p:cNvPr id="27" name="Номер слайда 3"/>
          <p:cNvSpPr txBox="1">
            <a:spLocks/>
          </p:cNvSpPr>
          <p:nvPr/>
        </p:nvSpPr>
        <p:spPr>
          <a:xfrm>
            <a:off x="8802653" y="4906979"/>
            <a:ext cx="36533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B18B4AD-8F44-41CA-8834-BC5F8F19D91F}" type="slidenum">
              <a:rPr lang="ru-RU" altLang="ru-RU" smtClean="0"/>
              <a:pPr>
                <a:defRPr/>
              </a:pPr>
              <a:t>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6902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163905" y="4408083"/>
            <a:ext cx="8842076" cy="58659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63905" y="2852472"/>
            <a:ext cx="8773064" cy="139172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63905" y="1492371"/>
            <a:ext cx="8842076" cy="122495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2809" y="51470"/>
            <a:ext cx="5234940" cy="472121"/>
          </a:xfrm>
        </p:spPr>
        <p:txBody>
          <a:bodyPr/>
          <a:lstStyle/>
          <a:p>
            <a:pPr algn="ctr"/>
            <a:r>
              <a:rPr lang="ru-RU" sz="1000" b="1" cap="all" spc="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комплексНЫЙ АНАЛИЗ И МОНИТОРИНГ КАССОВЫХ ПОТОКОВ</a:t>
            </a:r>
            <a:endParaRPr lang="ru-RU" sz="1000" b="1" cap="all" spc="1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Open Sans Condens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02653" y="4906979"/>
            <a:ext cx="365330" cy="274637"/>
          </a:xfrm>
        </p:spPr>
        <p:txBody>
          <a:bodyPr/>
          <a:lstStyle/>
          <a:p>
            <a:pPr>
              <a:defRPr/>
            </a:pPr>
            <a:fld id="{2B18B4AD-8F44-41CA-8834-BC5F8F19D91F}" type="slidenum">
              <a:rPr lang="ru-RU" altLang="ru-RU" smtClean="0"/>
              <a:pPr>
                <a:defRPr/>
              </a:pPr>
              <a:t>8</a:t>
            </a:fld>
            <a:endParaRPr lang="ru-RU" alt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23939" y="785011"/>
            <a:ext cx="7305186" cy="439952"/>
          </a:xfrm>
          <a:prstGeom prst="rect">
            <a:avLst/>
          </a:prstGeom>
          <a:solidFill>
            <a:srgbClr val="FFDBB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Кассовый план</a:t>
            </a:r>
            <a:endParaRPr lang="ru-RU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3939" y="1644775"/>
            <a:ext cx="1693653" cy="9172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</a:rPr>
              <a:t>Прогноз движения средств на ЕКС</a:t>
            </a:r>
            <a:endParaRPr lang="ru-RU" sz="1000" b="1" i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80068" y="1653401"/>
            <a:ext cx="1693653" cy="9172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</a:rPr>
              <a:t>Оперативные сведения об исполнении  бюджета и об управлении остатками на ЕКС</a:t>
            </a:r>
            <a:endParaRPr lang="ru-RU" sz="1000" b="1" i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66395" y="1627522"/>
            <a:ext cx="1693653" cy="9172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</a:rPr>
              <a:t>Сведения по доходам, администрируемым</a:t>
            </a:r>
            <a:br>
              <a:rPr lang="ru-RU" sz="1000" b="1" i="1" dirty="0" smtClean="0">
                <a:solidFill>
                  <a:schemeClr val="tx1"/>
                </a:solidFill>
              </a:rPr>
            </a:br>
            <a:r>
              <a:rPr lang="ru-RU" sz="1000" b="1" i="1" dirty="0" smtClean="0">
                <a:solidFill>
                  <a:schemeClr val="tx1"/>
                </a:solidFill>
              </a:rPr>
              <a:t>ФНС и ФТС</a:t>
            </a:r>
            <a:endParaRPr lang="ru-RU" sz="1000" b="1" i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35472" y="1617460"/>
            <a:ext cx="1693653" cy="9172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</a:rPr>
              <a:t>Финансовый прогноз исполнения федерального бюджета и управления остатками на ЕКС</a:t>
            </a:r>
            <a:endParaRPr lang="ru-RU" sz="1000" b="1" i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22498" y="3032264"/>
            <a:ext cx="1693653" cy="10465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i="1" dirty="0" smtClean="0">
                <a:solidFill>
                  <a:schemeClr val="tx1"/>
                </a:solidFill>
              </a:rPr>
              <a:t>Основные кассовые потоки </a:t>
            </a:r>
            <a:r>
              <a:rPr lang="ru-RU" sz="900" b="1" i="1" dirty="0">
                <a:solidFill>
                  <a:schemeClr val="tx1"/>
                </a:solidFill>
              </a:rPr>
              <a:t>в разрезе дней </a:t>
            </a:r>
            <a:br>
              <a:rPr lang="ru-RU" sz="900" b="1" i="1" dirty="0">
                <a:solidFill>
                  <a:schemeClr val="tx1"/>
                </a:solidFill>
              </a:rPr>
            </a:br>
            <a:r>
              <a:rPr lang="ru-RU" sz="900" i="1" dirty="0" smtClean="0">
                <a:solidFill>
                  <a:schemeClr val="tx1"/>
                </a:solidFill>
              </a:rPr>
              <a:t>(период </a:t>
            </a:r>
            <a:r>
              <a:rPr lang="en-US" sz="900" i="1" dirty="0" smtClean="0">
                <a:solidFill>
                  <a:schemeClr val="tx1"/>
                </a:solidFill>
              </a:rPr>
              <a:t>t+90</a:t>
            </a:r>
            <a:r>
              <a:rPr lang="ru-RU" sz="900" i="1" dirty="0" smtClean="0">
                <a:solidFill>
                  <a:schemeClr val="tx1"/>
                </a:solidFill>
              </a:rPr>
              <a:t>)</a:t>
            </a:r>
            <a:endParaRPr lang="ru-RU" sz="900" i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80068" y="3048003"/>
            <a:ext cx="1693653" cy="1030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i="1" dirty="0">
                <a:solidFill>
                  <a:schemeClr val="tx1"/>
                </a:solidFill>
              </a:rPr>
              <a:t>Анализ фактического исполнения </a:t>
            </a:r>
            <a:r>
              <a:rPr lang="ru-RU" sz="900" b="1" i="1" dirty="0" smtClean="0">
                <a:solidFill>
                  <a:schemeClr val="tx1"/>
                </a:solidFill>
              </a:rPr>
              <a:t>прогноза:</a:t>
            </a:r>
            <a:endParaRPr lang="ru-RU" sz="900" b="1" i="1" dirty="0">
              <a:solidFill>
                <a:schemeClr val="tx1"/>
              </a:solidFill>
            </a:endParaRPr>
          </a:p>
          <a:p>
            <a:r>
              <a:rPr lang="ru-RU" sz="900" i="1" dirty="0" smtClean="0">
                <a:solidFill>
                  <a:schemeClr val="tx1"/>
                </a:solidFill>
              </a:rPr>
              <a:t>- нарастающим итогом</a:t>
            </a:r>
            <a:r>
              <a:rPr lang="en-US" sz="900" i="1" dirty="0" smtClean="0">
                <a:solidFill>
                  <a:schemeClr val="tx1"/>
                </a:solidFill>
              </a:rPr>
              <a:t>;</a:t>
            </a:r>
            <a:endParaRPr lang="ru-RU" sz="900" i="1" dirty="0" smtClean="0">
              <a:solidFill>
                <a:schemeClr val="tx1"/>
              </a:solidFill>
            </a:endParaRPr>
          </a:p>
          <a:p>
            <a:r>
              <a:rPr lang="ru-RU" sz="900" i="1" dirty="0" smtClean="0">
                <a:solidFill>
                  <a:schemeClr val="tx1"/>
                </a:solidFill>
              </a:rPr>
              <a:t>- в сравнении с сопоставимыми периодами прошлых лет </a:t>
            </a:r>
            <a:endParaRPr lang="ru-RU" sz="900" i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98021" y="3048003"/>
            <a:ext cx="1693653" cy="1030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i="1" dirty="0">
                <a:solidFill>
                  <a:schemeClr val="tx1"/>
                </a:solidFill>
              </a:rPr>
              <a:t>А</a:t>
            </a:r>
            <a:r>
              <a:rPr lang="ru-RU" sz="900" b="1" i="1" dirty="0" smtClean="0">
                <a:solidFill>
                  <a:schemeClr val="tx1"/>
                </a:solidFill>
              </a:rPr>
              <a:t>нализ фактического исполнения прогноза в разрезе отдельных видов доходов</a:t>
            </a:r>
            <a:endParaRPr lang="ru-RU" sz="900" b="1" i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4096" y="3048002"/>
            <a:ext cx="1693653" cy="10307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i="1" dirty="0" smtClean="0">
                <a:solidFill>
                  <a:schemeClr val="tx1"/>
                </a:solidFill>
              </a:rPr>
              <a:t>Развернутый анализ исполнения бюджета, освоения бюджетных ассигнований и т.д.</a:t>
            </a:r>
            <a:endParaRPr lang="ru-RU" sz="900" b="1" i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22499" y="4573429"/>
            <a:ext cx="1693653" cy="3148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dirty="0" smtClean="0">
                <a:solidFill>
                  <a:srgbClr val="C00000"/>
                </a:solidFill>
              </a:rPr>
              <a:t>2 раза в день</a:t>
            </a:r>
            <a:endParaRPr lang="ru-RU" sz="1000" b="1" i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05946" y="4564798"/>
            <a:ext cx="1693653" cy="3234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dirty="0">
                <a:solidFill>
                  <a:srgbClr val="C00000"/>
                </a:solidFill>
              </a:rPr>
              <a:t>ежедневно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289395" y="4583491"/>
            <a:ext cx="1693653" cy="3234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dirty="0">
                <a:solidFill>
                  <a:srgbClr val="C00000"/>
                </a:solidFill>
              </a:rPr>
              <a:t>1 раз в неделю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135472" y="4564798"/>
            <a:ext cx="1693653" cy="3234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dirty="0">
                <a:solidFill>
                  <a:srgbClr val="C00000"/>
                </a:solidFill>
              </a:rPr>
              <a:t>1 раз в неделю</a:t>
            </a:r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53590" y="1316159"/>
            <a:ext cx="43434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09720" y="1277267"/>
            <a:ext cx="43434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96047" y="1290281"/>
            <a:ext cx="43434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73748" y="1290281"/>
            <a:ext cx="43434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20771" y="1780247"/>
            <a:ext cx="1354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Основные «производные» документы</a:t>
            </a:r>
            <a:endParaRPr lang="ru-RU" sz="1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3776" y="3343380"/>
            <a:ext cx="1354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Содержание</a:t>
            </a:r>
          </a:p>
          <a:p>
            <a:pPr algn="ctr"/>
            <a:r>
              <a:rPr lang="ru-RU" sz="1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документа</a:t>
            </a:r>
            <a:endParaRPr lang="ru-RU" sz="1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9655" y="4503627"/>
            <a:ext cx="1354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Периодичность актуализации</a:t>
            </a:r>
            <a:endParaRPr lang="ru-RU" sz="1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53590" y="2604374"/>
            <a:ext cx="43434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52149" y="4128368"/>
            <a:ext cx="43434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35597" y="2611639"/>
            <a:ext cx="43434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44171" y="4119743"/>
            <a:ext cx="43434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96046" y="2638877"/>
            <a:ext cx="43434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96045" y="4128370"/>
            <a:ext cx="43434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73748" y="2604529"/>
            <a:ext cx="43434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65123" y="4136835"/>
            <a:ext cx="43434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15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950075" y="4784326"/>
            <a:ext cx="20574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E7AB502-CD81-4D34-A754-4A2AF688DAFB}" type="slidenum">
              <a:rPr lang="ru-RU" altLang="ru-RU" smtClean="0"/>
              <a:pPr/>
              <a:t>9</a:t>
            </a:fld>
            <a:endParaRPr lang="ru-RU" altLang="ru-RU" dirty="0" smtClean="0"/>
          </a:p>
        </p:txBody>
      </p:sp>
      <p:sp>
        <p:nvSpPr>
          <p:cNvPr id="13322" name="Прямоугольник 16"/>
          <p:cNvSpPr>
            <a:spLocks noChangeArrowheads="1"/>
          </p:cNvSpPr>
          <p:nvPr/>
        </p:nvSpPr>
        <p:spPr bwMode="auto">
          <a:xfrm>
            <a:off x="3268663" y="73025"/>
            <a:ext cx="57388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 cap="all" spc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Кассовое планирование исполнения федерального бюджета - основа для принятия решения по установлению предельных объемов финансирования расходов</a:t>
            </a: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gray">
          <a:xfrm>
            <a:off x="2916238" y="1798436"/>
            <a:ext cx="504825" cy="576263"/>
          </a:xfrm>
          <a:prstGeom prst="chevron">
            <a:avLst>
              <a:gd name="adj" fmla="val 52514"/>
            </a:avLst>
          </a:prstGeom>
          <a:gradFill flip="none" rotWithShape="1">
            <a:gsLst>
              <a:gs pos="24000">
                <a:schemeClr val="accent2">
                  <a:lumMod val="40000"/>
                  <a:lumOff val="60000"/>
                </a:schemeClr>
              </a:gs>
              <a:gs pos="59000">
                <a:schemeClr val="accent2">
                  <a:lumMod val="40000"/>
                  <a:lumOff val="60000"/>
                </a:schemeClr>
              </a:gs>
              <a:gs pos="77000">
                <a:srgbClr val="FCB5A6">
                  <a:lumMod val="97000"/>
                </a:srgbClr>
              </a:gs>
              <a:gs pos="100000">
                <a:srgbClr val="FFCCCC">
                  <a:lumMod val="86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gray">
          <a:xfrm>
            <a:off x="5651500" y="1798436"/>
            <a:ext cx="504825" cy="576263"/>
          </a:xfrm>
          <a:prstGeom prst="chevron">
            <a:avLst>
              <a:gd name="adj" fmla="val 5251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649304" y="3322677"/>
            <a:ext cx="2474901" cy="1335587"/>
          </a:xfrm>
          <a:prstGeom prst="roundRect">
            <a:avLst>
              <a:gd name="adj" fmla="val 17688"/>
            </a:avLst>
          </a:prstGeom>
          <a:solidFill>
            <a:schemeClr val="accent2">
              <a:lumMod val="40000"/>
              <a:lumOff val="60000"/>
              <a:alpha val="74000"/>
            </a:schemeClr>
          </a:solidFill>
          <a:ln w="38100" algn="ctr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lvl="1">
              <a:buFontTx/>
              <a:buChar char="•"/>
            </a:pPr>
            <a:r>
              <a:rPr lang="ru-RU" altLang="ru-RU" sz="1100" b="1" i="1" dirty="0">
                <a:solidFill>
                  <a:srgbClr val="002060"/>
                </a:solidFill>
              </a:rPr>
              <a:t>Определение </a:t>
            </a:r>
            <a:r>
              <a:rPr lang="ru-RU" altLang="ru-RU" sz="1100" b="1" i="1" dirty="0" smtClean="0">
                <a:solidFill>
                  <a:srgbClr val="002060"/>
                </a:solidFill>
              </a:rPr>
              <a:t>допустимого</a:t>
            </a:r>
            <a:br>
              <a:rPr lang="ru-RU" altLang="ru-RU" sz="1100" b="1" i="1" dirty="0" smtClean="0">
                <a:solidFill>
                  <a:srgbClr val="002060"/>
                </a:solidFill>
              </a:rPr>
            </a:br>
            <a:r>
              <a:rPr lang="ru-RU" altLang="ru-RU" sz="1100" b="1" i="1" dirty="0" smtClean="0">
                <a:solidFill>
                  <a:srgbClr val="002060"/>
                </a:solidFill>
              </a:rPr>
              <a:t> </a:t>
            </a:r>
            <a:r>
              <a:rPr lang="ru-RU" altLang="ru-RU" sz="1100" b="1" i="1" dirty="0">
                <a:solidFill>
                  <a:srgbClr val="002060"/>
                </a:solidFill>
              </a:rPr>
              <a:t>объема расходов</a:t>
            </a:r>
          </a:p>
          <a:p>
            <a:pPr marL="0" lvl="1" eaLnBrk="1" hangingPunct="1">
              <a:lnSpc>
                <a:spcPct val="100000"/>
              </a:lnSpc>
              <a:spcBef>
                <a:spcPts val="450"/>
              </a:spcBef>
              <a:buFontTx/>
              <a:buChar char="•"/>
            </a:pPr>
            <a:r>
              <a:rPr lang="ru-RU" altLang="ru-RU" sz="1100" b="1" i="1" dirty="0">
                <a:solidFill>
                  <a:srgbClr val="002060"/>
                </a:solidFill>
              </a:rPr>
              <a:t>Определение общего </a:t>
            </a:r>
            <a:r>
              <a:rPr lang="ru-RU" altLang="ru-RU" sz="1100" b="1" i="1" dirty="0" smtClean="0">
                <a:solidFill>
                  <a:srgbClr val="002060"/>
                </a:solidFill>
              </a:rPr>
              <a:t>объема</a:t>
            </a:r>
            <a:br>
              <a:rPr lang="ru-RU" altLang="ru-RU" sz="1100" b="1" i="1" dirty="0" smtClean="0">
                <a:solidFill>
                  <a:srgbClr val="002060"/>
                </a:solidFill>
              </a:rPr>
            </a:br>
            <a:r>
              <a:rPr lang="ru-RU" altLang="ru-RU" sz="1100" b="1" i="1" dirty="0" smtClean="0">
                <a:solidFill>
                  <a:srgbClr val="002060"/>
                </a:solidFill>
              </a:rPr>
              <a:t> </a:t>
            </a:r>
            <a:r>
              <a:rPr lang="ru-RU" altLang="ru-RU" sz="1100" b="1" i="1" dirty="0">
                <a:solidFill>
                  <a:srgbClr val="002060"/>
                </a:solidFill>
              </a:rPr>
              <a:t>снижения расходов</a:t>
            </a:r>
          </a:p>
        </p:txBody>
      </p:sp>
      <p:grpSp>
        <p:nvGrpSpPr>
          <p:cNvPr id="21" name="Group 8"/>
          <p:cNvGrpSpPr>
            <a:grpSpLocks/>
          </p:cNvGrpSpPr>
          <p:nvPr/>
        </p:nvGrpSpPr>
        <p:grpSpPr bwMode="auto">
          <a:xfrm>
            <a:off x="762000" y="1023736"/>
            <a:ext cx="2160588" cy="2160588"/>
            <a:chOff x="480" y="1536"/>
            <a:chExt cx="1361" cy="1361"/>
          </a:xfrm>
        </p:grpSpPr>
        <p:sp>
          <p:nvSpPr>
            <p:cNvPr id="22" name="Oval 9"/>
            <p:cNvSpPr>
              <a:spLocks noChangeArrowheads="1"/>
            </p:cNvSpPr>
            <p:nvPr/>
          </p:nvSpPr>
          <p:spPr bwMode="gray">
            <a:xfrm>
              <a:off x="480" y="1536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0"/>
                    <a:invGamma/>
                  </a:srgbClr>
                </a:gs>
                <a:gs pos="50000">
                  <a:srgbClr val="FF9933"/>
                </a:gs>
                <a:gs pos="100000">
                  <a:srgbClr val="FF9933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" name="Oval 10"/>
            <p:cNvSpPr>
              <a:spLocks noChangeArrowheads="1"/>
            </p:cNvSpPr>
            <p:nvPr/>
          </p:nvSpPr>
          <p:spPr bwMode="gray">
            <a:xfrm>
              <a:off x="480" y="1536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32001"/>
                  </a:srgbClr>
                </a:gs>
                <a:gs pos="100000">
                  <a:srgbClr val="FF9933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" name="Oval 11"/>
            <p:cNvSpPr>
              <a:spLocks noChangeArrowheads="1"/>
            </p:cNvSpPr>
            <p:nvPr/>
          </p:nvSpPr>
          <p:spPr bwMode="gray">
            <a:xfrm>
              <a:off x="565" y="1614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shade val="54118"/>
                    <a:invGamma/>
                  </a:srgbClr>
                </a:gs>
                <a:gs pos="50000">
                  <a:srgbClr val="FF9933"/>
                </a:gs>
                <a:gs pos="100000">
                  <a:srgbClr val="FF9933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" name="Oval 12"/>
            <p:cNvSpPr>
              <a:spLocks noChangeArrowheads="1"/>
            </p:cNvSpPr>
            <p:nvPr/>
          </p:nvSpPr>
          <p:spPr bwMode="gray">
            <a:xfrm>
              <a:off x="576" y="1632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shade val="63529"/>
                    <a:invGamma/>
                  </a:srgbClr>
                </a:gs>
                <a:gs pos="100000">
                  <a:srgbClr val="FF9933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Oval 13"/>
            <p:cNvSpPr>
              <a:spLocks noChangeArrowheads="1"/>
            </p:cNvSpPr>
            <p:nvPr/>
          </p:nvSpPr>
          <p:spPr bwMode="gray">
            <a:xfrm>
              <a:off x="607" y="1673"/>
              <a:ext cx="1065" cy="106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27" name="Group 14"/>
            <p:cNvGrpSpPr>
              <a:grpSpLocks/>
            </p:cNvGrpSpPr>
            <p:nvPr/>
          </p:nvGrpSpPr>
          <p:grpSpPr bwMode="auto">
            <a:xfrm>
              <a:off x="641" y="1685"/>
              <a:ext cx="1031" cy="1031"/>
              <a:chOff x="4166" y="1706"/>
              <a:chExt cx="1252" cy="1252"/>
            </a:xfrm>
          </p:grpSpPr>
          <p:sp>
            <p:nvSpPr>
              <p:cNvPr id="29" name="Oval 15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0" name="Oval 16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1" name="Oval 17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2" name="Oval 18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3" name="Group 20"/>
          <p:cNvGrpSpPr>
            <a:grpSpLocks/>
          </p:cNvGrpSpPr>
          <p:nvPr/>
        </p:nvGrpSpPr>
        <p:grpSpPr bwMode="auto">
          <a:xfrm>
            <a:off x="3465501" y="1026910"/>
            <a:ext cx="2160588" cy="2160588"/>
            <a:chOff x="2208" y="1536"/>
            <a:chExt cx="1361" cy="1361"/>
          </a:xfrm>
        </p:grpSpPr>
        <p:sp>
          <p:nvSpPr>
            <p:cNvPr id="34" name="Oval 21"/>
            <p:cNvSpPr>
              <a:spLocks noChangeArrowheads="1"/>
            </p:cNvSpPr>
            <p:nvPr/>
          </p:nvSpPr>
          <p:spPr bwMode="gray">
            <a:xfrm>
              <a:off x="2208" y="1536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FF3399">
                    <a:gamma/>
                    <a:tint val="0"/>
                    <a:invGamma/>
                  </a:srgbClr>
                </a:gs>
                <a:gs pos="50000">
                  <a:srgbClr val="FF3399"/>
                </a:gs>
                <a:gs pos="100000">
                  <a:srgbClr val="FF3399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" name="Oval 22"/>
            <p:cNvSpPr>
              <a:spLocks noChangeArrowheads="1"/>
            </p:cNvSpPr>
            <p:nvPr/>
          </p:nvSpPr>
          <p:spPr bwMode="gray">
            <a:xfrm>
              <a:off x="2208" y="1536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FF3399">
                    <a:alpha val="32001"/>
                  </a:srgbClr>
                </a:gs>
                <a:gs pos="100000">
                  <a:srgbClr val="FF3399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Oval 23"/>
            <p:cNvSpPr>
              <a:spLocks noChangeArrowheads="1"/>
            </p:cNvSpPr>
            <p:nvPr/>
          </p:nvSpPr>
          <p:spPr bwMode="gray">
            <a:xfrm>
              <a:off x="2297" y="1625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gamma/>
                    <a:shade val="54118"/>
                    <a:invGamma/>
                  </a:srgbClr>
                </a:gs>
                <a:gs pos="50000">
                  <a:srgbClr val="FF6699"/>
                </a:gs>
                <a:gs pos="100000">
                  <a:srgbClr val="FF6699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7" name="Oval 24"/>
            <p:cNvSpPr>
              <a:spLocks noChangeArrowheads="1"/>
            </p:cNvSpPr>
            <p:nvPr/>
          </p:nvSpPr>
          <p:spPr bwMode="gray">
            <a:xfrm>
              <a:off x="2304" y="1623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FF3399">
                    <a:gamma/>
                    <a:shade val="63529"/>
                    <a:invGamma/>
                  </a:srgbClr>
                </a:gs>
                <a:gs pos="100000">
                  <a:srgbClr val="FF3399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8" name="Oval 25"/>
            <p:cNvSpPr>
              <a:spLocks noChangeArrowheads="1"/>
            </p:cNvSpPr>
            <p:nvPr/>
          </p:nvSpPr>
          <p:spPr bwMode="gray">
            <a:xfrm>
              <a:off x="2356" y="1684"/>
              <a:ext cx="1065" cy="106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39" name="Group 26"/>
            <p:cNvGrpSpPr>
              <a:grpSpLocks/>
            </p:cNvGrpSpPr>
            <p:nvPr/>
          </p:nvGrpSpPr>
          <p:grpSpPr bwMode="auto">
            <a:xfrm>
              <a:off x="2373" y="1696"/>
              <a:ext cx="1031" cy="1031"/>
              <a:chOff x="4166" y="1706"/>
              <a:chExt cx="1252" cy="1252"/>
            </a:xfrm>
          </p:grpSpPr>
          <p:sp>
            <p:nvSpPr>
              <p:cNvPr id="41" name="Oval 2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2" name="Oval 2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3" name="Oval 2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4" name="Oval 3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40" name="Text Box 31"/>
            <p:cNvSpPr txBox="1">
              <a:spLocks noChangeArrowheads="1"/>
            </p:cNvSpPr>
            <p:nvPr/>
          </p:nvSpPr>
          <p:spPr bwMode="gray">
            <a:xfrm>
              <a:off x="2429" y="2060"/>
              <a:ext cx="9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801688" eaLnBrk="0" hangingPunct="0">
                <a:defRPr/>
              </a:pPr>
              <a:r>
                <a:rPr lang="ru-RU" sz="1200" b="1" i="1" cap="all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anose="02020603050405020304" pitchFamily="18" charset="0"/>
                  <a:ea typeface="Open Sans Condensed" panose="020B0604020202020204" pitchFamily="34" charset="0"/>
                  <a:cs typeface="Times New Roman" panose="02020603050405020304" pitchFamily="18" charset="0"/>
                </a:rPr>
                <a:t>УСТАНОВЛЕНИЕ</a:t>
              </a:r>
              <a:br>
                <a:rPr lang="ru-RU" sz="1200" b="1" i="1" cap="all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anose="02020603050405020304" pitchFamily="18" charset="0"/>
                  <a:ea typeface="Open Sans Condensed" panose="020B0604020202020204" pitchFamily="34" charset="0"/>
                  <a:cs typeface="Times New Roman" panose="02020603050405020304" pitchFamily="18" charset="0"/>
                </a:rPr>
              </a:br>
              <a:r>
                <a:rPr lang="ru-RU" sz="1200" b="1" i="1" cap="all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anose="02020603050405020304" pitchFamily="18" charset="0"/>
                  <a:ea typeface="Open Sans Condensed" panose="020B0604020202020204" pitchFamily="34" charset="0"/>
                  <a:cs typeface="Times New Roman" panose="02020603050405020304" pitchFamily="18" charset="0"/>
                </a:rPr>
                <a:t> ПОФР</a:t>
              </a:r>
              <a:endParaRPr lang="de-DE" sz="1200" b="1" i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Group 32"/>
          <p:cNvGrpSpPr>
            <a:grpSpLocks/>
          </p:cNvGrpSpPr>
          <p:nvPr/>
        </p:nvGrpSpPr>
        <p:grpSpPr bwMode="auto">
          <a:xfrm>
            <a:off x="6227765" y="1006274"/>
            <a:ext cx="2160588" cy="2160587"/>
            <a:chOff x="3923" y="1525"/>
            <a:chExt cx="1361" cy="1361"/>
          </a:xfrm>
        </p:grpSpPr>
        <p:sp>
          <p:nvSpPr>
            <p:cNvPr id="46" name="Oval 33"/>
            <p:cNvSpPr>
              <a:spLocks noChangeArrowheads="1"/>
            </p:cNvSpPr>
            <p:nvPr/>
          </p:nvSpPr>
          <p:spPr bwMode="gray">
            <a:xfrm>
              <a:off x="3923" y="1525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tint val="0"/>
                    <a:invGamma/>
                  </a:srgbClr>
                </a:gs>
                <a:gs pos="50000">
                  <a:srgbClr val="0099CC"/>
                </a:gs>
                <a:gs pos="100000">
                  <a:srgbClr val="0099CC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7" name="Oval 34"/>
            <p:cNvSpPr>
              <a:spLocks noChangeArrowheads="1"/>
            </p:cNvSpPr>
            <p:nvPr/>
          </p:nvSpPr>
          <p:spPr bwMode="gray">
            <a:xfrm>
              <a:off x="3923" y="1525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alpha val="32001"/>
                  </a:srgbClr>
                </a:gs>
                <a:gs pos="100000">
                  <a:srgbClr val="0099CC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8" name="Oval 35"/>
            <p:cNvSpPr>
              <a:spLocks noChangeArrowheads="1"/>
            </p:cNvSpPr>
            <p:nvPr/>
          </p:nvSpPr>
          <p:spPr bwMode="gray">
            <a:xfrm>
              <a:off x="4012" y="1614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shade val="54118"/>
                    <a:invGamma/>
                  </a:srgbClr>
                </a:gs>
                <a:gs pos="50000">
                  <a:srgbClr val="0099CC"/>
                </a:gs>
                <a:gs pos="100000">
                  <a:srgbClr val="0099CC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9" name="Oval 36"/>
            <p:cNvSpPr>
              <a:spLocks noChangeArrowheads="1"/>
            </p:cNvSpPr>
            <p:nvPr/>
          </p:nvSpPr>
          <p:spPr bwMode="gray">
            <a:xfrm>
              <a:off x="4013" y="1616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shade val="63529"/>
                    <a:invGamma/>
                  </a:srgbClr>
                </a:gs>
                <a:gs pos="100000">
                  <a:srgbClr val="0099CC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0" name="Oval 37"/>
            <p:cNvSpPr>
              <a:spLocks noChangeArrowheads="1"/>
            </p:cNvSpPr>
            <p:nvPr/>
          </p:nvSpPr>
          <p:spPr bwMode="gray">
            <a:xfrm>
              <a:off x="4076" y="1673"/>
              <a:ext cx="1065" cy="106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51" name="Group 38"/>
            <p:cNvGrpSpPr>
              <a:grpSpLocks/>
            </p:cNvGrpSpPr>
            <p:nvPr/>
          </p:nvGrpSpPr>
          <p:grpSpPr bwMode="auto">
            <a:xfrm>
              <a:off x="4095" y="1685"/>
              <a:ext cx="1031" cy="1031"/>
              <a:chOff x="4166" y="1706"/>
              <a:chExt cx="1252" cy="1252"/>
            </a:xfrm>
          </p:grpSpPr>
          <p:sp>
            <p:nvSpPr>
              <p:cNvPr id="53" name="Oval 3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54" name="Oval 4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55" name="Oval 4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56" name="Oval 4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52" name="Text Box 43"/>
            <p:cNvSpPr txBox="1">
              <a:spLocks noChangeArrowheads="1"/>
            </p:cNvSpPr>
            <p:nvPr/>
          </p:nvSpPr>
          <p:spPr bwMode="gray">
            <a:xfrm>
              <a:off x="4099" y="2066"/>
              <a:ext cx="102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801688" eaLnBrk="0" hangingPunct="0">
                <a:defRPr/>
              </a:pPr>
              <a:r>
                <a:rPr lang="ru-RU" sz="1200" b="1" i="1" cap="all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anose="02020603050405020304" pitchFamily="18" charset="0"/>
                  <a:ea typeface="Open Sans Condensed" panose="020B0604020202020204" pitchFamily="34" charset="0"/>
                  <a:cs typeface="Times New Roman" panose="02020603050405020304" pitchFamily="18" charset="0"/>
                </a:rPr>
                <a:t>ОСУЩЕСТВЛЕНИЕ</a:t>
              </a:r>
              <a:br>
                <a:rPr lang="ru-RU" sz="1200" b="1" i="1" cap="all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anose="02020603050405020304" pitchFamily="18" charset="0"/>
                  <a:ea typeface="Open Sans Condensed" panose="020B0604020202020204" pitchFamily="34" charset="0"/>
                  <a:cs typeface="Times New Roman" panose="02020603050405020304" pitchFamily="18" charset="0"/>
                </a:rPr>
              </a:br>
              <a:r>
                <a:rPr lang="ru-RU" sz="1200" b="1" i="1" cap="all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anose="02020603050405020304" pitchFamily="18" charset="0"/>
                  <a:ea typeface="Open Sans Condensed" panose="020B0604020202020204" pitchFamily="34" charset="0"/>
                  <a:cs typeface="Times New Roman" panose="02020603050405020304" pitchFamily="18" charset="0"/>
                </a:rPr>
                <a:t> РАСХОДОВ</a:t>
              </a:r>
              <a:endParaRPr lang="de-DE" sz="1200" b="1" i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7" name="AutoShape 5"/>
          <p:cNvSpPr>
            <a:spLocks noChangeArrowheads="1"/>
          </p:cNvSpPr>
          <p:nvPr/>
        </p:nvSpPr>
        <p:spPr bwMode="auto">
          <a:xfrm>
            <a:off x="3319456" y="3324827"/>
            <a:ext cx="2584456" cy="1333437"/>
          </a:xfrm>
          <a:prstGeom prst="roundRect">
            <a:avLst>
              <a:gd name="adj" fmla="val 17688"/>
            </a:avLst>
          </a:prstGeom>
          <a:solidFill>
            <a:srgbClr val="FFD9D9">
              <a:alpha val="53000"/>
            </a:srgbClr>
          </a:solidFill>
          <a:ln w="38100" algn="ctr">
            <a:solidFill>
              <a:srgbClr val="FFCCCC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lvl="1">
              <a:buFontTx/>
              <a:buChar char="•"/>
            </a:pPr>
            <a:r>
              <a:rPr lang="ru-RU" altLang="ru-RU" sz="1100" b="1" i="1" dirty="0">
                <a:solidFill>
                  <a:srgbClr val="002060"/>
                </a:solidFill>
              </a:rPr>
              <a:t>Определение предельных </a:t>
            </a:r>
            <a:r>
              <a:rPr lang="ru-RU" altLang="ru-RU" sz="1100" b="1" i="1" dirty="0" smtClean="0">
                <a:solidFill>
                  <a:srgbClr val="002060"/>
                </a:solidFill>
              </a:rPr>
              <a:t>объемов</a:t>
            </a:r>
            <a:br>
              <a:rPr lang="ru-RU" altLang="ru-RU" sz="1100" b="1" i="1" dirty="0" smtClean="0">
                <a:solidFill>
                  <a:srgbClr val="002060"/>
                </a:solidFill>
              </a:rPr>
            </a:br>
            <a:r>
              <a:rPr lang="ru-RU" altLang="ru-RU" sz="1100" b="1" i="1" dirty="0" smtClean="0">
                <a:solidFill>
                  <a:srgbClr val="002060"/>
                </a:solidFill>
              </a:rPr>
              <a:t>финансирования </a:t>
            </a:r>
            <a:r>
              <a:rPr lang="ru-RU" altLang="ru-RU" sz="1100" b="1" i="1" dirty="0">
                <a:solidFill>
                  <a:srgbClr val="002060"/>
                </a:solidFill>
              </a:rPr>
              <a:t>расходов</a:t>
            </a:r>
          </a:p>
          <a:p>
            <a:pPr marL="0" lvl="1" eaLnBrk="1" hangingPunct="1">
              <a:lnSpc>
                <a:spcPct val="100000"/>
              </a:lnSpc>
              <a:spcBef>
                <a:spcPts val="450"/>
              </a:spcBef>
              <a:buFontTx/>
              <a:buChar char="•"/>
            </a:pPr>
            <a:r>
              <a:rPr lang="ru-RU" altLang="ru-RU" sz="1100" b="1" i="1" dirty="0">
                <a:solidFill>
                  <a:srgbClr val="002060"/>
                </a:solidFill>
              </a:rPr>
              <a:t>Утверждение ПОФР в разрезе </a:t>
            </a:r>
            <a:r>
              <a:rPr lang="ru-RU" altLang="ru-RU" sz="1100" b="1" i="1" dirty="0" smtClean="0">
                <a:solidFill>
                  <a:srgbClr val="002060"/>
                </a:solidFill>
              </a:rPr>
              <a:t>ГРБС</a:t>
            </a:r>
            <a:br>
              <a:rPr lang="ru-RU" altLang="ru-RU" sz="1100" b="1" i="1" dirty="0" smtClean="0">
                <a:solidFill>
                  <a:srgbClr val="002060"/>
                </a:solidFill>
              </a:rPr>
            </a:br>
            <a:r>
              <a:rPr lang="ru-RU" altLang="ru-RU" sz="1100" b="1" i="1" dirty="0" smtClean="0">
                <a:solidFill>
                  <a:srgbClr val="002060"/>
                </a:solidFill>
              </a:rPr>
              <a:t> </a:t>
            </a:r>
            <a:r>
              <a:rPr lang="ru-RU" altLang="ru-RU" sz="1100" b="1" i="1" dirty="0">
                <a:solidFill>
                  <a:srgbClr val="002060"/>
                </a:solidFill>
              </a:rPr>
              <a:t>в целом, без детализации по КБК</a:t>
            </a:r>
            <a:endParaRPr lang="ru-RU" altLang="ru-RU" sz="1100" dirty="0"/>
          </a:p>
        </p:txBody>
      </p:sp>
      <p:sp>
        <p:nvSpPr>
          <p:cNvPr id="58" name="AutoShape 5"/>
          <p:cNvSpPr>
            <a:spLocks noChangeArrowheads="1"/>
          </p:cNvSpPr>
          <p:nvPr/>
        </p:nvSpPr>
        <p:spPr bwMode="auto">
          <a:xfrm>
            <a:off x="6145706" y="3329931"/>
            <a:ext cx="2474901" cy="1328333"/>
          </a:xfrm>
          <a:prstGeom prst="roundRect">
            <a:avLst>
              <a:gd name="adj" fmla="val 17688"/>
            </a:avLst>
          </a:prstGeom>
          <a:solidFill>
            <a:schemeClr val="accent5">
              <a:lumMod val="20000"/>
              <a:lumOff val="80000"/>
            </a:schemeClr>
          </a:solidFill>
          <a:ln w="38100" algn="ctr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lvl="1">
              <a:buFontTx/>
              <a:buChar char="•"/>
            </a:pPr>
            <a:r>
              <a:rPr lang="ru-RU" altLang="ru-RU" sz="1100" b="1" i="1" dirty="0"/>
              <a:t>Расходование средств в </a:t>
            </a:r>
            <a:r>
              <a:rPr lang="ru-RU" altLang="ru-RU" sz="1100" b="1" i="1" dirty="0" smtClean="0"/>
              <a:t>рамках</a:t>
            </a:r>
            <a:br>
              <a:rPr lang="ru-RU" altLang="ru-RU" sz="1100" b="1" i="1" dirty="0" smtClean="0"/>
            </a:br>
            <a:r>
              <a:rPr lang="ru-RU" altLang="ru-RU" sz="1100" b="1" i="1" dirty="0" smtClean="0"/>
              <a:t>утвержденных </a:t>
            </a:r>
            <a:r>
              <a:rPr lang="ru-RU" altLang="ru-RU" sz="1100" b="1" i="1" dirty="0"/>
              <a:t>и </a:t>
            </a:r>
            <a:r>
              <a:rPr lang="ru-RU" altLang="ru-RU" sz="1100" b="1" i="1" dirty="0" smtClean="0"/>
              <a:t>распределенных</a:t>
            </a:r>
            <a:br>
              <a:rPr lang="ru-RU" altLang="ru-RU" sz="1100" b="1" i="1" dirty="0" smtClean="0"/>
            </a:br>
            <a:r>
              <a:rPr lang="ru-RU" altLang="ru-RU" sz="1100" b="1" i="1" dirty="0" smtClean="0"/>
              <a:t>ГРБС </a:t>
            </a:r>
            <a:r>
              <a:rPr lang="ru-RU" altLang="ru-RU" sz="1100" b="1" i="1" dirty="0"/>
              <a:t>ПОФР</a:t>
            </a:r>
          </a:p>
          <a:p>
            <a:pPr marL="0" lvl="1">
              <a:spcBef>
                <a:spcPts val="450"/>
              </a:spcBef>
              <a:buFontTx/>
              <a:buChar char="•"/>
            </a:pPr>
            <a:r>
              <a:rPr lang="ru-RU" altLang="ru-RU" sz="1100" b="1" i="1" dirty="0">
                <a:solidFill>
                  <a:srgbClr val="C00000"/>
                </a:solidFill>
              </a:rPr>
              <a:t>Контроль на </a:t>
            </a:r>
            <a:r>
              <a:rPr lang="ru-RU" altLang="ru-RU" sz="1100" b="1" i="1" dirty="0" err="1" smtClean="0">
                <a:solidFill>
                  <a:srgbClr val="C00000"/>
                </a:solidFill>
              </a:rPr>
              <a:t>непревышение</a:t>
            </a:r>
            <a:r>
              <a:rPr lang="ru-RU" altLang="ru-RU" sz="1100" b="1" i="1" dirty="0" smtClean="0">
                <a:solidFill>
                  <a:srgbClr val="C00000"/>
                </a:solidFill>
              </a:rPr>
              <a:t/>
            </a:r>
            <a:br>
              <a:rPr lang="ru-RU" altLang="ru-RU" sz="1100" b="1" i="1" dirty="0" smtClean="0">
                <a:solidFill>
                  <a:srgbClr val="C00000"/>
                </a:solidFill>
              </a:rPr>
            </a:br>
            <a:r>
              <a:rPr lang="ru-RU" altLang="ru-RU" sz="1100" b="1" i="1" dirty="0" smtClean="0">
                <a:solidFill>
                  <a:srgbClr val="C00000"/>
                </a:solidFill>
              </a:rPr>
              <a:t>кассовыми выплатами ПОФР на </a:t>
            </a:r>
            <a:br>
              <a:rPr lang="ru-RU" altLang="ru-RU" sz="1100" b="1" i="1" dirty="0" smtClean="0">
                <a:solidFill>
                  <a:srgbClr val="C00000"/>
                </a:solidFill>
              </a:rPr>
            </a:br>
            <a:r>
              <a:rPr lang="ru-RU" altLang="ru-RU" sz="1100" b="1" i="1" dirty="0" smtClean="0">
                <a:solidFill>
                  <a:srgbClr val="C00000"/>
                </a:solidFill>
              </a:rPr>
              <a:t>лицевых счетах ПБС</a:t>
            </a:r>
            <a:endParaRPr lang="ru-RU" sz="1100" b="1" i="1" dirty="0">
              <a:solidFill>
                <a:srgbClr val="002060"/>
              </a:solidFill>
            </a:endParaRP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gray">
          <a:xfrm>
            <a:off x="1040173" y="1798436"/>
            <a:ext cx="152131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801688" eaLnBrk="0" hangingPunct="0">
              <a:defRPr/>
            </a:pPr>
            <a:r>
              <a:rPr lang="ru-RU" sz="1200" b="1" i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Формирование</a:t>
            </a:r>
          </a:p>
          <a:p>
            <a:pPr algn="ctr" defTabSz="801688" eaLnBrk="0" hangingPunct="0">
              <a:defRPr/>
            </a:pPr>
            <a:r>
              <a:rPr lang="ru-RU" sz="1200" b="1" i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Кассового</a:t>
            </a:r>
          </a:p>
          <a:p>
            <a:pPr algn="ctr" defTabSz="801688" eaLnBrk="0" hangingPunct="0">
              <a:defRPr/>
            </a:pPr>
            <a:r>
              <a:rPr lang="ru-RU" sz="1200" b="1" i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плана</a:t>
            </a:r>
            <a:endParaRPr lang="de-DE" sz="1200" b="1" i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ea typeface="Open Sans Condensed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79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Т-БЛОК Модель 2018_осн...-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10883</TotalTime>
  <Words>2901</Words>
  <Application>Microsoft Office PowerPoint</Application>
  <PresentationFormat>Экран (16:9)</PresentationFormat>
  <Paragraphs>427</Paragraphs>
  <Slides>20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ИТ-БЛОК Модель 2018_осн...-1</vt:lpstr>
      <vt:lpstr>Презентация PowerPoint</vt:lpstr>
      <vt:lpstr>Реализация в 2016 году мероприятий в рамках Стратегической карты Казначейства России</vt:lpstr>
      <vt:lpstr>Реализация мероприятий Дорожной карты организации исполнения Федерального закона «О федеральном бюджете на 2016 год», утвержденной Первым заместителем Министра финансов Российской Федерации Т.Г. Нестеренко</vt:lpstr>
      <vt:lpstr>Основные мероприятия, предусмотренные постановлением     Правительства Российской Федерации от 30.12.2016 г. № 1551 «О мерах по реализации Федерального закона "О федеральном    бюджете на 2017 год и на плановый период 2018 и 2019 годов»</vt:lpstr>
      <vt:lpstr>Презентация PowerPoint</vt:lpstr>
      <vt:lpstr>Презентация PowerPoint</vt:lpstr>
      <vt:lpstr>Презентация PowerPoint</vt:lpstr>
      <vt:lpstr>комплексНЫЙ АНАЛИЗ И МОНИТОРИНГ КАССОВЫХ ПОТОКОВ</vt:lpstr>
      <vt:lpstr>Презентация PowerPoint</vt:lpstr>
      <vt:lpstr>Презентация PowerPoint</vt:lpstr>
      <vt:lpstr>Презентация PowerPoint</vt:lpstr>
      <vt:lpstr>Этапы Расширения периметра кассового планирования и прогнозирования</vt:lpstr>
      <vt:lpstr>Презентация PowerPoint</vt:lpstr>
      <vt:lpstr>Операции по управлению остатками средств на ЕКС</vt:lpstr>
      <vt:lpstr>Презентация PowerPoint</vt:lpstr>
      <vt:lpstr>Повышение устойчивости функционирования органов Федерального казначейства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Всероссийское совещание Федерального казначейства на тему «Вопросы кассового обслуживания исполнения федерального бюджета и учета операций со средствами федеральных бюджетных и федеральных автономных учреждений»</dc:title>
  <dc:creator>Мингазутдинова Лилия Ильдусовна</dc:creator>
  <cp:lastModifiedBy>Дорожинская Галина Алексеевна</cp:lastModifiedBy>
  <cp:revision>678</cp:revision>
  <cp:lastPrinted>2017-03-13T11:36:02Z</cp:lastPrinted>
  <dcterms:created xsi:type="dcterms:W3CDTF">2015-05-20T15:17:37Z</dcterms:created>
  <dcterms:modified xsi:type="dcterms:W3CDTF">2017-03-13T13:21:59Z</dcterms:modified>
</cp:coreProperties>
</file>