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88" r:id="rId3"/>
    <p:sldId id="292" r:id="rId4"/>
    <p:sldId id="277" r:id="rId5"/>
    <p:sldId id="287" r:id="rId6"/>
    <p:sldId id="286" r:id="rId7"/>
    <p:sldId id="285" r:id="rId8"/>
    <p:sldId id="290" r:id="rId9"/>
    <p:sldId id="291" r:id="rId10"/>
    <p:sldId id="283" r:id="rId11"/>
  </p:sldIdLst>
  <p:sldSz cx="12801600" cy="9601200" type="A3"/>
  <p:notesSz cx="6808788" cy="9939338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BD"/>
    <a:srgbClr val="00CCFF"/>
    <a:srgbClr val="008000"/>
    <a:srgbClr val="FF5050"/>
    <a:srgbClr val="99FDFD"/>
    <a:srgbClr val="5DC3B7"/>
    <a:srgbClr val="70B073"/>
    <a:srgbClr val="73AD7A"/>
    <a:srgbClr val="819F86"/>
    <a:srgbClr val="E78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97356" autoAdjust="0"/>
  </p:normalViewPr>
  <p:slideViewPr>
    <p:cSldViewPr>
      <p:cViewPr>
        <p:scale>
          <a:sx n="66" d="100"/>
          <a:sy n="66" d="100"/>
        </p:scale>
        <p:origin x="-2112" y="-558"/>
      </p:cViewPr>
      <p:guideLst>
        <p:guide orient="horz" pos="3024"/>
        <p:guide pos="3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77F8-B82B-4D9B-91FF-CA9D7106BD29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342B-6703-482A-95A0-4556E3F2C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5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4E2DDF1B-39C7-4065-87FB-56594F4841B4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7"/>
            <a:ext cx="5447030" cy="4472702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0646"/>
            <a:ext cx="2950475" cy="49696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C8D1E04-46BF-444D-8612-CF1C12602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6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6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1E04-46BF-444D-8612-CF1C126026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6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4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2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2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7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496344"/>
            <a:ext cx="12801600" cy="25202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Система взаимодействия и мониторинга государственных закупок в ФКУ «ЦОКР» и Межрегиональных филиалах ФКУ «ЦОКР»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3088" y="724887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Врио</a:t>
            </a:r>
            <a:r>
              <a:rPr lang="ru-RU" sz="22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 начальника Отдела внутреннего контроля и аудита </a:t>
            </a:r>
          </a:p>
          <a:p>
            <a:r>
              <a:rPr lang="ru-RU" sz="22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Е.Г. </a:t>
            </a:r>
            <a:r>
              <a:rPr lang="ru-RU" sz="2200" b="1" dirty="0" err="1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Чупров</a:t>
            </a:r>
            <a:endParaRPr lang="ru-RU" sz="22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2728" y="889331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г. Москва 2016 год</a:t>
            </a:r>
            <a:endParaRPr lang="ru-RU" sz="20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9036" y="4800600"/>
            <a:ext cx="4320480" cy="1728192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 Condensed Light"/>
              </a:rPr>
              <a:t>Результаты проведенного мониторинга ценовой информации на закупаемую продукцию за 2015 год.</a:t>
            </a:r>
            <a:endParaRPr lang="ru-RU" sz="2000" b="1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pen Sans Condensed Light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568349" y="5624467"/>
            <a:ext cx="825783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нутый угол 26"/>
          <p:cNvSpPr/>
          <p:nvPr/>
        </p:nvSpPr>
        <p:spPr>
          <a:xfrm>
            <a:off x="6888247" y="4728592"/>
            <a:ext cx="5216985" cy="1872208"/>
          </a:xfrm>
          <a:prstGeom prst="foldedCorner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/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Проведен ценовой мониторинг по 107 проектам государственных контрактов, из них по 20 – даны рекомендации о (целесообразном) снижении размеров НМЦК. Экономия по данным рекомендациям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составила 45,3 млн. руб.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575017" y="8112968"/>
            <a:ext cx="878635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нутый угол 30"/>
          <p:cNvSpPr/>
          <p:nvPr/>
        </p:nvSpPr>
        <p:spPr>
          <a:xfrm>
            <a:off x="6928464" y="7176864"/>
            <a:ext cx="5208185" cy="1872208"/>
          </a:xfrm>
          <a:prstGeom prst="foldedCorner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Проведен ценовой мониторинг по  </a:t>
            </a:r>
            <a:r>
              <a:rPr lang="ru-RU" sz="1800" b="1" dirty="0" smtClean="0">
                <a:solidFill>
                  <a:schemeClr val="tx1"/>
                </a:solidFill>
              </a:rPr>
              <a:t>99 проектам </a:t>
            </a:r>
            <a:r>
              <a:rPr lang="ru-RU" sz="1800" b="1" dirty="0" smtClean="0">
                <a:solidFill>
                  <a:schemeClr val="tx1"/>
                </a:solidFill>
              </a:rPr>
              <a:t>государственных контрактов, из них по 19 – даны рекомендации о (целесообразном) снижении размеров НМЦК. Экономия по данным рекомендациям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составила  8,5 млн.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0011" y="1632248"/>
            <a:ext cx="11496489" cy="2232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glow rad="63500">
                    <a:srgbClr val="FFBEBD">
                      <a:alpha val="40000"/>
                    </a:srgbClr>
                  </a:glow>
                </a:effectLst>
                <a:latin typeface="Open Sans Condensed Light"/>
              </a:rPr>
              <a:t>Отдел внутреннего контроля и аудита образован на основании Положения «Об Отделе внутреннего контроля и аудита Федерального казенного учреждения «Центр по обеспечению деятельности Казначейства России» утвержденного Приказом № 140 от 20 ноября 2014 г. «О внесении изменений в приказ Федерального казенного учреждения «Центр по обеспечению деятельности Казначейства России» от 29 декабря 2012 г. № 45 «Об утверждении Положений об отделах Федерального казенного учреждения «Центр по обеспечению деятельности Казначейства России»</a:t>
            </a:r>
            <a:endParaRPr lang="ru-RU" sz="2000" b="1" dirty="0">
              <a:solidFill>
                <a:schemeClr val="tx1"/>
              </a:solidFill>
              <a:effectLst>
                <a:glow rad="63500">
                  <a:srgbClr val="FFBEBD">
                    <a:alpha val="40000"/>
                  </a:srgbClr>
                </a:glow>
              </a:effectLst>
              <a:latin typeface="Open Sans Condensed Ligh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0160" y="7176864"/>
            <a:ext cx="4320480" cy="1872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 Condensed Light"/>
              </a:rPr>
              <a:t>Результаты проведенного мониторинга ценовой информации на закупаемую продукцию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 Condensed Light"/>
              </a:rPr>
              <a:t>января - август 2016 года.</a:t>
            </a:r>
            <a:endParaRPr lang="ru-RU" sz="2000" b="1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pen Sans Condensed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112" y="113264"/>
            <a:ext cx="9111344" cy="105259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ОТДЕЛА ВНУТРЕННЕГО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АУДИТА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ЦЕНОВОГО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ГОСУДАРСТВЕННЫХ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ФКУ «ЦОКР»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284676" y="2100874"/>
            <a:ext cx="4680520" cy="136815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ЗАКАЗЧИК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(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ФК, МОУ ФК, УФК по г. Москве, УФК по МО, ФКУ «ЦОКР»)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120" y="4584576"/>
            <a:ext cx="3816424" cy="29523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Администратор закупки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(Разработка и согласование технического задания по заявке)</a:t>
            </a:r>
            <a:endParaRPr lang="ru-RU" sz="1600" b="1" u="sng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Рабочая документация:</a:t>
            </a:r>
            <a:endParaRPr lang="ru-RU" sz="1600" b="1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 Техническое задание, документы по результатам проведенного анализа общедоступного рынка (коммерческие предложения), таблица цен, обоснование НМЦК 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64696" y="4656584"/>
            <a:ext cx="5112568" cy="244827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Планово-экономический отдел </a:t>
            </a:r>
          </a:p>
          <a:p>
            <a:pPr algn="ctr"/>
            <a:endParaRPr lang="ru-RU" sz="1000" b="1" u="sng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Обработка заявки и проработка с контрактной службой</a:t>
            </a:r>
            <a:endParaRPr lang="ru-RU" sz="1600" b="1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Через ППО «</a:t>
            </a:r>
            <a:r>
              <a:rPr lang="en-US" sz="1600" b="1" dirty="0" err="1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AksiokNET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», включены</a:t>
            </a:r>
            <a:r>
              <a:rPr lang="en-US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в раздел планирования, соответствия и наличие лимитов бюджетных обязательств, расчеты (обоснования) перечень, ОБАС, план – график, план – закупок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96744" y="7680920"/>
            <a:ext cx="5112568" cy="165618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Отдел внутреннего контроля и аудита</a:t>
            </a:r>
          </a:p>
          <a:p>
            <a:pPr algn="ctr"/>
            <a:endParaRPr lang="ru-RU" sz="1000" b="1" u="sng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Мониторинг ценовой информации с оценкой сложившихся рыночных цен на идентичную продукцию, планируемую к закупке</a:t>
            </a:r>
            <a:endParaRPr lang="ru-RU" sz="1600" b="1" u="sng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cxnSp>
        <p:nvCxnSpPr>
          <p:cNvPr id="17" name="Прямая со стрелкой 16"/>
          <p:cNvCxnSpPr>
            <a:stCxn id="9" idx="1"/>
          </p:cNvCxnSpPr>
          <p:nvPr/>
        </p:nvCxnSpPr>
        <p:spPr>
          <a:xfrm flipH="1">
            <a:off x="4168552" y="5880720"/>
            <a:ext cx="1296144" cy="0"/>
          </a:xfrm>
          <a:prstGeom prst="straightConnector1">
            <a:avLst/>
          </a:prstGeom>
          <a:ln w="190500">
            <a:solidFill>
              <a:schemeClr val="bg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24936" y="3576464"/>
            <a:ext cx="0" cy="1008112"/>
          </a:xfrm>
          <a:prstGeom prst="straightConnector1">
            <a:avLst/>
          </a:prstGeom>
          <a:ln w="1905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5" idx="2"/>
          </p:cNvCxnSpPr>
          <p:nvPr/>
        </p:nvCxnSpPr>
        <p:spPr>
          <a:xfrm rot="16200000" flipH="1">
            <a:off x="3538482" y="6186754"/>
            <a:ext cx="936106" cy="3636406"/>
          </a:xfrm>
          <a:prstGeom prst="bentConnector2">
            <a:avLst/>
          </a:prstGeom>
          <a:ln w="190500">
            <a:solidFill>
              <a:schemeClr val="bg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2238" y="322899"/>
            <a:ext cx="7394866" cy="8679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Open Sans Condensed Light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этап системы взаимодействия в сфере государственных закупок в ФКУ «ЦОКР»</a:t>
            </a:r>
            <a:endParaRPr lang="ru-RU" sz="2400" b="1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568152" y="2640360"/>
            <a:ext cx="10873208" cy="69608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0240" y="1776264"/>
            <a:ext cx="10009112" cy="7489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>
                  <a:solidFill>
                    <a:schemeClr val="tx1"/>
                  </a:solidFill>
                </a:ln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Мониторинг ценовой информации с оценкой сложившихся рыночных цен на идентичную продукцию, планируемую к закупке</a:t>
            </a:r>
            <a:endParaRPr lang="ru-RU" sz="2000" b="1" u="sng" dirty="0" smtClean="0">
              <a:ln w="50800">
                <a:solidFill>
                  <a:schemeClr val="tx1"/>
                </a:solidFill>
              </a:ln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1216224" y="2856384"/>
            <a:ext cx="2736304" cy="115212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Сравнение с аналогичными закупками</a:t>
            </a:r>
            <a:r>
              <a:rPr lang="en-US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на сайте ЕИС </a:t>
            </a:r>
            <a:r>
              <a:rPr lang="en-US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zakupki.gov.ru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1936305" y="4718880"/>
            <a:ext cx="2304256" cy="792088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Сравнение рыночных цен в сети Интернет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2584376" y="8328992"/>
            <a:ext cx="2592288" cy="864096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Рассмотрение через ППО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Спарк-Маркетинг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»</a:t>
            </a:r>
            <a:r>
              <a:rPr lang="en-US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976865" y="3000400"/>
            <a:ext cx="484632" cy="484632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 descr="zakupki-gov-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624" y="2712368"/>
            <a:ext cx="5256585" cy="136731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897" y="6096744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721" y="6096744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76665" y="436855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spa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84778" y="8059508"/>
            <a:ext cx="4248472" cy="1379081"/>
          </a:xfrm>
          <a:prstGeom prst="rect">
            <a:avLst/>
          </a:prstGeom>
        </p:spPr>
      </p:pic>
      <p:pic>
        <p:nvPicPr>
          <p:cNvPr id="38" name="Рисунок 37" descr="human-male-balanced-scale_318-625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8833" y="4152528"/>
            <a:ext cx="1669542" cy="1669542"/>
          </a:xfrm>
          <a:prstGeom prst="rect">
            <a:avLst/>
          </a:prstGeom>
        </p:spPr>
      </p:pic>
      <p:sp>
        <p:nvSpPr>
          <p:cNvPr id="40" name="Прямоугольник с одним вырезанным углом 39"/>
          <p:cNvSpPr/>
          <p:nvPr/>
        </p:nvSpPr>
        <p:spPr>
          <a:xfrm>
            <a:off x="2152328" y="6312768"/>
            <a:ext cx="2592287" cy="1296144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Запрос коммерческих предложений у потенциальных поставщиков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(не менее трех) 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024536" y="3432448"/>
            <a:ext cx="648072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384576" y="5088632"/>
            <a:ext cx="648072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888632" y="6888832"/>
            <a:ext cx="648072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320680" y="8689032"/>
            <a:ext cx="648072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7285" y="307959"/>
            <a:ext cx="6472808" cy="8679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этап системы взаимодействия в сфере государственных закупок в ФКУ «ЦОКР»</a:t>
            </a:r>
            <a:endParaRPr lang="ru-RU" sz="2400" b="1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76264" y="3000401"/>
            <a:ext cx="2376264" cy="1152158"/>
          </a:xfrm>
          <a:prstGeom prst="roundRect">
            <a:avLst/>
          </a:prstGeom>
          <a:solidFill>
            <a:srgbClr val="FF5050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Не рекомендовано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(расчет НМЦК превышает 10%)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0640" y="2928389"/>
            <a:ext cx="2844316" cy="129617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Доклад Директору ФКУ «ЦОКР»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(резолюция)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66972" y="4944618"/>
            <a:ext cx="2664296" cy="1080147"/>
          </a:xfrm>
          <a:prstGeom prst="roundRect">
            <a:avLst/>
          </a:prstGeom>
          <a:solidFill>
            <a:srgbClr val="FF5050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Доработка НМЦК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(совместно с Планово экономическим отделом)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39780" y="3072410"/>
            <a:ext cx="2592288" cy="1080147"/>
          </a:xfrm>
          <a:prstGeom prst="roundRect">
            <a:avLst/>
          </a:prstGeom>
          <a:solidFill>
            <a:srgbClr val="92D050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Одобрено</a:t>
            </a:r>
            <a:r>
              <a:rPr lang="ru-RU" sz="20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(расчет НМЦК не превышает 10%)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3356" y="4944611"/>
            <a:ext cx="2880320" cy="72010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Закупка у единственного поставщика (монополиста)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51748" y="4944613"/>
            <a:ext cx="3240360" cy="1224168"/>
          </a:xfrm>
          <a:prstGeom prst="roundRect">
            <a:avLst/>
          </a:prstGeom>
          <a:solidFill>
            <a:srgbClr val="92D050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Передача в работу администратору закупок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(работа контрактной службы)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5324" y="6168749"/>
            <a:ext cx="3600400" cy="15122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Отдел государственных закупок</a:t>
            </a:r>
          </a:p>
          <a:p>
            <a:pPr algn="ctr"/>
            <a:endParaRPr lang="ru-RU" sz="1000" b="1" u="sng" dirty="0" smtClean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Проведение закупки и заключение государственного контракта </a:t>
            </a:r>
          </a:p>
        </p:txBody>
      </p:sp>
      <p:cxnSp>
        <p:nvCxnSpPr>
          <p:cNvPr id="50" name="Прямая со стрелкой 49"/>
          <p:cNvCxnSpPr>
            <a:stCxn id="7" idx="2"/>
          </p:cNvCxnSpPr>
          <p:nvPr/>
        </p:nvCxnSpPr>
        <p:spPr>
          <a:xfrm flipH="1">
            <a:off x="6363516" y="4224566"/>
            <a:ext cx="19282" cy="710519"/>
          </a:xfrm>
          <a:prstGeom prst="straightConnector1">
            <a:avLst/>
          </a:prstGeom>
          <a:ln w="825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363516" y="5664692"/>
            <a:ext cx="0" cy="504070"/>
          </a:xfrm>
          <a:prstGeom prst="straightConnector1">
            <a:avLst/>
          </a:prstGeom>
          <a:ln w="83439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4024536" y="3648472"/>
            <a:ext cx="898820" cy="0"/>
          </a:xfrm>
          <a:prstGeom prst="straightConnector1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840960" y="3648472"/>
            <a:ext cx="828092" cy="0"/>
          </a:xfrm>
          <a:prstGeom prst="straightConnector1">
            <a:avLst/>
          </a:prstGeom>
          <a:ln w="127000">
            <a:solidFill>
              <a:srgbClr val="008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763116" y="4224531"/>
            <a:ext cx="1280" cy="720101"/>
          </a:xfrm>
          <a:prstGeom prst="straightConnector1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10035924" y="4224531"/>
            <a:ext cx="1280" cy="720101"/>
          </a:xfrm>
          <a:prstGeom prst="straightConnector1">
            <a:avLst/>
          </a:prstGeom>
          <a:ln w="127000">
            <a:solidFill>
              <a:srgbClr val="008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8" idx="2"/>
          </p:cNvCxnSpPr>
          <p:nvPr/>
        </p:nvCxnSpPr>
        <p:spPr>
          <a:xfrm rot="16200000" flipH="1">
            <a:off x="3177202" y="5646681"/>
            <a:ext cx="936062" cy="1692228"/>
          </a:xfrm>
          <a:prstGeom prst="bentConnector2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12" idx="2"/>
          </p:cNvCxnSpPr>
          <p:nvPr/>
        </p:nvCxnSpPr>
        <p:spPr>
          <a:xfrm rot="5400000">
            <a:off x="8829805" y="5646709"/>
            <a:ext cx="720053" cy="1764196"/>
          </a:xfrm>
          <a:prstGeom prst="bentConnector2">
            <a:avLst/>
          </a:prstGeom>
          <a:ln w="127000">
            <a:solidFill>
              <a:srgbClr val="008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2238" y="322899"/>
            <a:ext cx="7394866" cy="8679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Open Sans Condensed Light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этап системы взаимодействия в сфере государственных закупок в ФКУ «ЦОКР»</a:t>
            </a:r>
            <a:endParaRPr lang="ru-RU" sz="2400" b="1" dirty="0">
              <a:ln w="508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окумент 20"/>
          <p:cNvSpPr/>
          <p:nvPr/>
        </p:nvSpPr>
        <p:spPr>
          <a:xfrm>
            <a:off x="9353128" y="3360440"/>
            <a:ext cx="3168352" cy="4752528"/>
          </a:xfrm>
          <a:prstGeom prst="flowChartDocument">
            <a:avLst/>
          </a:prstGeom>
          <a:solidFill>
            <a:srgbClr val="FF0000">
              <a:alpha val="50000"/>
            </a:srgbClr>
          </a:solidFill>
          <a:ln w="38100"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640160" y="3288432"/>
            <a:ext cx="3384376" cy="4824536"/>
          </a:xfrm>
          <a:prstGeom prst="flowChartDocument">
            <a:avLst/>
          </a:prstGeom>
          <a:solidFill>
            <a:srgbClr val="00B05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44616" y="2136304"/>
            <a:ext cx="3960440" cy="93610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Администратор закупок</a:t>
            </a:r>
          </a:p>
          <a:p>
            <a:pPr algn="ctr"/>
            <a:endParaRPr lang="ru-RU" sz="1000" b="1" u="sng" dirty="0" smtClean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Сопровождение государственных контрактов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160" y="5736704"/>
            <a:ext cx="3384376" cy="1152128"/>
          </a:xfrm>
          <a:prstGeom prst="roundRect">
            <a:avLst/>
          </a:prstGeom>
          <a:solidFill>
            <a:srgbClr val="92D050">
              <a:alpha val="80000"/>
            </a:srgbClr>
          </a:soli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Бухгалтерию</a:t>
            </a:r>
            <a:r>
              <a:rPr lang="ru-RU" sz="20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Передача для хранения и оплата по счетам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53128" y="4080520"/>
            <a:ext cx="3168352" cy="868801"/>
          </a:xfrm>
          <a:prstGeom prst="roundRect">
            <a:avLst/>
          </a:prstGeom>
          <a:solidFill>
            <a:srgbClr val="FF5050">
              <a:alpha val="80000"/>
            </a:srgbClr>
          </a:soli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Не исполнение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государственного </a:t>
            </a:r>
            <a:r>
              <a:rPr lang="ru-RU" sz="1600" b="1" dirty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онтакта</a:t>
            </a:r>
            <a:endParaRPr lang="ru-RU" sz="1600" b="1" dirty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53128" y="5880720"/>
            <a:ext cx="3168352" cy="1080120"/>
          </a:xfrm>
          <a:prstGeom prst="roundRect">
            <a:avLst/>
          </a:prstGeom>
          <a:solidFill>
            <a:srgbClr val="FF5050">
              <a:alpha val="80000"/>
            </a:srgbClr>
          </a:soli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Юридический Отдел</a:t>
            </a:r>
          </a:p>
          <a:p>
            <a:pPr algn="ctr"/>
            <a:endParaRPr lang="ru-RU" sz="1000" b="1" u="sng" dirty="0" smtClean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Ведение претензионной работы </a:t>
            </a:r>
            <a:endParaRPr lang="ru-RU" sz="1600" b="1" dirty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2688" y="8040960"/>
            <a:ext cx="2741725" cy="115212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Доклад директору ФКУ «ЦОКР»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(на решение)</a:t>
            </a:r>
            <a:endParaRPr lang="ru-RU" sz="1600" b="1" dirty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0160" y="3936504"/>
            <a:ext cx="3384376" cy="936104"/>
          </a:xfrm>
          <a:prstGeom prst="roundRect">
            <a:avLst/>
          </a:prstGeom>
          <a:solidFill>
            <a:srgbClr val="92D050">
              <a:alpha val="80000"/>
            </a:srgbClr>
          </a:solidFill>
          <a:ln w="3810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Исполнение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государственного контракта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16624" y="5592688"/>
            <a:ext cx="3816424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Отдел внутреннего контроля и аудита 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anose="02020603050405020304" pitchFamily="18" charset="0"/>
              </a:rPr>
              <a:t>Выборочный контроль и анализ государственных контрактов </a:t>
            </a:r>
            <a:endParaRPr lang="ru-RU" sz="1600" b="1" dirty="0">
              <a:solidFill>
                <a:schemeClr val="tx1"/>
              </a:solidFill>
              <a:latin typeface="Open Sans Condensed Light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1" idx="1"/>
          </p:cNvCxnSpPr>
          <p:nvPr/>
        </p:nvCxnSpPr>
        <p:spPr>
          <a:xfrm flipH="1">
            <a:off x="6904856" y="4514921"/>
            <a:ext cx="2448272" cy="933751"/>
          </a:xfrm>
          <a:prstGeom prst="straightConnector1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96544" y="4512568"/>
            <a:ext cx="2376264" cy="936104"/>
          </a:xfrm>
          <a:prstGeom prst="straightConnector1">
            <a:avLst/>
          </a:prstGeom>
          <a:ln w="127000">
            <a:solidFill>
              <a:srgbClr val="008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6" idx="1"/>
            <a:endCxn id="20" idx="0"/>
          </p:cNvCxnSpPr>
          <p:nvPr/>
        </p:nvCxnSpPr>
        <p:spPr>
          <a:xfrm rot="10800000" flipV="1">
            <a:off x="2332348" y="2604356"/>
            <a:ext cx="2412268" cy="684076"/>
          </a:xfrm>
          <a:prstGeom prst="bentConnector2">
            <a:avLst/>
          </a:prstGeom>
          <a:ln w="127000">
            <a:solidFill>
              <a:srgbClr val="008000">
                <a:alpha val="70000"/>
              </a:srgbClr>
            </a:solidFill>
            <a:tailEnd type="stealth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68352" y="4872608"/>
            <a:ext cx="0" cy="792088"/>
          </a:xfrm>
          <a:prstGeom prst="straightConnector1">
            <a:avLst/>
          </a:prstGeom>
          <a:ln w="1270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1009312" y="4944616"/>
            <a:ext cx="0" cy="792088"/>
          </a:xfrm>
          <a:prstGeom prst="straightConnector1">
            <a:avLst/>
          </a:prstGeom>
          <a:ln w="1270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/>
          <p:nvPr/>
        </p:nvCxnSpPr>
        <p:spPr>
          <a:xfrm>
            <a:off x="8705056" y="2568352"/>
            <a:ext cx="2232248" cy="756084"/>
          </a:xfrm>
          <a:prstGeom prst="bentConnector2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88832" y="7104856"/>
            <a:ext cx="0" cy="792088"/>
          </a:xfrm>
          <a:prstGeom prst="straightConnector1">
            <a:avLst/>
          </a:prstGeom>
          <a:ln w="1270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320680" y="3216424"/>
            <a:ext cx="2741725" cy="7200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u="sng" dirty="0" smtClean="0">
                <a:solidFill>
                  <a:schemeClr val="tx1"/>
                </a:solidFill>
                <a:latin typeface="Open Sans Condensed Light"/>
                <a:cs typeface="Times New Roman" pitchFamily="18" charset="0"/>
              </a:rPr>
              <a:t>Несостоявшиеся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/>
                <a:cs typeface="Times New Roman" pitchFamily="18" charset="0"/>
              </a:rPr>
              <a:t>электронные аукционы </a:t>
            </a:r>
            <a:endParaRPr lang="ru-RU" sz="1600" b="1" dirty="0">
              <a:solidFill>
                <a:schemeClr val="tx1"/>
              </a:solidFill>
              <a:latin typeface="Open Sans Condensed Light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688832" y="3936504"/>
            <a:ext cx="0" cy="1584176"/>
          </a:xfrm>
          <a:prstGeom prst="straightConnector1">
            <a:avLst/>
          </a:prstGeom>
          <a:ln w="127000">
            <a:solidFill>
              <a:schemeClr val="tx1"/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255" y="319921"/>
            <a:ext cx="7394866" cy="8679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этап системы взаимодействия в сфере государственных закупок в ФКУ «ЦОКР»</a:t>
            </a: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496144" y="1498186"/>
            <a:ext cx="12025336" cy="81030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384576" y="7186818"/>
            <a:ext cx="4392488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12568" y="5890674"/>
            <a:ext cx="4536504" cy="88803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0960" y="5962682"/>
            <a:ext cx="804256" cy="8042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240" y="1642202"/>
            <a:ext cx="9951493" cy="40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Рисунок 208" descr="30688_html_m284ef2b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6704" y="2914410"/>
            <a:ext cx="2016224" cy="1972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7264896" y="3082362"/>
            <a:ext cx="864096" cy="23996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44816" y="255437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960640" y="3082362"/>
            <a:ext cx="792088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672608" y="3802442"/>
            <a:ext cx="864096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7552928" y="3802442"/>
            <a:ext cx="864096" cy="21602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312568" y="5890674"/>
            <a:ext cx="3960440" cy="8880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Внедрение системы мониторинга государственных контрактов в Межрегиональные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филиалы ФКУ «ЦОКР»</a:t>
            </a:r>
            <a:endParaRPr lang="ru-RU" sz="15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56584" y="7258826"/>
            <a:ext cx="367240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Формирование Отделов внутреннего контроля и аудита для мониторинга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ценовой информации</a:t>
            </a:r>
            <a:endParaRPr lang="ru-RU" sz="15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976" y="7258826"/>
            <a:ext cx="720080" cy="8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Скругленный прямоугольник 56"/>
          <p:cNvSpPr/>
          <p:nvPr/>
        </p:nvSpPr>
        <p:spPr>
          <a:xfrm>
            <a:off x="5104656" y="8531034"/>
            <a:ext cx="280831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Доклад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начальнику Межрегионального </a:t>
            </a:r>
            <a:r>
              <a:rPr lang="ru-RU" sz="1600" b="1" dirty="0" smtClean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филиала ФКУ «ЦОКР»</a:t>
            </a:r>
            <a:endParaRPr lang="ru-RU" sz="1600" b="1" dirty="0">
              <a:solidFill>
                <a:schemeClr val="tx1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44816" y="5314610"/>
            <a:ext cx="0" cy="504056"/>
          </a:xfrm>
          <a:prstGeom prst="straightConnector1">
            <a:avLst/>
          </a:prstGeom>
          <a:ln w="127000">
            <a:solidFill>
              <a:srgbClr val="FF0000">
                <a:alpha val="70000"/>
              </a:srgbClr>
            </a:solidFill>
            <a:tailEnd type="stealth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381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544816" y="6826778"/>
            <a:ext cx="0" cy="360040"/>
          </a:xfrm>
          <a:prstGeom prst="straightConnector1">
            <a:avLst/>
          </a:pr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544816" y="8194930"/>
            <a:ext cx="0" cy="360040"/>
          </a:xfrm>
          <a:prstGeom prst="straightConnector1">
            <a:avLst/>
          </a:prstGeom>
          <a:ln w="889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579984">
            <a:off x="3476302" y="4732077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Отделы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959375">
            <a:off x="4340398" y="3147902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Отделы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40760" y="1570194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Отделы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724699">
            <a:off x="7721390" y="3182349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Отделы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344242">
            <a:off x="8300106" y="4626684"/>
            <a:ext cx="99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Отделы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00600" y="4882562"/>
            <a:ext cx="4319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Межрегиональный филиал ФКУ «ЦОКР»</a:t>
            </a:r>
            <a:endParaRPr lang="ru-RU" sz="1600" b="1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0772664">
            <a:off x="4700353" y="3901777"/>
            <a:ext cx="8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заявки</a:t>
            </a:r>
            <a:endParaRPr lang="ru-RU" sz="1600" b="1" dirty="0">
              <a:solidFill>
                <a:srgbClr val="FF0000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890546">
            <a:off x="7509693" y="3908797"/>
            <a:ext cx="8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Open Sans Condensed Light" charset="0"/>
                <a:ea typeface="Open Sans Condensed Light" charset="0"/>
                <a:cs typeface="Open Sans Condensed Light" charset="0"/>
              </a:rPr>
              <a:t>заявки</a:t>
            </a:r>
            <a:endParaRPr lang="ru-RU" sz="1600" b="1" dirty="0">
              <a:solidFill>
                <a:srgbClr val="FF0000"/>
              </a:solidFill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79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95255" y="319921"/>
            <a:ext cx="7394866" cy="8679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этап системы взаимодействия в сфере государственных закупок в ФКУ «ЦОКР»</a:t>
            </a: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68152" y="2352328"/>
            <a:ext cx="7344816" cy="16561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8152" y="2352328"/>
            <a:ext cx="7589838" cy="20159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Open Sans Condensed Light" charset="0"/>
              </a:rPr>
              <a:t>Основными задачами взаимодействия и внедрения системы мониторинга государственных закупок в ФКУ «ЦОКР» и Межрегиональных филиалах ФКУ «ЦОКР» в </a:t>
            </a:r>
            <a:r>
              <a:rPr lang="ru-RU" sz="2000" b="1" dirty="0">
                <a:latin typeface="Open Sans Condensed Light" charset="0"/>
              </a:rPr>
              <a:t>отношении закупок товаров, работ, услуг для обеспечения федеральных </a:t>
            </a:r>
            <a:r>
              <a:rPr lang="ru-RU" sz="2000" b="1" dirty="0" smtClean="0">
                <a:latin typeface="Open Sans Condensed Light" charset="0"/>
              </a:rPr>
              <a:t>нужд являются:</a:t>
            </a:r>
            <a:endParaRPr lang="ru-RU" sz="2000" b="1" dirty="0">
              <a:latin typeface="Open Sans Condensed Light" charset="0"/>
            </a:endParaRPr>
          </a:p>
          <a:p>
            <a:pPr>
              <a:defRPr/>
            </a:pP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12168" y="4008512"/>
            <a:ext cx="7178104" cy="5376664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2550" indent="-825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Open Sans Condensed Light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Соблюдение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требований к обоснованию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закупок;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 Обоснование начальной (максимальной) цены контракта,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цены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контракта заключаемого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с единственным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поставщиком (подрядчиком, исполнителем), включенной в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план-график;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 Применение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заказчиком мер ответственности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и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совершения иных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действий в случае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нарушения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поставщиком (подрядчиком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, исполнителем)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условий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контракта;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 Соответствие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поставленного товара,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выполненной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работы (ее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результата) или оказанной услуги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условиям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контракта;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 Соответствие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использования поставленного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товара,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выполненной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работы (ее результата) или оказанной </a:t>
            </a: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услуги</a:t>
            </a:r>
          </a:p>
          <a:p>
            <a:pPr marL="82550" indent="-825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Open Sans Condensed Light" pitchFamily="34" charset="0"/>
                <a:cs typeface="Times New Roman" panose="02020603050405020304" pitchFamily="18" charset="0"/>
              </a:rPr>
              <a:t>целям </a:t>
            </a:r>
            <a:r>
              <a:rPr lang="ru-RU" sz="1800" dirty="0">
                <a:latin typeface="Open Sans Condensed Light" pitchFamily="34" charset="0"/>
                <a:cs typeface="Times New Roman" panose="02020603050405020304" pitchFamily="18" charset="0"/>
              </a:rPr>
              <a:t>осуществления закупки.</a:t>
            </a:r>
          </a:p>
        </p:txBody>
      </p:sp>
      <p:pic>
        <p:nvPicPr>
          <p:cNvPr id="35" name="Рисунок 34" descr="question_mark_per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4976" y="2424336"/>
            <a:ext cx="4160520" cy="416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4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7-017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192"/>
            <a:ext cx="12801600" cy="8473008"/>
          </a:xfrm>
          <a:prstGeom prst="rect">
            <a:avLst/>
          </a:prstGeom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" y="0"/>
            <a:ext cx="12814935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37104" y="336104"/>
            <a:ext cx="230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ФКУ «ЦОКР»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09112" y="840160"/>
            <a:ext cx="20882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97144" y="840160"/>
            <a:ext cx="14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cokr.roskazna.ru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7941</TotalTime>
  <Words>774</Words>
  <Application>Microsoft Office PowerPoint</Application>
  <PresentationFormat>A3 (297x420 мм)</PresentationFormat>
  <Paragraphs>123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2_Тема Office</vt:lpstr>
      <vt:lpstr>Система взаимодействия и мониторинга государственных закупок в ФКУ «ЦОКР» и Межрегиональных филиалах ФКУ «ЦОКР»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Мулихова Наталья Николаевна</dc:creator>
  <cp:lastModifiedBy>Черникин Андрей Игоревич</cp:lastModifiedBy>
  <cp:revision>528</cp:revision>
  <cp:lastPrinted>2016-08-04T09:53:36Z</cp:lastPrinted>
  <dcterms:created xsi:type="dcterms:W3CDTF">2015-02-24T17:22:15Z</dcterms:created>
  <dcterms:modified xsi:type="dcterms:W3CDTF">2016-08-04T09:57:56Z</dcterms:modified>
</cp:coreProperties>
</file>