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72" r:id="rId2"/>
    <p:sldId id="374" r:id="rId3"/>
    <p:sldId id="373" r:id="rId4"/>
    <p:sldId id="368" r:id="rId5"/>
    <p:sldId id="369" r:id="rId6"/>
    <p:sldId id="362" r:id="rId7"/>
    <p:sldId id="367" r:id="rId8"/>
    <p:sldId id="371" r:id="rId9"/>
    <p:sldId id="363" r:id="rId10"/>
    <p:sldId id="365" r:id="rId11"/>
  </p:sldIdLst>
  <p:sldSz cx="12192000" cy="68580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834E"/>
    <a:srgbClr val="C3571B"/>
    <a:srgbClr val="81BB59"/>
    <a:srgbClr val="3968BD"/>
    <a:srgbClr val="3C6ABE"/>
    <a:srgbClr val="335CA7"/>
    <a:srgbClr val="3D6DC3"/>
    <a:srgbClr val="D9E2F7"/>
    <a:srgbClr val="FEDEC6"/>
    <a:srgbClr val="FEE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2" autoAdjust="0"/>
    <p:restoredTop sz="89915" autoAdjust="0"/>
  </p:normalViewPr>
  <p:slideViewPr>
    <p:cSldViewPr snapToGrid="0">
      <p:cViewPr>
        <p:scale>
          <a:sx n="100" d="100"/>
          <a:sy n="100" d="100"/>
        </p:scale>
        <p:origin x="-948" y="-438"/>
      </p:cViewPr>
      <p:guideLst>
        <p:guide orient="horz" pos="2160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3AA51-C3A4-46C5-8671-698333951107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42C69-9F48-4B86-AB18-83E91AC62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8619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t>15.02.2016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61524-2EEF-4D35-9BA2-419B27F5948A}" type="datetime1">
              <a:rPr lang="ru-RU" smtClean="0"/>
              <a:t>15.02.2016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6BBEE-396A-4F11-9E30-03ECE3C0A057}" type="datetime1">
              <a:rPr lang="ru-RU" smtClean="0"/>
              <a:t>15.02.2016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B238A-AF06-4133-88AA-19E1582B82FC}" type="datetime1">
              <a:rPr lang="ru-RU" smtClean="0"/>
              <a:t>15.02.2016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EC480-DF72-4FB8-A0BE-8F7547C4F866}" type="datetime1">
              <a:rPr lang="ru-RU" smtClean="0"/>
              <a:t>15.02.2016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5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7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AD432-F635-43B8-A888-21BD53375DB4}" type="datetime1">
              <a:rPr lang="ru-RU" smtClean="0"/>
              <a:t>15.02.2016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181601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1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E62D-5E43-4F1E-85C8-42A1316882D8}" type="datetime1">
              <a:rPr lang="ru-RU" smtClean="0"/>
              <a:t>15.02.2016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9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D41DF-A042-45FC-9757-DE835BFF8AA7}" type="datetime1">
              <a:rPr lang="ru-RU" smtClean="0"/>
              <a:t>15.02.2016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99EFF-3BAF-42CC-9F2B-88892EA97E23}" type="datetime1">
              <a:rPr lang="ru-RU" smtClean="0"/>
              <a:t>15.02.2016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5736-C094-4AC9-B4EA-AC43E29B276C}" type="datetime1">
              <a:rPr lang="ru-RU" smtClean="0"/>
              <a:t>15.02.2016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6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9" y="98743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6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01795-C144-478F-BD5D-C08F1117CDDD}" type="datetime1">
              <a:rPr lang="ru-RU" smtClean="0"/>
              <a:t>15.02.2016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6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9" y="987439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6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4FFCF-C78E-40DD-BECB-82779D5F05F0}" type="datetime1">
              <a:rPr lang="ru-RU" smtClean="0"/>
              <a:t>15.02.2016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1" y="365129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1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5AB894-143D-463C-90B4-F5AE23A5B760}" type="datetime1">
              <a:rPr lang="ru-RU" smtClean="0"/>
              <a:t>15.02.2016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3" y="635636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1" y="63563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62"/>
          <p:cNvSpPr txBox="1">
            <a:spLocks noChangeArrowheads="1"/>
          </p:cNvSpPr>
          <p:nvPr/>
        </p:nvSpPr>
        <p:spPr bwMode="auto">
          <a:xfrm>
            <a:off x="11663362" y="6415474"/>
            <a:ext cx="4667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176964" y="2499267"/>
            <a:ext cx="0" cy="47652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1752602" y="2971800"/>
            <a:ext cx="8848724" cy="1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760006" y="2971800"/>
            <a:ext cx="0" cy="36195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926231" y="2971800"/>
            <a:ext cx="1" cy="36195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176964" y="2975787"/>
            <a:ext cx="7" cy="357963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8464302" y="2971800"/>
            <a:ext cx="1436" cy="36195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10601325" y="2975787"/>
            <a:ext cx="1" cy="357963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071806" y="709198"/>
            <a:ext cx="9120194" cy="555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9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Казначейское  сопровождение государственных контрактов </a:t>
            </a:r>
            <a:endParaRPr lang="ru-RU" sz="190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</a:pPr>
            <a:r>
              <a:rPr lang="ru-RU" sz="190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ru-RU" sz="19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контрактов, договоров, соглашений)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82372" y="2095170"/>
            <a:ext cx="5181601" cy="40011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 defTabSz="666750">
              <a:spcAft>
                <a:spcPts val="0"/>
              </a:spcAft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</a:t>
            </a:r>
          </a:p>
        </p:txBody>
      </p:sp>
      <p:sp>
        <p:nvSpPr>
          <p:cNvPr id="11" name="Полилиния 10"/>
          <p:cNvSpPr/>
          <p:nvPr/>
        </p:nvSpPr>
        <p:spPr>
          <a:xfrm>
            <a:off x="2947083" y="3263969"/>
            <a:ext cx="1961467" cy="209563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договоров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предоставлении бюджетных инвестиций юридическим лицам</a:t>
            </a:r>
          </a:p>
        </p:txBody>
      </p:sp>
      <p:sp>
        <p:nvSpPr>
          <p:cNvPr id="12" name="Полилиния 11"/>
          <p:cNvSpPr/>
          <p:nvPr/>
        </p:nvSpPr>
        <p:spPr>
          <a:xfrm>
            <a:off x="5228121" y="3263969"/>
            <a:ext cx="1961467" cy="209563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соглашений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предоставлении субсидий юридическим лицам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7485005" y="3263970"/>
            <a:ext cx="1961467" cy="209563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договоров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взносах в уставные капиталы юридических лиц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9807408" y="3257550"/>
            <a:ext cx="1961467" cy="2102054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соглашений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предоставлении межбюджетных трансфертов</a:t>
            </a:r>
          </a:p>
        </p:txBody>
      </p:sp>
      <p:sp>
        <p:nvSpPr>
          <p:cNvPr id="10" name="Полилиния 9"/>
          <p:cNvSpPr/>
          <p:nvPr/>
        </p:nvSpPr>
        <p:spPr>
          <a:xfrm>
            <a:off x="600075" y="3263969"/>
            <a:ext cx="1961467" cy="2095635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контрактов (договоров)</a:t>
            </a:r>
            <a:endParaRPr lang="ru-RU" sz="1600" kern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42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301627" y="5135449"/>
            <a:ext cx="11697223" cy="1445263"/>
          </a:xfrm>
          <a:prstGeom prst="rect">
            <a:avLst/>
          </a:prstGeom>
          <a:solidFill>
            <a:schemeClr val="accent6">
              <a:lumMod val="20000"/>
              <a:lumOff val="80000"/>
              <a:alpha val="12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301626" y="2473968"/>
            <a:ext cx="11697223" cy="2612382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48150" y="236097"/>
            <a:ext cx="7681915" cy="5909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Казначейское </a:t>
            </a:r>
            <a:r>
              <a:rPr lang="ru-RU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сопровождение соглашений </a:t>
            </a:r>
            <a:r>
              <a:rPr lang="ru-RU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(договоров) </a:t>
            </a: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 предоставлении </a:t>
            </a:r>
            <a:r>
              <a:rPr lang="ru-RU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межбюджетных трансфертов </a:t>
            </a:r>
            <a:endParaRPr lang="ru-RU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301627" y="4169620"/>
            <a:ext cx="1965321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3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 КАЗНАЧЕЙСТВО</a:t>
            </a:r>
            <a:endParaRPr lang="ru-RU" sz="13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301626" y="5631606"/>
            <a:ext cx="1965321" cy="976209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КРЕДИТНЫЕ ОРГАНИЗАЦИИ</a:t>
            </a:r>
          </a:p>
        </p:txBody>
      </p:sp>
      <p:sp>
        <p:nvSpPr>
          <p:cNvPr id="8" name="Полилиния 7"/>
          <p:cNvSpPr/>
          <p:nvPr/>
        </p:nvSpPr>
        <p:spPr>
          <a:xfrm>
            <a:off x="4703237" y="1550381"/>
            <a:ext cx="1691743" cy="847522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ТОФК, 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которому переданы полномочия</a:t>
            </a:r>
            <a:endParaRPr lang="ru-RU" sz="1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9282380" y="1520085"/>
            <a:ext cx="2404796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Юридическое лицо</a:t>
            </a:r>
            <a:endParaRPr lang="ru-RU" sz="1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2303989" y="3543679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получателя бюджетных средств 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(01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л/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4648199" y="3561964"/>
            <a:ext cx="1738313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лицевого счета по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переданным полномочиям 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14л/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9282380" y="3572185"/>
            <a:ext cx="2404796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учета операций неучастника бюджетного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л/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3990974" y="1855046"/>
            <a:ext cx="657225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386512" y="4169620"/>
            <a:ext cx="556683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990974" y="4245827"/>
            <a:ext cx="657225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3326605" y="885961"/>
            <a:ext cx="2190750" cy="652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ГРБС о передаче полномочий получателя бюджетных средств  по перечислению </a:t>
            </a: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трансфертов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043362" y="3698034"/>
            <a:ext cx="604837" cy="4715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ЛБО</a:t>
            </a:r>
          </a:p>
          <a:p>
            <a:pPr algn="ctr"/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208979" y="2993253"/>
            <a:ext cx="858572" cy="51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Сводная</a:t>
            </a:r>
          </a:p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заявка на подкрепление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олилиния 32"/>
          <p:cNvSpPr/>
          <p:nvPr/>
        </p:nvSpPr>
        <p:spPr>
          <a:xfrm>
            <a:off x="9285951" y="5427126"/>
            <a:ext cx="2401225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 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9496287" y="4551703"/>
            <a:ext cx="0" cy="772772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6394980" y="3752837"/>
            <a:ext cx="672571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01626" y="2473968"/>
            <a:ext cx="11697224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19075" y="5086350"/>
            <a:ext cx="11779775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9600144" y="4610100"/>
            <a:ext cx="1221313" cy="263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</a:t>
            </a:r>
            <a:endParaRPr lang="ru-RU" sz="1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Полилиния 46"/>
          <p:cNvSpPr/>
          <p:nvPr/>
        </p:nvSpPr>
        <p:spPr>
          <a:xfrm>
            <a:off x="6943195" y="1528866"/>
            <a:ext cx="1691743" cy="86650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Уполномоченный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 власти – 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РФ</a:t>
            </a:r>
            <a:endParaRPr lang="ru-RU" sz="1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Полилиния 47"/>
          <p:cNvSpPr/>
          <p:nvPr/>
        </p:nvSpPr>
        <p:spPr>
          <a:xfrm>
            <a:off x="6954042" y="3572185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получателя бюджетных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 </a:t>
            </a: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 л/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9" name="Полилиния 48"/>
          <p:cNvSpPr/>
          <p:nvPr/>
        </p:nvSpPr>
        <p:spPr>
          <a:xfrm>
            <a:off x="2303989" y="1535993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распорядитель бюджетных средств</a:t>
            </a:r>
            <a:endParaRPr lang="ru-RU" sz="1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283784" y="4413768"/>
            <a:ext cx="858572" cy="51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Платежное поручение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8594456" y="4169620"/>
            <a:ext cx="687924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8445035" y="4423874"/>
            <a:ext cx="858572" cy="51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Перечисление средств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339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76299" y="1652589"/>
            <a:ext cx="1971675" cy="742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ПБС ФБ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6300" y="3121815"/>
            <a:ext cx="1971675" cy="7191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ПБС ФБ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76300" y="4705351"/>
            <a:ext cx="1971675" cy="752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ПБС ФБ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62899" y="1533527"/>
            <a:ext cx="2524125" cy="757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Юридическое лицо </a:t>
            </a:r>
            <a:r>
              <a:rPr lang="ru-RU" b="1" dirty="0">
                <a:solidFill>
                  <a:schemeClr val="tx1"/>
                </a:solidFill>
              </a:rPr>
              <a:t>(расчетный счет)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791450" y="3033712"/>
            <a:ext cx="2762250" cy="10334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Юридическое лицо -получатель гранта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(расчетный счет)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962900" y="4705351"/>
            <a:ext cx="2524125" cy="938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Юридическое лицо </a:t>
            </a:r>
            <a:r>
              <a:rPr lang="ru-RU" b="1" dirty="0">
                <a:solidFill>
                  <a:schemeClr val="tx1"/>
                </a:solidFill>
              </a:rPr>
              <a:t>(лицевой счет в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органе ФК)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429000" y="923925"/>
            <a:ext cx="4505325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I. </a:t>
            </a:r>
            <a:r>
              <a:rPr lang="ru-RU" b="1" dirty="0" smtClean="0">
                <a:solidFill>
                  <a:schemeClr val="tx1"/>
                </a:solidFill>
              </a:rPr>
              <a:t>Компенсационная форма субсидии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71850" y="2609843"/>
            <a:ext cx="4505325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II. </a:t>
            </a:r>
            <a:r>
              <a:rPr lang="ru-RU" b="1" dirty="0" err="1">
                <a:solidFill>
                  <a:schemeClr val="tx1"/>
                </a:solidFill>
              </a:rPr>
              <a:t>Грантовая</a:t>
            </a:r>
            <a:r>
              <a:rPr lang="ru-RU" b="1" dirty="0">
                <a:solidFill>
                  <a:schemeClr val="tx1"/>
                </a:solidFill>
              </a:rPr>
              <a:t> форма субсидии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309937" y="4124325"/>
            <a:ext cx="4505325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III. </a:t>
            </a:r>
            <a:r>
              <a:rPr lang="ru-RU" b="1" dirty="0">
                <a:solidFill>
                  <a:schemeClr val="tx1"/>
                </a:solidFill>
              </a:rPr>
              <a:t>Авансовая форма субсидии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3062288" y="1850228"/>
            <a:ext cx="4686298" cy="1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152770" y="2124075"/>
            <a:ext cx="4600575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4506511" y="5188743"/>
            <a:ext cx="1054896" cy="3881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500" b="1" dirty="0" smtClean="0">
                <a:solidFill>
                  <a:schemeClr val="tx1"/>
                </a:solidFill>
              </a:rPr>
              <a:t>(2.) </a:t>
            </a:r>
            <a:r>
              <a:rPr lang="ru-RU" sz="1500" dirty="0" smtClean="0">
                <a:solidFill>
                  <a:schemeClr val="tx1"/>
                </a:solidFill>
              </a:rPr>
              <a:t>отчет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533895" y="1576388"/>
            <a:ext cx="923925" cy="238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500" b="1" dirty="0">
                <a:solidFill>
                  <a:schemeClr val="tx1"/>
                </a:solidFill>
              </a:rPr>
              <a:t>(1.)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smtClean="0">
                <a:solidFill>
                  <a:schemeClr val="tx1"/>
                </a:solidFill>
              </a:rPr>
              <a:t>отчет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385070" y="3602830"/>
            <a:ext cx="1393027" cy="238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500" dirty="0" smtClean="0">
                <a:solidFill>
                  <a:schemeClr val="tx1"/>
                </a:solidFill>
              </a:rPr>
              <a:t>отчета </a:t>
            </a:r>
            <a:r>
              <a:rPr lang="ru-RU" sz="1500" dirty="0">
                <a:solidFill>
                  <a:schemeClr val="tx1"/>
                </a:solidFill>
              </a:rPr>
              <a:t>НЕТ</a:t>
            </a: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3105150" y="3550444"/>
            <a:ext cx="4533900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105150" y="4891081"/>
            <a:ext cx="4600575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3062288" y="5186361"/>
            <a:ext cx="4686298" cy="1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10772775" y="1585911"/>
            <a:ext cx="1095375" cy="75723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ДЗ нет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0772775" y="3205162"/>
            <a:ext cx="1095375" cy="75723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ДЗ нет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0772773" y="4807742"/>
            <a:ext cx="1095375" cy="75723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ДЗ есть</a:t>
            </a:r>
          </a:p>
        </p:txBody>
      </p:sp>
      <p:pic>
        <p:nvPicPr>
          <p:cNvPr id="1026" name="Picture 2" descr="base_1_155596_1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724" y="2252657"/>
            <a:ext cx="295275" cy="25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Прямоугольник 32"/>
          <p:cNvSpPr/>
          <p:nvPr/>
        </p:nvSpPr>
        <p:spPr>
          <a:xfrm>
            <a:off x="4562474" y="2194320"/>
            <a:ext cx="519111" cy="273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</a:rPr>
              <a:t>(2.)</a:t>
            </a:r>
            <a:endParaRPr lang="ru-RU" sz="1500" b="1" dirty="0">
              <a:solidFill>
                <a:schemeClr val="tx1"/>
              </a:solidFill>
            </a:endParaRPr>
          </a:p>
        </p:txBody>
      </p:sp>
      <p:pic>
        <p:nvPicPr>
          <p:cNvPr id="35" name="Picture 2" descr="base_1_155596_1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6338" y="3181348"/>
            <a:ext cx="295275" cy="25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 descr="base_1_155596_1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959" y="4579143"/>
            <a:ext cx="295275" cy="25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Прямоугольник 37"/>
          <p:cNvSpPr/>
          <p:nvPr/>
        </p:nvSpPr>
        <p:spPr>
          <a:xfrm>
            <a:off x="4562473" y="4579143"/>
            <a:ext cx="519111" cy="273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</a:rPr>
              <a:t>(1.)</a:t>
            </a: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533895" y="3170633"/>
            <a:ext cx="519111" cy="273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</a:rPr>
              <a:t>(1.)</a:t>
            </a:r>
            <a:endParaRPr lang="ru-RU" sz="1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320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4" name="TextBox 62"/>
          <p:cNvSpPr txBox="1">
            <a:spLocks noChangeArrowheads="1"/>
          </p:cNvSpPr>
          <p:nvPr/>
        </p:nvSpPr>
        <p:spPr bwMode="auto">
          <a:xfrm>
            <a:off x="11663369" y="6415486"/>
            <a:ext cx="466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628106"/>
              </p:ext>
            </p:extLst>
          </p:nvPr>
        </p:nvGraphicFramePr>
        <p:xfrm>
          <a:off x="1066800" y="1157132"/>
          <a:ext cx="10525125" cy="531605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92845"/>
                <a:gridCol w="4642115"/>
                <a:gridCol w="3458353"/>
                <a:gridCol w="1431812"/>
              </a:tblGrid>
              <a:tr h="396794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/>
                        <a:t>Дебиторская задолженность </a:t>
                      </a:r>
                      <a:endParaRPr lang="ru-RU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Форма субсидии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Документы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Лицевые счета</a:t>
                      </a:r>
                      <a:endParaRPr lang="ru-RU" sz="1100" b="1" dirty="0"/>
                    </a:p>
                  </a:txBody>
                  <a:tcPr/>
                </a:tc>
              </a:tr>
              <a:tr h="1540349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0,0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I. </a:t>
                      </a:r>
                      <a:r>
                        <a:rPr lang="ru-RU" b="0" dirty="0" smtClean="0"/>
                        <a:t>Компенсационная</a:t>
                      </a:r>
                    </a:p>
                    <a:p>
                      <a:endParaRPr lang="ru-RU" sz="1100" b="0" dirty="0" smtClean="0"/>
                    </a:p>
                    <a:p>
                      <a:r>
                        <a:rPr lang="ru-RU" sz="1100" b="0" dirty="0" smtClean="0"/>
                        <a:t>Юридическое лицо : отчет о подтверждении  фактически</a:t>
                      </a:r>
                      <a:r>
                        <a:rPr lang="ru-RU" sz="1100" b="0" baseline="0" dirty="0" smtClean="0"/>
                        <a:t> произведенных </a:t>
                      </a:r>
                      <a:r>
                        <a:rPr lang="ru-RU" sz="1100" b="0" dirty="0" smtClean="0"/>
                        <a:t>расходах</a:t>
                      </a:r>
                    </a:p>
                    <a:p>
                      <a:endParaRPr lang="ru-RU" sz="8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/>
                        <a:t>Получатель  средств федерального бюджета: перечисление средств с лицевого счета получателя средств федерального бюджета  на расчетный счет юридического лица</a:t>
                      </a:r>
                    </a:p>
                    <a:p>
                      <a:endParaRPr lang="ru-RU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Включение в реестр соглашений на основании информации о соглашении или нормативном правовом акте  </a:t>
                      </a:r>
                    </a:p>
                    <a:p>
                      <a:endParaRPr lang="ru-RU" sz="9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9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Постановка на учет бюджетного обязательства </a:t>
                      </a:r>
                    </a:p>
                    <a:p>
                      <a:endParaRPr lang="ru-RU" sz="9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9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Заявка на кассовый расход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03 лицевой счет получателя  бюджетных средств </a:t>
                      </a:r>
                      <a:endParaRPr lang="ru-RU" sz="9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549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II. </a:t>
                      </a:r>
                      <a:r>
                        <a:rPr lang="ru-RU" dirty="0" err="1" smtClean="0"/>
                        <a:t>Грантовая</a:t>
                      </a: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/>
                        <a:t>Получатель средств федерального бюджета: перечисление средств с лицевого счета получателя средств федерального бюджета  на расчетный счет юридического лица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Включение в реестр соглашений на основании информации о соглашении или нормативном правовом акте  </a:t>
                      </a:r>
                    </a:p>
                    <a:p>
                      <a:endParaRPr lang="ru-RU" sz="9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9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Постановка на учет бюджетного обязательства </a:t>
                      </a:r>
                    </a:p>
                    <a:p>
                      <a:endParaRPr lang="ru-RU" sz="9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9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Заявка на кассовый расход</a:t>
                      </a:r>
                    </a:p>
                    <a:p>
                      <a:endParaRPr lang="ru-RU" sz="9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03 лицевой счет получателя  бюджетных средств </a:t>
                      </a:r>
                      <a:endParaRPr lang="ru-RU" sz="9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04401">
                <a:tc rowSpan="2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00050" indent="-400050">
                        <a:buAutoNum type="romanUcPeriod" startAt="3"/>
                      </a:pPr>
                      <a:r>
                        <a:rPr lang="ru-RU" dirty="0" smtClean="0"/>
                        <a:t>Авансовая</a:t>
                      </a:r>
                    </a:p>
                    <a:p>
                      <a:endParaRPr lang="ru-RU" sz="11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/>
                        <a:t>Получатель  средств федерального бюджета: перечисление средств  с лицевого счета по переданным полномочиям</a:t>
                      </a:r>
                      <a:r>
                        <a:rPr lang="ru-RU" sz="1100" b="0" baseline="0" dirty="0" smtClean="0"/>
                        <a:t> </a:t>
                      </a:r>
                      <a:r>
                        <a:rPr lang="ru-RU" sz="1100" b="0" dirty="0" smtClean="0"/>
                        <a:t>на лицевой счет неучастника бюджетного процесса , открытого юридическому лицу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dirty="0" smtClean="0"/>
                    </a:p>
                    <a:p>
                      <a:r>
                        <a:rPr lang="ru-RU" sz="1100" b="0" dirty="0" smtClean="0"/>
                        <a:t>Юридическое лицо : перечисление на расчетный счет юридического</a:t>
                      </a:r>
                      <a:r>
                        <a:rPr lang="ru-RU" sz="1100" b="0" baseline="0" dirty="0" smtClean="0"/>
                        <a:t> лица</a:t>
                      </a:r>
                      <a:r>
                        <a:rPr lang="ru-RU" sz="1100" b="0" dirty="0" smtClean="0"/>
                        <a:t> на основании  документа –основания и  документа,  подтверждающего возникновение денежного обязательства </a:t>
                      </a:r>
                    </a:p>
                    <a:p>
                      <a:endParaRPr lang="ru-RU" sz="1100" b="0" dirty="0" smtClean="0"/>
                    </a:p>
                    <a:p>
                      <a:pPr marL="0" indent="0"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Включение в реестр соглашений на основании информации о соглашении или нормативном правовом акте  </a:t>
                      </a:r>
                    </a:p>
                    <a:p>
                      <a:endParaRPr lang="ru-RU" sz="10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Постановка на учет бюджетного обязательства </a:t>
                      </a:r>
                    </a:p>
                    <a:p>
                      <a:endParaRPr lang="ru-RU" sz="10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0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лицевой счет по переданным полномочиям получателя бюджетных средств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/>
                    </a:p>
                  </a:txBody>
                  <a:tcPr/>
                </a:tc>
              </a:tr>
              <a:tr h="94455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Сведения о направлениях расходования целевых средств;</a:t>
                      </a:r>
                    </a:p>
                    <a:p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Платежное поручение; </a:t>
                      </a:r>
                    </a:p>
                    <a:p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Документ-основание (документы, подтверждающие возникновение денежных обязательства)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 лицевой счет неучастника бюджетного процесса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71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477624" y="6318264"/>
            <a:ext cx="400051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81375" y="661573"/>
            <a:ext cx="8429625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000"/>
              </a:lnSpc>
            </a:pPr>
            <a:r>
              <a:rPr lang="ru-RU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Открытие лицевых счетов ДЛЯ УЧЕТА ОПЕРАЦИЙ ПО ПЕРЕДАННЫМ ПОЛНОМОЧИЯМ ПОЛУЧАТЕЛЯ БЮДЖЕТНЫХ СРЕДСТВ (код 14)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65082" y="2890458"/>
            <a:ext cx="2861812" cy="853823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РАСПОРЯДИТЕЛЬ БЮДЖЕТНЫХ СРЕДСТВ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827843" y="2890459"/>
            <a:ext cx="3344982" cy="1119566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1200"/>
              </a:spcBef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ТОФК, 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которому переданы полномочия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826894" y="3105158"/>
            <a:ext cx="3671887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3519487" y="1933576"/>
            <a:ext cx="3695700" cy="8096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ГРБС о передаче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полномочий получателя бюджетных средств 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перечислению субсидии юридическому лицу    </a:t>
            </a:r>
          </a:p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течение 5 рабочих дней со дня его подписания)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4124325" y="3517398"/>
            <a:ext cx="3703518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377185" y="3840489"/>
            <a:ext cx="3364933" cy="942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из лицевого счета получателя средств  с указанием номера открытого лицевого счета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 позднее следующего рабочего дня после открытия лицевого счета)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051055"/>
              </p:ext>
            </p:extLst>
          </p:nvPr>
        </p:nvGraphicFramePr>
        <p:xfrm>
          <a:off x="8043294" y="3656331"/>
          <a:ext cx="3386706" cy="2121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6706"/>
              </a:tblGrid>
              <a:tr h="1268094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  Оформляет :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Заявление на открытие лицевого счета  (код формы по КФД 0531752)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Карточку образцов подписей к лицевым  счетам (код формы по КФД 0531753)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66700" marR="0" indent="-5334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  </a:t>
                      </a:r>
                      <a:r>
                        <a:rPr lang="ru-RU" sz="12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Осуществляет открытие лицевого счета для учета операций по переданным полномочиям (с кодом 14)</a:t>
                      </a:r>
                    </a:p>
                    <a:p>
                      <a:endParaRPr lang="ru-RU" sz="12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658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368087" y="6318264"/>
            <a:ext cx="428626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48050" y="671098"/>
            <a:ext cx="8134350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000"/>
              </a:lnSpc>
            </a:pPr>
            <a:r>
              <a:rPr lang="ru-RU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Открытие лицевых счетов </a:t>
            </a:r>
            <a:r>
              <a:rPr lang="ru-RU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ДЛЯ УЧЕТА ОПЕРАЦИЙ </a:t>
            </a:r>
            <a:r>
              <a:rPr lang="ru-RU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НЕУЧАСТНИКА БЮДЖЕТНОГО ПРОЦЕССА (код 41) </a:t>
            </a:r>
            <a:endParaRPr lang="ru-RU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38188" y="3257552"/>
            <a:ext cx="3000375" cy="1257298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800"/>
              </a:spcBef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ЮРИДИЧЕСКОЕ ЛИЦО </a:t>
            </a:r>
          </a:p>
          <a:p>
            <a:pPr algn="ctr">
              <a:spcBef>
                <a:spcPts val="600"/>
              </a:spcBef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(обособленное подразделение)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74216" y="3154485"/>
            <a:ext cx="2823712" cy="1360365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738563" y="3571877"/>
            <a:ext cx="4376737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3905250" y="4197098"/>
            <a:ext cx="4367663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5832758" y="4410074"/>
            <a:ext cx="4035142" cy="942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из лицевого счета неучастника бюджетного процесса с указанием номера открытого лицевого счета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 позднее следующего рабочего дня после открытия счета)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238376" y="1600201"/>
            <a:ext cx="5367336" cy="17621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144000" rtlCol="0" anchor="ctr"/>
          <a:lstStyle/>
          <a:p>
            <a:pPr marL="228600" indent="-228600" algn="just">
              <a:spcBef>
                <a:spcPts val="600"/>
              </a:spcBef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договора (соглашения) или нормативного правового акта о предоставлении субсидии;</a:t>
            </a:r>
          </a:p>
          <a:p>
            <a:pPr marL="228600" indent="-228600" algn="just">
              <a:spcBef>
                <a:spcPts val="600"/>
              </a:spcBef>
              <a:buFontTx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на открытие лицевого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(код формы по КФД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0531752) ;</a:t>
            </a:r>
          </a:p>
          <a:p>
            <a:pPr marL="228600" indent="-228600" algn="just">
              <a:spcBef>
                <a:spcPts val="600"/>
              </a:spcBef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Карточка образцов подписей к лицевым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счетам (код формы по КФД 0531753);</a:t>
            </a:r>
          </a:p>
          <a:p>
            <a:pPr marL="228600" indent="-228600" algn="just">
              <a:spcBef>
                <a:spcPts val="600"/>
              </a:spcBef>
              <a:buFontTx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Ходатайство вышестоящей организации об открытии лицевого счета обособленному подразделению  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случае открытия лицевого счета обособленному подразделению</a:t>
            </a:r>
            <a:r>
              <a:rPr lang="ru-RU" sz="1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884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42"/>
          <p:cNvSpPr/>
          <p:nvPr/>
        </p:nvSpPr>
        <p:spPr>
          <a:xfrm>
            <a:off x="301627" y="5155562"/>
            <a:ext cx="11697223" cy="1445263"/>
          </a:xfrm>
          <a:prstGeom prst="rect">
            <a:avLst/>
          </a:prstGeom>
          <a:solidFill>
            <a:schemeClr val="accent6">
              <a:lumMod val="20000"/>
              <a:lumOff val="80000"/>
              <a:alpha val="12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301629" y="2578815"/>
            <a:ext cx="11697223" cy="2545369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5" name="Полилиния 4"/>
          <p:cNvSpPr/>
          <p:nvPr/>
        </p:nvSpPr>
        <p:spPr>
          <a:xfrm>
            <a:off x="2693462" y="1619252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заказчик</a:t>
            </a:r>
            <a:endParaRPr lang="ru-RU" sz="1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301629" y="3874553"/>
            <a:ext cx="1965321" cy="976209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3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 КАЗНАЧЕЙСТВО</a:t>
            </a:r>
            <a:endParaRPr lang="ru-RU" sz="13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301629" y="5567465"/>
            <a:ext cx="1965321" cy="976209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КРЕДИТНЫЕ ОРГАНИЗАЦИИ</a:t>
            </a:r>
          </a:p>
        </p:txBody>
      </p:sp>
      <p:sp>
        <p:nvSpPr>
          <p:cNvPr id="9" name="Полилиния 8"/>
          <p:cNvSpPr/>
          <p:nvPr/>
        </p:nvSpPr>
        <p:spPr>
          <a:xfrm>
            <a:off x="7627412" y="1604864"/>
            <a:ext cx="162136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2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сполнитель (соисполнитель)</a:t>
            </a:r>
            <a:endParaRPr lang="ru-RU" sz="1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9980088" y="1590746"/>
            <a:ext cx="1621364" cy="86191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(соисполнитель)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2693462" y="3424548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получателя бюджетных средств 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 л/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5160436" y="3433865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учета операций неучастника бюджетного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л/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7608362" y="3424548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учета операций неучастника бюджетного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л/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5" name="Полилиния 14"/>
          <p:cNvSpPr/>
          <p:nvPr/>
        </p:nvSpPr>
        <p:spPr>
          <a:xfrm>
            <a:off x="9961038" y="3433866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учета операций неучастника бюджетного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л/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438650" y="1855046"/>
            <a:ext cx="6572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9229726" y="1855046"/>
            <a:ext cx="6572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800850" y="1862242"/>
            <a:ext cx="6572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9235026" y="3768578"/>
            <a:ext cx="657225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819899" y="3770907"/>
            <a:ext cx="657225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333876" y="3782761"/>
            <a:ext cx="657225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9081434" y="1166983"/>
            <a:ext cx="964407" cy="51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(ДОГОВОР)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076700" y="3090832"/>
            <a:ext cx="1209675" cy="51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АВАНС</a:t>
            </a:r>
          </a:p>
          <a:p>
            <a:pPr algn="ctr"/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958801" y="3167309"/>
            <a:ext cx="1209675" cy="51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АВАНС</a:t>
            </a:r>
          </a:p>
          <a:p>
            <a:pPr algn="ctr"/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543673" y="3167440"/>
            <a:ext cx="1209675" cy="51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АВАНС</a:t>
            </a:r>
          </a:p>
          <a:p>
            <a:pPr algn="ctr"/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олилиния 29"/>
          <p:cNvSpPr/>
          <p:nvPr/>
        </p:nvSpPr>
        <p:spPr>
          <a:xfrm>
            <a:off x="5198536" y="5357914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 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олилиния 32"/>
          <p:cNvSpPr/>
          <p:nvPr/>
        </p:nvSpPr>
        <p:spPr>
          <a:xfrm>
            <a:off x="7661672" y="5343730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 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олилиния 33"/>
          <p:cNvSpPr/>
          <p:nvPr/>
        </p:nvSpPr>
        <p:spPr>
          <a:xfrm>
            <a:off x="9980088" y="5329546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 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6574632" y="4410074"/>
            <a:ext cx="902492" cy="919472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8877300" y="4410074"/>
            <a:ext cx="887017" cy="828676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6697265" y="1162391"/>
            <a:ext cx="964407" cy="51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(ДОГОВОР)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01628" y="2540981"/>
            <a:ext cx="11623672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60351" y="5103207"/>
            <a:ext cx="11623672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5286375" y="4410074"/>
            <a:ext cx="0" cy="828676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5379511" y="5103207"/>
            <a:ext cx="958453" cy="194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</a:t>
            </a:r>
            <a:endParaRPr lang="ru-RU" sz="1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7762878" y="5086350"/>
            <a:ext cx="958453" cy="194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</a:t>
            </a:r>
            <a:endParaRPr lang="ru-RU" sz="1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163175" y="5044088"/>
            <a:ext cx="958453" cy="194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</a:t>
            </a:r>
            <a:endParaRPr lang="ru-RU" sz="1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7762878" y="4371862"/>
            <a:ext cx="0" cy="828676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10074416" y="4371862"/>
            <a:ext cx="0" cy="828676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333876" y="342654"/>
            <a:ext cx="7300915" cy="5909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Казначейское сопровождение государственных </a:t>
            </a:r>
          </a:p>
          <a:p>
            <a:pPr lvl="0"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контрактов, контрактов (договоров))</a:t>
            </a:r>
          </a:p>
        </p:txBody>
      </p:sp>
      <p:sp>
        <p:nvSpPr>
          <p:cNvPr id="57" name="Полилиния 56"/>
          <p:cNvSpPr/>
          <p:nvPr/>
        </p:nvSpPr>
        <p:spPr>
          <a:xfrm>
            <a:off x="5198536" y="1619252"/>
            <a:ext cx="162136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Головной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исполнитель</a:t>
            </a:r>
            <a:endParaRPr lang="ru-RU" sz="1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133850" y="1166983"/>
            <a:ext cx="1209675" cy="51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ГОСКОНТРАКТ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9" name="Прямая со стрелкой 58"/>
          <p:cNvCxnSpPr/>
          <p:nvPr/>
        </p:nvCxnSpPr>
        <p:spPr>
          <a:xfrm>
            <a:off x="4122212" y="4476954"/>
            <a:ext cx="902492" cy="919472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4084113" y="4410281"/>
            <a:ext cx="1221313" cy="263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</a:t>
            </a:r>
          </a:p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</a:t>
            </a:r>
            <a:endParaRPr lang="ru-RU" sz="1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6574632" y="4400643"/>
            <a:ext cx="1221313" cy="263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 (окончательные)</a:t>
            </a:r>
          </a:p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</a:t>
            </a:r>
            <a:endParaRPr lang="ru-RU" sz="1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8952981" y="4398552"/>
            <a:ext cx="1221313" cy="263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(окончательные) </a:t>
            </a:r>
          </a:p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</a:t>
            </a:r>
            <a:endParaRPr lang="ru-RU" sz="1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150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42"/>
          <p:cNvSpPr/>
          <p:nvPr/>
        </p:nvSpPr>
        <p:spPr>
          <a:xfrm>
            <a:off x="301627" y="5155562"/>
            <a:ext cx="11697223" cy="1445263"/>
          </a:xfrm>
          <a:prstGeom prst="rect">
            <a:avLst/>
          </a:prstGeom>
          <a:solidFill>
            <a:schemeClr val="accent6">
              <a:lumMod val="20000"/>
              <a:lumOff val="80000"/>
              <a:alpha val="12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264852" y="2525438"/>
            <a:ext cx="11697223" cy="2545369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138611" y="216799"/>
            <a:ext cx="7681915" cy="8402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Казначейское сопровождение соглашений (договоров) </a:t>
            </a:r>
            <a:r>
              <a:rPr lang="ru-RU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 </a:t>
            </a:r>
            <a:r>
              <a:rPr lang="ru-RU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предоставлении юридическим лицам бюджетных </a:t>
            </a:r>
            <a:r>
              <a:rPr lang="ru-RU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инвестиций</a:t>
            </a:r>
            <a:endParaRPr lang="ru-RU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301629" y="3874553"/>
            <a:ext cx="1965321" cy="976209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3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 КАЗНАЧЕЙСТВО</a:t>
            </a:r>
            <a:endParaRPr lang="ru-RU" sz="13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301629" y="5567465"/>
            <a:ext cx="1965321" cy="976209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КРЕДИТНЫЕ ОРГАНИЗАЦИИ</a:t>
            </a:r>
          </a:p>
        </p:txBody>
      </p:sp>
      <p:sp>
        <p:nvSpPr>
          <p:cNvPr id="8" name="Полилиния 7"/>
          <p:cNvSpPr/>
          <p:nvPr/>
        </p:nvSpPr>
        <p:spPr>
          <a:xfrm>
            <a:off x="5198536" y="1619252"/>
            <a:ext cx="162136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Юридическое  лицо - получатель целевых средств</a:t>
            </a:r>
            <a:endParaRPr lang="ru-RU" sz="1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7627412" y="1604864"/>
            <a:ext cx="162136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2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сполнитель (соисполнитель)</a:t>
            </a:r>
            <a:endParaRPr lang="ru-RU" sz="1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9980088" y="1590746"/>
            <a:ext cx="1621364" cy="86191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(соисполнитель)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2693462" y="3424548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получателя бюджетных средств 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 л/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5160436" y="3433865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учета операций неучастника бюджетного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л/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7608362" y="3424548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учета операций неучастника бюджетного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л/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5" name="Полилиния 14"/>
          <p:cNvSpPr/>
          <p:nvPr/>
        </p:nvSpPr>
        <p:spPr>
          <a:xfrm>
            <a:off x="9961038" y="3433866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учета операций неучастника бюджетного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л/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438650" y="1855046"/>
            <a:ext cx="657225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9229726" y="1855046"/>
            <a:ext cx="657225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800850" y="1862242"/>
            <a:ext cx="657225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9235026" y="3768578"/>
            <a:ext cx="657225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819899" y="3770907"/>
            <a:ext cx="657225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333876" y="3782761"/>
            <a:ext cx="657225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3800475" y="1076325"/>
            <a:ext cx="1828800" cy="6048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</a:t>
            </a: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(договоров) о предоставлении юридическим лицам бюджетных инвестиций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9081434" y="1166983"/>
            <a:ext cx="964407" cy="51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(ДОГОВОР)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057650" y="3088368"/>
            <a:ext cx="1209675" cy="51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инвестиции</a:t>
            </a:r>
          </a:p>
          <a:p>
            <a:pPr algn="ctr"/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989874" y="3088368"/>
            <a:ext cx="1209675" cy="51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АВАНС</a:t>
            </a:r>
          </a:p>
          <a:p>
            <a:pPr algn="ctr"/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574632" y="3107017"/>
            <a:ext cx="1209675" cy="51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АВАНС</a:t>
            </a:r>
          </a:p>
          <a:p>
            <a:pPr algn="ctr"/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олилиния 29"/>
          <p:cNvSpPr/>
          <p:nvPr/>
        </p:nvSpPr>
        <p:spPr>
          <a:xfrm>
            <a:off x="5198536" y="5357914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 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олилиния 32"/>
          <p:cNvSpPr/>
          <p:nvPr/>
        </p:nvSpPr>
        <p:spPr>
          <a:xfrm>
            <a:off x="7661672" y="5343730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 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олилиния 33"/>
          <p:cNvSpPr/>
          <p:nvPr/>
        </p:nvSpPr>
        <p:spPr>
          <a:xfrm>
            <a:off x="9980088" y="5329546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 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6574632" y="4410074"/>
            <a:ext cx="902492" cy="919472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8877300" y="4410074"/>
            <a:ext cx="887017" cy="828676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6697265" y="1162391"/>
            <a:ext cx="964407" cy="51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(ДОГОВОР)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01628" y="2540981"/>
            <a:ext cx="11623672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60351" y="5103207"/>
            <a:ext cx="11623672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5286375" y="4410074"/>
            <a:ext cx="0" cy="828676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5379511" y="5103207"/>
            <a:ext cx="958453" cy="194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</a:t>
            </a:r>
            <a:endParaRPr lang="ru-RU" sz="1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7762878" y="5086350"/>
            <a:ext cx="958453" cy="194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</a:t>
            </a:r>
            <a:endParaRPr lang="ru-RU" sz="1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163175" y="5044088"/>
            <a:ext cx="958453" cy="194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</a:t>
            </a:r>
            <a:endParaRPr lang="ru-RU" sz="1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7762878" y="4371862"/>
            <a:ext cx="0" cy="828676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10074416" y="4371862"/>
            <a:ext cx="0" cy="828676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4090986" y="4430454"/>
            <a:ext cx="900115" cy="92746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4107923" y="4390026"/>
            <a:ext cx="1221313" cy="263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</a:t>
            </a:r>
          </a:p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</a:t>
            </a:r>
            <a:endParaRPr lang="ru-RU" sz="1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593682" y="4381914"/>
            <a:ext cx="1221313" cy="263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(окончательные) </a:t>
            </a:r>
          </a:p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</a:t>
            </a:r>
            <a:endParaRPr lang="ru-RU" sz="1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8978236" y="4362657"/>
            <a:ext cx="1221313" cy="263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(окончательные) </a:t>
            </a:r>
          </a:p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</a:t>
            </a:r>
            <a:endParaRPr lang="ru-RU" sz="1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Полилиния 55"/>
          <p:cNvSpPr/>
          <p:nvPr/>
        </p:nvSpPr>
        <p:spPr>
          <a:xfrm>
            <a:off x="2693462" y="1619252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распорядитель бюджетных средств</a:t>
            </a:r>
            <a:endParaRPr lang="ru-RU" sz="1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559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42"/>
          <p:cNvSpPr/>
          <p:nvPr/>
        </p:nvSpPr>
        <p:spPr>
          <a:xfrm>
            <a:off x="301627" y="5155562"/>
            <a:ext cx="11697223" cy="1445263"/>
          </a:xfrm>
          <a:prstGeom prst="rect">
            <a:avLst/>
          </a:prstGeom>
          <a:solidFill>
            <a:schemeClr val="accent6">
              <a:lumMod val="20000"/>
              <a:lumOff val="80000"/>
              <a:alpha val="12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301629" y="2540981"/>
            <a:ext cx="11697223" cy="2545369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5" name="Полилиния 4"/>
          <p:cNvSpPr/>
          <p:nvPr/>
        </p:nvSpPr>
        <p:spPr>
          <a:xfrm>
            <a:off x="2693462" y="1619252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распорядитель бюджетных средств</a:t>
            </a:r>
            <a:endParaRPr lang="ru-RU" sz="1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301629" y="3874553"/>
            <a:ext cx="1965321" cy="976209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3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 КАЗНАЧЕЙСТВО</a:t>
            </a:r>
            <a:endParaRPr lang="ru-RU" sz="13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301629" y="5567465"/>
            <a:ext cx="1965321" cy="976209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КРЕДИТНЫЕ ОРГАНИЗАЦИИ</a:t>
            </a:r>
          </a:p>
        </p:txBody>
      </p:sp>
      <p:sp>
        <p:nvSpPr>
          <p:cNvPr id="8" name="Полилиния 7"/>
          <p:cNvSpPr/>
          <p:nvPr/>
        </p:nvSpPr>
        <p:spPr>
          <a:xfrm>
            <a:off x="7589311" y="1552577"/>
            <a:ext cx="162136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Юридическое  лицо - получатель целевых средств</a:t>
            </a:r>
            <a:endParaRPr lang="ru-RU" sz="1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2693462" y="3424548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получателя бюджетных средств 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 л/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7589311" y="3443598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учета операций неучастника бюджетного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л/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438650" y="1855046"/>
            <a:ext cx="3038474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333876" y="3782761"/>
            <a:ext cx="3143248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4543425" y="1162050"/>
            <a:ext cx="1828800" cy="6048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</a:t>
            </a: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(договоров) о предоставлении юридическому  лицу взноса в уставной капитал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олилиния 32"/>
          <p:cNvSpPr/>
          <p:nvPr/>
        </p:nvSpPr>
        <p:spPr>
          <a:xfrm>
            <a:off x="7661672" y="5343730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 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01628" y="2540981"/>
            <a:ext cx="11623672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60351" y="5103207"/>
            <a:ext cx="11623672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7762878" y="5086350"/>
            <a:ext cx="958453" cy="194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</a:t>
            </a:r>
            <a:endParaRPr lang="ru-RU" sz="1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7762878" y="4371862"/>
            <a:ext cx="0" cy="828676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138611" y="216799"/>
            <a:ext cx="7681915" cy="8402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Казначейское сопровождение соглашений (договоров) </a:t>
            </a:r>
            <a:r>
              <a:rPr lang="ru-RU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 </a:t>
            </a:r>
            <a:r>
              <a:rPr lang="ru-RU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предоставлении юридическим лицам </a:t>
            </a:r>
            <a:r>
              <a:rPr lang="ru-RU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взносов в уставной капитал</a:t>
            </a:r>
            <a:endParaRPr lang="ru-RU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543425" y="3424548"/>
            <a:ext cx="1209675" cy="194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Перечисление средств</a:t>
            </a:r>
            <a:endParaRPr lang="ru-RU" sz="1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405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Прямоугольник 59"/>
          <p:cNvSpPr/>
          <p:nvPr/>
        </p:nvSpPr>
        <p:spPr>
          <a:xfrm>
            <a:off x="260351" y="2473968"/>
            <a:ext cx="11697223" cy="2612382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01627" y="5155562"/>
            <a:ext cx="11697223" cy="1445263"/>
          </a:xfrm>
          <a:prstGeom prst="rect">
            <a:avLst/>
          </a:prstGeom>
          <a:solidFill>
            <a:schemeClr val="accent6">
              <a:lumMod val="20000"/>
              <a:lumOff val="80000"/>
              <a:alpha val="12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301627" y="2473968"/>
            <a:ext cx="11697223" cy="2612382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48150" y="236097"/>
            <a:ext cx="7681915" cy="5909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Казначейское </a:t>
            </a:r>
            <a:r>
              <a:rPr lang="ru-RU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сопровождение соглашений </a:t>
            </a:r>
            <a:r>
              <a:rPr lang="ru-RU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(договоров) </a:t>
            </a: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 предоставлении юридическим лицам субсидий </a:t>
            </a:r>
          </a:p>
        </p:txBody>
      </p:sp>
      <p:sp>
        <p:nvSpPr>
          <p:cNvPr id="6" name="Полилиния 5"/>
          <p:cNvSpPr/>
          <p:nvPr/>
        </p:nvSpPr>
        <p:spPr>
          <a:xfrm>
            <a:off x="301627" y="4169620"/>
            <a:ext cx="1965321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3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 КАЗНАЧЕЙСТВО</a:t>
            </a:r>
            <a:endParaRPr lang="ru-RU" sz="13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301626" y="5631606"/>
            <a:ext cx="1965321" cy="976209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КРЕДИТНЫЕ ОРГАНИЗАЦИИ</a:t>
            </a:r>
          </a:p>
        </p:txBody>
      </p:sp>
      <p:sp>
        <p:nvSpPr>
          <p:cNvPr id="8" name="Полилиния 7"/>
          <p:cNvSpPr/>
          <p:nvPr/>
        </p:nvSpPr>
        <p:spPr>
          <a:xfrm>
            <a:off x="4866218" y="1550381"/>
            <a:ext cx="1410757" cy="847522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ТОФК, 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которому переданы полномочия</a:t>
            </a:r>
            <a:endParaRPr lang="ru-RU" sz="1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6853505" y="1528798"/>
            <a:ext cx="2404796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Юридическое лицо, 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2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сполнитель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10045841" y="1528798"/>
            <a:ext cx="1953009" cy="86191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(соисполнитель)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2350560" y="3974634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получателя бюджетных средств 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 л/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4865161" y="3996324"/>
            <a:ext cx="14118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лицевого счета по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переданным полномочиям 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14л/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6853506" y="4003140"/>
            <a:ext cx="2404796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учета операций неучастника бюджетного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л/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5" name="Полилиния 14"/>
          <p:cNvSpPr/>
          <p:nvPr/>
        </p:nvSpPr>
        <p:spPr>
          <a:xfrm>
            <a:off x="10020299" y="3996324"/>
            <a:ext cx="189017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учета операций неучастника бюджетного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</a:p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л/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162424" y="1855046"/>
            <a:ext cx="657225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9273781" y="1855046"/>
            <a:ext cx="657225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9258301" y="4257779"/>
            <a:ext cx="657225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276975" y="4695929"/>
            <a:ext cx="561975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990974" y="4245827"/>
            <a:ext cx="657225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3494618" y="876368"/>
            <a:ext cx="2190750" cy="652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ГРБС о передаче полномочий получателя бюджетных средств  по перечислению субсидии юридическому лицу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9174956" y="1102912"/>
            <a:ext cx="964407" cy="51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(ДОГОВОР)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043362" y="3698034"/>
            <a:ext cx="604837" cy="4715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ЛБО</a:t>
            </a:r>
          </a:p>
          <a:p>
            <a:pPr algn="ctr"/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214248" y="3996324"/>
            <a:ext cx="776289" cy="283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АВАНС</a:t>
            </a:r>
          </a:p>
          <a:p>
            <a:pPr algn="ctr"/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108963" y="3488925"/>
            <a:ext cx="858572" cy="51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Сводная</a:t>
            </a:r>
          </a:p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заявка на подкрепление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олилиния 32"/>
          <p:cNvSpPr/>
          <p:nvPr/>
        </p:nvSpPr>
        <p:spPr>
          <a:xfrm>
            <a:off x="6872555" y="5472112"/>
            <a:ext cx="2401225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 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олилиния 33"/>
          <p:cNvSpPr/>
          <p:nvPr/>
        </p:nvSpPr>
        <p:spPr>
          <a:xfrm>
            <a:off x="10045841" y="5446075"/>
            <a:ext cx="189017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 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9062441" y="4865050"/>
            <a:ext cx="810817" cy="581025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6329363" y="4245827"/>
            <a:ext cx="524143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01626" y="2473968"/>
            <a:ext cx="11697224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19075" y="5086350"/>
            <a:ext cx="11779775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6838950" y="2647961"/>
            <a:ext cx="2602706" cy="5724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направлениях расходования целевых средств, платежное поручение,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(договор), документы, подтверждающие возникновение денежного обязательства 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142165" y="4257779"/>
            <a:ext cx="858572" cy="514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Платежное поручение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097450" y="5120956"/>
            <a:ext cx="958453" cy="194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</a:t>
            </a:r>
            <a:endParaRPr lang="ru-RU" sz="1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9873258" y="5031530"/>
            <a:ext cx="1457324" cy="263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(окончательные) расчеты</a:t>
            </a:r>
            <a:endParaRPr lang="ru-RU" sz="1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5" name="Прямая со стрелкой 54"/>
          <p:cNvCxnSpPr/>
          <p:nvPr/>
        </p:nvCxnSpPr>
        <p:spPr>
          <a:xfrm>
            <a:off x="7005497" y="2405097"/>
            <a:ext cx="0" cy="92044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7000737" y="4865050"/>
            <a:ext cx="0" cy="543447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олилиния 60"/>
          <p:cNvSpPr/>
          <p:nvPr/>
        </p:nvSpPr>
        <p:spPr>
          <a:xfrm>
            <a:off x="2350560" y="1543187"/>
            <a:ext cx="1640414" cy="8619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распорядитель бюджетных средств</a:t>
            </a:r>
            <a:endParaRPr lang="ru-RU" sz="1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2310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21417</TotalTime>
  <Words>1089</Words>
  <Application>Microsoft Office PowerPoint</Application>
  <PresentationFormat>Произвольный</PresentationFormat>
  <Paragraphs>240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Александрова Елена Сергеевна</cp:lastModifiedBy>
  <cp:revision>628</cp:revision>
  <cp:lastPrinted>2016-02-04T13:46:52Z</cp:lastPrinted>
  <dcterms:created xsi:type="dcterms:W3CDTF">2015-03-03T16:27:21Z</dcterms:created>
  <dcterms:modified xsi:type="dcterms:W3CDTF">2016-02-15T11:19:19Z</dcterms:modified>
</cp:coreProperties>
</file>