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419" r:id="rId2"/>
    <p:sldId id="420" r:id="rId3"/>
  </p:sldIdLst>
  <p:sldSz cx="12192000" cy="6858000"/>
  <p:notesSz cx="6645275" cy="9775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BB59"/>
    <a:srgbClr val="932507"/>
    <a:srgbClr val="F9F9F9"/>
    <a:srgbClr val="F2F7FC"/>
    <a:srgbClr val="EAF2FA"/>
    <a:srgbClr val="FFFFCC"/>
    <a:srgbClr val="3968BD"/>
    <a:srgbClr val="E2834E"/>
    <a:srgbClr val="C3571B"/>
    <a:srgbClr val="3C6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7" autoAdjust="0"/>
    <p:restoredTop sz="98383" autoAdjust="0"/>
  </p:normalViewPr>
  <p:slideViewPr>
    <p:cSldViewPr snapToGrid="0">
      <p:cViewPr>
        <p:scale>
          <a:sx n="75" d="100"/>
          <a:sy n="75" d="100"/>
        </p:scale>
        <p:origin x="30" y="-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0343" cy="489339"/>
          </a:xfrm>
          <a:prstGeom prst="rect">
            <a:avLst/>
          </a:prstGeom>
        </p:spPr>
        <p:txBody>
          <a:bodyPr vert="horz" lIns="89764" tIns="44882" rIns="89764" bIns="448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3380" y="1"/>
            <a:ext cx="2880343" cy="489339"/>
          </a:xfrm>
          <a:prstGeom prst="rect">
            <a:avLst/>
          </a:prstGeom>
        </p:spPr>
        <p:txBody>
          <a:bodyPr vert="horz" lIns="89764" tIns="44882" rIns="89764" bIns="44882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64" tIns="44882" rIns="89764" bIns="448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218" y="4643244"/>
            <a:ext cx="5316841" cy="4399356"/>
          </a:xfrm>
          <a:prstGeom prst="rect">
            <a:avLst/>
          </a:prstGeom>
        </p:spPr>
        <p:txBody>
          <a:bodyPr vert="horz" lIns="89764" tIns="44882" rIns="89764" bIns="4488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4926"/>
            <a:ext cx="2880343" cy="489338"/>
          </a:xfrm>
          <a:prstGeom prst="rect">
            <a:avLst/>
          </a:prstGeom>
        </p:spPr>
        <p:txBody>
          <a:bodyPr vert="horz" lIns="89764" tIns="44882" rIns="89764" bIns="448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3380" y="9284926"/>
            <a:ext cx="2880343" cy="489338"/>
          </a:xfrm>
          <a:prstGeom prst="rect">
            <a:avLst/>
          </a:prstGeom>
        </p:spPr>
        <p:txBody>
          <a:bodyPr vert="horz" lIns="89764" tIns="44882" rIns="89764" bIns="44882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8DC69-DD7A-435E-BB76-5052C14525C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81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8DC69-DD7A-435E-BB76-5052C14525C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81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4009D-9375-49CB-9CDE-D5D0F72965AC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40BCA-590F-4B30-8CC6-A1A4CACB713B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28E8D-7E32-4AD0-8870-70B1B23B9D6A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D6961-3886-4E66-BCE1-A3BC0F84EDB1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845F2-18D0-48A5-95F0-8AE683AB0F61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DEDBD-40E0-448D-9ECB-1403FE0989B0}" type="datetime1">
              <a:rPr lang="ru-RU" smtClean="0"/>
              <a:t>10.06.2019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8FB87-B892-43E7-B5A6-E5BA42920C5B}" type="datetime1">
              <a:rPr lang="ru-RU" smtClean="0"/>
              <a:t>10.06.2019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463A-DA6D-4FE5-9EA8-28D05FFC2591}" type="datetime1">
              <a:rPr lang="ru-RU" smtClean="0"/>
              <a:t>10.06.2019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0BAB0-460C-41D6-B873-B846CD4CC237}" type="datetime1">
              <a:rPr lang="ru-RU" smtClean="0"/>
              <a:t>10.06.2019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0147C-F341-4CB6-B332-B524C9BC66B8}" type="datetime1">
              <a:rPr lang="ru-RU" smtClean="0"/>
              <a:t>10.06.2019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FC14-E269-443E-8A77-F9D25A1CB4ED}" type="datetime1">
              <a:rPr lang="ru-RU" smtClean="0"/>
              <a:t>10.06.2019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C4F039-AB83-45EF-9121-27B4FCBDD8C6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Прямоугольник 98"/>
          <p:cNvSpPr/>
          <p:nvPr/>
        </p:nvSpPr>
        <p:spPr>
          <a:xfrm>
            <a:off x="202380" y="763961"/>
            <a:ext cx="1970375" cy="5891764"/>
          </a:xfrm>
          <a:prstGeom prst="rect">
            <a:avLst/>
          </a:prstGeom>
          <a:solidFill>
            <a:srgbClr val="F2F7F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135385" y="763483"/>
            <a:ext cx="1970375" cy="5892242"/>
          </a:xfrm>
          <a:prstGeom prst="rect">
            <a:avLst/>
          </a:prstGeom>
          <a:solidFill>
            <a:srgbClr val="F2F7F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165784" y="763482"/>
            <a:ext cx="1969601" cy="58922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i="1" dirty="0"/>
          </a:p>
        </p:txBody>
      </p:sp>
      <p:cxnSp>
        <p:nvCxnSpPr>
          <p:cNvPr id="137" name="Прямая со стрелкой 136"/>
          <p:cNvCxnSpPr/>
          <p:nvPr/>
        </p:nvCxnSpPr>
        <p:spPr>
          <a:xfrm>
            <a:off x="2097938" y="6346239"/>
            <a:ext cx="2175718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8059921" y="764214"/>
            <a:ext cx="1970375" cy="5892240"/>
          </a:xfrm>
          <a:prstGeom prst="rect">
            <a:avLst/>
          </a:prstGeom>
          <a:solidFill>
            <a:srgbClr val="F2F7F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10033880" y="763488"/>
            <a:ext cx="1969601" cy="58922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6105760" y="763484"/>
            <a:ext cx="1969601" cy="5892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dirty="0"/>
          </a:p>
        </p:txBody>
      </p:sp>
      <p:sp>
        <p:nvSpPr>
          <p:cNvPr id="7" name="Полилиния 6"/>
          <p:cNvSpPr/>
          <p:nvPr/>
        </p:nvSpPr>
        <p:spPr>
          <a:xfrm>
            <a:off x="4135383" y="653417"/>
            <a:ext cx="1970377" cy="694444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ОБСЛУЖИВАНИЯ ГОСУДАРСТВЕННОГО </a:t>
            </a: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ЗАКАЗЧИКА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(ЗАКАЗЧИКА)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896073" y="4400645"/>
            <a:ext cx="1009121" cy="261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олилиния 70"/>
          <p:cNvSpPr/>
          <p:nvPr/>
        </p:nvSpPr>
        <p:spPr>
          <a:xfrm>
            <a:off x="2165783" y="729619"/>
            <a:ext cx="1969601" cy="694444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КАЗНАЧЕЙСКОГО СОПРОВОЖДЕНИЯ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КАЗНАЧЕЙСТВО 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олилиния 108"/>
          <p:cNvSpPr/>
          <p:nvPr/>
        </p:nvSpPr>
        <p:spPr>
          <a:xfrm>
            <a:off x="2676072" y="1081767"/>
            <a:ext cx="9436550" cy="33773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endParaRPr lang="ru-RU" sz="13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Полилиния 91"/>
          <p:cNvSpPr/>
          <p:nvPr/>
        </p:nvSpPr>
        <p:spPr>
          <a:xfrm>
            <a:off x="199571" y="587962"/>
            <a:ext cx="1966211" cy="65601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(ЗАКАЗЧИК)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016251" y="2347007"/>
            <a:ext cx="666750" cy="439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6567714" y="2347007"/>
            <a:ext cx="1016000" cy="350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олилиния 57"/>
          <p:cNvSpPr/>
          <p:nvPr/>
        </p:nvSpPr>
        <p:spPr>
          <a:xfrm>
            <a:off x="10042347" y="577213"/>
            <a:ext cx="1969601" cy="6560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ИСПОЛНИТЕЬ </a:t>
            </a:r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СОИСПОЛНИТЕЛЬ)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Полилиния 76"/>
          <p:cNvSpPr/>
          <p:nvPr/>
        </p:nvSpPr>
        <p:spPr>
          <a:xfrm>
            <a:off x="315805" y="2718799"/>
            <a:ext cx="1713019" cy="63400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0" tIns="10364" rIns="0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проведении осмотра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(содержит дату и место проведения осмотра, состав лиц, участвующих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осмотре)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 flipH="1">
            <a:off x="3613732" y="2735767"/>
            <a:ext cx="3030612" cy="270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не позднее чем за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рабочий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даты начала осмотра</a:t>
            </a:r>
          </a:p>
        </p:txBody>
      </p:sp>
      <p:sp>
        <p:nvSpPr>
          <p:cNvPr id="142" name="Прямоугольник 141"/>
          <p:cNvSpPr/>
          <p:nvPr/>
        </p:nvSpPr>
        <p:spPr>
          <a:xfrm flipH="1">
            <a:off x="4655162" y="4498355"/>
            <a:ext cx="2866346" cy="322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1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дня со дня подписания</a:t>
            </a:r>
          </a:p>
        </p:txBody>
      </p:sp>
      <p:cxnSp>
        <p:nvCxnSpPr>
          <p:cNvPr id="145" name="Прямая со стрелкой 144"/>
          <p:cNvCxnSpPr/>
          <p:nvPr/>
        </p:nvCxnSpPr>
        <p:spPr>
          <a:xfrm>
            <a:off x="1910287" y="1940328"/>
            <a:ext cx="6285442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олилиния 50"/>
          <p:cNvSpPr/>
          <p:nvPr/>
        </p:nvSpPr>
        <p:spPr>
          <a:xfrm>
            <a:off x="6105761" y="687284"/>
            <a:ext cx="1969600" cy="6560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ОБСЛУЖИВАНИЯ </a:t>
            </a: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(ЦЕНТР «СПЕЦИАЛИЗАЦИИ»)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олилиния 52"/>
          <p:cNvSpPr/>
          <p:nvPr/>
        </p:nvSpPr>
        <p:spPr>
          <a:xfrm>
            <a:off x="8075362" y="628015"/>
            <a:ext cx="1960846" cy="65601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НАХОЖДЕНИЯ </a:t>
            </a: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ОСМОТРА</a:t>
            </a:r>
            <a:endParaRPr lang="ru-RU" sz="9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9572" y="-33600"/>
            <a:ext cx="11812376" cy="758986"/>
          </a:xfrm>
          <a:prstGeom prst="rect">
            <a:avLst/>
          </a:prstGeom>
          <a:noFill/>
          <a:ln>
            <a:noFill/>
          </a:ln>
        </p:spPr>
        <p:txBody>
          <a:bodyPr wrap="square" lIns="93279" tIns="46639" rIns="93279" bIns="46639" rtlCol="0">
            <a:sp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МОДЕЛЬ «РАСШИРЕННОГО» КАЗНАЧЕЙСКОГО СОПРОВОЖДЕНИЯ </a:t>
            </a:r>
            <a:b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 нахождении заказчика, предмета осмотра и органа федерального казначейства</a:t>
            </a:r>
            <a:b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на территории разных субъектов российской федерации</a:t>
            </a:r>
            <a:endParaRPr lang="ru-RU" sz="1600" cap="all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2096552" y="5139267"/>
            <a:ext cx="6734181" cy="1"/>
          </a:xfrm>
          <a:prstGeom prst="line">
            <a:avLst/>
          </a:prstGeom>
          <a:ln w="12700">
            <a:solidFill>
              <a:srgbClr val="81BB59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 flipH="1">
            <a:off x="8229594" y="4163569"/>
            <a:ext cx="1798043" cy="4085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3  рабочих дней со дня окончания осмотра</a:t>
            </a:r>
          </a:p>
          <a:p>
            <a:pPr algn="ctr"/>
            <a:endParaRPr lang="ru-RU" sz="900" i="1" dirty="0">
              <a:solidFill>
                <a:srgbClr val="9325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93332" y="6588301"/>
            <a:ext cx="1165451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dirty="0" smtClean="0"/>
              <a:t>*</a:t>
            </a:r>
            <a:r>
              <a:rPr lang="ru-RU" sz="800" i="1" dirty="0" smtClean="0"/>
              <a:t> Допускается </a:t>
            </a:r>
            <a:r>
              <a:rPr lang="ru-RU" sz="800" i="1" dirty="0"/>
              <a:t>издание приказа органа Федерального казначейства</a:t>
            </a:r>
            <a:r>
              <a:rPr lang="ru-RU" sz="800" i="1" dirty="0" smtClean="0"/>
              <a:t>, </a:t>
            </a:r>
            <a:r>
              <a:rPr lang="ru-RU" sz="800" i="1" dirty="0"/>
              <a:t>рассчитанного на многократное </a:t>
            </a:r>
            <a:r>
              <a:rPr lang="ru-RU" sz="800" i="1" dirty="0" smtClean="0"/>
              <a:t>применение</a:t>
            </a:r>
            <a:endParaRPr lang="ru-RU" sz="800" i="1" dirty="0"/>
          </a:p>
        </p:txBody>
      </p:sp>
      <p:sp>
        <p:nvSpPr>
          <p:cNvPr id="78" name="Прямоугольник 77"/>
          <p:cNvSpPr/>
          <p:nvPr/>
        </p:nvSpPr>
        <p:spPr>
          <a:xfrm flipH="1">
            <a:off x="2182717" y="1461807"/>
            <a:ext cx="1957479" cy="651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не позднее чем за 5 рабочих дней до даты приемки</a:t>
            </a:r>
            <a:endParaRPr lang="ru-RU" sz="1000" b="1" i="1" dirty="0">
              <a:solidFill>
                <a:srgbClr val="9325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Полилиния 86"/>
          <p:cNvSpPr/>
          <p:nvPr/>
        </p:nvSpPr>
        <p:spPr>
          <a:xfrm>
            <a:off x="315806" y="1432532"/>
            <a:ext cx="1713019" cy="106434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информации о дате приемки товаров (работ, услуг), </a:t>
            </a:r>
            <a:r>
              <a:rPr lang="ru-RU" sz="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госконтракта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контракта (договора), подтверждающих и иных документов, необходимых для подтверждения фактов поставки товаров (выполнения работ, оказания услуг) 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4240100" y="1286931"/>
            <a:ext cx="1771233" cy="1294617"/>
          </a:xfrm>
          <a:prstGeom prst="stripedRightArrow">
            <a:avLst>
              <a:gd name="adj1" fmla="val 77468"/>
              <a:gd name="adj2" fmla="val 3561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800" b="1" dirty="0" smtClean="0">
                <a:solidFill>
                  <a:schemeClr val="accent1">
                    <a:lumMod val="50000"/>
                  </a:schemeClr>
                </a:solidFill>
              </a:rPr>
              <a:t>В ДЕНЬ ПОЛУЧЕНИЯ УКАЗАННОЙ ИНФОРМАЦИИ  </a:t>
            </a:r>
            <a:r>
              <a:rPr lang="ru-RU" sz="800" b="1" dirty="0" smtClean="0">
                <a:solidFill>
                  <a:srgbClr val="7030A0"/>
                </a:solidFill>
              </a:rPr>
              <a:t>ПЕРЕНАПРАВЛЯЕТ ЕЕ </a:t>
            </a:r>
            <a:br>
              <a:rPr lang="ru-RU" sz="800" b="1" dirty="0" smtClean="0">
                <a:solidFill>
                  <a:srgbClr val="7030A0"/>
                </a:solidFill>
              </a:rPr>
            </a:br>
            <a:r>
              <a:rPr lang="ru-RU" sz="800" b="1" dirty="0" smtClean="0">
                <a:solidFill>
                  <a:srgbClr val="7030A0"/>
                </a:solidFill>
              </a:rPr>
              <a:t>В ТОФК ИСПОЛНИТЕЛЯ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83" name="Штриховая стрелка вправо 82"/>
          <p:cNvSpPr/>
          <p:nvPr/>
        </p:nvSpPr>
        <p:spPr>
          <a:xfrm>
            <a:off x="6204944" y="1297058"/>
            <a:ext cx="1771233" cy="1294617"/>
          </a:xfrm>
          <a:prstGeom prst="stripedRightArrow">
            <a:avLst>
              <a:gd name="adj1" fmla="val 77468"/>
              <a:gd name="adj2" fmla="val 3561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800" b="1" dirty="0" smtClean="0">
                <a:solidFill>
                  <a:schemeClr val="accent1">
                    <a:lumMod val="50000"/>
                  </a:schemeClr>
                </a:solidFill>
              </a:rPr>
              <a:t>В ДЕНЬ ПОЛУЧЕНИЯ УКАЗАННОЙ ИНФОРМАЦИИ  </a:t>
            </a:r>
            <a:r>
              <a:rPr lang="ru-RU" sz="800" b="1" dirty="0" smtClean="0">
                <a:solidFill>
                  <a:srgbClr val="7030A0"/>
                </a:solidFill>
              </a:rPr>
              <a:t>ПЕРЕНАПРАВЛЯЕТ </a:t>
            </a:r>
            <a:br>
              <a:rPr lang="ru-RU" sz="800" b="1" dirty="0" smtClean="0">
                <a:solidFill>
                  <a:srgbClr val="7030A0"/>
                </a:solidFill>
              </a:rPr>
            </a:br>
            <a:r>
              <a:rPr lang="ru-RU" sz="800" b="1" dirty="0" smtClean="0">
                <a:solidFill>
                  <a:srgbClr val="7030A0"/>
                </a:solidFill>
              </a:rPr>
              <a:t>ЕЕ В ТОФК ПО МЕСТУ НАХОЖДЕНИЯ ПРЕДМЕТА ОСМОТРА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1927221" y="1330573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cxnSp>
        <p:nvCxnSpPr>
          <p:cNvPr id="93" name="Прямая со стрелкой 92"/>
          <p:cNvCxnSpPr/>
          <p:nvPr/>
        </p:nvCxnSpPr>
        <p:spPr>
          <a:xfrm>
            <a:off x="9072487" y="2285203"/>
            <a:ext cx="0" cy="417339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олилиния 78"/>
          <p:cNvSpPr/>
          <p:nvPr/>
        </p:nvSpPr>
        <p:spPr>
          <a:xfrm>
            <a:off x="8202977" y="1373263"/>
            <a:ext cx="1713019" cy="106434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дате приемки товаров (работ, услуг), </a:t>
            </a:r>
            <a:r>
              <a:rPr lang="ru-RU" sz="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госконтракта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контракта (договора), подтверждающих и иных документов, необходимых для подтверждения фактов поставки товаров (выполнения работ, оказания услуг) </a:t>
            </a:r>
          </a:p>
        </p:txBody>
      </p:sp>
      <p:sp>
        <p:nvSpPr>
          <p:cNvPr id="89" name="Блок-схема: узел 88"/>
          <p:cNvSpPr/>
          <p:nvPr/>
        </p:nvSpPr>
        <p:spPr>
          <a:xfrm>
            <a:off x="1918754" y="2621433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95" name="Прямая со стрелкой 94"/>
          <p:cNvCxnSpPr/>
          <p:nvPr/>
        </p:nvCxnSpPr>
        <p:spPr>
          <a:xfrm flipH="1">
            <a:off x="2035592" y="3027673"/>
            <a:ext cx="6180385" cy="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Блок-схема: узел 96"/>
          <p:cNvSpPr/>
          <p:nvPr/>
        </p:nvSpPr>
        <p:spPr>
          <a:xfrm>
            <a:off x="5652422" y="1821794"/>
            <a:ext cx="233855" cy="22013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 smtClean="0"/>
              <a:t>1.1.</a:t>
            </a:r>
            <a:endParaRPr lang="ru-RU" sz="700" b="1" dirty="0"/>
          </a:p>
        </p:txBody>
      </p:sp>
      <p:sp>
        <p:nvSpPr>
          <p:cNvPr id="88" name="Блок-схема: узел 87"/>
          <p:cNvSpPr/>
          <p:nvPr/>
        </p:nvSpPr>
        <p:spPr>
          <a:xfrm>
            <a:off x="9767828" y="12938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0" name="Блок-схема: узел 99"/>
          <p:cNvSpPr/>
          <p:nvPr/>
        </p:nvSpPr>
        <p:spPr>
          <a:xfrm>
            <a:off x="7616686" y="1831723"/>
            <a:ext cx="233855" cy="22013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 smtClean="0"/>
              <a:t>1.2.</a:t>
            </a:r>
            <a:endParaRPr lang="ru-RU" sz="700" b="1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8215977" y="3520697"/>
            <a:ext cx="1703603" cy="59410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round/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336" tIns="42336" rIns="42336" bIns="42336"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 и видео-техники </a:t>
            </a:r>
            <a:b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средств измерений </a:t>
            </a:r>
            <a:b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необходимости</a:t>
            </a:r>
            <a:r>
              <a:rPr lang="ru-RU" sz="9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**</a:t>
            </a:r>
            <a:endParaRPr lang="ru-RU" sz="9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Блок-схема: узел 97"/>
          <p:cNvSpPr/>
          <p:nvPr/>
        </p:nvSpPr>
        <p:spPr>
          <a:xfrm>
            <a:off x="9771412" y="3446505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8212663" y="4497607"/>
            <a:ext cx="1703603" cy="49771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round/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336" tIns="42336" rIns="42336" bIns="42336"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Подписание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81BB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ОСМОТРА</a:t>
            </a:r>
            <a:endParaRPr lang="ru-RU" sz="9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Полилиния 106"/>
          <p:cNvSpPr/>
          <p:nvPr/>
        </p:nvSpPr>
        <p:spPr>
          <a:xfrm>
            <a:off x="2304946" y="4497607"/>
            <a:ext cx="1713019" cy="49771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0" tIns="10364" rIns="0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b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ОСМОТРА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8" name="Прямая со стрелкой 107"/>
          <p:cNvCxnSpPr/>
          <p:nvPr/>
        </p:nvCxnSpPr>
        <p:spPr>
          <a:xfrm flipH="1">
            <a:off x="4017965" y="4752326"/>
            <a:ext cx="4211630" cy="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Блок-схема: узел 109"/>
          <p:cNvSpPr/>
          <p:nvPr/>
        </p:nvSpPr>
        <p:spPr>
          <a:xfrm>
            <a:off x="9759361" y="443076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6" name="Блок-схема: несколько документов 25"/>
          <p:cNvSpPr/>
          <p:nvPr/>
        </p:nvSpPr>
        <p:spPr>
          <a:xfrm>
            <a:off x="250194" y="4936069"/>
            <a:ext cx="1846352" cy="474133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81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СЛУЧАЕ ОТСУТСТВИЯ НАРУШЕНИЙ)</a:t>
            </a:r>
            <a:endParaRPr lang="ru-RU" sz="7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Блок-схема: несколько документов 111"/>
          <p:cNvSpPr/>
          <p:nvPr/>
        </p:nvSpPr>
        <p:spPr>
          <a:xfrm>
            <a:off x="250193" y="5511837"/>
            <a:ext cx="1846353" cy="468389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СЛУЧАЕ ВЫЯВЛЕНИЯ НАРУШЕНИЙ)</a:t>
            </a:r>
            <a:endParaRPr lang="ru-RU" sz="7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>
            <a:off x="8830733" y="4969925"/>
            <a:ext cx="0" cy="177809"/>
          </a:xfrm>
          <a:prstGeom prst="line">
            <a:avLst/>
          </a:prstGeom>
          <a:ln w="12700">
            <a:solidFill>
              <a:srgbClr val="81BB59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H="1">
            <a:off x="2096547" y="5672682"/>
            <a:ext cx="7284513" cy="1"/>
          </a:xfrm>
          <a:prstGeom prst="line">
            <a:avLst/>
          </a:prstGeom>
          <a:ln w="127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flipH="1">
            <a:off x="9381053" y="5003793"/>
            <a:ext cx="7" cy="677356"/>
          </a:xfrm>
          <a:prstGeom prst="line">
            <a:avLst/>
          </a:prstGeom>
          <a:ln w="12700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Блок-схема: узел 124"/>
          <p:cNvSpPr/>
          <p:nvPr/>
        </p:nvSpPr>
        <p:spPr>
          <a:xfrm>
            <a:off x="1707113" y="5058829"/>
            <a:ext cx="233855" cy="22013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 smtClean="0"/>
              <a:t>6.2.</a:t>
            </a:r>
            <a:endParaRPr lang="ru-RU" sz="700" b="1" dirty="0"/>
          </a:p>
        </p:txBody>
      </p:sp>
      <p:sp>
        <p:nvSpPr>
          <p:cNvPr id="129" name="Блок-схема: узел 128"/>
          <p:cNvSpPr/>
          <p:nvPr/>
        </p:nvSpPr>
        <p:spPr>
          <a:xfrm>
            <a:off x="1697097" y="5627497"/>
            <a:ext cx="233855" cy="22013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 smtClean="0"/>
              <a:t>6.3.</a:t>
            </a:r>
            <a:endParaRPr lang="ru-RU" sz="700" b="1" dirty="0"/>
          </a:p>
        </p:txBody>
      </p:sp>
      <p:sp>
        <p:nvSpPr>
          <p:cNvPr id="130" name="Блок-схема: узел 129"/>
          <p:cNvSpPr/>
          <p:nvPr/>
        </p:nvSpPr>
        <p:spPr>
          <a:xfrm>
            <a:off x="3851222" y="4449229"/>
            <a:ext cx="233855" cy="22013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 smtClean="0"/>
              <a:t>6.1.</a:t>
            </a:r>
            <a:endParaRPr lang="ru-RU" sz="700" b="1" dirty="0"/>
          </a:p>
        </p:txBody>
      </p:sp>
      <p:sp>
        <p:nvSpPr>
          <p:cNvPr id="131" name="Полилиния 130"/>
          <p:cNvSpPr/>
          <p:nvPr/>
        </p:nvSpPr>
        <p:spPr>
          <a:xfrm>
            <a:off x="250194" y="6089684"/>
            <a:ext cx="1879914" cy="5131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ПЛАТЕЖНЫХ ДОКУМЕНТОВ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подтверждающих документов в соответствии с Порядком № 213н либо № 259н. </a:t>
            </a:r>
          </a:p>
        </p:txBody>
      </p:sp>
      <p:sp>
        <p:nvSpPr>
          <p:cNvPr id="132" name="Блок-схема: узел 131"/>
          <p:cNvSpPr/>
          <p:nvPr/>
        </p:nvSpPr>
        <p:spPr>
          <a:xfrm>
            <a:off x="1983638" y="6000551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36" name="Полилиния 135"/>
          <p:cNvSpPr/>
          <p:nvPr/>
        </p:nvSpPr>
        <p:spPr>
          <a:xfrm>
            <a:off x="4273656" y="6000551"/>
            <a:ext cx="1713019" cy="63400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0" tIns="10364" rIns="0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ПЛАТЕЖНЫХ ДОКУМЕНТОВ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подтвержденного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СПРАВКОЙ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АКТОМ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работ, услуг</a:t>
            </a:r>
          </a:p>
        </p:txBody>
      </p:sp>
      <p:sp>
        <p:nvSpPr>
          <p:cNvPr id="138" name="Прямоугольник 137"/>
          <p:cNvSpPr/>
          <p:nvPr/>
        </p:nvSpPr>
        <p:spPr>
          <a:xfrm flipH="1">
            <a:off x="4293109" y="4881046"/>
            <a:ext cx="2866346" cy="322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1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дня со дня подписания</a:t>
            </a:r>
          </a:p>
        </p:txBody>
      </p:sp>
      <p:sp>
        <p:nvSpPr>
          <p:cNvPr id="139" name="Прямоугольник 138"/>
          <p:cNvSpPr/>
          <p:nvPr/>
        </p:nvSpPr>
        <p:spPr>
          <a:xfrm flipH="1">
            <a:off x="3925686" y="5392617"/>
            <a:ext cx="2866346" cy="322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1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дня со дня подписания</a:t>
            </a:r>
          </a:p>
        </p:txBody>
      </p:sp>
      <p:sp>
        <p:nvSpPr>
          <p:cNvPr id="141" name="Прямоугольник 140"/>
          <p:cNvSpPr/>
          <p:nvPr/>
        </p:nvSpPr>
        <p:spPr>
          <a:xfrm>
            <a:off x="10166877" y="6084441"/>
            <a:ext cx="1703603" cy="49771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round/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336" tIns="42336" rIns="42336" bIns="42336"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4" name="Прямая со стрелкой 143"/>
          <p:cNvCxnSpPr/>
          <p:nvPr/>
        </p:nvCxnSpPr>
        <p:spPr>
          <a:xfrm>
            <a:off x="5980444" y="6346239"/>
            <a:ext cx="4194822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Блок-схема: узел 145"/>
          <p:cNvSpPr/>
          <p:nvPr/>
        </p:nvSpPr>
        <p:spPr>
          <a:xfrm>
            <a:off x="5859735" y="5897411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47" name="Блок-схема: узел 146"/>
          <p:cNvSpPr/>
          <p:nvPr/>
        </p:nvSpPr>
        <p:spPr>
          <a:xfrm>
            <a:off x="11739402" y="5993511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84943" y="6705747"/>
            <a:ext cx="1165451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dirty="0" smtClean="0"/>
              <a:t>** </a:t>
            </a:r>
            <a:r>
              <a:rPr lang="ru-RU" sz="800" i="1" dirty="0" smtClean="0"/>
              <a:t>Повторный </a:t>
            </a:r>
            <a:r>
              <a:rPr lang="ru-RU" sz="800" i="1" dirty="0"/>
              <a:t>осмотр  осуществляется после устранения всех замечаний, указанных в Акте</a:t>
            </a:r>
          </a:p>
        </p:txBody>
      </p:sp>
      <p:cxnSp>
        <p:nvCxnSpPr>
          <p:cNvPr id="69" name="Прямая со стрелкой 68"/>
          <p:cNvCxnSpPr/>
          <p:nvPr/>
        </p:nvCxnSpPr>
        <p:spPr>
          <a:xfrm>
            <a:off x="9066122" y="3144135"/>
            <a:ext cx="0" cy="417339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олилиния 95"/>
          <p:cNvSpPr/>
          <p:nvPr/>
        </p:nvSpPr>
        <p:spPr>
          <a:xfrm>
            <a:off x="8215977" y="2702542"/>
            <a:ext cx="1713019" cy="65026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Издает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осмотра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ru-RU" sz="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осмотра.</a:t>
            </a:r>
          </a:p>
        </p:txBody>
      </p:sp>
      <p:sp>
        <p:nvSpPr>
          <p:cNvPr id="86" name="Блок-схема: узел 85"/>
          <p:cNvSpPr/>
          <p:nvPr/>
        </p:nvSpPr>
        <p:spPr>
          <a:xfrm>
            <a:off x="9759361" y="2618554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cxnSp>
        <p:nvCxnSpPr>
          <p:cNvPr id="70" name="Прямая со стрелкой 69"/>
          <p:cNvCxnSpPr/>
          <p:nvPr/>
        </p:nvCxnSpPr>
        <p:spPr>
          <a:xfrm>
            <a:off x="9064872" y="4106183"/>
            <a:ext cx="0" cy="417339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93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Прямоугольник 73"/>
          <p:cNvSpPr/>
          <p:nvPr/>
        </p:nvSpPr>
        <p:spPr>
          <a:xfrm>
            <a:off x="9010715" y="778597"/>
            <a:ext cx="2961885" cy="58922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i="1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6123341" y="763961"/>
            <a:ext cx="2959076" cy="5891764"/>
          </a:xfrm>
          <a:prstGeom prst="rect">
            <a:avLst/>
          </a:prstGeom>
          <a:solidFill>
            <a:srgbClr val="F2F7F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202380" y="763961"/>
            <a:ext cx="2959076" cy="5891764"/>
          </a:xfrm>
          <a:prstGeom prst="rect">
            <a:avLst/>
          </a:prstGeom>
          <a:solidFill>
            <a:srgbClr val="F2F7F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3161456" y="759075"/>
            <a:ext cx="2961885" cy="58922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i="1" dirty="0"/>
          </a:p>
        </p:txBody>
      </p:sp>
      <p:sp>
        <p:nvSpPr>
          <p:cNvPr id="7" name="Полилиния 6"/>
          <p:cNvSpPr/>
          <p:nvPr/>
        </p:nvSpPr>
        <p:spPr>
          <a:xfrm>
            <a:off x="6127392" y="738651"/>
            <a:ext cx="2955025" cy="694444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ОБСЛУЖИВАНИЯ ГОСУДАРСТВЕННОГО </a:t>
            </a: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ЗАКАЗЧИКА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(ЗАКАЗЧИКА)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896073" y="4400645"/>
            <a:ext cx="1009121" cy="261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олилиния 70"/>
          <p:cNvSpPr/>
          <p:nvPr/>
        </p:nvSpPr>
        <p:spPr>
          <a:xfrm>
            <a:off x="3161456" y="704452"/>
            <a:ext cx="2944304" cy="694444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КАЗНАЧЕЙСКОГО СОПРОВОЖДЕНИЯ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КАЗНАЧЕЙСТВО 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олилиния 108"/>
          <p:cNvSpPr/>
          <p:nvPr/>
        </p:nvSpPr>
        <p:spPr>
          <a:xfrm>
            <a:off x="2641768" y="1081767"/>
            <a:ext cx="9436550" cy="33773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endParaRPr lang="ru-RU" sz="13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Полилиния 91"/>
          <p:cNvSpPr/>
          <p:nvPr/>
        </p:nvSpPr>
        <p:spPr>
          <a:xfrm>
            <a:off x="199570" y="596351"/>
            <a:ext cx="2961885" cy="65601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(ЗАКАЗЧИК)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016251" y="2347007"/>
            <a:ext cx="666750" cy="439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6567714" y="2347007"/>
            <a:ext cx="1016000" cy="350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олилиния 57"/>
          <p:cNvSpPr/>
          <p:nvPr/>
        </p:nvSpPr>
        <p:spPr>
          <a:xfrm>
            <a:off x="9082417" y="585602"/>
            <a:ext cx="2961885" cy="6560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ИСПОЛНИТЕЬ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СОИСПОЛНИТЕЛЬ)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Полилиния 76"/>
          <p:cNvSpPr/>
          <p:nvPr/>
        </p:nvSpPr>
        <p:spPr>
          <a:xfrm>
            <a:off x="315806" y="2567797"/>
            <a:ext cx="2700442" cy="63400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0" tIns="10364" rIns="0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проведении осмотра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(содержит дату и место проведения осмотра, состав лиц, участвующих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осмотре)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 flipH="1">
            <a:off x="3113451" y="2595885"/>
            <a:ext cx="3030612" cy="270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не позднее чем за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рабочий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даты начала осмотра</a:t>
            </a:r>
          </a:p>
        </p:txBody>
      </p:sp>
      <p:cxnSp>
        <p:nvCxnSpPr>
          <p:cNvPr id="145" name="Прямая со стрелкой 144"/>
          <p:cNvCxnSpPr/>
          <p:nvPr/>
        </p:nvCxnSpPr>
        <p:spPr>
          <a:xfrm>
            <a:off x="1918676" y="1940328"/>
            <a:ext cx="4322733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9572" y="-33600"/>
            <a:ext cx="11812376" cy="758986"/>
          </a:xfrm>
          <a:prstGeom prst="rect">
            <a:avLst/>
          </a:prstGeom>
          <a:noFill/>
          <a:ln>
            <a:noFill/>
          </a:ln>
        </p:spPr>
        <p:txBody>
          <a:bodyPr wrap="square" lIns="93279" tIns="46639" rIns="93279" bIns="46639" rtlCol="0">
            <a:sp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МОДЕЛЬ «РАСШИРЕННОГО» КАЗНАЧЕЙСКОГО СОПРОВОЖДЕНИЯ </a:t>
            </a:r>
            <a:b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 нахождении заказчика, предмета осмотра и органа федерального казначейства</a:t>
            </a:r>
            <a:b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на территории одного субъекта российской федерации</a:t>
            </a:r>
            <a:endParaRPr lang="ru-RU" sz="1600" cap="all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93332" y="6697358"/>
            <a:ext cx="1165451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dirty="0" smtClean="0"/>
              <a:t>** </a:t>
            </a:r>
            <a:r>
              <a:rPr lang="ru-RU" sz="800" i="1" dirty="0" smtClean="0"/>
              <a:t>Повторный </a:t>
            </a:r>
            <a:r>
              <a:rPr lang="ru-RU" sz="800" i="1" dirty="0"/>
              <a:t>осмотр  осуществляется после устранения всех замечаний, указанных в Акте</a:t>
            </a:r>
          </a:p>
        </p:txBody>
      </p:sp>
      <p:sp>
        <p:nvSpPr>
          <p:cNvPr id="78" name="Прямоугольник 77"/>
          <p:cNvSpPr/>
          <p:nvPr/>
        </p:nvSpPr>
        <p:spPr>
          <a:xfrm flipH="1">
            <a:off x="3016248" y="1453418"/>
            <a:ext cx="3089511" cy="651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не позднее чем </a:t>
            </a:r>
            <a:b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5 рабочих дней до даты приемки</a:t>
            </a:r>
            <a:endParaRPr lang="ru-RU" sz="1000" b="1" i="1" dirty="0">
              <a:solidFill>
                <a:srgbClr val="9325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Полилиния 86"/>
          <p:cNvSpPr/>
          <p:nvPr/>
        </p:nvSpPr>
        <p:spPr>
          <a:xfrm>
            <a:off x="315806" y="1432532"/>
            <a:ext cx="2700445" cy="914475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информации о дате приемки товаров (работ, услуг), </a:t>
            </a:r>
            <a:r>
              <a:rPr lang="ru-RU" sz="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госконтракта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контракта (договора), подтверждающих и иных документов, необходимых для подтверждения фактов поставки товаров (выполнения работ, оказания услуг) 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2901951" y="1335685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89" name="Блок-схема: узел 88"/>
          <p:cNvSpPr/>
          <p:nvPr/>
        </p:nvSpPr>
        <p:spPr>
          <a:xfrm>
            <a:off x="2901951" y="2459818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95" name="Прямая со стрелкой 94"/>
          <p:cNvCxnSpPr/>
          <p:nvPr/>
        </p:nvCxnSpPr>
        <p:spPr>
          <a:xfrm flipH="1">
            <a:off x="3016251" y="2884800"/>
            <a:ext cx="3229955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Прямоугольник 102"/>
          <p:cNvSpPr/>
          <p:nvPr/>
        </p:nvSpPr>
        <p:spPr>
          <a:xfrm>
            <a:off x="6241408" y="3476968"/>
            <a:ext cx="2684477" cy="59410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round/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336" tIns="42336" rIns="42336" bIns="42336"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 и видео-техники </a:t>
            </a:r>
            <a:b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средств измерений </a:t>
            </a:r>
            <a:b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необходимости</a:t>
            </a:r>
            <a:r>
              <a:rPr lang="ru-RU" sz="9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**</a:t>
            </a:r>
            <a:endParaRPr lang="ru-RU" sz="9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Блок-схема: узел 97"/>
          <p:cNvSpPr/>
          <p:nvPr/>
        </p:nvSpPr>
        <p:spPr>
          <a:xfrm>
            <a:off x="8782115" y="336795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6243939" y="4539998"/>
            <a:ext cx="2673558" cy="49771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round/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336" tIns="42336" rIns="42336" bIns="42336"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Подписание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b="1" dirty="0" smtClean="0">
                <a:solidFill>
                  <a:srgbClr val="81BB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ОСМОТРА</a:t>
            </a:r>
            <a:endParaRPr lang="ru-RU" sz="9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Блок-схема: узел 109"/>
          <p:cNvSpPr/>
          <p:nvPr/>
        </p:nvSpPr>
        <p:spPr>
          <a:xfrm>
            <a:off x="8782115" y="4450865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10208822" y="6034107"/>
            <a:ext cx="1703603" cy="49771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round/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336" tIns="42336" rIns="42336" bIns="42336"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4" name="Прямая со стрелкой 143"/>
          <p:cNvCxnSpPr/>
          <p:nvPr/>
        </p:nvCxnSpPr>
        <p:spPr>
          <a:xfrm>
            <a:off x="8917497" y="6304294"/>
            <a:ext cx="1249380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Блок-схема: узел 145"/>
          <p:cNvSpPr/>
          <p:nvPr/>
        </p:nvSpPr>
        <p:spPr>
          <a:xfrm>
            <a:off x="11706622" y="5944599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 flipH="1">
            <a:off x="6384817" y="4185133"/>
            <a:ext cx="2338243" cy="4085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3  рабочих дней со дня окончания осмотра</a:t>
            </a:r>
          </a:p>
          <a:p>
            <a:pPr algn="ctr"/>
            <a:endParaRPr lang="ru-RU" sz="900" i="1" dirty="0">
              <a:solidFill>
                <a:srgbClr val="9325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2132892" y="6305692"/>
            <a:ext cx="4097389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H="1">
            <a:off x="2971792" y="5241646"/>
            <a:ext cx="4298334" cy="0"/>
          </a:xfrm>
          <a:prstGeom prst="line">
            <a:avLst/>
          </a:prstGeom>
          <a:ln w="12700">
            <a:solidFill>
              <a:srgbClr val="81BB59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Полилиния 93"/>
          <p:cNvSpPr/>
          <p:nvPr/>
        </p:nvSpPr>
        <p:spPr>
          <a:xfrm>
            <a:off x="3299292" y="4185134"/>
            <a:ext cx="1418303" cy="85786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0" tIns="10364" rIns="0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b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ОСМОТРА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1" name="Прямая со стрелкой 100"/>
          <p:cNvCxnSpPr>
            <a:stCxn id="105" idx="1"/>
          </p:cNvCxnSpPr>
          <p:nvPr/>
        </p:nvCxnSpPr>
        <p:spPr>
          <a:xfrm flipH="1" flipV="1">
            <a:off x="4717595" y="4788857"/>
            <a:ext cx="1526344" cy="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Блок-схема: несколько документов 101"/>
          <p:cNvSpPr/>
          <p:nvPr/>
        </p:nvSpPr>
        <p:spPr>
          <a:xfrm>
            <a:off x="327093" y="4987801"/>
            <a:ext cx="2641146" cy="474133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81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СЛУЧАЕ ОТСУТСТВИЯ НАРУШЕНИЙ)</a:t>
            </a:r>
            <a:endParaRPr lang="ru-RU" sz="7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Блок-схема: несколько документов 105"/>
          <p:cNvSpPr/>
          <p:nvPr/>
        </p:nvSpPr>
        <p:spPr>
          <a:xfrm>
            <a:off x="327092" y="5563569"/>
            <a:ext cx="2641147" cy="468389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СЛУЧАЕ ВЫЯВЛЕНИЯ НАРУШЕНИЙ)</a:t>
            </a:r>
            <a:endParaRPr lang="ru-RU" sz="7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7270126" y="5038434"/>
            <a:ext cx="0" cy="177809"/>
          </a:xfrm>
          <a:prstGeom prst="line">
            <a:avLst/>
          </a:prstGeom>
          <a:ln w="12700">
            <a:solidFill>
              <a:srgbClr val="81BB59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flipH="1" flipV="1">
            <a:off x="2971792" y="5817662"/>
            <a:ext cx="5025755" cy="1"/>
          </a:xfrm>
          <a:prstGeom prst="line">
            <a:avLst/>
          </a:prstGeom>
          <a:ln w="127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flipH="1">
            <a:off x="7997544" y="5046106"/>
            <a:ext cx="1" cy="751657"/>
          </a:xfrm>
          <a:prstGeom prst="line">
            <a:avLst/>
          </a:prstGeom>
          <a:ln w="12700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Блок-схема: узел 117"/>
          <p:cNvSpPr/>
          <p:nvPr/>
        </p:nvSpPr>
        <p:spPr>
          <a:xfrm>
            <a:off x="2564189" y="5110561"/>
            <a:ext cx="233855" cy="22013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 smtClean="0"/>
              <a:t>6.2.</a:t>
            </a:r>
            <a:endParaRPr lang="ru-RU" sz="700" b="1" dirty="0"/>
          </a:p>
        </p:txBody>
      </p:sp>
      <p:sp>
        <p:nvSpPr>
          <p:cNvPr id="119" name="Блок-схема: узел 118"/>
          <p:cNvSpPr/>
          <p:nvPr/>
        </p:nvSpPr>
        <p:spPr>
          <a:xfrm>
            <a:off x="2570951" y="5679229"/>
            <a:ext cx="233855" cy="22013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 smtClean="0"/>
              <a:t>6.3.</a:t>
            </a:r>
            <a:endParaRPr lang="ru-RU" sz="700" b="1" dirty="0"/>
          </a:p>
        </p:txBody>
      </p:sp>
      <p:sp>
        <p:nvSpPr>
          <p:cNvPr id="120" name="Блок-схема: узел 119"/>
          <p:cNvSpPr/>
          <p:nvPr/>
        </p:nvSpPr>
        <p:spPr>
          <a:xfrm>
            <a:off x="4529293" y="4133789"/>
            <a:ext cx="233855" cy="22013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 smtClean="0"/>
              <a:t>6.1.</a:t>
            </a:r>
            <a:endParaRPr lang="ru-RU" sz="700" b="1" dirty="0"/>
          </a:p>
        </p:txBody>
      </p:sp>
      <p:sp>
        <p:nvSpPr>
          <p:cNvPr id="121" name="Полилиния 120"/>
          <p:cNvSpPr/>
          <p:nvPr/>
        </p:nvSpPr>
        <p:spPr>
          <a:xfrm>
            <a:off x="327092" y="6099471"/>
            <a:ext cx="2641147" cy="5131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ПЛАТЕЖНЫХ ДОКУМЕНТОВ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подтверждающих документов в соответствии с Порядком № 213н либо № 259н. </a:t>
            </a:r>
          </a:p>
        </p:txBody>
      </p:sp>
      <p:sp>
        <p:nvSpPr>
          <p:cNvPr id="122" name="Блок-схема: узел 121"/>
          <p:cNvSpPr/>
          <p:nvPr/>
        </p:nvSpPr>
        <p:spPr>
          <a:xfrm>
            <a:off x="2857492" y="6018727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23" name="Полилиния 122"/>
          <p:cNvSpPr/>
          <p:nvPr/>
        </p:nvSpPr>
        <p:spPr>
          <a:xfrm>
            <a:off x="6230281" y="5978575"/>
            <a:ext cx="2681152" cy="63400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0" tIns="10364" rIns="0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ПЛАТЕЖНЫХ ДОКУМЕНТОВ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подтвержденного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СПРАВКОЙ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АКТОМ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работ, услуг</a:t>
            </a:r>
          </a:p>
        </p:txBody>
      </p:sp>
      <p:sp>
        <p:nvSpPr>
          <p:cNvPr id="124" name="Прямоугольник 123"/>
          <p:cNvSpPr/>
          <p:nvPr/>
        </p:nvSpPr>
        <p:spPr>
          <a:xfrm flipH="1">
            <a:off x="3180690" y="5001051"/>
            <a:ext cx="2866346" cy="322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1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дня со дня подписания</a:t>
            </a:r>
          </a:p>
        </p:txBody>
      </p:sp>
      <p:sp>
        <p:nvSpPr>
          <p:cNvPr id="135" name="Прямоугольник 134"/>
          <p:cNvSpPr/>
          <p:nvPr/>
        </p:nvSpPr>
        <p:spPr>
          <a:xfrm flipH="1">
            <a:off x="3195584" y="5554375"/>
            <a:ext cx="2866346" cy="322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1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дня со дня подписания</a:t>
            </a:r>
          </a:p>
        </p:txBody>
      </p:sp>
      <p:sp>
        <p:nvSpPr>
          <p:cNvPr id="140" name="Прямоугольник 139"/>
          <p:cNvSpPr/>
          <p:nvPr/>
        </p:nvSpPr>
        <p:spPr>
          <a:xfrm flipH="1">
            <a:off x="4751510" y="4461979"/>
            <a:ext cx="1392894" cy="322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9" tIns="46639" rIns="93279" bIns="46639" rtlCol="0" anchor="ctr"/>
          <a:lstStyle/>
          <a:p>
            <a:pPr algn="ctr"/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900" i="1" dirty="0" smtClean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1 </a:t>
            </a:r>
            <a:r>
              <a:rPr lang="ru-RU" sz="900" i="1" dirty="0">
                <a:solidFill>
                  <a:srgbClr val="932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дня со дня подписания</a:t>
            </a:r>
          </a:p>
        </p:txBody>
      </p:sp>
      <p:cxnSp>
        <p:nvCxnSpPr>
          <p:cNvPr id="143" name="Прямая со стрелкой 142"/>
          <p:cNvCxnSpPr/>
          <p:nvPr/>
        </p:nvCxnSpPr>
        <p:spPr>
          <a:xfrm>
            <a:off x="7570857" y="2170157"/>
            <a:ext cx="0" cy="417339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олилиния 78"/>
          <p:cNvSpPr/>
          <p:nvPr/>
        </p:nvSpPr>
        <p:spPr>
          <a:xfrm>
            <a:off x="6246205" y="1433095"/>
            <a:ext cx="2679681" cy="91399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дате приемки товаров (работ, услуг),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госконтракта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контракта (договора), подтверждающих и иных документов, необходимых для подтверждения фактов поставки товаров (выполнения работ, оказания услуг) </a:t>
            </a:r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7" name="Прямая со стрелкой 146"/>
          <p:cNvCxnSpPr/>
          <p:nvPr/>
        </p:nvCxnSpPr>
        <p:spPr>
          <a:xfrm>
            <a:off x="7586045" y="3064911"/>
            <a:ext cx="0" cy="417339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олилиния 95"/>
          <p:cNvSpPr/>
          <p:nvPr/>
        </p:nvSpPr>
        <p:spPr>
          <a:xfrm>
            <a:off x="6246205" y="2573196"/>
            <a:ext cx="2679681" cy="65026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364" tIns="10364" rIns="10364" bIns="10364" numCol="1" spcCol="1296" anchor="ctr" anchorCtr="0">
            <a:noAutofit/>
          </a:bodyPr>
          <a:lstStyle/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Издает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осмотра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ru-RU" sz="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725499">
              <a:lnSpc>
                <a:spcPct val="90000"/>
              </a:lnSpc>
              <a:spcAft>
                <a:spcPts val="0"/>
              </a:spcAft>
            </a:pP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осмотра.</a:t>
            </a:r>
          </a:p>
        </p:txBody>
      </p:sp>
      <p:cxnSp>
        <p:nvCxnSpPr>
          <p:cNvPr id="148" name="Прямая со стрелкой 147"/>
          <p:cNvCxnSpPr/>
          <p:nvPr/>
        </p:nvCxnSpPr>
        <p:spPr>
          <a:xfrm>
            <a:off x="7600012" y="4114196"/>
            <a:ext cx="0" cy="417339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Блок-схема: узел 148"/>
          <p:cNvSpPr/>
          <p:nvPr/>
        </p:nvSpPr>
        <p:spPr>
          <a:xfrm>
            <a:off x="8782115" y="5884771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88" name="Блок-схема: узел 87"/>
          <p:cNvSpPr/>
          <p:nvPr/>
        </p:nvSpPr>
        <p:spPr>
          <a:xfrm>
            <a:off x="8811586" y="1347507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6" name="Блок-схема: узел 85"/>
          <p:cNvSpPr/>
          <p:nvPr/>
        </p:nvSpPr>
        <p:spPr>
          <a:xfrm>
            <a:off x="8811585" y="2459818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101721" y="6588301"/>
            <a:ext cx="1165451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dirty="0" smtClean="0"/>
              <a:t>*</a:t>
            </a:r>
            <a:r>
              <a:rPr lang="ru-RU" sz="800" i="1" dirty="0" smtClean="0"/>
              <a:t> Допускается </a:t>
            </a:r>
            <a:r>
              <a:rPr lang="ru-RU" sz="800" i="1" dirty="0"/>
              <a:t>издание приказа органа Федерального казначейства</a:t>
            </a:r>
            <a:r>
              <a:rPr lang="ru-RU" sz="800" i="1" dirty="0" smtClean="0"/>
              <a:t>, </a:t>
            </a:r>
            <a:r>
              <a:rPr lang="ru-RU" sz="800" i="1" dirty="0"/>
              <a:t>рассчитанного на многократное </a:t>
            </a:r>
            <a:r>
              <a:rPr lang="ru-RU" sz="800" i="1" dirty="0" smtClean="0"/>
              <a:t>применение</a:t>
            </a:r>
            <a:endParaRPr lang="ru-RU" sz="800" i="1" dirty="0"/>
          </a:p>
        </p:txBody>
      </p:sp>
    </p:spTree>
    <p:extLst>
      <p:ext uri="{BB962C8B-B14F-4D97-AF65-F5344CB8AC3E}">
        <p14:creationId xmlns:p14="http://schemas.microsoft.com/office/powerpoint/2010/main" val="114434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24382</TotalTime>
  <Words>570</Words>
  <Application>Microsoft Office PowerPoint</Application>
  <PresentationFormat>Произвольный</PresentationFormat>
  <Paragraphs>114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Зинченко Евгений Анатольевич</cp:lastModifiedBy>
  <cp:revision>1013</cp:revision>
  <cp:lastPrinted>2019-05-16T16:24:27Z</cp:lastPrinted>
  <dcterms:created xsi:type="dcterms:W3CDTF">2015-03-03T16:27:21Z</dcterms:created>
  <dcterms:modified xsi:type="dcterms:W3CDTF">2019-06-10T09:21:05Z</dcterms:modified>
</cp:coreProperties>
</file>