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78" r:id="rId3"/>
    <p:sldId id="258" r:id="rId4"/>
    <p:sldId id="288" r:id="rId5"/>
    <p:sldId id="287" r:id="rId6"/>
    <p:sldId id="261" r:id="rId7"/>
    <p:sldId id="275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92D9E-548D-44CD-B9AF-99ACD105A92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32F6F-5FE9-41A9-9070-04A1B095ABE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Определения аудиторских фирм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C28BE99-021C-4434-89DA-309A796DE479}" type="parTrans" cxnId="{9066E7C5-3134-42F4-86D2-F31B48388A9B}">
      <dgm:prSet/>
      <dgm:spPr/>
      <dgm:t>
        <a:bodyPr/>
        <a:lstStyle/>
        <a:p>
          <a:endParaRPr lang="ru-RU"/>
        </a:p>
      </dgm:t>
    </dgm:pt>
    <dgm:pt modelId="{99FDE48B-529B-4364-AD93-D6D92362573B}" type="sibTrans" cxnId="{9066E7C5-3134-42F4-86D2-F31B48388A9B}">
      <dgm:prSet/>
      <dgm:spPr/>
      <dgm:t>
        <a:bodyPr/>
        <a:lstStyle/>
        <a:p>
          <a:endParaRPr lang="ru-RU"/>
        </a:p>
      </dgm:t>
    </dgm:pt>
    <dgm:pt modelId="{2847B170-3BA1-4946-95E5-1027A86A947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Определения экспертов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E48E1E4-8F31-4A3C-92C9-2D474E464F06}" type="parTrans" cxnId="{37012648-DC80-4758-94D8-0EEC646BBFCA}">
      <dgm:prSet/>
      <dgm:spPr/>
      <dgm:t>
        <a:bodyPr/>
        <a:lstStyle/>
        <a:p>
          <a:endParaRPr lang="ru-RU"/>
        </a:p>
      </dgm:t>
    </dgm:pt>
    <dgm:pt modelId="{011ED461-372B-4317-BF35-11BD13FE0969}" type="sibTrans" cxnId="{37012648-DC80-4758-94D8-0EEC646BBFCA}">
      <dgm:prSet/>
      <dgm:spPr/>
      <dgm:t>
        <a:bodyPr/>
        <a:lstStyle/>
        <a:p>
          <a:endParaRPr lang="ru-RU"/>
        </a:p>
      </dgm:t>
    </dgm:pt>
    <dgm:pt modelId="{08C88990-3608-4E33-9E12-97A21541023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Определения научного сообщества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16EE4018-2698-412C-BA03-AE4B34F46C09}" type="parTrans" cxnId="{24FADB02-4042-4591-841C-0A38A7F9C37B}">
      <dgm:prSet/>
      <dgm:spPr/>
      <dgm:t>
        <a:bodyPr/>
        <a:lstStyle/>
        <a:p>
          <a:endParaRPr lang="ru-RU"/>
        </a:p>
      </dgm:t>
    </dgm:pt>
    <dgm:pt modelId="{C0B52355-66C6-4A74-BBAF-EE98257A9686}" type="sibTrans" cxnId="{24FADB02-4042-4591-841C-0A38A7F9C37B}">
      <dgm:prSet/>
      <dgm:spPr/>
      <dgm:t>
        <a:bodyPr/>
        <a:lstStyle/>
        <a:p>
          <a:endParaRPr lang="ru-RU"/>
        </a:p>
      </dgm:t>
    </dgm:pt>
    <dgm:pt modelId="{2EFF90FE-D5A8-4DAC-A9C7-9A66E37A1124}" type="pres">
      <dgm:prSet presAssocID="{46E92D9E-548D-44CD-B9AF-99ACD105A92E}" presName="linear" presStyleCnt="0">
        <dgm:presLayoutVars>
          <dgm:dir/>
          <dgm:animLvl val="lvl"/>
          <dgm:resizeHandles val="exact"/>
        </dgm:presLayoutVars>
      </dgm:prSet>
      <dgm:spPr/>
    </dgm:pt>
    <dgm:pt modelId="{4DD3E0E3-2151-407E-BB4A-3D3353DE3FD1}" type="pres">
      <dgm:prSet presAssocID="{36D32F6F-5FE9-41A9-9070-04A1B095ABE3}" presName="parentLin" presStyleCnt="0"/>
      <dgm:spPr/>
    </dgm:pt>
    <dgm:pt modelId="{7FEB4794-03E0-4127-8EDA-DA0B078CA0CB}" type="pres">
      <dgm:prSet presAssocID="{36D32F6F-5FE9-41A9-9070-04A1B095ABE3}" presName="parentLeftMargin" presStyleLbl="node1" presStyleIdx="0" presStyleCnt="3"/>
      <dgm:spPr/>
    </dgm:pt>
    <dgm:pt modelId="{825A667F-3579-4C54-A8AA-8689D66F2EB5}" type="pres">
      <dgm:prSet presAssocID="{36D32F6F-5FE9-41A9-9070-04A1B095AB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B948D-99F4-4154-8ACF-96F059334C09}" type="pres">
      <dgm:prSet presAssocID="{36D32F6F-5FE9-41A9-9070-04A1B095ABE3}" presName="negativeSpace" presStyleCnt="0"/>
      <dgm:spPr/>
    </dgm:pt>
    <dgm:pt modelId="{7ED9F690-0857-4D82-8B4C-14FD8F80F672}" type="pres">
      <dgm:prSet presAssocID="{36D32F6F-5FE9-41A9-9070-04A1B095ABE3}" presName="childText" presStyleLbl="conFgAcc1" presStyleIdx="0" presStyleCnt="3">
        <dgm:presLayoutVars>
          <dgm:bulletEnabled val="1"/>
        </dgm:presLayoutVars>
      </dgm:prSet>
      <dgm:spPr/>
    </dgm:pt>
    <dgm:pt modelId="{F01B5E22-74A3-4EDA-8FDA-6A23FA20941B}" type="pres">
      <dgm:prSet presAssocID="{99FDE48B-529B-4364-AD93-D6D92362573B}" presName="spaceBetweenRectangles" presStyleCnt="0"/>
      <dgm:spPr/>
    </dgm:pt>
    <dgm:pt modelId="{0A9CECB1-F4F1-4B67-AD2A-5A77410AF59D}" type="pres">
      <dgm:prSet presAssocID="{2847B170-3BA1-4946-95E5-1027A86A947F}" presName="parentLin" presStyleCnt="0"/>
      <dgm:spPr/>
    </dgm:pt>
    <dgm:pt modelId="{677D4525-3405-49DA-9BC9-E249B89A15AA}" type="pres">
      <dgm:prSet presAssocID="{2847B170-3BA1-4946-95E5-1027A86A947F}" presName="parentLeftMargin" presStyleLbl="node1" presStyleIdx="0" presStyleCnt="3"/>
      <dgm:spPr/>
    </dgm:pt>
    <dgm:pt modelId="{2382A00C-7017-4A99-8E80-450416DC9C45}" type="pres">
      <dgm:prSet presAssocID="{2847B170-3BA1-4946-95E5-1027A86A94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BED023-A545-475A-9E6B-AFF85AD73C8C}" type="pres">
      <dgm:prSet presAssocID="{2847B170-3BA1-4946-95E5-1027A86A947F}" presName="negativeSpace" presStyleCnt="0"/>
      <dgm:spPr/>
    </dgm:pt>
    <dgm:pt modelId="{632D0732-B90F-44C0-A40C-314C3C1D67DC}" type="pres">
      <dgm:prSet presAssocID="{2847B170-3BA1-4946-95E5-1027A86A947F}" presName="childText" presStyleLbl="conFgAcc1" presStyleIdx="1" presStyleCnt="3">
        <dgm:presLayoutVars>
          <dgm:bulletEnabled val="1"/>
        </dgm:presLayoutVars>
      </dgm:prSet>
      <dgm:spPr/>
    </dgm:pt>
    <dgm:pt modelId="{33081576-EA21-4F16-B36F-7DBBA6BF823E}" type="pres">
      <dgm:prSet presAssocID="{011ED461-372B-4317-BF35-11BD13FE0969}" presName="spaceBetweenRectangles" presStyleCnt="0"/>
      <dgm:spPr/>
    </dgm:pt>
    <dgm:pt modelId="{12798623-542B-4011-9446-B524317D52F2}" type="pres">
      <dgm:prSet presAssocID="{08C88990-3608-4E33-9E12-97A215410238}" presName="parentLin" presStyleCnt="0"/>
      <dgm:spPr/>
    </dgm:pt>
    <dgm:pt modelId="{256D75B7-4DBF-4C8D-A4F4-5F39B0B0F21A}" type="pres">
      <dgm:prSet presAssocID="{08C88990-3608-4E33-9E12-97A215410238}" presName="parentLeftMargin" presStyleLbl="node1" presStyleIdx="1" presStyleCnt="3"/>
      <dgm:spPr/>
    </dgm:pt>
    <dgm:pt modelId="{3D9F73FB-742C-4C48-800F-D088951CED63}" type="pres">
      <dgm:prSet presAssocID="{08C88990-3608-4E33-9E12-97A2154102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9B6-D954-4237-85BB-0FEDC262381F}" type="pres">
      <dgm:prSet presAssocID="{08C88990-3608-4E33-9E12-97A215410238}" presName="negativeSpace" presStyleCnt="0"/>
      <dgm:spPr/>
    </dgm:pt>
    <dgm:pt modelId="{58054994-2FA5-4B52-A98D-A2B697EA3373}" type="pres">
      <dgm:prSet presAssocID="{08C88990-3608-4E33-9E12-97A2154102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A66B0A-4D36-406C-AAAB-201CC839DE6B}" type="presOf" srcId="{36D32F6F-5FE9-41A9-9070-04A1B095ABE3}" destId="{7FEB4794-03E0-4127-8EDA-DA0B078CA0CB}" srcOrd="0" destOrd="0" presId="urn:microsoft.com/office/officeart/2005/8/layout/list1"/>
    <dgm:cxn modelId="{371FBE94-1334-42A8-9DC4-FCC927DE160A}" type="presOf" srcId="{08C88990-3608-4E33-9E12-97A215410238}" destId="{3D9F73FB-742C-4C48-800F-D088951CED63}" srcOrd="1" destOrd="0" presId="urn:microsoft.com/office/officeart/2005/8/layout/list1"/>
    <dgm:cxn modelId="{24FADB02-4042-4591-841C-0A38A7F9C37B}" srcId="{46E92D9E-548D-44CD-B9AF-99ACD105A92E}" destId="{08C88990-3608-4E33-9E12-97A215410238}" srcOrd="2" destOrd="0" parTransId="{16EE4018-2698-412C-BA03-AE4B34F46C09}" sibTransId="{C0B52355-66C6-4A74-BBAF-EE98257A9686}"/>
    <dgm:cxn modelId="{84FE5362-4527-4B83-BA13-5D319F33D1E5}" type="presOf" srcId="{2847B170-3BA1-4946-95E5-1027A86A947F}" destId="{677D4525-3405-49DA-9BC9-E249B89A15AA}" srcOrd="0" destOrd="0" presId="urn:microsoft.com/office/officeart/2005/8/layout/list1"/>
    <dgm:cxn modelId="{F5EB4009-7041-4E4E-BFF8-3EF3A0B4EC22}" type="presOf" srcId="{36D32F6F-5FE9-41A9-9070-04A1B095ABE3}" destId="{825A667F-3579-4C54-A8AA-8689D66F2EB5}" srcOrd="1" destOrd="0" presId="urn:microsoft.com/office/officeart/2005/8/layout/list1"/>
    <dgm:cxn modelId="{9066E7C5-3134-42F4-86D2-F31B48388A9B}" srcId="{46E92D9E-548D-44CD-B9AF-99ACD105A92E}" destId="{36D32F6F-5FE9-41A9-9070-04A1B095ABE3}" srcOrd="0" destOrd="0" parTransId="{BC28BE99-021C-4434-89DA-309A796DE479}" sibTransId="{99FDE48B-529B-4364-AD93-D6D92362573B}"/>
    <dgm:cxn modelId="{2A6103C1-5D78-4468-BC48-57BF67BEED4C}" type="presOf" srcId="{08C88990-3608-4E33-9E12-97A215410238}" destId="{256D75B7-4DBF-4C8D-A4F4-5F39B0B0F21A}" srcOrd="0" destOrd="0" presId="urn:microsoft.com/office/officeart/2005/8/layout/list1"/>
    <dgm:cxn modelId="{37012648-DC80-4758-94D8-0EEC646BBFCA}" srcId="{46E92D9E-548D-44CD-B9AF-99ACD105A92E}" destId="{2847B170-3BA1-4946-95E5-1027A86A947F}" srcOrd="1" destOrd="0" parTransId="{BE48E1E4-8F31-4A3C-92C9-2D474E464F06}" sibTransId="{011ED461-372B-4317-BF35-11BD13FE0969}"/>
    <dgm:cxn modelId="{D189B48D-1A69-4790-8D04-B21A3A1726B5}" type="presOf" srcId="{2847B170-3BA1-4946-95E5-1027A86A947F}" destId="{2382A00C-7017-4A99-8E80-450416DC9C45}" srcOrd="1" destOrd="0" presId="urn:microsoft.com/office/officeart/2005/8/layout/list1"/>
    <dgm:cxn modelId="{1E49AD1E-C120-431D-A7FE-26562D3A37CF}" type="presOf" srcId="{46E92D9E-548D-44CD-B9AF-99ACD105A92E}" destId="{2EFF90FE-D5A8-4DAC-A9C7-9A66E37A1124}" srcOrd="0" destOrd="0" presId="urn:microsoft.com/office/officeart/2005/8/layout/list1"/>
    <dgm:cxn modelId="{5DF5DB63-0875-4F03-8961-5EB5A43B0DA8}" type="presParOf" srcId="{2EFF90FE-D5A8-4DAC-A9C7-9A66E37A1124}" destId="{4DD3E0E3-2151-407E-BB4A-3D3353DE3FD1}" srcOrd="0" destOrd="0" presId="urn:microsoft.com/office/officeart/2005/8/layout/list1"/>
    <dgm:cxn modelId="{7390C429-1F24-41E0-9C84-ADF4D0912868}" type="presParOf" srcId="{4DD3E0E3-2151-407E-BB4A-3D3353DE3FD1}" destId="{7FEB4794-03E0-4127-8EDA-DA0B078CA0CB}" srcOrd="0" destOrd="0" presId="urn:microsoft.com/office/officeart/2005/8/layout/list1"/>
    <dgm:cxn modelId="{C17E409E-7553-47F4-A3C7-25CA527A1B87}" type="presParOf" srcId="{4DD3E0E3-2151-407E-BB4A-3D3353DE3FD1}" destId="{825A667F-3579-4C54-A8AA-8689D66F2EB5}" srcOrd="1" destOrd="0" presId="urn:microsoft.com/office/officeart/2005/8/layout/list1"/>
    <dgm:cxn modelId="{0C991B27-ED3D-4A64-B7E1-342597F484DD}" type="presParOf" srcId="{2EFF90FE-D5A8-4DAC-A9C7-9A66E37A1124}" destId="{487B948D-99F4-4154-8ACF-96F059334C09}" srcOrd="1" destOrd="0" presId="urn:microsoft.com/office/officeart/2005/8/layout/list1"/>
    <dgm:cxn modelId="{DF4B9C10-B167-455C-8F49-7C4A955FDC7F}" type="presParOf" srcId="{2EFF90FE-D5A8-4DAC-A9C7-9A66E37A1124}" destId="{7ED9F690-0857-4D82-8B4C-14FD8F80F672}" srcOrd="2" destOrd="0" presId="urn:microsoft.com/office/officeart/2005/8/layout/list1"/>
    <dgm:cxn modelId="{D5FEF53B-B62E-4F2D-83BA-2740CB75315E}" type="presParOf" srcId="{2EFF90FE-D5A8-4DAC-A9C7-9A66E37A1124}" destId="{F01B5E22-74A3-4EDA-8FDA-6A23FA20941B}" srcOrd="3" destOrd="0" presId="urn:microsoft.com/office/officeart/2005/8/layout/list1"/>
    <dgm:cxn modelId="{A13D3B2C-B7A5-4D16-A1E4-9D7CE16A549C}" type="presParOf" srcId="{2EFF90FE-D5A8-4DAC-A9C7-9A66E37A1124}" destId="{0A9CECB1-F4F1-4B67-AD2A-5A77410AF59D}" srcOrd="4" destOrd="0" presId="urn:microsoft.com/office/officeart/2005/8/layout/list1"/>
    <dgm:cxn modelId="{E9ADACBE-BD8A-4B03-A5F4-E7F49CD9F287}" type="presParOf" srcId="{0A9CECB1-F4F1-4B67-AD2A-5A77410AF59D}" destId="{677D4525-3405-49DA-9BC9-E249B89A15AA}" srcOrd="0" destOrd="0" presId="urn:microsoft.com/office/officeart/2005/8/layout/list1"/>
    <dgm:cxn modelId="{73E1F876-8627-4585-94DA-BCD6A00ABC0C}" type="presParOf" srcId="{0A9CECB1-F4F1-4B67-AD2A-5A77410AF59D}" destId="{2382A00C-7017-4A99-8E80-450416DC9C45}" srcOrd="1" destOrd="0" presId="urn:microsoft.com/office/officeart/2005/8/layout/list1"/>
    <dgm:cxn modelId="{564333EB-A3C5-492B-B2E7-5A53ECAF7D32}" type="presParOf" srcId="{2EFF90FE-D5A8-4DAC-A9C7-9A66E37A1124}" destId="{9FBED023-A545-475A-9E6B-AFF85AD73C8C}" srcOrd="5" destOrd="0" presId="urn:microsoft.com/office/officeart/2005/8/layout/list1"/>
    <dgm:cxn modelId="{B3EC9106-EAED-43F9-A254-734771D1D425}" type="presParOf" srcId="{2EFF90FE-D5A8-4DAC-A9C7-9A66E37A1124}" destId="{632D0732-B90F-44C0-A40C-314C3C1D67DC}" srcOrd="6" destOrd="0" presId="urn:microsoft.com/office/officeart/2005/8/layout/list1"/>
    <dgm:cxn modelId="{E0D3500E-023A-4219-A43A-80CCFFFCCC4E}" type="presParOf" srcId="{2EFF90FE-D5A8-4DAC-A9C7-9A66E37A1124}" destId="{33081576-EA21-4F16-B36F-7DBBA6BF823E}" srcOrd="7" destOrd="0" presId="urn:microsoft.com/office/officeart/2005/8/layout/list1"/>
    <dgm:cxn modelId="{C5FB166F-C19B-4881-B418-94D9D2958EB8}" type="presParOf" srcId="{2EFF90FE-D5A8-4DAC-A9C7-9A66E37A1124}" destId="{12798623-542B-4011-9446-B524317D52F2}" srcOrd="8" destOrd="0" presId="urn:microsoft.com/office/officeart/2005/8/layout/list1"/>
    <dgm:cxn modelId="{B4B63A84-1EA0-4A03-AD99-A2CE30775EBA}" type="presParOf" srcId="{12798623-542B-4011-9446-B524317D52F2}" destId="{256D75B7-4DBF-4C8D-A4F4-5F39B0B0F21A}" srcOrd="0" destOrd="0" presId="urn:microsoft.com/office/officeart/2005/8/layout/list1"/>
    <dgm:cxn modelId="{254AAC6F-739D-4D3C-9261-4C97B184782B}" type="presParOf" srcId="{12798623-542B-4011-9446-B524317D52F2}" destId="{3D9F73FB-742C-4C48-800F-D088951CED63}" srcOrd="1" destOrd="0" presId="urn:microsoft.com/office/officeart/2005/8/layout/list1"/>
    <dgm:cxn modelId="{5CB032AA-3C84-4676-8DDE-6979E87ABA2D}" type="presParOf" srcId="{2EFF90FE-D5A8-4DAC-A9C7-9A66E37A1124}" destId="{57DF49B6-D954-4237-85BB-0FEDC262381F}" srcOrd="9" destOrd="0" presId="urn:microsoft.com/office/officeart/2005/8/layout/list1"/>
    <dgm:cxn modelId="{02353F3F-9E9F-47E0-BC55-6D6DD2484586}" type="presParOf" srcId="{2EFF90FE-D5A8-4DAC-A9C7-9A66E37A1124}" destId="{58054994-2FA5-4B52-A98D-A2B697EA33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9F690-0857-4D82-8B4C-14FD8F80F672}">
      <dsp:nvSpPr>
        <dsp:cNvPr id="0" name=""/>
        <dsp:cNvSpPr/>
      </dsp:nvSpPr>
      <dsp:spPr>
        <a:xfrm>
          <a:off x="0" y="670478"/>
          <a:ext cx="792088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A667F-3579-4C54-A8AA-8689D66F2EB5}">
      <dsp:nvSpPr>
        <dsp:cNvPr id="0" name=""/>
        <dsp:cNvSpPr/>
      </dsp:nvSpPr>
      <dsp:spPr>
        <a:xfrm>
          <a:off x="396044" y="65318"/>
          <a:ext cx="5544616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Определения аудиторских фирм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55127" y="124401"/>
        <a:ext cx="5426450" cy="1092154"/>
      </dsp:txXfrm>
    </dsp:sp>
    <dsp:sp modelId="{632D0732-B90F-44C0-A40C-314C3C1D67DC}">
      <dsp:nvSpPr>
        <dsp:cNvPr id="0" name=""/>
        <dsp:cNvSpPr/>
      </dsp:nvSpPr>
      <dsp:spPr>
        <a:xfrm>
          <a:off x="0" y="2530238"/>
          <a:ext cx="792088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2A00C-7017-4A99-8E80-450416DC9C45}">
      <dsp:nvSpPr>
        <dsp:cNvPr id="0" name=""/>
        <dsp:cNvSpPr/>
      </dsp:nvSpPr>
      <dsp:spPr>
        <a:xfrm>
          <a:off x="396044" y="1925078"/>
          <a:ext cx="5544616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Определения экспертов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55127" y="1984161"/>
        <a:ext cx="5426450" cy="1092154"/>
      </dsp:txXfrm>
    </dsp:sp>
    <dsp:sp modelId="{58054994-2FA5-4B52-A98D-A2B697EA3373}">
      <dsp:nvSpPr>
        <dsp:cNvPr id="0" name=""/>
        <dsp:cNvSpPr/>
      </dsp:nvSpPr>
      <dsp:spPr>
        <a:xfrm>
          <a:off x="0" y="4389998"/>
          <a:ext cx="792088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F73FB-742C-4C48-800F-D088951CED63}">
      <dsp:nvSpPr>
        <dsp:cNvPr id="0" name=""/>
        <dsp:cNvSpPr/>
      </dsp:nvSpPr>
      <dsp:spPr>
        <a:xfrm>
          <a:off x="396044" y="3784838"/>
          <a:ext cx="5544616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Определения научного сообщества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55127" y="3843921"/>
        <a:ext cx="5426450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7FB46-60D9-488D-8DA3-6F882068E2AF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2291A-9160-404D-B19A-B2688BCC8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2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4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44824"/>
            <a:ext cx="8871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Подходы к </a:t>
            </a:r>
          </a:p>
          <a:p>
            <a:pPr algn="ctr"/>
            <a:r>
              <a:rPr lang="ru-RU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контролю качества </a:t>
            </a:r>
          </a:p>
          <a:p>
            <a:pPr algn="ctr"/>
            <a:r>
              <a:rPr lang="ru-RU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 </a:t>
            </a:r>
          </a:p>
          <a:p>
            <a:pPr algn="ctr"/>
            <a:r>
              <a:rPr lang="ru-RU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дистанционном аудите</a:t>
            </a:r>
            <a:r>
              <a:rPr lang="ru-RU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4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259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Федеральное государственное образовательное бюджетное учреждение высшего образования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«Финансовый университет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 Правительстве Российской Федерации»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88687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Ветрова Ирина Федоровна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доктор экономических наук,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Профессор Департамента учета, анализа и аудита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568" y="10142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Дистанционный аудит – что это ?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Picture 5" descr="C:\Documents and Settings\pmarkasian\Desktop\Шаблоны\Шаблоны\Иконки\заготовки\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2736"/>
            <a:ext cx="4844870" cy="27363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pmarkasian\Desktop\Шаблоны\Шаблоны\Иконки\заготовки\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99" y="2389076"/>
            <a:ext cx="5072091" cy="23182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pmarkasian\Desktop\Шаблоны\Шаблоны\Иконки\заготовки\3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91" y="3647311"/>
            <a:ext cx="5921715" cy="30220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85614" y="1484784"/>
            <a:ext cx="39148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Приказ Казначейства России от 30.06.2016 N 237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21221755">
            <a:off x="4284300" y="2664169"/>
            <a:ext cx="3914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ГОСТ Р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54318-2011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(утв. и введен в действие Приказом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Росстандарта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от 05.05.2011 N 68-ст)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21221755">
            <a:off x="4265150" y="4236401"/>
            <a:ext cx="3914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Стратегия развития Счетной палаты Российской Федерации на 2018-2024 годы</a:t>
            </a:r>
          </a:p>
        </p:txBody>
      </p:sp>
    </p:spTree>
    <p:extLst>
      <p:ext uri="{BB962C8B-B14F-4D97-AF65-F5344CB8AC3E}">
        <p14:creationId xmlns:p14="http://schemas.microsoft.com/office/powerpoint/2010/main" val="42342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848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Дистанционный аудит – что это?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2943504"/>
              </p:ext>
            </p:extLst>
          </p:nvPr>
        </p:nvGraphicFramePr>
        <p:xfrm>
          <a:off x="899592" y="764704"/>
          <a:ext cx="7920880" cy="548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50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848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Динамика экономических преступлений по данным Генеральной прокуратуры Российской 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4937"/>
            <a:ext cx="6984776" cy="45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848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Динамика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преступлений по ст. 290 УК РФ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(данные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Генеральной прокуратуры Российской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Федерации)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52562"/>
            <a:ext cx="6696744" cy="45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074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Подходы к контролю качества при дистанционном аудите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2133600" y="1781175"/>
            <a:ext cx="4495800" cy="4514850"/>
            <a:chOff x="1824" y="633"/>
            <a:chExt cx="2834" cy="2849"/>
          </a:xfrm>
        </p:grpSpPr>
        <p:sp>
          <p:nvSpPr>
            <p:cNvPr id="14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63529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45490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20AE3E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1115616" y="726817"/>
            <a:ext cx="35406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Перспектива - закрепление понятия «дистанционный аудит на законодательном уровне</a:t>
            </a:r>
            <a:endParaRPr lang="en-US" alt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303101" y="1553024"/>
            <a:ext cx="2771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Стандартизация контроля качества на внутрифирменном уровне. Установка доли дистанционного аудита при выполнении аудиторского задания</a:t>
            </a:r>
          </a:p>
          <a:p>
            <a:endParaRPr lang="en-US" alt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4114800" y="5692304"/>
            <a:ext cx="4705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Перспектива – разработка стандартов внешнего контроля качества при дистанционном аудите </a:t>
            </a:r>
            <a:endParaRPr lang="en-US" alt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45" y="2557181"/>
            <a:ext cx="24112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Разработка стандартов проведения дистанционного аудита по этапам.</a:t>
            </a:r>
          </a:p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Определение количественных и качественных характеристик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надлежащих аудиторских доказательств при дистанционном аудите</a:t>
            </a:r>
            <a:endParaRPr lang="en-US" alt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Разработка внутрифирменных стандартов для дистанционного аудита, в основе которых: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1259632" y="945782"/>
            <a:ext cx="6696743" cy="5941970"/>
            <a:chOff x="1488" y="960"/>
            <a:chExt cx="2928" cy="2880"/>
          </a:xfrm>
        </p:grpSpPr>
        <p:grpSp>
          <p:nvGrpSpPr>
            <p:cNvPr id="32" name="Group 40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86" name="Group 4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88" name="AutoShape 5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AutoShape 6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7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7" name="Text Box 16"/>
              <p:cNvSpPr txBox="1">
                <a:spLocks noChangeArrowheads="1"/>
              </p:cNvSpPr>
              <p:nvPr/>
            </p:nvSpPr>
            <p:spPr bwMode="gray">
              <a:xfrm>
                <a:off x="2528" y="1166"/>
                <a:ext cx="839" cy="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Оценка</a:t>
                </a:r>
              </a:p>
              <a:p>
                <a:pPr algn="ctr"/>
                <a:r>
                  <a:rPr lang="ru-RU" alt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клиентской </a:t>
                </a:r>
                <a:endParaRPr lang="ru-RU" alt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alt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базы</a:t>
                </a:r>
                <a:endParaRPr lang="ru-RU" alt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81" name="Group 8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110" y="2656"/>
              <a:chExt cx="1549" cy="1351"/>
            </a:xfrm>
          </p:grpSpPr>
          <p:sp>
            <p:nvSpPr>
              <p:cNvPr id="83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76" name="Group 12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78" name="AutoShape 13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14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AutoShape 15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7" name="Text Box 18"/>
              <p:cNvSpPr txBox="1">
                <a:spLocks noChangeArrowheads="1"/>
              </p:cNvSpPr>
              <p:nvPr/>
            </p:nvSpPr>
            <p:spPr bwMode="gray">
              <a:xfrm>
                <a:off x="2904" y="2108"/>
                <a:ext cx="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ru-RU" altLang="ru-RU" sz="2000" b="1" dirty="0" smtClean="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40" name="Group 41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71" name="Group 19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73" name="AutoShape 20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utoShape 21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22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2" name="Text Box 27"/>
              <p:cNvSpPr txBox="1">
                <a:spLocks noChangeArrowheads="1"/>
              </p:cNvSpPr>
              <p:nvPr/>
            </p:nvSpPr>
            <p:spPr bwMode="gray">
              <a:xfrm>
                <a:off x="3799" y="1592"/>
                <a:ext cx="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41" name="Group 42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66" name="Group 23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68" name="AutoShape 2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AutoShape 2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2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DC9B1">
                        <a:gamma/>
                        <a:shade val="46275"/>
                        <a:invGamma/>
                      </a:srgbClr>
                    </a:gs>
                    <a:gs pos="100000">
                      <a:srgbClr val="4DC9B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 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Требования к 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надежности 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и достаточности</a:t>
                  </a:r>
                </a:p>
                <a:p>
                  <a:pPr algn="ctr"/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д</a:t>
                  </a:r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оказательной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</a:rPr>
                    <a:t>базы</a:t>
                  </a:r>
                </a:p>
                <a:p>
                  <a:pPr algn="ctr"/>
                  <a:endPara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endParaRPr>
                </a:p>
              </p:txBody>
            </p:sp>
          </p:grpSp>
          <p:sp>
            <p:nvSpPr>
              <p:cNvPr id="67" name="Text Box 28"/>
              <p:cNvSpPr txBox="1">
                <a:spLocks noChangeArrowheads="1"/>
              </p:cNvSpPr>
              <p:nvPr/>
            </p:nvSpPr>
            <p:spPr bwMode="gray">
              <a:xfrm>
                <a:off x="3794" y="2477"/>
                <a:ext cx="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ru-RU" sz="2000" b="1" dirty="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61" name="Group 29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63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62" name="Text Box 33"/>
              <p:cNvSpPr txBox="1">
                <a:spLocks noChangeArrowheads="1"/>
              </p:cNvSpPr>
              <p:nvPr/>
            </p:nvSpPr>
            <p:spPr bwMode="gray">
              <a:xfrm>
                <a:off x="2034" y="2538"/>
                <a:ext cx="8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ru-RU" b="1" dirty="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55" name="Group 43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56" name="Group 34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58" name="AutoShape 35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36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37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BFAA4F">
                        <a:gamma/>
                        <a:shade val="46275"/>
                        <a:invGamma/>
                      </a:srgbClr>
                    </a:gs>
                    <a:gs pos="100000">
                      <a:srgbClr val="BFAA4F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7" name="Text Box 38"/>
              <p:cNvSpPr txBox="1">
                <a:spLocks noChangeArrowheads="1"/>
              </p:cNvSpPr>
              <p:nvPr/>
            </p:nvSpPr>
            <p:spPr bwMode="gray">
              <a:xfrm>
                <a:off x="2913" y="3038"/>
                <a:ext cx="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ru-RU" sz="2000" b="1" dirty="0">
                  <a:solidFill>
                    <a:srgbClr val="FFFFFF"/>
                  </a:solidFill>
                  <a:latin typeface="Bookman Old Style" panose="020506040505050202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451891" y="3041538"/>
            <a:ext cx="2332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нализ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эффективности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результативности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истемы внутреннего контроля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gray">
          <a:xfrm>
            <a:off x="1453946" y="2105041"/>
            <a:ext cx="24208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Оценка</a:t>
            </a:r>
          </a:p>
          <a:p>
            <a:pPr algn="ctr"/>
            <a:r>
              <a:rPr lang="ru-RU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ачества</a:t>
            </a:r>
          </a:p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редств </a:t>
            </a:r>
          </a:p>
          <a:p>
            <a:pPr algn="ctr"/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коммуникации </a:t>
            </a:r>
            <a:endParaRPr lang="ru-RU" alt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2090" y="2417056"/>
            <a:ext cx="1258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нализ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рисков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9559" y="5073515"/>
            <a:ext cx="2103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остроение матрицы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спользуемых программных продуктов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3282" y="4020131"/>
            <a:ext cx="21996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Квалифика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ционные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ребований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 аудиторской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группе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ocuments\Фирма\Логотип\InkedПустая визитка — копия_L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0791" r="3084" b="4801"/>
          <a:stretch/>
        </p:blipFill>
        <p:spPr bwMode="auto">
          <a:xfrm>
            <a:off x="0" y="624109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8529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008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224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88</cp:revision>
  <dcterms:created xsi:type="dcterms:W3CDTF">2017-11-04T16:44:12Z</dcterms:created>
  <dcterms:modified xsi:type="dcterms:W3CDTF">2019-03-28T10:00:57Z</dcterms:modified>
</cp:coreProperties>
</file>