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5"/>
  </p:notesMasterIdLst>
  <p:sldIdLst>
    <p:sldId id="258" r:id="rId2"/>
    <p:sldId id="384" r:id="rId3"/>
    <p:sldId id="381" r:id="rId4"/>
    <p:sldId id="383" r:id="rId5"/>
    <p:sldId id="389" r:id="rId6"/>
    <p:sldId id="375" r:id="rId7"/>
    <p:sldId id="391" r:id="rId8"/>
    <p:sldId id="376" r:id="rId9"/>
    <p:sldId id="392" r:id="rId10"/>
    <p:sldId id="377" r:id="rId11"/>
    <p:sldId id="388" r:id="rId12"/>
    <p:sldId id="385" r:id="rId13"/>
    <p:sldId id="387" r:id="rId14"/>
  </p:sldIdLst>
  <p:sldSz cx="12192000" cy="6858000"/>
  <p:notesSz cx="6797675" cy="992663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F7FC"/>
    <a:srgbClr val="EAF2FA"/>
    <a:srgbClr val="932507"/>
    <a:srgbClr val="F9F9F9"/>
    <a:srgbClr val="3968BD"/>
    <a:srgbClr val="E2834E"/>
    <a:srgbClr val="C3571B"/>
    <a:srgbClr val="81BB59"/>
    <a:srgbClr val="3C6ABE"/>
    <a:srgbClr val="335CA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E171933-4619-4E11-9A3F-F7608DF75F80}" styleName="Средний стиль 1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C4B1156A-380E-4F78-BDF5-A606A8083BF9}" styleName="Средний стиль 4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D27102A9-8310-4765-A935-A1911B00CA55}" styleName="Светлый стиль 1 - акцент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1FECB4D8-DB02-4DC6-A0A2-4F2EBAE1DC90}" styleName="Средний стиль 1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22206" autoAdjust="0"/>
    <p:restoredTop sz="97702" autoAdjust="0"/>
  </p:normalViewPr>
  <p:slideViewPr>
    <p:cSldViewPr snapToGrid="0">
      <p:cViewPr>
        <p:scale>
          <a:sx n="100" d="100"/>
          <a:sy n="100" d="100"/>
        </p:scale>
        <p:origin x="-744" y="-4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4726F42-D57B-42F3-B80A-F59DE514332D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55D7871-FC97-4C3A-8362-0C88A1B7AE54}">
      <dgm:prSet custT="1"/>
      <dgm:spPr/>
      <dgm:t>
        <a:bodyPr/>
        <a:lstStyle/>
        <a:p>
          <a:pPr rtl="0"/>
          <a:r>
            <a: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 контрактах (договорах), заключенных в рамках исполнения государственного контракта, через символ "/" перед номером контракта (договора);</a:t>
          </a:r>
        </a:p>
        <a:p>
          <a:pPr rtl="0"/>
          <a:endParaRPr lang="ru-RU" sz="1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87C2702-AF31-4E95-B6EE-E7DC607C022F}" type="parTrans" cxnId="{F9A16F11-76EA-496A-8A84-A0297C508B6B}">
      <dgm:prSet/>
      <dgm:spPr/>
      <dgm:t>
        <a:bodyPr/>
        <a:lstStyle/>
        <a:p>
          <a:endParaRPr lang="ru-RU" sz="1400"/>
        </a:p>
      </dgm:t>
    </dgm:pt>
    <dgm:pt modelId="{41036284-FEB6-45EF-B794-C7B349623570}" type="sibTrans" cxnId="{F9A16F11-76EA-496A-8A84-A0297C508B6B}">
      <dgm:prSet/>
      <dgm:spPr/>
      <dgm:t>
        <a:bodyPr/>
        <a:lstStyle/>
        <a:p>
          <a:endParaRPr lang="ru-RU" sz="1400"/>
        </a:p>
      </dgm:t>
    </dgm:pt>
    <dgm:pt modelId="{29D55A2A-4138-4397-88D2-F1D43454F51D}">
      <dgm:prSet custT="1"/>
      <dgm:spPr/>
      <dgm:t>
        <a:bodyPr/>
        <a:lstStyle/>
        <a:p>
          <a:pPr rtl="0"/>
          <a:r>
            <a: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 документах, подтверждающих возникновение денежного обязательства, через символ "/" перед номером документа;</a:t>
          </a:r>
          <a:endParaRPr lang="ru-RU" sz="1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5A43DED-BC41-4FF3-9C2D-7FB9FAB8C535}" type="parTrans" cxnId="{91AE443D-525D-4F6B-8E04-5735BB5F85D1}">
      <dgm:prSet/>
      <dgm:spPr/>
      <dgm:t>
        <a:bodyPr/>
        <a:lstStyle/>
        <a:p>
          <a:endParaRPr lang="ru-RU" sz="1400"/>
        </a:p>
      </dgm:t>
    </dgm:pt>
    <dgm:pt modelId="{29D80AE9-090F-4FB6-AFE3-38805CCC3E0C}" type="sibTrans" cxnId="{91AE443D-525D-4F6B-8E04-5735BB5F85D1}">
      <dgm:prSet/>
      <dgm:spPr/>
      <dgm:t>
        <a:bodyPr/>
        <a:lstStyle/>
        <a:p>
          <a:endParaRPr lang="ru-RU" sz="1400"/>
        </a:p>
      </dgm:t>
    </dgm:pt>
    <dgm:pt modelId="{878648E5-6AAC-44C3-BAB5-8F7C554B9BAF}">
      <dgm:prSet custT="1"/>
      <dgm:spPr/>
      <dgm:t>
        <a:bodyPr/>
        <a:lstStyle/>
        <a:p>
          <a:pPr rtl="0"/>
          <a:r>
            <a: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 реквизите «Код» платежного поручения (в случае перечисления платежей в бюджеты бюджетной системы Российской Федерации –              в реквизите «Назначение платежа»)</a:t>
          </a:r>
          <a:endParaRPr lang="ru-RU" sz="1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6A28BC4-CD5A-4C29-9F8B-92EC9BFD08C6}" type="parTrans" cxnId="{EA78BF8A-8956-4786-BA26-67EA920C194C}">
      <dgm:prSet/>
      <dgm:spPr/>
      <dgm:t>
        <a:bodyPr/>
        <a:lstStyle/>
        <a:p>
          <a:endParaRPr lang="ru-RU" sz="1400"/>
        </a:p>
      </dgm:t>
    </dgm:pt>
    <dgm:pt modelId="{0DFC8523-83DB-428A-8313-B689C9CE48BA}" type="sibTrans" cxnId="{EA78BF8A-8956-4786-BA26-67EA920C194C}">
      <dgm:prSet/>
      <dgm:spPr/>
      <dgm:t>
        <a:bodyPr/>
        <a:lstStyle/>
        <a:p>
          <a:endParaRPr lang="ru-RU" sz="1400"/>
        </a:p>
      </dgm:t>
    </dgm:pt>
    <dgm:pt modelId="{FC4E652F-0CD6-416B-8AF1-CC7269AE8726}" type="pres">
      <dgm:prSet presAssocID="{94726F42-D57B-42F3-B80A-F59DE514332D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7931EA3-4329-4025-9574-F9B336AF7C86}" type="pres">
      <dgm:prSet presAssocID="{94726F42-D57B-42F3-B80A-F59DE514332D}" presName="arrow" presStyleLbl="bgShp" presStyleIdx="0" presStyleCnt="1" custLinFactNeighborX="2347" custLinFactNeighborY="-11111"/>
      <dgm:spPr/>
    </dgm:pt>
    <dgm:pt modelId="{F5112D08-561B-49DA-8E23-6C97AD3360CA}" type="pres">
      <dgm:prSet presAssocID="{94726F42-D57B-42F3-B80A-F59DE514332D}" presName="linearProcess" presStyleCnt="0"/>
      <dgm:spPr/>
    </dgm:pt>
    <dgm:pt modelId="{3933CB65-8940-4F4E-A707-51A5F32EE53B}" type="pres">
      <dgm:prSet presAssocID="{755D7871-FC97-4C3A-8362-0C88A1B7AE54}" presName="textNode" presStyleLbl="node1" presStyleIdx="0" presStyleCnt="3" custScaleX="191296" custScaleY="73089" custLinFactNeighborX="12998" custLinFactNeighborY="197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527FA3D-DB3A-43D8-B9BF-DFFB3F7B0C79}" type="pres">
      <dgm:prSet presAssocID="{41036284-FEB6-45EF-B794-C7B349623570}" presName="sibTrans" presStyleCnt="0"/>
      <dgm:spPr/>
    </dgm:pt>
    <dgm:pt modelId="{97F4C868-E0A2-419A-AF5B-B25B6C848F04}" type="pres">
      <dgm:prSet presAssocID="{29D55A2A-4138-4397-88D2-F1D43454F51D}" presName="textNode" presStyleLbl="node1" presStyleIdx="1" presStyleCnt="3" custScaleY="72962" custLinFactNeighborX="-64144" custLinFactNeighborY="213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BAE56DB-24CC-4C9B-A394-B406E81470AE}" type="pres">
      <dgm:prSet presAssocID="{29D80AE9-090F-4FB6-AFE3-38805CCC3E0C}" presName="sibTrans" presStyleCnt="0"/>
      <dgm:spPr/>
    </dgm:pt>
    <dgm:pt modelId="{9EC8FCC8-DA14-456B-973B-4F6AB3F694B8}" type="pres">
      <dgm:prSet presAssocID="{878648E5-6AAC-44C3-BAB5-8F7C554B9BAF}" presName="textNode" presStyleLbl="node1" presStyleIdx="2" presStyleCnt="3" custScaleX="139708" custScaleY="75541" custLinFactX="-7263" custLinFactNeighborX="-100000" custLinFactNeighborY="267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0200CD6-96FE-4956-B22E-8C14BCFF8B1E}" type="presOf" srcId="{755D7871-FC97-4C3A-8362-0C88A1B7AE54}" destId="{3933CB65-8940-4F4E-A707-51A5F32EE53B}" srcOrd="0" destOrd="0" presId="urn:microsoft.com/office/officeart/2005/8/layout/hProcess9"/>
    <dgm:cxn modelId="{BD392FAB-DC88-4050-B701-B77BD332B2FD}" type="presOf" srcId="{29D55A2A-4138-4397-88D2-F1D43454F51D}" destId="{97F4C868-E0A2-419A-AF5B-B25B6C848F04}" srcOrd="0" destOrd="0" presId="urn:microsoft.com/office/officeart/2005/8/layout/hProcess9"/>
    <dgm:cxn modelId="{91AE443D-525D-4F6B-8E04-5735BB5F85D1}" srcId="{94726F42-D57B-42F3-B80A-F59DE514332D}" destId="{29D55A2A-4138-4397-88D2-F1D43454F51D}" srcOrd="1" destOrd="0" parTransId="{45A43DED-BC41-4FF3-9C2D-7FB9FAB8C535}" sibTransId="{29D80AE9-090F-4FB6-AFE3-38805CCC3E0C}"/>
    <dgm:cxn modelId="{EA78BF8A-8956-4786-BA26-67EA920C194C}" srcId="{94726F42-D57B-42F3-B80A-F59DE514332D}" destId="{878648E5-6AAC-44C3-BAB5-8F7C554B9BAF}" srcOrd="2" destOrd="0" parTransId="{36A28BC4-CD5A-4C29-9F8B-92EC9BFD08C6}" sibTransId="{0DFC8523-83DB-428A-8313-B689C9CE48BA}"/>
    <dgm:cxn modelId="{287991C8-55D6-4C84-8E78-80A01374B8D6}" type="presOf" srcId="{94726F42-D57B-42F3-B80A-F59DE514332D}" destId="{FC4E652F-0CD6-416B-8AF1-CC7269AE8726}" srcOrd="0" destOrd="0" presId="urn:microsoft.com/office/officeart/2005/8/layout/hProcess9"/>
    <dgm:cxn modelId="{1753AC04-594B-4574-A74A-D931FC599E5B}" type="presOf" srcId="{878648E5-6AAC-44C3-BAB5-8F7C554B9BAF}" destId="{9EC8FCC8-DA14-456B-973B-4F6AB3F694B8}" srcOrd="0" destOrd="0" presId="urn:microsoft.com/office/officeart/2005/8/layout/hProcess9"/>
    <dgm:cxn modelId="{F9A16F11-76EA-496A-8A84-A0297C508B6B}" srcId="{94726F42-D57B-42F3-B80A-F59DE514332D}" destId="{755D7871-FC97-4C3A-8362-0C88A1B7AE54}" srcOrd="0" destOrd="0" parTransId="{587C2702-AF31-4E95-B6EE-E7DC607C022F}" sibTransId="{41036284-FEB6-45EF-B794-C7B349623570}"/>
    <dgm:cxn modelId="{FB9F93D3-7D71-4173-BBA8-09EF679139CC}" type="presParOf" srcId="{FC4E652F-0CD6-416B-8AF1-CC7269AE8726}" destId="{A7931EA3-4329-4025-9574-F9B336AF7C86}" srcOrd="0" destOrd="0" presId="urn:microsoft.com/office/officeart/2005/8/layout/hProcess9"/>
    <dgm:cxn modelId="{C406A3EA-39F2-4C42-B6A6-32D44A2C7A6B}" type="presParOf" srcId="{FC4E652F-0CD6-416B-8AF1-CC7269AE8726}" destId="{F5112D08-561B-49DA-8E23-6C97AD3360CA}" srcOrd="1" destOrd="0" presId="urn:microsoft.com/office/officeart/2005/8/layout/hProcess9"/>
    <dgm:cxn modelId="{C374378E-DC02-406B-AEC8-51B79270ECBE}" type="presParOf" srcId="{F5112D08-561B-49DA-8E23-6C97AD3360CA}" destId="{3933CB65-8940-4F4E-A707-51A5F32EE53B}" srcOrd="0" destOrd="0" presId="urn:microsoft.com/office/officeart/2005/8/layout/hProcess9"/>
    <dgm:cxn modelId="{9E637E91-55FF-4824-B07B-5C836451CD58}" type="presParOf" srcId="{F5112D08-561B-49DA-8E23-6C97AD3360CA}" destId="{9527FA3D-DB3A-43D8-B9BF-DFFB3F7B0C79}" srcOrd="1" destOrd="0" presId="urn:microsoft.com/office/officeart/2005/8/layout/hProcess9"/>
    <dgm:cxn modelId="{1B7D8B7B-8D35-4D90-886E-2FF54D9247AF}" type="presParOf" srcId="{F5112D08-561B-49DA-8E23-6C97AD3360CA}" destId="{97F4C868-E0A2-419A-AF5B-B25B6C848F04}" srcOrd="2" destOrd="0" presId="urn:microsoft.com/office/officeart/2005/8/layout/hProcess9"/>
    <dgm:cxn modelId="{8737D2B2-89F9-47B6-8C26-62E4F8BB9BB2}" type="presParOf" srcId="{F5112D08-561B-49DA-8E23-6C97AD3360CA}" destId="{BBAE56DB-24CC-4C9B-A394-B406E81470AE}" srcOrd="3" destOrd="0" presId="urn:microsoft.com/office/officeart/2005/8/layout/hProcess9"/>
    <dgm:cxn modelId="{E7E8CAB7-C75A-46CD-9970-AE1BEDCDD6D6}" type="presParOf" srcId="{F5112D08-561B-49DA-8E23-6C97AD3360CA}" destId="{9EC8FCC8-DA14-456B-973B-4F6AB3F694B8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333649-2060-4460-A5CD-17F1CCE9A9AE}" type="datetimeFigureOut">
              <a:rPr lang="ru-RU" smtClean="0"/>
              <a:pPr/>
              <a:t>24.01.2017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4876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164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8164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1DEA95-66EA-47A1-AFBD-284DB767343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05975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/>
          </a:p>
        </p:txBody>
      </p:sp>
      <p:sp>
        <p:nvSpPr>
          <p:cNvPr id="3482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87B142D-4D22-4A55-84D0-61F53E7FA572}" type="slidenum">
              <a:rPr lang="ru-RU" altLang="ru-RU" smtClean="0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</a:pPr>
              <a:t>3</a:t>
            </a:fld>
            <a:endParaRPr lang="ru-RU" alt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1DEA95-66EA-47A1-AFBD-284DB7673433}" type="slidenum">
              <a:rPr lang="ru-RU" smtClean="0"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400150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AD6FDD-A7FE-4CFB-9264-E177650AA9BE}" type="datetime1">
              <a:rPr lang="ru-RU" smtClean="0"/>
              <a:t>24.01.2017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F228ED-B2EE-4F15-A0C7-6C0A4540E08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58736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FAFF88-43F2-41AE-9850-96C762236490}" type="datetime1">
              <a:rPr lang="ru-RU" smtClean="0"/>
              <a:t>24.01.2017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8EBDE8-C4F5-46D8-A81D-B6AF711C3B2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46365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67DE7B-457E-415D-B032-C65D70775F42}" type="datetime1">
              <a:rPr lang="ru-RU" smtClean="0"/>
              <a:t>24.01.2017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99F1A9-CE99-4E9B-9B96-ACE372EA209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34246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C5CB86-1CA1-47D4-A124-6EED90C7BDE0}" type="datetime1">
              <a:rPr lang="ru-RU" smtClean="0"/>
              <a:t>24.01.2017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1FCD68-0AFD-4048-852E-53B764BC6EE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11899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F2516E-4763-4281-8421-CAD664DBA23F}" type="datetime1">
              <a:rPr lang="ru-RU" smtClean="0"/>
              <a:t>24.01.2017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22171C-80CF-4EB9-A959-3CDAA13E4B7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53773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ACA7A4-3CA2-4F17-AE5D-71CE6943BDAE}" type="datetime1">
              <a:rPr lang="ru-RU" smtClean="0"/>
              <a:t>24.01.2017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B7E1EA-8D70-4860-BF45-409C57149FC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59325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F578C8-667B-4D09-8A22-81904E47424C}" type="datetime1">
              <a:rPr lang="ru-RU" smtClean="0"/>
              <a:t>24.01.2017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AC3CE3-15E3-41B9-AE14-EA2B846D9B6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80666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02DFC3-DBB1-4614-9960-7B89BF40C9C1}" type="datetime1">
              <a:rPr lang="ru-RU" smtClean="0"/>
              <a:t>24.01.2017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DD3E9E-ECEF-4AC7-BCA9-85B732FA39F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23136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64654B-78EF-458F-B751-08C47661EAF1}" type="datetime1">
              <a:rPr lang="ru-RU" smtClean="0"/>
              <a:t>24.01.2017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EA9584-6FC9-446B-89E9-C9D48C4D166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42624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7AA937-D0C9-47A8-8E9D-94EA5733D75D}" type="datetime1">
              <a:rPr lang="ru-RU" smtClean="0"/>
              <a:t>24.01.2017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0EB9F3-39CE-44E7-B9F9-66414ECE552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58782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65DCFA-79E8-45DC-9633-4BB99743AF7F}" type="datetime1">
              <a:rPr lang="ru-RU" smtClean="0"/>
              <a:t>24.01.2017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2B362C-59B7-4224-B209-68A5E34A71C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10162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838200" y="365127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FA22A3C-4F05-4D8B-8078-5E706210D88B}" type="datetime1">
              <a:rPr lang="ru-RU" smtClean="0"/>
              <a:t>24.01.2017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AF6D111-74A9-45D9-ADCC-62D41ADA5A7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3086455" y="2724150"/>
            <a:ext cx="7724420" cy="13003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 anchor="t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 КАЗНАЧЕЙСКОГО СОПРОВОЖДЕНИЯ СРЕДСТВ, ПОЛУЧЕННЫХ ПО ГОСУДАРСТВЕННЫМ КОНТРАКТАМ, КОНТРАКТАМ ПРИ ИСПОЛНЕНИИ ГОСУДАРСТВЕННОГО ОБОРОННОГО ЗАКАЗА</a:t>
            </a:r>
            <a:endParaRPr lang="ru-RU" sz="2000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325677" y="5440486"/>
            <a:ext cx="4572000" cy="284693"/>
          </a:xfrm>
          <a:prstGeom prst="rect">
            <a:avLst/>
          </a:prstGeom>
        </p:spPr>
        <p:txBody>
          <a:bodyPr lIns="68580" tIns="34290" rIns="68580" bIns="34290">
            <a:spAutoFit/>
          </a:bodyPr>
          <a:lstStyle/>
          <a:p>
            <a:pPr marL="135000" algn="r">
              <a:spcBef>
                <a:spcPts val="0"/>
              </a:spcBef>
            </a:pPr>
            <a:endParaRPr lang="ru-RU" sz="1400" kern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658100" y="4801849"/>
            <a:ext cx="4239576" cy="8771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700" dirty="0" smtClean="0"/>
              <a:t>Начальник Управления совершенствования функциональной деятельности </a:t>
            </a:r>
          </a:p>
          <a:p>
            <a:r>
              <a:rPr lang="ru-RU" sz="1700" dirty="0" err="1" smtClean="0"/>
              <a:t>А.С.Васин</a:t>
            </a:r>
            <a:endParaRPr lang="ru-RU" sz="17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EA9584-6FC9-446B-89E9-C9D48C4D1663}" type="slidenum">
              <a:rPr lang="ru-RU" smtClean="0"/>
              <a:pPr>
                <a:defRPr/>
              </a:pPr>
              <a:t>10</a:t>
            </a:fld>
            <a:endParaRPr lang="ru-RU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3057921" y="457200"/>
            <a:ext cx="8257778" cy="985838"/>
          </a:xfrm>
          <a:prstGeom prst="rect">
            <a:avLst/>
          </a:prstGeom>
        </p:spPr>
        <p:txBody>
          <a:bodyPr>
            <a:noAutofit/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9pPr>
          </a:lstStyle>
          <a:p>
            <a:pPr algn="ctr"/>
            <a:r>
              <a:rPr lang="ru-RU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САНКЦИОНИРОВАНИЕ ОРГАНАМИ ФЕДЕРАЛЬНОГО КАЗНАЧЕЙСТВА РАСХОДОВ ИСПОЛНИТЕЛЕЙ (СОИСПОЛНИТЕЛЕЙ) ПРИ КАЗНАЧЕЙСКОМ СОПРОВОЖДЕНИИ</a:t>
            </a:r>
            <a:endParaRPr lang="ru-RU"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 bwMode="auto">
          <a:xfrm>
            <a:off x="676272" y="1533525"/>
            <a:ext cx="10915651" cy="470534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751" tIns="38876" rIns="77751" bIns="38876" anchor="ctr"/>
          <a:lstStyle>
            <a:lvl1pPr defTabSz="1087438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defTabSz="1087438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defTabSz="1087438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defTabSz="1087438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defTabSz="1087438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defTabSz="10874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defTabSz="10874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defTabSz="10874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defTabSz="10874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санкционировании целевых расходов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исполнителя, соисполнителя орган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Федерального казначейства осуществляет проверку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следующим направлениям:</a:t>
            </a:r>
          </a:p>
          <a:p>
            <a:pPr algn="just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а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наличие в платежном поручении текстового назначения платежа  и соответствующего ему кода целевых средств в соответствии с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Перечнем, утвержденным Порядком № 244 н;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б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наличие в платежном поручении реквизитов (тип, номер, дата) документов-оснований и их соответствие реквизитам документов-оснований, представленных юридическим лицом в орган Федерального казначейства вместе с платежным поручением;</a:t>
            </a:r>
          </a:p>
          <a:p>
            <a:pPr algn="just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в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соответствие текстового назначения платежа платежного поручения направлению расходования целевых средств, указанному в Сведениях по соответствующему коду целевых средств;</a:t>
            </a:r>
          </a:p>
          <a:p>
            <a:pPr algn="just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г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соответствие содержания операции по оплате целевых расходов юридического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лица,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исходя из документа-основания, текстовому назначению платежа, указанному в платежном поручении, и предмету (целям) государственного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контракта (за исключением оплаты государственных контрактов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содержащих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сведения, составляющие государственную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тайну);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д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непревышение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суммы, указанной в платежном поручении, над суммой остатка средств на открытом юридическому лицу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лицевом счете;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е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непревышение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суммы, указанной в платежном поручении, над суммой планируемых выплат по целевым расходам юридического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лица, указанным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Сведениях по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соответствующему коду целевых средств, с учетом ранее произведенных расходов по данному коду целевых средств;</a:t>
            </a:r>
          </a:p>
          <a:p>
            <a:pPr algn="just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ж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соответствие наименования, ИНН, КПП, банковских реквизитов получателя денежных средств, указанных в платежном поручении, наименованию, ИНН, КПП, банковским реквизитам получателя денежных средств, указанным в документе-основании (при его наличии);</a:t>
            </a:r>
          </a:p>
          <a:p>
            <a:pPr algn="just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з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соответствие указанных в платежном поручении реквизитов (номер, дата) государственного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контракта Сведениям;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и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наличие в реквизите «Код» платежного поручения (в случае перечисления платежей в бюджеты бюджетной системы Российской Федерации - в реквизите «Назначение платежа» платежного поручения) идентификатора и соответствие его идентификатору, указанному в Сведениях и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документах-основаниях (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исключением оплаты государственных контрактов, содержащих сведения, составляющие государственную тайну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7177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3071813" y="519113"/>
            <a:ext cx="9120187" cy="55399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ts val="1800"/>
              </a:lnSpc>
              <a:defRPr/>
            </a:pPr>
            <a:r>
              <a:rPr lang="ru-RU" sz="1900" cap="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Порядок формирования идентификатора государственного </a:t>
            </a:r>
            <a:r>
              <a:rPr lang="ru-RU" sz="1900" cap="al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контракта </a:t>
            </a:r>
            <a:endParaRPr lang="ru-RU" sz="1900" cap="al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graphicFrame>
        <p:nvGraphicFramePr>
          <p:cNvPr id="22" name="Схема 21"/>
          <p:cNvGraphicFramePr/>
          <p:nvPr>
            <p:extLst>
              <p:ext uri="{D42A27DB-BD31-4B8C-83A1-F6EECF244321}">
                <p14:modId xmlns:p14="http://schemas.microsoft.com/office/powerpoint/2010/main" val="2974308694"/>
              </p:ext>
            </p:extLst>
          </p:nvPr>
        </p:nvGraphicFramePr>
        <p:xfrm>
          <a:off x="1028700" y="1197357"/>
          <a:ext cx="10963275" cy="44577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4" name="Прямоугольник 23"/>
          <p:cNvSpPr/>
          <p:nvPr/>
        </p:nvSpPr>
        <p:spPr>
          <a:xfrm>
            <a:off x="1638300" y="1303338"/>
            <a:ext cx="7334250" cy="955675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Идентификатор государственного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контракта </a:t>
            </a:r>
          </a:p>
          <a:p>
            <a:pPr algn="ctr">
              <a:defRPr/>
            </a:pP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обязательном порядке указывается: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352425" y="4876800"/>
            <a:ext cx="8420100" cy="10310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Формируется: </a:t>
            </a:r>
          </a:p>
          <a:p>
            <a:pPr>
              <a:spcAft>
                <a:spcPts val="588"/>
              </a:spcAft>
              <a:defRPr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государственным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заказчиком после формирования соответствующей реестровой записи реестра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контрактов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или реестра контрактов, содержащего сведения, составляющие государственную тайну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Сохраняется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весь период действия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государственного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контракта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174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1677650" y="6346825"/>
            <a:ext cx="352425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altLang="ru-RU" sz="1200" dirty="0" smtClean="0">
                <a:latin typeface="Times New Roman" pitchFamily="18" charset="0"/>
                <a:cs typeface="Times New Roman" pitchFamily="18" charset="0"/>
              </a:rPr>
              <a:t>11</a:t>
            </a:r>
          </a:p>
        </p:txBody>
      </p:sp>
    </p:spTree>
    <p:extLst>
      <p:ext uri="{BB962C8B-B14F-4D97-AF65-F5344CB8AC3E}">
        <p14:creationId xmlns:p14="http://schemas.microsoft.com/office/powerpoint/2010/main" val="1127308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57921" y="457200"/>
            <a:ext cx="8133954" cy="985838"/>
          </a:xfrm>
        </p:spPr>
        <p:txBody>
          <a:bodyPr>
            <a:noAutofit/>
          </a:bodyPr>
          <a:lstStyle/>
          <a:p>
            <a:pPr algn="ctr"/>
            <a:r>
              <a:rPr lang="ru-RU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ИДЕНТИФИКАТОРА ГОСУДАРСТВЕННОГО КОНТРАКТА</a:t>
            </a:r>
            <a:endParaRPr lang="ru-RU"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69435" y="1751965"/>
            <a:ext cx="96970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ХХХХХХХХХХХХХХХХХХХ                 Х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4312386"/>
              </p:ext>
            </p:extLst>
          </p:nvPr>
        </p:nvGraphicFramePr>
        <p:xfrm>
          <a:off x="435936" y="4143375"/>
          <a:ext cx="11515058" cy="15001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85323"/>
                <a:gridCol w="485323"/>
                <a:gridCol w="485323"/>
                <a:gridCol w="557867"/>
                <a:gridCol w="557867"/>
                <a:gridCol w="447662"/>
                <a:gridCol w="477255"/>
                <a:gridCol w="477255"/>
                <a:gridCol w="555174"/>
                <a:gridCol w="564913"/>
                <a:gridCol w="525954"/>
                <a:gridCol w="564913"/>
                <a:gridCol w="555174"/>
                <a:gridCol w="642832"/>
                <a:gridCol w="545434"/>
                <a:gridCol w="545434"/>
                <a:gridCol w="564913"/>
                <a:gridCol w="516214"/>
                <a:gridCol w="594133"/>
                <a:gridCol w="1366095"/>
              </a:tblGrid>
              <a:tr h="393179">
                <a:tc gridSpan="20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Структура </a:t>
                      </a:r>
                      <a:r>
                        <a:rPr lang="ru-RU" sz="13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идентификатора государственного контракта, заключенного в рамках исполнения государственного оборонного заказа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2493" marR="52493" marT="64770" marB="6477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0">
                <a:tc gridSpan="19">
                  <a:txBody>
                    <a:bodyPr/>
                    <a:lstStyle/>
                    <a:p>
                      <a:pPr algn="ctr"/>
                      <a:r>
                        <a:rPr lang="ru-RU" sz="12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соответствуют 1 - 19 разрядам уникального номера реестровой записи реестра контрактов, заключенных государственным заказчиком,                            или 9 - 27 разрядам уникального номера реестровой записи реестра контрактов, содержащего сведения, составляющие государственную тайну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493" marR="52493" marT="64770" marB="6477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2493" marR="52493" marT="64770" marB="6477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2493" marR="52493" marT="64770" marB="6477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2493" marR="52493" marT="64770" marB="64770"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1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493" marR="52493" marT="64770" marB="6477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2493" marR="52493" marT="64770" marB="6477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2493" marR="52493" marT="64770" marB="6477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Идентификатор реестра контрактов </a:t>
                      </a:r>
                    </a:p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(указывается 0     или 1)</a:t>
                      </a:r>
                      <a:endParaRPr lang="ru-RU" sz="1100" dirty="0"/>
                    </a:p>
                  </a:txBody>
                  <a:tcPr marL="52493" marR="52493" marT="64770" marB="6477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2493" marR="52493" marT="64770" marB="6477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2493" marR="52493" marT="64770" marB="6477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2493" marR="52493" marT="64770" marB="6477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2493" marR="52493" marT="64770" marB="6477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2493" marR="52493" marT="64770" marB="6477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2493" marR="52493" marT="64770" marB="6477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2493" marR="52493" marT="64770" marB="6477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2493" marR="52493" marT="64770" marB="6477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2493" marR="52493" marT="64770" marB="6477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2493" marR="52493" marT="64770" marB="6477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2493" marR="52493" marT="64770" marB="6477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2493" marR="52493" marT="64770" marB="6477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2493" marR="52493" marT="64770" marB="6477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2493" marR="52493" marT="64770" marB="6477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2493" marR="52493" marT="64770" marB="6477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2493" marR="52493" marT="64770" marB="6477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2493" marR="52493" marT="64770" marB="6477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2493" marR="52493" marT="64770" marB="6477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2493" marR="52493" marT="64770" marB="6477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2493" marR="52493" marT="64770" marB="6477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2339163" y="2680281"/>
            <a:ext cx="561399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соответствуют 1 - 19 разрядам уникального номера реестровой записи реестра контрактов, заключенных государственным заказчиком,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или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9 - 27 разрядам уникального номера реестровой записи реестра контрактов, содержащего сведения, составляющие государственную тайну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9201847" y="2680279"/>
            <a:ext cx="20531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Идентификатор реестра контрактов </a:t>
            </a:r>
          </a:p>
          <a:p>
            <a:pPr algn="ctr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(указывается 0 или 1)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Правая фигурная скобка 15"/>
          <p:cNvSpPr/>
          <p:nvPr/>
        </p:nvSpPr>
        <p:spPr>
          <a:xfrm rot="5400000">
            <a:off x="4796578" y="-699577"/>
            <a:ext cx="375229" cy="6384487"/>
          </a:xfrm>
          <a:prstGeom prst="rightBrace">
            <a:avLst>
              <a:gd name="adj1" fmla="val 8333"/>
              <a:gd name="adj2" fmla="val 49646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авая фигурная скобка 16"/>
          <p:cNvSpPr/>
          <p:nvPr/>
        </p:nvSpPr>
        <p:spPr>
          <a:xfrm rot="5400000">
            <a:off x="10040801" y="2185399"/>
            <a:ext cx="375229" cy="521938"/>
          </a:xfrm>
          <a:prstGeom prst="rightBrace">
            <a:avLst>
              <a:gd name="adj1" fmla="val 8333"/>
              <a:gd name="adj2" fmla="val 49646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11791507" y="6356350"/>
            <a:ext cx="338579" cy="365125"/>
          </a:xfrm>
        </p:spPr>
        <p:txBody>
          <a:bodyPr/>
          <a:lstStyle/>
          <a:p>
            <a:pPr>
              <a:defRPr/>
            </a:pPr>
            <a:r>
              <a:rPr lang="ru-RU" dirty="0" smtClean="0">
                <a:solidFill>
                  <a:schemeClr val="tx1"/>
                </a:solidFill>
              </a:rPr>
              <a:t>12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842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EA9584-6FC9-446B-89E9-C9D48C4D1663}" type="slidenum">
              <a:rPr lang="ru-RU" smtClean="0"/>
              <a:pPr>
                <a:defRPr/>
              </a:pPr>
              <a:t>13</a:t>
            </a:fld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2514601" y="2438400"/>
            <a:ext cx="7096124" cy="14382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9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</a:t>
            </a:r>
            <a:endParaRPr lang="ru-RU" sz="29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08420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EA9584-6FC9-446B-89E9-C9D48C4D1663}" type="slidenum">
              <a:rPr lang="ru-RU" smtClean="0"/>
              <a:pPr>
                <a:defRPr/>
              </a:pPr>
              <a:t>2</a:t>
            </a:fld>
            <a:endParaRPr lang="ru-RU"/>
          </a:p>
        </p:txBody>
      </p:sp>
      <p:sp>
        <p:nvSpPr>
          <p:cNvPr id="4" name="TextBox 101"/>
          <p:cNvSpPr txBox="1">
            <a:spLocks noChangeArrowheads="1"/>
          </p:cNvSpPr>
          <p:nvPr/>
        </p:nvSpPr>
        <p:spPr bwMode="auto">
          <a:xfrm>
            <a:off x="4162424" y="215373"/>
            <a:ext cx="6943725" cy="6940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77751" tIns="38876" rIns="77751" bIns="38876">
            <a:spAutoFit/>
          </a:bodyPr>
          <a:lstStyle>
            <a:lvl1pPr eaLnBrk="0" hangingPunct="0"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НОРМАТИВНОЕ ПРАВОВОЕ РЕГУЛИРОВАНИЕ КАЗНАЧЕЙСКОГО СОПРОВОЖДЕНИЯ  </a:t>
            </a:r>
            <a:endParaRPr lang="ru-RU" alt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19"/>
          <p:cNvSpPr txBox="1">
            <a:spLocks noChangeArrowheads="1"/>
          </p:cNvSpPr>
          <p:nvPr/>
        </p:nvSpPr>
        <p:spPr bwMode="auto">
          <a:xfrm>
            <a:off x="1104901" y="1743076"/>
            <a:ext cx="9782174" cy="66941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75000"/>
              </a:schemeClr>
            </a:solidFill>
          </a:ln>
          <a:extLst/>
        </p:spPr>
        <p:txBody>
          <a:bodyPr wrap="square">
            <a:spAutoFit/>
          </a:bodyPr>
          <a:lstStyle>
            <a:lvl1pPr eaLnBrk="0" hangingPunct="0"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>
              <a:lnSpc>
                <a:spcPts val="1500"/>
              </a:lnSpc>
              <a:spcBef>
                <a:spcPct val="0"/>
              </a:spcBef>
              <a:buNone/>
            </a:pPr>
            <a:r>
              <a:rPr lang="ru-RU" altLang="ru-RU" sz="1600" dirty="0">
                <a:latin typeface="Times New Roman" panose="02020603050405020304" pitchFamily="18" charset="0"/>
                <a:ea typeface="Open Sans Condensed Light" charset="0"/>
                <a:cs typeface="Times New Roman" panose="02020603050405020304" pitchFamily="18" charset="0"/>
              </a:rPr>
              <a:t>Статья 5 Федерального закона </a:t>
            </a:r>
            <a:r>
              <a:rPr lang="ru-RU" altLang="ru-RU" sz="1600" dirty="0" smtClean="0">
                <a:latin typeface="Times New Roman" panose="02020603050405020304" pitchFamily="18" charset="0"/>
                <a:ea typeface="Open Sans Condensed Light" charset="0"/>
                <a:cs typeface="Times New Roman" panose="02020603050405020304" pitchFamily="18" charset="0"/>
              </a:rPr>
              <a:t>от 19 </a:t>
            </a:r>
            <a:r>
              <a:rPr lang="ru-RU" altLang="ru-RU" sz="1600" dirty="0">
                <a:latin typeface="Times New Roman" panose="02020603050405020304" pitchFamily="18" charset="0"/>
                <a:ea typeface="Open Sans Condensed Light" charset="0"/>
                <a:cs typeface="Times New Roman" panose="02020603050405020304" pitchFamily="18" charset="0"/>
              </a:rPr>
              <a:t>декабря 2016 г. № 415 «О федеральном бюджете на 2017 </a:t>
            </a:r>
            <a:r>
              <a:rPr lang="ru-RU" altLang="ru-RU" sz="1600" dirty="0" smtClean="0">
                <a:latin typeface="Times New Roman" panose="02020603050405020304" pitchFamily="18" charset="0"/>
                <a:ea typeface="Open Sans Condensed Light" charset="0"/>
                <a:cs typeface="Times New Roman" panose="02020603050405020304" pitchFamily="18" charset="0"/>
              </a:rPr>
              <a:t>год и на плановый период 2018 и 2019 годов»</a:t>
            </a:r>
          </a:p>
          <a:p>
            <a:pPr algn="just">
              <a:lnSpc>
                <a:spcPts val="1500"/>
              </a:lnSpc>
              <a:spcBef>
                <a:spcPct val="0"/>
              </a:spcBef>
              <a:buNone/>
            </a:pPr>
            <a:r>
              <a:rPr lang="ru-RU" altLang="ru-RU" sz="1600" dirty="0" smtClean="0">
                <a:latin typeface="Times New Roman" panose="02020603050405020304" pitchFamily="18" charset="0"/>
                <a:ea typeface="Open Sans Condensed Light" charset="0"/>
                <a:cs typeface="Times New Roman" panose="02020603050405020304" pitchFamily="18" charset="0"/>
              </a:rPr>
              <a:t> </a:t>
            </a:r>
            <a:endParaRPr lang="ru-RU" altLang="ru-RU" sz="1600" dirty="0">
              <a:latin typeface="Times New Roman" panose="02020603050405020304" pitchFamily="18" charset="0"/>
              <a:ea typeface="Open Sans Condensed Light" charset="0"/>
              <a:cs typeface="Times New Roman" panose="02020603050405020304" pitchFamily="18" charset="0"/>
            </a:endParaRPr>
          </a:p>
        </p:txBody>
      </p:sp>
      <p:sp>
        <p:nvSpPr>
          <p:cNvPr id="6" name="TextBox 19"/>
          <p:cNvSpPr txBox="1">
            <a:spLocks noChangeArrowheads="1"/>
          </p:cNvSpPr>
          <p:nvPr/>
        </p:nvSpPr>
        <p:spPr bwMode="auto">
          <a:xfrm>
            <a:off x="1104901" y="2590799"/>
            <a:ext cx="9782174" cy="66941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75000"/>
              </a:schemeClr>
            </a:solidFill>
          </a:ln>
          <a:extLst/>
        </p:spPr>
        <p:txBody>
          <a:bodyPr wrap="square">
            <a:spAutoFit/>
          </a:bodyPr>
          <a:lstStyle>
            <a:lvl1pPr eaLnBrk="0" hangingPunct="0"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>
              <a:lnSpc>
                <a:spcPts val="1500"/>
              </a:lnSpc>
              <a:spcBef>
                <a:spcPct val="0"/>
              </a:spcBef>
              <a:buNone/>
            </a:pPr>
            <a:r>
              <a:rPr lang="ru-RU" altLang="ru-RU" sz="1600" dirty="0">
                <a:latin typeface="Times New Roman" panose="02020603050405020304" pitchFamily="18" charset="0"/>
                <a:ea typeface="Open Sans Condensed Light" charset="0"/>
                <a:cs typeface="Times New Roman" panose="02020603050405020304" pitchFamily="18" charset="0"/>
              </a:rPr>
              <a:t>Постановление Правительства Российской Федерации от 30 декабря 2016 г. № 1552 </a:t>
            </a:r>
            <a:r>
              <a:rPr lang="ru-RU" altLang="ru-RU" sz="1600" dirty="0" smtClean="0">
                <a:latin typeface="Times New Roman" panose="02020603050405020304" pitchFamily="18" charset="0"/>
                <a:ea typeface="Open Sans Condensed Light" charset="0"/>
                <a:cs typeface="Times New Roman" panose="02020603050405020304" pitchFamily="18" charset="0"/>
              </a:rPr>
              <a:t>«Об </a:t>
            </a:r>
            <a:r>
              <a:rPr lang="ru-RU" altLang="ru-RU" sz="1600" dirty="0">
                <a:latin typeface="Times New Roman" panose="02020603050405020304" pitchFamily="18" charset="0"/>
                <a:ea typeface="Open Sans Condensed Light" charset="0"/>
                <a:cs typeface="Times New Roman" panose="02020603050405020304" pitchFamily="18" charset="0"/>
              </a:rPr>
              <a:t>утверждении правил казначейского сопровождения средств в валюте Российской Федерации в случаях, предусмотренных Федеральным законом </a:t>
            </a:r>
            <a:r>
              <a:rPr lang="ru-RU" altLang="ru-RU" sz="1600" dirty="0" smtClean="0">
                <a:latin typeface="Times New Roman" panose="02020603050405020304" pitchFamily="18" charset="0"/>
                <a:ea typeface="Open Sans Condensed Light" charset="0"/>
                <a:cs typeface="Times New Roman" panose="02020603050405020304" pitchFamily="18" charset="0"/>
              </a:rPr>
              <a:t>«О </a:t>
            </a:r>
            <a:r>
              <a:rPr lang="ru-RU" altLang="ru-RU" sz="1600" dirty="0">
                <a:latin typeface="Times New Roman" panose="02020603050405020304" pitchFamily="18" charset="0"/>
                <a:ea typeface="Open Sans Condensed Light" charset="0"/>
                <a:cs typeface="Times New Roman" panose="02020603050405020304" pitchFamily="18" charset="0"/>
              </a:rPr>
              <a:t>федеральном бюджете на 2017 год и на плановый период 2018 и 2019 годов» </a:t>
            </a:r>
            <a:endParaRPr lang="ru-RU" altLang="ru-RU" sz="1600" dirty="0" smtClean="0">
              <a:latin typeface="Times New Roman" panose="02020603050405020304" pitchFamily="18" charset="0"/>
              <a:ea typeface="Open Sans Condensed Light" charset="0"/>
              <a:cs typeface="Times New Roman" panose="02020603050405020304" pitchFamily="18" charset="0"/>
            </a:endParaRPr>
          </a:p>
        </p:txBody>
      </p:sp>
      <p:sp>
        <p:nvSpPr>
          <p:cNvPr id="7" name="TextBox 19"/>
          <p:cNvSpPr txBox="1">
            <a:spLocks noChangeArrowheads="1"/>
          </p:cNvSpPr>
          <p:nvPr/>
        </p:nvSpPr>
        <p:spPr bwMode="auto">
          <a:xfrm>
            <a:off x="1104901" y="3629024"/>
            <a:ext cx="9782174" cy="4770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75000"/>
              </a:schemeClr>
            </a:solidFill>
          </a:ln>
          <a:extLst/>
        </p:spPr>
        <p:txBody>
          <a:bodyPr wrap="square">
            <a:spAutoFit/>
          </a:bodyPr>
          <a:lstStyle>
            <a:lvl1pPr eaLnBrk="0" hangingPunct="0"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>
              <a:lnSpc>
                <a:spcPts val="1500"/>
              </a:lnSpc>
              <a:spcBef>
                <a:spcPct val="0"/>
              </a:spcBef>
              <a:buNone/>
            </a:pPr>
            <a:r>
              <a:rPr lang="ru-RU" altLang="ru-RU" sz="1600" dirty="0" smtClean="0">
                <a:latin typeface="Times New Roman" panose="02020603050405020304" pitchFamily="18" charset="0"/>
                <a:ea typeface="Open Sans Condensed Light" charset="0"/>
                <a:cs typeface="Times New Roman" panose="02020603050405020304" pitchFamily="18" charset="0"/>
              </a:rPr>
              <a:t>Постановление Правительства Российской Федерации от 26 декабря 2016 г. № 1480-58 «О государственном оборонном заказе на 2017 год и плановый период 2018 и 2019 годов»  </a:t>
            </a:r>
          </a:p>
        </p:txBody>
      </p:sp>
      <p:sp>
        <p:nvSpPr>
          <p:cNvPr id="8" name="TextBox 19"/>
          <p:cNvSpPr txBox="1">
            <a:spLocks noChangeArrowheads="1"/>
          </p:cNvSpPr>
          <p:nvPr/>
        </p:nvSpPr>
        <p:spPr bwMode="auto">
          <a:xfrm rot="10800000" flipV="1">
            <a:off x="1104901" y="4479217"/>
            <a:ext cx="9782174" cy="86177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75000"/>
              </a:schemeClr>
            </a:solidFill>
          </a:ln>
          <a:extLst/>
        </p:spPr>
        <p:txBody>
          <a:bodyPr wrap="square">
            <a:spAutoFit/>
          </a:bodyPr>
          <a:lstStyle>
            <a:lvl1pPr eaLnBrk="0" hangingPunct="0"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>
              <a:lnSpc>
                <a:spcPts val="1500"/>
              </a:lnSpc>
              <a:spcBef>
                <a:spcPct val="0"/>
              </a:spcBef>
              <a:buNone/>
            </a:pPr>
            <a:r>
              <a:rPr lang="ru-RU" altLang="ru-RU" sz="1600" dirty="0" smtClean="0">
                <a:latin typeface="Times New Roman" panose="02020603050405020304" pitchFamily="18" charset="0"/>
                <a:ea typeface="Open Sans Condensed Light" charset="0"/>
                <a:cs typeface="Times New Roman" panose="02020603050405020304" pitchFamily="18" charset="0"/>
              </a:rPr>
              <a:t>Приказ Министерства финансов Российской Федерации от 28 декабря 2016 г. № 244н «О порядке проведения территориальными органами Федерального казначейства санкционирования операций при казначейском сопровождении средств в валюте Российской Федерации в случаях, предусмотренных Федеральным законом «О федеральном бюджете на 2017 год и на плановый период 2018 и 2019 годов»</a:t>
            </a:r>
          </a:p>
        </p:txBody>
      </p:sp>
    </p:spTree>
    <p:extLst>
      <p:ext uri="{BB962C8B-B14F-4D97-AF65-F5344CB8AC3E}">
        <p14:creationId xmlns:p14="http://schemas.microsoft.com/office/powerpoint/2010/main" val="4926382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511550" y="1577975"/>
            <a:ext cx="438150" cy="438150"/>
          </a:xfrm>
          <a:prstGeom prst="rect">
            <a:avLst/>
          </a:prstGeom>
          <a:solidFill>
            <a:schemeClr val="bg1">
              <a:lumMod val="65000"/>
            </a:schemeClr>
          </a:solidFill>
          <a:ln w="9525">
            <a:noFill/>
            <a:miter lim="800000"/>
            <a:headEnd/>
            <a:tailEnd/>
          </a:ln>
          <a:effectLst/>
        </p:spPr>
      </p:pic>
      <p:sp>
        <p:nvSpPr>
          <p:cNvPr id="8200" name="TextBox 101"/>
          <p:cNvSpPr txBox="1">
            <a:spLocks noChangeArrowheads="1"/>
          </p:cNvSpPr>
          <p:nvPr/>
        </p:nvSpPr>
        <p:spPr bwMode="auto">
          <a:xfrm>
            <a:off x="4162425" y="215373"/>
            <a:ext cx="6943725" cy="386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77751" tIns="38876" rIns="77751" bIns="38876">
            <a:spAutoFit/>
          </a:bodyPr>
          <a:lstStyle>
            <a:lvl1pPr eaLnBrk="0" hangingPunct="0"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КАЗНАЧЕЙСКОЕ СОПРОВОЖДЕНИЕ </a:t>
            </a:r>
            <a:r>
              <a:rPr lang="ru-RU" alt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СРЕДСТВ</a:t>
            </a:r>
            <a:endParaRPr lang="ru-RU" alt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207" name="TextBox 33"/>
          <p:cNvSpPr txBox="1">
            <a:spLocks noChangeArrowheads="1"/>
          </p:cNvSpPr>
          <p:nvPr/>
        </p:nvSpPr>
        <p:spPr bwMode="auto">
          <a:xfrm>
            <a:off x="1388316" y="935276"/>
            <a:ext cx="9952644" cy="877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ru-RU" altLang="ru-RU" sz="1600" b="1" dirty="0" smtClean="0">
              <a:solidFill>
                <a:schemeClr val="accent1">
                  <a:lumMod val="50000"/>
                </a:schemeClr>
              </a:solidFill>
              <a:latin typeface="Open Sans Condensed" pitchFamily="34" charset="0"/>
              <a:ea typeface="Open Sans Condensed" pitchFamily="34" charset="0"/>
              <a:cs typeface="Open Sans Condensed" pitchFamily="34" charset="0"/>
            </a:endParaRP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8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Open Sans Condensed" pitchFamily="34" charset="0"/>
                <a:cs typeface="Times New Roman" panose="02020603050405020304" pitchFamily="18" charset="0"/>
              </a:rPr>
              <a:t>В 2017 </a:t>
            </a:r>
            <a:r>
              <a:rPr lang="ru-RU" altLang="ru-RU" sz="18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Open Sans Condensed" pitchFamily="34" charset="0"/>
                <a:cs typeface="Times New Roman" panose="02020603050405020304" pitchFamily="18" charset="0"/>
              </a:rPr>
              <a:t>году </a:t>
            </a:r>
            <a:r>
              <a:rPr lang="ru-RU" altLang="ru-RU" sz="18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Open Sans Condensed" pitchFamily="34" charset="0"/>
                <a:cs typeface="Times New Roman" panose="02020603050405020304" pitchFamily="18" charset="0"/>
              </a:rPr>
              <a:t>казначейскому сопровождению подлежат</a:t>
            </a:r>
            <a:r>
              <a:rPr lang="ru-RU" altLang="ru-RU" sz="17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Open Sans Condensed" pitchFamily="34" charset="0"/>
                <a:cs typeface="Times New Roman" panose="02020603050405020304" pitchFamily="18" charset="0"/>
              </a:rPr>
              <a:t>:</a:t>
            </a:r>
            <a:endParaRPr lang="ru-RU" altLang="ru-RU" sz="17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ea typeface="Open Sans Condensed" pitchFamily="34" charset="0"/>
              <a:cs typeface="Times New Roman" panose="02020603050405020304" pitchFamily="18" charset="0"/>
            </a:endParaRP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charset="0"/>
              <a:buNone/>
            </a:pPr>
            <a:r>
              <a:rPr lang="ru-RU" altLang="ru-RU" sz="1700" b="1" dirty="0">
                <a:solidFill>
                  <a:prstClr val="white">
                    <a:lumMod val="50000"/>
                  </a:prstClr>
                </a:solidFill>
                <a:latin typeface="Open Sans Condensed" pitchFamily="34" charset="0"/>
                <a:ea typeface="Open Sans Condensed" pitchFamily="34" charset="0"/>
                <a:cs typeface="Open Sans Condensed" pitchFamily="34" charset="0"/>
              </a:rPr>
              <a:t>  </a:t>
            </a:r>
          </a:p>
        </p:txBody>
      </p:sp>
      <p:sp>
        <p:nvSpPr>
          <p:cNvPr id="42" name="Прямоугольник 41"/>
          <p:cNvSpPr/>
          <p:nvPr/>
        </p:nvSpPr>
        <p:spPr>
          <a:xfrm>
            <a:off x="838201" y="4467226"/>
            <a:ext cx="10391774" cy="62865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anchor="ctr"/>
          <a:lstStyle/>
          <a:p>
            <a:pPr algn="ctr">
              <a:defRPr/>
            </a:pPr>
            <a:r>
              <a:rPr lang="ru-RU" altLang="ru-RU" sz="1700" b="1" dirty="0">
                <a:solidFill>
                  <a:schemeClr val="tx1"/>
                </a:solidFill>
                <a:latin typeface="Times New Roman" panose="02020603050405020304" pitchFamily="18" charset="0"/>
                <a:ea typeface="Open Sans Condensed Light" pitchFamily="34" charset="0"/>
                <a:cs typeface="Times New Roman" panose="02020603050405020304" pitchFamily="18" charset="0"/>
                <a:sym typeface="Arial" pitchFamily="34" charset="0"/>
              </a:rPr>
              <a:t>авансовые платежи по государственным контрактам размер которых от 30% до 80% </a:t>
            </a:r>
          </a:p>
        </p:txBody>
      </p:sp>
      <p:sp>
        <p:nvSpPr>
          <p:cNvPr id="43" name="Прямоугольник 42"/>
          <p:cNvSpPr/>
          <p:nvPr/>
        </p:nvSpPr>
        <p:spPr>
          <a:xfrm>
            <a:off x="838201" y="1724026"/>
            <a:ext cx="10391774" cy="70485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anchor="ctr"/>
          <a:lstStyle/>
          <a:p>
            <a:pPr algn="ctr"/>
            <a:r>
              <a:rPr lang="ru-RU" sz="17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Open Sans Condensed Light" pitchFamily="34" charset="0"/>
                <a:cs typeface="Times New Roman" panose="02020603050405020304" pitchFamily="18" charset="0"/>
              </a:rPr>
              <a:t>авансовые платежи по государственным контрактам о поставке товаров, выполнении работ, оказании услуг, заключаемым на сумму более 100 000 тысяч рублей</a:t>
            </a:r>
            <a:endParaRPr lang="ru-RU" sz="1700" b="1" dirty="0">
              <a:solidFill>
                <a:schemeClr val="tx1"/>
              </a:solidFill>
              <a:latin typeface="Times New Roman" panose="02020603050405020304" pitchFamily="18" charset="0"/>
              <a:ea typeface="Open Sans Condensed Light" pitchFamily="34" charset="0"/>
              <a:cs typeface="Times New Roman" panose="02020603050405020304" pitchFamily="18" charset="0"/>
            </a:endParaRPr>
          </a:p>
        </p:txBody>
      </p:sp>
      <p:sp>
        <p:nvSpPr>
          <p:cNvPr id="47" name="Скругленный прямоугольник 46"/>
          <p:cNvSpPr/>
          <p:nvPr/>
        </p:nvSpPr>
        <p:spPr>
          <a:xfrm rot="5400000">
            <a:off x="2614614" y="3271836"/>
            <a:ext cx="1762122" cy="3829049"/>
          </a:xfrm>
          <a:prstGeom prst="roundRect">
            <a:avLst>
              <a:gd name="adj" fmla="val 449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 defTabSz="711200" ea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</a:t>
            </a:r>
            <a:endParaRPr lang="ru-RU" sz="1400" b="1" dirty="0">
              <a:solidFill>
                <a:schemeClr val="tx1"/>
              </a:solidFill>
              <a:latin typeface="Open Sans Condensed Light" pitchFamily="34" charset="0"/>
              <a:ea typeface="Open Sans Condensed Light" pitchFamily="34" charset="0"/>
              <a:cs typeface="Open Sans Condensed Light" pitchFamily="34" charset="0"/>
            </a:endParaRPr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9324975" y="6372556"/>
            <a:ext cx="2705100" cy="358446"/>
          </a:xfrm>
        </p:spPr>
        <p:txBody>
          <a:bodyPr/>
          <a:lstStyle/>
          <a:p>
            <a:pPr>
              <a:defRPr/>
            </a:pPr>
            <a:r>
              <a:rPr lang="ru-RU" dirty="0"/>
              <a:t>3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842964" y="2552700"/>
            <a:ext cx="10391774" cy="80962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anchor="ctr"/>
          <a:lstStyle/>
          <a:p>
            <a:pPr algn="ctr">
              <a:defRPr/>
            </a:pPr>
            <a:r>
              <a:rPr lang="ru-RU" altLang="ru-RU" sz="1700" b="1" dirty="0">
                <a:solidFill>
                  <a:schemeClr val="tx1"/>
                </a:solidFill>
                <a:latin typeface="Times New Roman" panose="02020603050405020304" pitchFamily="18" charset="0"/>
                <a:ea typeface="Open Sans Condensed Light" pitchFamily="34" charset="0"/>
                <a:cs typeface="Times New Roman" panose="02020603050405020304" pitchFamily="18" charset="0"/>
                <a:sym typeface="Arial" pitchFamily="34" charset="0"/>
              </a:rPr>
              <a:t>а</a:t>
            </a:r>
            <a:r>
              <a:rPr lang="ru-RU" altLang="ru-RU" sz="17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Open Sans Condensed Light" pitchFamily="34" charset="0"/>
                <a:cs typeface="Times New Roman" panose="02020603050405020304" pitchFamily="18" charset="0"/>
                <a:sym typeface="Arial" pitchFamily="34" charset="0"/>
              </a:rPr>
              <a:t>вансовые платежи по контрактам, договорам, заключаемым исполнителями и соисполнителями в </a:t>
            </a:r>
            <a:r>
              <a:rPr lang="ru-RU" altLang="ru-RU" sz="1700" b="1" dirty="0">
                <a:solidFill>
                  <a:schemeClr val="tx1"/>
                </a:solidFill>
                <a:latin typeface="Times New Roman" panose="02020603050405020304" pitchFamily="18" charset="0"/>
                <a:ea typeface="Open Sans Condensed Light" pitchFamily="34" charset="0"/>
                <a:cs typeface="Times New Roman" panose="02020603050405020304" pitchFamily="18" charset="0"/>
                <a:sym typeface="Arial" pitchFamily="34" charset="0"/>
              </a:rPr>
              <a:t>рамках исполнения государственных контрактов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838201" y="3495676"/>
            <a:ext cx="10396537" cy="80962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anchor="ctr"/>
          <a:lstStyle/>
          <a:p>
            <a:pPr algn="ctr">
              <a:defRPr/>
            </a:pPr>
            <a:r>
              <a:rPr lang="ru-RU" altLang="ru-RU" sz="17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Open Sans Condensed Light" pitchFamily="34" charset="0"/>
                <a:cs typeface="Times New Roman" panose="02020603050405020304" pitchFamily="18" charset="0"/>
                <a:sym typeface="Arial" pitchFamily="34" charset="0"/>
              </a:rPr>
              <a:t>средства, получаемые юридическими лицами по государственным контрактам, контрактам (договорам) </a:t>
            </a:r>
            <a:r>
              <a:rPr lang="ru-RU" altLang="ru-RU" sz="1700" b="1" dirty="0">
                <a:solidFill>
                  <a:schemeClr val="tx1"/>
                </a:solidFill>
                <a:latin typeface="Times New Roman" panose="02020603050405020304" pitchFamily="18" charset="0"/>
                <a:ea typeface="Open Sans Condensed Light" pitchFamily="34" charset="0"/>
                <a:cs typeface="Times New Roman" panose="02020603050405020304" pitchFamily="18" charset="0"/>
                <a:sym typeface="Arial" pitchFamily="34" charset="0"/>
              </a:rPr>
              <a:t>в случаях, установленных </a:t>
            </a:r>
            <a:r>
              <a:rPr lang="ru-RU" altLang="ru-RU" sz="17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Open Sans Condensed Light" pitchFamily="34" charset="0"/>
                <a:cs typeface="Times New Roman" panose="02020603050405020304" pitchFamily="18" charset="0"/>
                <a:sym typeface="Arial" pitchFamily="34" charset="0"/>
              </a:rPr>
              <a:t>Правительством </a:t>
            </a:r>
            <a:r>
              <a:rPr lang="ru-RU" altLang="ru-RU" sz="1700" b="1" dirty="0">
                <a:solidFill>
                  <a:schemeClr val="tx1"/>
                </a:solidFill>
                <a:latin typeface="Times New Roman" panose="02020603050405020304" pitchFamily="18" charset="0"/>
                <a:ea typeface="Open Sans Condensed Light" pitchFamily="34" charset="0"/>
                <a:cs typeface="Times New Roman" panose="02020603050405020304" pitchFamily="18" charset="0"/>
                <a:sym typeface="Arial" pitchFamily="34" charset="0"/>
              </a:rPr>
              <a:t>Российской Федерации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838201" y="5276850"/>
            <a:ext cx="10391774" cy="60007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anchor="ctr"/>
          <a:lstStyle/>
          <a:p>
            <a:pPr algn="ctr">
              <a:defRPr/>
            </a:pPr>
            <a:r>
              <a:rPr lang="ru-RU" altLang="ru-RU" sz="1700" b="1" dirty="0">
                <a:solidFill>
                  <a:schemeClr val="tx1"/>
                </a:solidFill>
                <a:latin typeface="Times New Roman" panose="02020603050405020304" pitchFamily="18" charset="0"/>
                <a:ea typeface="Open Sans Condensed Light" pitchFamily="34" charset="0"/>
                <a:cs typeface="Times New Roman" panose="02020603050405020304" pitchFamily="18" charset="0"/>
                <a:sym typeface="Arial" pitchFamily="34" charset="0"/>
              </a:rPr>
              <a:t>авансовые платежи по </a:t>
            </a:r>
            <a:r>
              <a:rPr lang="ru-RU" altLang="ru-RU" sz="17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Open Sans Condensed Light" pitchFamily="34" charset="0"/>
                <a:cs typeface="Times New Roman" panose="02020603050405020304" pitchFamily="18" charset="0"/>
                <a:sym typeface="Arial" pitchFamily="34" charset="0"/>
              </a:rPr>
              <a:t>контрактам, договорам</a:t>
            </a:r>
            <a:r>
              <a:rPr lang="ru-RU" altLang="ru-RU" sz="1700" b="1" dirty="0">
                <a:solidFill>
                  <a:schemeClr val="tx1"/>
                </a:solidFill>
                <a:latin typeface="Times New Roman" panose="02020603050405020304" pitchFamily="18" charset="0"/>
                <a:ea typeface="Open Sans Condensed Light" pitchFamily="34" charset="0"/>
                <a:cs typeface="Times New Roman" panose="02020603050405020304" pitchFamily="18" charset="0"/>
                <a:sym typeface="Arial" pitchFamily="34" charset="0"/>
              </a:rPr>
              <a:t>, заключаемым исполнителями и соисполнителями в рамках исполнения государственных контрактов</a:t>
            </a:r>
          </a:p>
        </p:txBody>
      </p:sp>
    </p:spTree>
    <p:extLst>
      <p:ext uri="{BB962C8B-B14F-4D97-AF65-F5344CB8AC3E}">
        <p14:creationId xmlns:p14="http://schemas.microsoft.com/office/powerpoint/2010/main" val="82552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91710" y="479428"/>
            <a:ext cx="8105038" cy="625472"/>
          </a:xfrm>
        </p:spPr>
        <p:txBody>
          <a:bodyPr/>
          <a:lstStyle/>
          <a:p>
            <a:pPr algn="ctr"/>
            <a:r>
              <a:rPr lang="ru-RU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КАЗНАЧЕЙСКОГО СОПРОВОЖДЕНИ СРЕДСТВ</a:t>
            </a:r>
            <a:endParaRPr lang="ru-RU" sz="19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2"/>
          </p:nvPr>
        </p:nvSpPr>
        <p:spPr>
          <a:xfrm>
            <a:off x="11715751" y="6343277"/>
            <a:ext cx="352424" cy="276999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276348" y="1990726"/>
            <a:ext cx="9991727" cy="83819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108000" tIns="216000" rIns="216000" bIns="216000" numCol="1" spcCol="1270" anchor="ctr" anchorCtr="0">
            <a:noAutofit/>
          </a:bodyPr>
          <a:lstStyle/>
          <a:p>
            <a:pPr marL="146250" lvl="1" algn="just">
              <a:lnSpc>
                <a:spcPts val="1800"/>
              </a:lnSpc>
              <a:spcBef>
                <a:spcPts val="1800"/>
              </a:spcBef>
            </a:pPr>
            <a:endParaRPr lang="ru-RU" sz="1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46250" lvl="1" algn="just">
              <a:lnSpc>
                <a:spcPts val="1800"/>
              </a:lnSpc>
              <a:spcBef>
                <a:spcPts val="1800"/>
              </a:spcBef>
            </a:pP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Основанием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открытия лицевых счетов, являются государственный контракт, контракт (договор) или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выписка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 государственного контракта, контракта (договора), в случае если государственный контракт, контракт (договор) содержит сведения, составляющие государственную тайну.</a:t>
            </a:r>
          </a:p>
          <a:p>
            <a:pPr marL="146250" lvl="1" algn="just">
              <a:lnSpc>
                <a:spcPts val="1800"/>
              </a:lnSpc>
              <a:spcBef>
                <a:spcPts val="1800"/>
              </a:spcBef>
            </a:pPr>
            <a:endParaRPr lang="ru-RU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276348" y="3019425"/>
            <a:ext cx="9991727" cy="31908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108000" tIns="216000" rIns="216000" bIns="216000" numCol="1" spcCol="1270" anchor="ctr" anchorCtr="0">
            <a:noAutofit/>
          </a:bodyPr>
          <a:lstStyle/>
          <a:p>
            <a:pPr indent="450215" algn="just">
              <a:lnSpc>
                <a:spcPts val="1800"/>
              </a:lnSpc>
              <a:spcAft>
                <a:spcPts val="0"/>
              </a:spcAft>
            </a:pPr>
            <a:endParaRPr lang="ru-RU" dirty="0" smtClean="0">
              <a:effectLst/>
              <a:latin typeface="Times New Roman"/>
              <a:ea typeface="Times New Roman"/>
            </a:endParaRPr>
          </a:p>
          <a:p>
            <a:pPr indent="450215" algn="just">
              <a:lnSpc>
                <a:spcPts val="1800"/>
              </a:lnSpc>
              <a:spcAft>
                <a:spcPts val="0"/>
              </a:spcAft>
            </a:pPr>
            <a:endParaRPr lang="ru-RU" dirty="0">
              <a:latin typeface="Times New Roman"/>
              <a:ea typeface="Times New Roman"/>
            </a:endParaRPr>
          </a:p>
          <a:p>
            <a:pPr indent="450215" algn="just">
              <a:lnSpc>
                <a:spcPts val="1800"/>
              </a:lnSpc>
              <a:spcAft>
                <a:spcPts val="0"/>
              </a:spcAft>
            </a:pPr>
            <a:endParaRPr lang="ru-RU" dirty="0" smtClean="0">
              <a:effectLst/>
              <a:latin typeface="Times New Roman"/>
              <a:ea typeface="Times New Roman"/>
            </a:endParaRPr>
          </a:p>
          <a:p>
            <a:pPr indent="450215" algn="just">
              <a:lnSpc>
                <a:spcPts val="1800"/>
              </a:lnSpc>
              <a:spcAft>
                <a:spcPts val="0"/>
              </a:spcAft>
            </a:pPr>
            <a:r>
              <a:rPr lang="ru-RU" dirty="0" smtClean="0">
                <a:effectLst/>
                <a:latin typeface="Times New Roman"/>
                <a:ea typeface="Times New Roman"/>
              </a:rPr>
              <a:t>Выписка из государственного контракта, контракта (договора) должна содержать следующие сведения:</a:t>
            </a:r>
          </a:p>
          <a:p>
            <a:pPr marL="285750" indent="-285750" algn="just">
              <a:lnSpc>
                <a:spcPts val="1800"/>
              </a:lnSpc>
              <a:spcAft>
                <a:spcPts val="0"/>
              </a:spcAft>
              <a:buFontTx/>
              <a:buChar char="-"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реквизиты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соответствующего государственного контракта,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контракта (договора);</a:t>
            </a:r>
          </a:p>
          <a:p>
            <a:pPr marL="285750" indent="-285750" algn="just">
              <a:lnSpc>
                <a:spcPts val="1800"/>
              </a:lnSpc>
              <a:spcAft>
                <a:spcPts val="0"/>
              </a:spcAft>
              <a:buFontTx/>
              <a:buChar char="-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идентификационный номер налогоплательщика;</a:t>
            </a:r>
          </a:p>
          <a:p>
            <a:pPr marL="285750" indent="-285750" algn="just">
              <a:lnSpc>
                <a:spcPts val="1800"/>
              </a:lnSpc>
              <a:spcAft>
                <a:spcPts val="0"/>
              </a:spcAft>
              <a:buFontTx/>
              <a:buChar char="-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код постановки на учет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285750" indent="-285750" algn="just">
              <a:lnSpc>
                <a:spcPts val="1800"/>
              </a:lnSpc>
              <a:spcAft>
                <a:spcPts val="0"/>
              </a:spcAft>
              <a:buFontTx/>
              <a:buChar char="-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полное наименование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исполнителя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соисполнителя;</a:t>
            </a:r>
          </a:p>
          <a:p>
            <a:pPr marL="285750" indent="-285750" algn="just">
              <a:lnSpc>
                <a:spcPts val="1800"/>
              </a:lnSpc>
              <a:spcAft>
                <a:spcPts val="0"/>
              </a:spcAft>
              <a:buFontTx/>
              <a:buChar char="-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размер авансового платежа (в процентах), предусмотренный условиями государственного контракта,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контракта (договора);</a:t>
            </a:r>
          </a:p>
          <a:p>
            <a:pPr marL="285750" indent="-285750" algn="just">
              <a:lnSpc>
                <a:spcPts val="1800"/>
              </a:lnSpc>
              <a:spcAft>
                <a:spcPts val="0"/>
              </a:spcAft>
              <a:buFontTx/>
              <a:buChar char="-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о том, что в условиях государственного контракта,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контракта (договора)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имеются положения об осуществлении казначейского сопровождения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ts val="1800"/>
              </a:lnSpc>
              <a:spcAft>
                <a:spcPts val="0"/>
              </a:spcAft>
            </a:pPr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ts val="1800"/>
              </a:lnSpc>
              <a:spcAft>
                <a:spcPts val="0"/>
              </a:spcAft>
            </a:pPr>
            <a:r>
              <a:rPr lang="ru-RU" sz="1600" dirty="0" smtClean="0"/>
              <a:t>      В </a:t>
            </a:r>
            <a:r>
              <a:rPr lang="ru-RU" sz="1600" dirty="0"/>
              <a:t>выписке указывается, что государственный контракт, </a:t>
            </a:r>
            <a:r>
              <a:rPr lang="ru-RU" sz="1600" dirty="0" smtClean="0"/>
              <a:t>контракт (договор) </a:t>
            </a:r>
            <a:r>
              <a:rPr lang="ru-RU" sz="1600" dirty="0"/>
              <a:t>не представляется по причине наличия в нем сведений, составляющих государственную тайну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ts val="1800"/>
              </a:lnSpc>
              <a:spcAft>
                <a:spcPts val="0"/>
              </a:spcAft>
              <a:buFontTx/>
              <a:buChar char="-"/>
            </a:pPr>
            <a:endParaRPr lang="ru-RU" dirty="0"/>
          </a:p>
          <a:p>
            <a:pPr indent="450215" algn="just">
              <a:lnSpc>
                <a:spcPts val="1800"/>
              </a:lnSpc>
              <a:spcAft>
                <a:spcPts val="0"/>
              </a:spcAft>
            </a:pPr>
            <a:endParaRPr lang="ru-RU" dirty="0" smtClean="0">
              <a:effectLst/>
              <a:latin typeface="Times New Roman"/>
              <a:ea typeface="Times New Roman"/>
            </a:endParaRPr>
          </a:p>
          <a:p>
            <a:pPr indent="450215" algn="just">
              <a:lnSpc>
                <a:spcPts val="1800"/>
              </a:lnSpc>
              <a:spcAft>
                <a:spcPts val="0"/>
              </a:spcAft>
            </a:pPr>
            <a:endParaRPr lang="ru-RU" dirty="0">
              <a:effectLst/>
              <a:latin typeface="Times New Roman"/>
              <a:ea typeface="Times New Roman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276347" y="1171576"/>
            <a:ext cx="9991727" cy="600074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Операции по зачислению и списанию средств со счетов органов Федерального казначейства отражаются на лицевых счетах для учета операций 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неучастника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бюджетного процесса </a:t>
            </a:r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(за исключением ФКУ)</a:t>
            </a:r>
            <a:endParaRPr lang="ru-RU" sz="1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0090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11368087" y="6318264"/>
            <a:ext cx="428626" cy="365125"/>
          </a:xfrm>
        </p:spPr>
        <p:txBody>
          <a:bodyPr/>
          <a:lstStyle/>
          <a:p>
            <a:pPr>
              <a:defRPr/>
            </a:pPr>
            <a:fld id="{47EA9584-6FC9-446B-89E9-C9D48C4D166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924175" y="671098"/>
            <a:ext cx="8658225" cy="6186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eaLnBrk="0" hangingPunct="0">
              <a:lnSpc>
                <a:spcPct val="90000"/>
              </a:lnSpc>
            </a:pPr>
            <a:r>
              <a:rPr lang="ru-RU" sz="1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Открытие лицевых счетов для учета операций </a:t>
            </a:r>
            <a:r>
              <a:rPr lang="ru-RU" sz="19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неучастника</a:t>
            </a:r>
            <a:r>
              <a:rPr lang="ru-RU" sz="1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бюджетного процесса (код 41) 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738188" y="3257552"/>
            <a:ext cx="3000375" cy="1257298"/>
          </a:xfrm>
          <a:prstGeom prst="roundRect">
            <a:avLst>
              <a:gd name="adj" fmla="val 0"/>
            </a:avLst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1800"/>
              </a:spcBef>
            </a:pPr>
            <a:r>
              <a:rPr lang="ru-RU" sz="17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Исполнитель</a:t>
            </a:r>
          </a:p>
          <a:p>
            <a:pPr algn="ctr">
              <a:spcBef>
                <a:spcPts val="1800"/>
              </a:spcBef>
            </a:pPr>
            <a:r>
              <a:rPr lang="ru-RU" sz="17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(соисполнитель)</a:t>
            </a:r>
            <a:endParaRPr lang="ru-RU" sz="17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8274216" y="3154485"/>
            <a:ext cx="2823712" cy="1360365"/>
          </a:xfrm>
          <a:prstGeom prst="roundRect">
            <a:avLst>
              <a:gd name="adj" fmla="val 0"/>
            </a:avLst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7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ТОФК</a:t>
            </a:r>
          </a:p>
        </p:txBody>
      </p:sp>
      <p:cxnSp>
        <p:nvCxnSpPr>
          <p:cNvPr id="8" name="Прямая со стрелкой 7"/>
          <p:cNvCxnSpPr/>
          <p:nvPr/>
        </p:nvCxnSpPr>
        <p:spPr>
          <a:xfrm>
            <a:off x="3738563" y="3571877"/>
            <a:ext cx="4376737" cy="0"/>
          </a:xfrm>
          <a:prstGeom prst="straightConnector1">
            <a:avLst/>
          </a:prstGeom>
          <a:ln w="15875">
            <a:solidFill>
              <a:schemeClr val="accent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 flipH="1">
            <a:off x="3905250" y="4197098"/>
            <a:ext cx="4367663" cy="0"/>
          </a:xfrm>
          <a:prstGeom prst="straightConnector1">
            <a:avLst/>
          </a:prstGeom>
          <a:ln w="15875">
            <a:solidFill>
              <a:schemeClr val="accent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Прямоугольник 15"/>
          <p:cNvSpPr/>
          <p:nvPr/>
        </p:nvSpPr>
        <p:spPr>
          <a:xfrm>
            <a:off x="5832758" y="4410073"/>
            <a:ext cx="4035142" cy="118110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Выписка из лицевого счета неучастника бюджетного процесса с указанием номера открытого лицевого счета</a:t>
            </a:r>
          </a:p>
          <a:p>
            <a:pPr algn="just"/>
            <a:r>
              <a:rPr lang="ru-RU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(не позднее следующего рабочего дня после открытия счета)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2238376" y="1352550"/>
            <a:ext cx="5367336" cy="2009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rIns="144000" rtlCol="0" anchor="ctr"/>
          <a:lstStyle/>
          <a:p>
            <a:pPr marL="228600" indent="-228600" algn="just">
              <a:spcBef>
                <a:spcPts val="600"/>
              </a:spcBef>
              <a:buFontTx/>
              <a:buAutoNum type="arabicPeriod"/>
            </a:pPr>
            <a:r>
              <a:rPr lang="ru-RU" sz="1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Копия государственного контракта, контракта (договора), заверенная в установленном порядке либо </a:t>
            </a:r>
            <a:r>
              <a:rPr lang="ru-RU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выписка из государственного контракта, контракта (</a:t>
            </a:r>
            <a:r>
              <a:rPr lang="ru-RU" sz="1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договора);</a:t>
            </a:r>
          </a:p>
          <a:p>
            <a:pPr marL="228600" indent="-228600" algn="just">
              <a:spcBef>
                <a:spcPts val="600"/>
              </a:spcBef>
              <a:buFontTx/>
              <a:buAutoNum type="arabicPeriod"/>
            </a:pPr>
            <a:r>
              <a:rPr lang="ru-RU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Заявление на открытие лицевого </a:t>
            </a:r>
            <a:r>
              <a:rPr lang="ru-RU" sz="1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счета</a:t>
            </a:r>
            <a:r>
              <a:rPr lang="ru-RU" sz="1400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(код формы по КФД </a:t>
            </a:r>
            <a:r>
              <a:rPr lang="ru-RU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0531752</a:t>
            </a:r>
            <a:r>
              <a:rPr lang="ru-RU" sz="1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  <a:endParaRPr lang="ru-RU" sz="1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indent="-228600" algn="just">
              <a:spcBef>
                <a:spcPts val="600"/>
              </a:spcBef>
              <a:buFontTx/>
              <a:buAutoNum type="arabicPeriod"/>
            </a:pPr>
            <a:r>
              <a:rPr lang="ru-RU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Карточка образцов подписей к лицевым </a:t>
            </a:r>
            <a:r>
              <a:rPr lang="ru-RU" sz="1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счетам (код формы по КФД 0531753)</a:t>
            </a:r>
          </a:p>
        </p:txBody>
      </p:sp>
    </p:spTree>
    <p:extLst>
      <p:ext uri="{BB962C8B-B14F-4D97-AF65-F5344CB8AC3E}">
        <p14:creationId xmlns:p14="http://schemas.microsoft.com/office/powerpoint/2010/main" val="2696750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EA9584-6FC9-446B-89E9-C9D48C4D1663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3991710" y="479428"/>
            <a:ext cx="8105038" cy="854072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9pPr>
          </a:lstStyle>
          <a:p>
            <a:pPr algn="ctr"/>
            <a:r>
              <a:rPr lang="ru-RU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ОБЯЗАТЕЛЬНЫЕ УСЛОВИЯ, ВКЛЮЧАЕМЫЕ В ГОСУДАРСТВЕННЫЕ КОНТРАКТЫ, КОНТРАКТЫ (ДОГОВОРЫ) ПРИ КАЗНАЧЕЙСКОМ СОПРОВОЖДЕНИИ</a:t>
            </a:r>
            <a:endParaRPr lang="ru-RU" sz="19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819150" y="1657350"/>
            <a:ext cx="10477500" cy="427672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108000" tIns="216000" rIns="216000" bIns="216000" numCol="1" spcCol="1270" anchor="ctr" anchorCtr="0">
            <a:noAutofit/>
          </a:bodyPr>
          <a:lstStyle/>
          <a:p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Запрет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перечисление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средств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- в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качестве взноса в уставный (складочный) капитал другого юридического лица, вклада в имущество другого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юридического лица;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- в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целях размещения средств на депозиты, а также в иные финансовые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инструменты. </a:t>
            </a:r>
          </a:p>
          <a:p>
            <a:pPr algn="just"/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2. Обязанность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открыть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исполнителям, соисполнителям лицевые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счета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органах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Федерального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казначейства.</a:t>
            </a:r>
          </a:p>
          <a:p>
            <a:pPr algn="just"/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3. Представление в органы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Федерального казначейства, государственному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заказчику сведений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 исполнителях (соисполнителях) государственных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контрактов.</a:t>
            </a:r>
          </a:p>
          <a:p>
            <a:pPr algn="just"/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4.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Представление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органы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Федерального казначейства документов, предусмотренных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порядком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санкционирования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средств.</a:t>
            </a:r>
          </a:p>
          <a:p>
            <a:pPr algn="just"/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5.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Указание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платежных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документах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(за исключением платежных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документов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оплату государственных контрактов, содержащих сведения, составляющие государственную тайну) и документах, подтверждающих возникновение денежных обязательств, идентификатора государственного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контракта.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7177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EA9584-6FC9-446B-89E9-C9D48C4D1663}" type="slidenum">
              <a:rPr lang="ru-RU" smtClean="0"/>
              <a:pPr>
                <a:defRPr/>
              </a:pPr>
              <a:t>7</a:t>
            </a:fld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819150" y="1504950"/>
            <a:ext cx="10496550" cy="48291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108000" tIns="216000" rIns="216000" bIns="216000" numCol="1" spcCol="1270" anchor="ctr" anchorCtr="0">
            <a:noAutofit/>
          </a:bodyPr>
          <a:lstStyle/>
          <a:p>
            <a:pPr algn="just"/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Разрешается перечисление средств на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счета,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открытые в учреждении Центрального банка Российской Федерации,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кредитной организации в целях:</a:t>
            </a:r>
          </a:p>
          <a:p>
            <a:pPr algn="just"/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оплаты обязательств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исполнителя (соисполнителя) в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соответствии с валютным законодательством Российской Федерации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оплаты обязательств исполнителя (соисполнителя)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оплате труда с учетом начислений и социальных выплат, иных выплат в пользу работников, а также выплат лицам, не состоящим в штате исполнителя (соисполнителя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algn="just"/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оплаты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фактически выполненных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исполнителем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соисполнителем) работ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оказанных услуг, поставленных товаров, при условии представления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подтверждающих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документов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возмещения произведенных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исполнителем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соисполнителем) расходов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(части расходов) при условии представления документов, подтверждающих оплату произведенных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исполнителем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соисполнителем) расходов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(части расходов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algn="just"/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приобретения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услуг связи, коммунальных услуг, электрической энергии, авиационных и железнодорожных билетов, билетов для проезда городским и пригородным транспортом, подписки на печатные издания, аренды, а также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осуществления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 по переносу (переустройству, присоединению) принадлежащих юридическим лицам инженерных сетей, коммуникаций,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сооружений.</a:t>
            </a:r>
            <a:endParaRPr lang="ru-RU" sz="16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731675" y="501134"/>
            <a:ext cx="52053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alt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КАЗНАЧЕЙСКОЕ СОПРОВОЖДЕНИЕ СРЕДСТВ</a:t>
            </a:r>
          </a:p>
        </p:txBody>
      </p:sp>
    </p:spTree>
    <p:extLst>
      <p:ext uri="{BB962C8B-B14F-4D97-AF65-F5344CB8AC3E}">
        <p14:creationId xmlns:p14="http://schemas.microsoft.com/office/powerpoint/2010/main" val="36218098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EA9584-6FC9-446B-89E9-C9D48C4D1663}" type="slidenum">
              <a:rPr lang="ru-RU" smtClean="0"/>
              <a:pPr>
                <a:defRPr/>
              </a:pPr>
              <a:t>8</a:t>
            </a:fld>
            <a:endParaRPr lang="ru-RU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3057921" y="457200"/>
            <a:ext cx="8257778" cy="985838"/>
          </a:xfrm>
          <a:prstGeom prst="rect">
            <a:avLst/>
          </a:prstGeom>
        </p:spPr>
        <p:txBody>
          <a:bodyPr>
            <a:noAutofit/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9pPr>
          </a:lstStyle>
          <a:p>
            <a:pPr algn="ctr"/>
            <a:endParaRPr lang="ru-RU" sz="1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САНКЦИОНИРОВАНИЕ РАСХОДОВ ПРИ КАЗНАЧЕЙСКОМ СОПРОВОЖДЕНИИ</a:t>
            </a:r>
            <a:endParaRPr lang="ru-RU"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 bwMode="auto">
          <a:xfrm>
            <a:off x="676273" y="1590675"/>
            <a:ext cx="10639425" cy="394334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751" tIns="38876" rIns="77751" bIns="38876" anchor="ctr"/>
          <a:lstStyle>
            <a:lvl1pPr defTabSz="1087438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defTabSz="1087438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defTabSz="1087438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defTabSz="1087438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defTabSz="1087438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defTabSz="10874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defTabSz="10874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defTabSz="10874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defTabSz="10874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just" eaLnBrk="1" hangingPunct="1"/>
            <a:r>
              <a:rPr lang="ru-RU" alt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</a:p>
          <a:p>
            <a:pPr algn="just" eaLnBrk="1" hangingPunct="1"/>
            <a:r>
              <a:rPr lang="ru-RU" altLang="ru-RU" sz="1600" dirty="0" smtClean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Санкционирование </a:t>
            </a:r>
            <a:r>
              <a:rPr lang="ru-RU" altLang="ru-RU" sz="1600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расходов осуществляется в соответствии с предоставляемыми исполнителями (соисполнителями) в орган Федерального казначейства Сведениями о направлении расходования целевых средств                                                </a:t>
            </a:r>
          </a:p>
          <a:p>
            <a:pPr algn="just" eaLnBrk="1" hangingPunct="1"/>
            <a:r>
              <a:rPr lang="ru-RU" altLang="ru-RU" sz="1600" b="1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до 1 апреля 2017 года , по форме установленной Приказом Минфина России № 213н </a:t>
            </a:r>
          </a:p>
          <a:p>
            <a:pPr algn="just" eaLnBrk="1" hangingPunct="1"/>
            <a:r>
              <a:rPr lang="ru-RU" altLang="ru-RU" sz="1600" b="1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600" b="1" dirty="0" smtClean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после  </a:t>
            </a:r>
            <a:r>
              <a:rPr lang="ru-RU" altLang="ru-RU" sz="1600" b="1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апреля 2017 года, по форме установленной Приказом Минфина России № 244н</a:t>
            </a:r>
          </a:p>
          <a:p>
            <a:pPr algn="just" eaLnBrk="1" hangingPunct="1"/>
            <a:endParaRPr lang="ru-RU" altLang="ru-RU" sz="1600" b="1" dirty="0">
              <a:solidFill>
                <a:schemeClr val="dk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r>
              <a:rPr lang="ru-RU" altLang="ru-RU" sz="1600" dirty="0" smtClean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Сведения </a:t>
            </a:r>
            <a:r>
              <a:rPr lang="ru-RU" altLang="ru-RU" sz="1600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направлении расходования целевых средств должны содержать направления расходования средств, соответствующие предмету государственного контракта, контракта (договора)</a:t>
            </a:r>
          </a:p>
          <a:p>
            <a:pPr algn="just" eaLnBrk="1" hangingPunct="1"/>
            <a:endParaRPr lang="ru-RU" altLang="ru-RU" sz="1600" b="1" dirty="0">
              <a:solidFill>
                <a:schemeClr val="dk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r>
              <a:rPr lang="ru-RU" altLang="ru-RU" sz="1600" b="1" dirty="0" smtClean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ru-RU" altLang="ru-RU" sz="1600" dirty="0" smtClean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Соответствие </a:t>
            </a:r>
            <a:r>
              <a:rPr lang="ru-RU" sz="1600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направлений расходования целевых средств, указанных в Сведениях, целям их предоставления  обеспечивается при </a:t>
            </a:r>
            <a:r>
              <a:rPr lang="ru-RU" sz="1600" dirty="0" smtClean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утверждении Сведений:</a:t>
            </a:r>
          </a:p>
          <a:p>
            <a:pPr algn="just" eaLnBrk="1" hangingPunct="1"/>
            <a:r>
              <a:rPr lang="ru-RU" sz="1600" dirty="0" smtClean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для исполнителя по государственному контракту, государственным заказчиком либо исполнителем, в случае представления им в соответствующий орган Федерального казначейства разрешения государственного заказчика;</a:t>
            </a:r>
          </a:p>
          <a:p>
            <a:pPr algn="just" eaLnBrk="1" hangingPunct="1"/>
            <a:r>
              <a:rPr lang="ru-RU" sz="1600" dirty="0" smtClean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для соисполнителя по контракту, договору, исполнителем, являющимся заказчиком по контракту, договору, либо </a:t>
            </a:r>
            <a:r>
              <a:rPr lang="ru-RU" sz="1600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соисполнителем </a:t>
            </a:r>
            <a:r>
              <a:rPr lang="ru-RU" sz="1600" dirty="0" smtClean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600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случае представления им в соответствующий орган Федерального казначейства </a:t>
            </a:r>
            <a:r>
              <a:rPr lang="ru-RU" sz="1600" dirty="0" smtClean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разрешения исполнителем, являющимся заказчиком.</a:t>
            </a:r>
            <a:endParaRPr lang="ru-RU" altLang="ru-RU" sz="1600" dirty="0">
              <a:solidFill>
                <a:schemeClr val="dk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endParaRPr lang="ru-RU" alt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ts val="1500"/>
              </a:lnSpc>
            </a:pPr>
            <a:endParaRPr lang="ru-RU" altLang="ru-RU" sz="1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7177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EA9584-6FC9-446B-89E9-C9D48C4D1663}" type="slidenum">
              <a:rPr lang="ru-RU" smtClean="0"/>
              <a:pPr>
                <a:defRPr/>
              </a:pPr>
              <a:t>9</a:t>
            </a:fld>
            <a:endParaRPr lang="ru-RU"/>
          </a:p>
        </p:txBody>
      </p:sp>
      <p:sp>
        <p:nvSpPr>
          <p:cNvPr id="4" name="Прямоугольник 3"/>
          <p:cNvSpPr/>
          <p:nvPr/>
        </p:nvSpPr>
        <p:spPr bwMode="auto">
          <a:xfrm>
            <a:off x="676274" y="1590675"/>
            <a:ext cx="10639425" cy="446722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751" tIns="38876" rIns="77751" bIns="38876" anchor="ctr"/>
          <a:lstStyle>
            <a:lvl1pPr defTabSz="1087438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defTabSz="1087438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defTabSz="1087438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defTabSz="1087438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defTabSz="1087438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defTabSz="10874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defTabSz="10874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defTabSz="10874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defTabSz="10874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just" eaLnBrk="1" hangingPunct="1"/>
            <a:r>
              <a:rPr lang="ru-RU" alt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При санкционировании целевых расходов исполнитель по государственному контракту представляет в орган Федерального казначейства, а также государственному заказчику Сведения об исполнителях (соисполнителях) государственных контрактов (контрактов) (код формы по ОКУД 0501116)</a:t>
            </a:r>
          </a:p>
          <a:p>
            <a:pPr algn="just" eaLnBrk="1" hangingPunct="1"/>
            <a:endParaRPr lang="ru-RU" alt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endParaRPr lang="ru-RU" alt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r>
              <a:rPr lang="ru-RU" alt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Для санкционирования расходов исполнитель (соисполнитель) представляет в орган Федерального казначейства:</a:t>
            </a:r>
          </a:p>
          <a:p>
            <a:pPr algn="just" eaLnBrk="1" hangingPunct="1"/>
            <a:endParaRPr lang="ru-RU" alt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r>
              <a:rPr lang="ru-RU" alt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alt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alt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платежное поручение;</a:t>
            </a:r>
          </a:p>
          <a:p>
            <a:pPr algn="just" eaLnBrk="1" hangingPunct="1"/>
            <a:r>
              <a:rPr lang="ru-RU" alt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- государственный контракт, контракт (договор), по которому у исполнителя (соисполнителя) возникло обязательство по оплате расходов;</a:t>
            </a:r>
          </a:p>
          <a:p>
            <a:pPr algn="just" eaLnBrk="1" hangingPunct="1"/>
            <a:r>
              <a:rPr lang="ru-RU" alt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- иные документы, подтверждающие возникновение указанного обязательства у исполнителя (соисполнителя) </a:t>
            </a:r>
          </a:p>
          <a:p>
            <a:pPr algn="just" eaLnBrk="1" hangingPunct="1"/>
            <a:r>
              <a:rPr lang="ru-RU" alt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(счет, счет- фактура, накладная, акты выполненных работ и т. д)</a:t>
            </a:r>
          </a:p>
          <a:p>
            <a:pPr algn="just" eaLnBrk="1" hangingPunct="1"/>
            <a:endParaRPr lang="ru-RU" altLang="ru-RU" sz="17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endParaRPr lang="ru-RU" alt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ts val="1500"/>
              </a:lnSpc>
            </a:pPr>
            <a:endParaRPr lang="ru-RU" altLang="ru-RU" sz="1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3057921" y="457200"/>
            <a:ext cx="8257778" cy="985838"/>
          </a:xfrm>
          <a:prstGeom prst="rect">
            <a:avLst/>
          </a:prstGeom>
        </p:spPr>
        <p:txBody>
          <a:bodyPr>
            <a:noAutofit/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9pPr>
          </a:lstStyle>
          <a:p>
            <a:pPr algn="ctr"/>
            <a:endParaRPr lang="ru-RU" sz="1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САНКЦИОНИРОВАНИЕ РАСХОДОВ ПРИ КАЗНАЧЕЙСКОМ СОПРОВОЖДЕНИИ</a:t>
            </a:r>
            <a:endParaRPr lang="ru-RU"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853945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21207</TotalTime>
  <Words>1728</Words>
  <Application>Microsoft Office PowerPoint</Application>
  <PresentationFormat>Произвольный</PresentationFormat>
  <Paragraphs>157</Paragraphs>
  <Slides>13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Презентация PowerPoint</vt:lpstr>
      <vt:lpstr>Презентация PowerPoint</vt:lpstr>
      <vt:lpstr>Презентация PowerPoint</vt:lpstr>
      <vt:lpstr> КАЗНАЧЕЙСКОГО СОПРОВОЖДЕНИ СРЕДСТВ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СТРУКТУРА ИДЕНТИФИКАТОРА ГОСУДАРСТВЕННОГО КОНТРАКТА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Mazur Nataliya</dc:creator>
  <cp:lastModifiedBy>Харитонова Ольга Владимировна</cp:lastModifiedBy>
  <cp:revision>824</cp:revision>
  <cp:lastPrinted>2017-01-24T06:53:58Z</cp:lastPrinted>
  <dcterms:created xsi:type="dcterms:W3CDTF">2015-03-03T16:27:21Z</dcterms:created>
  <dcterms:modified xsi:type="dcterms:W3CDTF">2017-01-24T06:54:10Z</dcterms:modified>
</cp:coreProperties>
</file>