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61" r:id="rId3"/>
    <p:sldId id="287" r:id="rId4"/>
    <p:sldId id="262" r:id="rId5"/>
    <p:sldId id="288" r:id="rId6"/>
    <p:sldId id="290" r:id="rId7"/>
    <p:sldId id="298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300" r:id="rId16"/>
    <p:sldId id="29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2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261 комплект отчетности</a:t>
            </a:r>
            <a:endParaRPr lang="ru-RU" dirty="0"/>
          </a:p>
        </c:rich>
      </c:tx>
      <c:layout/>
      <c:overlay val="0"/>
      <c:spPr>
        <a:noFill/>
        <a:ln w="9525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5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Комплекты отчетности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1.3471585105880587E-2"/>
                  <c:y val="6.3140255905511838E-2"/>
                </c:manualLayout>
              </c:layout>
              <c:numFmt formatCode="General" sourceLinked="0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60976"/>
                        <a:gd name="adj2" fmla="val 129773"/>
                      </a:avLst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  <c15:layout/>
                </c:ext>
              </c:extLst>
            </c:dLbl>
            <c:dLbl>
              <c:idx val="1"/>
              <c:layout>
                <c:manualLayout>
                  <c:x val="-3.9706498600089922E-2"/>
                  <c:y val="5.7153297244094486E-2"/>
                </c:manualLayout>
              </c:layout>
              <c:numFmt formatCode="General" sourceLinked="0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15565"/>
                        <a:gd name="adj2" fmla="val 134067"/>
                      </a:avLst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  <c15:layout/>
                </c:ext>
              </c:extLst>
            </c:dLbl>
            <c:dLbl>
              <c:idx val="3"/>
              <c:layout>
                <c:manualLayout>
                  <c:x val="4.6884894150436042E-2"/>
                  <c:y val="-0.16725713582677165"/>
                </c:manualLayout>
              </c:layout>
              <c:numFmt formatCode="General" sourceLinked="0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835"/>
                        <a:gd name="adj2" fmla="val -24285"/>
                      </a:avLst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  <c15:layout/>
                </c:ext>
              </c:extLst>
            </c:dLbl>
            <c:dLbl>
              <c:idx val="4"/>
              <c:layout>
                <c:manualLayout>
                  <c:x val="0.1009758752640882"/>
                  <c:y val="0.12913582677165356"/>
                </c:manualLayout>
              </c:layout>
              <c:numFmt formatCode="General" sourceLinked="0"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48561"/>
                        <a:gd name="adj2" fmla="val 10573"/>
                      </a:avLst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  <c15:layout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Админитсраторы доходов</c:v>
                </c:pt>
                <c:pt idx="1">
                  <c:v>Распорядители бюджетных средств</c:v>
                </c:pt>
                <c:pt idx="2">
                  <c:v>Получатели бюджетных средств</c:v>
                </c:pt>
                <c:pt idx="3">
                  <c:v>Распорядители бюджетных средств автономных и бюджетных учреждений</c:v>
                </c:pt>
                <c:pt idx="4">
                  <c:v>Автономные и бюджетные учреждения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135</c:v>
                </c:pt>
                <c:pt idx="3">
                  <c:v>15</c:v>
                </c:pt>
                <c:pt idx="4">
                  <c:v>102</c:v>
                </c:pt>
              </c:numCache>
            </c:numRef>
          </c:val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7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aseline="0" dirty="0" smtClean="0"/>
              <a:t>248 комплектов </a:t>
            </a:r>
            <a:r>
              <a:rPr lang="ru-RU" sz="1600" baseline="0" dirty="0"/>
              <a:t>отчетности (</a:t>
            </a:r>
            <a:r>
              <a:rPr lang="ru-RU" sz="1600" baseline="0" dirty="0" smtClean="0"/>
              <a:t>полных)</a:t>
            </a:r>
            <a:endParaRPr lang="ru-RU" sz="1600" baseline="0" dirty="0"/>
          </a:p>
        </c:rich>
      </c:tx>
      <c:layout>
        <c:manualLayout>
          <c:xMode val="edge"/>
          <c:yMode val="edge"/>
          <c:x val="0.11881164809217655"/>
          <c:y val="6.7426939642365319E-2"/>
        </c:manualLayout>
      </c:layout>
      <c:overlay val="0"/>
      <c:spPr>
        <a:noFill/>
        <a:ln w="25400">
          <a:noFill/>
        </a:ln>
        <a:effectLst>
          <a:glow rad="101600">
            <a:schemeClr val="accent3">
              <a:lumMod val="40000"/>
              <a:lumOff val="60000"/>
              <a:alpha val="60000"/>
            </a:schemeClr>
          </a:glow>
          <a:outerShdw blurRad="50800" dist="38100" dir="8100000" algn="tr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262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119748047053066E-3"/>
          <c:y val="0.32360390189203786"/>
          <c:w val="0.65132619944585279"/>
          <c:h val="0.535670674596224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3627963176462848"/>
                  <c:y val="-0.12480751492728205"/>
                </c:manualLayout>
              </c:layout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</c:ext>
            </c:extLst>
          </c:dLbls>
          <c:cat>
            <c:strRef>
              <c:f>Лист1!$A$2:$A$3</c:f>
              <c:strCache>
                <c:ptCount val="2"/>
                <c:pt idx="0">
                  <c:v>статус "Принят" и "Принят условно"</c:v>
                </c:pt>
                <c:pt idx="1">
                  <c:v>статус "Представлен"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212</c:v>
                </c:pt>
                <c:pt idx="1">
                  <c:v>36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675383232295957"/>
          <c:y val="0.39734312466573479"/>
          <c:w val="0.32158968553197825"/>
          <c:h val="0.2865211358944613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aseline="0" dirty="0" smtClean="0"/>
              <a:t>261 комплект </a:t>
            </a:r>
            <a:r>
              <a:rPr lang="ru-RU" sz="1600" baseline="0" dirty="0"/>
              <a:t>отчетности (всего</a:t>
            </a:r>
            <a:r>
              <a:rPr lang="ru-RU" sz="1600" baseline="0" dirty="0" smtClean="0"/>
              <a:t>)</a:t>
            </a:r>
            <a:endParaRPr lang="ru-RU" sz="1600" baseline="0" dirty="0"/>
          </a:p>
        </c:rich>
      </c:tx>
      <c:layout>
        <c:manualLayout>
          <c:xMode val="edge"/>
          <c:yMode val="edge"/>
          <c:x val="0.19148093233936597"/>
          <c:y val="4.6180915298816926E-2"/>
        </c:manualLayout>
      </c:layout>
      <c:overlay val="0"/>
      <c:spPr>
        <a:noFill/>
        <a:ln w="25400">
          <a:noFill/>
        </a:ln>
        <a:effectLst>
          <a:glow rad="101600">
            <a:schemeClr val="accent3">
              <a:lumMod val="40000"/>
              <a:lumOff val="60000"/>
              <a:alpha val="60000"/>
            </a:schemeClr>
          </a:glow>
          <a:outerShdw blurRad="50800" dist="38100" dir="8100000" algn="tr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245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5287564947563967"/>
          <c:w val="0.78277116106248712"/>
          <c:h val="0.644964260012452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outerShdw blurRad="254000" algn="ctr" rotWithShape="0">
                <a:prstClr val="black">
                  <a:alpha val="20000"/>
                </a:prstClr>
              </a:outerShdw>
            </a:effectLst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0.19617548100195914"/>
                  <c:y val="4.9219337386285242E-2"/>
                </c:manualLayout>
              </c:layout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4144"/>
                        <a:gd name="adj2" fmla="val -4941"/>
                      </a:avLst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  <c15:layout/>
                </c:ext>
              </c:extLst>
            </c:dLbl>
            <c:dLbl>
              <c:idx val="1"/>
              <c:layout>
                <c:manualLayout>
                  <c:x val="5.9326058791726997E-2"/>
                  <c:y val="-0.11253917523375956"/>
                </c:manualLayout>
              </c:layout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109482"/>
                        <a:gd name="adj2" fmla="val -44917"/>
                      </a:avLst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  <c15:layout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Полные комплекты отчетности</c:v>
                </c:pt>
                <c:pt idx="1">
                  <c:v>Представленные не в полном объеме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248</c:v>
                </c:pt>
                <c:pt idx="1">
                  <c:v>13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>
          <a:glow>
            <a:schemeClr val="accent1">
              <a:alpha val="40000"/>
            </a:schemeClr>
          </a:glow>
        </a:effectLst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261 комплект отчетности</a:t>
            </a:r>
            <a:endParaRPr lang="ru-RU" dirty="0"/>
          </a:p>
        </c:rich>
      </c:tx>
      <c:layout/>
      <c:overlay val="0"/>
      <c:spPr>
        <a:noFill/>
        <a:ln w="25400" cmpd="sng"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5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</c:ext>
            </c:extLst>
          </c:dLbls>
          <c:cat>
            <c:strRef>
              <c:f>Лист1!$A$2:$A$3</c:f>
              <c:strCache>
                <c:ptCount val="2"/>
                <c:pt idx="0">
                  <c:v>Своевременное представление</c:v>
                </c:pt>
                <c:pt idx="1">
                  <c:v>С нарушением регламентированного срока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72</c:v>
                </c:pt>
                <c:pt idx="1">
                  <c:v>189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05246054550827"/>
          <c:y val="0.36714543055306781"/>
          <c:w val="0.32517840135237991"/>
          <c:h val="0.286783327929549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261 </a:t>
            </a:r>
            <a:r>
              <a:rPr lang="ru-RU" dirty="0" smtClean="0"/>
              <a:t>комплект</a:t>
            </a:r>
            <a:r>
              <a:rPr lang="ru-RU" baseline="0" dirty="0" smtClean="0"/>
              <a:t> отчетности</a:t>
            </a:r>
            <a:endParaRPr lang="ru-RU" dirty="0"/>
          </a:p>
        </c:rich>
      </c:tx>
      <c:layout>
        <c:manualLayout>
          <c:xMode val="edge"/>
          <c:yMode val="edge"/>
          <c:x val="4.3991980058949477E-2"/>
          <c:y val="3.7308888755950197E-2"/>
        </c:manualLayout>
      </c:layout>
      <c:overlay val="0"/>
      <c:spPr>
        <a:noFill/>
        <a:ln>
          <a:noFill/>
        </a:ln>
        <a:effectLst>
          <a:glow rad="101600">
            <a:schemeClr val="accent3">
              <a:lumMod val="40000"/>
              <a:lumOff val="60000"/>
              <a:alpha val="60000"/>
            </a:schemeClr>
          </a:glow>
          <a:outerShdw blurRad="50800" dist="38100" dir="8100000" algn="tr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1198053918501996E-3"/>
          <c:y val="0.27137002138651256"/>
          <c:w val="0.46005568912369577"/>
          <c:h val="0.592678649131577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155131141570418E-2"/>
                  <c:y val="7.8929138592443663E-3"/>
                </c:manualLayout>
              </c:layout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6003"/>
                        <a:gd name="adj2" fmla="val 97592"/>
                      </a:avLst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Комплекты отчетности, в которых пояснительные записки представлены в соответствии с требованиями инструкций 191н и 33н, это 52% из общего количества представленных ф. 0503160, 0503760</c:v>
                </c:pt>
                <c:pt idx="1">
                  <c:v>Комплекты отчетности, в которы пояснительная записка представлена не в полном объеме</c:v>
                </c:pt>
                <c:pt idx="2">
                  <c:v>Комплекты отчетности, в которых пояснительные записки отсутствуют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137</c:v>
                </c:pt>
                <c:pt idx="1">
                  <c:v>111</c:v>
                </c:pt>
                <c:pt idx="2">
                  <c:v>13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0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4576048817273527"/>
          <c:y val="3.8137589413142131E-2"/>
          <c:w val="0.49290562778422864"/>
          <c:h val="0.9599352742857630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571 организация</a:t>
            </a:r>
            <a:endParaRPr lang="ru-RU" dirty="0"/>
          </a:p>
        </c:rich>
      </c:tx>
      <c:layout>
        <c:manualLayout>
          <c:xMode val="edge"/>
          <c:yMode val="edge"/>
          <c:x val="0.17682441849895467"/>
          <c:y val="2.4642141894413015E-2"/>
        </c:manualLayout>
      </c:layout>
      <c:overlay val="0"/>
      <c:spPr>
        <a:noFill/>
        <a:ln>
          <a:noFill/>
        </a:ln>
        <a:effectLst>
          <a:glow rad="101600">
            <a:schemeClr val="accent3">
              <a:lumMod val="40000"/>
              <a:lumOff val="60000"/>
              <a:alpha val="60000"/>
            </a:schemeClr>
          </a:glow>
          <a:outerShdw blurRad="50800" dist="38100" dir="8100000" algn="tr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262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1959242802108213E-2"/>
          <c:y val="0.25806381788621463"/>
          <c:w val="0.65132619944585279"/>
          <c:h val="0.535670674596224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Организации</c:v>
                </c:pt>
              </c:strCache>
            </c:strRef>
          </c:tx>
          <c:spPr>
            <a:noFill/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rgbClr val="FF0000"/>
                </a:contourClr>
              </a:sp3d>
            </c:spPr>
          </c:dPt>
          <c:dLbls>
            <c:dLbl>
              <c:idx val="0"/>
              <c:layout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250051718391443"/>
                  <c:y val="-0.16626902566381521"/>
                </c:manualLayout>
              </c:layout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УФК по Приморскому краю</c:v>
                </c:pt>
                <c:pt idx="1">
                  <c:v>УФК по Хабаровскому краю</c:v>
                </c:pt>
                <c:pt idx="2">
                  <c:v>УФК по Амурской области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224</c:v>
                </c:pt>
                <c:pt idx="1">
                  <c:v>238</c:v>
                </c:pt>
                <c:pt idx="2">
                  <c:v>109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826287432077453"/>
          <c:y val="0.21131222745532433"/>
          <c:w val="0.37370882977195624"/>
          <c:h val="0.6465580862880050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607 комплектов отчетности</a:t>
            </a:r>
            <a:endParaRPr lang="ru-RU" dirty="0"/>
          </a:p>
        </c:rich>
      </c:tx>
      <c:layout>
        <c:manualLayout>
          <c:xMode val="edge"/>
          <c:yMode val="edge"/>
          <c:x val="0.11785386680449643"/>
          <c:y val="2.6715198107918881E-2"/>
        </c:manualLayout>
      </c:layout>
      <c:overlay val="0"/>
      <c:spPr>
        <a:noFill/>
        <a:ln>
          <a:noFill/>
        </a:ln>
        <a:effectLst>
          <a:glow rad="101600">
            <a:schemeClr val="accent3">
              <a:lumMod val="40000"/>
              <a:lumOff val="60000"/>
              <a:alpha val="60000"/>
            </a:schemeClr>
          </a:glow>
          <a:outerShdw blurRad="50800" dist="38100" dir="8100000" algn="tr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244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699702291669958E-3"/>
          <c:y val="0.2609015721821068"/>
          <c:w val="0.69445156699470778"/>
          <c:h val="0.573723604279900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10399"/>
                        <a:gd name="adj2" fmla="val -3150"/>
                      </a:avLst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  <c15:layout/>
                </c:ext>
              </c:extLst>
            </c:dLbl>
            <c:dLbl>
              <c:idx val="1"/>
              <c:layout/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2611"/>
                        <a:gd name="adj2" fmla="val -16125"/>
                      </a:avLst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  <c15:layout/>
                </c:ext>
              </c:extLst>
            </c:dLbl>
            <c:dLbl>
              <c:idx val="2"/>
              <c:layout>
                <c:manualLayout>
                  <c:x val="0.10849629391837401"/>
                  <c:y val="-0.20604377291412065"/>
                </c:manualLayout>
              </c:layout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8135"/>
                        <a:gd name="adj2" fmla="val -9313"/>
                      </a:avLst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  <c15:layout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УФК по Приморскому краю</c:v>
                </c:pt>
                <c:pt idx="1">
                  <c:v>УФК по Хабаровскому краю</c:v>
                </c:pt>
                <c:pt idx="2">
                  <c:v>УФК по Амурской области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261</c:v>
                </c:pt>
                <c:pt idx="1">
                  <c:v>227</c:v>
                </c:pt>
                <c:pt idx="2">
                  <c:v>119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658802044135211"/>
          <c:y val="0.25839896445677107"/>
          <c:w val="0.33670206887114684"/>
          <c:h val="0.542485034217129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7D394-60CC-4F37-892E-92B55A20A224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1F7B1-FCBD-490E-8573-5C96229EE2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258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E47EA94-8373-448C-97F2-435F1C89CD18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5250832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2E60DE-CFAB-4516-9FBC-0D89CD543297}" type="slidenum">
              <a:rPr lang="ru-RU" altLang="ru-RU" smtClean="0">
                <a:solidFill>
                  <a:prstClr val="black"/>
                </a:solidFill>
              </a:rPr>
              <a:pPr/>
              <a:t>11</a:t>
            </a:fld>
            <a:endParaRPr lang="ru-RU" alt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40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2E60DE-CFAB-4516-9FBC-0D89CD543297}" type="slidenum">
              <a:rPr lang="ru-RU" altLang="ru-RU" smtClean="0">
                <a:solidFill>
                  <a:prstClr val="black"/>
                </a:solidFill>
              </a:rPr>
              <a:pPr/>
              <a:t>12</a:t>
            </a:fld>
            <a:endParaRPr lang="ru-RU" alt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927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2E60DE-CFAB-4516-9FBC-0D89CD543297}" type="slidenum">
              <a:rPr lang="ru-RU" altLang="ru-RU" smtClean="0"/>
              <a:pPr/>
              <a:t>13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141382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2E60DE-CFAB-4516-9FBC-0D89CD543297}" type="slidenum">
              <a:rPr lang="ru-RU" altLang="ru-RU" smtClean="0">
                <a:solidFill>
                  <a:prstClr val="black"/>
                </a:solidFill>
              </a:rPr>
              <a:pPr/>
              <a:t>14</a:t>
            </a:fld>
            <a:endParaRPr lang="ru-RU" alt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69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E47EA94-8373-448C-97F2-435F1C89CD18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112338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2E60DE-CFAB-4516-9FBC-0D89CD543297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57275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2E60DE-CFAB-4516-9FBC-0D89CD543297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120943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2E60DE-CFAB-4516-9FBC-0D89CD543297}" type="slidenum">
              <a:rPr lang="ru-RU" altLang="ru-RU" smtClean="0">
                <a:solidFill>
                  <a:prstClr val="black"/>
                </a:solidFill>
              </a:rPr>
              <a:pPr/>
              <a:t>6</a:t>
            </a:fld>
            <a:endParaRPr lang="ru-RU" alt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562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2E60DE-CFAB-4516-9FBC-0D89CD543297}" type="slidenum">
              <a:rPr lang="ru-RU" altLang="ru-RU" smtClean="0">
                <a:solidFill>
                  <a:prstClr val="black"/>
                </a:solidFill>
              </a:rPr>
              <a:pPr/>
              <a:t>7</a:t>
            </a:fld>
            <a:endParaRPr lang="ru-RU" alt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293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2E60DE-CFAB-4516-9FBC-0D89CD543297}" type="slidenum">
              <a:rPr lang="ru-RU" altLang="ru-RU" smtClean="0">
                <a:solidFill>
                  <a:prstClr val="black"/>
                </a:solidFill>
              </a:rPr>
              <a:pPr/>
              <a:t>8</a:t>
            </a:fld>
            <a:endParaRPr lang="ru-RU" alt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19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2E60DE-CFAB-4516-9FBC-0D89CD543297}" type="slidenum">
              <a:rPr lang="ru-RU" altLang="ru-RU" smtClean="0">
                <a:solidFill>
                  <a:prstClr val="black"/>
                </a:solidFill>
              </a:rPr>
              <a:pPr/>
              <a:t>9</a:t>
            </a:fld>
            <a:endParaRPr lang="ru-RU" alt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772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2E60DE-CFAB-4516-9FBC-0D89CD543297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687818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8525-CD56-471C-B30B-ACFB6BD7634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0FC3-2EE5-43FF-8757-5285AAE18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8525-CD56-471C-B30B-ACFB6BD7634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0FC3-2EE5-43FF-8757-5285AAE18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8525-CD56-471C-B30B-ACFB6BD7634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0FC3-2EE5-43FF-8757-5285AAE18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8525-CD56-471C-B30B-ACFB6BD7634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0FC3-2EE5-43FF-8757-5285AAE18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8525-CD56-471C-B30B-ACFB6BD7634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0FC3-2EE5-43FF-8757-5285AAE18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8525-CD56-471C-B30B-ACFB6BD7634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0FC3-2EE5-43FF-8757-5285AAE18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8525-CD56-471C-B30B-ACFB6BD7634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0FC3-2EE5-43FF-8757-5285AAE18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8525-CD56-471C-B30B-ACFB6BD7634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0FC3-2EE5-43FF-8757-5285AAE18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8525-CD56-471C-B30B-ACFB6BD7634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0FC3-2EE5-43FF-8757-5285AAE18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8525-CD56-471C-B30B-ACFB6BD7634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0FC3-2EE5-43FF-8757-5285AAE18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18525-CD56-471C-B30B-ACFB6BD7634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0FC3-2EE5-43FF-8757-5285AAE18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18525-CD56-471C-B30B-ACFB6BD76348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D0FC3-2EE5-43FF-8757-5285AAE18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7" y="0"/>
            <a:ext cx="9144000" cy="1844824"/>
          </a:xfrm>
          <a:prstGeom prst="rect">
            <a:avLst/>
          </a:prstGeom>
          <a:ln>
            <a:noFill/>
          </a:ln>
          <a:effectLst>
            <a:reflection stA="74000" endPos="65000" dist="508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804264" y="471906"/>
            <a:ext cx="5544616" cy="830997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 Федерального казначейства по Приморскому краю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212976"/>
            <a:ext cx="9144000" cy="193899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Итоги формирования 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участниками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бюджетного процесса 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бюджетной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(бухгалтерской) отчетности на 01.10.2017 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в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подсистеме «Учет и отчетность» государственной интегрированной информационной системы управления общественными финансами «Электронный бюджет»</a:t>
            </a:r>
            <a:endParaRPr lang="ru-RU" altLang="ru-RU" sz="2200" b="1" dirty="0" smtClean="0">
              <a:solidFill>
                <a:schemeClr val="accent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16746" y="184473"/>
            <a:ext cx="1485900" cy="1485900"/>
          </a:xfrm>
          <a:prstGeom prst="ellipse">
            <a:avLst/>
          </a:prstGeom>
          <a:blipFill>
            <a:blip r:embed="rId3">
              <a:alphaModFix amt="64000"/>
            </a:blip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7668344" y="172574"/>
            <a:ext cx="1373570" cy="1432022"/>
            <a:chOff x="2136050" y="1057148"/>
            <a:chExt cx="1861262" cy="1905249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3" name="Арка 12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Арка 14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6" name="Арка 15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Арка 16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8" name="Арка 17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9" name="Арка 18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0" name="Арка 19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35000">
              <a:schemeClr val="tx2">
                <a:lumMod val="20000"/>
                <a:lumOff val="8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896100" y="6496051"/>
            <a:ext cx="2057400" cy="36618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CB169EF-DA43-4192-A070-8BB86A01999C}" type="slidenum">
              <a:rPr lang="ru-RU" altLang="ru-RU" smtClean="0"/>
              <a:pPr/>
              <a:t>10</a:t>
            </a:fld>
            <a:endParaRPr lang="ru-RU" altLang="ru-RU" dirty="0" smtClean="0"/>
          </a:p>
        </p:txBody>
      </p:sp>
      <p:sp>
        <p:nvSpPr>
          <p:cNvPr id="50" name="Шестиугольник 49"/>
          <p:cNvSpPr/>
          <p:nvPr/>
        </p:nvSpPr>
        <p:spPr>
          <a:xfrm rot="5400000">
            <a:off x="3817810" y="2887046"/>
            <a:ext cx="990486" cy="922266"/>
          </a:xfrm>
          <a:prstGeom prst="hexagon">
            <a:avLst/>
          </a:prstGeom>
          <a:noFill/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pSp>
        <p:nvGrpSpPr>
          <p:cNvPr id="6" name="Группа 5"/>
          <p:cNvGrpSpPr/>
          <p:nvPr/>
        </p:nvGrpSpPr>
        <p:grpSpPr>
          <a:xfrm>
            <a:off x="7936248" y="0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" name="Арка 6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Арка 9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Арка 10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14242" y="133897"/>
            <a:ext cx="7388491" cy="1107996"/>
          </a:xfrm>
          <a:prstGeom prst="rect">
            <a:avLst/>
          </a:prstGeom>
          <a:ln/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Мониторинг бюджетной (бухгалтерской)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«Электронный бюджет»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5948" y="1345297"/>
            <a:ext cx="8658024" cy="400110"/>
          </a:xfrm>
          <a:prstGeom prst="rect">
            <a:avLst/>
          </a:prstGeom>
          <a:ln/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Представление форм отчетности </a:t>
            </a:r>
            <a:r>
              <a:rPr lang="ru-RU" sz="2000" b="1" cap="all" dirty="0">
                <a:solidFill>
                  <a:schemeClr val="tx2">
                    <a:lumMod val="75000"/>
                  </a:schemeClr>
                </a:solidFill>
              </a:rPr>
              <a:t>0503160, </a:t>
            </a:r>
            <a:r>
              <a:rPr lang="ru-RU" sz="2000" b="1" cap="all" dirty="0" smtClean="0">
                <a:solidFill>
                  <a:schemeClr val="tx2">
                    <a:lumMod val="75000"/>
                  </a:schemeClr>
                </a:solidFill>
              </a:rPr>
              <a:t>0503760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(Пояснительная записка)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5948" y="1949484"/>
            <a:ext cx="8649038" cy="92333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Пояснительные записки по состоянию на 1 октября 2017 года представлены </a:t>
            </a:r>
          </a:p>
          <a:p>
            <a:pPr algn="ctr"/>
            <a:r>
              <a:rPr lang="ru-RU" b="1" dirty="0" smtClean="0"/>
              <a:t>в количестве 248 из 261 комплекта отчетности, что составило 95% от общего количества комплектов отчетности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104224310"/>
              </p:ext>
            </p:extLst>
          </p:nvPr>
        </p:nvGraphicFramePr>
        <p:xfrm>
          <a:off x="467544" y="2996952"/>
          <a:ext cx="8223365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667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896100" y="6496051"/>
            <a:ext cx="2057400" cy="36618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CB169EF-DA43-4192-A070-8BB86A01999C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 altLang="ru-RU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pSp>
        <p:nvGrpSpPr>
          <p:cNvPr id="6" name="Группа 5"/>
          <p:cNvGrpSpPr/>
          <p:nvPr/>
        </p:nvGrpSpPr>
        <p:grpSpPr>
          <a:xfrm>
            <a:off x="7936248" y="0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" name="Арка 6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" name="Арка 9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1" name="Арка 10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14242" y="133897"/>
            <a:ext cx="7388491" cy="1107996"/>
          </a:xfrm>
          <a:prstGeom prst="rect">
            <a:avLst/>
          </a:prstGeom>
          <a:ln/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Мониторинг бюджетной (бухгалтерской)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«Электронный бюджет»</a:t>
            </a:r>
            <a:r>
              <a:rPr lang="ru-RU" sz="2200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2375" y="1994407"/>
            <a:ext cx="8861573" cy="369332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Основные замечания не раскрытия полной информации в пояснительной записке: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4173" y="2443686"/>
            <a:ext cx="8861573" cy="1077218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b="1" dirty="0" smtClean="0"/>
              <a:t>Представление пояснительных записок без наполнения необходимым содержанием соответствующих разделов, не содержат сведений о специфике и результатах деятельности учреждения, анализа результатов исполнения бюджетов, информации о показателях, отражаемых в отчетности</a:t>
            </a:r>
            <a:endParaRPr lang="ru-RU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44172" y="3641845"/>
            <a:ext cx="8861573" cy="830997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b="1" dirty="0"/>
              <a:t>Отсутствие пояснения причин превышения показателя принятых бюджетных обязательств над лимитами бюджетных обязательств, а так же показателя принятых денежных обязательств над бюджетными обязательствами (ф. 0503128)</a:t>
            </a:r>
            <a:endParaRPr lang="ru-RU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2375" y="4716856"/>
            <a:ext cx="8861573" cy="830997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b="1" dirty="0"/>
              <a:t>Отсутствие пояснения причин превышения показателя принятых обязательств над плановыми назначениями, а также  превышения принятых денежных обязательств над показателем принятых бюджетных обязательств (ф. 0503738)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4172" y="5733424"/>
            <a:ext cx="8861573" cy="830997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b="1" dirty="0"/>
              <a:t>Отсутствие пояснения причин расхождения показателей графы 5, 6, 7, 8 по счету х302хх000 в форме по кредиторской задолженности, показателей графы 7 по счету х206хх000 и показателей графы 8 в форме по дебиторской задолженности (ф. 0503169, 0503769)</a:t>
            </a:r>
            <a:r>
              <a:rPr lang="ru-RU" sz="1600" b="1" dirty="0" smtClean="0"/>
              <a:t> </a:t>
            </a:r>
            <a:endParaRPr lang="ru-RU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45948" y="1345297"/>
            <a:ext cx="8658024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Представление форм отчетности </a:t>
            </a:r>
            <a:r>
              <a:rPr lang="ru-RU" sz="2000" b="1" cap="all" dirty="0">
                <a:solidFill>
                  <a:schemeClr val="tx2">
                    <a:lumMod val="75000"/>
                  </a:schemeClr>
                </a:solidFill>
              </a:rPr>
              <a:t>0503160, </a:t>
            </a:r>
            <a:r>
              <a:rPr lang="ru-RU" sz="2000" b="1" cap="all" dirty="0" smtClean="0">
                <a:solidFill>
                  <a:schemeClr val="tx2">
                    <a:lumMod val="75000"/>
                  </a:schemeClr>
                </a:solidFill>
              </a:rPr>
              <a:t>0503760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(Пояснительная записка)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91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896100" y="6496051"/>
            <a:ext cx="2057400" cy="36618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CB169EF-DA43-4192-A070-8BB86A01999C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 altLang="ru-RU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pSp>
        <p:nvGrpSpPr>
          <p:cNvPr id="6" name="Группа 5"/>
          <p:cNvGrpSpPr/>
          <p:nvPr/>
        </p:nvGrpSpPr>
        <p:grpSpPr>
          <a:xfrm>
            <a:off x="7936248" y="0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" name="Арка 6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" name="Арка 9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1" name="Арка 10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14242" y="133897"/>
            <a:ext cx="7388491" cy="1107996"/>
          </a:xfrm>
          <a:prstGeom prst="rect">
            <a:avLst/>
          </a:prstGeom>
          <a:ln/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Мониторинг бюджетной (бухгалтерской)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«Электронный бюджет»</a:t>
            </a:r>
            <a:r>
              <a:rPr lang="ru-RU" sz="2200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2375" y="1994407"/>
            <a:ext cx="8861573" cy="646331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Основные замечания не раскрытия полной информации в пояснительной записке (продолжение):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1795" y="3156985"/>
            <a:ext cx="8861573" cy="830997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b="1" dirty="0"/>
              <a:t>В разделе 4 текстовой части пояснительной записки отсутствует информация о причинах образования просроченной дебиторской задолженности и мерах, принятых (принимаемых) </a:t>
            </a:r>
            <a:endParaRPr lang="ru-RU" sz="1600" b="1" dirty="0" smtClean="0"/>
          </a:p>
          <a:p>
            <a:pPr lvl="0" algn="ctr"/>
            <a:r>
              <a:rPr lang="ru-RU" sz="1600" b="1" dirty="0" smtClean="0"/>
              <a:t>для </a:t>
            </a:r>
            <a:r>
              <a:rPr lang="ru-RU" sz="1600" b="1" dirty="0"/>
              <a:t>её снижения  (ф. 0503169)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5948" y="1345297"/>
            <a:ext cx="8658024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Представление форм отчетности </a:t>
            </a:r>
            <a:r>
              <a:rPr lang="ru-RU" sz="2000" b="1" cap="all" dirty="0">
                <a:solidFill>
                  <a:schemeClr val="tx2">
                    <a:lumMod val="75000"/>
                  </a:schemeClr>
                </a:solidFill>
              </a:rPr>
              <a:t>0503160, </a:t>
            </a:r>
            <a:r>
              <a:rPr lang="ru-RU" sz="2000" b="1" cap="all" dirty="0" smtClean="0">
                <a:solidFill>
                  <a:schemeClr val="tx2">
                    <a:lumMod val="75000"/>
                  </a:schemeClr>
                </a:solidFill>
              </a:rPr>
              <a:t>0503760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(Пояснительная записка)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4173" y="4461287"/>
            <a:ext cx="8861573" cy="584775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b="1" dirty="0"/>
              <a:t>Не раскрыта информация в части задолженности по исполнительным документам </a:t>
            </a:r>
            <a:endParaRPr lang="ru-RU" sz="1600" b="1" dirty="0" smtClean="0"/>
          </a:p>
          <a:p>
            <a:pPr lvl="0" algn="ctr"/>
            <a:r>
              <a:rPr lang="ru-RU" sz="1600" b="1" dirty="0" smtClean="0"/>
              <a:t>и </a:t>
            </a:r>
            <a:r>
              <a:rPr lang="ru-RU" sz="1600" b="1" dirty="0"/>
              <a:t>правовом основании ее возникновения (ф. 0503296)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8254" y="5658294"/>
            <a:ext cx="8861573" cy="584775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b="1" dirty="0"/>
              <a:t>Отсутствует перечень форм, не включенных в состав бюджетной (бухгалтерской) отчетности в виду отсутствия числовых значений показателей</a:t>
            </a:r>
          </a:p>
        </p:txBody>
      </p:sp>
    </p:spTree>
    <p:extLst>
      <p:ext uri="{BB962C8B-B14F-4D97-AF65-F5344CB8AC3E}">
        <p14:creationId xmlns:p14="http://schemas.microsoft.com/office/powerpoint/2010/main" val="54600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35000">
              <a:schemeClr val="tx2">
                <a:lumMod val="20000"/>
                <a:lumOff val="8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896100" y="6496051"/>
            <a:ext cx="2057400" cy="36618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CB169EF-DA43-4192-A070-8BB86A01999C}" type="slidenum">
              <a:rPr lang="ru-RU" altLang="ru-RU" smtClean="0"/>
              <a:pPr/>
              <a:t>13</a:t>
            </a:fld>
            <a:endParaRPr lang="ru-RU" altLang="ru-RU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pSp>
        <p:nvGrpSpPr>
          <p:cNvPr id="6" name="Группа 5"/>
          <p:cNvGrpSpPr/>
          <p:nvPr/>
        </p:nvGrpSpPr>
        <p:grpSpPr>
          <a:xfrm>
            <a:off x="7936248" y="0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" name="Арка 6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Арка 9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Арка 10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14242" y="133897"/>
            <a:ext cx="7388491" cy="1107996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Мониторинг бюджетной (бухгалтерской)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«Электронный бюджет»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6442" y="1332363"/>
            <a:ext cx="8077002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Центр компетенции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1967" y="1967959"/>
            <a:ext cx="8649038" cy="1477328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Управление федерального казначейства по приморскому краю, являясь центром компетенции в рамках приказа ФК от 30.12.2016 №512 (в редакции приказов ФК </a:t>
            </a:r>
          </a:p>
          <a:p>
            <a:pPr algn="ctr"/>
            <a:r>
              <a:rPr lang="ru-RU" b="1" dirty="0" smtClean="0"/>
              <a:t>от 10.07.2017 №163 и от27.10.2017 №293), осуществляет мониторинг и анализ информации, представленной собственно своим управлением, УФК по Хабаровскому краю и УФК по Амурской области по субъектам мониторинга</a:t>
            </a:r>
            <a:endParaRPr lang="ru-RU" dirty="0"/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626927664"/>
              </p:ext>
            </p:extLst>
          </p:nvPr>
        </p:nvGraphicFramePr>
        <p:xfrm>
          <a:off x="201967" y="3717032"/>
          <a:ext cx="417646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8" name="Диаграмма 27"/>
          <p:cNvGraphicFramePr/>
          <p:nvPr>
            <p:extLst>
              <p:ext uri="{D42A27DB-BD31-4B8C-83A1-F6EECF244321}">
                <p14:modId xmlns:p14="http://schemas.microsoft.com/office/powerpoint/2010/main" val="2145130981"/>
              </p:ext>
            </p:extLst>
          </p:nvPr>
        </p:nvGraphicFramePr>
        <p:xfrm>
          <a:off x="4393332" y="3717032"/>
          <a:ext cx="4457673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285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896100" y="6496051"/>
            <a:ext cx="2057400" cy="36618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CB169EF-DA43-4192-A070-8BB86A01999C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 altLang="ru-RU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pSp>
        <p:nvGrpSpPr>
          <p:cNvPr id="6" name="Группа 5"/>
          <p:cNvGrpSpPr/>
          <p:nvPr/>
        </p:nvGrpSpPr>
        <p:grpSpPr>
          <a:xfrm>
            <a:off x="7936248" y="0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" name="Арка 6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" name="Арка 9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1" name="Арка 10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14242" y="133897"/>
            <a:ext cx="7388491" cy="1107996"/>
          </a:xfrm>
          <a:prstGeom prst="rect">
            <a:avLst/>
          </a:prstGeom>
          <a:ln/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Мониторинг бюджетной (бухгалтерской)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«Электронный бюджет»</a:t>
            </a:r>
            <a:r>
              <a:rPr lang="ru-RU" sz="2200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2375" y="1994407"/>
            <a:ext cx="8861573" cy="369332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cap="all" dirty="0" smtClean="0"/>
              <a:t>Организационные: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4173" y="2443686"/>
            <a:ext cx="8861573" cy="584775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b="1" dirty="0" smtClean="0"/>
              <a:t>Не соблюдение сроков представления бюджетной (бухгалтерской) отчетности ввиду указаний вышестоящими организациями сроков отличных от указанных в нормативных документах</a:t>
            </a:r>
            <a:endParaRPr lang="ru-RU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62375" y="3117720"/>
            <a:ext cx="8861573" cy="584775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b="1" dirty="0" smtClean="0"/>
              <a:t>Не понимание специалистами учреждений ответственности за своевременность и качество вносимой отчетности</a:t>
            </a:r>
            <a:endParaRPr lang="ru-RU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2375" y="3780537"/>
            <a:ext cx="8861573" cy="338554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b="1" dirty="0" smtClean="0"/>
              <a:t>Изменение кадрового состава в учреждениях либо нехватка времени у сотрудников</a:t>
            </a:r>
            <a:endParaRPr lang="ru-RU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62375" y="4747288"/>
            <a:ext cx="8861573" cy="830997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b="1" dirty="0" smtClean="0"/>
              <a:t>Низкая производительность системы ГИИС «Электронный бюджет»: при увеличении нагрузки на систему (увеличение одновременно работающих пользователей) производительность сильно ухудшается и влечет за собой дополнительные проблемы</a:t>
            </a:r>
            <a:endParaRPr lang="ru-RU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45948" y="1345297"/>
            <a:ext cx="8658024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Проблемы, возникающие при работе в подсистеме «Учет и отчетность» 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2375" y="4291189"/>
            <a:ext cx="8861573" cy="369332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cap="all" dirty="0" smtClean="0"/>
              <a:t>ТЕХНИЧЕСКИЕ: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2375" y="5746011"/>
            <a:ext cx="8861573" cy="584775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600" b="1" dirty="0" smtClean="0"/>
              <a:t>Некорректная настройка контролей бюджетной (бухгалтерской) отчетности в подсистеме «учет и отчетность ГИИС «Электронный бюджет»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27278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pSp>
        <p:nvGrpSpPr>
          <p:cNvPr id="5" name="Группа 4"/>
          <p:cNvGrpSpPr/>
          <p:nvPr/>
        </p:nvGrpSpPr>
        <p:grpSpPr>
          <a:xfrm>
            <a:off x="7668344" y="172574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6" name="Арка 5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Арка 6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Арка 9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Арка 10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08616" y="377537"/>
            <a:ext cx="7388491" cy="1107996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Предложения по усовершенствованию</a:t>
            </a:r>
            <a:r>
              <a:rPr lang="ru-RU" sz="2200" b="1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и</a:t>
            </a:r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нтерфейса </a:t>
            </a:r>
          </a:p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</a:t>
            </a:r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«Электронный бюджет</a:t>
            </a:r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» в части взаимодействия</a:t>
            </a:r>
          </a:p>
          <a:p>
            <a:pPr algn="ctr"/>
            <a:r>
              <a:rPr lang="ru-RU" sz="2200" b="1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</a:t>
            </a:r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пользователя</a:t>
            </a:r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endParaRPr lang="ru-RU" sz="2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413" y="2013419"/>
            <a:ext cx="8784976" cy="1015663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cs typeface="Times New Roman" panose="02020603050405020304" pitchFamily="18" charset="0"/>
              </a:rPr>
              <a:t>Создание в ГИИС «Электронный бюджет» Информационной доски 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  <a:cs typeface="Times New Roman" panose="02020603050405020304" pitchFamily="18" charset="0"/>
              </a:rPr>
              <a:t>/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cs typeface="Times New Roman" panose="02020603050405020304" pitchFamily="18" charset="0"/>
              </a:rPr>
              <a:t> Новостной ленты 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  <a:cs typeface="Times New Roman" panose="02020603050405020304" pitchFamily="18" charset="0"/>
              </a:rPr>
              <a:t>/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cs typeface="Times New Roman" panose="02020603050405020304" pitchFamily="18" charset="0"/>
              </a:rPr>
              <a:t> Всплывающих окон для размещения экстренной информации для пользователей: </a:t>
            </a:r>
            <a:endParaRPr lang="ru-RU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21386589">
            <a:off x="545412" y="3796841"/>
            <a:ext cx="8784976" cy="461665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cap="all" dirty="0"/>
              <a:t>начало/ окончание регламентных </a:t>
            </a:r>
            <a:r>
              <a:rPr lang="ru-RU" sz="2400" b="1" cap="all" dirty="0" smtClean="0"/>
              <a:t>работ</a:t>
            </a:r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endParaRPr lang="ru-RU" sz="2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 rot="638567">
            <a:off x="684743" y="4953162"/>
            <a:ext cx="8784976" cy="830997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cap="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версии и анонсы с изменениями в установленных обновлениях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endParaRPr lang="ru-RU" sz="2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378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5" name="TextBox 4"/>
          <p:cNvSpPr txBox="1"/>
          <p:nvPr/>
        </p:nvSpPr>
        <p:spPr>
          <a:xfrm>
            <a:off x="755576" y="3573016"/>
            <a:ext cx="7848872" cy="830997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sz="4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6746" y="184473"/>
            <a:ext cx="1485900" cy="1485900"/>
          </a:xfrm>
          <a:prstGeom prst="ellipse">
            <a:avLst/>
          </a:prstGeom>
          <a:blipFill>
            <a:blip r:embed="rId3">
              <a:alphaModFix amt="64000"/>
            </a:blip>
            <a:stretch>
              <a:fillRect/>
            </a:stretch>
          </a:blipFill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7668344" y="172574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8" name="Арка 7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Арка 9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Арка 10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Арка 14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464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Рисунок 8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7" y="-1"/>
            <a:ext cx="9144000" cy="1910749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157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896100" y="6356351"/>
            <a:ext cx="2057400" cy="36618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1557856-3EE1-4B7D-A75A-D3EA38239771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  <p:grpSp>
        <p:nvGrpSpPr>
          <p:cNvPr id="61" name="Группа 60"/>
          <p:cNvGrpSpPr/>
          <p:nvPr/>
        </p:nvGrpSpPr>
        <p:grpSpPr>
          <a:xfrm>
            <a:off x="7969085" y="-25858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62" name="Арка 61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3" name="Арка 62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4" name="Арка 63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5" name="Арка 64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6" name="Арка 65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7" name="Арка 66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8" name="Арка 67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9" name="Арка 68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54382" y="155113"/>
            <a:ext cx="7388491" cy="1107996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Мониторинг бюджетной (бухгалтерской)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«Электронный бюджет»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48090" y="1371151"/>
            <a:ext cx="8095293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Распределение функций и обязанностей между отделами Управления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46267" y="1938906"/>
            <a:ext cx="5282100" cy="369332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/>
              <a:t>О</a:t>
            </a:r>
            <a:r>
              <a:rPr lang="ru-RU" b="1" dirty="0" smtClean="0"/>
              <a:t>тдел </a:t>
            </a:r>
            <a:r>
              <a:rPr lang="ru-RU" b="1" dirty="0"/>
              <a:t>централизованной </a:t>
            </a:r>
            <a:r>
              <a:rPr lang="ru-RU" b="1" dirty="0" smtClean="0"/>
              <a:t>бухгалтерии</a:t>
            </a:r>
            <a:endParaRPr lang="ru-RU" b="1" dirty="0">
              <a:ln w="0"/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7858" y="2356071"/>
            <a:ext cx="5008198" cy="156966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tx2">
                    <a:lumMod val="50000"/>
                  </a:schemeClr>
                </a:solidFill>
              </a:rPr>
              <a:t>О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тветственность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</a:rPr>
              <a:t>за проведение  мониторинга информации в части: </a:t>
            </a:r>
          </a:p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- состава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</a:rPr>
              <a:t>субъектов мониторинга,</a:t>
            </a:r>
          </a:p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- состава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</a:rPr>
              <a:t>представленной отчетности,</a:t>
            </a:r>
          </a:p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- сроков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</a:rPr>
              <a:t>представления отчетности,</a:t>
            </a:r>
          </a:p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- наличие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</a:rPr>
              <a:t>арифметических и логических ошибок,</a:t>
            </a:r>
          </a:p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- соответствие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</a:rPr>
              <a:t>показателей отчетности классификаторам и справочникам,</a:t>
            </a:r>
          </a:p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- полнота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</a:rPr>
              <a:t>раскрытия пояснительной записки.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144186" y="2348014"/>
            <a:ext cx="3790646" cy="156966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tx2">
                    <a:lumMod val="50000"/>
                  </a:schemeClr>
                </a:solidFill>
              </a:rPr>
              <a:t>О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тветственность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</a:rPr>
              <a:t>за составление и представление в установленные сроки в Межрегиональное операционное управление Федерального казначейства сведений о результатах мониторинга информации, представляемой в подсистему «Учет и отчетность», а также осуществление взаимодействия с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УФК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</a:rPr>
              <a:t>по Хабаровскому краю и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УФК по Амурской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</a:rPr>
              <a:t>области, как Центра компетенции.</a:t>
            </a:r>
          </a:p>
        </p:txBody>
      </p:sp>
      <p:grpSp>
        <p:nvGrpSpPr>
          <p:cNvPr id="59" name="Группа 58"/>
          <p:cNvGrpSpPr/>
          <p:nvPr/>
        </p:nvGrpSpPr>
        <p:grpSpPr>
          <a:xfrm>
            <a:off x="91927" y="4094863"/>
            <a:ext cx="2891946" cy="2670013"/>
            <a:chOff x="91927" y="4052521"/>
            <a:chExt cx="2891946" cy="2670013"/>
          </a:xfrm>
          <a:effectLst>
            <a:glow rad="101600">
              <a:schemeClr val="accent3">
                <a:lumMod val="40000"/>
                <a:lumOff val="60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60" name="Шестиугольник 59"/>
            <p:cNvSpPr/>
            <p:nvPr/>
          </p:nvSpPr>
          <p:spPr>
            <a:xfrm rot="5400000">
              <a:off x="1036712" y="4932411"/>
              <a:ext cx="990487" cy="922266"/>
            </a:xfrm>
            <a:prstGeom prst="hexagon">
              <a:avLst/>
            </a:prstGeom>
            <a:solidFill>
              <a:schemeClr val="accent1">
                <a:alpha val="50000"/>
              </a:schemeClr>
            </a:solidFill>
            <a:ln w="19050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0" name="Группа 69"/>
            <p:cNvGrpSpPr/>
            <p:nvPr/>
          </p:nvGrpSpPr>
          <p:grpSpPr>
            <a:xfrm>
              <a:off x="578638" y="5732047"/>
              <a:ext cx="922267" cy="990487"/>
              <a:chOff x="4644007" y="2204865"/>
              <a:chExt cx="1179872" cy="1327355"/>
            </a:xfrm>
          </p:grpSpPr>
          <p:sp>
            <p:nvSpPr>
              <p:cNvPr id="98" name="Шестиугольник 97"/>
              <p:cNvSpPr/>
              <p:nvPr/>
            </p:nvSpPr>
            <p:spPr>
              <a:xfrm rot="5400000">
                <a:off x="4570266" y="2278606"/>
                <a:ext cx="1327354" cy="1179871"/>
              </a:xfrm>
              <a:prstGeom prst="hexagon">
                <a:avLst/>
              </a:prstGeom>
              <a:solidFill>
                <a:srgbClr val="7CAFDE">
                  <a:alpha val="50000"/>
                </a:srgbClr>
              </a:solidFill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9" name="Шестиугольник 98"/>
              <p:cNvSpPr/>
              <p:nvPr/>
            </p:nvSpPr>
            <p:spPr>
              <a:xfrm rot="5400000">
                <a:off x="4570267" y="2278607"/>
                <a:ext cx="1327354" cy="1179871"/>
              </a:xfrm>
              <a:prstGeom prst="hexagon">
                <a:avLst/>
              </a:prstGeom>
              <a:noFill/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1" name="Группа 70"/>
            <p:cNvGrpSpPr/>
            <p:nvPr/>
          </p:nvGrpSpPr>
          <p:grpSpPr>
            <a:xfrm>
              <a:off x="91927" y="4898300"/>
              <a:ext cx="922267" cy="990487"/>
              <a:chOff x="4644007" y="2204865"/>
              <a:chExt cx="1179872" cy="1327355"/>
            </a:xfrm>
          </p:grpSpPr>
          <p:sp>
            <p:nvSpPr>
              <p:cNvPr id="96" name="Шестиугольник 95"/>
              <p:cNvSpPr/>
              <p:nvPr/>
            </p:nvSpPr>
            <p:spPr>
              <a:xfrm rot="5400000">
                <a:off x="4570266" y="2278606"/>
                <a:ext cx="1327354" cy="1179871"/>
              </a:xfrm>
              <a:prstGeom prst="hexagon">
                <a:avLst/>
              </a:prstGeom>
              <a:solidFill>
                <a:srgbClr val="7CAFDE">
                  <a:alpha val="50000"/>
                </a:srgbClr>
              </a:solidFill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7" name="Шестиугольник 96"/>
              <p:cNvSpPr/>
              <p:nvPr/>
            </p:nvSpPr>
            <p:spPr>
              <a:xfrm rot="5400000">
                <a:off x="4570267" y="2278607"/>
                <a:ext cx="1327354" cy="1179871"/>
              </a:xfrm>
              <a:prstGeom prst="hexagon">
                <a:avLst/>
              </a:prstGeom>
              <a:noFill/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2" name="Группа 71"/>
            <p:cNvGrpSpPr/>
            <p:nvPr/>
          </p:nvGrpSpPr>
          <p:grpSpPr>
            <a:xfrm>
              <a:off x="2061606" y="4917454"/>
              <a:ext cx="922267" cy="990487"/>
              <a:chOff x="4644007" y="2204865"/>
              <a:chExt cx="1179872" cy="1327355"/>
            </a:xfrm>
          </p:grpSpPr>
          <p:sp>
            <p:nvSpPr>
              <p:cNvPr id="94" name="Шестиугольник 93"/>
              <p:cNvSpPr/>
              <p:nvPr/>
            </p:nvSpPr>
            <p:spPr>
              <a:xfrm rot="5400000">
                <a:off x="4570266" y="2278606"/>
                <a:ext cx="1327354" cy="1179871"/>
              </a:xfrm>
              <a:prstGeom prst="hexagon">
                <a:avLst/>
              </a:prstGeom>
              <a:solidFill>
                <a:srgbClr val="7CAFDE">
                  <a:alpha val="50000"/>
                </a:srgbClr>
              </a:solidFill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5" name="Шестиугольник 94"/>
              <p:cNvSpPr/>
              <p:nvPr/>
            </p:nvSpPr>
            <p:spPr>
              <a:xfrm rot="5400000">
                <a:off x="4570267" y="2278607"/>
                <a:ext cx="1327354" cy="1179871"/>
              </a:xfrm>
              <a:prstGeom prst="hexagon">
                <a:avLst/>
              </a:prstGeom>
              <a:noFill/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3" name="Группа 72"/>
            <p:cNvGrpSpPr/>
            <p:nvPr/>
          </p:nvGrpSpPr>
          <p:grpSpPr>
            <a:xfrm>
              <a:off x="1560143" y="5732046"/>
              <a:ext cx="922267" cy="990487"/>
              <a:chOff x="4644007" y="2204865"/>
              <a:chExt cx="1179872" cy="1327355"/>
            </a:xfrm>
          </p:grpSpPr>
          <p:sp>
            <p:nvSpPr>
              <p:cNvPr id="92" name="Шестиугольник 91"/>
              <p:cNvSpPr/>
              <p:nvPr/>
            </p:nvSpPr>
            <p:spPr>
              <a:xfrm rot="5400000">
                <a:off x="4570266" y="2278606"/>
                <a:ext cx="1327354" cy="1179871"/>
              </a:xfrm>
              <a:prstGeom prst="hexagon">
                <a:avLst/>
              </a:prstGeom>
              <a:solidFill>
                <a:srgbClr val="7CAFDE">
                  <a:alpha val="50000"/>
                </a:srgbClr>
              </a:solidFill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3" name="Шестиугольник 92"/>
              <p:cNvSpPr/>
              <p:nvPr/>
            </p:nvSpPr>
            <p:spPr>
              <a:xfrm rot="5400000">
                <a:off x="4570267" y="2278607"/>
                <a:ext cx="1327354" cy="1179871"/>
              </a:xfrm>
              <a:prstGeom prst="hexagon">
                <a:avLst/>
              </a:prstGeom>
              <a:noFill/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74" name="Шестиугольник 73"/>
            <p:cNvSpPr/>
            <p:nvPr/>
          </p:nvSpPr>
          <p:spPr>
            <a:xfrm rot="5400000">
              <a:off x="528211" y="4086631"/>
              <a:ext cx="990486" cy="922266"/>
            </a:xfrm>
            <a:prstGeom prst="hexagon">
              <a:avLst/>
            </a:prstGeom>
            <a:solidFill>
              <a:schemeClr val="accent1">
                <a:alpha val="50000"/>
              </a:schemeClr>
            </a:solidFill>
            <a:ln w="19050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Шестиугольник 74"/>
            <p:cNvSpPr/>
            <p:nvPr/>
          </p:nvSpPr>
          <p:spPr>
            <a:xfrm rot="5400000">
              <a:off x="1592514" y="4117324"/>
              <a:ext cx="990486" cy="922266"/>
            </a:xfrm>
            <a:prstGeom prst="hexagon">
              <a:avLst/>
            </a:prstGeom>
            <a:solidFill>
              <a:schemeClr val="accent1">
                <a:alpha val="50000"/>
              </a:schemeClr>
            </a:solidFill>
            <a:ln w="19050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Шестиугольник 77"/>
            <p:cNvSpPr/>
            <p:nvPr/>
          </p:nvSpPr>
          <p:spPr>
            <a:xfrm rot="5400000">
              <a:off x="1027451" y="4904547"/>
              <a:ext cx="990486" cy="922266"/>
            </a:xfrm>
            <a:prstGeom prst="hexagon">
              <a:avLst/>
            </a:prstGeom>
            <a:noFill/>
            <a:ln w="19050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Freeform 11"/>
            <p:cNvSpPr>
              <a:spLocks noEditPoints="1"/>
            </p:cNvSpPr>
            <p:nvPr/>
          </p:nvSpPr>
          <p:spPr bwMode="auto">
            <a:xfrm>
              <a:off x="710991" y="4208538"/>
              <a:ext cx="657559" cy="689819"/>
            </a:xfrm>
            <a:custGeom>
              <a:avLst/>
              <a:gdLst>
                <a:gd name="T0" fmla="*/ 1986 w 3405"/>
                <a:gd name="T1" fmla="*/ 2661 h 3065"/>
                <a:gd name="T2" fmla="*/ 851 w 3405"/>
                <a:gd name="T3" fmla="*/ 2883 h 3065"/>
                <a:gd name="T4" fmla="*/ 2667 w 3405"/>
                <a:gd name="T5" fmla="*/ 2861 h 3065"/>
                <a:gd name="T6" fmla="*/ 2999 w 3405"/>
                <a:gd name="T7" fmla="*/ 2493 h 3065"/>
                <a:gd name="T8" fmla="*/ 309 w 3405"/>
                <a:gd name="T9" fmla="*/ 2706 h 3065"/>
                <a:gd name="T10" fmla="*/ 2923 w 3405"/>
                <a:gd name="T11" fmla="*/ 2216 h 3065"/>
                <a:gd name="T12" fmla="*/ 2063 w 3405"/>
                <a:gd name="T13" fmla="*/ 2415 h 3065"/>
                <a:gd name="T14" fmla="*/ 785 w 3405"/>
                <a:gd name="T15" fmla="*/ 2390 h 3065"/>
                <a:gd name="T16" fmla="*/ 479 w 3405"/>
                <a:gd name="T17" fmla="*/ 2394 h 3065"/>
                <a:gd name="T18" fmla="*/ 1775 w 3405"/>
                <a:gd name="T19" fmla="*/ 2553 h 3065"/>
                <a:gd name="T20" fmla="*/ 3004 w 3405"/>
                <a:gd name="T21" fmla="*/ 2363 h 3065"/>
                <a:gd name="T22" fmla="*/ 1249 w 3405"/>
                <a:gd name="T23" fmla="*/ 2320 h 3065"/>
                <a:gd name="T24" fmla="*/ 1675 w 3405"/>
                <a:gd name="T25" fmla="*/ 2325 h 3065"/>
                <a:gd name="T26" fmla="*/ 1929 w 3405"/>
                <a:gd name="T27" fmla="*/ 2313 h 3065"/>
                <a:gd name="T28" fmla="*/ 851 w 3405"/>
                <a:gd name="T29" fmla="*/ 2285 h 3065"/>
                <a:gd name="T30" fmla="*/ 2497 w 3405"/>
                <a:gd name="T31" fmla="*/ 2237 h 3065"/>
                <a:gd name="T32" fmla="*/ 2949 w 3405"/>
                <a:gd name="T33" fmla="*/ 2051 h 3065"/>
                <a:gd name="T34" fmla="*/ 190 w 3405"/>
                <a:gd name="T35" fmla="*/ 1849 h 3065"/>
                <a:gd name="T36" fmla="*/ 129 w 3405"/>
                <a:gd name="T37" fmla="*/ 1677 h 3065"/>
                <a:gd name="T38" fmla="*/ 1159 w 3405"/>
                <a:gd name="T39" fmla="*/ 1917 h 3065"/>
                <a:gd name="T40" fmla="*/ 2478 w 3405"/>
                <a:gd name="T41" fmla="*/ 1844 h 3065"/>
                <a:gd name="T42" fmla="*/ 2212 w 3405"/>
                <a:gd name="T43" fmla="*/ 1806 h 3065"/>
                <a:gd name="T44" fmla="*/ 845 w 3405"/>
                <a:gd name="T45" fmla="*/ 1715 h 3065"/>
                <a:gd name="T46" fmla="*/ 1977 w 3405"/>
                <a:gd name="T47" fmla="*/ 1418 h 3065"/>
                <a:gd name="T48" fmla="*/ 1760 w 3405"/>
                <a:gd name="T49" fmla="*/ 1417 h 3065"/>
                <a:gd name="T50" fmla="*/ 1461 w 3405"/>
                <a:gd name="T51" fmla="*/ 1688 h 3065"/>
                <a:gd name="T52" fmla="*/ 2723 w 3405"/>
                <a:gd name="T53" fmla="*/ 1356 h 3065"/>
                <a:gd name="T54" fmla="*/ 2939 w 3405"/>
                <a:gd name="T55" fmla="*/ 1589 h 3065"/>
                <a:gd name="T56" fmla="*/ 3121 w 3405"/>
                <a:gd name="T57" fmla="*/ 1261 h 3065"/>
                <a:gd name="T58" fmla="*/ 471 w 3405"/>
                <a:gd name="T59" fmla="*/ 1446 h 3065"/>
                <a:gd name="T60" fmla="*/ 2893 w 3405"/>
                <a:gd name="T61" fmla="*/ 927 h 3065"/>
                <a:gd name="T62" fmla="*/ 1844 w 3405"/>
                <a:gd name="T63" fmla="*/ 1127 h 3065"/>
                <a:gd name="T64" fmla="*/ 809 w 3405"/>
                <a:gd name="T65" fmla="*/ 1088 h 3065"/>
                <a:gd name="T66" fmla="*/ 654 w 3405"/>
                <a:gd name="T67" fmla="*/ 1147 h 3065"/>
                <a:gd name="T68" fmla="*/ 1946 w 3405"/>
                <a:gd name="T69" fmla="*/ 1305 h 3065"/>
                <a:gd name="T70" fmla="*/ 3175 w 3405"/>
                <a:gd name="T71" fmla="*/ 1115 h 3065"/>
                <a:gd name="T72" fmla="*/ 3075 w 3405"/>
                <a:gd name="T73" fmla="*/ 914 h 3065"/>
                <a:gd name="T74" fmla="*/ 1650 w 3405"/>
                <a:gd name="T75" fmla="*/ 1021 h 3065"/>
                <a:gd name="T76" fmla="*/ 1135 w 3405"/>
                <a:gd name="T77" fmla="*/ 1007 h 3065"/>
                <a:gd name="T78" fmla="*/ 2213 w 3405"/>
                <a:gd name="T79" fmla="*/ 979 h 3065"/>
                <a:gd name="T80" fmla="*/ 546 w 3405"/>
                <a:gd name="T81" fmla="*/ 928 h 3065"/>
                <a:gd name="T82" fmla="*/ 2938 w 3405"/>
                <a:gd name="T83" fmla="*/ 765 h 3065"/>
                <a:gd name="T84" fmla="*/ 190 w 3405"/>
                <a:gd name="T85" fmla="*/ 543 h 3065"/>
                <a:gd name="T86" fmla="*/ 358 w 3405"/>
                <a:gd name="T87" fmla="*/ 224 h 3065"/>
                <a:gd name="T88" fmla="*/ 270 w 3405"/>
                <a:gd name="T89" fmla="*/ 450 h 3065"/>
                <a:gd name="T90" fmla="*/ 1533 w 3405"/>
                <a:gd name="T91" fmla="*/ 624 h 3065"/>
                <a:gd name="T92" fmla="*/ 2795 w 3405"/>
                <a:gd name="T93" fmla="*/ 450 h 3065"/>
                <a:gd name="T94" fmla="*/ 2706 w 3405"/>
                <a:gd name="T95" fmla="*/ 224 h 3065"/>
                <a:gd name="T96" fmla="*/ 1570 w 3405"/>
                <a:gd name="T97" fmla="*/ 0 h 3065"/>
                <a:gd name="T98" fmla="*/ 2379 w 3405"/>
                <a:gd name="T99" fmla="*/ 50 h 3065"/>
                <a:gd name="T100" fmla="*/ 3058 w 3405"/>
                <a:gd name="T101" fmla="*/ 313 h 3065"/>
                <a:gd name="T102" fmla="*/ 3405 w 3405"/>
                <a:gd name="T103" fmla="*/ 1022 h 3065"/>
                <a:gd name="T104" fmla="*/ 3100 w 3405"/>
                <a:gd name="T105" fmla="*/ 2115 h 3065"/>
                <a:gd name="T106" fmla="*/ 3036 w 3405"/>
                <a:gd name="T107" fmla="*/ 2868 h 3065"/>
                <a:gd name="T108" fmla="*/ 2324 w 3405"/>
                <a:gd name="T109" fmla="*/ 3030 h 3065"/>
                <a:gd name="T110" fmla="*/ 1356 w 3405"/>
                <a:gd name="T111" fmla="*/ 3053 h 3065"/>
                <a:gd name="T112" fmla="*/ 469 w 3405"/>
                <a:gd name="T113" fmla="*/ 2908 h 3065"/>
                <a:gd name="T114" fmla="*/ 104 w 3405"/>
                <a:gd name="T115" fmla="*/ 2193 h 3065"/>
                <a:gd name="T116" fmla="*/ 220 w 3405"/>
                <a:gd name="T117" fmla="*/ 1454 h 3065"/>
                <a:gd name="T118" fmla="*/ 0 w 3405"/>
                <a:gd name="T119" fmla="*/ 738 h 3065"/>
                <a:gd name="T120" fmla="*/ 504 w 3405"/>
                <a:gd name="T121" fmla="*/ 78 h 3065"/>
                <a:gd name="T122" fmla="*/ 1399 w 3405"/>
                <a:gd name="T123" fmla="*/ 1 h 3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05" h="3065">
                  <a:moveTo>
                    <a:pt x="1419" y="2661"/>
                  </a:moveTo>
                  <a:lnTo>
                    <a:pt x="1419" y="2944"/>
                  </a:lnTo>
                  <a:lnTo>
                    <a:pt x="1531" y="2949"/>
                  </a:lnTo>
                  <a:lnTo>
                    <a:pt x="1645" y="2951"/>
                  </a:lnTo>
                  <a:lnTo>
                    <a:pt x="1645" y="2667"/>
                  </a:lnTo>
                  <a:lnTo>
                    <a:pt x="1599" y="2666"/>
                  </a:lnTo>
                  <a:lnTo>
                    <a:pt x="1589" y="2666"/>
                  </a:lnTo>
                  <a:lnTo>
                    <a:pt x="1419" y="2661"/>
                  </a:lnTo>
                  <a:close/>
                  <a:moveTo>
                    <a:pt x="1986" y="2661"/>
                  </a:moveTo>
                  <a:lnTo>
                    <a:pt x="1815" y="2666"/>
                  </a:lnTo>
                  <a:lnTo>
                    <a:pt x="1806" y="2666"/>
                  </a:lnTo>
                  <a:lnTo>
                    <a:pt x="1759" y="2667"/>
                  </a:lnTo>
                  <a:lnTo>
                    <a:pt x="1759" y="2951"/>
                  </a:lnTo>
                  <a:lnTo>
                    <a:pt x="1874" y="2949"/>
                  </a:lnTo>
                  <a:lnTo>
                    <a:pt x="1986" y="2944"/>
                  </a:lnTo>
                  <a:lnTo>
                    <a:pt x="1986" y="2661"/>
                  </a:lnTo>
                  <a:close/>
                  <a:moveTo>
                    <a:pt x="2270" y="2640"/>
                  </a:moveTo>
                  <a:lnTo>
                    <a:pt x="2185" y="2648"/>
                  </a:lnTo>
                  <a:lnTo>
                    <a:pt x="2100" y="2655"/>
                  </a:lnTo>
                  <a:lnTo>
                    <a:pt x="2100" y="2938"/>
                  </a:lnTo>
                  <a:lnTo>
                    <a:pt x="2186" y="2930"/>
                  </a:lnTo>
                  <a:lnTo>
                    <a:pt x="2270" y="2922"/>
                  </a:lnTo>
                  <a:lnTo>
                    <a:pt x="2270" y="2640"/>
                  </a:lnTo>
                  <a:close/>
                  <a:moveTo>
                    <a:pt x="1135" y="2640"/>
                  </a:moveTo>
                  <a:lnTo>
                    <a:pt x="1135" y="2922"/>
                  </a:lnTo>
                  <a:lnTo>
                    <a:pt x="1219" y="2930"/>
                  </a:lnTo>
                  <a:lnTo>
                    <a:pt x="1305" y="2938"/>
                  </a:lnTo>
                  <a:lnTo>
                    <a:pt x="1305" y="2655"/>
                  </a:lnTo>
                  <a:lnTo>
                    <a:pt x="1220" y="2648"/>
                  </a:lnTo>
                  <a:lnTo>
                    <a:pt x="1135" y="2640"/>
                  </a:lnTo>
                  <a:close/>
                  <a:moveTo>
                    <a:pt x="851" y="2604"/>
                  </a:moveTo>
                  <a:lnTo>
                    <a:pt x="851" y="2883"/>
                  </a:lnTo>
                  <a:lnTo>
                    <a:pt x="934" y="2896"/>
                  </a:lnTo>
                  <a:lnTo>
                    <a:pt x="1021" y="2909"/>
                  </a:lnTo>
                  <a:lnTo>
                    <a:pt x="1021" y="2629"/>
                  </a:lnTo>
                  <a:lnTo>
                    <a:pt x="935" y="2617"/>
                  </a:lnTo>
                  <a:lnTo>
                    <a:pt x="851" y="2604"/>
                  </a:lnTo>
                  <a:close/>
                  <a:moveTo>
                    <a:pt x="2554" y="2604"/>
                  </a:moveTo>
                  <a:lnTo>
                    <a:pt x="2469" y="2617"/>
                  </a:lnTo>
                  <a:lnTo>
                    <a:pt x="2384" y="2629"/>
                  </a:lnTo>
                  <a:lnTo>
                    <a:pt x="2384" y="2909"/>
                  </a:lnTo>
                  <a:lnTo>
                    <a:pt x="2471" y="2896"/>
                  </a:lnTo>
                  <a:lnTo>
                    <a:pt x="2554" y="2883"/>
                  </a:lnTo>
                  <a:lnTo>
                    <a:pt x="2554" y="2604"/>
                  </a:lnTo>
                  <a:close/>
                  <a:moveTo>
                    <a:pt x="2837" y="2545"/>
                  </a:moveTo>
                  <a:lnTo>
                    <a:pt x="2755" y="2566"/>
                  </a:lnTo>
                  <a:lnTo>
                    <a:pt x="2667" y="2584"/>
                  </a:lnTo>
                  <a:lnTo>
                    <a:pt x="2667" y="2861"/>
                  </a:lnTo>
                  <a:lnTo>
                    <a:pt x="2727" y="2848"/>
                  </a:lnTo>
                  <a:lnTo>
                    <a:pt x="2784" y="2833"/>
                  </a:lnTo>
                  <a:lnTo>
                    <a:pt x="2837" y="2819"/>
                  </a:lnTo>
                  <a:lnTo>
                    <a:pt x="2837" y="2545"/>
                  </a:lnTo>
                  <a:close/>
                  <a:moveTo>
                    <a:pt x="567" y="2545"/>
                  </a:moveTo>
                  <a:lnTo>
                    <a:pt x="567" y="2819"/>
                  </a:lnTo>
                  <a:lnTo>
                    <a:pt x="620" y="2833"/>
                  </a:lnTo>
                  <a:lnTo>
                    <a:pt x="676" y="2848"/>
                  </a:lnTo>
                  <a:lnTo>
                    <a:pt x="737" y="2861"/>
                  </a:lnTo>
                  <a:lnTo>
                    <a:pt x="737" y="2584"/>
                  </a:lnTo>
                  <a:lnTo>
                    <a:pt x="650" y="2566"/>
                  </a:lnTo>
                  <a:lnTo>
                    <a:pt x="567" y="2545"/>
                  </a:lnTo>
                  <a:close/>
                  <a:moveTo>
                    <a:pt x="3121" y="2433"/>
                  </a:moveTo>
                  <a:lnTo>
                    <a:pt x="3085" y="2453"/>
                  </a:lnTo>
                  <a:lnTo>
                    <a:pt x="3044" y="2473"/>
                  </a:lnTo>
                  <a:lnTo>
                    <a:pt x="2999" y="2493"/>
                  </a:lnTo>
                  <a:lnTo>
                    <a:pt x="2951" y="2510"/>
                  </a:lnTo>
                  <a:lnTo>
                    <a:pt x="2951" y="2782"/>
                  </a:lnTo>
                  <a:lnTo>
                    <a:pt x="2990" y="2766"/>
                  </a:lnTo>
                  <a:lnTo>
                    <a:pt x="3024" y="2751"/>
                  </a:lnTo>
                  <a:lnTo>
                    <a:pt x="3053" y="2736"/>
                  </a:lnTo>
                  <a:lnTo>
                    <a:pt x="3078" y="2721"/>
                  </a:lnTo>
                  <a:lnTo>
                    <a:pt x="3096" y="2706"/>
                  </a:lnTo>
                  <a:lnTo>
                    <a:pt x="3110" y="2693"/>
                  </a:lnTo>
                  <a:lnTo>
                    <a:pt x="3118" y="2679"/>
                  </a:lnTo>
                  <a:lnTo>
                    <a:pt x="3121" y="2667"/>
                  </a:lnTo>
                  <a:lnTo>
                    <a:pt x="3121" y="2433"/>
                  </a:lnTo>
                  <a:close/>
                  <a:moveTo>
                    <a:pt x="284" y="2433"/>
                  </a:moveTo>
                  <a:lnTo>
                    <a:pt x="284" y="2667"/>
                  </a:lnTo>
                  <a:lnTo>
                    <a:pt x="286" y="2679"/>
                  </a:lnTo>
                  <a:lnTo>
                    <a:pt x="295" y="2693"/>
                  </a:lnTo>
                  <a:lnTo>
                    <a:pt x="309" y="2706"/>
                  </a:lnTo>
                  <a:lnTo>
                    <a:pt x="327" y="2721"/>
                  </a:lnTo>
                  <a:lnTo>
                    <a:pt x="351" y="2736"/>
                  </a:lnTo>
                  <a:lnTo>
                    <a:pt x="381" y="2751"/>
                  </a:lnTo>
                  <a:lnTo>
                    <a:pt x="415" y="2766"/>
                  </a:lnTo>
                  <a:lnTo>
                    <a:pt x="454" y="2782"/>
                  </a:lnTo>
                  <a:lnTo>
                    <a:pt x="454" y="2510"/>
                  </a:lnTo>
                  <a:lnTo>
                    <a:pt x="405" y="2493"/>
                  </a:lnTo>
                  <a:lnTo>
                    <a:pt x="360" y="2473"/>
                  </a:lnTo>
                  <a:lnTo>
                    <a:pt x="320" y="2453"/>
                  </a:lnTo>
                  <a:lnTo>
                    <a:pt x="284" y="2433"/>
                  </a:lnTo>
                  <a:close/>
                  <a:moveTo>
                    <a:pt x="2973" y="2185"/>
                  </a:moveTo>
                  <a:lnTo>
                    <a:pt x="2965" y="2190"/>
                  </a:lnTo>
                  <a:lnTo>
                    <a:pt x="2957" y="2195"/>
                  </a:lnTo>
                  <a:lnTo>
                    <a:pt x="2939" y="2206"/>
                  </a:lnTo>
                  <a:lnTo>
                    <a:pt x="2931" y="2211"/>
                  </a:lnTo>
                  <a:lnTo>
                    <a:pt x="2923" y="2216"/>
                  </a:lnTo>
                  <a:lnTo>
                    <a:pt x="2877" y="2238"/>
                  </a:lnTo>
                  <a:lnTo>
                    <a:pt x="2828" y="2260"/>
                  </a:lnTo>
                  <a:lnTo>
                    <a:pt x="2772" y="2281"/>
                  </a:lnTo>
                  <a:lnTo>
                    <a:pt x="2712" y="2299"/>
                  </a:lnTo>
                  <a:lnTo>
                    <a:pt x="2649" y="2318"/>
                  </a:lnTo>
                  <a:lnTo>
                    <a:pt x="2581" y="2334"/>
                  </a:lnTo>
                  <a:lnTo>
                    <a:pt x="2511" y="2350"/>
                  </a:lnTo>
                  <a:lnTo>
                    <a:pt x="2499" y="2352"/>
                  </a:lnTo>
                  <a:lnTo>
                    <a:pt x="2444" y="2362"/>
                  </a:lnTo>
                  <a:lnTo>
                    <a:pt x="2354" y="2378"/>
                  </a:lnTo>
                  <a:lnTo>
                    <a:pt x="2259" y="2392"/>
                  </a:lnTo>
                  <a:lnTo>
                    <a:pt x="2159" y="2405"/>
                  </a:lnTo>
                  <a:lnTo>
                    <a:pt x="2158" y="2406"/>
                  </a:lnTo>
                  <a:lnTo>
                    <a:pt x="2156" y="2406"/>
                  </a:lnTo>
                  <a:lnTo>
                    <a:pt x="2155" y="2406"/>
                  </a:lnTo>
                  <a:lnTo>
                    <a:pt x="2063" y="2415"/>
                  </a:lnTo>
                  <a:lnTo>
                    <a:pt x="1969" y="2423"/>
                  </a:lnTo>
                  <a:lnTo>
                    <a:pt x="1873" y="2431"/>
                  </a:lnTo>
                  <a:lnTo>
                    <a:pt x="1872" y="2431"/>
                  </a:lnTo>
                  <a:lnTo>
                    <a:pt x="1872" y="2431"/>
                  </a:lnTo>
                  <a:lnTo>
                    <a:pt x="1752" y="2436"/>
                  </a:lnTo>
                  <a:lnTo>
                    <a:pt x="1628" y="2440"/>
                  </a:lnTo>
                  <a:lnTo>
                    <a:pt x="1533" y="2441"/>
                  </a:lnTo>
                  <a:lnTo>
                    <a:pt x="1460" y="2440"/>
                  </a:lnTo>
                  <a:lnTo>
                    <a:pt x="1325" y="2437"/>
                  </a:lnTo>
                  <a:lnTo>
                    <a:pt x="1192" y="2431"/>
                  </a:lnTo>
                  <a:lnTo>
                    <a:pt x="1192" y="2431"/>
                  </a:lnTo>
                  <a:lnTo>
                    <a:pt x="1192" y="2431"/>
                  </a:lnTo>
                  <a:lnTo>
                    <a:pt x="1085" y="2423"/>
                  </a:lnTo>
                  <a:lnTo>
                    <a:pt x="982" y="2414"/>
                  </a:lnTo>
                  <a:lnTo>
                    <a:pt x="882" y="2403"/>
                  </a:lnTo>
                  <a:lnTo>
                    <a:pt x="785" y="2390"/>
                  </a:lnTo>
                  <a:lnTo>
                    <a:pt x="691" y="2376"/>
                  </a:lnTo>
                  <a:lnTo>
                    <a:pt x="601" y="2359"/>
                  </a:lnTo>
                  <a:lnTo>
                    <a:pt x="516" y="2342"/>
                  </a:lnTo>
                  <a:lnTo>
                    <a:pt x="436" y="2323"/>
                  </a:lnTo>
                  <a:lnTo>
                    <a:pt x="408" y="2316"/>
                  </a:lnTo>
                  <a:lnTo>
                    <a:pt x="390" y="2311"/>
                  </a:lnTo>
                  <a:lnTo>
                    <a:pt x="343" y="2297"/>
                  </a:lnTo>
                  <a:lnTo>
                    <a:pt x="338" y="2295"/>
                  </a:lnTo>
                  <a:lnTo>
                    <a:pt x="285" y="2278"/>
                  </a:lnTo>
                  <a:lnTo>
                    <a:pt x="292" y="2293"/>
                  </a:lnTo>
                  <a:lnTo>
                    <a:pt x="308" y="2309"/>
                  </a:lnTo>
                  <a:lnTo>
                    <a:pt x="328" y="2325"/>
                  </a:lnTo>
                  <a:lnTo>
                    <a:pt x="356" y="2342"/>
                  </a:lnTo>
                  <a:lnTo>
                    <a:pt x="391" y="2359"/>
                  </a:lnTo>
                  <a:lnTo>
                    <a:pt x="433" y="2377"/>
                  </a:lnTo>
                  <a:lnTo>
                    <a:pt x="479" y="2394"/>
                  </a:lnTo>
                  <a:lnTo>
                    <a:pt x="533" y="2412"/>
                  </a:lnTo>
                  <a:lnTo>
                    <a:pt x="596" y="2431"/>
                  </a:lnTo>
                  <a:lnTo>
                    <a:pt x="666" y="2448"/>
                  </a:lnTo>
                  <a:lnTo>
                    <a:pt x="744" y="2466"/>
                  </a:lnTo>
                  <a:lnTo>
                    <a:pt x="826" y="2481"/>
                  </a:lnTo>
                  <a:lnTo>
                    <a:pt x="915" y="2497"/>
                  </a:lnTo>
                  <a:lnTo>
                    <a:pt x="1010" y="2510"/>
                  </a:lnTo>
                  <a:lnTo>
                    <a:pt x="1111" y="2522"/>
                  </a:lnTo>
                  <a:lnTo>
                    <a:pt x="1218" y="2533"/>
                  </a:lnTo>
                  <a:lnTo>
                    <a:pt x="1329" y="2542"/>
                  </a:lnTo>
                  <a:lnTo>
                    <a:pt x="1446" y="2548"/>
                  </a:lnTo>
                  <a:lnTo>
                    <a:pt x="1508" y="2550"/>
                  </a:lnTo>
                  <a:lnTo>
                    <a:pt x="1558" y="2552"/>
                  </a:lnTo>
                  <a:lnTo>
                    <a:pt x="1630" y="2553"/>
                  </a:lnTo>
                  <a:lnTo>
                    <a:pt x="1702" y="2553"/>
                  </a:lnTo>
                  <a:lnTo>
                    <a:pt x="1775" y="2553"/>
                  </a:lnTo>
                  <a:lnTo>
                    <a:pt x="1847" y="2552"/>
                  </a:lnTo>
                  <a:lnTo>
                    <a:pt x="1897" y="2550"/>
                  </a:lnTo>
                  <a:lnTo>
                    <a:pt x="1959" y="2548"/>
                  </a:lnTo>
                  <a:lnTo>
                    <a:pt x="2076" y="2542"/>
                  </a:lnTo>
                  <a:lnTo>
                    <a:pt x="2187" y="2533"/>
                  </a:lnTo>
                  <a:lnTo>
                    <a:pt x="2294" y="2522"/>
                  </a:lnTo>
                  <a:lnTo>
                    <a:pt x="2395" y="2510"/>
                  </a:lnTo>
                  <a:lnTo>
                    <a:pt x="2490" y="2497"/>
                  </a:lnTo>
                  <a:lnTo>
                    <a:pt x="2579" y="2481"/>
                  </a:lnTo>
                  <a:lnTo>
                    <a:pt x="2661" y="2466"/>
                  </a:lnTo>
                  <a:lnTo>
                    <a:pt x="2738" y="2448"/>
                  </a:lnTo>
                  <a:lnTo>
                    <a:pt x="2808" y="2431"/>
                  </a:lnTo>
                  <a:lnTo>
                    <a:pt x="2872" y="2412"/>
                  </a:lnTo>
                  <a:lnTo>
                    <a:pt x="2921" y="2395"/>
                  </a:lnTo>
                  <a:lnTo>
                    <a:pt x="2965" y="2380"/>
                  </a:lnTo>
                  <a:lnTo>
                    <a:pt x="3004" y="2363"/>
                  </a:lnTo>
                  <a:lnTo>
                    <a:pt x="3037" y="2348"/>
                  </a:lnTo>
                  <a:lnTo>
                    <a:pt x="3065" y="2331"/>
                  </a:lnTo>
                  <a:lnTo>
                    <a:pt x="3088" y="2317"/>
                  </a:lnTo>
                  <a:lnTo>
                    <a:pt x="3104" y="2301"/>
                  </a:lnTo>
                  <a:lnTo>
                    <a:pt x="3115" y="2288"/>
                  </a:lnTo>
                  <a:lnTo>
                    <a:pt x="3120" y="2275"/>
                  </a:lnTo>
                  <a:lnTo>
                    <a:pt x="3118" y="2268"/>
                  </a:lnTo>
                  <a:lnTo>
                    <a:pt x="3112" y="2260"/>
                  </a:lnTo>
                  <a:lnTo>
                    <a:pt x="3101" y="2251"/>
                  </a:lnTo>
                  <a:lnTo>
                    <a:pt x="3088" y="2239"/>
                  </a:lnTo>
                  <a:lnTo>
                    <a:pt x="3068" y="2227"/>
                  </a:lnTo>
                  <a:lnTo>
                    <a:pt x="3043" y="2214"/>
                  </a:lnTo>
                  <a:lnTo>
                    <a:pt x="3012" y="2199"/>
                  </a:lnTo>
                  <a:lnTo>
                    <a:pt x="2973" y="2185"/>
                  </a:lnTo>
                  <a:close/>
                  <a:moveTo>
                    <a:pt x="1249" y="2037"/>
                  </a:moveTo>
                  <a:lnTo>
                    <a:pt x="1249" y="2320"/>
                  </a:lnTo>
                  <a:lnTo>
                    <a:pt x="1340" y="2324"/>
                  </a:lnTo>
                  <a:lnTo>
                    <a:pt x="1350" y="2324"/>
                  </a:lnTo>
                  <a:lnTo>
                    <a:pt x="1427" y="2326"/>
                  </a:lnTo>
                  <a:lnTo>
                    <a:pt x="1443" y="2326"/>
                  </a:lnTo>
                  <a:lnTo>
                    <a:pt x="1476" y="2326"/>
                  </a:lnTo>
                  <a:lnTo>
                    <a:pt x="1476" y="2043"/>
                  </a:lnTo>
                  <a:lnTo>
                    <a:pt x="1428" y="2042"/>
                  </a:lnTo>
                  <a:lnTo>
                    <a:pt x="1420" y="2042"/>
                  </a:lnTo>
                  <a:lnTo>
                    <a:pt x="1249" y="2037"/>
                  </a:lnTo>
                  <a:close/>
                  <a:moveTo>
                    <a:pt x="1816" y="2037"/>
                  </a:moveTo>
                  <a:lnTo>
                    <a:pt x="1645" y="2042"/>
                  </a:lnTo>
                  <a:lnTo>
                    <a:pt x="1636" y="2042"/>
                  </a:lnTo>
                  <a:lnTo>
                    <a:pt x="1589" y="2043"/>
                  </a:lnTo>
                  <a:lnTo>
                    <a:pt x="1589" y="2326"/>
                  </a:lnTo>
                  <a:lnTo>
                    <a:pt x="1650" y="2325"/>
                  </a:lnTo>
                  <a:lnTo>
                    <a:pt x="1675" y="2325"/>
                  </a:lnTo>
                  <a:lnTo>
                    <a:pt x="1779" y="2321"/>
                  </a:lnTo>
                  <a:lnTo>
                    <a:pt x="1816" y="2320"/>
                  </a:lnTo>
                  <a:lnTo>
                    <a:pt x="1816" y="2037"/>
                  </a:lnTo>
                  <a:close/>
                  <a:moveTo>
                    <a:pt x="965" y="2016"/>
                  </a:moveTo>
                  <a:lnTo>
                    <a:pt x="965" y="2298"/>
                  </a:lnTo>
                  <a:lnTo>
                    <a:pt x="977" y="2299"/>
                  </a:lnTo>
                  <a:lnTo>
                    <a:pt x="995" y="2301"/>
                  </a:lnTo>
                  <a:lnTo>
                    <a:pt x="1064" y="2308"/>
                  </a:lnTo>
                  <a:lnTo>
                    <a:pt x="1135" y="2313"/>
                  </a:lnTo>
                  <a:lnTo>
                    <a:pt x="1135" y="2030"/>
                  </a:lnTo>
                  <a:lnTo>
                    <a:pt x="1049" y="2024"/>
                  </a:lnTo>
                  <a:lnTo>
                    <a:pt x="965" y="2016"/>
                  </a:lnTo>
                  <a:close/>
                  <a:moveTo>
                    <a:pt x="2100" y="2016"/>
                  </a:moveTo>
                  <a:lnTo>
                    <a:pt x="2015" y="2024"/>
                  </a:lnTo>
                  <a:lnTo>
                    <a:pt x="1929" y="2030"/>
                  </a:lnTo>
                  <a:lnTo>
                    <a:pt x="1929" y="2313"/>
                  </a:lnTo>
                  <a:lnTo>
                    <a:pt x="1967" y="2311"/>
                  </a:lnTo>
                  <a:lnTo>
                    <a:pt x="1992" y="2309"/>
                  </a:lnTo>
                  <a:lnTo>
                    <a:pt x="2046" y="2303"/>
                  </a:lnTo>
                  <a:lnTo>
                    <a:pt x="2100" y="2298"/>
                  </a:lnTo>
                  <a:lnTo>
                    <a:pt x="2100" y="2016"/>
                  </a:lnTo>
                  <a:close/>
                  <a:moveTo>
                    <a:pt x="2384" y="1980"/>
                  </a:moveTo>
                  <a:lnTo>
                    <a:pt x="2300" y="1993"/>
                  </a:lnTo>
                  <a:lnTo>
                    <a:pt x="2213" y="2004"/>
                  </a:lnTo>
                  <a:lnTo>
                    <a:pt x="2213" y="2285"/>
                  </a:lnTo>
                  <a:lnTo>
                    <a:pt x="2301" y="2272"/>
                  </a:lnTo>
                  <a:lnTo>
                    <a:pt x="2384" y="2259"/>
                  </a:lnTo>
                  <a:lnTo>
                    <a:pt x="2384" y="1980"/>
                  </a:lnTo>
                  <a:close/>
                  <a:moveTo>
                    <a:pt x="681" y="1980"/>
                  </a:moveTo>
                  <a:lnTo>
                    <a:pt x="681" y="2259"/>
                  </a:lnTo>
                  <a:lnTo>
                    <a:pt x="763" y="2272"/>
                  </a:lnTo>
                  <a:lnTo>
                    <a:pt x="851" y="2285"/>
                  </a:lnTo>
                  <a:lnTo>
                    <a:pt x="851" y="2004"/>
                  </a:lnTo>
                  <a:lnTo>
                    <a:pt x="764" y="1993"/>
                  </a:lnTo>
                  <a:lnTo>
                    <a:pt x="681" y="1980"/>
                  </a:lnTo>
                  <a:close/>
                  <a:moveTo>
                    <a:pt x="398" y="1920"/>
                  </a:moveTo>
                  <a:lnTo>
                    <a:pt x="398" y="2195"/>
                  </a:lnTo>
                  <a:lnTo>
                    <a:pt x="403" y="2196"/>
                  </a:lnTo>
                  <a:lnTo>
                    <a:pt x="423" y="2202"/>
                  </a:lnTo>
                  <a:lnTo>
                    <a:pt x="493" y="2220"/>
                  </a:lnTo>
                  <a:lnTo>
                    <a:pt x="567" y="2237"/>
                  </a:lnTo>
                  <a:lnTo>
                    <a:pt x="567" y="1960"/>
                  </a:lnTo>
                  <a:lnTo>
                    <a:pt x="479" y="1941"/>
                  </a:lnTo>
                  <a:lnTo>
                    <a:pt x="398" y="1920"/>
                  </a:lnTo>
                  <a:close/>
                  <a:moveTo>
                    <a:pt x="2667" y="1920"/>
                  </a:moveTo>
                  <a:lnTo>
                    <a:pt x="2585" y="1941"/>
                  </a:lnTo>
                  <a:lnTo>
                    <a:pt x="2497" y="1960"/>
                  </a:lnTo>
                  <a:lnTo>
                    <a:pt x="2497" y="2237"/>
                  </a:lnTo>
                  <a:lnTo>
                    <a:pt x="2558" y="2223"/>
                  </a:lnTo>
                  <a:lnTo>
                    <a:pt x="2614" y="2209"/>
                  </a:lnTo>
                  <a:lnTo>
                    <a:pt x="2667" y="2195"/>
                  </a:lnTo>
                  <a:lnTo>
                    <a:pt x="2667" y="1920"/>
                  </a:lnTo>
                  <a:close/>
                  <a:moveTo>
                    <a:pt x="2951" y="1808"/>
                  </a:moveTo>
                  <a:lnTo>
                    <a:pt x="2914" y="1829"/>
                  </a:lnTo>
                  <a:lnTo>
                    <a:pt x="2874" y="1849"/>
                  </a:lnTo>
                  <a:lnTo>
                    <a:pt x="2830" y="1868"/>
                  </a:lnTo>
                  <a:lnTo>
                    <a:pt x="2780" y="1886"/>
                  </a:lnTo>
                  <a:lnTo>
                    <a:pt x="2780" y="2157"/>
                  </a:lnTo>
                  <a:lnTo>
                    <a:pt x="2827" y="2137"/>
                  </a:lnTo>
                  <a:lnTo>
                    <a:pt x="2866" y="2118"/>
                  </a:lnTo>
                  <a:lnTo>
                    <a:pt x="2899" y="2098"/>
                  </a:lnTo>
                  <a:lnTo>
                    <a:pt x="2926" y="2078"/>
                  </a:lnTo>
                  <a:lnTo>
                    <a:pt x="2944" y="2062"/>
                  </a:lnTo>
                  <a:lnTo>
                    <a:pt x="2949" y="2051"/>
                  </a:lnTo>
                  <a:lnTo>
                    <a:pt x="2951" y="2043"/>
                  </a:lnTo>
                  <a:lnTo>
                    <a:pt x="2951" y="1808"/>
                  </a:lnTo>
                  <a:close/>
                  <a:moveTo>
                    <a:pt x="114" y="1808"/>
                  </a:moveTo>
                  <a:lnTo>
                    <a:pt x="114" y="2043"/>
                  </a:lnTo>
                  <a:lnTo>
                    <a:pt x="117" y="2056"/>
                  </a:lnTo>
                  <a:lnTo>
                    <a:pt x="125" y="2069"/>
                  </a:lnTo>
                  <a:lnTo>
                    <a:pt x="139" y="2083"/>
                  </a:lnTo>
                  <a:lnTo>
                    <a:pt x="159" y="2098"/>
                  </a:lnTo>
                  <a:lnTo>
                    <a:pt x="185" y="2113"/>
                  </a:lnTo>
                  <a:lnTo>
                    <a:pt x="215" y="2129"/>
                  </a:lnTo>
                  <a:lnTo>
                    <a:pt x="251" y="2144"/>
                  </a:lnTo>
                  <a:lnTo>
                    <a:pt x="251" y="2144"/>
                  </a:lnTo>
                  <a:lnTo>
                    <a:pt x="284" y="2157"/>
                  </a:lnTo>
                  <a:lnTo>
                    <a:pt x="284" y="1886"/>
                  </a:lnTo>
                  <a:lnTo>
                    <a:pt x="235" y="1868"/>
                  </a:lnTo>
                  <a:lnTo>
                    <a:pt x="190" y="1849"/>
                  </a:lnTo>
                  <a:lnTo>
                    <a:pt x="150" y="1828"/>
                  </a:lnTo>
                  <a:lnTo>
                    <a:pt x="114" y="1808"/>
                  </a:lnTo>
                  <a:close/>
                  <a:moveTo>
                    <a:pt x="388" y="1523"/>
                  </a:moveTo>
                  <a:lnTo>
                    <a:pt x="335" y="1537"/>
                  </a:lnTo>
                  <a:lnTo>
                    <a:pt x="288" y="1552"/>
                  </a:lnTo>
                  <a:lnTo>
                    <a:pt x="248" y="1565"/>
                  </a:lnTo>
                  <a:lnTo>
                    <a:pt x="215" y="1578"/>
                  </a:lnTo>
                  <a:lnTo>
                    <a:pt x="187" y="1592"/>
                  </a:lnTo>
                  <a:lnTo>
                    <a:pt x="164" y="1603"/>
                  </a:lnTo>
                  <a:lnTo>
                    <a:pt x="147" y="1615"/>
                  </a:lnTo>
                  <a:lnTo>
                    <a:pt x="133" y="1626"/>
                  </a:lnTo>
                  <a:lnTo>
                    <a:pt x="123" y="1635"/>
                  </a:lnTo>
                  <a:lnTo>
                    <a:pt x="117" y="1642"/>
                  </a:lnTo>
                  <a:lnTo>
                    <a:pt x="114" y="1650"/>
                  </a:lnTo>
                  <a:lnTo>
                    <a:pt x="119" y="1663"/>
                  </a:lnTo>
                  <a:lnTo>
                    <a:pt x="129" y="1677"/>
                  </a:lnTo>
                  <a:lnTo>
                    <a:pt x="146" y="1692"/>
                  </a:lnTo>
                  <a:lnTo>
                    <a:pt x="168" y="1706"/>
                  </a:lnTo>
                  <a:lnTo>
                    <a:pt x="196" y="1723"/>
                  </a:lnTo>
                  <a:lnTo>
                    <a:pt x="230" y="1738"/>
                  </a:lnTo>
                  <a:lnTo>
                    <a:pt x="269" y="1755"/>
                  </a:lnTo>
                  <a:lnTo>
                    <a:pt x="313" y="1772"/>
                  </a:lnTo>
                  <a:lnTo>
                    <a:pt x="362" y="1787"/>
                  </a:lnTo>
                  <a:lnTo>
                    <a:pt x="427" y="1806"/>
                  </a:lnTo>
                  <a:lnTo>
                    <a:pt x="497" y="1824"/>
                  </a:lnTo>
                  <a:lnTo>
                    <a:pt x="573" y="1841"/>
                  </a:lnTo>
                  <a:lnTo>
                    <a:pt x="656" y="1857"/>
                  </a:lnTo>
                  <a:lnTo>
                    <a:pt x="745" y="1873"/>
                  </a:lnTo>
                  <a:lnTo>
                    <a:pt x="840" y="1886"/>
                  </a:lnTo>
                  <a:lnTo>
                    <a:pt x="941" y="1899"/>
                  </a:lnTo>
                  <a:lnTo>
                    <a:pt x="1047" y="1909"/>
                  </a:lnTo>
                  <a:lnTo>
                    <a:pt x="1159" y="1917"/>
                  </a:lnTo>
                  <a:lnTo>
                    <a:pt x="1275" y="1924"/>
                  </a:lnTo>
                  <a:lnTo>
                    <a:pt x="1337" y="1926"/>
                  </a:lnTo>
                  <a:lnTo>
                    <a:pt x="1388" y="1928"/>
                  </a:lnTo>
                  <a:lnTo>
                    <a:pt x="1459" y="1930"/>
                  </a:lnTo>
                  <a:lnTo>
                    <a:pt x="1533" y="1930"/>
                  </a:lnTo>
                  <a:lnTo>
                    <a:pt x="1587" y="1930"/>
                  </a:lnTo>
                  <a:lnTo>
                    <a:pt x="1641" y="1929"/>
                  </a:lnTo>
                  <a:lnTo>
                    <a:pt x="1682" y="1928"/>
                  </a:lnTo>
                  <a:lnTo>
                    <a:pt x="1722" y="1926"/>
                  </a:lnTo>
                  <a:lnTo>
                    <a:pt x="1848" y="1921"/>
                  </a:lnTo>
                  <a:lnTo>
                    <a:pt x="1968" y="1913"/>
                  </a:lnTo>
                  <a:lnTo>
                    <a:pt x="2083" y="1903"/>
                  </a:lnTo>
                  <a:lnTo>
                    <a:pt x="2191" y="1890"/>
                  </a:lnTo>
                  <a:lnTo>
                    <a:pt x="2294" y="1876"/>
                  </a:lnTo>
                  <a:lnTo>
                    <a:pt x="2389" y="1860"/>
                  </a:lnTo>
                  <a:lnTo>
                    <a:pt x="2478" y="1844"/>
                  </a:lnTo>
                  <a:lnTo>
                    <a:pt x="2559" y="1826"/>
                  </a:lnTo>
                  <a:lnTo>
                    <a:pt x="2634" y="1807"/>
                  </a:lnTo>
                  <a:lnTo>
                    <a:pt x="2702" y="1787"/>
                  </a:lnTo>
                  <a:lnTo>
                    <a:pt x="2752" y="1772"/>
                  </a:lnTo>
                  <a:lnTo>
                    <a:pt x="2797" y="1755"/>
                  </a:lnTo>
                  <a:lnTo>
                    <a:pt x="2836" y="1738"/>
                  </a:lnTo>
                  <a:lnTo>
                    <a:pt x="2870" y="1722"/>
                  </a:lnTo>
                  <a:lnTo>
                    <a:pt x="2772" y="1742"/>
                  </a:lnTo>
                  <a:lnTo>
                    <a:pt x="2669" y="1759"/>
                  </a:lnTo>
                  <a:lnTo>
                    <a:pt x="2560" y="1774"/>
                  </a:lnTo>
                  <a:lnTo>
                    <a:pt x="2449" y="1787"/>
                  </a:lnTo>
                  <a:lnTo>
                    <a:pt x="2333" y="1797"/>
                  </a:lnTo>
                  <a:lnTo>
                    <a:pt x="2214" y="1806"/>
                  </a:lnTo>
                  <a:lnTo>
                    <a:pt x="2214" y="1806"/>
                  </a:lnTo>
                  <a:lnTo>
                    <a:pt x="2213" y="1806"/>
                  </a:lnTo>
                  <a:lnTo>
                    <a:pt x="2212" y="1806"/>
                  </a:lnTo>
                  <a:lnTo>
                    <a:pt x="2104" y="1811"/>
                  </a:lnTo>
                  <a:lnTo>
                    <a:pt x="1993" y="1815"/>
                  </a:lnTo>
                  <a:lnTo>
                    <a:pt x="1932" y="1816"/>
                  </a:lnTo>
                  <a:lnTo>
                    <a:pt x="1872" y="1816"/>
                  </a:lnTo>
                  <a:lnTo>
                    <a:pt x="1768" y="1815"/>
                  </a:lnTo>
                  <a:lnTo>
                    <a:pt x="1649" y="1812"/>
                  </a:lnTo>
                  <a:lnTo>
                    <a:pt x="1533" y="1806"/>
                  </a:lnTo>
                  <a:lnTo>
                    <a:pt x="1532" y="1806"/>
                  </a:lnTo>
                  <a:lnTo>
                    <a:pt x="1532" y="1806"/>
                  </a:lnTo>
                  <a:lnTo>
                    <a:pt x="1414" y="1797"/>
                  </a:lnTo>
                  <a:lnTo>
                    <a:pt x="1299" y="1787"/>
                  </a:lnTo>
                  <a:lnTo>
                    <a:pt x="1190" y="1775"/>
                  </a:lnTo>
                  <a:lnTo>
                    <a:pt x="1084" y="1760"/>
                  </a:lnTo>
                  <a:lnTo>
                    <a:pt x="984" y="1743"/>
                  </a:lnTo>
                  <a:lnTo>
                    <a:pt x="889" y="1724"/>
                  </a:lnTo>
                  <a:lnTo>
                    <a:pt x="845" y="1715"/>
                  </a:lnTo>
                  <a:lnTo>
                    <a:pt x="838" y="1714"/>
                  </a:lnTo>
                  <a:lnTo>
                    <a:pt x="830" y="1712"/>
                  </a:lnTo>
                  <a:lnTo>
                    <a:pt x="765" y="1696"/>
                  </a:lnTo>
                  <a:lnTo>
                    <a:pt x="703" y="1679"/>
                  </a:lnTo>
                  <a:lnTo>
                    <a:pt x="644" y="1660"/>
                  </a:lnTo>
                  <a:lnTo>
                    <a:pt x="591" y="1641"/>
                  </a:lnTo>
                  <a:lnTo>
                    <a:pt x="540" y="1621"/>
                  </a:lnTo>
                  <a:lnTo>
                    <a:pt x="495" y="1598"/>
                  </a:lnTo>
                  <a:lnTo>
                    <a:pt x="455" y="1575"/>
                  </a:lnTo>
                  <a:lnTo>
                    <a:pt x="420" y="1552"/>
                  </a:lnTo>
                  <a:lnTo>
                    <a:pt x="391" y="1526"/>
                  </a:lnTo>
                  <a:lnTo>
                    <a:pt x="390" y="1525"/>
                  </a:lnTo>
                  <a:lnTo>
                    <a:pt x="388" y="1523"/>
                  </a:lnTo>
                  <a:close/>
                  <a:moveTo>
                    <a:pt x="2156" y="1412"/>
                  </a:moveTo>
                  <a:lnTo>
                    <a:pt x="1985" y="1417"/>
                  </a:lnTo>
                  <a:lnTo>
                    <a:pt x="1977" y="1418"/>
                  </a:lnTo>
                  <a:lnTo>
                    <a:pt x="1929" y="1418"/>
                  </a:lnTo>
                  <a:lnTo>
                    <a:pt x="1929" y="1702"/>
                  </a:lnTo>
                  <a:lnTo>
                    <a:pt x="2044" y="1699"/>
                  </a:lnTo>
                  <a:lnTo>
                    <a:pt x="2156" y="1695"/>
                  </a:lnTo>
                  <a:lnTo>
                    <a:pt x="2156" y="1412"/>
                  </a:lnTo>
                  <a:close/>
                  <a:moveTo>
                    <a:pt x="1589" y="1412"/>
                  </a:moveTo>
                  <a:lnTo>
                    <a:pt x="1589" y="1696"/>
                  </a:lnTo>
                  <a:lnTo>
                    <a:pt x="1596" y="1696"/>
                  </a:lnTo>
                  <a:lnTo>
                    <a:pt x="1658" y="1698"/>
                  </a:lnTo>
                  <a:lnTo>
                    <a:pt x="1721" y="1700"/>
                  </a:lnTo>
                  <a:lnTo>
                    <a:pt x="1733" y="1701"/>
                  </a:lnTo>
                  <a:lnTo>
                    <a:pt x="1774" y="1701"/>
                  </a:lnTo>
                  <a:lnTo>
                    <a:pt x="1816" y="1702"/>
                  </a:lnTo>
                  <a:lnTo>
                    <a:pt x="1816" y="1418"/>
                  </a:lnTo>
                  <a:lnTo>
                    <a:pt x="1769" y="1418"/>
                  </a:lnTo>
                  <a:lnTo>
                    <a:pt x="1760" y="1417"/>
                  </a:lnTo>
                  <a:lnTo>
                    <a:pt x="1589" y="1412"/>
                  </a:lnTo>
                  <a:close/>
                  <a:moveTo>
                    <a:pt x="2440" y="1392"/>
                  </a:moveTo>
                  <a:lnTo>
                    <a:pt x="2356" y="1400"/>
                  </a:lnTo>
                  <a:lnTo>
                    <a:pt x="2270" y="1406"/>
                  </a:lnTo>
                  <a:lnTo>
                    <a:pt x="2270" y="1688"/>
                  </a:lnTo>
                  <a:lnTo>
                    <a:pt x="2334" y="1684"/>
                  </a:lnTo>
                  <a:lnTo>
                    <a:pt x="2340" y="1684"/>
                  </a:lnTo>
                  <a:lnTo>
                    <a:pt x="2391" y="1679"/>
                  </a:lnTo>
                  <a:lnTo>
                    <a:pt x="2440" y="1673"/>
                  </a:lnTo>
                  <a:lnTo>
                    <a:pt x="2440" y="1392"/>
                  </a:lnTo>
                  <a:close/>
                  <a:moveTo>
                    <a:pt x="1305" y="1392"/>
                  </a:moveTo>
                  <a:lnTo>
                    <a:pt x="1305" y="1673"/>
                  </a:lnTo>
                  <a:lnTo>
                    <a:pt x="1309" y="1674"/>
                  </a:lnTo>
                  <a:lnTo>
                    <a:pt x="1332" y="1677"/>
                  </a:lnTo>
                  <a:lnTo>
                    <a:pt x="1439" y="1686"/>
                  </a:lnTo>
                  <a:lnTo>
                    <a:pt x="1461" y="1688"/>
                  </a:lnTo>
                  <a:lnTo>
                    <a:pt x="1469" y="1688"/>
                  </a:lnTo>
                  <a:lnTo>
                    <a:pt x="1476" y="1689"/>
                  </a:lnTo>
                  <a:lnTo>
                    <a:pt x="1476" y="1406"/>
                  </a:lnTo>
                  <a:lnTo>
                    <a:pt x="1390" y="1400"/>
                  </a:lnTo>
                  <a:lnTo>
                    <a:pt x="1305" y="1392"/>
                  </a:lnTo>
                  <a:close/>
                  <a:moveTo>
                    <a:pt x="1021" y="1356"/>
                  </a:moveTo>
                  <a:lnTo>
                    <a:pt x="1021" y="1634"/>
                  </a:lnTo>
                  <a:lnTo>
                    <a:pt x="1053" y="1640"/>
                  </a:lnTo>
                  <a:lnTo>
                    <a:pt x="1086" y="1646"/>
                  </a:lnTo>
                  <a:lnTo>
                    <a:pt x="1091" y="1647"/>
                  </a:lnTo>
                  <a:lnTo>
                    <a:pt x="1140" y="1654"/>
                  </a:lnTo>
                  <a:lnTo>
                    <a:pt x="1192" y="1661"/>
                  </a:lnTo>
                  <a:lnTo>
                    <a:pt x="1192" y="1380"/>
                  </a:lnTo>
                  <a:lnTo>
                    <a:pt x="1105" y="1369"/>
                  </a:lnTo>
                  <a:lnTo>
                    <a:pt x="1021" y="1356"/>
                  </a:lnTo>
                  <a:close/>
                  <a:moveTo>
                    <a:pt x="2723" y="1356"/>
                  </a:moveTo>
                  <a:lnTo>
                    <a:pt x="2640" y="1369"/>
                  </a:lnTo>
                  <a:lnTo>
                    <a:pt x="2554" y="1380"/>
                  </a:lnTo>
                  <a:lnTo>
                    <a:pt x="2554" y="1660"/>
                  </a:lnTo>
                  <a:lnTo>
                    <a:pt x="2597" y="1655"/>
                  </a:lnTo>
                  <a:lnTo>
                    <a:pt x="2643" y="1648"/>
                  </a:lnTo>
                  <a:lnTo>
                    <a:pt x="2718" y="1635"/>
                  </a:lnTo>
                  <a:lnTo>
                    <a:pt x="2723" y="1634"/>
                  </a:lnTo>
                  <a:lnTo>
                    <a:pt x="2723" y="1356"/>
                  </a:lnTo>
                  <a:close/>
                  <a:moveTo>
                    <a:pt x="3007" y="1296"/>
                  </a:moveTo>
                  <a:lnTo>
                    <a:pt x="2925" y="1317"/>
                  </a:lnTo>
                  <a:lnTo>
                    <a:pt x="2837" y="1336"/>
                  </a:lnTo>
                  <a:lnTo>
                    <a:pt x="2837" y="1612"/>
                  </a:lnTo>
                  <a:lnTo>
                    <a:pt x="2844" y="1611"/>
                  </a:lnTo>
                  <a:lnTo>
                    <a:pt x="2850" y="1609"/>
                  </a:lnTo>
                  <a:lnTo>
                    <a:pt x="2894" y="1600"/>
                  </a:lnTo>
                  <a:lnTo>
                    <a:pt x="2939" y="1589"/>
                  </a:lnTo>
                  <a:lnTo>
                    <a:pt x="2983" y="1577"/>
                  </a:lnTo>
                  <a:lnTo>
                    <a:pt x="3007" y="1570"/>
                  </a:lnTo>
                  <a:lnTo>
                    <a:pt x="3007" y="1296"/>
                  </a:lnTo>
                  <a:close/>
                  <a:moveTo>
                    <a:pt x="737" y="1296"/>
                  </a:moveTo>
                  <a:lnTo>
                    <a:pt x="737" y="1569"/>
                  </a:lnTo>
                  <a:lnTo>
                    <a:pt x="790" y="1585"/>
                  </a:lnTo>
                  <a:lnTo>
                    <a:pt x="847" y="1598"/>
                  </a:lnTo>
                  <a:lnTo>
                    <a:pt x="908" y="1612"/>
                  </a:lnTo>
                  <a:lnTo>
                    <a:pt x="908" y="1336"/>
                  </a:lnTo>
                  <a:lnTo>
                    <a:pt x="820" y="1317"/>
                  </a:lnTo>
                  <a:lnTo>
                    <a:pt x="737" y="1296"/>
                  </a:lnTo>
                  <a:close/>
                  <a:moveTo>
                    <a:pt x="3291" y="1184"/>
                  </a:moveTo>
                  <a:lnTo>
                    <a:pt x="3255" y="1204"/>
                  </a:lnTo>
                  <a:lnTo>
                    <a:pt x="3214" y="1224"/>
                  </a:lnTo>
                  <a:lnTo>
                    <a:pt x="3169" y="1244"/>
                  </a:lnTo>
                  <a:lnTo>
                    <a:pt x="3121" y="1261"/>
                  </a:lnTo>
                  <a:lnTo>
                    <a:pt x="3121" y="1533"/>
                  </a:lnTo>
                  <a:lnTo>
                    <a:pt x="3160" y="1517"/>
                  </a:lnTo>
                  <a:lnTo>
                    <a:pt x="3194" y="1503"/>
                  </a:lnTo>
                  <a:lnTo>
                    <a:pt x="3223" y="1487"/>
                  </a:lnTo>
                  <a:lnTo>
                    <a:pt x="3248" y="1472"/>
                  </a:lnTo>
                  <a:lnTo>
                    <a:pt x="3267" y="1458"/>
                  </a:lnTo>
                  <a:lnTo>
                    <a:pt x="3280" y="1444"/>
                  </a:lnTo>
                  <a:lnTo>
                    <a:pt x="3288" y="1431"/>
                  </a:lnTo>
                  <a:lnTo>
                    <a:pt x="3291" y="1418"/>
                  </a:lnTo>
                  <a:lnTo>
                    <a:pt x="3291" y="1184"/>
                  </a:lnTo>
                  <a:close/>
                  <a:moveTo>
                    <a:pt x="454" y="1184"/>
                  </a:moveTo>
                  <a:lnTo>
                    <a:pt x="454" y="1418"/>
                  </a:lnTo>
                  <a:lnTo>
                    <a:pt x="454" y="1421"/>
                  </a:lnTo>
                  <a:lnTo>
                    <a:pt x="455" y="1424"/>
                  </a:lnTo>
                  <a:lnTo>
                    <a:pt x="459" y="1431"/>
                  </a:lnTo>
                  <a:lnTo>
                    <a:pt x="471" y="1446"/>
                  </a:lnTo>
                  <a:lnTo>
                    <a:pt x="491" y="1463"/>
                  </a:lnTo>
                  <a:lnTo>
                    <a:pt x="515" y="1479"/>
                  </a:lnTo>
                  <a:lnTo>
                    <a:pt x="546" y="1497"/>
                  </a:lnTo>
                  <a:lnTo>
                    <a:pt x="582" y="1514"/>
                  </a:lnTo>
                  <a:lnTo>
                    <a:pt x="624" y="1531"/>
                  </a:lnTo>
                  <a:lnTo>
                    <a:pt x="624" y="1261"/>
                  </a:lnTo>
                  <a:lnTo>
                    <a:pt x="575" y="1244"/>
                  </a:lnTo>
                  <a:lnTo>
                    <a:pt x="531" y="1224"/>
                  </a:lnTo>
                  <a:lnTo>
                    <a:pt x="491" y="1204"/>
                  </a:lnTo>
                  <a:lnTo>
                    <a:pt x="454" y="1184"/>
                  </a:lnTo>
                  <a:close/>
                  <a:moveTo>
                    <a:pt x="2963" y="886"/>
                  </a:moveTo>
                  <a:lnTo>
                    <a:pt x="2958" y="889"/>
                  </a:lnTo>
                  <a:lnTo>
                    <a:pt x="2952" y="894"/>
                  </a:lnTo>
                  <a:lnTo>
                    <a:pt x="2932" y="905"/>
                  </a:lnTo>
                  <a:lnTo>
                    <a:pt x="2914" y="915"/>
                  </a:lnTo>
                  <a:lnTo>
                    <a:pt x="2893" y="927"/>
                  </a:lnTo>
                  <a:lnTo>
                    <a:pt x="2869" y="937"/>
                  </a:lnTo>
                  <a:lnTo>
                    <a:pt x="2857" y="943"/>
                  </a:lnTo>
                  <a:lnTo>
                    <a:pt x="2810" y="962"/>
                  </a:lnTo>
                  <a:lnTo>
                    <a:pt x="2801" y="965"/>
                  </a:lnTo>
                  <a:lnTo>
                    <a:pt x="2741" y="985"/>
                  </a:lnTo>
                  <a:lnTo>
                    <a:pt x="2719" y="992"/>
                  </a:lnTo>
                  <a:lnTo>
                    <a:pt x="2684" y="1003"/>
                  </a:lnTo>
                  <a:lnTo>
                    <a:pt x="2609" y="1023"/>
                  </a:lnTo>
                  <a:lnTo>
                    <a:pt x="2527" y="1041"/>
                  </a:lnTo>
                  <a:lnTo>
                    <a:pt x="2441" y="1059"/>
                  </a:lnTo>
                  <a:lnTo>
                    <a:pt x="2352" y="1074"/>
                  </a:lnTo>
                  <a:lnTo>
                    <a:pt x="2257" y="1088"/>
                  </a:lnTo>
                  <a:lnTo>
                    <a:pt x="2158" y="1100"/>
                  </a:lnTo>
                  <a:lnTo>
                    <a:pt x="2057" y="1112"/>
                  </a:lnTo>
                  <a:lnTo>
                    <a:pt x="1952" y="1120"/>
                  </a:lnTo>
                  <a:lnTo>
                    <a:pt x="1844" y="1127"/>
                  </a:lnTo>
                  <a:lnTo>
                    <a:pt x="1735" y="1131"/>
                  </a:lnTo>
                  <a:lnTo>
                    <a:pt x="1623" y="1134"/>
                  </a:lnTo>
                  <a:lnTo>
                    <a:pt x="1533" y="1135"/>
                  </a:lnTo>
                  <a:lnTo>
                    <a:pt x="1469" y="1134"/>
                  </a:lnTo>
                  <a:lnTo>
                    <a:pt x="1403" y="1133"/>
                  </a:lnTo>
                  <a:lnTo>
                    <a:pt x="1298" y="1130"/>
                  </a:lnTo>
                  <a:lnTo>
                    <a:pt x="1193" y="1125"/>
                  </a:lnTo>
                  <a:lnTo>
                    <a:pt x="1192" y="1125"/>
                  </a:lnTo>
                  <a:lnTo>
                    <a:pt x="1191" y="1125"/>
                  </a:lnTo>
                  <a:lnTo>
                    <a:pt x="1190" y="1125"/>
                  </a:lnTo>
                  <a:lnTo>
                    <a:pt x="1094" y="1118"/>
                  </a:lnTo>
                  <a:lnTo>
                    <a:pt x="1000" y="1110"/>
                  </a:lnTo>
                  <a:lnTo>
                    <a:pt x="908" y="1100"/>
                  </a:lnTo>
                  <a:lnTo>
                    <a:pt x="908" y="1100"/>
                  </a:lnTo>
                  <a:lnTo>
                    <a:pt x="907" y="1100"/>
                  </a:lnTo>
                  <a:lnTo>
                    <a:pt x="809" y="1088"/>
                  </a:lnTo>
                  <a:lnTo>
                    <a:pt x="714" y="1074"/>
                  </a:lnTo>
                  <a:lnTo>
                    <a:pt x="623" y="1058"/>
                  </a:lnTo>
                  <a:lnTo>
                    <a:pt x="536" y="1041"/>
                  </a:lnTo>
                  <a:lnTo>
                    <a:pt x="468" y="1026"/>
                  </a:lnTo>
                  <a:lnTo>
                    <a:pt x="462" y="1024"/>
                  </a:lnTo>
                  <a:lnTo>
                    <a:pt x="455" y="1023"/>
                  </a:lnTo>
                  <a:lnTo>
                    <a:pt x="455" y="1025"/>
                  </a:lnTo>
                  <a:lnTo>
                    <a:pt x="454" y="1026"/>
                  </a:lnTo>
                  <a:lnTo>
                    <a:pt x="460" y="1039"/>
                  </a:lnTo>
                  <a:lnTo>
                    <a:pt x="471" y="1054"/>
                  </a:lnTo>
                  <a:lnTo>
                    <a:pt x="487" y="1068"/>
                  </a:lnTo>
                  <a:lnTo>
                    <a:pt x="510" y="1084"/>
                  </a:lnTo>
                  <a:lnTo>
                    <a:pt x="538" y="1099"/>
                  </a:lnTo>
                  <a:lnTo>
                    <a:pt x="571" y="1115"/>
                  </a:lnTo>
                  <a:lnTo>
                    <a:pt x="610" y="1131"/>
                  </a:lnTo>
                  <a:lnTo>
                    <a:pt x="654" y="1147"/>
                  </a:lnTo>
                  <a:lnTo>
                    <a:pt x="703" y="1163"/>
                  </a:lnTo>
                  <a:lnTo>
                    <a:pt x="766" y="1182"/>
                  </a:lnTo>
                  <a:lnTo>
                    <a:pt x="837" y="1199"/>
                  </a:lnTo>
                  <a:lnTo>
                    <a:pt x="914" y="1217"/>
                  </a:lnTo>
                  <a:lnTo>
                    <a:pt x="997" y="1233"/>
                  </a:lnTo>
                  <a:lnTo>
                    <a:pt x="1085" y="1248"/>
                  </a:lnTo>
                  <a:lnTo>
                    <a:pt x="1180" y="1262"/>
                  </a:lnTo>
                  <a:lnTo>
                    <a:pt x="1282" y="1274"/>
                  </a:lnTo>
                  <a:lnTo>
                    <a:pt x="1387" y="1285"/>
                  </a:lnTo>
                  <a:lnTo>
                    <a:pt x="1500" y="1293"/>
                  </a:lnTo>
                  <a:lnTo>
                    <a:pt x="1616" y="1299"/>
                  </a:lnTo>
                  <a:lnTo>
                    <a:pt x="1677" y="1302"/>
                  </a:lnTo>
                  <a:lnTo>
                    <a:pt x="1729" y="1304"/>
                  </a:lnTo>
                  <a:lnTo>
                    <a:pt x="1800" y="1305"/>
                  </a:lnTo>
                  <a:lnTo>
                    <a:pt x="1872" y="1306"/>
                  </a:lnTo>
                  <a:lnTo>
                    <a:pt x="1946" y="1305"/>
                  </a:lnTo>
                  <a:lnTo>
                    <a:pt x="2016" y="1304"/>
                  </a:lnTo>
                  <a:lnTo>
                    <a:pt x="2068" y="1302"/>
                  </a:lnTo>
                  <a:lnTo>
                    <a:pt x="2129" y="1299"/>
                  </a:lnTo>
                  <a:lnTo>
                    <a:pt x="2246" y="1293"/>
                  </a:lnTo>
                  <a:lnTo>
                    <a:pt x="2358" y="1285"/>
                  </a:lnTo>
                  <a:lnTo>
                    <a:pt x="2464" y="1274"/>
                  </a:lnTo>
                  <a:lnTo>
                    <a:pt x="2564" y="1262"/>
                  </a:lnTo>
                  <a:lnTo>
                    <a:pt x="2659" y="1248"/>
                  </a:lnTo>
                  <a:lnTo>
                    <a:pt x="2749" y="1233"/>
                  </a:lnTo>
                  <a:lnTo>
                    <a:pt x="2832" y="1217"/>
                  </a:lnTo>
                  <a:lnTo>
                    <a:pt x="2908" y="1199"/>
                  </a:lnTo>
                  <a:lnTo>
                    <a:pt x="2978" y="1182"/>
                  </a:lnTo>
                  <a:lnTo>
                    <a:pt x="3042" y="1163"/>
                  </a:lnTo>
                  <a:lnTo>
                    <a:pt x="3092" y="1147"/>
                  </a:lnTo>
                  <a:lnTo>
                    <a:pt x="3135" y="1131"/>
                  </a:lnTo>
                  <a:lnTo>
                    <a:pt x="3175" y="1115"/>
                  </a:lnTo>
                  <a:lnTo>
                    <a:pt x="3208" y="1098"/>
                  </a:lnTo>
                  <a:lnTo>
                    <a:pt x="3237" y="1083"/>
                  </a:lnTo>
                  <a:lnTo>
                    <a:pt x="3258" y="1067"/>
                  </a:lnTo>
                  <a:lnTo>
                    <a:pt x="3275" y="1053"/>
                  </a:lnTo>
                  <a:lnTo>
                    <a:pt x="3286" y="1038"/>
                  </a:lnTo>
                  <a:lnTo>
                    <a:pt x="3290" y="1025"/>
                  </a:lnTo>
                  <a:lnTo>
                    <a:pt x="3287" y="1019"/>
                  </a:lnTo>
                  <a:lnTo>
                    <a:pt x="3282" y="1010"/>
                  </a:lnTo>
                  <a:lnTo>
                    <a:pt x="3273" y="1001"/>
                  </a:lnTo>
                  <a:lnTo>
                    <a:pt x="3259" y="991"/>
                  </a:lnTo>
                  <a:lnTo>
                    <a:pt x="3242" y="979"/>
                  </a:lnTo>
                  <a:lnTo>
                    <a:pt x="3220" y="968"/>
                  </a:lnTo>
                  <a:lnTo>
                    <a:pt x="3192" y="955"/>
                  </a:lnTo>
                  <a:lnTo>
                    <a:pt x="3159" y="942"/>
                  </a:lnTo>
                  <a:lnTo>
                    <a:pt x="3121" y="928"/>
                  </a:lnTo>
                  <a:lnTo>
                    <a:pt x="3075" y="914"/>
                  </a:lnTo>
                  <a:lnTo>
                    <a:pt x="3023" y="900"/>
                  </a:lnTo>
                  <a:lnTo>
                    <a:pt x="2963" y="886"/>
                  </a:lnTo>
                  <a:close/>
                  <a:moveTo>
                    <a:pt x="1249" y="731"/>
                  </a:moveTo>
                  <a:lnTo>
                    <a:pt x="1249" y="1014"/>
                  </a:lnTo>
                  <a:lnTo>
                    <a:pt x="1361" y="1019"/>
                  </a:lnTo>
                  <a:lnTo>
                    <a:pt x="1476" y="1021"/>
                  </a:lnTo>
                  <a:lnTo>
                    <a:pt x="1476" y="738"/>
                  </a:lnTo>
                  <a:lnTo>
                    <a:pt x="1428" y="737"/>
                  </a:lnTo>
                  <a:lnTo>
                    <a:pt x="1420" y="737"/>
                  </a:lnTo>
                  <a:lnTo>
                    <a:pt x="1249" y="731"/>
                  </a:lnTo>
                  <a:close/>
                  <a:moveTo>
                    <a:pt x="1816" y="731"/>
                  </a:moveTo>
                  <a:lnTo>
                    <a:pt x="1645" y="737"/>
                  </a:lnTo>
                  <a:lnTo>
                    <a:pt x="1636" y="737"/>
                  </a:lnTo>
                  <a:lnTo>
                    <a:pt x="1589" y="738"/>
                  </a:lnTo>
                  <a:lnTo>
                    <a:pt x="1589" y="1021"/>
                  </a:lnTo>
                  <a:lnTo>
                    <a:pt x="1650" y="1021"/>
                  </a:lnTo>
                  <a:lnTo>
                    <a:pt x="1669" y="1020"/>
                  </a:lnTo>
                  <a:lnTo>
                    <a:pt x="1785" y="1016"/>
                  </a:lnTo>
                  <a:lnTo>
                    <a:pt x="1788" y="1015"/>
                  </a:lnTo>
                  <a:lnTo>
                    <a:pt x="1816" y="1014"/>
                  </a:lnTo>
                  <a:lnTo>
                    <a:pt x="1816" y="731"/>
                  </a:lnTo>
                  <a:close/>
                  <a:moveTo>
                    <a:pt x="2100" y="711"/>
                  </a:moveTo>
                  <a:lnTo>
                    <a:pt x="2015" y="718"/>
                  </a:lnTo>
                  <a:lnTo>
                    <a:pt x="1929" y="725"/>
                  </a:lnTo>
                  <a:lnTo>
                    <a:pt x="1929" y="1007"/>
                  </a:lnTo>
                  <a:lnTo>
                    <a:pt x="2016" y="1001"/>
                  </a:lnTo>
                  <a:lnTo>
                    <a:pt x="2100" y="993"/>
                  </a:lnTo>
                  <a:lnTo>
                    <a:pt x="2100" y="711"/>
                  </a:lnTo>
                  <a:close/>
                  <a:moveTo>
                    <a:pt x="965" y="711"/>
                  </a:moveTo>
                  <a:lnTo>
                    <a:pt x="965" y="993"/>
                  </a:lnTo>
                  <a:lnTo>
                    <a:pt x="1049" y="1001"/>
                  </a:lnTo>
                  <a:lnTo>
                    <a:pt x="1135" y="1007"/>
                  </a:lnTo>
                  <a:lnTo>
                    <a:pt x="1135" y="725"/>
                  </a:lnTo>
                  <a:lnTo>
                    <a:pt x="1049" y="718"/>
                  </a:lnTo>
                  <a:lnTo>
                    <a:pt x="965" y="711"/>
                  </a:lnTo>
                  <a:close/>
                  <a:moveTo>
                    <a:pt x="681" y="675"/>
                  </a:moveTo>
                  <a:lnTo>
                    <a:pt x="681" y="953"/>
                  </a:lnTo>
                  <a:lnTo>
                    <a:pt x="699" y="957"/>
                  </a:lnTo>
                  <a:lnTo>
                    <a:pt x="796" y="972"/>
                  </a:lnTo>
                  <a:lnTo>
                    <a:pt x="817" y="975"/>
                  </a:lnTo>
                  <a:lnTo>
                    <a:pt x="851" y="979"/>
                  </a:lnTo>
                  <a:lnTo>
                    <a:pt x="851" y="698"/>
                  </a:lnTo>
                  <a:lnTo>
                    <a:pt x="764" y="687"/>
                  </a:lnTo>
                  <a:lnTo>
                    <a:pt x="681" y="675"/>
                  </a:lnTo>
                  <a:close/>
                  <a:moveTo>
                    <a:pt x="2384" y="675"/>
                  </a:moveTo>
                  <a:lnTo>
                    <a:pt x="2300" y="687"/>
                  </a:lnTo>
                  <a:lnTo>
                    <a:pt x="2213" y="698"/>
                  </a:lnTo>
                  <a:lnTo>
                    <a:pt x="2213" y="979"/>
                  </a:lnTo>
                  <a:lnTo>
                    <a:pt x="2301" y="967"/>
                  </a:lnTo>
                  <a:lnTo>
                    <a:pt x="2384" y="953"/>
                  </a:lnTo>
                  <a:lnTo>
                    <a:pt x="2384" y="675"/>
                  </a:lnTo>
                  <a:close/>
                  <a:moveTo>
                    <a:pt x="2667" y="616"/>
                  </a:moveTo>
                  <a:lnTo>
                    <a:pt x="2585" y="636"/>
                  </a:lnTo>
                  <a:lnTo>
                    <a:pt x="2497" y="655"/>
                  </a:lnTo>
                  <a:lnTo>
                    <a:pt x="2497" y="931"/>
                  </a:lnTo>
                  <a:lnTo>
                    <a:pt x="2557" y="917"/>
                  </a:lnTo>
                  <a:lnTo>
                    <a:pt x="2614" y="904"/>
                  </a:lnTo>
                  <a:lnTo>
                    <a:pt x="2667" y="888"/>
                  </a:lnTo>
                  <a:lnTo>
                    <a:pt x="2667" y="616"/>
                  </a:lnTo>
                  <a:close/>
                  <a:moveTo>
                    <a:pt x="398" y="616"/>
                  </a:moveTo>
                  <a:lnTo>
                    <a:pt x="398" y="889"/>
                  </a:lnTo>
                  <a:lnTo>
                    <a:pt x="459" y="906"/>
                  </a:lnTo>
                  <a:lnTo>
                    <a:pt x="502" y="917"/>
                  </a:lnTo>
                  <a:lnTo>
                    <a:pt x="546" y="928"/>
                  </a:lnTo>
                  <a:lnTo>
                    <a:pt x="567" y="932"/>
                  </a:lnTo>
                  <a:lnTo>
                    <a:pt x="567" y="655"/>
                  </a:lnTo>
                  <a:lnTo>
                    <a:pt x="479" y="636"/>
                  </a:lnTo>
                  <a:lnTo>
                    <a:pt x="398" y="616"/>
                  </a:lnTo>
                  <a:close/>
                  <a:moveTo>
                    <a:pt x="2951" y="502"/>
                  </a:moveTo>
                  <a:lnTo>
                    <a:pt x="2914" y="524"/>
                  </a:lnTo>
                  <a:lnTo>
                    <a:pt x="2874" y="543"/>
                  </a:lnTo>
                  <a:lnTo>
                    <a:pt x="2830" y="563"/>
                  </a:lnTo>
                  <a:lnTo>
                    <a:pt x="2780" y="581"/>
                  </a:lnTo>
                  <a:lnTo>
                    <a:pt x="2780" y="850"/>
                  </a:lnTo>
                  <a:lnTo>
                    <a:pt x="2822" y="834"/>
                  </a:lnTo>
                  <a:lnTo>
                    <a:pt x="2859" y="816"/>
                  </a:lnTo>
                  <a:lnTo>
                    <a:pt x="2890" y="799"/>
                  </a:lnTo>
                  <a:lnTo>
                    <a:pt x="2915" y="781"/>
                  </a:lnTo>
                  <a:lnTo>
                    <a:pt x="2936" y="764"/>
                  </a:lnTo>
                  <a:lnTo>
                    <a:pt x="2938" y="765"/>
                  </a:lnTo>
                  <a:lnTo>
                    <a:pt x="2947" y="751"/>
                  </a:lnTo>
                  <a:lnTo>
                    <a:pt x="2951" y="738"/>
                  </a:lnTo>
                  <a:lnTo>
                    <a:pt x="2951" y="502"/>
                  </a:lnTo>
                  <a:close/>
                  <a:moveTo>
                    <a:pt x="114" y="502"/>
                  </a:moveTo>
                  <a:lnTo>
                    <a:pt x="114" y="738"/>
                  </a:lnTo>
                  <a:lnTo>
                    <a:pt x="117" y="750"/>
                  </a:lnTo>
                  <a:lnTo>
                    <a:pt x="125" y="763"/>
                  </a:lnTo>
                  <a:lnTo>
                    <a:pt x="138" y="777"/>
                  </a:lnTo>
                  <a:lnTo>
                    <a:pt x="157" y="791"/>
                  </a:lnTo>
                  <a:lnTo>
                    <a:pt x="182" y="807"/>
                  </a:lnTo>
                  <a:lnTo>
                    <a:pt x="211" y="821"/>
                  </a:lnTo>
                  <a:lnTo>
                    <a:pt x="245" y="837"/>
                  </a:lnTo>
                  <a:lnTo>
                    <a:pt x="284" y="852"/>
                  </a:lnTo>
                  <a:lnTo>
                    <a:pt x="284" y="581"/>
                  </a:lnTo>
                  <a:lnTo>
                    <a:pt x="235" y="563"/>
                  </a:lnTo>
                  <a:lnTo>
                    <a:pt x="190" y="543"/>
                  </a:lnTo>
                  <a:lnTo>
                    <a:pt x="150" y="524"/>
                  </a:lnTo>
                  <a:lnTo>
                    <a:pt x="114" y="502"/>
                  </a:lnTo>
                  <a:close/>
                  <a:moveTo>
                    <a:pt x="1533" y="114"/>
                  </a:moveTo>
                  <a:lnTo>
                    <a:pt x="1408" y="115"/>
                  </a:lnTo>
                  <a:lnTo>
                    <a:pt x="1289" y="117"/>
                  </a:lnTo>
                  <a:lnTo>
                    <a:pt x="1175" y="121"/>
                  </a:lnTo>
                  <a:lnTo>
                    <a:pt x="1068" y="127"/>
                  </a:lnTo>
                  <a:lnTo>
                    <a:pt x="966" y="133"/>
                  </a:lnTo>
                  <a:lnTo>
                    <a:pt x="870" y="142"/>
                  </a:lnTo>
                  <a:lnTo>
                    <a:pt x="780" y="152"/>
                  </a:lnTo>
                  <a:lnTo>
                    <a:pt x="695" y="162"/>
                  </a:lnTo>
                  <a:lnTo>
                    <a:pt x="617" y="173"/>
                  </a:lnTo>
                  <a:lnTo>
                    <a:pt x="543" y="185"/>
                  </a:lnTo>
                  <a:lnTo>
                    <a:pt x="476" y="197"/>
                  </a:lnTo>
                  <a:lnTo>
                    <a:pt x="414" y="211"/>
                  </a:lnTo>
                  <a:lnTo>
                    <a:pt x="358" y="224"/>
                  </a:lnTo>
                  <a:lnTo>
                    <a:pt x="308" y="239"/>
                  </a:lnTo>
                  <a:lnTo>
                    <a:pt x="263" y="252"/>
                  </a:lnTo>
                  <a:lnTo>
                    <a:pt x="225" y="267"/>
                  </a:lnTo>
                  <a:lnTo>
                    <a:pt x="192" y="280"/>
                  </a:lnTo>
                  <a:lnTo>
                    <a:pt x="165" y="294"/>
                  </a:lnTo>
                  <a:lnTo>
                    <a:pt x="144" y="308"/>
                  </a:lnTo>
                  <a:lnTo>
                    <a:pt x="128" y="321"/>
                  </a:lnTo>
                  <a:lnTo>
                    <a:pt x="119" y="334"/>
                  </a:lnTo>
                  <a:lnTo>
                    <a:pt x="115" y="345"/>
                  </a:lnTo>
                  <a:lnTo>
                    <a:pt x="120" y="359"/>
                  </a:lnTo>
                  <a:lnTo>
                    <a:pt x="131" y="373"/>
                  </a:lnTo>
                  <a:lnTo>
                    <a:pt x="148" y="387"/>
                  </a:lnTo>
                  <a:lnTo>
                    <a:pt x="169" y="403"/>
                  </a:lnTo>
                  <a:lnTo>
                    <a:pt x="198" y="418"/>
                  </a:lnTo>
                  <a:lnTo>
                    <a:pt x="231" y="434"/>
                  </a:lnTo>
                  <a:lnTo>
                    <a:pt x="270" y="450"/>
                  </a:lnTo>
                  <a:lnTo>
                    <a:pt x="314" y="466"/>
                  </a:lnTo>
                  <a:lnTo>
                    <a:pt x="362" y="482"/>
                  </a:lnTo>
                  <a:lnTo>
                    <a:pt x="427" y="500"/>
                  </a:lnTo>
                  <a:lnTo>
                    <a:pt x="497" y="519"/>
                  </a:lnTo>
                  <a:lnTo>
                    <a:pt x="573" y="535"/>
                  </a:lnTo>
                  <a:lnTo>
                    <a:pt x="656" y="552"/>
                  </a:lnTo>
                  <a:lnTo>
                    <a:pt x="745" y="567"/>
                  </a:lnTo>
                  <a:lnTo>
                    <a:pt x="840" y="581"/>
                  </a:lnTo>
                  <a:lnTo>
                    <a:pt x="941" y="593"/>
                  </a:lnTo>
                  <a:lnTo>
                    <a:pt x="1047" y="603"/>
                  </a:lnTo>
                  <a:lnTo>
                    <a:pt x="1159" y="613"/>
                  </a:lnTo>
                  <a:lnTo>
                    <a:pt x="1275" y="619"/>
                  </a:lnTo>
                  <a:lnTo>
                    <a:pt x="1337" y="621"/>
                  </a:lnTo>
                  <a:lnTo>
                    <a:pt x="1388" y="623"/>
                  </a:lnTo>
                  <a:lnTo>
                    <a:pt x="1459" y="624"/>
                  </a:lnTo>
                  <a:lnTo>
                    <a:pt x="1533" y="624"/>
                  </a:lnTo>
                  <a:lnTo>
                    <a:pt x="1605" y="624"/>
                  </a:lnTo>
                  <a:lnTo>
                    <a:pt x="1676" y="623"/>
                  </a:lnTo>
                  <a:lnTo>
                    <a:pt x="1727" y="621"/>
                  </a:lnTo>
                  <a:lnTo>
                    <a:pt x="1789" y="619"/>
                  </a:lnTo>
                  <a:lnTo>
                    <a:pt x="1905" y="613"/>
                  </a:lnTo>
                  <a:lnTo>
                    <a:pt x="2017" y="603"/>
                  </a:lnTo>
                  <a:lnTo>
                    <a:pt x="2123" y="593"/>
                  </a:lnTo>
                  <a:lnTo>
                    <a:pt x="2224" y="581"/>
                  </a:lnTo>
                  <a:lnTo>
                    <a:pt x="2320" y="567"/>
                  </a:lnTo>
                  <a:lnTo>
                    <a:pt x="2408" y="552"/>
                  </a:lnTo>
                  <a:lnTo>
                    <a:pt x="2491" y="535"/>
                  </a:lnTo>
                  <a:lnTo>
                    <a:pt x="2567" y="519"/>
                  </a:lnTo>
                  <a:lnTo>
                    <a:pt x="2638" y="500"/>
                  </a:lnTo>
                  <a:lnTo>
                    <a:pt x="2702" y="482"/>
                  </a:lnTo>
                  <a:lnTo>
                    <a:pt x="2750" y="466"/>
                  </a:lnTo>
                  <a:lnTo>
                    <a:pt x="2795" y="450"/>
                  </a:lnTo>
                  <a:lnTo>
                    <a:pt x="2833" y="434"/>
                  </a:lnTo>
                  <a:lnTo>
                    <a:pt x="2867" y="418"/>
                  </a:lnTo>
                  <a:lnTo>
                    <a:pt x="2895" y="403"/>
                  </a:lnTo>
                  <a:lnTo>
                    <a:pt x="2916" y="387"/>
                  </a:lnTo>
                  <a:lnTo>
                    <a:pt x="2934" y="373"/>
                  </a:lnTo>
                  <a:lnTo>
                    <a:pt x="2944" y="359"/>
                  </a:lnTo>
                  <a:lnTo>
                    <a:pt x="2949" y="345"/>
                  </a:lnTo>
                  <a:lnTo>
                    <a:pt x="2945" y="334"/>
                  </a:lnTo>
                  <a:lnTo>
                    <a:pt x="2936" y="321"/>
                  </a:lnTo>
                  <a:lnTo>
                    <a:pt x="2921" y="308"/>
                  </a:lnTo>
                  <a:lnTo>
                    <a:pt x="2899" y="294"/>
                  </a:lnTo>
                  <a:lnTo>
                    <a:pt x="2872" y="280"/>
                  </a:lnTo>
                  <a:lnTo>
                    <a:pt x="2839" y="267"/>
                  </a:lnTo>
                  <a:lnTo>
                    <a:pt x="2801" y="252"/>
                  </a:lnTo>
                  <a:lnTo>
                    <a:pt x="2756" y="239"/>
                  </a:lnTo>
                  <a:lnTo>
                    <a:pt x="2706" y="224"/>
                  </a:lnTo>
                  <a:lnTo>
                    <a:pt x="2650" y="211"/>
                  </a:lnTo>
                  <a:lnTo>
                    <a:pt x="2589" y="197"/>
                  </a:lnTo>
                  <a:lnTo>
                    <a:pt x="2521" y="185"/>
                  </a:lnTo>
                  <a:lnTo>
                    <a:pt x="2449" y="173"/>
                  </a:lnTo>
                  <a:lnTo>
                    <a:pt x="2369" y="162"/>
                  </a:lnTo>
                  <a:lnTo>
                    <a:pt x="2284" y="152"/>
                  </a:lnTo>
                  <a:lnTo>
                    <a:pt x="2195" y="142"/>
                  </a:lnTo>
                  <a:lnTo>
                    <a:pt x="2099" y="133"/>
                  </a:lnTo>
                  <a:lnTo>
                    <a:pt x="1996" y="127"/>
                  </a:lnTo>
                  <a:lnTo>
                    <a:pt x="1889" y="121"/>
                  </a:lnTo>
                  <a:lnTo>
                    <a:pt x="1776" y="117"/>
                  </a:lnTo>
                  <a:lnTo>
                    <a:pt x="1656" y="115"/>
                  </a:lnTo>
                  <a:lnTo>
                    <a:pt x="1533" y="114"/>
                  </a:lnTo>
                  <a:close/>
                  <a:moveTo>
                    <a:pt x="1533" y="0"/>
                  </a:moveTo>
                  <a:lnTo>
                    <a:pt x="1548" y="0"/>
                  </a:lnTo>
                  <a:lnTo>
                    <a:pt x="1570" y="0"/>
                  </a:lnTo>
                  <a:lnTo>
                    <a:pt x="1597" y="0"/>
                  </a:lnTo>
                  <a:lnTo>
                    <a:pt x="1629" y="1"/>
                  </a:lnTo>
                  <a:lnTo>
                    <a:pt x="1665" y="1"/>
                  </a:lnTo>
                  <a:lnTo>
                    <a:pt x="1705" y="2"/>
                  </a:lnTo>
                  <a:lnTo>
                    <a:pt x="1749" y="3"/>
                  </a:lnTo>
                  <a:lnTo>
                    <a:pt x="1797" y="5"/>
                  </a:lnTo>
                  <a:lnTo>
                    <a:pt x="1848" y="7"/>
                  </a:lnTo>
                  <a:lnTo>
                    <a:pt x="1900" y="9"/>
                  </a:lnTo>
                  <a:lnTo>
                    <a:pt x="1956" y="12"/>
                  </a:lnTo>
                  <a:lnTo>
                    <a:pt x="2013" y="16"/>
                  </a:lnTo>
                  <a:lnTo>
                    <a:pt x="2072" y="20"/>
                  </a:lnTo>
                  <a:lnTo>
                    <a:pt x="2133" y="25"/>
                  </a:lnTo>
                  <a:lnTo>
                    <a:pt x="2194" y="30"/>
                  </a:lnTo>
                  <a:lnTo>
                    <a:pt x="2255" y="36"/>
                  </a:lnTo>
                  <a:lnTo>
                    <a:pt x="2317" y="42"/>
                  </a:lnTo>
                  <a:lnTo>
                    <a:pt x="2379" y="50"/>
                  </a:lnTo>
                  <a:lnTo>
                    <a:pt x="2440" y="58"/>
                  </a:lnTo>
                  <a:lnTo>
                    <a:pt x="2501" y="67"/>
                  </a:lnTo>
                  <a:lnTo>
                    <a:pt x="2560" y="78"/>
                  </a:lnTo>
                  <a:lnTo>
                    <a:pt x="2618" y="89"/>
                  </a:lnTo>
                  <a:lnTo>
                    <a:pt x="2674" y="101"/>
                  </a:lnTo>
                  <a:lnTo>
                    <a:pt x="2727" y="114"/>
                  </a:lnTo>
                  <a:lnTo>
                    <a:pt x="2778" y="128"/>
                  </a:lnTo>
                  <a:lnTo>
                    <a:pt x="2826" y="144"/>
                  </a:lnTo>
                  <a:lnTo>
                    <a:pt x="2870" y="160"/>
                  </a:lnTo>
                  <a:lnTo>
                    <a:pt x="2911" y="178"/>
                  </a:lnTo>
                  <a:lnTo>
                    <a:pt x="2947" y="197"/>
                  </a:lnTo>
                  <a:lnTo>
                    <a:pt x="2980" y="217"/>
                  </a:lnTo>
                  <a:lnTo>
                    <a:pt x="3007" y="239"/>
                  </a:lnTo>
                  <a:lnTo>
                    <a:pt x="3030" y="262"/>
                  </a:lnTo>
                  <a:lnTo>
                    <a:pt x="3048" y="287"/>
                  </a:lnTo>
                  <a:lnTo>
                    <a:pt x="3058" y="313"/>
                  </a:lnTo>
                  <a:lnTo>
                    <a:pt x="3063" y="341"/>
                  </a:lnTo>
                  <a:lnTo>
                    <a:pt x="3064" y="341"/>
                  </a:lnTo>
                  <a:lnTo>
                    <a:pt x="3064" y="738"/>
                  </a:lnTo>
                  <a:lnTo>
                    <a:pt x="3061" y="764"/>
                  </a:lnTo>
                  <a:lnTo>
                    <a:pt x="3052" y="790"/>
                  </a:lnTo>
                  <a:lnTo>
                    <a:pt x="3118" y="809"/>
                  </a:lnTo>
                  <a:lnTo>
                    <a:pt x="3177" y="827"/>
                  </a:lnTo>
                  <a:lnTo>
                    <a:pt x="3229" y="848"/>
                  </a:lnTo>
                  <a:lnTo>
                    <a:pt x="3274" y="869"/>
                  </a:lnTo>
                  <a:lnTo>
                    <a:pt x="3313" y="891"/>
                  </a:lnTo>
                  <a:lnTo>
                    <a:pt x="3344" y="915"/>
                  </a:lnTo>
                  <a:lnTo>
                    <a:pt x="3369" y="940"/>
                  </a:lnTo>
                  <a:lnTo>
                    <a:pt x="3387" y="966"/>
                  </a:lnTo>
                  <a:lnTo>
                    <a:pt x="3399" y="993"/>
                  </a:lnTo>
                  <a:lnTo>
                    <a:pt x="3404" y="1022"/>
                  </a:lnTo>
                  <a:lnTo>
                    <a:pt x="3405" y="1022"/>
                  </a:lnTo>
                  <a:lnTo>
                    <a:pt x="3405" y="1418"/>
                  </a:lnTo>
                  <a:lnTo>
                    <a:pt x="3401" y="1447"/>
                  </a:lnTo>
                  <a:lnTo>
                    <a:pt x="3391" y="1475"/>
                  </a:lnTo>
                  <a:lnTo>
                    <a:pt x="3375" y="1501"/>
                  </a:lnTo>
                  <a:lnTo>
                    <a:pt x="3353" y="1526"/>
                  </a:lnTo>
                  <a:lnTo>
                    <a:pt x="3326" y="1550"/>
                  </a:lnTo>
                  <a:lnTo>
                    <a:pt x="3293" y="1573"/>
                  </a:lnTo>
                  <a:lnTo>
                    <a:pt x="3256" y="1595"/>
                  </a:lnTo>
                  <a:lnTo>
                    <a:pt x="3215" y="1616"/>
                  </a:lnTo>
                  <a:lnTo>
                    <a:pt x="3168" y="1635"/>
                  </a:lnTo>
                  <a:lnTo>
                    <a:pt x="3118" y="1655"/>
                  </a:lnTo>
                  <a:lnTo>
                    <a:pt x="3064" y="1672"/>
                  </a:lnTo>
                  <a:lnTo>
                    <a:pt x="3064" y="2043"/>
                  </a:lnTo>
                  <a:lnTo>
                    <a:pt x="3061" y="2069"/>
                  </a:lnTo>
                  <a:lnTo>
                    <a:pt x="3053" y="2094"/>
                  </a:lnTo>
                  <a:lnTo>
                    <a:pt x="3100" y="2115"/>
                  </a:lnTo>
                  <a:lnTo>
                    <a:pt x="3139" y="2138"/>
                  </a:lnTo>
                  <a:lnTo>
                    <a:pt x="3173" y="2162"/>
                  </a:lnTo>
                  <a:lnTo>
                    <a:pt x="3197" y="2187"/>
                  </a:lnTo>
                  <a:lnTo>
                    <a:pt x="3217" y="2214"/>
                  </a:lnTo>
                  <a:lnTo>
                    <a:pt x="3228" y="2242"/>
                  </a:lnTo>
                  <a:lnTo>
                    <a:pt x="3233" y="2270"/>
                  </a:lnTo>
                  <a:lnTo>
                    <a:pt x="3235" y="2270"/>
                  </a:lnTo>
                  <a:lnTo>
                    <a:pt x="3235" y="2667"/>
                  </a:lnTo>
                  <a:lnTo>
                    <a:pt x="3231" y="2696"/>
                  </a:lnTo>
                  <a:lnTo>
                    <a:pt x="3221" y="2725"/>
                  </a:lnTo>
                  <a:lnTo>
                    <a:pt x="3204" y="2752"/>
                  </a:lnTo>
                  <a:lnTo>
                    <a:pt x="3181" y="2777"/>
                  </a:lnTo>
                  <a:lnTo>
                    <a:pt x="3153" y="2801"/>
                  </a:lnTo>
                  <a:lnTo>
                    <a:pt x="3119" y="2825"/>
                  </a:lnTo>
                  <a:lnTo>
                    <a:pt x="3080" y="2847"/>
                  </a:lnTo>
                  <a:lnTo>
                    <a:pt x="3036" y="2868"/>
                  </a:lnTo>
                  <a:lnTo>
                    <a:pt x="2988" y="2888"/>
                  </a:lnTo>
                  <a:lnTo>
                    <a:pt x="2936" y="2907"/>
                  </a:lnTo>
                  <a:lnTo>
                    <a:pt x="2880" y="2925"/>
                  </a:lnTo>
                  <a:lnTo>
                    <a:pt x="2820" y="2942"/>
                  </a:lnTo>
                  <a:lnTo>
                    <a:pt x="2758" y="2957"/>
                  </a:lnTo>
                  <a:lnTo>
                    <a:pt x="2693" y="2972"/>
                  </a:lnTo>
                  <a:lnTo>
                    <a:pt x="2625" y="2985"/>
                  </a:lnTo>
                  <a:lnTo>
                    <a:pt x="2556" y="2998"/>
                  </a:lnTo>
                  <a:lnTo>
                    <a:pt x="2484" y="3009"/>
                  </a:lnTo>
                  <a:lnTo>
                    <a:pt x="2411" y="3019"/>
                  </a:lnTo>
                  <a:lnTo>
                    <a:pt x="2337" y="3028"/>
                  </a:lnTo>
                  <a:lnTo>
                    <a:pt x="2334" y="3029"/>
                  </a:lnTo>
                  <a:lnTo>
                    <a:pt x="2330" y="3030"/>
                  </a:lnTo>
                  <a:lnTo>
                    <a:pt x="2327" y="3030"/>
                  </a:lnTo>
                  <a:lnTo>
                    <a:pt x="2325" y="3030"/>
                  </a:lnTo>
                  <a:lnTo>
                    <a:pt x="2324" y="3030"/>
                  </a:lnTo>
                  <a:lnTo>
                    <a:pt x="2186" y="3043"/>
                  </a:lnTo>
                  <a:lnTo>
                    <a:pt x="2049" y="3053"/>
                  </a:lnTo>
                  <a:lnTo>
                    <a:pt x="2046" y="3054"/>
                  </a:lnTo>
                  <a:lnTo>
                    <a:pt x="2043" y="3054"/>
                  </a:lnTo>
                  <a:lnTo>
                    <a:pt x="2042" y="3054"/>
                  </a:lnTo>
                  <a:lnTo>
                    <a:pt x="2040" y="3054"/>
                  </a:lnTo>
                  <a:lnTo>
                    <a:pt x="1924" y="3060"/>
                  </a:lnTo>
                  <a:lnTo>
                    <a:pt x="1811" y="3064"/>
                  </a:lnTo>
                  <a:lnTo>
                    <a:pt x="1702" y="3065"/>
                  </a:lnTo>
                  <a:lnTo>
                    <a:pt x="1593" y="3064"/>
                  </a:lnTo>
                  <a:lnTo>
                    <a:pt x="1480" y="3060"/>
                  </a:lnTo>
                  <a:lnTo>
                    <a:pt x="1365" y="3054"/>
                  </a:lnTo>
                  <a:lnTo>
                    <a:pt x="1363" y="3054"/>
                  </a:lnTo>
                  <a:lnTo>
                    <a:pt x="1362" y="3054"/>
                  </a:lnTo>
                  <a:lnTo>
                    <a:pt x="1359" y="3054"/>
                  </a:lnTo>
                  <a:lnTo>
                    <a:pt x="1356" y="3053"/>
                  </a:lnTo>
                  <a:lnTo>
                    <a:pt x="1219" y="3043"/>
                  </a:lnTo>
                  <a:lnTo>
                    <a:pt x="1081" y="3030"/>
                  </a:lnTo>
                  <a:lnTo>
                    <a:pt x="1079" y="3030"/>
                  </a:lnTo>
                  <a:lnTo>
                    <a:pt x="1078" y="3031"/>
                  </a:lnTo>
                  <a:lnTo>
                    <a:pt x="1075" y="3030"/>
                  </a:lnTo>
                  <a:lnTo>
                    <a:pt x="1071" y="3029"/>
                  </a:lnTo>
                  <a:lnTo>
                    <a:pt x="1068" y="3029"/>
                  </a:lnTo>
                  <a:lnTo>
                    <a:pt x="993" y="3019"/>
                  </a:lnTo>
                  <a:lnTo>
                    <a:pt x="921" y="3009"/>
                  </a:lnTo>
                  <a:lnTo>
                    <a:pt x="849" y="2998"/>
                  </a:lnTo>
                  <a:lnTo>
                    <a:pt x="780" y="2985"/>
                  </a:lnTo>
                  <a:lnTo>
                    <a:pt x="712" y="2972"/>
                  </a:lnTo>
                  <a:lnTo>
                    <a:pt x="646" y="2957"/>
                  </a:lnTo>
                  <a:lnTo>
                    <a:pt x="585" y="2942"/>
                  </a:lnTo>
                  <a:lnTo>
                    <a:pt x="525" y="2925"/>
                  </a:lnTo>
                  <a:lnTo>
                    <a:pt x="469" y="2908"/>
                  </a:lnTo>
                  <a:lnTo>
                    <a:pt x="416" y="2888"/>
                  </a:lnTo>
                  <a:lnTo>
                    <a:pt x="369" y="2868"/>
                  </a:lnTo>
                  <a:lnTo>
                    <a:pt x="324" y="2848"/>
                  </a:lnTo>
                  <a:lnTo>
                    <a:pt x="286" y="2825"/>
                  </a:lnTo>
                  <a:lnTo>
                    <a:pt x="252" y="2801"/>
                  </a:lnTo>
                  <a:lnTo>
                    <a:pt x="223" y="2778"/>
                  </a:lnTo>
                  <a:lnTo>
                    <a:pt x="200" y="2752"/>
                  </a:lnTo>
                  <a:lnTo>
                    <a:pt x="184" y="2725"/>
                  </a:lnTo>
                  <a:lnTo>
                    <a:pt x="173" y="2697"/>
                  </a:lnTo>
                  <a:lnTo>
                    <a:pt x="170" y="2667"/>
                  </a:lnTo>
                  <a:lnTo>
                    <a:pt x="170" y="2270"/>
                  </a:lnTo>
                  <a:lnTo>
                    <a:pt x="171" y="2270"/>
                  </a:lnTo>
                  <a:lnTo>
                    <a:pt x="173" y="2253"/>
                  </a:lnTo>
                  <a:lnTo>
                    <a:pt x="179" y="2235"/>
                  </a:lnTo>
                  <a:lnTo>
                    <a:pt x="139" y="2215"/>
                  </a:lnTo>
                  <a:lnTo>
                    <a:pt x="104" y="2193"/>
                  </a:lnTo>
                  <a:lnTo>
                    <a:pt x="73" y="2170"/>
                  </a:lnTo>
                  <a:lnTo>
                    <a:pt x="48" y="2148"/>
                  </a:lnTo>
                  <a:lnTo>
                    <a:pt x="28" y="2123"/>
                  </a:lnTo>
                  <a:lnTo>
                    <a:pt x="12" y="2097"/>
                  </a:lnTo>
                  <a:lnTo>
                    <a:pt x="3" y="2071"/>
                  </a:lnTo>
                  <a:lnTo>
                    <a:pt x="0" y="2043"/>
                  </a:lnTo>
                  <a:lnTo>
                    <a:pt x="0" y="1646"/>
                  </a:lnTo>
                  <a:lnTo>
                    <a:pt x="1" y="1646"/>
                  </a:lnTo>
                  <a:lnTo>
                    <a:pt x="5" y="1618"/>
                  </a:lnTo>
                  <a:lnTo>
                    <a:pt x="17" y="1591"/>
                  </a:lnTo>
                  <a:lnTo>
                    <a:pt x="34" y="1565"/>
                  </a:lnTo>
                  <a:lnTo>
                    <a:pt x="59" y="1541"/>
                  </a:lnTo>
                  <a:lnTo>
                    <a:pt x="89" y="1517"/>
                  </a:lnTo>
                  <a:lnTo>
                    <a:pt x="126" y="1496"/>
                  </a:lnTo>
                  <a:lnTo>
                    <a:pt x="169" y="1474"/>
                  </a:lnTo>
                  <a:lnTo>
                    <a:pt x="220" y="1454"/>
                  </a:lnTo>
                  <a:lnTo>
                    <a:pt x="277" y="1436"/>
                  </a:lnTo>
                  <a:lnTo>
                    <a:pt x="341" y="1418"/>
                  </a:lnTo>
                  <a:lnTo>
                    <a:pt x="341" y="1022"/>
                  </a:lnTo>
                  <a:lnTo>
                    <a:pt x="341" y="1022"/>
                  </a:lnTo>
                  <a:lnTo>
                    <a:pt x="346" y="993"/>
                  </a:lnTo>
                  <a:lnTo>
                    <a:pt x="291" y="975"/>
                  </a:lnTo>
                  <a:lnTo>
                    <a:pt x="241" y="957"/>
                  </a:lnTo>
                  <a:lnTo>
                    <a:pt x="194" y="937"/>
                  </a:lnTo>
                  <a:lnTo>
                    <a:pt x="151" y="915"/>
                  </a:lnTo>
                  <a:lnTo>
                    <a:pt x="113" y="894"/>
                  </a:lnTo>
                  <a:lnTo>
                    <a:pt x="80" y="871"/>
                  </a:lnTo>
                  <a:lnTo>
                    <a:pt x="52" y="846"/>
                  </a:lnTo>
                  <a:lnTo>
                    <a:pt x="30" y="821"/>
                  </a:lnTo>
                  <a:lnTo>
                    <a:pt x="13" y="794"/>
                  </a:lnTo>
                  <a:lnTo>
                    <a:pt x="3" y="767"/>
                  </a:lnTo>
                  <a:lnTo>
                    <a:pt x="0" y="738"/>
                  </a:lnTo>
                  <a:lnTo>
                    <a:pt x="0" y="341"/>
                  </a:lnTo>
                  <a:lnTo>
                    <a:pt x="1" y="341"/>
                  </a:lnTo>
                  <a:lnTo>
                    <a:pt x="6" y="313"/>
                  </a:lnTo>
                  <a:lnTo>
                    <a:pt x="18" y="287"/>
                  </a:lnTo>
                  <a:lnTo>
                    <a:pt x="34" y="262"/>
                  </a:lnTo>
                  <a:lnTo>
                    <a:pt x="57" y="239"/>
                  </a:lnTo>
                  <a:lnTo>
                    <a:pt x="84" y="217"/>
                  </a:lnTo>
                  <a:lnTo>
                    <a:pt x="117" y="197"/>
                  </a:lnTo>
                  <a:lnTo>
                    <a:pt x="153" y="178"/>
                  </a:lnTo>
                  <a:lnTo>
                    <a:pt x="194" y="160"/>
                  </a:lnTo>
                  <a:lnTo>
                    <a:pt x="239" y="144"/>
                  </a:lnTo>
                  <a:lnTo>
                    <a:pt x="286" y="128"/>
                  </a:lnTo>
                  <a:lnTo>
                    <a:pt x="337" y="114"/>
                  </a:lnTo>
                  <a:lnTo>
                    <a:pt x="390" y="101"/>
                  </a:lnTo>
                  <a:lnTo>
                    <a:pt x="446" y="89"/>
                  </a:lnTo>
                  <a:lnTo>
                    <a:pt x="504" y="78"/>
                  </a:lnTo>
                  <a:lnTo>
                    <a:pt x="563" y="67"/>
                  </a:lnTo>
                  <a:lnTo>
                    <a:pt x="624" y="58"/>
                  </a:lnTo>
                  <a:lnTo>
                    <a:pt x="685" y="50"/>
                  </a:lnTo>
                  <a:lnTo>
                    <a:pt x="747" y="42"/>
                  </a:lnTo>
                  <a:lnTo>
                    <a:pt x="809" y="36"/>
                  </a:lnTo>
                  <a:lnTo>
                    <a:pt x="871" y="30"/>
                  </a:lnTo>
                  <a:lnTo>
                    <a:pt x="932" y="25"/>
                  </a:lnTo>
                  <a:lnTo>
                    <a:pt x="992" y="20"/>
                  </a:lnTo>
                  <a:lnTo>
                    <a:pt x="1051" y="16"/>
                  </a:lnTo>
                  <a:lnTo>
                    <a:pt x="1108" y="12"/>
                  </a:lnTo>
                  <a:lnTo>
                    <a:pt x="1164" y="9"/>
                  </a:lnTo>
                  <a:lnTo>
                    <a:pt x="1218" y="7"/>
                  </a:lnTo>
                  <a:lnTo>
                    <a:pt x="1267" y="5"/>
                  </a:lnTo>
                  <a:lnTo>
                    <a:pt x="1315" y="3"/>
                  </a:lnTo>
                  <a:lnTo>
                    <a:pt x="1359" y="2"/>
                  </a:lnTo>
                  <a:lnTo>
                    <a:pt x="1399" y="1"/>
                  </a:lnTo>
                  <a:lnTo>
                    <a:pt x="1435" y="1"/>
                  </a:lnTo>
                  <a:lnTo>
                    <a:pt x="1468" y="0"/>
                  </a:lnTo>
                  <a:lnTo>
                    <a:pt x="1494" y="0"/>
                  </a:lnTo>
                  <a:lnTo>
                    <a:pt x="1516" y="0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bg1">
                <a:alpha val="44000"/>
              </a:schemeClr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grpSp>
          <p:nvGrpSpPr>
            <p:cNvPr id="83" name="Группа 82"/>
            <p:cNvGrpSpPr/>
            <p:nvPr/>
          </p:nvGrpSpPr>
          <p:grpSpPr>
            <a:xfrm>
              <a:off x="1867830" y="4302719"/>
              <a:ext cx="439854" cy="539327"/>
              <a:chOff x="5557838" y="3762375"/>
              <a:chExt cx="1827212" cy="1830388"/>
            </a:xfrm>
          </p:grpSpPr>
          <p:sp>
            <p:nvSpPr>
              <p:cNvPr id="89" name="AutoShape 41"/>
              <p:cNvSpPr>
                <a:spLocks noChangeAspect="1" noChangeArrowheads="1" noTextEdit="1"/>
              </p:cNvSpPr>
              <p:nvPr/>
            </p:nvSpPr>
            <p:spPr bwMode="auto">
              <a:xfrm>
                <a:off x="5557838" y="3762375"/>
                <a:ext cx="1827212" cy="1830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90" name="Rectangle 43"/>
              <p:cNvSpPr>
                <a:spLocks noChangeArrowheads="1"/>
              </p:cNvSpPr>
              <p:nvPr/>
            </p:nvSpPr>
            <p:spPr bwMode="auto">
              <a:xfrm>
                <a:off x="5557838" y="3762375"/>
                <a:ext cx="1827212" cy="1830388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91" name="Freeform 44"/>
              <p:cNvSpPr>
                <a:spLocks noEditPoints="1"/>
              </p:cNvSpPr>
              <p:nvPr/>
            </p:nvSpPr>
            <p:spPr bwMode="auto">
              <a:xfrm>
                <a:off x="5557838" y="3763963"/>
                <a:ext cx="1825625" cy="1825625"/>
              </a:xfrm>
              <a:custGeom>
                <a:avLst/>
                <a:gdLst>
                  <a:gd name="T0" fmla="*/ 3213 w 3451"/>
                  <a:gd name="T1" fmla="*/ 659 h 3449"/>
                  <a:gd name="T2" fmla="*/ 3325 w 3451"/>
                  <a:gd name="T3" fmla="*/ 714 h 3449"/>
                  <a:gd name="T4" fmla="*/ 3407 w 3451"/>
                  <a:gd name="T5" fmla="*/ 807 h 3449"/>
                  <a:gd name="T6" fmla="*/ 3448 w 3451"/>
                  <a:gd name="T7" fmla="*/ 926 h 3449"/>
                  <a:gd name="T8" fmla="*/ 3439 w 3451"/>
                  <a:gd name="T9" fmla="*/ 1056 h 3449"/>
                  <a:gd name="T10" fmla="*/ 3384 w 3451"/>
                  <a:gd name="T11" fmla="*/ 1168 h 3449"/>
                  <a:gd name="T12" fmla="*/ 3290 w 3451"/>
                  <a:gd name="T13" fmla="*/ 1249 h 3449"/>
                  <a:gd name="T14" fmla="*/ 3171 w 3451"/>
                  <a:gd name="T15" fmla="*/ 1291 h 3449"/>
                  <a:gd name="T16" fmla="*/ 2532 w 3451"/>
                  <a:gd name="T17" fmla="*/ 2296 h 3449"/>
                  <a:gd name="T18" fmla="*/ 2578 w 3451"/>
                  <a:gd name="T19" fmla="*/ 2400 h 3449"/>
                  <a:gd name="T20" fmla="*/ 2585 w 3451"/>
                  <a:gd name="T21" fmla="*/ 2523 h 3449"/>
                  <a:gd name="T22" fmla="*/ 2543 w 3451"/>
                  <a:gd name="T23" fmla="*/ 2642 h 3449"/>
                  <a:gd name="T24" fmla="*/ 2462 w 3451"/>
                  <a:gd name="T25" fmla="*/ 2735 h 3449"/>
                  <a:gd name="T26" fmla="*/ 2350 w 3451"/>
                  <a:gd name="T27" fmla="*/ 2790 h 3449"/>
                  <a:gd name="T28" fmla="*/ 2220 w 3451"/>
                  <a:gd name="T29" fmla="*/ 2800 h 3449"/>
                  <a:gd name="T30" fmla="*/ 2102 w 3451"/>
                  <a:gd name="T31" fmla="*/ 2758 h 3449"/>
                  <a:gd name="T32" fmla="*/ 2008 w 3451"/>
                  <a:gd name="T33" fmla="*/ 2676 h 3449"/>
                  <a:gd name="T34" fmla="*/ 1953 w 3451"/>
                  <a:gd name="T35" fmla="*/ 2565 h 3449"/>
                  <a:gd name="T36" fmla="*/ 1943 w 3451"/>
                  <a:gd name="T37" fmla="*/ 2440 h 3449"/>
                  <a:gd name="T38" fmla="*/ 1976 w 3451"/>
                  <a:gd name="T39" fmla="*/ 2334 h 3449"/>
                  <a:gd name="T40" fmla="*/ 1618 w 3451"/>
                  <a:gd name="T41" fmla="*/ 1725 h 3449"/>
                  <a:gd name="T42" fmla="*/ 1260 w 3451"/>
                  <a:gd name="T43" fmla="*/ 2334 h 3449"/>
                  <a:gd name="T44" fmla="*/ 1292 w 3451"/>
                  <a:gd name="T45" fmla="*/ 2440 h 3449"/>
                  <a:gd name="T46" fmla="*/ 1282 w 3451"/>
                  <a:gd name="T47" fmla="*/ 2565 h 3449"/>
                  <a:gd name="T48" fmla="*/ 1226 w 3451"/>
                  <a:gd name="T49" fmla="*/ 2676 h 3449"/>
                  <a:gd name="T50" fmla="*/ 1134 w 3451"/>
                  <a:gd name="T51" fmla="*/ 2758 h 3449"/>
                  <a:gd name="T52" fmla="*/ 1015 w 3451"/>
                  <a:gd name="T53" fmla="*/ 2800 h 3449"/>
                  <a:gd name="T54" fmla="*/ 884 w 3451"/>
                  <a:gd name="T55" fmla="*/ 2790 h 3449"/>
                  <a:gd name="T56" fmla="*/ 773 w 3451"/>
                  <a:gd name="T57" fmla="*/ 2735 h 3449"/>
                  <a:gd name="T58" fmla="*/ 691 w 3451"/>
                  <a:gd name="T59" fmla="*/ 2642 h 3449"/>
                  <a:gd name="T60" fmla="*/ 649 w 3451"/>
                  <a:gd name="T61" fmla="*/ 2523 h 3449"/>
                  <a:gd name="T62" fmla="*/ 659 w 3451"/>
                  <a:gd name="T63" fmla="*/ 2393 h 3449"/>
                  <a:gd name="T64" fmla="*/ 714 w 3451"/>
                  <a:gd name="T65" fmla="*/ 2282 h 3449"/>
                  <a:gd name="T66" fmla="*/ 807 w 3451"/>
                  <a:gd name="T67" fmla="*/ 2200 h 3449"/>
                  <a:gd name="T68" fmla="*/ 926 w 3451"/>
                  <a:gd name="T69" fmla="*/ 2159 h 3449"/>
                  <a:gd name="T70" fmla="*/ 1346 w 3451"/>
                  <a:gd name="T71" fmla="*/ 1578 h 3449"/>
                  <a:gd name="T72" fmla="*/ 1303 w 3451"/>
                  <a:gd name="T73" fmla="*/ 1476 h 3449"/>
                  <a:gd name="T74" fmla="*/ 1297 w 3451"/>
                  <a:gd name="T75" fmla="*/ 1357 h 3449"/>
                  <a:gd name="T76" fmla="*/ 1338 w 3451"/>
                  <a:gd name="T77" fmla="*/ 1238 h 3449"/>
                  <a:gd name="T78" fmla="*/ 1420 w 3451"/>
                  <a:gd name="T79" fmla="*/ 1145 h 3449"/>
                  <a:gd name="T80" fmla="*/ 1532 w 3451"/>
                  <a:gd name="T81" fmla="*/ 1090 h 3449"/>
                  <a:gd name="T82" fmla="*/ 1661 w 3451"/>
                  <a:gd name="T83" fmla="*/ 1081 h 3449"/>
                  <a:gd name="T84" fmla="*/ 1780 w 3451"/>
                  <a:gd name="T85" fmla="*/ 1122 h 3449"/>
                  <a:gd name="T86" fmla="*/ 1874 w 3451"/>
                  <a:gd name="T87" fmla="*/ 1204 h 3449"/>
                  <a:gd name="T88" fmla="*/ 1929 w 3451"/>
                  <a:gd name="T89" fmla="*/ 1315 h 3449"/>
                  <a:gd name="T90" fmla="*/ 1939 w 3451"/>
                  <a:gd name="T91" fmla="*/ 1440 h 3449"/>
                  <a:gd name="T92" fmla="*/ 1906 w 3451"/>
                  <a:gd name="T93" fmla="*/ 1546 h 3449"/>
                  <a:gd name="T94" fmla="*/ 2264 w 3451"/>
                  <a:gd name="T95" fmla="*/ 2156 h 3449"/>
                  <a:gd name="T96" fmla="*/ 2840 w 3451"/>
                  <a:gd name="T97" fmla="*/ 1120 h 3449"/>
                  <a:gd name="T98" fmla="*/ 2806 w 3451"/>
                  <a:gd name="T99" fmla="*/ 1010 h 3449"/>
                  <a:gd name="T100" fmla="*/ 2815 w 3451"/>
                  <a:gd name="T101" fmla="*/ 884 h 3449"/>
                  <a:gd name="T102" fmla="*/ 2871 w 3451"/>
                  <a:gd name="T103" fmla="*/ 773 h 3449"/>
                  <a:gd name="T104" fmla="*/ 2964 w 3451"/>
                  <a:gd name="T105" fmla="*/ 691 h 3449"/>
                  <a:gd name="T106" fmla="*/ 3084 w 3451"/>
                  <a:gd name="T107" fmla="*/ 650 h 3449"/>
                  <a:gd name="T108" fmla="*/ 431 w 3451"/>
                  <a:gd name="T109" fmla="*/ 0 h 3449"/>
                  <a:gd name="T110" fmla="*/ 3451 w 3451"/>
                  <a:gd name="T111" fmla="*/ 3449 h 34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451" h="3449">
                    <a:moveTo>
                      <a:pt x="3127" y="647"/>
                    </a:moveTo>
                    <a:lnTo>
                      <a:pt x="3171" y="650"/>
                    </a:lnTo>
                    <a:lnTo>
                      <a:pt x="3213" y="659"/>
                    </a:lnTo>
                    <a:lnTo>
                      <a:pt x="3253" y="672"/>
                    </a:lnTo>
                    <a:lnTo>
                      <a:pt x="3290" y="691"/>
                    </a:lnTo>
                    <a:lnTo>
                      <a:pt x="3325" y="714"/>
                    </a:lnTo>
                    <a:lnTo>
                      <a:pt x="3355" y="741"/>
                    </a:lnTo>
                    <a:lnTo>
                      <a:pt x="3384" y="773"/>
                    </a:lnTo>
                    <a:lnTo>
                      <a:pt x="3407" y="807"/>
                    </a:lnTo>
                    <a:lnTo>
                      <a:pt x="3426" y="844"/>
                    </a:lnTo>
                    <a:lnTo>
                      <a:pt x="3439" y="884"/>
                    </a:lnTo>
                    <a:lnTo>
                      <a:pt x="3448" y="926"/>
                    </a:lnTo>
                    <a:lnTo>
                      <a:pt x="3451" y="970"/>
                    </a:lnTo>
                    <a:lnTo>
                      <a:pt x="3448" y="1014"/>
                    </a:lnTo>
                    <a:lnTo>
                      <a:pt x="3439" y="1056"/>
                    </a:lnTo>
                    <a:lnTo>
                      <a:pt x="3426" y="1096"/>
                    </a:lnTo>
                    <a:lnTo>
                      <a:pt x="3407" y="1134"/>
                    </a:lnTo>
                    <a:lnTo>
                      <a:pt x="3384" y="1168"/>
                    </a:lnTo>
                    <a:lnTo>
                      <a:pt x="3355" y="1199"/>
                    </a:lnTo>
                    <a:lnTo>
                      <a:pt x="3325" y="1226"/>
                    </a:lnTo>
                    <a:lnTo>
                      <a:pt x="3290" y="1249"/>
                    </a:lnTo>
                    <a:lnTo>
                      <a:pt x="3253" y="1268"/>
                    </a:lnTo>
                    <a:lnTo>
                      <a:pt x="3213" y="1281"/>
                    </a:lnTo>
                    <a:lnTo>
                      <a:pt x="3171" y="1291"/>
                    </a:lnTo>
                    <a:lnTo>
                      <a:pt x="3127" y="1293"/>
                    </a:lnTo>
                    <a:lnTo>
                      <a:pt x="3106" y="1293"/>
                    </a:lnTo>
                    <a:lnTo>
                      <a:pt x="2532" y="2296"/>
                    </a:lnTo>
                    <a:lnTo>
                      <a:pt x="2552" y="2329"/>
                    </a:lnTo>
                    <a:lnTo>
                      <a:pt x="2566" y="2363"/>
                    </a:lnTo>
                    <a:lnTo>
                      <a:pt x="2578" y="2400"/>
                    </a:lnTo>
                    <a:lnTo>
                      <a:pt x="2585" y="2439"/>
                    </a:lnTo>
                    <a:lnTo>
                      <a:pt x="2588" y="2479"/>
                    </a:lnTo>
                    <a:lnTo>
                      <a:pt x="2585" y="2523"/>
                    </a:lnTo>
                    <a:lnTo>
                      <a:pt x="2577" y="2565"/>
                    </a:lnTo>
                    <a:lnTo>
                      <a:pt x="2562" y="2605"/>
                    </a:lnTo>
                    <a:lnTo>
                      <a:pt x="2543" y="2642"/>
                    </a:lnTo>
                    <a:lnTo>
                      <a:pt x="2520" y="2676"/>
                    </a:lnTo>
                    <a:lnTo>
                      <a:pt x="2493" y="2707"/>
                    </a:lnTo>
                    <a:lnTo>
                      <a:pt x="2462" y="2735"/>
                    </a:lnTo>
                    <a:lnTo>
                      <a:pt x="2428" y="2758"/>
                    </a:lnTo>
                    <a:lnTo>
                      <a:pt x="2390" y="2777"/>
                    </a:lnTo>
                    <a:lnTo>
                      <a:pt x="2350" y="2790"/>
                    </a:lnTo>
                    <a:lnTo>
                      <a:pt x="2308" y="2800"/>
                    </a:lnTo>
                    <a:lnTo>
                      <a:pt x="2264" y="2802"/>
                    </a:lnTo>
                    <a:lnTo>
                      <a:pt x="2220" y="2800"/>
                    </a:lnTo>
                    <a:lnTo>
                      <a:pt x="2178" y="2790"/>
                    </a:lnTo>
                    <a:lnTo>
                      <a:pt x="2138" y="2777"/>
                    </a:lnTo>
                    <a:lnTo>
                      <a:pt x="2102" y="2758"/>
                    </a:lnTo>
                    <a:lnTo>
                      <a:pt x="2067" y="2735"/>
                    </a:lnTo>
                    <a:lnTo>
                      <a:pt x="2035" y="2707"/>
                    </a:lnTo>
                    <a:lnTo>
                      <a:pt x="2008" y="2676"/>
                    </a:lnTo>
                    <a:lnTo>
                      <a:pt x="1985" y="2642"/>
                    </a:lnTo>
                    <a:lnTo>
                      <a:pt x="1966" y="2605"/>
                    </a:lnTo>
                    <a:lnTo>
                      <a:pt x="1953" y="2565"/>
                    </a:lnTo>
                    <a:lnTo>
                      <a:pt x="1944" y="2523"/>
                    </a:lnTo>
                    <a:lnTo>
                      <a:pt x="1941" y="2479"/>
                    </a:lnTo>
                    <a:lnTo>
                      <a:pt x="1943" y="2440"/>
                    </a:lnTo>
                    <a:lnTo>
                      <a:pt x="1949" y="2403"/>
                    </a:lnTo>
                    <a:lnTo>
                      <a:pt x="1961" y="2368"/>
                    </a:lnTo>
                    <a:lnTo>
                      <a:pt x="1976" y="2334"/>
                    </a:lnTo>
                    <a:lnTo>
                      <a:pt x="1993" y="2303"/>
                    </a:lnTo>
                    <a:lnTo>
                      <a:pt x="1646" y="1723"/>
                    </a:lnTo>
                    <a:lnTo>
                      <a:pt x="1618" y="1725"/>
                    </a:lnTo>
                    <a:lnTo>
                      <a:pt x="1590" y="1723"/>
                    </a:lnTo>
                    <a:lnTo>
                      <a:pt x="1241" y="2303"/>
                    </a:lnTo>
                    <a:lnTo>
                      <a:pt x="1260" y="2334"/>
                    </a:lnTo>
                    <a:lnTo>
                      <a:pt x="1275" y="2368"/>
                    </a:lnTo>
                    <a:lnTo>
                      <a:pt x="1285" y="2403"/>
                    </a:lnTo>
                    <a:lnTo>
                      <a:pt x="1292" y="2440"/>
                    </a:lnTo>
                    <a:lnTo>
                      <a:pt x="1294" y="2479"/>
                    </a:lnTo>
                    <a:lnTo>
                      <a:pt x="1292" y="2523"/>
                    </a:lnTo>
                    <a:lnTo>
                      <a:pt x="1282" y="2565"/>
                    </a:lnTo>
                    <a:lnTo>
                      <a:pt x="1268" y="2605"/>
                    </a:lnTo>
                    <a:lnTo>
                      <a:pt x="1250" y="2642"/>
                    </a:lnTo>
                    <a:lnTo>
                      <a:pt x="1226" y="2676"/>
                    </a:lnTo>
                    <a:lnTo>
                      <a:pt x="1199" y="2707"/>
                    </a:lnTo>
                    <a:lnTo>
                      <a:pt x="1168" y="2735"/>
                    </a:lnTo>
                    <a:lnTo>
                      <a:pt x="1134" y="2758"/>
                    </a:lnTo>
                    <a:lnTo>
                      <a:pt x="1096" y="2777"/>
                    </a:lnTo>
                    <a:lnTo>
                      <a:pt x="1057" y="2790"/>
                    </a:lnTo>
                    <a:lnTo>
                      <a:pt x="1015" y="2800"/>
                    </a:lnTo>
                    <a:lnTo>
                      <a:pt x="970" y="2802"/>
                    </a:lnTo>
                    <a:lnTo>
                      <a:pt x="926" y="2800"/>
                    </a:lnTo>
                    <a:lnTo>
                      <a:pt x="884" y="2790"/>
                    </a:lnTo>
                    <a:lnTo>
                      <a:pt x="845" y="2777"/>
                    </a:lnTo>
                    <a:lnTo>
                      <a:pt x="807" y="2758"/>
                    </a:lnTo>
                    <a:lnTo>
                      <a:pt x="773" y="2735"/>
                    </a:lnTo>
                    <a:lnTo>
                      <a:pt x="742" y="2707"/>
                    </a:lnTo>
                    <a:lnTo>
                      <a:pt x="714" y="2676"/>
                    </a:lnTo>
                    <a:lnTo>
                      <a:pt x="691" y="2642"/>
                    </a:lnTo>
                    <a:lnTo>
                      <a:pt x="673" y="2605"/>
                    </a:lnTo>
                    <a:lnTo>
                      <a:pt x="659" y="2565"/>
                    </a:lnTo>
                    <a:lnTo>
                      <a:pt x="649" y="2523"/>
                    </a:lnTo>
                    <a:lnTo>
                      <a:pt x="647" y="2479"/>
                    </a:lnTo>
                    <a:lnTo>
                      <a:pt x="649" y="2435"/>
                    </a:lnTo>
                    <a:lnTo>
                      <a:pt x="659" y="2393"/>
                    </a:lnTo>
                    <a:lnTo>
                      <a:pt x="673" y="2353"/>
                    </a:lnTo>
                    <a:lnTo>
                      <a:pt x="691" y="2315"/>
                    </a:lnTo>
                    <a:lnTo>
                      <a:pt x="714" y="2282"/>
                    </a:lnTo>
                    <a:lnTo>
                      <a:pt x="742" y="2250"/>
                    </a:lnTo>
                    <a:lnTo>
                      <a:pt x="773" y="2223"/>
                    </a:lnTo>
                    <a:lnTo>
                      <a:pt x="807" y="2200"/>
                    </a:lnTo>
                    <a:lnTo>
                      <a:pt x="845" y="2181"/>
                    </a:lnTo>
                    <a:lnTo>
                      <a:pt x="884" y="2167"/>
                    </a:lnTo>
                    <a:lnTo>
                      <a:pt x="926" y="2159"/>
                    </a:lnTo>
                    <a:lnTo>
                      <a:pt x="970" y="2156"/>
                    </a:lnTo>
                    <a:lnTo>
                      <a:pt x="999" y="2157"/>
                    </a:lnTo>
                    <a:lnTo>
                      <a:pt x="1346" y="1578"/>
                    </a:lnTo>
                    <a:lnTo>
                      <a:pt x="1328" y="1546"/>
                    </a:lnTo>
                    <a:lnTo>
                      <a:pt x="1314" y="1512"/>
                    </a:lnTo>
                    <a:lnTo>
                      <a:pt x="1303" y="1476"/>
                    </a:lnTo>
                    <a:lnTo>
                      <a:pt x="1296" y="1440"/>
                    </a:lnTo>
                    <a:lnTo>
                      <a:pt x="1294" y="1401"/>
                    </a:lnTo>
                    <a:lnTo>
                      <a:pt x="1297" y="1357"/>
                    </a:lnTo>
                    <a:lnTo>
                      <a:pt x="1305" y="1315"/>
                    </a:lnTo>
                    <a:lnTo>
                      <a:pt x="1320" y="1275"/>
                    </a:lnTo>
                    <a:lnTo>
                      <a:pt x="1338" y="1238"/>
                    </a:lnTo>
                    <a:lnTo>
                      <a:pt x="1362" y="1204"/>
                    </a:lnTo>
                    <a:lnTo>
                      <a:pt x="1389" y="1172"/>
                    </a:lnTo>
                    <a:lnTo>
                      <a:pt x="1420" y="1145"/>
                    </a:lnTo>
                    <a:lnTo>
                      <a:pt x="1454" y="1122"/>
                    </a:lnTo>
                    <a:lnTo>
                      <a:pt x="1492" y="1103"/>
                    </a:lnTo>
                    <a:lnTo>
                      <a:pt x="1532" y="1090"/>
                    </a:lnTo>
                    <a:lnTo>
                      <a:pt x="1574" y="1081"/>
                    </a:lnTo>
                    <a:lnTo>
                      <a:pt x="1618" y="1078"/>
                    </a:lnTo>
                    <a:lnTo>
                      <a:pt x="1661" y="1081"/>
                    </a:lnTo>
                    <a:lnTo>
                      <a:pt x="1704" y="1090"/>
                    </a:lnTo>
                    <a:lnTo>
                      <a:pt x="1744" y="1103"/>
                    </a:lnTo>
                    <a:lnTo>
                      <a:pt x="1780" y="1122"/>
                    </a:lnTo>
                    <a:lnTo>
                      <a:pt x="1815" y="1145"/>
                    </a:lnTo>
                    <a:lnTo>
                      <a:pt x="1847" y="1172"/>
                    </a:lnTo>
                    <a:lnTo>
                      <a:pt x="1874" y="1204"/>
                    </a:lnTo>
                    <a:lnTo>
                      <a:pt x="1897" y="1238"/>
                    </a:lnTo>
                    <a:lnTo>
                      <a:pt x="1916" y="1275"/>
                    </a:lnTo>
                    <a:lnTo>
                      <a:pt x="1929" y="1315"/>
                    </a:lnTo>
                    <a:lnTo>
                      <a:pt x="1938" y="1357"/>
                    </a:lnTo>
                    <a:lnTo>
                      <a:pt x="1941" y="1401"/>
                    </a:lnTo>
                    <a:lnTo>
                      <a:pt x="1939" y="1440"/>
                    </a:lnTo>
                    <a:lnTo>
                      <a:pt x="1932" y="1476"/>
                    </a:lnTo>
                    <a:lnTo>
                      <a:pt x="1921" y="1512"/>
                    </a:lnTo>
                    <a:lnTo>
                      <a:pt x="1906" y="1546"/>
                    </a:lnTo>
                    <a:lnTo>
                      <a:pt x="1889" y="1578"/>
                    </a:lnTo>
                    <a:lnTo>
                      <a:pt x="2236" y="2157"/>
                    </a:lnTo>
                    <a:lnTo>
                      <a:pt x="2264" y="2156"/>
                    </a:lnTo>
                    <a:lnTo>
                      <a:pt x="2286" y="2156"/>
                    </a:lnTo>
                    <a:lnTo>
                      <a:pt x="2860" y="1152"/>
                    </a:lnTo>
                    <a:lnTo>
                      <a:pt x="2840" y="1120"/>
                    </a:lnTo>
                    <a:lnTo>
                      <a:pt x="2824" y="1085"/>
                    </a:lnTo>
                    <a:lnTo>
                      <a:pt x="2813" y="1049"/>
                    </a:lnTo>
                    <a:lnTo>
                      <a:pt x="2806" y="1010"/>
                    </a:lnTo>
                    <a:lnTo>
                      <a:pt x="2803" y="970"/>
                    </a:lnTo>
                    <a:lnTo>
                      <a:pt x="2807" y="926"/>
                    </a:lnTo>
                    <a:lnTo>
                      <a:pt x="2815" y="884"/>
                    </a:lnTo>
                    <a:lnTo>
                      <a:pt x="2829" y="844"/>
                    </a:lnTo>
                    <a:lnTo>
                      <a:pt x="2848" y="807"/>
                    </a:lnTo>
                    <a:lnTo>
                      <a:pt x="2871" y="773"/>
                    </a:lnTo>
                    <a:lnTo>
                      <a:pt x="2898" y="741"/>
                    </a:lnTo>
                    <a:lnTo>
                      <a:pt x="2929" y="714"/>
                    </a:lnTo>
                    <a:lnTo>
                      <a:pt x="2964" y="691"/>
                    </a:lnTo>
                    <a:lnTo>
                      <a:pt x="3001" y="672"/>
                    </a:lnTo>
                    <a:lnTo>
                      <a:pt x="3042" y="659"/>
                    </a:lnTo>
                    <a:lnTo>
                      <a:pt x="3084" y="650"/>
                    </a:lnTo>
                    <a:lnTo>
                      <a:pt x="3127" y="647"/>
                    </a:lnTo>
                    <a:close/>
                    <a:moveTo>
                      <a:pt x="0" y="0"/>
                    </a:moveTo>
                    <a:lnTo>
                      <a:pt x="431" y="0"/>
                    </a:lnTo>
                    <a:lnTo>
                      <a:pt x="431" y="3018"/>
                    </a:lnTo>
                    <a:lnTo>
                      <a:pt x="3451" y="3018"/>
                    </a:lnTo>
                    <a:lnTo>
                      <a:pt x="3451" y="3449"/>
                    </a:lnTo>
                    <a:lnTo>
                      <a:pt x="0" y="344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7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</p:grpSp>
        <p:sp>
          <p:nvSpPr>
            <p:cNvPr id="84" name="Freeform 37"/>
            <p:cNvSpPr>
              <a:spLocks noEditPoints="1"/>
            </p:cNvSpPr>
            <p:nvPr/>
          </p:nvSpPr>
          <p:spPr bwMode="auto">
            <a:xfrm>
              <a:off x="1289187" y="5008943"/>
              <a:ext cx="502713" cy="643659"/>
            </a:xfrm>
            <a:custGeom>
              <a:avLst/>
              <a:gdLst>
                <a:gd name="T0" fmla="*/ 1007 w 2998"/>
                <a:gd name="T1" fmla="*/ 1272 h 3835"/>
                <a:gd name="T2" fmla="*/ 674 w 2998"/>
                <a:gd name="T3" fmla="*/ 1577 h 3835"/>
                <a:gd name="T4" fmla="*/ 366 w 2998"/>
                <a:gd name="T5" fmla="*/ 1932 h 3835"/>
                <a:gd name="T6" fmla="*/ 153 w 2998"/>
                <a:gd name="T7" fmla="*/ 2412 h 3835"/>
                <a:gd name="T8" fmla="*/ 141 w 2998"/>
                <a:gd name="T9" fmla="*/ 2985 h 3835"/>
                <a:gd name="T10" fmla="*/ 408 w 2998"/>
                <a:gd name="T11" fmla="*/ 3431 h 3835"/>
                <a:gd name="T12" fmla="*/ 902 w 2998"/>
                <a:gd name="T13" fmla="*/ 3683 h 3835"/>
                <a:gd name="T14" fmla="*/ 1923 w 2998"/>
                <a:gd name="T15" fmla="*/ 3712 h 3835"/>
                <a:gd name="T16" fmla="*/ 2468 w 2998"/>
                <a:gd name="T17" fmla="*/ 3526 h 3835"/>
                <a:gd name="T18" fmla="*/ 2809 w 2998"/>
                <a:gd name="T19" fmla="*/ 3127 h 3835"/>
                <a:gd name="T20" fmla="*/ 2874 w 2998"/>
                <a:gd name="T21" fmla="*/ 2577 h 3835"/>
                <a:gd name="T22" fmla="*/ 2708 w 2998"/>
                <a:gd name="T23" fmla="*/ 2056 h 3835"/>
                <a:gd name="T24" fmla="*/ 2416 w 2998"/>
                <a:gd name="T25" fmla="*/ 1669 h 3835"/>
                <a:gd name="T26" fmla="*/ 2091 w 2998"/>
                <a:gd name="T27" fmla="*/ 1364 h 3835"/>
                <a:gd name="T28" fmla="*/ 1824 w 2998"/>
                <a:gd name="T29" fmla="*/ 1053 h 3835"/>
                <a:gd name="T30" fmla="*/ 1713 w 2998"/>
                <a:gd name="T31" fmla="*/ 1178 h 3835"/>
                <a:gd name="T32" fmla="*/ 1626 w 2998"/>
                <a:gd name="T33" fmla="*/ 1150 h 3835"/>
                <a:gd name="T34" fmla="*/ 1318 w 2998"/>
                <a:gd name="T35" fmla="*/ 1189 h 3835"/>
                <a:gd name="T36" fmla="*/ 1265 w 2998"/>
                <a:gd name="T37" fmla="*/ 1115 h 3835"/>
                <a:gd name="T38" fmla="*/ 1078 w 2998"/>
                <a:gd name="T39" fmla="*/ 811 h 3835"/>
                <a:gd name="T40" fmla="*/ 1859 w 2998"/>
                <a:gd name="T41" fmla="*/ 895 h 3835"/>
                <a:gd name="T42" fmla="*/ 1912 w 2998"/>
                <a:gd name="T43" fmla="*/ 794 h 3835"/>
                <a:gd name="T44" fmla="*/ 1006 w 2998"/>
                <a:gd name="T45" fmla="*/ 114 h 3835"/>
                <a:gd name="T46" fmla="*/ 1323 w 2998"/>
                <a:gd name="T47" fmla="*/ 466 h 3835"/>
                <a:gd name="T48" fmla="*/ 1415 w 2998"/>
                <a:gd name="T49" fmla="*/ 428 h 3835"/>
                <a:gd name="T50" fmla="*/ 1583 w 2998"/>
                <a:gd name="T51" fmla="*/ 428 h 3835"/>
                <a:gd name="T52" fmla="*/ 1675 w 2998"/>
                <a:gd name="T53" fmla="*/ 466 h 3835"/>
                <a:gd name="T54" fmla="*/ 1952 w 2998"/>
                <a:gd name="T55" fmla="*/ 117 h 3835"/>
                <a:gd name="T56" fmla="*/ 1930 w 2998"/>
                <a:gd name="T57" fmla="*/ 116 h 3835"/>
                <a:gd name="T58" fmla="*/ 1766 w 2998"/>
                <a:gd name="T59" fmla="*/ 168 h 3835"/>
                <a:gd name="T60" fmla="*/ 1577 w 2998"/>
                <a:gd name="T61" fmla="*/ 224 h 3835"/>
                <a:gd name="T62" fmla="*/ 1332 w 2998"/>
                <a:gd name="T63" fmla="*/ 210 h 3835"/>
                <a:gd name="T64" fmla="*/ 1135 w 2998"/>
                <a:gd name="T65" fmla="*/ 149 h 3835"/>
                <a:gd name="T66" fmla="*/ 1015 w 2998"/>
                <a:gd name="T67" fmla="*/ 112 h 3835"/>
                <a:gd name="T68" fmla="*/ 1065 w 2998"/>
                <a:gd name="T69" fmla="*/ 9 h 3835"/>
                <a:gd name="T70" fmla="*/ 1232 w 2998"/>
                <a:gd name="T71" fmla="*/ 61 h 3835"/>
                <a:gd name="T72" fmla="*/ 1411 w 2998"/>
                <a:gd name="T73" fmla="*/ 114 h 3835"/>
                <a:gd name="T74" fmla="*/ 1619 w 2998"/>
                <a:gd name="T75" fmla="*/ 95 h 3835"/>
                <a:gd name="T76" fmla="*/ 1814 w 2998"/>
                <a:gd name="T77" fmla="*/ 35 h 3835"/>
                <a:gd name="T78" fmla="*/ 1909 w 2998"/>
                <a:gd name="T79" fmla="*/ 4 h 3835"/>
                <a:gd name="T80" fmla="*/ 2060 w 2998"/>
                <a:gd name="T81" fmla="*/ 74 h 3835"/>
                <a:gd name="T82" fmla="*/ 2006 w 2998"/>
                <a:gd name="T83" fmla="*/ 733 h 3835"/>
                <a:gd name="T84" fmla="*/ 1996 w 2998"/>
                <a:gd name="T85" fmla="*/ 944 h 3835"/>
                <a:gd name="T86" fmla="*/ 2014 w 2998"/>
                <a:gd name="T87" fmla="*/ 1133 h 3835"/>
                <a:gd name="T88" fmla="*/ 2345 w 2998"/>
                <a:gd name="T89" fmla="*/ 1441 h 3835"/>
                <a:gd name="T90" fmla="*/ 2786 w 2998"/>
                <a:gd name="T91" fmla="*/ 1964 h 3835"/>
                <a:gd name="T92" fmla="*/ 2995 w 2998"/>
                <a:gd name="T93" fmla="*/ 2649 h 3835"/>
                <a:gd name="T94" fmla="*/ 2895 w 2998"/>
                <a:gd name="T95" fmla="*/ 3207 h 3835"/>
                <a:gd name="T96" fmla="*/ 2543 w 2998"/>
                <a:gd name="T97" fmla="*/ 3611 h 3835"/>
                <a:gd name="T98" fmla="*/ 2011 w 2998"/>
                <a:gd name="T99" fmla="*/ 3814 h 3835"/>
                <a:gd name="T100" fmla="*/ 987 w 2998"/>
                <a:gd name="T101" fmla="*/ 3814 h 3835"/>
                <a:gd name="T102" fmla="*/ 454 w 2998"/>
                <a:gd name="T103" fmla="*/ 3611 h 3835"/>
                <a:gd name="T104" fmla="*/ 102 w 2998"/>
                <a:gd name="T105" fmla="*/ 3207 h 3835"/>
                <a:gd name="T106" fmla="*/ 3 w 2998"/>
                <a:gd name="T107" fmla="*/ 2649 h 3835"/>
                <a:gd name="T108" fmla="*/ 212 w 2998"/>
                <a:gd name="T109" fmla="*/ 1964 h 3835"/>
                <a:gd name="T110" fmla="*/ 653 w 2998"/>
                <a:gd name="T111" fmla="*/ 1441 h 3835"/>
                <a:gd name="T112" fmla="*/ 984 w 2998"/>
                <a:gd name="T113" fmla="*/ 1133 h 3835"/>
                <a:gd name="T114" fmla="*/ 1002 w 2998"/>
                <a:gd name="T115" fmla="*/ 944 h 3835"/>
                <a:gd name="T116" fmla="*/ 991 w 2998"/>
                <a:gd name="T117" fmla="*/ 735 h 3835"/>
                <a:gd name="T118" fmla="*/ 894 w 2998"/>
                <a:gd name="T119" fmla="*/ 101 h 3835"/>
                <a:gd name="T120" fmla="*/ 1020 w 2998"/>
                <a:gd name="T121" fmla="*/ 0 h 3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98" h="3835">
                  <a:moveTo>
                    <a:pt x="1188" y="1009"/>
                  </a:moveTo>
                  <a:lnTo>
                    <a:pt x="1174" y="1053"/>
                  </a:lnTo>
                  <a:lnTo>
                    <a:pt x="1153" y="1096"/>
                  </a:lnTo>
                  <a:lnTo>
                    <a:pt x="1125" y="1139"/>
                  </a:lnTo>
                  <a:lnTo>
                    <a:pt x="1091" y="1184"/>
                  </a:lnTo>
                  <a:lnTo>
                    <a:pt x="1051" y="1227"/>
                  </a:lnTo>
                  <a:lnTo>
                    <a:pt x="1007" y="1272"/>
                  </a:lnTo>
                  <a:lnTo>
                    <a:pt x="958" y="1318"/>
                  </a:lnTo>
                  <a:lnTo>
                    <a:pt x="907" y="1364"/>
                  </a:lnTo>
                  <a:lnTo>
                    <a:pt x="852" y="1413"/>
                  </a:lnTo>
                  <a:lnTo>
                    <a:pt x="809" y="1452"/>
                  </a:lnTo>
                  <a:lnTo>
                    <a:pt x="765" y="1493"/>
                  </a:lnTo>
                  <a:lnTo>
                    <a:pt x="719" y="1534"/>
                  </a:lnTo>
                  <a:lnTo>
                    <a:pt x="674" y="1577"/>
                  </a:lnTo>
                  <a:lnTo>
                    <a:pt x="628" y="1622"/>
                  </a:lnTo>
                  <a:lnTo>
                    <a:pt x="582" y="1669"/>
                  </a:lnTo>
                  <a:lnTo>
                    <a:pt x="536" y="1717"/>
                  </a:lnTo>
                  <a:lnTo>
                    <a:pt x="492" y="1768"/>
                  </a:lnTo>
                  <a:lnTo>
                    <a:pt x="449" y="1820"/>
                  </a:lnTo>
                  <a:lnTo>
                    <a:pt x="407" y="1875"/>
                  </a:lnTo>
                  <a:lnTo>
                    <a:pt x="366" y="1932"/>
                  </a:lnTo>
                  <a:lnTo>
                    <a:pt x="326" y="1993"/>
                  </a:lnTo>
                  <a:lnTo>
                    <a:pt x="290" y="2056"/>
                  </a:lnTo>
                  <a:lnTo>
                    <a:pt x="256" y="2121"/>
                  </a:lnTo>
                  <a:lnTo>
                    <a:pt x="225" y="2189"/>
                  </a:lnTo>
                  <a:lnTo>
                    <a:pt x="197" y="2260"/>
                  </a:lnTo>
                  <a:lnTo>
                    <a:pt x="172" y="2335"/>
                  </a:lnTo>
                  <a:lnTo>
                    <a:pt x="153" y="2412"/>
                  </a:lnTo>
                  <a:lnTo>
                    <a:pt x="135" y="2493"/>
                  </a:lnTo>
                  <a:lnTo>
                    <a:pt x="123" y="2577"/>
                  </a:lnTo>
                  <a:lnTo>
                    <a:pt x="115" y="2665"/>
                  </a:lnTo>
                  <a:lnTo>
                    <a:pt x="113" y="2756"/>
                  </a:lnTo>
                  <a:lnTo>
                    <a:pt x="116" y="2834"/>
                  </a:lnTo>
                  <a:lnTo>
                    <a:pt x="126" y="2910"/>
                  </a:lnTo>
                  <a:lnTo>
                    <a:pt x="141" y="2985"/>
                  </a:lnTo>
                  <a:lnTo>
                    <a:pt x="162" y="3057"/>
                  </a:lnTo>
                  <a:lnTo>
                    <a:pt x="189" y="3127"/>
                  </a:lnTo>
                  <a:lnTo>
                    <a:pt x="222" y="3194"/>
                  </a:lnTo>
                  <a:lnTo>
                    <a:pt x="261" y="3259"/>
                  </a:lnTo>
                  <a:lnTo>
                    <a:pt x="304" y="3319"/>
                  </a:lnTo>
                  <a:lnTo>
                    <a:pt x="354" y="3378"/>
                  </a:lnTo>
                  <a:lnTo>
                    <a:pt x="408" y="3431"/>
                  </a:lnTo>
                  <a:lnTo>
                    <a:pt x="467" y="3481"/>
                  </a:lnTo>
                  <a:lnTo>
                    <a:pt x="530" y="3526"/>
                  </a:lnTo>
                  <a:lnTo>
                    <a:pt x="597" y="3567"/>
                  </a:lnTo>
                  <a:lnTo>
                    <a:pt x="668" y="3603"/>
                  </a:lnTo>
                  <a:lnTo>
                    <a:pt x="742" y="3634"/>
                  </a:lnTo>
                  <a:lnTo>
                    <a:pt x="820" y="3661"/>
                  </a:lnTo>
                  <a:lnTo>
                    <a:pt x="902" y="3683"/>
                  </a:lnTo>
                  <a:lnTo>
                    <a:pt x="986" y="3700"/>
                  </a:lnTo>
                  <a:lnTo>
                    <a:pt x="1075" y="3712"/>
                  </a:lnTo>
                  <a:lnTo>
                    <a:pt x="1164" y="3719"/>
                  </a:lnTo>
                  <a:lnTo>
                    <a:pt x="1259" y="3722"/>
                  </a:lnTo>
                  <a:lnTo>
                    <a:pt x="1739" y="3722"/>
                  </a:lnTo>
                  <a:lnTo>
                    <a:pt x="1832" y="3719"/>
                  </a:lnTo>
                  <a:lnTo>
                    <a:pt x="1923" y="3712"/>
                  </a:lnTo>
                  <a:lnTo>
                    <a:pt x="2012" y="3700"/>
                  </a:lnTo>
                  <a:lnTo>
                    <a:pt x="2096" y="3683"/>
                  </a:lnTo>
                  <a:lnTo>
                    <a:pt x="2177" y="3661"/>
                  </a:lnTo>
                  <a:lnTo>
                    <a:pt x="2255" y="3634"/>
                  </a:lnTo>
                  <a:lnTo>
                    <a:pt x="2330" y="3603"/>
                  </a:lnTo>
                  <a:lnTo>
                    <a:pt x="2401" y="3567"/>
                  </a:lnTo>
                  <a:lnTo>
                    <a:pt x="2468" y="3526"/>
                  </a:lnTo>
                  <a:lnTo>
                    <a:pt x="2531" y="3481"/>
                  </a:lnTo>
                  <a:lnTo>
                    <a:pt x="2590" y="3431"/>
                  </a:lnTo>
                  <a:lnTo>
                    <a:pt x="2644" y="3378"/>
                  </a:lnTo>
                  <a:lnTo>
                    <a:pt x="2694" y="3319"/>
                  </a:lnTo>
                  <a:lnTo>
                    <a:pt x="2737" y="3259"/>
                  </a:lnTo>
                  <a:lnTo>
                    <a:pt x="2775" y="3194"/>
                  </a:lnTo>
                  <a:lnTo>
                    <a:pt x="2809" y="3127"/>
                  </a:lnTo>
                  <a:lnTo>
                    <a:pt x="2836" y="3057"/>
                  </a:lnTo>
                  <a:lnTo>
                    <a:pt x="2857" y="2985"/>
                  </a:lnTo>
                  <a:lnTo>
                    <a:pt x="2872" y="2910"/>
                  </a:lnTo>
                  <a:lnTo>
                    <a:pt x="2881" y="2834"/>
                  </a:lnTo>
                  <a:lnTo>
                    <a:pt x="2885" y="2756"/>
                  </a:lnTo>
                  <a:lnTo>
                    <a:pt x="2883" y="2665"/>
                  </a:lnTo>
                  <a:lnTo>
                    <a:pt x="2874" y="2577"/>
                  </a:lnTo>
                  <a:lnTo>
                    <a:pt x="2863" y="2493"/>
                  </a:lnTo>
                  <a:lnTo>
                    <a:pt x="2845" y="2412"/>
                  </a:lnTo>
                  <a:lnTo>
                    <a:pt x="2825" y="2335"/>
                  </a:lnTo>
                  <a:lnTo>
                    <a:pt x="2801" y="2260"/>
                  </a:lnTo>
                  <a:lnTo>
                    <a:pt x="2773" y="2189"/>
                  </a:lnTo>
                  <a:lnTo>
                    <a:pt x="2742" y="2121"/>
                  </a:lnTo>
                  <a:lnTo>
                    <a:pt x="2708" y="2056"/>
                  </a:lnTo>
                  <a:lnTo>
                    <a:pt x="2672" y="1993"/>
                  </a:lnTo>
                  <a:lnTo>
                    <a:pt x="2632" y="1932"/>
                  </a:lnTo>
                  <a:lnTo>
                    <a:pt x="2591" y="1875"/>
                  </a:lnTo>
                  <a:lnTo>
                    <a:pt x="2549" y="1820"/>
                  </a:lnTo>
                  <a:lnTo>
                    <a:pt x="2506" y="1768"/>
                  </a:lnTo>
                  <a:lnTo>
                    <a:pt x="2461" y="1717"/>
                  </a:lnTo>
                  <a:lnTo>
                    <a:pt x="2416" y="1669"/>
                  </a:lnTo>
                  <a:lnTo>
                    <a:pt x="2370" y="1622"/>
                  </a:lnTo>
                  <a:lnTo>
                    <a:pt x="2324" y="1577"/>
                  </a:lnTo>
                  <a:lnTo>
                    <a:pt x="2279" y="1534"/>
                  </a:lnTo>
                  <a:lnTo>
                    <a:pt x="2233" y="1493"/>
                  </a:lnTo>
                  <a:lnTo>
                    <a:pt x="2189" y="1452"/>
                  </a:lnTo>
                  <a:lnTo>
                    <a:pt x="2146" y="1413"/>
                  </a:lnTo>
                  <a:lnTo>
                    <a:pt x="2091" y="1364"/>
                  </a:lnTo>
                  <a:lnTo>
                    <a:pt x="2040" y="1318"/>
                  </a:lnTo>
                  <a:lnTo>
                    <a:pt x="1991" y="1272"/>
                  </a:lnTo>
                  <a:lnTo>
                    <a:pt x="1947" y="1227"/>
                  </a:lnTo>
                  <a:lnTo>
                    <a:pt x="1907" y="1184"/>
                  </a:lnTo>
                  <a:lnTo>
                    <a:pt x="1873" y="1139"/>
                  </a:lnTo>
                  <a:lnTo>
                    <a:pt x="1845" y="1096"/>
                  </a:lnTo>
                  <a:lnTo>
                    <a:pt x="1824" y="1053"/>
                  </a:lnTo>
                  <a:lnTo>
                    <a:pt x="1810" y="1009"/>
                  </a:lnTo>
                  <a:lnTo>
                    <a:pt x="1697" y="1009"/>
                  </a:lnTo>
                  <a:lnTo>
                    <a:pt x="1733" y="1115"/>
                  </a:lnTo>
                  <a:lnTo>
                    <a:pt x="1736" y="1132"/>
                  </a:lnTo>
                  <a:lnTo>
                    <a:pt x="1733" y="1150"/>
                  </a:lnTo>
                  <a:lnTo>
                    <a:pt x="1725" y="1165"/>
                  </a:lnTo>
                  <a:lnTo>
                    <a:pt x="1713" y="1178"/>
                  </a:lnTo>
                  <a:lnTo>
                    <a:pt x="1697" y="1186"/>
                  </a:lnTo>
                  <a:lnTo>
                    <a:pt x="1688" y="1188"/>
                  </a:lnTo>
                  <a:lnTo>
                    <a:pt x="1680" y="1189"/>
                  </a:lnTo>
                  <a:lnTo>
                    <a:pt x="1662" y="1186"/>
                  </a:lnTo>
                  <a:lnTo>
                    <a:pt x="1647" y="1179"/>
                  </a:lnTo>
                  <a:lnTo>
                    <a:pt x="1634" y="1166"/>
                  </a:lnTo>
                  <a:lnTo>
                    <a:pt x="1626" y="1150"/>
                  </a:lnTo>
                  <a:lnTo>
                    <a:pt x="1578" y="1009"/>
                  </a:lnTo>
                  <a:lnTo>
                    <a:pt x="1420" y="1009"/>
                  </a:lnTo>
                  <a:lnTo>
                    <a:pt x="1372" y="1150"/>
                  </a:lnTo>
                  <a:lnTo>
                    <a:pt x="1364" y="1166"/>
                  </a:lnTo>
                  <a:lnTo>
                    <a:pt x="1351" y="1179"/>
                  </a:lnTo>
                  <a:lnTo>
                    <a:pt x="1336" y="1186"/>
                  </a:lnTo>
                  <a:lnTo>
                    <a:pt x="1318" y="1189"/>
                  </a:lnTo>
                  <a:lnTo>
                    <a:pt x="1310" y="1188"/>
                  </a:lnTo>
                  <a:lnTo>
                    <a:pt x="1301" y="1186"/>
                  </a:lnTo>
                  <a:lnTo>
                    <a:pt x="1284" y="1178"/>
                  </a:lnTo>
                  <a:lnTo>
                    <a:pt x="1273" y="1165"/>
                  </a:lnTo>
                  <a:lnTo>
                    <a:pt x="1265" y="1150"/>
                  </a:lnTo>
                  <a:lnTo>
                    <a:pt x="1262" y="1132"/>
                  </a:lnTo>
                  <a:lnTo>
                    <a:pt x="1265" y="1115"/>
                  </a:lnTo>
                  <a:lnTo>
                    <a:pt x="1301" y="1009"/>
                  </a:lnTo>
                  <a:lnTo>
                    <a:pt x="1188" y="1009"/>
                  </a:lnTo>
                  <a:close/>
                  <a:moveTo>
                    <a:pt x="1139" y="768"/>
                  </a:moveTo>
                  <a:lnTo>
                    <a:pt x="1118" y="771"/>
                  </a:lnTo>
                  <a:lnTo>
                    <a:pt x="1100" y="780"/>
                  </a:lnTo>
                  <a:lnTo>
                    <a:pt x="1086" y="794"/>
                  </a:lnTo>
                  <a:lnTo>
                    <a:pt x="1078" y="811"/>
                  </a:lnTo>
                  <a:lnTo>
                    <a:pt x="1075" y="831"/>
                  </a:lnTo>
                  <a:lnTo>
                    <a:pt x="1078" y="852"/>
                  </a:lnTo>
                  <a:lnTo>
                    <a:pt x="1086" y="870"/>
                  </a:lnTo>
                  <a:lnTo>
                    <a:pt x="1100" y="884"/>
                  </a:lnTo>
                  <a:lnTo>
                    <a:pt x="1118" y="892"/>
                  </a:lnTo>
                  <a:lnTo>
                    <a:pt x="1139" y="895"/>
                  </a:lnTo>
                  <a:lnTo>
                    <a:pt x="1859" y="895"/>
                  </a:lnTo>
                  <a:lnTo>
                    <a:pt x="1880" y="892"/>
                  </a:lnTo>
                  <a:lnTo>
                    <a:pt x="1898" y="884"/>
                  </a:lnTo>
                  <a:lnTo>
                    <a:pt x="1912" y="870"/>
                  </a:lnTo>
                  <a:lnTo>
                    <a:pt x="1920" y="852"/>
                  </a:lnTo>
                  <a:lnTo>
                    <a:pt x="1923" y="831"/>
                  </a:lnTo>
                  <a:lnTo>
                    <a:pt x="1920" y="811"/>
                  </a:lnTo>
                  <a:lnTo>
                    <a:pt x="1912" y="794"/>
                  </a:lnTo>
                  <a:lnTo>
                    <a:pt x="1898" y="780"/>
                  </a:lnTo>
                  <a:lnTo>
                    <a:pt x="1880" y="771"/>
                  </a:lnTo>
                  <a:lnTo>
                    <a:pt x="1859" y="768"/>
                  </a:lnTo>
                  <a:lnTo>
                    <a:pt x="1139" y="768"/>
                  </a:lnTo>
                  <a:close/>
                  <a:moveTo>
                    <a:pt x="1008" y="112"/>
                  </a:moveTo>
                  <a:lnTo>
                    <a:pt x="1006" y="112"/>
                  </a:lnTo>
                  <a:lnTo>
                    <a:pt x="1006" y="114"/>
                  </a:lnTo>
                  <a:lnTo>
                    <a:pt x="1006" y="117"/>
                  </a:lnTo>
                  <a:lnTo>
                    <a:pt x="1007" y="121"/>
                  </a:lnTo>
                  <a:lnTo>
                    <a:pt x="1008" y="126"/>
                  </a:lnTo>
                  <a:lnTo>
                    <a:pt x="1180" y="655"/>
                  </a:lnTo>
                  <a:lnTo>
                    <a:pt x="1367" y="655"/>
                  </a:lnTo>
                  <a:lnTo>
                    <a:pt x="1324" y="485"/>
                  </a:lnTo>
                  <a:lnTo>
                    <a:pt x="1323" y="466"/>
                  </a:lnTo>
                  <a:lnTo>
                    <a:pt x="1326" y="450"/>
                  </a:lnTo>
                  <a:lnTo>
                    <a:pt x="1336" y="435"/>
                  </a:lnTo>
                  <a:lnTo>
                    <a:pt x="1349" y="423"/>
                  </a:lnTo>
                  <a:lnTo>
                    <a:pt x="1365" y="416"/>
                  </a:lnTo>
                  <a:lnTo>
                    <a:pt x="1384" y="415"/>
                  </a:lnTo>
                  <a:lnTo>
                    <a:pt x="1400" y="418"/>
                  </a:lnTo>
                  <a:lnTo>
                    <a:pt x="1415" y="428"/>
                  </a:lnTo>
                  <a:lnTo>
                    <a:pt x="1427" y="441"/>
                  </a:lnTo>
                  <a:lnTo>
                    <a:pt x="1434" y="457"/>
                  </a:lnTo>
                  <a:lnTo>
                    <a:pt x="1483" y="655"/>
                  </a:lnTo>
                  <a:lnTo>
                    <a:pt x="1515" y="655"/>
                  </a:lnTo>
                  <a:lnTo>
                    <a:pt x="1564" y="457"/>
                  </a:lnTo>
                  <a:lnTo>
                    <a:pt x="1571" y="441"/>
                  </a:lnTo>
                  <a:lnTo>
                    <a:pt x="1583" y="428"/>
                  </a:lnTo>
                  <a:lnTo>
                    <a:pt x="1598" y="418"/>
                  </a:lnTo>
                  <a:lnTo>
                    <a:pt x="1614" y="415"/>
                  </a:lnTo>
                  <a:lnTo>
                    <a:pt x="1633" y="416"/>
                  </a:lnTo>
                  <a:lnTo>
                    <a:pt x="1649" y="423"/>
                  </a:lnTo>
                  <a:lnTo>
                    <a:pt x="1662" y="435"/>
                  </a:lnTo>
                  <a:lnTo>
                    <a:pt x="1671" y="450"/>
                  </a:lnTo>
                  <a:lnTo>
                    <a:pt x="1675" y="466"/>
                  </a:lnTo>
                  <a:lnTo>
                    <a:pt x="1674" y="485"/>
                  </a:lnTo>
                  <a:lnTo>
                    <a:pt x="1631" y="655"/>
                  </a:lnTo>
                  <a:lnTo>
                    <a:pt x="1816" y="655"/>
                  </a:lnTo>
                  <a:lnTo>
                    <a:pt x="1950" y="129"/>
                  </a:lnTo>
                  <a:lnTo>
                    <a:pt x="1950" y="127"/>
                  </a:lnTo>
                  <a:lnTo>
                    <a:pt x="1951" y="122"/>
                  </a:lnTo>
                  <a:lnTo>
                    <a:pt x="1952" y="117"/>
                  </a:lnTo>
                  <a:lnTo>
                    <a:pt x="1952" y="114"/>
                  </a:lnTo>
                  <a:lnTo>
                    <a:pt x="1952" y="112"/>
                  </a:lnTo>
                  <a:lnTo>
                    <a:pt x="1950" y="112"/>
                  </a:lnTo>
                  <a:lnTo>
                    <a:pt x="1948" y="112"/>
                  </a:lnTo>
                  <a:lnTo>
                    <a:pt x="1943" y="113"/>
                  </a:lnTo>
                  <a:lnTo>
                    <a:pt x="1938" y="113"/>
                  </a:lnTo>
                  <a:lnTo>
                    <a:pt x="1930" y="116"/>
                  </a:lnTo>
                  <a:lnTo>
                    <a:pt x="1917" y="120"/>
                  </a:lnTo>
                  <a:lnTo>
                    <a:pt x="1900" y="126"/>
                  </a:lnTo>
                  <a:lnTo>
                    <a:pt x="1878" y="133"/>
                  </a:lnTo>
                  <a:lnTo>
                    <a:pt x="1852" y="141"/>
                  </a:lnTo>
                  <a:lnTo>
                    <a:pt x="1825" y="149"/>
                  </a:lnTo>
                  <a:lnTo>
                    <a:pt x="1796" y="158"/>
                  </a:lnTo>
                  <a:lnTo>
                    <a:pt x="1766" y="168"/>
                  </a:lnTo>
                  <a:lnTo>
                    <a:pt x="1736" y="177"/>
                  </a:lnTo>
                  <a:lnTo>
                    <a:pt x="1706" y="186"/>
                  </a:lnTo>
                  <a:lnTo>
                    <a:pt x="1678" y="196"/>
                  </a:lnTo>
                  <a:lnTo>
                    <a:pt x="1653" y="203"/>
                  </a:lnTo>
                  <a:lnTo>
                    <a:pt x="1629" y="210"/>
                  </a:lnTo>
                  <a:lnTo>
                    <a:pt x="1611" y="215"/>
                  </a:lnTo>
                  <a:lnTo>
                    <a:pt x="1577" y="224"/>
                  </a:lnTo>
                  <a:lnTo>
                    <a:pt x="1540" y="228"/>
                  </a:lnTo>
                  <a:lnTo>
                    <a:pt x="1501" y="231"/>
                  </a:lnTo>
                  <a:lnTo>
                    <a:pt x="1462" y="231"/>
                  </a:lnTo>
                  <a:lnTo>
                    <a:pt x="1422" y="228"/>
                  </a:lnTo>
                  <a:lnTo>
                    <a:pt x="1385" y="224"/>
                  </a:lnTo>
                  <a:lnTo>
                    <a:pt x="1351" y="215"/>
                  </a:lnTo>
                  <a:lnTo>
                    <a:pt x="1332" y="210"/>
                  </a:lnTo>
                  <a:lnTo>
                    <a:pt x="1309" y="203"/>
                  </a:lnTo>
                  <a:lnTo>
                    <a:pt x="1283" y="196"/>
                  </a:lnTo>
                  <a:lnTo>
                    <a:pt x="1254" y="186"/>
                  </a:lnTo>
                  <a:lnTo>
                    <a:pt x="1225" y="177"/>
                  </a:lnTo>
                  <a:lnTo>
                    <a:pt x="1195" y="168"/>
                  </a:lnTo>
                  <a:lnTo>
                    <a:pt x="1164" y="158"/>
                  </a:lnTo>
                  <a:lnTo>
                    <a:pt x="1135" y="149"/>
                  </a:lnTo>
                  <a:lnTo>
                    <a:pt x="1107" y="141"/>
                  </a:lnTo>
                  <a:lnTo>
                    <a:pt x="1082" y="133"/>
                  </a:lnTo>
                  <a:lnTo>
                    <a:pt x="1059" y="126"/>
                  </a:lnTo>
                  <a:lnTo>
                    <a:pt x="1041" y="120"/>
                  </a:lnTo>
                  <a:lnTo>
                    <a:pt x="1028" y="115"/>
                  </a:lnTo>
                  <a:lnTo>
                    <a:pt x="1020" y="113"/>
                  </a:lnTo>
                  <a:lnTo>
                    <a:pt x="1015" y="112"/>
                  </a:lnTo>
                  <a:lnTo>
                    <a:pt x="1012" y="112"/>
                  </a:lnTo>
                  <a:lnTo>
                    <a:pt x="1008" y="112"/>
                  </a:lnTo>
                  <a:close/>
                  <a:moveTo>
                    <a:pt x="1020" y="0"/>
                  </a:moveTo>
                  <a:lnTo>
                    <a:pt x="1050" y="4"/>
                  </a:lnTo>
                  <a:lnTo>
                    <a:pt x="1052" y="5"/>
                  </a:lnTo>
                  <a:lnTo>
                    <a:pt x="1056" y="7"/>
                  </a:lnTo>
                  <a:lnTo>
                    <a:pt x="1065" y="9"/>
                  </a:lnTo>
                  <a:lnTo>
                    <a:pt x="1079" y="14"/>
                  </a:lnTo>
                  <a:lnTo>
                    <a:pt x="1099" y="19"/>
                  </a:lnTo>
                  <a:lnTo>
                    <a:pt x="1121" y="26"/>
                  </a:lnTo>
                  <a:lnTo>
                    <a:pt x="1146" y="35"/>
                  </a:lnTo>
                  <a:lnTo>
                    <a:pt x="1174" y="43"/>
                  </a:lnTo>
                  <a:lnTo>
                    <a:pt x="1202" y="52"/>
                  </a:lnTo>
                  <a:lnTo>
                    <a:pt x="1232" y="61"/>
                  </a:lnTo>
                  <a:lnTo>
                    <a:pt x="1261" y="71"/>
                  </a:lnTo>
                  <a:lnTo>
                    <a:pt x="1289" y="79"/>
                  </a:lnTo>
                  <a:lnTo>
                    <a:pt x="1317" y="88"/>
                  </a:lnTo>
                  <a:lnTo>
                    <a:pt x="1342" y="95"/>
                  </a:lnTo>
                  <a:lnTo>
                    <a:pt x="1364" y="102"/>
                  </a:lnTo>
                  <a:lnTo>
                    <a:pt x="1382" y="107"/>
                  </a:lnTo>
                  <a:lnTo>
                    <a:pt x="1411" y="114"/>
                  </a:lnTo>
                  <a:lnTo>
                    <a:pt x="1445" y="117"/>
                  </a:lnTo>
                  <a:lnTo>
                    <a:pt x="1481" y="119"/>
                  </a:lnTo>
                  <a:lnTo>
                    <a:pt x="1516" y="117"/>
                  </a:lnTo>
                  <a:lnTo>
                    <a:pt x="1550" y="113"/>
                  </a:lnTo>
                  <a:lnTo>
                    <a:pt x="1579" y="107"/>
                  </a:lnTo>
                  <a:lnTo>
                    <a:pt x="1598" y="102"/>
                  </a:lnTo>
                  <a:lnTo>
                    <a:pt x="1619" y="95"/>
                  </a:lnTo>
                  <a:lnTo>
                    <a:pt x="1645" y="87"/>
                  </a:lnTo>
                  <a:lnTo>
                    <a:pt x="1671" y="79"/>
                  </a:lnTo>
                  <a:lnTo>
                    <a:pt x="1699" y="71"/>
                  </a:lnTo>
                  <a:lnTo>
                    <a:pt x="1729" y="61"/>
                  </a:lnTo>
                  <a:lnTo>
                    <a:pt x="1758" y="52"/>
                  </a:lnTo>
                  <a:lnTo>
                    <a:pt x="1786" y="43"/>
                  </a:lnTo>
                  <a:lnTo>
                    <a:pt x="1814" y="35"/>
                  </a:lnTo>
                  <a:lnTo>
                    <a:pt x="1838" y="26"/>
                  </a:lnTo>
                  <a:lnTo>
                    <a:pt x="1860" y="19"/>
                  </a:lnTo>
                  <a:lnTo>
                    <a:pt x="1879" y="14"/>
                  </a:lnTo>
                  <a:lnTo>
                    <a:pt x="1893" y="9"/>
                  </a:lnTo>
                  <a:lnTo>
                    <a:pt x="1902" y="7"/>
                  </a:lnTo>
                  <a:lnTo>
                    <a:pt x="1906" y="5"/>
                  </a:lnTo>
                  <a:lnTo>
                    <a:pt x="1909" y="4"/>
                  </a:lnTo>
                  <a:lnTo>
                    <a:pt x="1938" y="0"/>
                  </a:lnTo>
                  <a:lnTo>
                    <a:pt x="1966" y="0"/>
                  </a:lnTo>
                  <a:lnTo>
                    <a:pt x="1992" y="5"/>
                  </a:lnTo>
                  <a:lnTo>
                    <a:pt x="2014" y="16"/>
                  </a:lnTo>
                  <a:lnTo>
                    <a:pt x="2034" y="32"/>
                  </a:lnTo>
                  <a:lnTo>
                    <a:pt x="2049" y="52"/>
                  </a:lnTo>
                  <a:lnTo>
                    <a:pt x="2060" y="74"/>
                  </a:lnTo>
                  <a:lnTo>
                    <a:pt x="2064" y="100"/>
                  </a:lnTo>
                  <a:lnTo>
                    <a:pt x="2064" y="128"/>
                  </a:lnTo>
                  <a:lnTo>
                    <a:pt x="2058" y="157"/>
                  </a:lnTo>
                  <a:lnTo>
                    <a:pt x="1928" y="669"/>
                  </a:lnTo>
                  <a:lnTo>
                    <a:pt x="1958" y="686"/>
                  </a:lnTo>
                  <a:lnTo>
                    <a:pt x="1984" y="708"/>
                  </a:lnTo>
                  <a:lnTo>
                    <a:pt x="2006" y="733"/>
                  </a:lnTo>
                  <a:lnTo>
                    <a:pt x="2022" y="764"/>
                  </a:lnTo>
                  <a:lnTo>
                    <a:pt x="2033" y="796"/>
                  </a:lnTo>
                  <a:lnTo>
                    <a:pt x="2036" y="831"/>
                  </a:lnTo>
                  <a:lnTo>
                    <a:pt x="2033" y="863"/>
                  </a:lnTo>
                  <a:lnTo>
                    <a:pt x="2025" y="893"/>
                  </a:lnTo>
                  <a:lnTo>
                    <a:pt x="2013" y="920"/>
                  </a:lnTo>
                  <a:lnTo>
                    <a:pt x="1996" y="944"/>
                  </a:lnTo>
                  <a:lnTo>
                    <a:pt x="1975" y="965"/>
                  </a:lnTo>
                  <a:lnTo>
                    <a:pt x="1950" y="983"/>
                  </a:lnTo>
                  <a:lnTo>
                    <a:pt x="1923" y="997"/>
                  </a:lnTo>
                  <a:lnTo>
                    <a:pt x="1937" y="1028"/>
                  </a:lnTo>
                  <a:lnTo>
                    <a:pt x="1957" y="1062"/>
                  </a:lnTo>
                  <a:lnTo>
                    <a:pt x="1983" y="1097"/>
                  </a:lnTo>
                  <a:lnTo>
                    <a:pt x="2014" y="1133"/>
                  </a:lnTo>
                  <a:lnTo>
                    <a:pt x="2049" y="1171"/>
                  </a:lnTo>
                  <a:lnTo>
                    <a:pt x="2088" y="1208"/>
                  </a:lnTo>
                  <a:lnTo>
                    <a:pt x="2130" y="1248"/>
                  </a:lnTo>
                  <a:lnTo>
                    <a:pt x="2175" y="1289"/>
                  </a:lnTo>
                  <a:lnTo>
                    <a:pt x="2220" y="1329"/>
                  </a:lnTo>
                  <a:lnTo>
                    <a:pt x="2282" y="1384"/>
                  </a:lnTo>
                  <a:lnTo>
                    <a:pt x="2345" y="1441"/>
                  </a:lnTo>
                  <a:lnTo>
                    <a:pt x="2410" y="1503"/>
                  </a:lnTo>
                  <a:lnTo>
                    <a:pt x="2476" y="1568"/>
                  </a:lnTo>
                  <a:lnTo>
                    <a:pt x="2542" y="1638"/>
                  </a:lnTo>
                  <a:lnTo>
                    <a:pt x="2606" y="1712"/>
                  </a:lnTo>
                  <a:lnTo>
                    <a:pt x="2669" y="1790"/>
                  </a:lnTo>
                  <a:lnTo>
                    <a:pt x="2729" y="1873"/>
                  </a:lnTo>
                  <a:lnTo>
                    <a:pt x="2786" y="1964"/>
                  </a:lnTo>
                  <a:lnTo>
                    <a:pt x="2836" y="2055"/>
                  </a:lnTo>
                  <a:lnTo>
                    <a:pt x="2879" y="2149"/>
                  </a:lnTo>
                  <a:lnTo>
                    <a:pt x="2915" y="2245"/>
                  </a:lnTo>
                  <a:lnTo>
                    <a:pt x="2946" y="2342"/>
                  </a:lnTo>
                  <a:lnTo>
                    <a:pt x="2968" y="2442"/>
                  </a:lnTo>
                  <a:lnTo>
                    <a:pt x="2984" y="2545"/>
                  </a:lnTo>
                  <a:lnTo>
                    <a:pt x="2995" y="2649"/>
                  </a:lnTo>
                  <a:lnTo>
                    <a:pt x="2998" y="2756"/>
                  </a:lnTo>
                  <a:lnTo>
                    <a:pt x="2995" y="2835"/>
                  </a:lnTo>
                  <a:lnTo>
                    <a:pt x="2986" y="2913"/>
                  </a:lnTo>
                  <a:lnTo>
                    <a:pt x="2971" y="2990"/>
                  </a:lnTo>
                  <a:lnTo>
                    <a:pt x="2951" y="3065"/>
                  </a:lnTo>
                  <a:lnTo>
                    <a:pt x="2927" y="3137"/>
                  </a:lnTo>
                  <a:lnTo>
                    <a:pt x="2895" y="3207"/>
                  </a:lnTo>
                  <a:lnTo>
                    <a:pt x="2860" y="3275"/>
                  </a:lnTo>
                  <a:lnTo>
                    <a:pt x="2818" y="3339"/>
                  </a:lnTo>
                  <a:lnTo>
                    <a:pt x="2773" y="3401"/>
                  </a:lnTo>
                  <a:lnTo>
                    <a:pt x="2722" y="3459"/>
                  </a:lnTo>
                  <a:lnTo>
                    <a:pt x="2666" y="3515"/>
                  </a:lnTo>
                  <a:lnTo>
                    <a:pt x="2606" y="3565"/>
                  </a:lnTo>
                  <a:lnTo>
                    <a:pt x="2543" y="3611"/>
                  </a:lnTo>
                  <a:lnTo>
                    <a:pt x="2477" y="3653"/>
                  </a:lnTo>
                  <a:lnTo>
                    <a:pt x="2407" y="3690"/>
                  </a:lnTo>
                  <a:lnTo>
                    <a:pt x="2334" y="3724"/>
                  </a:lnTo>
                  <a:lnTo>
                    <a:pt x="2258" y="3753"/>
                  </a:lnTo>
                  <a:lnTo>
                    <a:pt x="2179" y="3778"/>
                  </a:lnTo>
                  <a:lnTo>
                    <a:pt x="2096" y="3799"/>
                  </a:lnTo>
                  <a:lnTo>
                    <a:pt x="2011" y="3814"/>
                  </a:lnTo>
                  <a:lnTo>
                    <a:pt x="1923" y="3826"/>
                  </a:lnTo>
                  <a:lnTo>
                    <a:pt x="1832" y="3833"/>
                  </a:lnTo>
                  <a:lnTo>
                    <a:pt x="1739" y="3835"/>
                  </a:lnTo>
                  <a:lnTo>
                    <a:pt x="1259" y="3835"/>
                  </a:lnTo>
                  <a:lnTo>
                    <a:pt x="1166" y="3833"/>
                  </a:lnTo>
                  <a:lnTo>
                    <a:pt x="1075" y="3826"/>
                  </a:lnTo>
                  <a:lnTo>
                    <a:pt x="987" y="3814"/>
                  </a:lnTo>
                  <a:lnTo>
                    <a:pt x="902" y="3799"/>
                  </a:lnTo>
                  <a:lnTo>
                    <a:pt x="819" y="3778"/>
                  </a:lnTo>
                  <a:lnTo>
                    <a:pt x="740" y="3753"/>
                  </a:lnTo>
                  <a:lnTo>
                    <a:pt x="663" y="3724"/>
                  </a:lnTo>
                  <a:lnTo>
                    <a:pt x="591" y="3690"/>
                  </a:lnTo>
                  <a:lnTo>
                    <a:pt x="521" y="3653"/>
                  </a:lnTo>
                  <a:lnTo>
                    <a:pt x="454" y="3611"/>
                  </a:lnTo>
                  <a:lnTo>
                    <a:pt x="392" y="3565"/>
                  </a:lnTo>
                  <a:lnTo>
                    <a:pt x="332" y="3515"/>
                  </a:lnTo>
                  <a:lnTo>
                    <a:pt x="276" y="3459"/>
                  </a:lnTo>
                  <a:lnTo>
                    <a:pt x="225" y="3401"/>
                  </a:lnTo>
                  <a:lnTo>
                    <a:pt x="179" y="3339"/>
                  </a:lnTo>
                  <a:lnTo>
                    <a:pt x="137" y="3275"/>
                  </a:lnTo>
                  <a:lnTo>
                    <a:pt x="102" y="3207"/>
                  </a:lnTo>
                  <a:lnTo>
                    <a:pt x="71" y="3137"/>
                  </a:lnTo>
                  <a:lnTo>
                    <a:pt x="46" y="3065"/>
                  </a:lnTo>
                  <a:lnTo>
                    <a:pt x="27" y="2990"/>
                  </a:lnTo>
                  <a:lnTo>
                    <a:pt x="11" y="2913"/>
                  </a:lnTo>
                  <a:lnTo>
                    <a:pt x="3" y="2835"/>
                  </a:lnTo>
                  <a:lnTo>
                    <a:pt x="0" y="2756"/>
                  </a:lnTo>
                  <a:lnTo>
                    <a:pt x="3" y="2649"/>
                  </a:lnTo>
                  <a:lnTo>
                    <a:pt x="14" y="2545"/>
                  </a:lnTo>
                  <a:lnTo>
                    <a:pt x="30" y="2442"/>
                  </a:lnTo>
                  <a:lnTo>
                    <a:pt x="52" y="2342"/>
                  </a:lnTo>
                  <a:lnTo>
                    <a:pt x="83" y="2245"/>
                  </a:lnTo>
                  <a:lnTo>
                    <a:pt x="119" y="2149"/>
                  </a:lnTo>
                  <a:lnTo>
                    <a:pt x="162" y="2055"/>
                  </a:lnTo>
                  <a:lnTo>
                    <a:pt x="212" y="1964"/>
                  </a:lnTo>
                  <a:lnTo>
                    <a:pt x="269" y="1873"/>
                  </a:lnTo>
                  <a:lnTo>
                    <a:pt x="329" y="1790"/>
                  </a:lnTo>
                  <a:lnTo>
                    <a:pt x="392" y="1712"/>
                  </a:lnTo>
                  <a:lnTo>
                    <a:pt x="456" y="1638"/>
                  </a:lnTo>
                  <a:lnTo>
                    <a:pt x="522" y="1568"/>
                  </a:lnTo>
                  <a:lnTo>
                    <a:pt x="587" y="1503"/>
                  </a:lnTo>
                  <a:lnTo>
                    <a:pt x="653" y="1441"/>
                  </a:lnTo>
                  <a:lnTo>
                    <a:pt x="716" y="1384"/>
                  </a:lnTo>
                  <a:lnTo>
                    <a:pt x="777" y="1329"/>
                  </a:lnTo>
                  <a:lnTo>
                    <a:pt x="823" y="1289"/>
                  </a:lnTo>
                  <a:lnTo>
                    <a:pt x="868" y="1248"/>
                  </a:lnTo>
                  <a:lnTo>
                    <a:pt x="910" y="1208"/>
                  </a:lnTo>
                  <a:lnTo>
                    <a:pt x="949" y="1171"/>
                  </a:lnTo>
                  <a:lnTo>
                    <a:pt x="984" y="1133"/>
                  </a:lnTo>
                  <a:lnTo>
                    <a:pt x="1015" y="1097"/>
                  </a:lnTo>
                  <a:lnTo>
                    <a:pt x="1041" y="1062"/>
                  </a:lnTo>
                  <a:lnTo>
                    <a:pt x="1061" y="1028"/>
                  </a:lnTo>
                  <a:lnTo>
                    <a:pt x="1075" y="997"/>
                  </a:lnTo>
                  <a:lnTo>
                    <a:pt x="1048" y="983"/>
                  </a:lnTo>
                  <a:lnTo>
                    <a:pt x="1023" y="965"/>
                  </a:lnTo>
                  <a:lnTo>
                    <a:pt x="1002" y="944"/>
                  </a:lnTo>
                  <a:lnTo>
                    <a:pt x="985" y="920"/>
                  </a:lnTo>
                  <a:lnTo>
                    <a:pt x="972" y="893"/>
                  </a:lnTo>
                  <a:lnTo>
                    <a:pt x="965" y="863"/>
                  </a:lnTo>
                  <a:lnTo>
                    <a:pt x="962" y="831"/>
                  </a:lnTo>
                  <a:lnTo>
                    <a:pt x="965" y="797"/>
                  </a:lnTo>
                  <a:lnTo>
                    <a:pt x="976" y="765"/>
                  </a:lnTo>
                  <a:lnTo>
                    <a:pt x="991" y="735"/>
                  </a:lnTo>
                  <a:lnTo>
                    <a:pt x="1012" y="709"/>
                  </a:lnTo>
                  <a:lnTo>
                    <a:pt x="1037" y="688"/>
                  </a:lnTo>
                  <a:lnTo>
                    <a:pt x="1066" y="670"/>
                  </a:lnTo>
                  <a:lnTo>
                    <a:pt x="900" y="159"/>
                  </a:lnTo>
                  <a:lnTo>
                    <a:pt x="900" y="158"/>
                  </a:lnTo>
                  <a:lnTo>
                    <a:pt x="894" y="129"/>
                  </a:lnTo>
                  <a:lnTo>
                    <a:pt x="894" y="101"/>
                  </a:lnTo>
                  <a:lnTo>
                    <a:pt x="899" y="75"/>
                  </a:lnTo>
                  <a:lnTo>
                    <a:pt x="909" y="52"/>
                  </a:lnTo>
                  <a:lnTo>
                    <a:pt x="924" y="32"/>
                  </a:lnTo>
                  <a:lnTo>
                    <a:pt x="944" y="16"/>
                  </a:lnTo>
                  <a:lnTo>
                    <a:pt x="966" y="5"/>
                  </a:lnTo>
                  <a:lnTo>
                    <a:pt x="992" y="0"/>
                  </a:lnTo>
                  <a:lnTo>
                    <a:pt x="1020" y="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7" name="Freeform 38"/>
            <p:cNvSpPr>
              <a:spLocks/>
            </p:cNvSpPr>
            <p:nvPr/>
          </p:nvSpPr>
          <p:spPr bwMode="auto">
            <a:xfrm>
              <a:off x="1480473" y="5331109"/>
              <a:ext cx="120141" cy="200011"/>
            </a:xfrm>
            <a:custGeom>
              <a:avLst/>
              <a:gdLst>
                <a:gd name="T0" fmla="*/ 391 w 714"/>
                <a:gd name="T1" fmla="*/ 11 h 1195"/>
                <a:gd name="T2" fmla="*/ 413 w 714"/>
                <a:gd name="T3" fmla="*/ 56 h 1195"/>
                <a:gd name="T4" fmla="*/ 511 w 714"/>
                <a:gd name="T5" fmla="*/ 145 h 1195"/>
                <a:gd name="T6" fmla="*/ 629 w 714"/>
                <a:gd name="T7" fmla="*/ 212 h 1195"/>
                <a:gd name="T8" fmla="*/ 698 w 714"/>
                <a:gd name="T9" fmla="*/ 310 h 1195"/>
                <a:gd name="T10" fmla="*/ 711 w 714"/>
                <a:gd name="T11" fmla="*/ 405 h 1195"/>
                <a:gd name="T12" fmla="*/ 675 w 714"/>
                <a:gd name="T13" fmla="*/ 440 h 1195"/>
                <a:gd name="T14" fmla="*/ 624 w 714"/>
                <a:gd name="T15" fmla="*/ 433 h 1195"/>
                <a:gd name="T16" fmla="*/ 601 w 714"/>
                <a:gd name="T17" fmla="*/ 388 h 1195"/>
                <a:gd name="T18" fmla="*/ 567 w 714"/>
                <a:gd name="T19" fmla="*/ 310 h 1195"/>
                <a:gd name="T20" fmla="*/ 479 w 714"/>
                <a:gd name="T21" fmla="*/ 255 h 1195"/>
                <a:gd name="T22" fmla="*/ 357 w 714"/>
                <a:gd name="T23" fmla="*/ 233 h 1195"/>
                <a:gd name="T24" fmla="*/ 235 w 714"/>
                <a:gd name="T25" fmla="*/ 255 h 1195"/>
                <a:gd name="T26" fmla="*/ 147 w 714"/>
                <a:gd name="T27" fmla="*/ 310 h 1195"/>
                <a:gd name="T28" fmla="*/ 113 w 714"/>
                <a:gd name="T29" fmla="*/ 388 h 1195"/>
                <a:gd name="T30" fmla="*/ 147 w 714"/>
                <a:gd name="T31" fmla="*/ 465 h 1195"/>
                <a:gd name="T32" fmla="*/ 235 w 714"/>
                <a:gd name="T33" fmla="*/ 519 h 1195"/>
                <a:gd name="T34" fmla="*/ 357 w 714"/>
                <a:gd name="T35" fmla="*/ 542 h 1195"/>
                <a:gd name="T36" fmla="*/ 497 w 714"/>
                <a:gd name="T37" fmla="*/ 561 h 1195"/>
                <a:gd name="T38" fmla="*/ 610 w 714"/>
                <a:gd name="T39" fmla="*/ 619 h 1195"/>
                <a:gd name="T40" fmla="*/ 686 w 714"/>
                <a:gd name="T41" fmla="*/ 704 h 1195"/>
                <a:gd name="T42" fmla="*/ 714 w 714"/>
                <a:gd name="T43" fmla="*/ 808 h 1195"/>
                <a:gd name="T44" fmla="*/ 681 w 714"/>
                <a:gd name="T45" fmla="*/ 921 h 1195"/>
                <a:gd name="T46" fmla="*/ 594 w 714"/>
                <a:gd name="T47" fmla="*/ 1009 h 1195"/>
                <a:gd name="T48" fmla="*/ 463 w 714"/>
                <a:gd name="T49" fmla="*/ 1063 h 1195"/>
                <a:gd name="T50" fmla="*/ 411 w 714"/>
                <a:gd name="T51" fmla="*/ 1156 h 1195"/>
                <a:gd name="T52" fmla="*/ 374 w 714"/>
                <a:gd name="T53" fmla="*/ 1192 h 1195"/>
                <a:gd name="T54" fmla="*/ 323 w 714"/>
                <a:gd name="T55" fmla="*/ 1184 h 1195"/>
                <a:gd name="T56" fmla="*/ 301 w 714"/>
                <a:gd name="T57" fmla="*/ 1139 h 1195"/>
                <a:gd name="T58" fmla="*/ 203 w 714"/>
                <a:gd name="T59" fmla="*/ 1050 h 1195"/>
                <a:gd name="T60" fmla="*/ 85 w 714"/>
                <a:gd name="T61" fmla="*/ 984 h 1195"/>
                <a:gd name="T62" fmla="*/ 14 w 714"/>
                <a:gd name="T63" fmla="*/ 886 h 1195"/>
                <a:gd name="T64" fmla="*/ 3 w 714"/>
                <a:gd name="T65" fmla="*/ 790 h 1195"/>
                <a:gd name="T66" fmla="*/ 39 w 714"/>
                <a:gd name="T67" fmla="*/ 755 h 1195"/>
                <a:gd name="T68" fmla="*/ 90 w 714"/>
                <a:gd name="T69" fmla="*/ 762 h 1195"/>
                <a:gd name="T70" fmla="*/ 113 w 714"/>
                <a:gd name="T71" fmla="*/ 808 h 1195"/>
                <a:gd name="T72" fmla="*/ 147 w 714"/>
                <a:gd name="T73" fmla="*/ 885 h 1195"/>
                <a:gd name="T74" fmla="*/ 235 w 714"/>
                <a:gd name="T75" fmla="*/ 941 h 1195"/>
                <a:gd name="T76" fmla="*/ 357 w 714"/>
                <a:gd name="T77" fmla="*/ 963 h 1195"/>
                <a:gd name="T78" fmla="*/ 479 w 714"/>
                <a:gd name="T79" fmla="*/ 941 h 1195"/>
                <a:gd name="T80" fmla="*/ 567 w 714"/>
                <a:gd name="T81" fmla="*/ 885 h 1195"/>
                <a:gd name="T82" fmla="*/ 601 w 714"/>
                <a:gd name="T83" fmla="*/ 808 h 1195"/>
                <a:gd name="T84" fmla="*/ 567 w 714"/>
                <a:gd name="T85" fmla="*/ 731 h 1195"/>
                <a:gd name="T86" fmla="*/ 479 w 714"/>
                <a:gd name="T87" fmla="*/ 676 h 1195"/>
                <a:gd name="T88" fmla="*/ 357 w 714"/>
                <a:gd name="T89" fmla="*/ 654 h 1195"/>
                <a:gd name="T90" fmla="*/ 217 w 714"/>
                <a:gd name="T91" fmla="*/ 634 h 1195"/>
                <a:gd name="T92" fmla="*/ 104 w 714"/>
                <a:gd name="T93" fmla="*/ 577 h 1195"/>
                <a:gd name="T94" fmla="*/ 28 w 714"/>
                <a:gd name="T95" fmla="*/ 491 h 1195"/>
                <a:gd name="T96" fmla="*/ 0 w 714"/>
                <a:gd name="T97" fmla="*/ 388 h 1195"/>
                <a:gd name="T98" fmla="*/ 33 w 714"/>
                <a:gd name="T99" fmla="*/ 275 h 1195"/>
                <a:gd name="T100" fmla="*/ 120 w 714"/>
                <a:gd name="T101" fmla="*/ 186 h 1195"/>
                <a:gd name="T102" fmla="*/ 250 w 714"/>
                <a:gd name="T103" fmla="*/ 132 h 1195"/>
                <a:gd name="T104" fmla="*/ 303 w 714"/>
                <a:gd name="T105" fmla="*/ 39 h 1195"/>
                <a:gd name="T106" fmla="*/ 339 w 714"/>
                <a:gd name="T107" fmla="*/ 3 h 1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14" h="1195">
                  <a:moveTo>
                    <a:pt x="357" y="0"/>
                  </a:moveTo>
                  <a:lnTo>
                    <a:pt x="374" y="3"/>
                  </a:lnTo>
                  <a:lnTo>
                    <a:pt x="391" y="11"/>
                  </a:lnTo>
                  <a:lnTo>
                    <a:pt x="402" y="23"/>
                  </a:lnTo>
                  <a:lnTo>
                    <a:pt x="411" y="39"/>
                  </a:lnTo>
                  <a:lnTo>
                    <a:pt x="413" y="56"/>
                  </a:lnTo>
                  <a:lnTo>
                    <a:pt x="413" y="123"/>
                  </a:lnTo>
                  <a:lnTo>
                    <a:pt x="463" y="132"/>
                  </a:lnTo>
                  <a:lnTo>
                    <a:pt x="511" y="145"/>
                  </a:lnTo>
                  <a:lnTo>
                    <a:pt x="554" y="164"/>
                  </a:lnTo>
                  <a:lnTo>
                    <a:pt x="594" y="186"/>
                  </a:lnTo>
                  <a:lnTo>
                    <a:pt x="629" y="212"/>
                  </a:lnTo>
                  <a:lnTo>
                    <a:pt x="658" y="242"/>
                  </a:lnTo>
                  <a:lnTo>
                    <a:pt x="681" y="275"/>
                  </a:lnTo>
                  <a:lnTo>
                    <a:pt x="698" y="310"/>
                  </a:lnTo>
                  <a:lnTo>
                    <a:pt x="710" y="347"/>
                  </a:lnTo>
                  <a:lnTo>
                    <a:pt x="714" y="388"/>
                  </a:lnTo>
                  <a:lnTo>
                    <a:pt x="711" y="405"/>
                  </a:lnTo>
                  <a:lnTo>
                    <a:pt x="703" y="420"/>
                  </a:lnTo>
                  <a:lnTo>
                    <a:pt x="690" y="433"/>
                  </a:lnTo>
                  <a:lnTo>
                    <a:pt x="675" y="440"/>
                  </a:lnTo>
                  <a:lnTo>
                    <a:pt x="658" y="444"/>
                  </a:lnTo>
                  <a:lnTo>
                    <a:pt x="639" y="440"/>
                  </a:lnTo>
                  <a:lnTo>
                    <a:pt x="624" y="433"/>
                  </a:lnTo>
                  <a:lnTo>
                    <a:pt x="612" y="420"/>
                  </a:lnTo>
                  <a:lnTo>
                    <a:pt x="604" y="405"/>
                  </a:lnTo>
                  <a:lnTo>
                    <a:pt x="601" y="388"/>
                  </a:lnTo>
                  <a:lnTo>
                    <a:pt x="597" y="360"/>
                  </a:lnTo>
                  <a:lnTo>
                    <a:pt x="585" y="334"/>
                  </a:lnTo>
                  <a:lnTo>
                    <a:pt x="567" y="310"/>
                  </a:lnTo>
                  <a:lnTo>
                    <a:pt x="542" y="289"/>
                  </a:lnTo>
                  <a:lnTo>
                    <a:pt x="513" y="270"/>
                  </a:lnTo>
                  <a:lnTo>
                    <a:pt x="479" y="255"/>
                  </a:lnTo>
                  <a:lnTo>
                    <a:pt x="441" y="243"/>
                  </a:lnTo>
                  <a:lnTo>
                    <a:pt x="400" y="236"/>
                  </a:lnTo>
                  <a:lnTo>
                    <a:pt x="357" y="233"/>
                  </a:lnTo>
                  <a:lnTo>
                    <a:pt x="314" y="236"/>
                  </a:lnTo>
                  <a:lnTo>
                    <a:pt x="273" y="243"/>
                  </a:lnTo>
                  <a:lnTo>
                    <a:pt x="235" y="255"/>
                  </a:lnTo>
                  <a:lnTo>
                    <a:pt x="201" y="270"/>
                  </a:lnTo>
                  <a:lnTo>
                    <a:pt x="172" y="289"/>
                  </a:lnTo>
                  <a:lnTo>
                    <a:pt x="147" y="310"/>
                  </a:lnTo>
                  <a:lnTo>
                    <a:pt x="128" y="334"/>
                  </a:lnTo>
                  <a:lnTo>
                    <a:pt x="117" y="360"/>
                  </a:lnTo>
                  <a:lnTo>
                    <a:pt x="113" y="388"/>
                  </a:lnTo>
                  <a:lnTo>
                    <a:pt x="117" y="414"/>
                  </a:lnTo>
                  <a:lnTo>
                    <a:pt x="128" y="440"/>
                  </a:lnTo>
                  <a:lnTo>
                    <a:pt x="147" y="465"/>
                  </a:lnTo>
                  <a:lnTo>
                    <a:pt x="172" y="486"/>
                  </a:lnTo>
                  <a:lnTo>
                    <a:pt x="201" y="504"/>
                  </a:lnTo>
                  <a:lnTo>
                    <a:pt x="235" y="519"/>
                  </a:lnTo>
                  <a:lnTo>
                    <a:pt x="273" y="531"/>
                  </a:lnTo>
                  <a:lnTo>
                    <a:pt x="314" y="538"/>
                  </a:lnTo>
                  <a:lnTo>
                    <a:pt x="357" y="542"/>
                  </a:lnTo>
                  <a:lnTo>
                    <a:pt x="406" y="544"/>
                  </a:lnTo>
                  <a:lnTo>
                    <a:pt x="453" y="551"/>
                  </a:lnTo>
                  <a:lnTo>
                    <a:pt x="497" y="561"/>
                  </a:lnTo>
                  <a:lnTo>
                    <a:pt x="539" y="577"/>
                  </a:lnTo>
                  <a:lnTo>
                    <a:pt x="576" y="596"/>
                  </a:lnTo>
                  <a:lnTo>
                    <a:pt x="610" y="619"/>
                  </a:lnTo>
                  <a:lnTo>
                    <a:pt x="640" y="644"/>
                  </a:lnTo>
                  <a:lnTo>
                    <a:pt x="666" y="672"/>
                  </a:lnTo>
                  <a:lnTo>
                    <a:pt x="686" y="704"/>
                  </a:lnTo>
                  <a:lnTo>
                    <a:pt x="701" y="736"/>
                  </a:lnTo>
                  <a:lnTo>
                    <a:pt x="710" y="771"/>
                  </a:lnTo>
                  <a:lnTo>
                    <a:pt x="714" y="808"/>
                  </a:lnTo>
                  <a:lnTo>
                    <a:pt x="710" y="847"/>
                  </a:lnTo>
                  <a:lnTo>
                    <a:pt x="698" y="886"/>
                  </a:lnTo>
                  <a:lnTo>
                    <a:pt x="681" y="921"/>
                  </a:lnTo>
                  <a:lnTo>
                    <a:pt x="658" y="953"/>
                  </a:lnTo>
                  <a:lnTo>
                    <a:pt x="629" y="984"/>
                  </a:lnTo>
                  <a:lnTo>
                    <a:pt x="594" y="1009"/>
                  </a:lnTo>
                  <a:lnTo>
                    <a:pt x="554" y="1032"/>
                  </a:lnTo>
                  <a:lnTo>
                    <a:pt x="511" y="1050"/>
                  </a:lnTo>
                  <a:lnTo>
                    <a:pt x="463" y="1063"/>
                  </a:lnTo>
                  <a:lnTo>
                    <a:pt x="413" y="1071"/>
                  </a:lnTo>
                  <a:lnTo>
                    <a:pt x="413" y="1139"/>
                  </a:lnTo>
                  <a:lnTo>
                    <a:pt x="411" y="1156"/>
                  </a:lnTo>
                  <a:lnTo>
                    <a:pt x="402" y="1173"/>
                  </a:lnTo>
                  <a:lnTo>
                    <a:pt x="391" y="1184"/>
                  </a:lnTo>
                  <a:lnTo>
                    <a:pt x="374" y="1192"/>
                  </a:lnTo>
                  <a:lnTo>
                    <a:pt x="357" y="1195"/>
                  </a:lnTo>
                  <a:lnTo>
                    <a:pt x="339" y="1192"/>
                  </a:lnTo>
                  <a:lnTo>
                    <a:pt x="323" y="1184"/>
                  </a:lnTo>
                  <a:lnTo>
                    <a:pt x="311" y="1173"/>
                  </a:lnTo>
                  <a:lnTo>
                    <a:pt x="303" y="1156"/>
                  </a:lnTo>
                  <a:lnTo>
                    <a:pt x="301" y="1139"/>
                  </a:lnTo>
                  <a:lnTo>
                    <a:pt x="301" y="1071"/>
                  </a:lnTo>
                  <a:lnTo>
                    <a:pt x="250" y="1063"/>
                  </a:lnTo>
                  <a:lnTo>
                    <a:pt x="203" y="1050"/>
                  </a:lnTo>
                  <a:lnTo>
                    <a:pt x="160" y="1032"/>
                  </a:lnTo>
                  <a:lnTo>
                    <a:pt x="120" y="1009"/>
                  </a:lnTo>
                  <a:lnTo>
                    <a:pt x="85" y="984"/>
                  </a:lnTo>
                  <a:lnTo>
                    <a:pt x="56" y="953"/>
                  </a:lnTo>
                  <a:lnTo>
                    <a:pt x="33" y="921"/>
                  </a:lnTo>
                  <a:lnTo>
                    <a:pt x="14" y="886"/>
                  </a:lnTo>
                  <a:lnTo>
                    <a:pt x="4" y="847"/>
                  </a:lnTo>
                  <a:lnTo>
                    <a:pt x="0" y="808"/>
                  </a:lnTo>
                  <a:lnTo>
                    <a:pt x="3" y="790"/>
                  </a:lnTo>
                  <a:lnTo>
                    <a:pt x="11" y="775"/>
                  </a:lnTo>
                  <a:lnTo>
                    <a:pt x="24" y="762"/>
                  </a:lnTo>
                  <a:lnTo>
                    <a:pt x="39" y="755"/>
                  </a:lnTo>
                  <a:lnTo>
                    <a:pt x="56" y="752"/>
                  </a:lnTo>
                  <a:lnTo>
                    <a:pt x="74" y="755"/>
                  </a:lnTo>
                  <a:lnTo>
                    <a:pt x="90" y="762"/>
                  </a:lnTo>
                  <a:lnTo>
                    <a:pt x="102" y="775"/>
                  </a:lnTo>
                  <a:lnTo>
                    <a:pt x="110" y="790"/>
                  </a:lnTo>
                  <a:lnTo>
                    <a:pt x="113" y="808"/>
                  </a:lnTo>
                  <a:lnTo>
                    <a:pt x="117" y="836"/>
                  </a:lnTo>
                  <a:lnTo>
                    <a:pt x="128" y="861"/>
                  </a:lnTo>
                  <a:lnTo>
                    <a:pt x="147" y="885"/>
                  </a:lnTo>
                  <a:lnTo>
                    <a:pt x="172" y="907"/>
                  </a:lnTo>
                  <a:lnTo>
                    <a:pt x="201" y="925"/>
                  </a:lnTo>
                  <a:lnTo>
                    <a:pt x="235" y="941"/>
                  </a:lnTo>
                  <a:lnTo>
                    <a:pt x="273" y="952"/>
                  </a:lnTo>
                  <a:lnTo>
                    <a:pt x="314" y="959"/>
                  </a:lnTo>
                  <a:lnTo>
                    <a:pt x="357" y="963"/>
                  </a:lnTo>
                  <a:lnTo>
                    <a:pt x="400" y="959"/>
                  </a:lnTo>
                  <a:lnTo>
                    <a:pt x="441" y="952"/>
                  </a:lnTo>
                  <a:lnTo>
                    <a:pt x="479" y="941"/>
                  </a:lnTo>
                  <a:lnTo>
                    <a:pt x="513" y="925"/>
                  </a:lnTo>
                  <a:lnTo>
                    <a:pt x="542" y="907"/>
                  </a:lnTo>
                  <a:lnTo>
                    <a:pt x="567" y="885"/>
                  </a:lnTo>
                  <a:lnTo>
                    <a:pt x="585" y="861"/>
                  </a:lnTo>
                  <a:lnTo>
                    <a:pt x="597" y="836"/>
                  </a:lnTo>
                  <a:lnTo>
                    <a:pt x="601" y="808"/>
                  </a:lnTo>
                  <a:lnTo>
                    <a:pt x="597" y="781"/>
                  </a:lnTo>
                  <a:lnTo>
                    <a:pt x="585" y="755"/>
                  </a:lnTo>
                  <a:lnTo>
                    <a:pt x="567" y="731"/>
                  </a:lnTo>
                  <a:lnTo>
                    <a:pt x="542" y="710"/>
                  </a:lnTo>
                  <a:lnTo>
                    <a:pt x="513" y="691"/>
                  </a:lnTo>
                  <a:lnTo>
                    <a:pt x="479" y="676"/>
                  </a:lnTo>
                  <a:lnTo>
                    <a:pt x="441" y="664"/>
                  </a:lnTo>
                  <a:lnTo>
                    <a:pt x="400" y="656"/>
                  </a:lnTo>
                  <a:lnTo>
                    <a:pt x="357" y="654"/>
                  </a:lnTo>
                  <a:lnTo>
                    <a:pt x="308" y="651"/>
                  </a:lnTo>
                  <a:lnTo>
                    <a:pt x="261" y="644"/>
                  </a:lnTo>
                  <a:lnTo>
                    <a:pt x="217" y="634"/>
                  </a:lnTo>
                  <a:lnTo>
                    <a:pt x="175" y="619"/>
                  </a:lnTo>
                  <a:lnTo>
                    <a:pt x="138" y="599"/>
                  </a:lnTo>
                  <a:lnTo>
                    <a:pt x="104" y="577"/>
                  </a:lnTo>
                  <a:lnTo>
                    <a:pt x="74" y="551"/>
                  </a:lnTo>
                  <a:lnTo>
                    <a:pt x="48" y="523"/>
                  </a:lnTo>
                  <a:lnTo>
                    <a:pt x="28" y="491"/>
                  </a:lnTo>
                  <a:lnTo>
                    <a:pt x="13" y="459"/>
                  </a:lnTo>
                  <a:lnTo>
                    <a:pt x="4" y="424"/>
                  </a:lnTo>
                  <a:lnTo>
                    <a:pt x="0" y="388"/>
                  </a:lnTo>
                  <a:lnTo>
                    <a:pt x="4" y="347"/>
                  </a:lnTo>
                  <a:lnTo>
                    <a:pt x="14" y="310"/>
                  </a:lnTo>
                  <a:lnTo>
                    <a:pt x="33" y="275"/>
                  </a:lnTo>
                  <a:lnTo>
                    <a:pt x="56" y="242"/>
                  </a:lnTo>
                  <a:lnTo>
                    <a:pt x="85" y="212"/>
                  </a:lnTo>
                  <a:lnTo>
                    <a:pt x="120" y="186"/>
                  </a:lnTo>
                  <a:lnTo>
                    <a:pt x="160" y="164"/>
                  </a:lnTo>
                  <a:lnTo>
                    <a:pt x="203" y="145"/>
                  </a:lnTo>
                  <a:lnTo>
                    <a:pt x="250" y="132"/>
                  </a:lnTo>
                  <a:lnTo>
                    <a:pt x="301" y="123"/>
                  </a:lnTo>
                  <a:lnTo>
                    <a:pt x="301" y="56"/>
                  </a:lnTo>
                  <a:lnTo>
                    <a:pt x="303" y="39"/>
                  </a:lnTo>
                  <a:lnTo>
                    <a:pt x="311" y="23"/>
                  </a:lnTo>
                  <a:lnTo>
                    <a:pt x="323" y="11"/>
                  </a:lnTo>
                  <a:lnTo>
                    <a:pt x="339" y="3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8" name="Freeform 39"/>
            <p:cNvSpPr>
              <a:spLocks noEditPoints="1"/>
            </p:cNvSpPr>
            <p:nvPr/>
          </p:nvSpPr>
          <p:spPr bwMode="auto">
            <a:xfrm>
              <a:off x="1389864" y="5280770"/>
              <a:ext cx="301359" cy="301359"/>
            </a:xfrm>
            <a:custGeom>
              <a:avLst/>
              <a:gdLst>
                <a:gd name="T0" fmla="*/ 749 w 1796"/>
                <a:gd name="T1" fmla="*/ 128 h 1797"/>
                <a:gd name="T2" fmla="*/ 544 w 1796"/>
                <a:gd name="T3" fmla="*/ 198 h 1797"/>
                <a:gd name="T4" fmla="*/ 369 w 1796"/>
                <a:gd name="T5" fmla="*/ 319 h 1797"/>
                <a:gd name="T6" fmla="*/ 232 w 1796"/>
                <a:gd name="T7" fmla="*/ 482 h 1797"/>
                <a:gd name="T8" fmla="*/ 144 w 1796"/>
                <a:gd name="T9" fmla="*/ 678 h 1797"/>
                <a:gd name="T10" fmla="*/ 113 w 1796"/>
                <a:gd name="T11" fmla="*/ 899 h 1797"/>
                <a:gd name="T12" fmla="*/ 144 w 1796"/>
                <a:gd name="T13" fmla="*/ 1119 h 1797"/>
                <a:gd name="T14" fmla="*/ 232 w 1796"/>
                <a:gd name="T15" fmla="*/ 1315 h 1797"/>
                <a:gd name="T16" fmla="*/ 369 w 1796"/>
                <a:gd name="T17" fmla="*/ 1478 h 1797"/>
                <a:gd name="T18" fmla="*/ 544 w 1796"/>
                <a:gd name="T19" fmla="*/ 1600 h 1797"/>
                <a:gd name="T20" fmla="*/ 749 w 1796"/>
                <a:gd name="T21" fmla="*/ 1670 h 1797"/>
                <a:gd name="T22" fmla="*/ 974 w 1796"/>
                <a:gd name="T23" fmla="*/ 1680 h 1797"/>
                <a:gd name="T24" fmla="*/ 1187 w 1796"/>
                <a:gd name="T25" fmla="*/ 1629 h 1797"/>
                <a:gd name="T26" fmla="*/ 1372 w 1796"/>
                <a:gd name="T27" fmla="*/ 1524 h 1797"/>
                <a:gd name="T28" fmla="*/ 1523 w 1796"/>
                <a:gd name="T29" fmla="*/ 1373 h 1797"/>
                <a:gd name="T30" fmla="*/ 1628 w 1796"/>
                <a:gd name="T31" fmla="*/ 1188 h 1797"/>
                <a:gd name="T32" fmla="*/ 1679 w 1796"/>
                <a:gd name="T33" fmla="*/ 974 h 1797"/>
                <a:gd name="T34" fmla="*/ 1668 w 1796"/>
                <a:gd name="T35" fmla="*/ 749 h 1797"/>
                <a:gd name="T36" fmla="*/ 1599 w 1796"/>
                <a:gd name="T37" fmla="*/ 544 h 1797"/>
                <a:gd name="T38" fmla="*/ 1477 w 1796"/>
                <a:gd name="T39" fmla="*/ 369 h 1797"/>
                <a:gd name="T40" fmla="*/ 1314 w 1796"/>
                <a:gd name="T41" fmla="*/ 233 h 1797"/>
                <a:gd name="T42" fmla="*/ 1118 w 1796"/>
                <a:gd name="T43" fmla="*/ 144 h 1797"/>
                <a:gd name="T44" fmla="*/ 898 w 1796"/>
                <a:gd name="T45" fmla="*/ 114 h 1797"/>
                <a:gd name="T46" fmla="*/ 1059 w 1796"/>
                <a:gd name="T47" fmla="*/ 14 h 1797"/>
                <a:gd name="T48" fmla="*/ 1283 w 1796"/>
                <a:gd name="T49" fmla="*/ 87 h 1797"/>
                <a:gd name="T50" fmla="*/ 1476 w 1796"/>
                <a:gd name="T51" fmla="*/ 212 h 1797"/>
                <a:gd name="T52" fmla="*/ 1631 w 1796"/>
                <a:gd name="T53" fmla="*/ 381 h 1797"/>
                <a:gd name="T54" fmla="*/ 1740 w 1796"/>
                <a:gd name="T55" fmla="*/ 586 h 1797"/>
                <a:gd name="T56" fmla="*/ 1792 w 1796"/>
                <a:gd name="T57" fmla="*/ 817 h 1797"/>
                <a:gd name="T58" fmla="*/ 1782 w 1796"/>
                <a:gd name="T59" fmla="*/ 1060 h 1797"/>
                <a:gd name="T60" fmla="*/ 1709 w 1796"/>
                <a:gd name="T61" fmla="*/ 1284 h 1797"/>
                <a:gd name="T62" fmla="*/ 1585 w 1796"/>
                <a:gd name="T63" fmla="*/ 1477 h 1797"/>
                <a:gd name="T64" fmla="*/ 1415 w 1796"/>
                <a:gd name="T65" fmla="*/ 1632 h 1797"/>
                <a:gd name="T66" fmla="*/ 1210 w 1796"/>
                <a:gd name="T67" fmla="*/ 1741 h 1797"/>
                <a:gd name="T68" fmla="*/ 980 w 1796"/>
                <a:gd name="T69" fmla="*/ 1793 h 1797"/>
                <a:gd name="T70" fmla="*/ 737 w 1796"/>
                <a:gd name="T71" fmla="*/ 1783 h 1797"/>
                <a:gd name="T72" fmla="*/ 513 w 1796"/>
                <a:gd name="T73" fmla="*/ 1710 h 1797"/>
                <a:gd name="T74" fmla="*/ 320 w 1796"/>
                <a:gd name="T75" fmla="*/ 1586 h 1797"/>
                <a:gd name="T76" fmla="*/ 165 w 1796"/>
                <a:gd name="T77" fmla="*/ 1417 h 1797"/>
                <a:gd name="T78" fmla="*/ 56 w 1796"/>
                <a:gd name="T79" fmla="*/ 1211 h 1797"/>
                <a:gd name="T80" fmla="*/ 4 w 1796"/>
                <a:gd name="T81" fmla="*/ 980 h 1797"/>
                <a:gd name="T82" fmla="*/ 14 w 1796"/>
                <a:gd name="T83" fmla="*/ 738 h 1797"/>
                <a:gd name="T84" fmla="*/ 87 w 1796"/>
                <a:gd name="T85" fmla="*/ 514 h 1797"/>
                <a:gd name="T86" fmla="*/ 211 w 1796"/>
                <a:gd name="T87" fmla="*/ 320 h 1797"/>
                <a:gd name="T88" fmla="*/ 380 w 1796"/>
                <a:gd name="T89" fmla="*/ 165 h 1797"/>
                <a:gd name="T90" fmla="*/ 586 w 1796"/>
                <a:gd name="T91" fmla="*/ 56 h 1797"/>
                <a:gd name="T92" fmla="*/ 816 w 1796"/>
                <a:gd name="T93" fmla="*/ 4 h 1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796" h="1797">
                  <a:moveTo>
                    <a:pt x="898" y="114"/>
                  </a:moveTo>
                  <a:lnTo>
                    <a:pt x="822" y="117"/>
                  </a:lnTo>
                  <a:lnTo>
                    <a:pt x="749" y="128"/>
                  </a:lnTo>
                  <a:lnTo>
                    <a:pt x="678" y="144"/>
                  </a:lnTo>
                  <a:lnTo>
                    <a:pt x="609" y="168"/>
                  </a:lnTo>
                  <a:lnTo>
                    <a:pt x="544" y="198"/>
                  </a:lnTo>
                  <a:lnTo>
                    <a:pt x="482" y="233"/>
                  </a:lnTo>
                  <a:lnTo>
                    <a:pt x="423" y="273"/>
                  </a:lnTo>
                  <a:lnTo>
                    <a:pt x="369" y="319"/>
                  </a:lnTo>
                  <a:lnTo>
                    <a:pt x="319" y="369"/>
                  </a:lnTo>
                  <a:lnTo>
                    <a:pt x="273" y="424"/>
                  </a:lnTo>
                  <a:lnTo>
                    <a:pt x="232" y="482"/>
                  </a:lnTo>
                  <a:lnTo>
                    <a:pt x="197" y="544"/>
                  </a:lnTo>
                  <a:lnTo>
                    <a:pt x="168" y="609"/>
                  </a:lnTo>
                  <a:lnTo>
                    <a:pt x="144" y="678"/>
                  </a:lnTo>
                  <a:lnTo>
                    <a:pt x="127" y="749"/>
                  </a:lnTo>
                  <a:lnTo>
                    <a:pt x="117" y="823"/>
                  </a:lnTo>
                  <a:lnTo>
                    <a:pt x="113" y="899"/>
                  </a:lnTo>
                  <a:lnTo>
                    <a:pt x="117" y="974"/>
                  </a:lnTo>
                  <a:lnTo>
                    <a:pt x="127" y="1048"/>
                  </a:lnTo>
                  <a:lnTo>
                    <a:pt x="144" y="1119"/>
                  </a:lnTo>
                  <a:lnTo>
                    <a:pt x="168" y="1188"/>
                  </a:lnTo>
                  <a:lnTo>
                    <a:pt x="197" y="1253"/>
                  </a:lnTo>
                  <a:lnTo>
                    <a:pt x="232" y="1315"/>
                  </a:lnTo>
                  <a:lnTo>
                    <a:pt x="273" y="1373"/>
                  </a:lnTo>
                  <a:lnTo>
                    <a:pt x="319" y="1428"/>
                  </a:lnTo>
                  <a:lnTo>
                    <a:pt x="369" y="1478"/>
                  </a:lnTo>
                  <a:lnTo>
                    <a:pt x="423" y="1524"/>
                  </a:lnTo>
                  <a:lnTo>
                    <a:pt x="482" y="1565"/>
                  </a:lnTo>
                  <a:lnTo>
                    <a:pt x="544" y="1600"/>
                  </a:lnTo>
                  <a:lnTo>
                    <a:pt x="609" y="1629"/>
                  </a:lnTo>
                  <a:lnTo>
                    <a:pt x="678" y="1652"/>
                  </a:lnTo>
                  <a:lnTo>
                    <a:pt x="749" y="1670"/>
                  </a:lnTo>
                  <a:lnTo>
                    <a:pt x="822" y="1680"/>
                  </a:lnTo>
                  <a:lnTo>
                    <a:pt x="898" y="1684"/>
                  </a:lnTo>
                  <a:lnTo>
                    <a:pt x="974" y="1680"/>
                  </a:lnTo>
                  <a:lnTo>
                    <a:pt x="1047" y="1670"/>
                  </a:lnTo>
                  <a:lnTo>
                    <a:pt x="1118" y="1652"/>
                  </a:lnTo>
                  <a:lnTo>
                    <a:pt x="1187" y="1629"/>
                  </a:lnTo>
                  <a:lnTo>
                    <a:pt x="1252" y="1600"/>
                  </a:lnTo>
                  <a:lnTo>
                    <a:pt x="1314" y="1565"/>
                  </a:lnTo>
                  <a:lnTo>
                    <a:pt x="1372" y="1524"/>
                  </a:lnTo>
                  <a:lnTo>
                    <a:pt x="1427" y="1478"/>
                  </a:lnTo>
                  <a:lnTo>
                    <a:pt x="1477" y="1428"/>
                  </a:lnTo>
                  <a:lnTo>
                    <a:pt x="1523" y="1373"/>
                  </a:lnTo>
                  <a:lnTo>
                    <a:pt x="1564" y="1315"/>
                  </a:lnTo>
                  <a:lnTo>
                    <a:pt x="1599" y="1253"/>
                  </a:lnTo>
                  <a:lnTo>
                    <a:pt x="1628" y="1188"/>
                  </a:lnTo>
                  <a:lnTo>
                    <a:pt x="1651" y="1119"/>
                  </a:lnTo>
                  <a:lnTo>
                    <a:pt x="1668" y="1048"/>
                  </a:lnTo>
                  <a:lnTo>
                    <a:pt x="1679" y="974"/>
                  </a:lnTo>
                  <a:lnTo>
                    <a:pt x="1682" y="899"/>
                  </a:lnTo>
                  <a:lnTo>
                    <a:pt x="1679" y="823"/>
                  </a:lnTo>
                  <a:lnTo>
                    <a:pt x="1668" y="749"/>
                  </a:lnTo>
                  <a:lnTo>
                    <a:pt x="1651" y="678"/>
                  </a:lnTo>
                  <a:lnTo>
                    <a:pt x="1628" y="609"/>
                  </a:lnTo>
                  <a:lnTo>
                    <a:pt x="1599" y="544"/>
                  </a:lnTo>
                  <a:lnTo>
                    <a:pt x="1564" y="482"/>
                  </a:lnTo>
                  <a:lnTo>
                    <a:pt x="1523" y="424"/>
                  </a:lnTo>
                  <a:lnTo>
                    <a:pt x="1477" y="369"/>
                  </a:lnTo>
                  <a:lnTo>
                    <a:pt x="1427" y="319"/>
                  </a:lnTo>
                  <a:lnTo>
                    <a:pt x="1372" y="273"/>
                  </a:lnTo>
                  <a:lnTo>
                    <a:pt x="1314" y="233"/>
                  </a:lnTo>
                  <a:lnTo>
                    <a:pt x="1252" y="198"/>
                  </a:lnTo>
                  <a:lnTo>
                    <a:pt x="1187" y="168"/>
                  </a:lnTo>
                  <a:lnTo>
                    <a:pt x="1118" y="144"/>
                  </a:lnTo>
                  <a:lnTo>
                    <a:pt x="1047" y="128"/>
                  </a:lnTo>
                  <a:lnTo>
                    <a:pt x="974" y="117"/>
                  </a:lnTo>
                  <a:lnTo>
                    <a:pt x="898" y="114"/>
                  </a:lnTo>
                  <a:close/>
                  <a:moveTo>
                    <a:pt x="898" y="0"/>
                  </a:moveTo>
                  <a:lnTo>
                    <a:pt x="980" y="4"/>
                  </a:lnTo>
                  <a:lnTo>
                    <a:pt x="1059" y="14"/>
                  </a:lnTo>
                  <a:lnTo>
                    <a:pt x="1136" y="32"/>
                  </a:lnTo>
                  <a:lnTo>
                    <a:pt x="1210" y="56"/>
                  </a:lnTo>
                  <a:lnTo>
                    <a:pt x="1283" y="87"/>
                  </a:lnTo>
                  <a:lnTo>
                    <a:pt x="1350" y="123"/>
                  </a:lnTo>
                  <a:lnTo>
                    <a:pt x="1415" y="165"/>
                  </a:lnTo>
                  <a:lnTo>
                    <a:pt x="1476" y="212"/>
                  </a:lnTo>
                  <a:lnTo>
                    <a:pt x="1532" y="264"/>
                  </a:lnTo>
                  <a:lnTo>
                    <a:pt x="1585" y="320"/>
                  </a:lnTo>
                  <a:lnTo>
                    <a:pt x="1631" y="381"/>
                  </a:lnTo>
                  <a:lnTo>
                    <a:pt x="1673" y="446"/>
                  </a:lnTo>
                  <a:lnTo>
                    <a:pt x="1709" y="514"/>
                  </a:lnTo>
                  <a:lnTo>
                    <a:pt x="1740" y="586"/>
                  </a:lnTo>
                  <a:lnTo>
                    <a:pt x="1764" y="660"/>
                  </a:lnTo>
                  <a:lnTo>
                    <a:pt x="1782" y="738"/>
                  </a:lnTo>
                  <a:lnTo>
                    <a:pt x="1792" y="817"/>
                  </a:lnTo>
                  <a:lnTo>
                    <a:pt x="1796" y="899"/>
                  </a:lnTo>
                  <a:lnTo>
                    <a:pt x="1792" y="980"/>
                  </a:lnTo>
                  <a:lnTo>
                    <a:pt x="1782" y="1060"/>
                  </a:lnTo>
                  <a:lnTo>
                    <a:pt x="1764" y="1137"/>
                  </a:lnTo>
                  <a:lnTo>
                    <a:pt x="1740" y="1211"/>
                  </a:lnTo>
                  <a:lnTo>
                    <a:pt x="1709" y="1284"/>
                  </a:lnTo>
                  <a:lnTo>
                    <a:pt x="1673" y="1351"/>
                  </a:lnTo>
                  <a:lnTo>
                    <a:pt x="1631" y="1417"/>
                  </a:lnTo>
                  <a:lnTo>
                    <a:pt x="1585" y="1477"/>
                  </a:lnTo>
                  <a:lnTo>
                    <a:pt x="1532" y="1533"/>
                  </a:lnTo>
                  <a:lnTo>
                    <a:pt x="1476" y="1586"/>
                  </a:lnTo>
                  <a:lnTo>
                    <a:pt x="1415" y="1632"/>
                  </a:lnTo>
                  <a:lnTo>
                    <a:pt x="1350" y="1674"/>
                  </a:lnTo>
                  <a:lnTo>
                    <a:pt x="1283" y="1710"/>
                  </a:lnTo>
                  <a:lnTo>
                    <a:pt x="1210" y="1741"/>
                  </a:lnTo>
                  <a:lnTo>
                    <a:pt x="1136" y="1765"/>
                  </a:lnTo>
                  <a:lnTo>
                    <a:pt x="1059" y="1783"/>
                  </a:lnTo>
                  <a:lnTo>
                    <a:pt x="980" y="1793"/>
                  </a:lnTo>
                  <a:lnTo>
                    <a:pt x="898" y="1797"/>
                  </a:lnTo>
                  <a:lnTo>
                    <a:pt x="816" y="1793"/>
                  </a:lnTo>
                  <a:lnTo>
                    <a:pt x="737" y="1783"/>
                  </a:lnTo>
                  <a:lnTo>
                    <a:pt x="659" y="1765"/>
                  </a:lnTo>
                  <a:lnTo>
                    <a:pt x="586" y="1741"/>
                  </a:lnTo>
                  <a:lnTo>
                    <a:pt x="513" y="1710"/>
                  </a:lnTo>
                  <a:lnTo>
                    <a:pt x="446" y="1674"/>
                  </a:lnTo>
                  <a:lnTo>
                    <a:pt x="380" y="1632"/>
                  </a:lnTo>
                  <a:lnTo>
                    <a:pt x="320" y="1586"/>
                  </a:lnTo>
                  <a:lnTo>
                    <a:pt x="264" y="1533"/>
                  </a:lnTo>
                  <a:lnTo>
                    <a:pt x="211" y="1477"/>
                  </a:lnTo>
                  <a:lnTo>
                    <a:pt x="165" y="1417"/>
                  </a:lnTo>
                  <a:lnTo>
                    <a:pt x="123" y="1351"/>
                  </a:lnTo>
                  <a:lnTo>
                    <a:pt x="87" y="1284"/>
                  </a:lnTo>
                  <a:lnTo>
                    <a:pt x="56" y="1211"/>
                  </a:lnTo>
                  <a:lnTo>
                    <a:pt x="32" y="1137"/>
                  </a:lnTo>
                  <a:lnTo>
                    <a:pt x="14" y="1060"/>
                  </a:lnTo>
                  <a:lnTo>
                    <a:pt x="4" y="980"/>
                  </a:lnTo>
                  <a:lnTo>
                    <a:pt x="0" y="899"/>
                  </a:lnTo>
                  <a:lnTo>
                    <a:pt x="4" y="817"/>
                  </a:lnTo>
                  <a:lnTo>
                    <a:pt x="14" y="738"/>
                  </a:lnTo>
                  <a:lnTo>
                    <a:pt x="32" y="660"/>
                  </a:lnTo>
                  <a:lnTo>
                    <a:pt x="56" y="586"/>
                  </a:lnTo>
                  <a:lnTo>
                    <a:pt x="87" y="514"/>
                  </a:lnTo>
                  <a:lnTo>
                    <a:pt x="123" y="446"/>
                  </a:lnTo>
                  <a:lnTo>
                    <a:pt x="165" y="381"/>
                  </a:lnTo>
                  <a:lnTo>
                    <a:pt x="211" y="320"/>
                  </a:lnTo>
                  <a:lnTo>
                    <a:pt x="264" y="264"/>
                  </a:lnTo>
                  <a:lnTo>
                    <a:pt x="320" y="212"/>
                  </a:lnTo>
                  <a:lnTo>
                    <a:pt x="380" y="165"/>
                  </a:lnTo>
                  <a:lnTo>
                    <a:pt x="446" y="123"/>
                  </a:lnTo>
                  <a:lnTo>
                    <a:pt x="513" y="87"/>
                  </a:lnTo>
                  <a:lnTo>
                    <a:pt x="586" y="56"/>
                  </a:lnTo>
                  <a:lnTo>
                    <a:pt x="659" y="32"/>
                  </a:lnTo>
                  <a:lnTo>
                    <a:pt x="737" y="14"/>
                  </a:lnTo>
                  <a:lnTo>
                    <a:pt x="816" y="4"/>
                  </a:lnTo>
                  <a:lnTo>
                    <a:pt x="898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3041269" y="4094863"/>
            <a:ext cx="5867073" cy="646331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/>
              <a:t>О</a:t>
            </a:r>
            <a:r>
              <a:rPr lang="ru-RU" b="1" dirty="0" smtClean="0"/>
              <a:t>тдел </a:t>
            </a:r>
            <a:r>
              <a:rPr lang="ru-RU" b="1" dirty="0"/>
              <a:t>бюджетного учета и отчетности по операциям бюджетов</a:t>
            </a:r>
            <a:endParaRPr lang="ru-RU" b="1" dirty="0">
              <a:ln w="0"/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041269" y="4749293"/>
            <a:ext cx="5840889" cy="1600438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/>
              <a:t>О</a:t>
            </a:r>
            <a:r>
              <a:rPr lang="ru-RU" sz="1400" b="1" dirty="0" smtClean="0"/>
              <a:t>тветственность </a:t>
            </a:r>
            <a:r>
              <a:rPr lang="ru-RU" sz="1400" b="1" dirty="0"/>
              <a:t>за проведение мониторинга информации и анализа показателей отчетности на соответствие: </a:t>
            </a:r>
          </a:p>
          <a:p>
            <a:r>
              <a:rPr lang="ru-RU" sz="1400" b="1" dirty="0"/>
              <a:t> </a:t>
            </a:r>
            <a:r>
              <a:rPr lang="ru-RU" sz="1400" b="1" dirty="0" smtClean="0"/>
              <a:t>- показателей </a:t>
            </a:r>
            <a:r>
              <a:rPr lang="ru-RU" sz="1400" b="1" dirty="0"/>
              <a:t>отчетности субъектов мониторинга показателям кассового исполнения федерального бюджета,</a:t>
            </a:r>
          </a:p>
          <a:p>
            <a:r>
              <a:rPr lang="ru-RU" sz="1400" b="1" dirty="0" smtClean="0"/>
              <a:t>- показателей </a:t>
            </a:r>
            <a:r>
              <a:rPr lang="ru-RU" sz="1400" b="1" dirty="0"/>
              <a:t>остатков денежных средств федеральных бюджетных и автономных учреждений, отраженных в соответствующей отчетности, показателям, отраженным на лицевых счетах  субъектов мониторинга.</a:t>
            </a:r>
            <a:endParaRPr lang="ru-RU" sz="14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Рисунок 10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157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896100" y="6356351"/>
            <a:ext cx="2057400" cy="36618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1557856-3EE1-4B7D-A75A-D3EA38239771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  <p:grpSp>
        <p:nvGrpSpPr>
          <p:cNvPr id="61" name="Группа 60"/>
          <p:cNvGrpSpPr/>
          <p:nvPr/>
        </p:nvGrpSpPr>
        <p:grpSpPr>
          <a:xfrm>
            <a:off x="7936248" y="0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62" name="Арка 61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3" name="Арка 62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4" name="Арка 63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5" name="Арка 64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6" name="Арка 65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7" name="Арка 66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8" name="Арка 67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9" name="Арка 68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65899" y="140727"/>
            <a:ext cx="7388491" cy="1107996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Мониторинг бюджетной (бухгалтерской)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«Электронный бюджет»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50264" y="1343170"/>
            <a:ext cx="8066152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Распределение функций и обязанностей между отделами Управления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011971" y="4986672"/>
            <a:ext cx="4018878" cy="369332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Отдел технологического обеспечения</a:t>
            </a:r>
            <a:endParaRPr lang="ru-RU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94093" y="5363433"/>
            <a:ext cx="5854634" cy="954107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В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части консультативной поддержки пользователей по технологическим вопросам, сбора информации по обращениям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о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критических проблемах, блокирующих работу пользователей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подсистеме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«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Учет и отчетность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»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ГИИС «Электронный бюджет»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59578" y="3570270"/>
            <a:ext cx="3923664" cy="369332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Отдел информационных систем</a:t>
            </a:r>
            <a:endParaRPr lang="ru-RU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094094" y="3972153"/>
            <a:ext cx="5854634" cy="738664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В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части консультативной поддержки пользователей по вопросам настройки автоматизированных рабочих мест пользователей при работе в подсистеме «Учет и отчетность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»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ГИИС «Электронный бюджет»</a:t>
            </a:r>
          </a:p>
        </p:txBody>
      </p:sp>
      <p:grpSp>
        <p:nvGrpSpPr>
          <p:cNvPr id="49" name="Группа 48"/>
          <p:cNvGrpSpPr/>
          <p:nvPr/>
        </p:nvGrpSpPr>
        <p:grpSpPr>
          <a:xfrm>
            <a:off x="99680" y="4105950"/>
            <a:ext cx="2891946" cy="2662401"/>
            <a:chOff x="82310" y="4112366"/>
            <a:chExt cx="2891946" cy="2662401"/>
          </a:xfrm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50" name="Шестиугольник 49"/>
            <p:cNvSpPr/>
            <p:nvPr/>
          </p:nvSpPr>
          <p:spPr>
            <a:xfrm rot="5400000">
              <a:off x="526365" y="4146476"/>
              <a:ext cx="990486" cy="922266"/>
            </a:xfrm>
            <a:prstGeom prst="hexagon">
              <a:avLst/>
            </a:prstGeom>
            <a:solidFill>
              <a:schemeClr val="accent1">
                <a:alpha val="50000"/>
              </a:schemeClr>
            </a:solidFill>
            <a:ln w="19050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1" name="Группа 50"/>
            <p:cNvGrpSpPr/>
            <p:nvPr/>
          </p:nvGrpSpPr>
          <p:grpSpPr>
            <a:xfrm>
              <a:off x="569021" y="5784280"/>
              <a:ext cx="922267" cy="990487"/>
              <a:chOff x="4644007" y="2204865"/>
              <a:chExt cx="1179872" cy="1327355"/>
            </a:xfrm>
          </p:grpSpPr>
          <p:sp>
            <p:nvSpPr>
              <p:cNvPr id="121" name="Шестиугольник 120"/>
              <p:cNvSpPr/>
              <p:nvPr/>
            </p:nvSpPr>
            <p:spPr>
              <a:xfrm rot="5400000">
                <a:off x="4570266" y="2278606"/>
                <a:ext cx="1327354" cy="1179871"/>
              </a:xfrm>
              <a:prstGeom prst="hexagon">
                <a:avLst/>
              </a:prstGeom>
              <a:solidFill>
                <a:srgbClr val="7CAFDE">
                  <a:alpha val="50000"/>
                </a:srgbClr>
              </a:solidFill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2" name="Шестиугольник 121"/>
              <p:cNvSpPr/>
              <p:nvPr/>
            </p:nvSpPr>
            <p:spPr>
              <a:xfrm rot="5400000">
                <a:off x="4570267" y="2278607"/>
                <a:ext cx="1327354" cy="1179871"/>
              </a:xfrm>
              <a:prstGeom prst="hexagon">
                <a:avLst/>
              </a:prstGeom>
              <a:noFill/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2" name="Группа 51"/>
            <p:cNvGrpSpPr/>
            <p:nvPr/>
          </p:nvGrpSpPr>
          <p:grpSpPr>
            <a:xfrm>
              <a:off x="82310" y="4950533"/>
              <a:ext cx="922267" cy="990487"/>
              <a:chOff x="4644007" y="2204865"/>
              <a:chExt cx="1179872" cy="1327355"/>
            </a:xfrm>
          </p:grpSpPr>
          <p:sp>
            <p:nvSpPr>
              <p:cNvPr id="119" name="Шестиугольник 118"/>
              <p:cNvSpPr/>
              <p:nvPr/>
            </p:nvSpPr>
            <p:spPr>
              <a:xfrm rot="5400000">
                <a:off x="4570266" y="2278606"/>
                <a:ext cx="1327354" cy="1179871"/>
              </a:xfrm>
              <a:prstGeom prst="hexagon">
                <a:avLst/>
              </a:prstGeom>
              <a:solidFill>
                <a:srgbClr val="7CAFDE">
                  <a:alpha val="50000"/>
                </a:srgbClr>
              </a:solidFill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0" name="Шестиугольник 119"/>
              <p:cNvSpPr/>
              <p:nvPr/>
            </p:nvSpPr>
            <p:spPr>
              <a:xfrm rot="5400000">
                <a:off x="4570267" y="2278607"/>
                <a:ext cx="1327354" cy="1179871"/>
              </a:xfrm>
              <a:prstGeom prst="hexagon">
                <a:avLst/>
              </a:prstGeom>
              <a:noFill/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3" name="Группа 52"/>
            <p:cNvGrpSpPr/>
            <p:nvPr/>
          </p:nvGrpSpPr>
          <p:grpSpPr>
            <a:xfrm>
              <a:off x="2051989" y="4969687"/>
              <a:ext cx="922267" cy="990487"/>
              <a:chOff x="4644007" y="2204865"/>
              <a:chExt cx="1179872" cy="1327355"/>
            </a:xfrm>
          </p:grpSpPr>
          <p:sp>
            <p:nvSpPr>
              <p:cNvPr id="117" name="Шестиугольник 116"/>
              <p:cNvSpPr/>
              <p:nvPr/>
            </p:nvSpPr>
            <p:spPr>
              <a:xfrm rot="5400000">
                <a:off x="4570266" y="2278606"/>
                <a:ext cx="1327354" cy="1179871"/>
              </a:xfrm>
              <a:prstGeom prst="hexagon">
                <a:avLst/>
              </a:prstGeom>
              <a:solidFill>
                <a:srgbClr val="7CAFDE">
                  <a:alpha val="50000"/>
                </a:srgbClr>
              </a:solidFill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8" name="Шестиугольник 117"/>
              <p:cNvSpPr/>
              <p:nvPr/>
            </p:nvSpPr>
            <p:spPr>
              <a:xfrm rot="5400000">
                <a:off x="4570267" y="2278607"/>
                <a:ext cx="1327354" cy="1179871"/>
              </a:xfrm>
              <a:prstGeom prst="hexagon">
                <a:avLst/>
              </a:prstGeom>
              <a:noFill/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4" name="Группа 53"/>
            <p:cNvGrpSpPr/>
            <p:nvPr/>
          </p:nvGrpSpPr>
          <p:grpSpPr>
            <a:xfrm>
              <a:off x="1550526" y="5784279"/>
              <a:ext cx="922267" cy="990487"/>
              <a:chOff x="4644007" y="2204865"/>
              <a:chExt cx="1179872" cy="1327355"/>
            </a:xfrm>
          </p:grpSpPr>
          <p:sp>
            <p:nvSpPr>
              <p:cNvPr id="115" name="Шестиугольник 114"/>
              <p:cNvSpPr/>
              <p:nvPr/>
            </p:nvSpPr>
            <p:spPr>
              <a:xfrm rot="5400000">
                <a:off x="4570266" y="2278606"/>
                <a:ext cx="1327354" cy="1179871"/>
              </a:xfrm>
              <a:prstGeom prst="hexagon">
                <a:avLst/>
              </a:prstGeom>
              <a:solidFill>
                <a:srgbClr val="7CAFDE">
                  <a:alpha val="50000"/>
                </a:srgbClr>
              </a:solidFill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6" name="Шестиугольник 115"/>
              <p:cNvSpPr/>
              <p:nvPr/>
            </p:nvSpPr>
            <p:spPr>
              <a:xfrm rot="5400000">
                <a:off x="4570267" y="2278607"/>
                <a:ext cx="1327354" cy="1179871"/>
              </a:xfrm>
              <a:prstGeom prst="hexagon">
                <a:avLst/>
              </a:prstGeom>
              <a:noFill/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5" name="Freeform 27"/>
            <p:cNvSpPr>
              <a:spLocks noEditPoints="1"/>
            </p:cNvSpPr>
            <p:nvPr/>
          </p:nvSpPr>
          <p:spPr bwMode="auto">
            <a:xfrm>
              <a:off x="688220" y="4267649"/>
              <a:ext cx="632712" cy="626873"/>
            </a:xfrm>
            <a:custGeom>
              <a:avLst/>
              <a:gdLst>
                <a:gd name="T0" fmla="*/ 445 w 4335"/>
                <a:gd name="T1" fmla="*/ 3426 h 4334"/>
                <a:gd name="T2" fmla="*/ 1956 w 4335"/>
                <a:gd name="T3" fmla="*/ 2298 h 4334"/>
                <a:gd name="T4" fmla="*/ 2636 w 4335"/>
                <a:gd name="T5" fmla="*/ 414 h 4334"/>
                <a:gd name="T6" fmla="*/ 2586 w 4335"/>
                <a:gd name="T7" fmla="*/ 423 h 4334"/>
                <a:gd name="T8" fmla="*/ 2541 w 4335"/>
                <a:gd name="T9" fmla="*/ 453 h 4334"/>
                <a:gd name="T10" fmla="*/ 2331 w 4335"/>
                <a:gd name="T11" fmla="*/ 665 h 4334"/>
                <a:gd name="T12" fmla="*/ 2312 w 4335"/>
                <a:gd name="T13" fmla="*/ 714 h 4334"/>
                <a:gd name="T14" fmla="*/ 2312 w 4335"/>
                <a:gd name="T15" fmla="*/ 766 h 4334"/>
                <a:gd name="T16" fmla="*/ 2331 w 4335"/>
                <a:gd name="T17" fmla="*/ 814 h 4334"/>
                <a:gd name="T18" fmla="*/ 3499 w 4335"/>
                <a:gd name="T19" fmla="*/ 1986 h 4334"/>
                <a:gd name="T20" fmla="*/ 3543 w 4335"/>
                <a:gd name="T21" fmla="*/ 2015 h 4334"/>
                <a:gd name="T22" fmla="*/ 3594 w 4335"/>
                <a:gd name="T23" fmla="*/ 2025 h 4334"/>
                <a:gd name="T24" fmla="*/ 3646 w 4335"/>
                <a:gd name="T25" fmla="*/ 2015 h 4334"/>
                <a:gd name="T26" fmla="*/ 3690 w 4335"/>
                <a:gd name="T27" fmla="*/ 1986 h 4334"/>
                <a:gd name="T28" fmla="*/ 3899 w 4335"/>
                <a:gd name="T29" fmla="*/ 1772 h 4334"/>
                <a:gd name="T30" fmla="*/ 3919 w 4335"/>
                <a:gd name="T31" fmla="*/ 1723 h 4334"/>
                <a:gd name="T32" fmla="*/ 3919 w 4335"/>
                <a:gd name="T33" fmla="*/ 1672 h 4334"/>
                <a:gd name="T34" fmla="*/ 3899 w 4335"/>
                <a:gd name="T35" fmla="*/ 1623 h 4334"/>
                <a:gd name="T36" fmla="*/ 2732 w 4335"/>
                <a:gd name="T37" fmla="*/ 453 h 4334"/>
                <a:gd name="T38" fmla="*/ 2687 w 4335"/>
                <a:gd name="T39" fmla="*/ 423 h 4334"/>
                <a:gd name="T40" fmla="*/ 2636 w 4335"/>
                <a:gd name="T41" fmla="*/ 414 h 4334"/>
                <a:gd name="T42" fmla="*/ 2803 w 4335"/>
                <a:gd name="T43" fmla="*/ 3 h 4334"/>
                <a:gd name="T44" fmla="*/ 2892 w 4335"/>
                <a:gd name="T45" fmla="*/ 22 h 4334"/>
                <a:gd name="T46" fmla="*/ 2971 w 4335"/>
                <a:gd name="T47" fmla="*/ 65 h 4334"/>
                <a:gd name="T48" fmla="*/ 3432 w 4335"/>
                <a:gd name="T49" fmla="*/ 520 h 4334"/>
                <a:gd name="T50" fmla="*/ 3511 w 4335"/>
                <a:gd name="T51" fmla="*/ 599 h 4334"/>
                <a:gd name="T52" fmla="*/ 3601 w 4335"/>
                <a:gd name="T53" fmla="*/ 688 h 4334"/>
                <a:gd name="T54" fmla="*/ 3692 w 4335"/>
                <a:gd name="T55" fmla="*/ 780 h 4334"/>
                <a:gd name="T56" fmla="*/ 3777 w 4335"/>
                <a:gd name="T57" fmla="*/ 864 h 4334"/>
                <a:gd name="T58" fmla="*/ 4243 w 4335"/>
                <a:gd name="T59" fmla="*/ 1329 h 4334"/>
                <a:gd name="T60" fmla="*/ 4294 w 4335"/>
                <a:gd name="T61" fmla="*/ 1402 h 4334"/>
                <a:gd name="T62" fmla="*/ 4326 w 4335"/>
                <a:gd name="T63" fmla="*/ 1486 h 4334"/>
                <a:gd name="T64" fmla="*/ 4335 w 4335"/>
                <a:gd name="T65" fmla="*/ 1576 h 4334"/>
                <a:gd name="T66" fmla="*/ 4321 w 4335"/>
                <a:gd name="T67" fmla="*/ 1664 h 4334"/>
                <a:gd name="T68" fmla="*/ 4284 w 4335"/>
                <a:gd name="T69" fmla="*/ 1746 h 4334"/>
                <a:gd name="T70" fmla="*/ 3476 w 4335"/>
                <a:gd name="T71" fmla="*/ 2950 h 4334"/>
                <a:gd name="T72" fmla="*/ 3407 w 4335"/>
                <a:gd name="T73" fmla="*/ 3004 h 4334"/>
                <a:gd name="T74" fmla="*/ 3327 w 4335"/>
                <a:gd name="T75" fmla="*/ 3039 h 4334"/>
                <a:gd name="T76" fmla="*/ 3240 w 4335"/>
                <a:gd name="T77" fmla="*/ 3049 h 4334"/>
                <a:gd name="T78" fmla="*/ 3153 w 4335"/>
                <a:gd name="T79" fmla="*/ 3036 h 4334"/>
                <a:gd name="T80" fmla="*/ 2515 w 4335"/>
                <a:gd name="T81" fmla="*/ 2721 h 4334"/>
                <a:gd name="T82" fmla="*/ 2438 w 4335"/>
                <a:gd name="T83" fmla="*/ 2679 h 4334"/>
                <a:gd name="T84" fmla="*/ 1896 w 4335"/>
                <a:gd name="T85" fmla="*/ 2979 h 4334"/>
                <a:gd name="T86" fmla="*/ 1355 w 4335"/>
                <a:gd name="T87" fmla="*/ 3521 h 4334"/>
                <a:gd name="T88" fmla="*/ 813 w 4335"/>
                <a:gd name="T89" fmla="*/ 4062 h 4334"/>
                <a:gd name="T90" fmla="*/ 0 w 4335"/>
                <a:gd name="T91" fmla="*/ 4334 h 4334"/>
                <a:gd name="T92" fmla="*/ 1645 w 4335"/>
                <a:gd name="T93" fmla="*/ 1876 h 4334"/>
                <a:gd name="T94" fmla="*/ 1613 w 4335"/>
                <a:gd name="T95" fmla="*/ 1820 h 4334"/>
                <a:gd name="T96" fmla="*/ 1298 w 4335"/>
                <a:gd name="T97" fmla="*/ 1182 h 4334"/>
                <a:gd name="T98" fmla="*/ 1285 w 4335"/>
                <a:gd name="T99" fmla="*/ 1095 h 4334"/>
                <a:gd name="T100" fmla="*/ 1295 w 4335"/>
                <a:gd name="T101" fmla="*/ 1008 h 4334"/>
                <a:gd name="T102" fmla="*/ 1330 w 4335"/>
                <a:gd name="T103" fmla="*/ 928 h 4334"/>
                <a:gd name="T104" fmla="*/ 1384 w 4335"/>
                <a:gd name="T105" fmla="*/ 859 h 4334"/>
                <a:gd name="T106" fmla="*/ 2589 w 4335"/>
                <a:gd name="T107" fmla="*/ 51 h 4334"/>
                <a:gd name="T108" fmla="*/ 2669 w 4335"/>
                <a:gd name="T109" fmla="*/ 14 h 4334"/>
                <a:gd name="T110" fmla="*/ 2759 w 4335"/>
                <a:gd name="T111" fmla="*/ 0 h 4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35" h="4334">
                  <a:moveTo>
                    <a:pt x="1765" y="2107"/>
                  </a:moveTo>
                  <a:lnTo>
                    <a:pt x="445" y="3426"/>
                  </a:lnTo>
                  <a:lnTo>
                    <a:pt x="638" y="3617"/>
                  </a:lnTo>
                  <a:lnTo>
                    <a:pt x="1956" y="2298"/>
                  </a:lnTo>
                  <a:lnTo>
                    <a:pt x="1765" y="2107"/>
                  </a:lnTo>
                  <a:close/>
                  <a:moveTo>
                    <a:pt x="2636" y="414"/>
                  </a:moveTo>
                  <a:lnTo>
                    <a:pt x="2611" y="416"/>
                  </a:lnTo>
                  <a:lnTo>
                    <a:pt x="2586" y="423"/>
                  </a:lnTo>
                  <a:lnTo>
                    <a:pt x="2562" y="436"/>
                  </a:lnTo>
                  <a:lnTo>
                    <a:pt x="2541" y="453"/>
                  </a:lnTo>
                  <a:lnTo>
                    <a:pt x="2349" y="644"/>
                  </a:lnTo>
                  <a:lnTo>
                    <a:pt x="2331" y="665"/>
                  </a:lnTo>
                  <a:lnTo>
                    <a:pt x="2320" y="689"/>
                  </a:lnTo>
                  <a:lnTo>
                    <a:pt x="2312" y="714"/>
                  </a:lnTo>
                  <a:lnTo>
                    <a:pt x="2309" y="740"/>
                  </a:lnTo>
                  <a:lnTo>
                    <a:pt x="2312" y="766"/>
                  </a:lnTo>
                  <a:lnTo>
                    <a:pt x="2320" y="792"/>
                  </a:lnTo>
                  <a:lnTo>
                    <a:pt x="2331" y="814"/>
                  </a:lnTo>
                  <a:lnTo>
                    <a:pt x="2349" y="835"/>
                  </a:lnTo>
                  <a:lnTo>
                    <a:pt x="3499" y="1986"/>
                  </a:lnTo>
                  <a:lnTo>
                    <a:pt x="3520" y="2003"/>
                  </a:lnTo>
                  <a:lnTo>
                    <a:pt x="3543" y="2015"/>
                  </a:lnTo>
                  <a:lnTo>
                    <a:pt x="3569" y="2023"/>
                  </a:lnTo>
                  <a:lnTo>
                    <a:pt x="3594" y="2025"/>
                  </a:lnTo>
                  <a:lnTo>
                    <a:pt x="3621" y="2023"/>
                  </a:lnTo>
                  <a:lnTo>
                    <a:pt x="3646" y="2015"/>
                  </a:lnTo>
                  <a:lnTo>
                    <a:pt x="3669" y="2003"/>
                  </a:lnTo>
                  <a:lnTo>
                    <a:pt x="3690" y="1986"/>
                  </a:lnTo>
                  <a:lnTo>
                    <a:pt x="3882" y="1793"/>
                  </a:lnTo>
                  <a:lnTo>
                    <a:pt x="3899" y="1772"/>
                  </a:lnTo>
                  <a:lnTo>
                    <a:pt x="3912" y="1749"/>
                  </a:lnTo>
                  <a:lnTo>
                    <a:pt x="3919" y="1723"/>
                  </a:lnTo>
                  <a:lnTo>
                    <a:pt x="3921" y="1698"/>
                  </a:lnTo>
                  <a:lnTo>
                    <a:pt x="3919" y="1672"/>
                  </a:lnTo>
                  <a:lnTo>
                    <a:pt x="3912" y="1647"/>
                  </a:lnTo>
                  <a:lnTo>
                    <a:pt x="3899" y="1623"/>
                  </a:lnTo>
                  <a:lnTo>
                    <a:pt x="3882" y="1602"/>
                  </a:lnTo>
                  <a:lnTo>
                    <a:pt x="2732" y="453"/>
                  </a:lnTo>
                  <a:lnTo>
                    <a:pt x="2711" y="436"/>
                  </a:lnTo>
                  <a:lnTo>
                    <a:pt x="2687" y="423"/>
                  </a:lnTo>
                  <a:lnTo>
                    <a:pt x="2662" y="416"/>
                  </a:lnTo>
                  <a:lnTo>
                    <a:pt x="2636" y="414"/>
                  </a:lnTo>
                  <a:close/>
                  <a:moveTo>
                    <a:pt x="2759" y="0"/>
                  </a:moveTo>
                  <a:lnTo>
                    <a:pt x="2803" y="3"/>
                  </a:lnTo>
                  <a:lnTo>
                    <a:pt x="2848" y="9"/>
                  </a:lnTo>
                  <a:lnTo>
                    <a:pt x="2892" y="22"/>
                  </a:lnTo>
                  <a:lnTo>
                    <a:pt x="2933" y="41"/>
                  </a:lnTo>
                  <a:lnTo>
                    <a:pt x="2971" y="65"/>
                  </a:lnTo>
                  <a:lnTo>
                    <a:pt x="3005" y="92"/>
                  </a:lnTo>
                  <a:lnTo>
                    <a:pt x="3432" y="520"/>
                  </a:lnTo>
                  <a:lnTo>
                    <a:pt x="3470" y="557"/>
                  </a:lnTo>
                  <a:lnTo>
                    <a:pt x="3511" y="599"/>
                  </a:lnTo>
                  <a:lnTo>
                    <a:pt x="3555" y="643"/>
                  </a:lnTo>
                  <a:lnTo>
                    <a:pt x="3601" y="688"/>
                  </a:lnTo>
                  <a:lnTo>
                    <a:pt x="3647" y="734"/>
                  </a:lnTo>
                  <a:lnTo>
                    <a:pt x="3692" y="780"/>
                  </a:lnTo>
                  <a:lnTo>
                    <a:pt x="3735" y="823"/>
                  </a:lnTo>
                  <a:lnTo>
                    <a:pt x="3777" y="864"/>
                  </a:lnTo>
                  <a:lnTo>
                    <a:pt x="3814" y="903"/>
                  </a:lnTo>
                  <a:lnTo>
                    <a:pt x="4243" y="1329"/>
                  </a:lnTo>
                  <a:lnTo>
                    <a:pt x="4270" y="1364"/>
                  </a:lnTo>
                  <a:lnTo>
                    <a:pt x="4294" y="1402"/>
                  </a:lnTo>
                  <a:lnTo>
                    <a:pt x="4313" y="1443"/>
                  </a:lnTo>
                  <a:lnTo>
                    <a:pt x="4326" y="1486"/>
                  </a:lnTo>
                  <a:lnTo>
                    <a:pt x="4332" y="1531"/>
                  </a:lnTo>
                  <a:lnTo>
                    <a:pt x="4335" y="1576"/>
                  </a:lnTo>
                  <a:lnTo>
                    <a:pt x="4331" y="1621"/>
                  </a:lnTo>
                  <a:lnTo>
                    <a:pt x="4321" y="1664"/>
                  </a:lnTo>
                  <a:lnTo>
                    <a:pt x="4305" y="1706"/>
                  </a:lnTo>
                  <a:lnTo>
                    <a:pt x="4284" y="1746"/>
                  </a:lnTo>
                  <a:lnTo>
                    <a:pt x="3503" y="2915"/>
                  </a:lnTo>
                  <a:lnTo>
                    <a:pt x="3476" y="2950"/>
                  </a:lnTo>
                  <a:lnTo>
                    <a:pt x="3444" y="2979"/>
                  </a:lnTo>
                  <a:lnTo>
                    <a:pt x="3407" y="3004"/>
                  </a:lnTo>
                  <a:lnTo>
                    <a:pt x="3368" y="3024"/>
                  </a:lnTo>
                  <a:lnTo>
                    <a:pt x="3327" y="3039"/>
                  </a:lnTo>
                  <a:lnTo>
                    <a:pt x="3283" y="3046"/>
                  </a:lnTo>
                  <a:lnTo>
                    <a:pt x="3240" y="3049"/>
                  </a:lnTo>
                  <a:lnTo>
                    <a:pt x="3196" y="3045"/>
                  </a:lnTo>
                  <a:lnTo>
                    <a:pt x="3153" y="3036"/>
                  </a:lnTo>
                  <a:lnTo>
                    <a:pt x="3112" y="3019"/>
                  </a:lnTo>
                  <a:lnTo>
                    <a:pt x="2515" y="2721"/>
                  </a:lnTo>
                  <a:lnTo>
                    <a:pt x="2478" y="2701"/>
                  </a:lnTo>
                  <a:lnTo>
                    <a:pt x="2438" y="2679"/>
                  </a:lnTo>
                  <a:lnTo>
                    <a:pt x="2438" y="2979"/>
                  </a:lnTo>
                  <a:lnTo>
                    <a:pt x="1896" y="2979"/>
                  </a:lnTo>
                  <a:lnTo>
                    <a:pt x="1896" y="3521"/>
                  </a:lnTo>
                  <a:lnTo>
                    <a:pt x="1355" y="3521"/>
                  </a:lnTo>
                  <a:lnTo>
                    <a:pt x="1355" y="4062"/>
                  </a:lnTo>
                  <a:lnTo>
                    <a:pt x="813" y="4062"/>
                  </a:lnTo>
                  <a:lnTo>
                    <a:pt x="813" y="4334"/>
                  </a:lnTo>
                  <a:lnTo>
                    <a:pt x="0" y="4334"/>
                  </a:lnTo>
                  <a:lnTo>
                    <a:pt x="135" y="3386"/>
                  </a:lnTo>
                  <a:lnTo>
                    <a:pt x="1645" y="1876"/>
                  </a:lnTo>
                  <a:lnTo>
                    <a:pt x="1628" y="1847"/>
                  </a:lnTo>
                  <a:lnTo>
                    <a:pt x="1613" y="1820"/>
                  </a:lnTo>
                  <a:lnTo>
                    <a:pt x="1315" y="1223"/>
                  </a:lnTo>
                  <a:lnTo>
                    <a:pt x="1298" y="1182"/>
                  </a:lnTo>
                  <a:lnTo>
                    <a:pt x="1289" y="1138"/>
                  </a:lnTo>
                  <a:lnTo>
                    <a:pt x="1285" y="1095"/>
                  </a:lnTo>
                  <a:lnTo>
                    <a:pt x="1288" y="1051"/>
                  </a:lnTo>
                  <a:lnTo>
                    <a:pt x="1295" y="1008"/>
                  </a:lnTo>
                  <a:lnTo>
                    <a:pt x="1310" y="967"/>
                  </a:lnTo>
                  <a:lnTo>
                    <a:pt x="1330" y="928"/>
                  </a:lnTo>
                  <a:lnTo>
                    <a:pt x="1355" y="891"/>
                  </a:lnTo>
                  <a:lnTo>
                    <a:pt x="1384" y="859"/>
                  </a:lnTo>
                  <a:lnTo>
                    <a:pt x="1419" y="831"/>
                  </a:lnTo>
                  <a:lnTo>
                    <a:pt x="2589" y="51"/>
                  </a:lnTo>
                  <a:lnTo>
                    <a:pt x="2628" y="30"/>
                  </a:lnTo>
                  <a:lnTo>
                    <a:pt x="2669" y="14"/>
                  </a:lnTo>
                  <a:lnTo>
                    <a:pt x="2714" y="4"/>
                  </a:lnTo>
                  <a:lnTo>
                    <a:pt x="2759" y="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grpSp>
          <p:nvGrpSpPr>
            <p:cNvPr id="57" name="Группа 56"/>
            <p:cNvGrpSpPr/>
            <p:nvPr/>
          </p:nvGrpSpPr>
          <p:grpSpPr>
            <a:xfrm>
              <a:off x="1550027" y="4112366"/>
              <a:ext cx="937519" cy="990648"/>
              <a:chOff x="3314480" y="5082576"/>
              <a:chExt cx="1199384" cy="1327571"/>
            </a:xfrm>
          </p:grpSpPr>
          <p:grpSp>
            <p:nvGrpSpPr>
              <p:cNvPr id="102" name="Группа 101"/>
              <p:cNvGrpSpPr/>
              <p:nvPr/>
            </p:nvGrpSpPr>
            <p:grpSpPr>
              <a:xfrm>
                <a:off x="3333993" y="5082576"/>
                <a:ext cx="1179871" cy="1327354"/>
                <a:chOff x="467544" y="1080671"/>
                <a:chExt cx="1179871" cy="1327354"/>
              </a:xfrm>
            </p:grpSpPr>
            <p:sp>
              <p:nvSpPr>
                <p:cNvPr id="104" name="Шестиугольник 103"/>
                <p:cNvSpPr/>
                <p:nvPr/>
              </p:nvSpPr>
              <p:spPr>
                <a:xfrm rot="5400000">
                  <a:off x="393803" y="1154412"/>
                  <a:ext cx="1327354" cy="1179871"/>
                </a:xfrm>
                <a:prstGeom prst="hexagon">
                  <a:avLst/>
                </a:prstGeom>
                <a:solidFill>
                  <a:schemeClr val="accent1">
                    <a:alpha val="50000"/>
                  </a:schemeClr>
                </a:solidFill>
                <a:ln w="19050"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>
                  <a:bevelT w="88900" h="889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pSp>
              <p:nvGrpSpPr>
                <p:cNvPr id="110" name="Группа 109"/>
                <p:cNvGrpSpPr/>
                <p:nvPr/>
              </p:nvGrpSpPr>
              <p:grpSpPr>
                <a:xfrm>
                  <a:off x="606371" y="1292547"/>
                  <a:ext cx="900000" cy="903600"/>
                  <a:chOff x="2230438" y="3451225"/>
                  <a:chExt cx="1354137" cy="1357313"/>
                </a:xfrm>
              </p:grpSpPr>
              <p:sp>
                <p:nvSpPr>
                  <p:cNvPr id="111" name="AutoShape 18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2230438" y="3451225"/>
                    <a:ext cx="1354137" cy="13573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2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2230438" y="3451225"/>
                    <a:ext cx="1354137" cy="1357313"/>
                  </a:xfrm>
                  <a:prstGeom prst="rect">
                    <a:avLst/>
                  </a:prstGeom>
                  <a:noFill/>
                  <a:ln w="0">
                    <a:noFill/>
                    <a:prstDash val="solid"/>
                    <a:miter lim="800000"/>
                    <a:headEnd/>
                    <a:tailEnd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3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2230438" y="3454400"/>
                    <a:ext cx="1354137" cy="1350963"/>
                  </a:xfrm>
                  <a:custGeom>
                    <a:avLst/>
                    <a:gdLst>
                      <a:gd name="T0" fmla="*/ 1555 w 3412"/>
                      <a:gd name="T1" fmla="*/ 526 h 3405"/>
                      <a:gd name="T2" fmla="*/ 1290 w 3412"/>
                      <a:gd name="T3" fmla="*/ 614 h 3405"/>
                      <a:gd name="T4" fmla="*/ 999 w 3412"/>
                      <a:gd name="T5" fmla="*/ 761 h 3405"/>
                      <a:gd name="T6" fmla="*/ 752 w 3412"/>
                      <a:gd name="T7" fmla="*/ 590 h 3405"/>
                      <a:gd name="T8" fmla="*/ 761 w 3412"/>
                      <a:gd name="T9" fmla="*/ 975 h 3405"/>
                      <a:gd name="T10" fmla="*/ 639 w 3412"/>
                      <a:gd name="T11" fmla="*/ 1224 h 3405"/>
                      <a:gd name="T12" fmla="*/ 537 w 3412"/>
                      <a:gd name="T13" fmla="*/ 1537 h 3405"/>
                      <a:gd name="T14" fmla="*/ 245 w 3412"/>
                      <a:gd name="T15" fmla="*/ 1594 h 3405"/>
                      <a:gd name="T16" fmla="*/ 522 w 3412"/>
                      <a:gd name="T17" fmla="*/ 1858 h 3405"/>
                      <a:gd name="T18" fmla="*/ 614 w 3412"/>
                      <a:gd name="T19" fmla="*/ 2122 h 3405"/>
                      <a:gd name="T20" fmla="*/ 762 w 3412"/>
                      <a:gd name="T21" fmla="*/ 2412 h 3405"/>
                      <a:gd name="T22" fmla="*/ 591 w 3412"/>
                      <a:gd name="T23" fmla="*/ 2660 h 3405"/>
                      <a:gd name="T24" fmla="*/ 976 w 3412"/>
                      <a:gd name="T25" fmla="*/ 2639 h 3405"/>
                      <a:gd name="T26" fmla="*/ 1257 w 3412"/>
                      <a:gd name="T27" fmla="*/ 2776 h 3405"/>
                      <a:gd name="T28" fmla="*/ 1556 w 3412"/>
                      <a:gd name="T29" fmla="*/ 2876 h 3405"/>
                      <a:gd name="T30" fmla="*/ 1821 w 3412"/>
                      <a:gd name="T31" fmla="*/ 3158 h 3405"/>
                      <a:gd name="T32" fmla="*/ 1874 w 3412"/>
                      <a:gd name="T33" fmla="*/ 2863 h 3405"/>
                      <a:gd name="T34" fmla="*/ 2224 w 3412"/>
                      <a:gd name="T35" fmla="*/ 2742 h 3405"/>
                      <a:gd name="T36" fmla="*/ 2454 w 3412"/>
                      <a:gd name="T37" fmla="*/ 2641 h 3405"/>
                      <a:gd name="T38" fmla="*/ 2678 w 3412"/>
                      <a:gd name="T39" fmla="*/ 2512 h 3405"/>
                      <a:gd name="T40" fmla="*/ 2652 w 3412"/>
                      <a:gd name="T41" fmla="*/ 2381 h 3405"/>
                      <a:gd name="T42" fmla="*/ 2831 w 3412"/>
                      <a:gd name="T43" fmla="*/ 1993 h 3405"/>
                      <a:gd name="T44" fmla="*/ 2918 w 3412"/>
                      <a:gd name="T45" fmla="*/ 1826 h 3405"/>
                      <a:gd name="T46" fmla="*/ 2942 w 3412"/>
                      <a:gd name="T47" fmla="*/ 1586 h 3405"/>
                      <a:gd name="T48" fmla="*/ 2848 w 3412"/>
                      <a:gd name="T49" fmla="*/ 1488 h 3405"/>
                      <a:gd name="T50" fmla="*/ 2663 w 3412"/>
                      <a:gd name="T51" fmla="*/ 1042 h 3405"/>
                      <a:gd name="T52" fmla="*/ 2662 w 3412"/>
                      <a:gd name="T53" fmla="*/ 908 h 3405"/>
                      <a:gd name="T54" fmla="*/ 2477 w 3412"/>
                      <a:gd name="T55" fmla="*/ 755 h 3405"/>
                      <a:gd name="T56" fmla="*/ 2295 w 3412"/>
                      <a:gd name="T57" fmla="*/ 700 h 3405"/>
                      <a:gd name="T58" fmla="*/ 1895 w 3412"/>
                      <a:gd name="T59" fmla="*/ 552 h 3405"/>
                      <a:gd name="T60" fmla="*/ 1821 w 3412"/>
                      <a:gd name="T61" fmla="*/ 441 h 3405"/>
                      <a:gd name="T62" fmla="*/ 1995 w 3412"/>
                      <a:gd name="T63" fmla="*/ 13 h 3405"/>
                      <a:gd name="T64" fmla="*/ 2061 w 3412"/>
                      <a:gd name="T65" fmla="*/ 341 h 3405"/>
                      <a:gd name="T66" fmla="*/ 2575 w 3412"/>
                      <a:gd name="T67" fmla="*/ 335 h 3405"/>
                      <a:gd name="T68" fmla="*/ 2706 w 3412"/>
                      <a:gd name="T69" fmla="*/ 308 h 3405"/>
                      <a:gd name="T70" fmla="*/ 3113 w 3412"/>
                      <a:gd name="T71" fmla="*/ 726 h 3405"/>
                      <a:gd name="T72" fmla="*/ 2922 w 3412"/>
                      <a:gd name="T73" fmla="*/ 992 h 3405"/>
                      <a:gd name="T74" fmla="*/ 3292 w 3412"/>
                      <a:gd name="T75" fmla="*/ 1347 h 3405"/>
                      <a:gd name="T76" fmla="*/ 3409 w 3412"/>
                      <a:gd name="T77" fmla="*/ 1440 h 3405"/>
                      <a:gd name="T78" fmla="*/ 3367 w 3412"/>
                      <a:gd name="T79" fmla="*/ 2031 h 3405"/>
                      <a:gd name="T80" fmla="*/ 3021 w 3412"/>
                      <a:gd name="T81" fmla="*/ 2205 h 3405"/>
                      <a:gd name="T82" fmla="*/ 3107 w 3412"/>
                      <a:gd name="T83" fmla="*/ 2611 h 3405"/>
                      <a:gd name="T84" fmla="*/ 3080 w 3412"/>
                      <a:gd name="T85" fmla="*/ 2741 h 3405"/>
                      <a:gd name="T86" fmla="*/ 2641 w 3412"/>
                      <a:gd name="T87" fmla="*/ 3106 h 3405"/>
                      <a:gd name="T88" fmla="*/ 2283 w 3412"/>
                      <a:gd name="T89" fmla="*/ 2985 h 3405"/>
                      <a:gd name="T90" fmla="*/ 2053 w 3412"/>
                      <a:gd name="T91" fmla="*/ 3337 h 3405"/>
                      <a:gd name="T92" fmla="*/ 1474 w 3412"/>
                      <a:gd name="T93" fmla="*/ 3405 h 3405"/>
                      <a:gd name="T94" fmla="*/ 1357 w 3412"/>
                      <a:gd name="T95" fmla="*/ 3312 h 3405"/>
                      <a:gd name="T96" fmla="*/ 1064 w 3412"/>
                      <a:gd name="T97" fmla="*/ 2955 h 3405"/>
                      <a:gd name="T98" fmla="*/ 755 w 3412"/>
                      <a:gd name="T99" fmla="*/ 3108 h 3405"/>
                      <a:gd name="T100" fmla="*/ 322 w 3412"/>
                      <a:gd name="T101" fmla="*/ 2723 h 3405"/>
                      <a:gd name="T102" fmla="*/ 322 w 3412"/>
                      <a:gd name="T103" fmla="*/ 2590 h 3405"/>
                      <a:gd name="T104" fmla="*/ 363 w 3412"/>
                      <a:gd name="T105" fmla="*/ 2135 h 3405"/>
                      <a:gd name="T106" fmla="*/ 27 w 3412"/>
                      <a:gd name="T107" fmla="*/ 2016 h 3405"/>
                      <a:gd name="T108" fmla="*/ 12 w 3412"/>
                      <a:gd name="T109" fmla="*/ 1417 h 3405"/>
                      <a:gd name="T110" fmla="*/ 338 w 3412"/>
                      <a:gd name="T111" fmla="*/ 1351 h 3405"/>
                      <a:gd name="T112" fmla="*/ 335 w 3412"/>
                      <a:gd name="T113" fmla="*/ 837 h 3405"/>
                      <a:gd name="T114" fmla="*/ 309 w 3412"/>
                      <a:gd name="T115" fmla="*/ 706 h 3405"/>
                      <a:gd name="T116" fmla="*/ 729 w 3412"/>
                      <a:gd name="T117" fmla="*/ 299 h 3405"/>
                      <a:gd name="T118" fmla="*/ 993 w 3412"/>
                      <a:gd name="T119" fmla="*/ 487 h 3405"/>
                      <a:gd name="T120" fmla="*/ 1351 w 3412"/>
                      <a:gd name="T121" fmla="*/ 120 h 3405"/>
                      <a:gd name="T122" fmla="*/ 1443 w 3412"/>
                      <a:gd name="T123" fmla="*/ 3 h 34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</a:cxnLst>
                    <a:rect l="0" t="0" r="r" b="b"/>
                    <a:pathLst>
                      <a:path w="3412" h="3405">
                        <a:moveTo>
                          <a:pt x="1591" y="244"/>
                        </a:moveTo>
                        <a:lnTo>
                          <a:pt x="1591" y="441"/>
                        </a:lnTo>
                        <a:lnTo>
                          <a:pt x="1589" y="465"/>
                        </a:lnTo>
                        <a:lnTo>
                          <a:pt x="1582" y="487"/>
                        </a:lnTo>
                        <a:lnTo>
                          <a:pt x="1570" y="508"/>
                        </a:lnTo>
                        <a:lnTo>
                          <a:pt x="1555" y="526"/>
                        </a:lnTo>
                        <a:lnTo>
                          <a:pt x="1536" y="540"/>
                        </a:lnTo>
                        <a:lnTo>
                          <a:pt x="1515" y="551"/>
                        </a:lnTo>
                        <a:lnTo>
                          <a:pt x="1492" y="558"/>
                        </a:lnTo>
                        <a:lnTo>
                          <a:pt x="1423" y="572"/>
                        </a:lnTo>
                        <a:lnTo>
                          <a:pt x="1356" y="591"/>
                        </a:lnTo>
                        <a:lnTo>
                          <a:pt x="1290" y="614"/>
                        </a:lnTo>
                        <a:lnTo>
                          <a:pt x="1225" y="640"/>
                        </a:lnTo>
                        <a:lnTo>
                          <a:pt x="1162" y="670"/>
                        </a:lnTo>
                        <a:lnTo>
                          <a:pt x="1102" y="705"/>
                        </a:lnTo>
                        <a:lnTo>
                          <a:pt x="1043" y="743"/>
                        </a:lnTo>
                        <a:lnTo>
                          <a:pt x="1021" y="755"/>
                        </a:lnTo>
                        <a:lnTo>
                          <a:pt x="999" y="761"/>
                        </a:lnTo>
                        <a:lnTo>
                          <a:pt x="976" y="764"/>
                        </a:lnTo>
                        <a:lnTo>
                          <a:pt x="953" y="761"/>
                        </a:lnTo>
                        <a:lnTo>
                          <a:pt x="930" y="755"/>
                        </a:lnTo>
                        <a:lnTo>
                          <a:pt x="909" y="743"/>
                        </a:lnTo>
                        <a:lnTo>
                          <a:pt x="891" y="728"/>
                        </a:lnTo>
                        <a:lnTo>
                          <a:pt x="752" y="590"/>
                        </a:lnTo>
                        <a:lnTo>
                          <a:pt x="591" y="752"/>
                        </a:lnTo>
                        <a:lnTo>
                          <a:pt x="726" y="889"/>
                        </a:lnTo>
                        <a:lnTo>
                          <a:pt x="741" y="908"/>
                        </a:lnTo>
                        <a:lnTo>
                          <a:pt x="753" y="930"/>
                        </a:lnTo>
                        <a:lnTo>
                          <a:pt x="759" y="952"/>
                        </a:lnTo>
                        <a:lnTo>
                          <a:pt x="761" y="975"/>
                        </a:lnTo>
                        <a:lnTo>
                          <a:pt x="759" y="998"/>
                        </a:lnTo>
                        <a:lnTo>
                          <a:pt x="752" y="1021"/>
                        </a:lnTo>
                        <a:lnTo>
                          <a:pt x="740" y="1042"/>
                        </a:lnTo>
                        <a:lnTo>
                          <a:pt x="703" y="1101"/>
                        </a:lnTo>
                        <a:lnTo>
                          <a:pt x="669" y="1161"/>
                        </a:lnTo>
                        <a:lnTo>
                          <a:pt x="639" y="1224"/>
                        </a:lnTo>
                        <a:lnTo>
                          <a:pt x="612" y="1288"/>
                        </a:lnTo>
                        <a:lnTo>
                          <a:pt x="589" y="1354"/>
                        </a:lnTo>
                        <a:lnTo>
                          <a:pt x="570" y="1422"/>
                        </a:lnTo>
                        <a:lnTo>
                          <a:pt x="556" y="1492"/>
                        </a:lnTo>
                        <a:lnTo>
                          <a:pt x="548" y="1515"/>
                        </a:lnTo>
                        <a:lnTo>
                          <a:pt x="537" y="1537"/>
                        </a:lnTo>
                        <a:lnTo>
                          <a:pt x="521" y="1556"/>
                        </a:lnTo>
                        <a:lnTo>
                          <a:pt x="504" y="1570"/>
                        </a:lnTo>
                        <a:lnTo>
                          <a:pt x="483" y="1583"/>
                        </a:lnTo>
                        <a:lnTo>
                          <a:pt x="461" y="1590"/>
                        </a:lnTo>
                        <a:lnTo>
                          <a:pt x="437" y="1594"/>
                        </a:lnTo>
                        <a:lnTo>
                          <a:pt x="245" y="1594"/>
                        </a:lnTo>
                        <a:lnTo>
                          <a:pt x="245" y="1823"/>
                        </a:lnTo>
                        <a:lnTo>
                          <a:pt x="437" y="1823"/>
                        </a:lnTo>
                        <a:lnTo>
                          <a:pt x="462" y="1825"/>
                        </a:lnTo>
                        <a:lnTo>
                          <a:pt x="485" y="1833"/>
                        </a:lnTo>
                        <a:lnTo>
                          <a:pt x="505" y="1844"/>
                        </a:lnTo>
                        <a:lnTo>
                          <a:pt x="522" y="1858"/>
                        </a:lnTo>
                        <a:lnTo>
                          <a:pt x="537" y="1876"/>
                        </a:lnTo>
                        <a:lnTo>
                          <a:pt x="548" y="1897"/>
                        </a:lnTo>
                        <a:lnTo>
                          <a:pt x="556" y="1920"/>
                        </a:lnTo>
                        <a:lnTo>
                          <a:pt x="571" y="1988"/>
                        </a:lnTo>
                        <a:lnTo>
                          <a:pt x="590" y="2055"/>
                        </a:lnTo>
                        <a:lnTo>
                          <a:pt x="614" y="2122"/>
                        </a:lnTo>
                        <a:lnTo>
                          <a:pt x="640" y="2186"/>
                        </a:lnTo>
                        <a:lnTo>
                          <a:pt x="671" y="2249"/>
                        </a:lnTo>
                        <a:lnTo>
                          <a:pt x="705" y="2310"/>
                        </a:lnTo>
                        <a:lnTo>
                          <a:pt x="743" y="2368"/>
                        </a:lnTo>
                        <a:lnTo>
                          <a:pt x="755" y="2390"/>
                        </a:lnTo>
                        <a:lnTo>
                          <a:pt x="762" y="2412"/>
                        </a:lnTo>
                        <a:lnTo>
                          <a:pt x="764" y="2436"/>
                        </a:lnTo>
                        <a:lnTo>
                          <a:pt x="762" y="2458"/>
                        </a:lnTo>
                        <a:lnTo>
                          <a:pt x="755" y="2481"/>
                        </a:lnTo>
                        <a:lnTo>
                          <a:pt x="744" y="2502"/>
                        </a:lnTo>
                        <a:lnTo>
                          <a:pt x="729" y="2522"/>
                        </a:lnTo>
                        <a:lnTo>
                          <a:pt x="591" y="2660"/>
                        </a:lnTo>
                        <a:lnTo>
                          <a:pt x="752" y="2812"/>
                        </a:lnTo>
                        <a:lnTo>
                          <a:pt x="891" y="2674"/>
                        </a:lnTo>
                        <a:lnTo>
                          <a:pt x="909" y="2658"/>
                        </a:lnTo>
                        <a:lnTo>
                          <a:pt x="930" y="2647"/>
                        </a:lnTo>
                        <a:lnTo>
                          <a:pt x="953" y="2641"/>
                        </a:lnTo>
                        <a:lnTo>
                          <a:pt x="976" y="2639"/>
                        </a:lnTo>
                        <a:lnTo>
                          <a:pt x="999" y="2641"/>
                        </a:lnTo>
                        <a:lnTo>
                          <a:pt x="1021" y="2648"/>
                        </a:lnTo>
                        <a:lnTo>
                          <a:pt x="1043" y="2660"/>
                        </a:lnTo>
                        <a:lnTo>
                          <a:pt x="1111" y="2703"/>
                        </a:lnTo>
                        <a:lnTo>
                          <a:pt x="1183" y="2742"/>
                        </a:lnTo>
                        <a:lnTo>
                          <a:pt x="1257" y="2776"/>
                        </a:lnTo>
                        <a:lnTo>
                          <a:pt x="1332" y="2804"/>
                        </a:lnTo>
                        <a:lnTo>
                          <a:pt x="1411" y="2826"/>
                        </a:lnTo>
                        <a:lnTo>
                          <a:pt x="1492" y="2844"/>
                        </a:lnTo>
                        <a:lnTo>
                          <a:pt x="1516" y="2850"/>
                        </a:lnTo>
                        <a:lnTo>
                          <a:pt x="1537" y="2861"/>
                        </a:lnTo>
                        <a:lnTo>
                          <a:pt x="1556" y="2876"/>
                        </a:lnTo>
                        <a:lnTo>
                          <a:pt x="1571" y="2894"/>
                        </a:lnTo>
                        <a:lnTo>
                          <a:pt x="1582" y="2914"/>
                        </a:lnTo>
                        <a:lnTo>
                          <a:pt x="1589" y="2937"/>
                        </a:lnTo>
                        <a:lnTo>
                          <a:pt x="1591" y="2961"/>
                        </a:lnTo>
                        <a:lnTo>
                          <a:pt x="1591" y="3158"/>
                        </a:lnTo>
                        <a:lnTo>
                          <a:pt x="1821" y="3158"/>
                        </a:lnTo>
                        <a:lnTo>
                          <a:pt x="1821" y="2961"/>
                        </a:lnTo>
                        <a:lnTo>
                          <a:pt x="1824" y="2938"/>
                        </a:lnTo>
                        <a:lnTo>
                          <a:pt x="1830" y="2916"/>
                        </a:lnTo>
                        <a:lnTo>
                          <a:pt x="1841" y="2896"/>
                        </a:lnTo>
                        <a:lnTo>
                          <a:pt x="1856" y="2878"/>
                        </a:lnTo>
                        <a:lnTo>
                          <a:pt x="1874" y="2863"/>
                        </a:lnTo>
                        <a:lnTo>
                          <a:pt x="1895" y="2851"/>
                        </a:lnTo>
                        <a:lnTo>
                          <a:pt x="1918" y="2844"/>
                        </a:lnTo>
                        <a:lnTo>
                          <a:pt x="1998" y="2826"/>
                        </a:lnTo>
                        <a:lnTo>
                          <a:pt x="2076" y="2804"/>
                        </a:lnTo>
                        <a:lnTo>
                          <a:pt x="2150" y="2776"/>
                        </a:lnTo>
                        <a:lnTo>
                          <a:pt x="2224" y="2742"/>
                        </a:lnTo>
                        <a:lnTo>
                          <a:pt x="2295" y="2703"/>
                        </a:lnTo>
                        <a:lnTo>
                          <a:pt x="2364" y="2660"/>
                        </a:lnTo>
                        <a:lnTo>
                          <a:pt x="2386" y="2648"/>
                        </a:lnTo>
                        <a:lnTo>
                          <a:pt x="2407" y="2641"/>
                        </a:lnTo>
                        <a:lnTo>
                          <a:pt x="2431" y="2639"/>
                        </a:lnTo>
                        <a:lnTo>
                          <a:pt x="2454" y="2641"/>
                        </a:lnTo>
                        <a:lnTo>
                          <a:pt x="2477" y="2647"/>
                        </a:lnTo>
                        <a:lnTo>
                          <a:pt x="2498" y="2658"/>
                        </a:lnTo>
                        <a:lnTo>
                          <a:pt x="2516" y="2674"/>
                        </a:lnTo>
                        <a:lnTo>
                          <a:pt x="2657" y="2815"/>
                        </a:lnTo>
                        <a:lnTo>
                          <a:pt x="2819" y="2653"/>
                        </a:lnTo>
                        <a:lnTo>
                          <a:pt x="2678" y="2512"/>
                        </a:lnTo>
                        <a:lnTo>
                          <a:pt x="2662" y="2494"/>
                        </a:lnTo>
                        <a:lnTo>
                          <a:pt x="2652" y="2473"/>
                        </a:lnTo>
                        <a:lnTo>
                          <a:pt x="2645" y="2450"/>
                        </a:lnTo>
                        <a:lnTo>
                          <a:pt x="2643" y="2426"/>
                        </a:lnTo>
                        <a:lnTo>
                          <a:pt x="2645" y="2404"/>
                        </a:lnTo>
                        <a:lnTo>
                          <a:pt x="2652" y="2381"/>
                        </a:lnTo>
                        <a:lnTo>
                          <a:pt x="2663" y="2360"/>
                        </a:lnTo>
                        <a:lnTo>
                          <a:pt x="2708" y="2292"/>
                        </a:lnTo>
                        <a:lnTo>
                          <a:pt x="2746" y="2220"/>
                        </a:lnTo>
                        <a:lnTo>
                          <a:pt x="2781" y="2147"/>
                        </a:lnTo>
                        <a:lnTo>
                          <a:pt x="2809" y="2071"/>
                        </a:lnTo>
                        <a:lnTo>
                          <a:pt x="2831" y="1993"/>
                        </a:lnTo>
                        <a:lnTo>
                          <a:pt x="2848" y="1913"/>
                        </a:lnTo>
                        <a:lnTo>
                          <a:pt x="2854" y="1891"/>
                        </a:lnTo>
                        <a:lnTo>
                          <a:pt x="2866" y="1870"/>
                        </a:lnTo>
                        <a:lnTo>
                          <a:pt x="2880" y="1852"/>
                        </a:lnTo>
                        <a:lnTo>
                          <a:pt x="2898" y="1838"/>
                        </a:lnTo>
                        <a:lnTo>
                          <a:pt x="2918" y="1826"/>
                        </a:lnTo>
                        <a:lnTo>
                          <a:pt x="2941" y="1819"/>
                        </a:lnTo>
                        <a:lnTo>
                          <a:pt x="2966" y="1817"/>
                        </a:lnTo>
                        <a:lnTo>
                          <a:pt x="3165" y="1817"/>
                        </a:lnTo>
                        <a:lnTo>
                          <a:pt x="3165" y="1588"/>
                        </a:lnTo>
                        <a:lnTo>
                          <a:pt x="2966" y="1588"/>
                        </a:lnTo>
                        <a:lnTo>
                          <a:pt x="2942" y="1586"/>
                        </a:lnTo>
                        <a:lnTo>
                          <a:pt x="2921" y="1578"/>
                        </a:lnTo>
                        <a:lnTo>
                          <a:pt x="2900" y="1566"/>
                        </a:lnTo>
                        <a:lnTo>
                          <a:pt x="2882" y="1551"/>
                        </a:lnTo>
                        <a:lnTo>
                          <a:pt x="2867" y="1532"/>
                        </a:lnTo>
                        <a:lnTo>
                          <a:pt x="2855" y="1511"/>
                        </a:lnTo>
                        <a:lnTo>
                          <a:pt x="2848" y="1488"/>
                        </a:lnTo>
                        <a:lnTo>
                          <a:pt x="2829" y="1409"/>
                        </a:lnTo>
                        <a:lnTo>
                          <a:pt x="2806" y="1331"/>
                        </a:lnTo>
                        <a:lnTo>
                          <a:pt x="2777" y="1255"/>
                        </a:lnTo>
                        <a:lnTo>
                          <a:pt x="2744" y="1182"/>
                        </a:lnTo>
                        <a:lnTo>
                          <a:pt x="2707" y="1111"/>
                        </a:lnTo>
                        <a:lnTo>
                          <a:pt x="2663" y="1042"/>
                        </a:lnTo>
                        <a:lnTo>
                          <a:pt x="2652" y="1021"/>
                        </a:lnTo>
                        <a:lnTo>
                          <a:pt x="2645" y="998"/>
                        </a:lnTo>
                        <a:lnTo>
                          <a:pt x="2643" y="975"/>
                        </a:lnTo>
                        <a:lnTo>
                          <a:pt x="2645" y="952"/>
                        </a:lnTo>
                        <a:lnTo>
                          <a:pt x="2652" y="930"/>
                        </a:lnTo>
                        <a:lnTo>
                          <a:pt x="2662" y="908"/>
                        </a:lnTo>
                        <a:lnTo>
                          <a:pt x="2678" y="889"/>
                        </a:lnTo>
                        <a:lnTo>
                          <a:pt x="2819" y="748"/>
                        </a:lnTo>
                        <a:lnTo>
                          <a:pt x="2657" y="587"/>
                        </a:lnTo>
                        <a:lnTo>
                          <a:pt x="2516" y="728"/>
                        </a:lnTo>
                        <a:lnTo>
                          <a:pt x="2498" y="743"/>
                        </a:lnTo>
                        <a:lnTo>
                          <a:pt x="2477" y="755"/>
                        </a:lnTo>
                        <a:lnTo>
                          <a:pt x="2454" y="761"/>
                        </a:lnTo>
                        <a:lnTo>
                          <a:pt x="2431" y="764"/>
                        </a:lnTo>
                        <a:lnTo>
                          <a:pt x="2407" y="761"/>
                        </a:lnTo>
                        <a:lnTo>
                          <a:pt x="2386" y="755"/>
                        </a:lnTo>
                        <a:lnTo>
                          <a:pt x="2364" y="743"/>
                        </a:lnTo>
                        <a:lnTo>
                          <a:pt x="2295" y="700"/>
                        </a:lnTo>
                        <a:lnTo>
                          <a:pt x="2224" y="661"/>
                        </a:lnTo>
                        <a:lnTo>
                          <a:pt x="2150" y="627"/>
                        </a:lnTo>
                        <a:lnTo>
                          <a:pt x="2076" y="598"/>
                        </a:lnTo>
                        <a:lnTo>
                          <a:pt x="1998" y="575"/>
                        </a:lnTo>
                        <a:lnTo>
                          <a:pt x="1918" y="558"/>
                        </a:lnTo>
                        <a:lnTo>
                          <a:pt x="1895" y="552"/>
                        </a:lnTo>
                        <a:lnTo>
                          <a:pt x="1874" y="541"/>
                        </a:lnTo>
                        <a:lnTo>
                          <a:pt x="1856" y="527"/>
                        </a:lnTo>
                        <a:lnTo>
                          <a:pt x="1841" y="509"/>
                        </a:lnTo>
                        <a:lnTo>
                          <a:pt x="1830" y="488"/>
                        </a:lnTo>
                        <a:lnTo>
                          <a:pt x="1824" y="465"/>
                        </a:lnTo>
                        <a:lnTo>
                          <a:pt x="1821" y="441"/>
                        </a:lnTo>
                        <a:lnTo>
                          <a:pt x="1821" y="244"/>
                        </a:lnTo>
                        <a:lnTo>
                          <a:pt x="1591" y="244"/>
                        </a:lnTo>
                        <a:close/>
                        <a:moveTo>
                          <a:pt x="1471" y="0"/>
                        </a:moveTo>
                        <a:lnTo>
                          <a:pt x="1941" y="0"/>
                        </a:lnTo>
                        <a:lnTo>
                          <a:pt x="1969" y="3"/>
                        </a:lnTo>
                        <a:lnTo>
                          <a:pt x="1995" y="13"/>
                        </a:lnTo>
                        <a:lnTo>
                          <a:pt x="2016" y="26"/>
                        </a:lnTo>
                        <a:lnTo>
                          <a:pt x="2035" y="45"/>
                        </a:lnTo>
                        <a:lnTo>
                          <a:pt x="2050" y="68"/>
                        </a:lnTo>
                        <a:lnTo>
                          <a:pt x="2058" y="92"/>
                        </a:lnTo>
                        <a:lnTo>
                          <a:pt x="2061" y="120"/>
                        </a:lnTo>
                        <a:lnTo>
                          <a:pt x="2061" y="341"/>
                        </a:lnTo>
                        <a:lnTo>
                          <a:pt x="2137" y="364"/>
                        </a:lnTo>
                        <a:lnTo>
                          <a:pt x="2210" y="390"/>
                        </a:lnTo>
                        <a:lnTo>
                          <a:pt x="2282" y="420"/>
                        </a:lnTo>
                        <a:lnTo>
                          <a:pt x="2351" y="453"/>
                        </a:lnTo>
                        <a:lnTo>
                          <a:pt x="2420" y="490"/>
                        </a:lnTo>
                        <a:lnTo>
                          <a:pt x="2575" y="335"/>
                        </a:lnTo>
                        <a:lnTo>
                          <a:pt x="2594" y="319"/>
                        </a:lnTo>
                        <a:lnTo>
                          <a:pt x="2615" y="308"/>
                        </a:lnTo>
                        <a:lnTo>
                          <a:pt x="2637" y="302"/>
                        </a:lnTo>
                        <a:lnTo>
                          <a:pt x="2660" y="300"/>
                        </a:lnTo>
                        <a:lnTo>
                          <a:pt x="2683" y="302"/>
                        </a:lnTo>
                        <a:lnTo>
                          <a:pt x="2706" y="308"/>
                        </a:lnTo>
                        <a:lnTo>
                          <a:pt x="2727" y="319"/>
                        </a:lnTo>
                        <a:lnTo>
                          <a:pt x="2745" y="335"/>
                        </a:lnTo>
                        <a:lnTo>
                          <a:pt x="3080" y="663"/>
                        </a:lnTo>
                        <a:lnTo>
                          <a:pt x="3096" y="682"/>
                        </a:lnTo>
                        <a:lnTo>
                          <a:pt x="3107" y="703"/>
                        </a:lnTo>
                        <a:lnTo>
                          <a:pt x="3113" y="726"/>
                        </a:lnTo>
                        <a:lnTo>
                          <a:pt x="3115" y="748"/>
                        </a:lnTo>
                        <a:lnTo>
                          <a:pt x="3113" y="771"/>
                        </a:lnTo>
                        <a:lnTo>
                          <a:pt x="3107" y="794"/>
                        </a:lnTo>
                        <a:lnTo>
                          <a:pt x="3096" y="815"/>
                        </a:lnTo>
                        <a:lnTo>
                          <a:pt x="3080" y="833"/>
                        </a:lnTo>
                        <a:lnTo>
                          <a:pt x="2922" y="992"/>
                        </a:lnTo>
                        <a:lnTo>
                          <a:pt x="2959" y="1059"/>
                        </a:lnTo>
                        <a:lnTo>
                          <a:pt x="2992" y="1129"/>
                        </a:lnTo>
                        <a:lnTo>
                          <a:pt x="3021" y="1200"/>
                        </a:lnTo>
                        <a:lnTo>
                          <a:pt x="3047" y="1273"/>
                        </a:lnTo>
                        <a:lnTo>
                          <a:pt x="3069" y="1347"/>
                        </a:lnTo>
                        <a:lnTo>
                          <a:pt x="3292" y="1347"/>
                        </a:lnTo>
                        <a:lnTo>
                          <a:pt x="3320" y="1351"/>
                        </a:lnTo>
                        <a:lnTo>
                          <a:pt x="3346" y="1360"/>
                        </a:lnTo>
                        <a:lnTo>
                          <a:pt x="3367" y="1373"/>
                        </a:lnTo>
                        <a:lnTo>
                          <a:pt x="3386" y="1392"/>
                        </a:lnTo>
                        <a:lnTo>
                          <a:pt x="3401" y="1415"/>
                        </a:lnTo>
                        <a:lnTo>
                          <a:pt x="3409" y="1440"/>
                        </a:lnTo>
                        <a:lnTo>
                          <a:pt x="3412" y="1468"/>
                        </a:lnTo>
                        <a:lnTo>
                          <a:pt x="3412" y="1937"/>
                        </a:lnTo>
                        <a:lnTo>
                          <a:pt x="3409" y="1965"/>
                        </a:lnTo>
                        <a:lnTo>
                          <a:pt x="3401" y="1991"/>
                        </a:lnTo>
                        <a:lnTo>
                          <a:pt x="3386" y="2013"/>
                        </a:lnTo>
                        <a:lnTo>
                          <a:pt x="3367" y="2031"/>
                        </a:lnTo>
                        <a:lnTo>
                          <a:pt x="3346" y="2046"/>
                        </a:lnTo>
                        <a:lnTo>
                          <a:pt x="3320" y="2054"/>
                        </a:lnTo>
                        <a:lnTo>
                          <a:pt x="3292" y="2057"/>
                        </a:lnTo>
                        <a:lnTo>
                          <a:pt x="3069" y="2057"/>
                        </a:lnTo>
                        <a:lnTo>
                          <a:pt x="3047" y="2132"/>
                        </a:lnTo>
                        <a:lnTo>
                          <a:pt x="3021" y="2205"/>
                        </a:lnTo>
                        <a:lnTo>
                          <a:pt x="2992" y="2276"/>
                        </a:lnTo>
                        <a:lnTo>
                          <a:pt x="2959" y="2346"/>
                        </a:lnTo>
                        <a:lnTo>
                          <a:pt x="2922" y="2413"/>
                        </a:lnTo>
                        <a:lnTo>
                          <a:pt x="3080" y="2571"/>
                        </a:lnTo>
                        <a:lnTo>
                          <a:pt x="3096" y="2590"/>
                        </a:lnTo>
                        <a:lnTo>
                          <a:pt x="3107" y="2611"/>
                        </a:lnTo>
                        <a:lnTo>
                          <a:pt x="3113" y="2634"/>
                        </a:lnTo>
                        <a:lnTo>
                          <a:pt x="3115" y="2656"/>
                        </a:lnTo>
                        <a:lnTo>
                          <a:pt x="3113" y="2679"/>
                        </a:lnTo>
                        <a:lnTo>
                          <a:pt x="3107" y="2702"/>
                        </a:lnTo>
                        <a:lnTo>
                          <a:pt x="3096" y="2723"/>
                        </a:lnTo>
                        <a:lnTo>
                          <a:pt x="3080" y="2741"/>
                        </a:lnTo>
                        <a:lnTo>
                          <a:pt x="2748" y="3073"/>
                        </a:lnTo>
                        <a:lnTo>
                          <a:pt x="2730" y="3089"/>
                        </a:lnTo>
                        <a:lnTo>
                          <a:pt x="2709" y="3100"/>
                        </a:lnTo>
                        <a:lnTo>
                          <a:pt x="2686" y="3106"/>
                        </a:lnTo>
                        <a:lnTo>
                          <a:pt x="2663" y="3108"/>
                        </a:lnTo>
                        <a:lnTo>
                          <a:pt x="2641" y="3106"/>
                        </a:lnTo>
                        <a:lnTo>
                          <a:pt x="2618" y="3100"/>
                        </a:lnTo>
                        <a:lnTo>
                          <a:pt x="2597" y="3089"/>
                        </a:lnTo>
                        <a:lnTo>
                          <a:pt x="2578" y="3073"/>
                        </a:lnTo>
                        <a:lnTo>
                          <a:pt x="2420" y="2914"/>
                        </a:lnTo>
                        <a:lnTo>
                          <a:pt x="2352" y="2952"/>
                        </a:lnTo>
                        <a:lnTo>
                          <a:pt x="2283" y="2985"/>
                        </a:lnTo>
                        <a:lnTo>
                          <a:pt x="2212" y="3014"/>
                        </a:lnTo>
                        <a:lnTo>
                          <a:pt x="2139" y="3040"/>
                        </a:lnTo>
                        <a:lnTo>
                          <a:pt x="2064" y="3062"/>
                        </a:lnTo>
                        <a:lnTo>
                          <a:pt x="2064" y="3284"/>
                        </a:lnTo>
                        <a:lnTo>
                          <a:pt x="2061" y="3312"/>
                        </a:lnTo>
                        <a:lnTo>
                          <a:pt x="2053" y="3337"/>
                        </a:lnTo>
                        <a:lnTo>
                          <a:pt x="2038" y="3360"/>
                        </a:lnTo>
                        <a:lnTo>
                          <a:pt x="2020" y="3379"/>
                        </a:lnTo>
                        <a:lnTo>
                          <a:pt x="1998" y="3392"/>
                        </a:lnTo>
                        <a:lnTo>
                          <a:pt x="1972" y="3402"/>
                        </a:lnTo>
                        <a:lnTo>
                          <a:pt x="1944" y="3405"/>
                        </a:lnTo>
                        <a:lnTo>
                          <a:pt x="1474" y="3405"/>
                        </a:lnTo>
                        <a:lnTo>
                          <a:pt x="1446" y="3402"/>
                        </a:lnTo>
                        <a:lnTo>
                          <a:pt x="1421" y="3392"/>
                        </a:lnTo>
                        <a:lnTo>
                          <a:pt x="1399" y="3379"/>
                        </a:lnTo>
                        <a:lnTo>
                          <a:pt x="1380" y="3360"/>
                        </a:lnTo>
                        <a:lnTo>
                          <a:pt x="1366" y="3337"/>
                        </a:lnTo>
                        <a:lnTo>
                          <a:pt x="1357" y="3312"/>
                        </a:lnTo>
                        <a:lnTo>
                          <a:pt x="1354" y="3284"/>
                        </a:lnTo>
                        <a:lnTo>
                          <a:pt x="1354" y="3065"/>
                        </a:lnTo>
                        <a:lnTo>
                          <a:pt x="1279" y="3043"/>
                        </a:lnTo>
                        <a:lnTo>
                          <a:pt x="1206" y="3017"/>
                        </a:lnTo>
                        <a:lnTo>
                          <a:pt x="1134" y="2988"/>
                        </a:lnTo>
                        <a:lnTo>
                          <a:pt x="1064" y="2955"/>
                        </a:lnTo>
                        <a:lnTo>
                          <a:pt x="996" y="2918"/>
                        </a:lnTo>
                        <a:lnTo>
                          <a:pt x="840" y="3073"/>
                        </a:lnTo>
                        <a:lnTo>
                          <a:pt x="821" y="3089"/>
                        </a:lnTo>
                        <a:lnTo>
                          <a:pt x="800" y="3100"/>
                        </a:lnTo>
                        <a:lnTo>
                          <a:pt x="778" y="3106"/>
                        </a:lnTo>
                        <a:lnTo>
                          <a:pt x="755" y="3108"/>
                        </a:lnTo>
                        <a:lnTo>
                          <a:pt x="732" y="3106"/>
                        </a:lnTo>
                        <a:lnTo>
                          <a:pt x="710" y="3100"/>
                        </a:lnTo>
                        <a:lnTo>
                          <a:pt x="688" y="3089"/>
                        </a:lnTo>
                        <a:lnTo>
                          <a:pt x="670" y="3073"/>
                        </a:lnTo>
                        <a:lnTo>
                          <a:pt x="338" y="2741"/>
                        </a:lnTo>
                        <a:lnTo>
                          <a:pt x="322" y="2723"/>
                        </a:lnTo>
                        <a:lnTo>
                          <a:pt x="312" y="2702"/>
                        </a:lnTo>
                        <a:lnTo>
                          <a:pt x="305" y="2679"/>
                        </a:lnTo>
                        <a:lnTo>
                          <a:pt x="303" y="2656"/>
                        </a:lnTo>
                        <a:lnTo>
                          <a:pt x="305" y="2634"/>
                        </a:lnTo>
                        <a:lnTo>
                          <a:pt x="312" y="2611"/>
                        </a:lnTo>
                        <a:lnTo>
                          <a:pt x="322" y="2590"/>
                        </a:lnTo>
                        <a:lnTo>
                          <a:pt x="338" y="2571"/>
                        </a:lnTo>
                        <a:lnTo>
                          <a:pt x="490" y="2419"/>
                        </a:lnTo>
                        <a:lnTo>
                          <a:pt x="452" y="2351"/>
                        </a:lnTo>
                        <a:lnTo>
                          <a:pt x="418" y="2281"/>
                        </a:lnTo>
                        <a:lnTo>
                          <a:pt x="388" y="2209"/>
                        </a:lnTo>
                        <a:lnTo>
                          <a:pt x="363" y="2135"/>
                        </a:lnTo>
                        <a:lnTo>
                          <a:pt x="341" y="2061"/>
                        </a:lnTo>
                        <a:lnTo>
                          <a:pt x="121" y="2061"/>
                        </a:lnTo>
                        <a:lnTo>
                          <a:pt x="93" y="2057"/>
                        </a:lnTo>
                        <a:lnTo>
                          <a:pt x="67" y="2048"/>
                        </a:lnTo>
                        <a:lnTo>
                          <a:pt x="46" y="2035"/>
                        </a:lnTo>
                        <a:lnTo>
                          <a:pt x="27" y="2016"/>
                        </a:lnTo>
                        <a:lnTo>
                          <a:pt x="12" y="1993"/>
                        </a:lnTo>
                        <a:lnTo>
                          <a:pt x="3" y="1968"/>
                        </a:lnTo>
                        <a:lnTo>
                          <a:pt x="0" y="1940"/>
                        </a:lnTo>
                        <a:lnTo>
                          <a:pt x="0" y="1471"/>
                        </a:lnTo>
                        <a:lnTo>
                          <a:pt x="3" y="1443"/>
                        </a:lnTo>
                        <a:lnTo>
                          <a:pt x="12" y="1417"/>
                        </a:lnTo>
                        <a:lnTo>
                          <a:pt x="27" y="1395"/>
                        </a:lnTo>
                        <a:lnTo>
                          <a:pt x="46" y="1377"/>
                        </a:lnTo>
                        <a:lnTo>
                          <a:pt x="67" y="1362"/>
                        </a:lnTo>
                        <a:lnTo>
                          <a:pt x="93" y="1354"/>
                        </a:lnTo>
                        <a:lnTo>
                          <a:pt x="121" y="1351"/>
                        </a:lnTo>
                        <a:lnTo>
                          <a:pt x="338" y="1351"/>
                        </a:lnTo>
                        <a:lnTo>
                          <a:pt x="360" y="1274"/>
                        </a:lnTo>
                        <a:lnTo>
                          <a:pt x="386" y="1199"/>
                        </a:lnTo>
                        <a:lnTo>
                          <a:pt x="416" y="1128"/>
                        </a:lnTo>
                        <a:lnTo>
                          <a:pt x="450" y="1057"/>
                        </a:lnTo>
                        <a:lnTo>
                          <a:pt x="488" y="989"/>
                        </a:lnTo>
                        <a:lnTo>
                          <a:pt x="335" y="837"/>
                        </a:lnTo>
                        <a:lnTo>
                          <a:pt x="319" y="818"/>
                        </a:lnTo>
                        <a:lnTo>
                          <a:pt x="309" y="797"/>
                        </a:lnTo>
                        <a:lnTo>
                          <a:pt x="302" y="774"/>
                        </a:lnTo>
                        <a:lnTo>
                          <a:pt x="300" y="752"/>
                        </a:lnTo>
                        <a:lnTo>
                          <a:pt x="302" y="729"/>
                        </a:lnTo>
                        <a:lnTo>
                          <a:pt x="309" y="706"/>
                        </a:lnTo>
                        <a:lnTo>
                          <a:pt x="319" y="685"/>
                        </a:lnTo>
                        <a:lnTo>
                          <a:pt x="335" y="667"/>
                        </a:lnTo>
                        <a:lnTo>
                          <a:pt x="667" y="332"/>
                        </a:lnTo>
                        <a:lnTo>
                          <a:pt x="686" y="316"/>
                        </a:lnTo>
                        <a:lnTo>
                          <a:pt x="707" y="306"/>
                        </a:lnTo>
                        <a:lnTo>
                          <a:pt x="729" y="299"/>
                        </a:lnTo>
                        <a:lnTo>
                          <a:pt x="752" y="297"/>
                        </a:lnTo>
                        <a:lnTo>
                          <a:pt x="775" y="299"/>
                        </a:lnTo>
                        <a:lnTo>
                          <a:pt x="797" y="306"/>
                        </a:lnTo>
                        <a:lnTo>
                          <a:pt x="818" y="316"/>
                        </a:lnTo>
                        <a:lnTo>
                          <a:pt x="838" y="332"/>
                        </a:lnTo>
                        <a:lnTo>
                          <a:pt x="993" y="487"/>
                        </a:lnTo>
                        <a:lnTo>
                          <a:pt x="1061" y="450"/>
                        </a:lnTo>
                        <a:lnTo>
                          <a:pt x="1131" y="417"/>
                        </a:lnTo>
                        <a:lnTo>
                          <a:pt x="1203" y="388"/>
                        </a:lnTo>
                        <a:lnTo>
                          <a:pt x="1276" y="362"/>
                        </a:lnTo>
                        <a:lnTo>
                          <a:pt x="1351" y="341"/>
                        </a:lnTo>
                        <a:lnTo>
                          <a:pt x="1351" y="120"/>
                        </a:lnTo>
                        <a:lnTo>
                          <a:pt x="1354" y="92"/>
                        </a:lnTo>
                        <a:lnTo>
                          <a:pt x="1363" y="68"/>
                        </a:lnTo>
                        <a:lnTo>
                          <a:pt x="1377" y="45"/>
                        </a:lnTo>
                        <a:lnTo>
                          <a:pt x="1395" y="26"/>
                        </a:lnTo>
                        <a:lnTo>
                          <a:pt x="1418" y="13"/>
                        </a:lnTo>
                        <a:lnTo>
                          <a:pt x="1443" y="3"/>
                        </a:lnTo>
                        <a:lnTo>
                          <a:pt x="1471" y="0"/>
                        </a:lnTo>
                        <a:close/>
                      </a:path>
                    </a:pathLst>
                  </a:custGeom>
                  <a:solidFill>
                    <a:schemeClr val="bg1">
                      <a:alpha val="9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4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2578100" y="3810000"/>
                    <a:ext cx="655637" cy="654050"/>
                  </a:xfrm>
                  <a:custGeom>
                    <a:avLst/>
                    <a:gdLst>
                      <a:gd name="T0" fmla="*/ 707 w 1651"/>
                      <a:gd name="T1" fmla="*/ 252 h 1649"/>
                      <a:gd name="T2" fmla="*/ 546 w 1651"/>
                      <a:gd name="T3" fmla="*/ 311 h 1649"/>
                      <a:gd name="T4" fmla="*/ 412 w 1651"/>
                      <a:gd name="T5" fmla="*/ 411 h 1649"/>
                      <a:gd name="T6" fmla="*/ 311 w 1651"/>
                      <a:gd name="T7" fmla="*/ 546 h 1649"/>
                      <a:gd name="T8" fmla="*/ 253 w 1651"/>
                      <a:gd name="T9" fmla="*/ 707 h 1649"/>
                      <a:gd name="T10" fmla="*/ 244 w 1651"/>
                      <a:gd name="T11" fmla="*/ 884 h 1649"/>
                      <a:gd name="T12" fmla="*/ 287 w 1651"/>
                      <a:gd name="T13" fmla="*/ 1052 h 1649"/>
                      <a:gd name="T14" fmla="*/ 374 w 1651"/>
                      <a:gd name="T15" fmla="*/ 1196 h 1649"/>
                      <a:gd name="T16" fmla="*/ 499 w 1651"/>
                      <a:gd name="T17" fmla="*/ 1309 h 1649"/>
                      <a:gd name="T18" fmla="*/ 651 w 1651"/>
                      <a:gd name="T19" fmla="*/ 1382 h 1649"/>
                      <a:gd name="T20" fmla="*/ 825 w 1651"/>
                      <a:gd name="T21" fmla="*/ 1408 h 1649"/>
                      <a:gd name="T22" fmla="*/ 1000 w 1651"/>
                      <a:gd name="T23" fmla="*/ 1382 h 1649"/>
                      <a:gd name="T24" fmla="*/ 1152 w 1651"/>
                      <a:gd name="T25" fmla="*/ 1309 h 1649"/>
                      <a:gd name="T26" fmla="*/ 1276 w 1651"/>
                      <a:gd name="T27" fmla="*/ 1196 h 1649"/>
                      <a:gd name="T28" fmla="*/ 1363 w 1651"/>
                      <a:gd name="T29" fmla="*/ 1052 h 1649"/>
                      <a:gd name="T30" fmla="*/ 1407 w 1651"/>
                      <a:gd name="T31" fmla="*/ 884 h 1649"/>
                      <a:gd name="T32" fmla="*/ 1398 w 1651"/>
                      <a:gd name="T33" fmla="*/ 707 h 1649"/>
                      <a:gd name="T34" fmla="*/ 1340 w 1651"/>
                      <a:gd name="T35" fmla="*/ 546 h 1649"/>
                      <a:gd name="T36" fmla="*/ 1239 w 1651"/>
                      <a:gd name="T37" fmla="*/ 411 h 1649"/>
                      <a:gd name="T38" fmla="*/ 1104 w 1651"/>
                      <a:gd name="T39" fmla="*/ 311 h 1649"/>
                      <a:gd name="T40" fmla="*/ 944 w 1651"/>
                      <a:gd name="T41" fmla="*/ 252 h 1649"/>
                      <a:gd name="T42" fmla="*/ 825 w 1651"/>
                      <a:gd name="T43" fmla="*/ 0 h 1649"/>
                      <a:gd name="T44" fmla="*/ 1034 w 1651"/>
                      <a:gd name="T45" fmla="*/ 26 h 1649"/>
                      <a:gd name="T46" fmla="*/ 1222 w 1651"/>
                      <a:gd name="T47" fmla="*/ 101 h 1649"/>
                      <a:gd name="T48" fmla="*/ 1384 w 1651"/>
                      <a:gd name="T49" fmla="*/ 218 h 1649"/>
                      <a:gd name="T50" fmla="*/ 1514 w 1651"/>
                      <a:gd name="T51" fmla="*/ 370 h 1649"/>
                      <a:gd name="T52" fmla="*/ 1604 w 1651"/>
                      <a:gd name="T53" fmla="*/ 551 h 1649"/>
                      <a:gd name="T54" fmla="*/ 1648 w 1651"/>
                      <a:gd name="T55" fmla="*/ 753 h 1649"/>
                      <a:gd name="T56" fmla="*/ 1638 w 1651"/>
                      <a:gd name="T57" fmla="*/ 965 h 1649"/>
                      <a:gd name="T58" fmla="*/ 1579 w 1651"/>
                      <a:gd name="T59" fmla="*/ 1160 h 1649"/>
                      <a:gd name="T60" fmla="*/ 1474 w 1651"/>
                      <a:gd name="T61" fmla="*/ 1333 h 1649"/>
                      <a:gd name="T62" fmla="*/ 1333 w 1651"/>
                      <a:gd name="T63" fmla="*/ 1473 h 1649"/>
                      <a:gd name="T64" fmla="*/ 1161 w 1651"/>
                      <a:gd name="T65" fmla="*/ 1577 h 1649"/>
                      <a:gd name="T66" fmla="*/ 966 w 1651"/>
                      <a:gd name="T67" fmla="*/ 1637 h 1649"/>
                      <a:gd name="T68" fmla="*/ 754 w 1651"/>
                      <a:gd name="T69" fmla="*/ 1645 h 1649"/>
                      <a:gd name="T70" fmla="*/ 552 w 1651"/>
                      <a:gd name="T71" fmla="*/ 1602 h 1649"/>
                      <a:gd name="T72" fmla="*/ 371 w 1651"/>
                      <a:gd name="T73" fmla="*/ 1513 h 1649"/>
                      <a:gd name="T74" fmla="*/ 219 w 1651"/>
                      <a:gd name="T75" fmla="*/ 1383 h 1649"/>
                      <a:gd name="T76" fmla="*/ 102 w 1651"/>
                      <a:gd name="T77" fmla="*/ 1221 h 1649"/>
                      <a:gd name="T78" fmla="*/ 27 w 1651"/>
                      <a:gd name="T79" fmla="*/ 1032 h 1649"/>
                      <a:gd name="T80" fmla="*/ 0 w 1651"/>
                      <a:gd name="T81" fmla="*/ 824 h 1649"/>
                      <a:gd name="T82" fmla="*/ 27 w 1651"/>
                      <a:gd name="T83" fmla="*/ 616 h 1649"/>
                      <a:gd name="T84" fmla="*/ 102 w 1651"/>
                      <a:gd name="T85" fmla="*/ 428 h 1649"/>
                      <a:gd name="T86" fmla="*/ 219 w 1651"/>
                      <a:gd name="T87" fmla="*/ 265 h 1649"/>
                      <a:gd name="T88" fmla="*/ 371 w 1651"/>
                      <a:gd name="T89" fmla="*/ 136 h 1649"/>
                      <a:gd name="T90" fmla="*/ 552 w 1651"/>
                      <a:gd name="T91" fmla="*/ 45 h 1649"/>
                      <a:gd name="T92" fmla="*/ 754 w 1651"/>
                      <a:gd name="T93" fmla="*/ 3 h 16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1651" h="1649">
                        <a:moveTo>
                          <a:pt x="825" y="240"/>
                        </a:moveTo>
                        <a:lnTo>
                          <a:pt x="765" y="243"/>
                        </a:lnTo>
                        <a:lnTo>
                          <a:pt x="707" y="252"/>
                        </a:lnTo>
                        <a:lnTo>
                          <a:pt x="651" y="266"/>
                        </a:lnTo>
                        <a:lnTo>
                          <a:pt x="598" y="286"/>
                        </a:lnTo>
                        <a:lnTo>
                          <a:pt x="546" y="311"/>
                        </a:lnTo>
                        <a:lnTo>
                          <a:pt x="499" y="340"/>
                        </a:lnTo>
                        <a:lnTo>
                          <a:pt x="453" y="373"/>
                        </a:lnTo>
                        <a:lnTo>
                          <a:pt x="412" y="411"/>
                        </a:lnTo>
                        <a:lnTo>
                          <a:pt x="374" y="453"/>
                        </a:lnTo>
                        <a:lnTo>
                          <a:pt x="341" y="497"/>
                        </a:lnTo>
                        <a:lnTo>
                          <a:pt x="311" y="546"/>
                        </a:lnTo>
                        <a:lnTo>
                          <a:pt x="287" y="597"/>
                        </a:lnTo>
                        <a:lnTo>
                          <a:pt x="268" y="651"/>
                        </a:lnTo>
                        <a:lnTo>
                          <a:pt x="253" y="707"/>
                        </a:lnTo>
                        <a:lnTo>
                          <a:pt x="244" y="765"/>
                        </a:lnTo>
                        <a:lnTo>
                          <a:pt x="241" y="824"/>
                        </a:lnTo>
                        <a:lnTo>
                          <a:pt x="244" y="884"/>
                        </a:lnTo>
                        <a:lnTo>
                          <a:pt x="253" y="942"/>
                        </a:lnTo>
                        <a:lnTo>
                          <a:pt x="268" y="998"/>
                        </a:lnTo>
                        <a:lnTo>
                          <a:pt x="287" y="1052"/>
                        </a:lnTo>
                        <a:lnTo>
                          <a:pt x="311" y="1102"/>
                        </a:lnTo>
                        <a:lnTo>
                          <a:pt x="341" y="1151"/>
                        </a:lnTo>
                        <a:lnTo>
                          <a:pt x="374" y="1196"/>
                        </a:lnTo>
                        <a:lnTo>
                          <a:pt x="412" y="1237"/>
                        </a:lnTo>
                        <a:lnTo>
                          <a:pt x="453" y="1274"/>
                        </a:lnTo>
                        <a:lnTo>
                          <a:pt x="499" y="1309"/>
                        </a:lnTo>
                        <a:lnTo>
                          <a:pt x="546" y="1338"/>
                        </a:lnTo>
                        <a:lnTo>
                          <a:pt x="598" y="1363"/>
                        </a:lnTo>
                        <a:lnTo>
                          <a:pt x="651" y="1382"/>
                        </a:lnTo>
                        <a:lnTo>
                          <a:pt x="707" y="1397"/>
                        </a:lnTo>
                        <a:lnTo>
                          <a:pt x="765" y="1405"/>
                        </a:lnTo>
                        <a:lnTo>
                          <a:pt x="825" y="1408"/>
                        </a:lnTo>
                        <a:lnTo>
                          <a:pt x="886" y="1405"/>
                        </a:lnTo>
                        <a:lnTo>
                          <a:pt x="944" y="1397"/>
                        </a:lnTo>
                        <a:lnTo>
                          <a:pt x="1000" y="1382"/>
                        </a:lnTo>
                        <a:lnTo>
                          <a:pt x="1052" y="1363"/>
                        </a:lnTo>
                        <a:lnTo>
                          <a:pt x="1104" y="1338"/>
                        </a:lnTo>
                        <a:lnTo>
                          <a:pt x="1152" y="1309"/>
                        </a:lnTo>
                        <a:lnTo>
                          <a:pt x="1198" y="1274"/>
                        </a:lnTo>
                        <a:lnTo>
                          <a:pt x="1239" y="1237"/>
                        </a:lnTo>
                        <a:lnTo>
                          <a:pt x="1276" y="1196"/>
                        </a:lnTo>
                        <a:lnTo>
                          <a:pt x="1310" y="1151"/>
                        </a:lnTo>
                        <a:lnTo>
                          <a:pt x="1340" y="1102"/>
                        </a:lnTo>
                        <a:lnTo>
                          <a:pt x="1363" y="1052"/>
                        </a:lnTo>
                        <a:lnTo>
                          <a:pt x="1383" y="998"/>
                        </a:lnTo>
                        <a:lnTo>
                          <a:pt x="1398" y="942"/>
                        </a:lnTo>
                        <a:lnTo>
                          <a:pt x="1407" y="884"/>
                        </a:lnTo>
                        <a:lnTo>
                          <a:pt x="1410" y="824"/>
                        </a:lnTo>
                        <a:lnTo>
                          <a:pt x="1407" y="765"/>
                        </a:lnTo>
                        <a:lnTo>
                          <a:pt x="1398" y="707"/>
                        </a:lnTo>
                        <a:lnTo>
                          <a:pt x="1383" y="651"/>
                        </a:lnTo>
                        <a:lnTo>
                          <a:pt x="1363" y="597"/>
                        </a:lnTo>
                        <a:lnTo>
                          <a:pt x="1340" y="546"/>
                        </a:lnTo>
                        <a:lnTo>
                          <a:pt x="1310" y="497"/>
                        </a:lnTo>
                        <a:lnTo>
                          <a:pt x="1276" y="453"/>
                        </a:lnTo>
                        <a:lnTo>
                          <a:pt x="1239" y="411"/>
                        </a:lnTo>
                        <a:lnTo>
                          <a:pt x="1198" y="373"/>
                        </a:lnTo>
                        <a:lnTo>
                          <a:pt x="1152" y="340"/>
                        </a:lnTo>
                        <a:lnTo>
                          <a:pt x="1104" y="311"/>
                        </a:lnTo>
                        <a:lnTo>
                          <a:pt x="1052" y="286"/>
                        </a:lnTo>
                        <a:lnTo>
                          <a:pt x="1000" y="266"/>
                        </a:lnTo>
                        <a:lnTo>
                          <a:pt x="944" y="252"/>
                        </a:lnTo>
                        <a:lnTo>
                          <a:pt x="886" y="243"/>
                        </a:lnTo>
                        <a:lnTo>
                          <a:pt x="825" y="240"/>
                        </a:lnTo>
                        <a:close/>
                        <a:moveTo>
                          <a:pt x="825" y="0"/>
                        </a:moveTo>
                        <a:lnTo>
                          <a:pt x="897" y="3"/>
                        </a:lnTo>
                        <a:lnTo>
                          <a:pt x="966" y="11"/>
                        </a:lnTo>
                        <a:lnTo>
                          <a:pt x="1034" y="26"/>
                        </a:lnTo>
                        <a:lnTo>
                          <a:pt x="1099" y="45"/>
                        </a:lnTo>
                        <a:lnTo>
                          <a:pt x="1161" y="71"/>
                        </a:lnTo>
                        <a:lnTo>
                          <a:pt x="1222" y="101"/>
                        </a:lnTo>
                        <a:lnTo>
                          <a:pt x="1279" y="136"/>
                        </a:lnTo>
                        <a:lnTo>
                          <a:pt x="1333" y="175"/>
                        </a:lnTo>
                        <a:lnTo>
                          <a:pt x="1384" y="218"/>
                        </a:lnTo>
                        <a:lnTo>
                          <a:pt x="1432" y="265"/>
                        </a:lnTo>
                        <a:lnTo>
                          <a:pt x="1474" y="316"/>
                        </a:lnTo>
                        <a:lnTo>
                          <a:pt x="1514" y="370"/>
                        </a:lnTo>
                        <a:lnTo>
                          <a:pt x="1549" y="428"/>
                        </a:lnTo>
                        <a:lnTo>
                          <a:pt x="1579" y="488"/>
                        </a:lnTo>
                        <a:lnTo>
                          <a:pt x="1604" y="551"/>
                        </a:lnTo>
                        <a:lnTo>
                          <a:pt x="1624" y="616"/>
                        </a:lnTo>
                        <a:lnTo>
                          <a:pt x="1638" y="684"/>
                        </a:lnTo>
                        <a:lnTo>
                          <a:pt x="1648" y="753"/>
                        </a:lnTo>
                        <a:lnTo>
                          <a:pt x="1651" y="824"/>
                        </a:lnTo>
                        <a:lnTo>
                          <a:pt x="1648" y="895"/>
                        </a:lnTo>
                        <a:lnTo>
                          <a:pt x="1638" y="965"/>
                        </a:lnTo>
                        <a:lnTo>
                          <a:pt x="1624" y="1032"/>
                        </a:lnTo>
                        <a:lnTo>
                          <a:pt x="1604" y="1097"/>
                        </a:lnTo>
                        <a:lnTo>
                          <a:pt x="1579" y="1160"/>
                        </a:lnTo>
                        <a:lnTo>
                          <a:pt x="1549" y="1221"/>
                        </a:lnTo>
                        <a:lnTo>
                          <a:pt x="1514" y="1278"/>
                        </a:lnTo>
                        <a:lnTo>
                          <a:pt x="1474" y="1333"/>
                        </a:lnTo>
                        <a:lnTo>
                          <a:pt x="1432" y="1383"/>
                        </a:lnTo>
                        <a:lnTo>
                          <a:pt x="1384" y="1430"/>
                        </a:lnTo>
                        <a:lnTo>
                          <a:pt x="1333" y="1473"/>
                        </a:lnTo>
                        <a:lnTo>
                          <a:pt x="1279" y="1513"/>
                        </a:lnTo>
                        <a:lnTo>
                          <a:pt x="1222" y="1547"/>
                        </a:lnTo>
                        <a:lnTo>
                          <a:pt x="1161" y="1577"/>
                        </a:lnTo>
                        <a:lnTo>
                          <a:pt x="1099" y="1602"/>
                        </a:lnTo>
                        <a:lnTo>
                          <a:pt x="1034" y="1623"/>
                        </a:lnTo>
                        <a:lnTo>
                          <a:pt x="966" y="1637"/>
                        </a:lnTo>
                        <a:lnTo>
                          <a:pt x="897" y="1645"/>
                        </a:lnTo>
                        <a:lnTo>
                          <a:pt x="825" y="1649"/>
                        </a:lnTo>
                        <a:lnTo>
                          <a:pt x="754" y="1645"/>
                        </a:lnTo>
                        <a:lnTo>
                          <a:pt x="684" y="1637"/>
                        </a:lnTo>
                        <a:lnTo>
                          <a:pt x="617" y="1623"/>
                        </a:lnTo>
                        <a:lnTo>
                          <a:pt x="552" y="1602"/>
                        </a:lnTo>
                        <a:lnTo>
                          <a:pt x="489" y="1577"/>
                        </a:lnTo>
                        <a:lnTo>
                          <a:pt x="428" y="1547"/>
                        </a:lnTo>
                        <a:lnTo>
                          <a:pt x="371" y="1513"/>
                        </a:lnTo>
                        <a:lnTo>
                          <a:pt x="317" y="1473"/>
                        </a:lnTo>
                        <a:lnTo>
                          <a:pt x="267" y="1430"/>
                        </a:lnTo>
                        <a:lnTo>
                          <a:pt x="219" y="1383"/>
                        </a:lnTo>
                        <a:lnTo>
                          <a:pt x="175" y="1333"/>
                        </a:lnTo>
                        <a:lnTo>
                          <a:pt x="137" y="1278"/>
                        </a:lnTo>
                        <a:lnTo>
                          <a:pt x="102" y="1221"/>
                        </a:lnTo>
                        <a:lnTo>
                          <a:pt x="72" y="1160"/>
                        </a:lnTo>
                        <a:lnTo>
                          <a:pt x="47" y="1097"/>
                        </a:lnTo>
                        <a:lnTo>
                          <a:pt x="27" y="1032"/>
                        </a:lnTo>
                        <a:lnTo>
                          <a:pt x="13" y="965"/>
                        </a:lnTo>
                        <a:lnTo>
                          <a:pt x="3" y="895"/>
                        </a:lnTo>
                        <a:lnTo>
                          <a:pt x="0" y="824"/>
                        </a:lnTo>
                        <a:lnTo>
                          <a:pt x="3" y="753"/>
                        </a:lnTo>
                        <a:lnTo>
                          <a:pt x="13" y="684"/>
                        </a:lnTo>
                        <a:lnTo>
                          <a:pt x="27" y="616"/>
                        </a:lnTo>
                        <a:lnTo>
                          <a:pt x="47" y="551"/>
                        </a:lnTo>
                        <a:lnTo>
                          <a:pt x="72" y="488"/>
                        </a:lnTo>
                        <a:lnTo>
                          <a:pt x="102" y="428"/>
                        </a:lnTo>
                        <a:lnTo>
                          <a:pt x="137" y="370"/>
                        </a:lnTo>
                        <a:lnTo>
                          <a:pt x="175" y="316"/>
                        </a:lnTo>
                        <a:lnTo>
                          <a:pt x="219" y="265"/>
                        </a:lnTo>
                        <a:lnTo>
                          <a:pt x="267" y="218"/>
                        </a:lnTo>
                        <a:lnTo>
                          <a:pt x="317" y="175"/>
                        </a:lnTo>
                        <a:lnTo>
                          <a:pt x="371" y="136"/>
                        </a:lnTo>
                        <a:lnTo>
                          <a:pt x="428" y="101"/>
                        </a:lnTo>
                        <a:lnTo>
                          <a:pt x="489" y="71"/>
                        </a:lnTo>
                        <a:lnTo>
                          <a:pt x="552" y="45"/>
                        </a:lnTo>
                        <a:lnTo>
                          <a:pt x="617" y="26"/>
                        </a:lnTo>
                        <a:lnTo>
                          <a:pt x="684" y="11"/>
                        </a:lnTo>
                        <a:lnTo>
                          <a:pt x="754" y="3"/>
                        </a:lnTo>
                        <a:lnTo>
                          <a:pt x="825" y="0"/>
                        </a:lnTo>
                        <a:close/>
                      </a:path>
                    </a:pathLst>
                  </a:custGeom>
                  <a:solidFill>
                    <a:schemeClr val="bg1">
                      <a:alpha val="50000"/>
                    </a:schemeClr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103" name="Шестиугольник 102"/>
              <p:cNvSpPr/>
              <p:nvPr/>
            </p:nvSpPr>
            <p:spPr>
              <a:xfrm rot="5400000">
                <a:off x="3240739" y="5156534"/>
                <a:ext cx="1327354" cy="1179871"/>
              </a:xfrm>
              <a:prstGeom prst="hexagon">
                <a:avLst/>
              </a:prstGeom>
              <a:noFill/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8" name="Группа 57"/>
            <p:cNvGrpSpPr/>
            <p:nvPr/>
          </p:nvGrpSpPr>
          <p:grpSpPr>
            <a:xfrm>
              <a:off x="1063815" y="4933608"/>
              <a:ext cx="922556" cy="998787"/>
              <a:chOff x="2724545" y="3649212"/>
              <a:chExt cx="1180242" cy="1338477"/>
            </a:xfrm>
          </p:grpSpPr>
          <p:sp>
            <p:nvSpPr>
              <p:cNvPr id="59" name="Шестиугольник 58"/>
              <p:cNvSpPr/>
              <p:nvPr/>
            </p:nvSpPr>
            <p:spPr>
              <a:xfrm rot="5400000">
                <a:off x="2650804" y="3722953"/>
                <a:ext cx="1327354" cy="1179871"/>
              </a:xfrm>
              <a:prstGeom prst="hexagon">
                <a:avLst/>
              </a:prstGeom>
              <a:solidFill>
                <a:schemeClr val="accent1">
                  <a:alpha val="50000"/>
                </a:schemeClr>
              </a:solidFill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77" name="Group 14"/>
              <p:cNvGrpSpPr>
                <a:grpSpLocks noChangeAspect="1"/>
              </p:cNvGrpSpPr>
              <p:nvPr/>
            </p:nvGrpSpPr>
            <p:grpSpPr bwMode="auto">
              <a:xfrm>
                <a:off x="2945085" y="3892329"/>
                <a:ext cx="738791" cy="841117"/>
                <a:chOff x="2541" y="1584"/>
                <a:chExt cx="1805" cy="2055"/>
              </a:xfrm>
            </p:grpSpPr>
            <p:sp>
              <p:nvSpPr>
                <p:cNvPr id="84" name="AutoShape 1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541" y="1584"/>
                  <a:ext cx="1805" cy="2055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>
                  <a:bevelT w="88900" h="88900"/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86" name="Rectangle 15"/>
                <p:cNvSpPr>
                  <a:spLocks noChangeArrowheads="1"/>
                </p:cNvSpPr>
                <p:nvPr/>
              </p:nvSpPr>
              <p:spPr bwMode="auto">
                <a:xfrm>
                  <a:off x="2541" y="1584"/>
                  <a:ext cx="1805" cy="2055"/>
                </a:xfrm>
                <a:prstGeom prst="rect">
                  <a:avLst/>
                </a:prstGeom>
                <a:noFill/>
                <a:ln w="0">
                  <a:noFill/>
                  <a:prstDash val="solid"/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>
                  <a:bevelT w="88900" h="88900"/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87" name="Freeform 16"/>
                <p:cNvSpPr>
                  <a:spLocks/>
                </p:cNvSpPr>
                <p:nvPr/>
              </p:nvSpPr>
              <p:spPr bwMode="auto">
                <a:xfrm>
                  <a:off x="2541" y="1584"/>
                  <a:ext cx="1804" cy="367"/>
                </a:xfrm>
                <a:custGeom>
                  <a:avLst/>
                  <a:gdLst>
                    <a:gd name="T0" fmla="*/ 1959 w 3608"/>
                    <a:gd name="T1" fmla="*/ 4 h 734"/>
                    <a:gd name="T2" fmla="*/ 2258 w 3608"/>
                    <a:gd name="T3" fmla="*/ 30 h 734"/>
                    <a:gd name="T4" fmla="*/ 2555 w 3608"/>
                    <a:gd name="T5" fmla="*/ 80 h 734"/>
                    <a:gd name="T6" fmla="*/ 2844 w 3608"/>
                    <a:gd name="T7" fmla="*/ 156 h 734"/>
                    <a:gd name="T8" fmla="*/ 3125 w 3608"/>
                    <a:gd name="T9" fmla="*/ 255 h 734"/>
                    <a:gd name="T10" fmla="*/ 3398 w 3608"/>
                    <a:gd name="T11" fmla="*/ 379 h 734"/>
                    <a:gd name="T12" fmla="*/ 3555 w 3608"/>
                    <a:gd name="T13" fmla="*/ 466 h 734"/>
                    <a:gd name="T14" fmla="*/ 3593 w 3608"/>
                    <a:gd name="T15" fmla="*/ 511 h 734"/>
                    <a:gd name="T16" fmla="*/ 3608 w 3608"/>
                    <a:gd name="T17" fmla="*/ 565 h 734"/>
                    <a:gd name="T18" fmla="*/ 3601 w 3608"/>
                    <a:gd name="T19" fmla="*/ 624 h 734"/>
                    <a:gd name="T20" fmla="*/ 3574 w 3608"/>
                    <a:gd name="T21" fmla="*/ 679 h 734"/>
                    <a:gd name="T22" fmla="*/ 3528 w 3608"/>
                    <a:gd name="T23" fmla="*/ 715 h 734"/>
                    <a:gd name="T24" fmla="*/ 3473 w 3608"/>
                    <a:gd name="T25" fmla="*/ 731 h 734"/>
                    <a:gd name="T26" fmla="*/ 3414 w 3608"/>
                    <a:gd name="T27" fmla="*/ 725 h 734"/>
                    <a:gd name="T28" fmla="*/ 3254 w 3608"/>
                    <a:gd name="T29" fmla="*/ 643 h 734"/>
                    <a:gd name="T30" fmla="*/ 2980 w 3608"/>
                    <a:gd name="T31" fmla="*/ 522 h 734"/>
                    <a:gd name="T32" fmla="*/ 2696 w 3608"/>
                    <a:gd name="T33" fmla="*/ 427 h 734"/>
                    <a:gd name="T34" fmla="*/ 2404 w 3608"/>
                    <a:gd name="T35" fmla="*/ 359 h 734"/>
                    <a:gd name="T36" fmla="*/ 2108 w 3608"/>
                    <a:gd name="T37" fmla="*/ 318 h 734"/>
                    <a:gd name="T38" fmla="*/ 1809 w 3608"/>
                    <a:gd name="T39" fmla="*/ 304 h 734"/>
                    <a:gd name="T40" fmla="*/ 1507 w 3608"/>
                    <a:gd name="T41" fmla="*/ 318 h 734"/>
                    <a:gd name="T42" fmla="*/ 1210 w 3608"/>
                    <a:gd name="T43" fmla="*/ 359 h 734"/>
                    <a:gd name="T44" fmla="*/ 918 w 3608"/>
                    <a:gd name="T45" fmla="*/ 428 h 734"/>
                    <a:gd name="T46" fmla="*/ 633 w 3608"/>
                    <a:gd name="T47" fmla="*/ 523 h 734"/>
                    <a:gd name="T48" fmla="*/ 359 w 3608"/>
                    <a:gd name="T49" fmla="*/ 645 h 734"/>
                    <a:gd name="T50" fmla="*/ 201 w 3608"/>
                    <a:gd name="T51" fmla="*/ 726 h 734"/>
                    <a:gd name="T52" fmla="*/ 151 w 3608"/>
                    <a:gd name="T53" fmla="*/ 734 h 734"/>
                    <a:gd name="T54" fmla="*/ 100 w 3608"/>
                    <a:gd name="T55" fmla="*/ 725 h 734"/>
                    <a:gd name="T56" fmla="*/ 55 w 3608"/>
                    <a:gd name="T57" fmla="*/ 699 h 734"/>
                    <a:gd name="T58" fmla="*/ 20 w 3608"/>
                    <a:gd name="T59" fmla="*/ 656 h 734"/>
                    <a:gd name="T60" fmla="*/ 1 w 3608"/>
                    <a:gd name="T61" fmla="*/ 600 h 734"/>
                    <a:gd name="T62" fmla="*/ 5 w 3608"/>
                    <a:gd name="T63" fmla="*/ 543 h 734"/>
                    <a:gd name="T64" fmla="*/ 31 w 3608"/>
                    <a:gd name="T65" fmla="*/ 492 h 734"/>
                    <a:gd name="T66" fmla="*/ 77 w 3608"/>
                    <a:gd name="T67" fmla="*/ 452 h 734"/>
                    <a:gd name="T68" fmla="*/ 346 w 3608"/>
                    <a:gd name="T69" fmla="*/ 315 h 734"/>
                    <a:gd name="T70" fmla="*/ 627 w 3608"/>
                    <a:gd name="T71" fmla="*/ 203 h 734"/>
                    <a:gd name="T72" fmla="*/ 913 w 3608"/>
                    <a:gd name="T73" fmla="*/ 115 h 734"/>
                    <a:gd name="T74" fmla="*/ 1207 w 3608"/>
                    <a:gd name="T75" fmla="*/ 51 h 734"/>
                    <a:gd name="T76" fmla="*/ 1506 w 3608"/>
                    <a:gd name="T77" fmla="*/ 14 h 734"/>
                    <a:gd name="T78" fmla="*/ 1809 w 3608"/>
                    <a:gd name="T79" fmla="*/ 0 h 7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3608" h="734">
                      <a:moveTo>
                        <a:pt x="1809" y="0"/>
                      </a:moveTo>
                      <a:lnTo>
                        <a:pt x="1959" y="4"/>
                      </a:lnTo>
                      <a:lnTo>
                        <a:pt x="2109" y="14"/>
                      </a:lnTo>
                      <a:lnTo>
                        <a:pt x="2258" y="30"/>
                      </a:lnTo>
                      <a:lnTo>
                        <a:pt x="2407" y="51"/>
                      </a:lnTo>
                      <a:lnTo>
                        <a:pt x="2555" y="80"/>
                      </a:lnTo>
                      <a:lnTo>
                        <a:pt x="2699" y="115"/>
                      </a:lnTo>
                      <a:lnTo>
                        <a:pt x="2844" y="156"/>
                      </a:lnTo>
                      <a:lnTo>
                        <a:pt x="2986" y="202"/>
                      </a:lnTo>
                      <a:lnTo>
                        <a:pt x="3125" y="255"/>
                      </a:lnTo>
                      <a:lnTo>
                        <a:pt x="3264" y="314"/>
                      </a:lnTo>
                      <a:lnTo>
                        <a:pt x="3398" y="379"/>
                      </a:lnTo>
                      <a:lnTo>
                        <a:pt x="3530" y="448"/>
                      </a:lnTo>
                      <a:lnTo>
                        <a:pt x="3555" y="466"/>
                      </a:lnTo>
                      <a:lnTo>
                        <a:pt x="3576" y="486"/>
                      </a:lnTo>
                      <a:lnTo>
                        <a:pt x="3593" y="511"/>
                      </a:lnTo>
                      <a:lnTo>
                        <a:pt x="3603" y="538"/>
                      </a:lnTo>
                      <a:lnTo>
                        <a:pt x="3608" y="565"/>
                      </a:lnTo>
                      <a:lnTo>
                        <a:pt x="3608" y="595"/>
                      </a:lnTo>
                      <a:lnTo>
                        <a:pt x="3601" y="624"/>
                      </a:lnTo>
                      <a:lnTo>
                        <a:pt x="3590" y="653"/>
                      </a:lnTo>
                      <a:lnTo>
                        <a:pt x="3574" y="679"/>
                      </a:lnTo>
                      <a:lnTo>
                        <a:pt x="3553" y="699"/>
                      </a:lnTo>
                      <a:lnTo>
                        <a:pt x="3528" y="715"/>
                      </a:lnTo>
                      <a:lnTo>
                        <a:pt x="3502" y="725"/>
                      </a:lnTo>
                      <a:lnTo>
                        <a:pt x="3473" y="731"/>
                      </a:lnTo>
                      <a:lnTo>
                        <a:pt x="3443" y="730"/>
                      </a:lnTo>
                      <a:lnTo>
                        <a:pt x="3414" y="725"/>
                      </a:lnTo>
                      <a:lnTo>
                        <a:pt x="3386" y="712"/>
                      </a:lnTo>
                      <a:lnTo>
                        <a:pt x="3254" y="643"/>
                      </a:lnTo>
                      <a:lnTo>
                        <a:pt x="3118" y="579"/>
                      </a:lnTo>
                      <a:lnTo>
                        <a:pt x="2980" y="522"/>
                      </a:lnTo>
                      <a:lnTo>
                        <a:pt x="2839" y="472"/>
                      </a:lnTo>
                      <a:lnTo>
                        <a:pt x="2696" y="427"/>
                      </a:lnTo>
                      <a:lnTo>
                        <a:pt x="2551" y="390"/>
                      </a:lnTo>
                      <a:lnTo>
                        <a:pt x="2404" y="359"/>
                      </a:lnTo>
                      <a:lnTo>
                        <a:pt x="2257" y="335"/>
                      </a:lnTo>
                      <a:lnTo>
                        <a:pt x="2108" y="318"/>
                      </a:lnTo>
                      <a:lnTo>
                        <a:pt x="1958" y="308"/>
                      </a:lnTo>
                      <a:lnTo>
                        <a:pt x="1809" y="304"/>
                      </a:lnTo>
                      <a:lnTo>
                        <a:pt x="1658" y="308"/>
                      </a:lnTo>
                      <a:lnTo>
                        <a:pt x="1507" y="318"/>
                      </a:lnTo>
                      <a:lnTo>
                        <a:pt x="1358" y="335"/>
                      </a:lnTo>
                      <a:lnTo>
                        <a:pt x="1210" y="359"/>
                      </a:lnTo>
                      <a:lnTo>
                        <a:pt x="1063" y="390"/>
                      </a:lnTo>
                      <a:lnTo>
                        <a:pt x="918" y="428"/>
                      </a:lnTo>
                      <a:lnTo>
                        <a:pt x="775" y="472"/>
                      </a:lnTo>
                      <a:lnTo>
                        <a:pt x="633" y="523"/>
                      </a:lnTo>
                      <a:lnTo>
                        <a:pt x="495" y="582"/>
                      </a:lnTo>
                      <a:lnTo>
                        <a:pt x="359" y="645"/>
                      </a:lnTo>
                      <a:lnTo>
                        <a:pt x="224" y="716"/>
                      </a:lnTo>
                      <a:lnTo>
                        <a:pt x="201" y="726"/>
                      </a:lnTo>
                      <a:lnTo>
                        <a:pt x="176" y="732"/>
                      </a:lnTo>
                      <a:lnTo>
                        <a:pt x="151" y="734"/>
                      </a:lnTo>
                      <a:lnTo>
                        <a:pt x="125" y="732"/>
                      </a:lnTo>
                      <a:lnTo>
                        <a:pt x="100" y="725"/>
                      </a:lnTo>
                      <a:lnTo>
                        <a:pt x="76" y="714"/>
                      </a:lnTo>
                      <a:lnTo>
                        <a:pt x="55" y="699"/>
                      </a:lnTo>
                      <a:lnTo>
                        <a:pt x="36" y="679"/>
                      </a:lnTo>
                      <a:lnTo>
                        <a:pt x="20" y="656"/>
                      </a:lnTo>
                      <a:lnTo>
                        <a:pt x="7" y="629"/>
                      </a:lnTo>
                      <a:lnTo>
                        <a:pt x="1" y="600"/>
                      </a:lnTo>
                      <a:lnTo>
                        <a:pt x="0" y="572"/>
                      </a:lnTo>
                      <a:lnTo>
                        <a:pt x="5" y="543"/>
                      </a:lnTo>
                      <a:lnTo>
                        <a:pt x="15" y="517"/>
                      </a:lnTo>
                      <a:lnTo>
                        <a:pt x="31" y="492"/>
                      </a:lnTo>
                      <a:lnTo>
                        <a:pt x="51" y="470"/>
                      </a:lnTo>
                      <a:lnTo>
                        <a:pt x="77" y="452"/>
                      </a:lnTo>
                      <a:lnTo>
                        <a:pt x="211" y="381"/>
                      </a:lnTo>
                      <a:lnTo>
                        <a:pt x="346" y="315"/>
                      </a:lnTo>
                      <a:lnTo>
                        <a:pt x="486" y="257"/>
                      </a:lnTo>
                      <a:lnTo>
                        <a:pt x="627" y="203"/>
                      </a:lnTo>
                      <a:lnTo>
                        <a:pt x="769" y="156"/>
                      </a:lnTo>
                      <a:lnTo>
                        <a:pt x="913" y="115"/>
                      </a:lnTo>
                      <a:lnTo>
                        <a:pt x="1060" y="80"/>
                      </a:lnTo>
                      <a:lnTo>
                        <a:pt x="1207" y="51"/>
                      </a:lnTo>
                      <a:lnTo>
                        <a:pt x="1357" y="30"/>
                      </a:lnTo>
                      <a:lnTo>
                        <a:pt x="1506" y="14"/>
                      </a:lnTo>
                      <a:lnTo>
                        <a:pt x="1657" y="4"/>
                      </a:lnTo>
                      <a:lnTo>
                        <a:pt x="1809" y="0"/>
                      </a:lnTo>
                      <a:close/>
                    </a:path>
                  </a:pathLst>
                </a:custGeom>
                <a:solidFill>
                  <a:schemeClr val="bg1">
                    <a:alpha val="70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>
                  <a:bevelT w="88900" h="88900"/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8" name="Freeform 17"/>
                <p:cNvSpPr>
                  <a:spLocks/>
                </p:cNvSpPr>
                <p:nvPr/>
              </p:nvSpPr>
              <p:spPr bwMode="auto">
                <a:xfrm>
                  <a:off x="2781" y="2087"/>
                  <a:ext cx="1330" cy="307"/>
                </a:xfrm>
                <a:custGeom>
                  <a:avLst/>
                  <a:gdLst>
                    <a:gd name="T0" fmla="*/ 1461 w 2660"/>
                    <a:gd name="T1" fmla="*/ 4 h 614"/>
                    <a:gd name="T2" fmla="*/ 1722 w 2660"/>
                    <a:gd name="T3" fmla="*/ 31 h 614"/>
                    <a:gd name="T4" fmla="*/ 1979 w 2660"/>
                    <a:gd name="T5" fmla="*/ 86 h 614"/>
                    <a:gd name="T6" fmla="*/ 2228 w 2660"/>
                    <a:gd name="T7" fmla="*/ 166 h 614"/>
                    <a:gd name="T8" fmla="*/ 2469 w 2660"/>
                    <a:gd name="T9" fmla="*/ 270 h 614"/>
                    <a:gd name="T10" fmla="*/ 2609 w 2660"/>
                    <a:gd name="T11" fmla="*/ 349 h 614"/>
                    <a:gd name="T12" fmla="*/ 2644 w 2660"/>
                    <a:gd name="T13" fmla="*/ 395 h 614"/>
                    <a:gd name="T14" fmla="*/ 2660 w 2660"/>
                    <a:gd name="T15" fmla="*/ 451 h 614"/>
                    <a:gd name="T16" fmla="*/ 2654 w 2660"/>
                    <a:gd name="T17" fmla="*/ 509 h 614"/>
                    <a:gd name="T18" fmla="*/ 2625 w 2660"/>
                    <a:gd name="T19" fmla="*/ 559 h 614"/>
                    <a:gd name="T20" fmla="*/ 2586 w 2660"/>
                    <a:gd name="T21" fmla="*/ 594 h 614"/>
                    <a:gd name="T22" fmla="*/ 2537 w 2660"/>
                    <a:gd name="T23" fmla="*/ 612 h 614"/>
                    <a:gd name="T24" fmla="*/ 2485 w 2660"/>
                    <a:gd name="T25" fmla="*/ 612 h 614"/>
                    <a:gd name="T26" fmla="*/ 2436 w 2660"/>
                    <a:gd name="T27" fmla="*/ 593 h 614"/>
                    <a:gd name="T28" fmla="*/ 2229 w 2660"/>
                    <a:gd name="T29" fmla="*/ 490 h 614"/>
                    <a:gd name="T30" fmla="*/ 2014 w 2660"/>
                    <a:gd name="T31" fmla="*/ 407 h 614"/>
                    <a:gd name="T32" fmla="*/ 1790 w 2660"/>
                    <a:gd name="T33" fmla="*/ 349 h 614"/>
                    <a:gd name="T34" fmla="*/ 1560 w 2660"/>
                    <a:gd name="T35" fmla="*/ 313 h 614"/>
                    <a:gd name="T36" fmla="*/ 1329 w 2660"/>
                    <a:gd name="T37" fmla="*/ 300 h 614"/>
                    <a:gd name="T38" fmla="*/ 1097 w 2660"/>
                    <a:gd name="T39" fmla="*/ 313 h 614"/>
                    <a:gd name="T40" fmla="*/ 869 w 2660"/>
                    <a:gd name="T41" fmla="*/ 348 h 614"/>
                    <a:gd name="T42" fmla="*/ 646 w 2660"/>
                    <a:gd name="T43" fmla="*/ 406 h 614"/>
                    <a:gd name="T44" fmla="*/ 431 w 2660"/>
                    <a:gd name="T45" fmla="*/ 487 h 614"/>
                    <a:gd name="T46" fmla="*/ 225 w 2660"/>
                    <a:gd name="T47" fmla="*/ 589 h 614"/>
                    <a:gd name="T48" fmla="*/ 169 w 2660"/>
                    <a:gd name="T49" fmla="*/ 609 h 614"/>
                    <a:gd name="T50" fmla="*/ 112 w 2660"/>
                    <a:gd name="T51" fmla="*/ 604 h 614"/>
                    <a:gd name="T52" fmla="*/ 59 w 2660"/>
                    <a:gd name="T53" fmla="*/ 578 h 614"/>
                    <a:gd name="T54" fmla="*/ 20 w 2660"/>
                    <a:gd name="T55" fmla="*/ 533 h 614"/>
                    <a:gd name="T56" fmla="*/ 1 w 2660"/>
                    <a:gd name="T57" fmla="*/ 477 h 614"/>
                    <a:gd name="T58" fmla="*/ 5 w 2660"/>
                    <a:gd name="T59" fmla="*/ 420 h 614"/>
                    <a:gd name="T60" fmla="*/ 31 w 2660"/>
                    <a:gd name="T61" fmla="*/ 369 h 614"/>
                    <a:gd name="T62" fmla="*/ 77 w 2660"/>
                    <a:gd name="T63" fmla="*/ 329 h 614"/>
                    <a:gd name="T64" fmla="*/ 311 w 2660"/>
                    <a:gd name="T65" fmla="*/ 212 h 614"/>
                    <a:gd name="T66" fmla="*/ 556 w 2660"/>
                    <a:gd name="T67" fmla="*/ 121 h 614"/>
                    <a:gd name="T68" fmla="*/ 809 w 2660"/>
                    <a:gd name="T69" fmla="*/ 54 h 614"/>
                    <a:gd name="T70" fmla="*/ 1067 w 2660"/>
                    <a:gd name="T71" fmla="*/ 14 h 614"/>
                    <a:gd name="T72" fmla="*/ 1329 w 2660"/>
                    <a:gd name="T73" fmla="*/ 0 h 6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2660" h="614">
                      <a:moveTo>
                        <a:pt x="1329" y="0"/>
                      </a:moveTo>
                      <a:lnTo>
                        <a:pt x="1461" y="4"/>
                      </a:lnTo>
                      <a:lnTo>
                        <a:pt x="1592" y="15"/>
                      </a:lnTo>
                      <a:lnTo>
                        <a:pt x="1722" y="31"/>
                      </a:lnTo>
                      <a:lnTo>
                        <a:pt x="1852" y="55"/>
                      </a:lnTo>
                      <a:lnTo>
                        <a:pt x="1979" y="86"/>
                      </a:lnTo>
                      <a:lnTo>
                        <a:pt x="2105" y="122"/>
                      </a:lnTo>
                      <a:lnTo>
                        <a:pt x="2228" y="166"/>
                      </a:lnTo>
                      <a:lnTo>
                        <a:pt x="2350" y="216"/>
                      </a:lnTo>
                      <a:lnTo>
                        <a:pt x="2469" y="270"/>
                      </a:lnTo>
                      <a:lnTo>
                        <a:pt x="2584" y="333"/>
                      </a:lnTo>
                      <a:lnTo>
                        <a:pt x="2609" y="349"/>
                      </a:lnTo>
                      <a:lnTo>
                        <a:pt x="2629" y="371"/>
                      </a:lnTo>
                      <a:lnTo>
                        <a:pt x="2644" y="395"/>
                      </a:lnTo>
                      <a:lnTo>
                        <a:pt x="2655" y="422"/>
                      </a:lnTo>
                      <a:lnTo>
                        <a:pt x="2660" y="451"/>
                      </a:lnTo>
                      <a:lnTo>
                        <a:pt x="2660" y="481"/>
                      </a:lnTo>
                      <a:lnTo>
                        <a:pt x="2654" y="509"/>
                      </a:lnTo>
                      <a:lnTo>
                        <a:pt x="2642" y="537"/>
                      </a:lnTo>
                      <a:lnTo>
                        <a:pt x="2625" y="559"/>
                      </a:lnTo>
                      <a:lnTo>
                        <a:pt x="2607" y="579"/>
                      </a:lnTo>
                      <a:lnTo>
                        <a:pt x="2586" y="594"/>
                      </a:lnTo>
                      <a:lnTo>
                        <a:pt x="2562" y="605"/>
                      </a:lnTo>
                      <a:lnTo>
                        <a:pt x="2537" y="612"/>
                      </a:lnTo>
                      <a:lnTo>
                        <a:pt x="2511" y="614"/>
                      </a:lnTo>
                      <a:lnTo>
                        <a:pt x="2485" y="612"/>
                      </a:lnTo>
                      <a:lnTo>
                        <a:pt x="2460" y="605"/>
                      </a:lnTo>
                      <a:lnTo>
                        <a:pt x="2436" y="593"/>
                      </a:lnTo>
                      <a:lnTo>
                        <a:pt x="2334" y="538"/>
                      </a:lnTo>
                      <a:lnTo>
                        <a:pt x="2229" y="490"/>
                      </a:lnTo>
                      <a:lnTo>
                        <a:pt x="2122" y="446"/>
                      </a:lnTo>
                      <a:lnTo>
                        <a:pt x="2014" y="407"/>
                      </a:lnTo>
                      <a:lnTo>
                        <a:pt x="1903" y="375"/>
                      </a:lnTo>
                      <a:lnTo>
                        <a:pt x="1790" y="349"/>
                      </a:lnTo>
                      <a:lnTo>
                        <a:pt x="1676" y="328"/>
                      </a:lnTo>
                      <a:lnTo>
                        <a:pt x="1560" y="313"/>
                      </a:lnTo>
                      <a:lnTo>
                        <a:pt x="1445" y="304"/>
                      </a:lnTo>
                      <a:lnTo>
                        <a:pt x="1329" y="300"/>
                      </a:lnTo>
                      <a:lnTo>
                        <a:pt x="1213" y="304"/>
                      </a:lnTo>
                      <a:lnTo>
                        <a:pt x="1097" y="313"/>
                      </a:lnTo>
                      <a:lnTo>
                        <a:pt x="982" y="326"/>
                      </a:lnTo>
                      <a:lnTo>
                        <a:pt x="869" y="348"/>
                      </a:lnTo>
                      <a:lnTo>
                        <a:pt x="757" y="374"/>
                      </a:lnTo>
                      <a:lnTo>
                        <a:pt x="646" y="406"/>
                      </a:lnTo>
                      <a:lnTo>
                        <a:pt x="538" y="443"/>
                      </a:lnTo>
                      <a:lnTo>
                        <a:pt x="431" y="487"/>
                      </a:lnTo>
                      <a:lnTo>
                        <a:pt x="326" y="536"/>
                      </a:lnTo>
                      <a:lnTo>
                        <a:pt x="225" y="589"/>
                      </a:lnTo>
                      <a:lnTo>
                        <a:pt x="198" y="603"/>
                      </a:lnTo>
                      <a:lnTo>
                        <a:pt x="169" y="609"/>
                      </a:lnTo>
                      <a:lnTo>
                        <a:pt x="140" y="609"/>
                      </a:lnTo>
                      <a:lnTo>
                        <a:pt x="112" y="604"/>
                      </a:lnTo>
                      <a:lnTo>
                        <a:pt x="84" y="593"/>
                      </a:lnTo>
                      <a:lnTo>
                        <a:pt x="59" y="578"/>
                      </a:lnTo>
                      <a:lnTo>
                        <a:pt x="38" y="558"/>
                      </a:lnTo>
                      <a:lnTo>
                        <a:pt x="20" y="533"/>
                      </a:lnTo>
                      <a:lnTo>
                        <a:pt x="7" y="506"/>
                      </a:lnTo>
                      <a:lnTo>
                        <a:pt x="1" y="477"/>
                      </a:lnTo>
                      <a:lnTo>
                        <a:pt x="0" y="448"/>
                      </a:lnTo>
                      <a:lnTo>
                        <a:pt x="5" y="420"/>
                      </a:lnTo>
                      <a:lnTo>
                        <a:pt x="15" y="394"/>
                      </a:lnTo>
                      <a:lnTo>
                        <a:pt x="31" y="369"/>
                      </a:lnTo>
                      <a:lnTo>
                        <a:pt x="51" y="346"/>
                      </a:lnTo>
                      <a:lnTo>
                        <a:pt x="77" y="329"/>
                      </a:lnTo>
                      <a:lnTo>
                        <a:pt x="193" y="268"/>
                      </a:lnTo>
                      <a:lnTo>
                        <a:pt x="311" y="212"/>
                      </a:lnTo>
                      <a:lnTo>
                        <a:pt x="432" y="163"/>
                      </a:lnTo>
                      <a:lnTo>
                        <a:pt x="556" y="121"/>
                      </a:lnTo>
                      <a:lnTo>
                        <a:pt x="681" y="84"/>
                      </a:lnTo>
                      <a:lnTo>
                        <a:pt x="809" y="54"/>
                      </a:lnTo>
                      <a:lnTo>
                        <a:pt x="938" y="31"/>
                      </a:lnTo>
                      <a:lnTo>
                        <a:pt x="1067" y="14"/>
                      </a:lnTo>
                      <a:lnTo>
                        <a:pt x="1198" y="4"/>
                      </a:lnTo>
                      <a:lnTo>
                        <a:pt x="1329" y="0"/>
                      </a:lnTo>
                      <a:close/>
                    </a:path>
                  </a:pathLst>
                </a:custGeom>
                <a:solidFill>
                  <a:schemeClr val="bg1">
                    <a:alpha val="70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>
                  <a:bevelT w="88900" h="88900"/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89" name="Freeform 18"/>
                <p:cNvSpPr>
                  <a:spLocks/>
                </p:cNvSpPr>
                <p:nvPr/>
              </p:nvSpPr>
              <p:spPr bwMode="auto">
                <a:xfrm>
                  <a:off x="3022" y="2590"/>
                  <a:ext cx="834" cy="241"/>
                </a:xfrm>
                <a:custGeom>
                  <a:avLst/>
                  <a:gdLst>
                    <a:gd name="T0" fmla="*/ 930 w 1669"/>
                    <a:gd name="T1" fmla="*/ 2 h 482"/>
                    <a:gd name="T2" fmla="*/ 1127 w 1669"/>
                    <a:gd name="T3" fmla="*/ 25 h 482"/>
                    <a:gd name="T4" fmla="*/ 1319 w 1669"/>
                    <a:gd name="T5" fmla="*/ 72 h 482"/>
                    <a:gd name="T6" fmla="*/ 1503 w 1669"/>
                    <a:gd name="T7" fmla="*/ 143 h 482"/>
                    <a:gd name="T8" fmla="*/ 1617 w 1669"/>
                    <a:gd name="T9" fmla="*/ 205 h 482"/>
                    <a:gd name="T10" fmla="*/ 1653 w 1669"/>
                    <a:gd name="T11" fmla="*/ 250 h 482"/>
                    <a:gd name="T12" fmla="*/ 1669 w 1669"/>
                    <a:gd name="T13" fmla="*/ 306 h 482"/>
                    <a:gd name="T14" fmla="*/ 1663 w 1669"/>
                    <a:gd name="T15" fmla="*/ 365 h 482"/>
                    <a:gd name="T16" fmla="*/ 1634 w 1669"/>
                    <a:gd name="T17" fmla="*/ 418 h 482"/>
                    <a:gd name="T18" fmla="*/ 1589 w 1669"/>
                    <a:gd name="T19" fmla="*/ 454 h 482"/>
                    <a:gd name="T20" fmla="*/ 1533 w 1669"/>
                    <a:gd name="T21" fmla="*/ 469 h 482"/>
                    <a:gd name="T22" fmla="*/ 1472 w 1669"/>
                    <a:gd name="T23" fmla="*/ 462 h 482"/>
                    <a:gd name="T24" fmla="*/ 1361 w 1669"/>
                    <a:gd name="T25" fmla="*/ 408 h 482"/>
                    <a:gd name="T26" fmla="*/ 1191 w 1669"/>
                    <a:gd name="T27" fmla="*/ 346 h 482"/>
                    <a:gd name="T28" fmla="*/ 1012 w 1669"/>
                    <a:gd name="T29" fmla="*/ 310 h 482"/>
                    <a:gd name="T30" fmla="*/ 832 w 1669"/>
                    <a:gd name="T31" fmla="*/ 299 h 482"/>
                    <a:gd name="T32" fmla="*/ 650 w 1669"/>
                    <a:gd name="T33" fmla="*/ 312 h 482"/>
                    <a:gd name="T34" fmla="*/ 473 w 1669"/>
                    <a:gd name="T35" fmla="*/ 352 h 482"/>
                    <a:gd name="T36" fmla="*/ 304 w 1669"/>
                    <a:gd name="T37" fmla="*/ 418 h 482"/>
                    <a:gd name="T38" fmla="*/ 199 w 1669"/>
                    <a:gd name="T39" fmla="*/ 472 h 482"/>
                    <a:gd name="T40" fmla="*/ 148 w 1669"/>
                    <a:gd name="T41" fmla="*/ 482 h 482"/>
                    <a:gd name="T42" fmla="*/ 97 w 1669"/>
                    <a:gd name="T43" fmla="*/ 473 h 482"/>
                    <a:gd name="T44" fmla="*/ 52 w 1669"/>
                    <a:gd name="T45" fmla="*/ 448 h 482"/>
                    <a:gd name="T46" fmla="*/ 18 w 1669"/>
                    <a:gd name="T47" fmla="*/ 407 h 482"/>
                    <a:gd name="T48" fmla="*/ 1 w 1669"/>
                    <a:gd name="T49" fmla="*/ 351 h 482"/>
                    <a:gd name="T50" fmla="*/ 5 w 1669"/>
                    <a:gd name="T51" fmla="*/ 294 h 482"/>
                    <a:gd name="T52" fmla="*/ 30 w 1669"/>
                    <a:gd name="T53" fmla="*/ 243 h 482"/>
                    <a:gd name="T54" fmla="*/ 74 w 1669"/>
                    <a:gd name="T55" fmla="*/ 203 h 482"/>
                    <a:gd name="T56" fmla="*/ 253 w 1669"/>
                    <a:gd name="T57" fmla="*/ 115 h 482"/>
                    <a:gd name="T58" fmla="*/ 439 w 1669"/>
                    <a:gd name="T59" fmla="*/ 52 h 482"/>
                    <a:gd name="T60" fmla="*/ 634 w 1669"/>
                    <a:gd name="T61" fmla="*/ 13 h 482"/>
                    <a:gd name="T62" fmla="*/ 832 w 1669"/>
                    <a:gd name="T63" fmla="*/ 0 h 4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69" h="482">
                      <a:moveTo>
                        <a:pt x="832" y="0"/>
                      </a:moveTo>
                      <a:lnTo>
                        <a:pt x="930" y="2"/>
                      </a:lnTo>
                      <a:lnTo>
                        <a:pt x="1029" y="10"/>
                      </a:lnTo>
                      <a:lnTo>
                        <a:pt x="1127" y="25"/>
                      </a:lnTo>
                      <a:lnTo>
                        <a:pt x="1224" y="44"/>
                      </a:lnTo>
                      <a:lnTo>
                        <a:pt x="1319" y="72"/>
                      </a:lnTo>
                      <a:lnTo>
                        <a:pt x="1412" y="104"/>
                      </a:lnTo>
                      <a:lnTo>
                        <a:pt x="1503" y="143"/>
                      </a:lnTo>
                      <a:lnTo>
                        <a:pt x="1592" y="189"/>
                      </a:lnTo>
                      <a:lnTo>
                        <a:pt x="1617" y="205"/>
                      </a:lnTo>
                      <a:lnTo>
                        <a:pt x="1638" y="226"/>
                      </a:lnTo>
                      <a:lnTo>
                        <a:pt x="1653" y="250"/>
                      </a:lnTo>
                      <a:lnTo>
                        <a:pt x="1664" y="277"/>
                      </a:lnTo>
                      <a:lnTo>
                        <a:pt x="1669" y="306"/>
                      </a:lnTo>
                      <a:lnTo>
                        <a:pt x="1669" y="335"/>
                      </a:lnTo>
                      <a:lnTo>
                        <a:pt x="1663" y="365"/>
                      </a:lnTo>
                      <a:lnTo>
                        <a:pt x="1651" y="393"/>
                      </a:lnTo>
                      <a:lnTo>
                        <a:pt x="1634" y="418"/>
                      </a:lnTo>
                      <a:lnTo>
                        <a:pt x="1613" y="439"/>
                      </a:lnTo>
                      <a:lnTo>
                        <a:pt x="1589" y="454"/>
                      </a:lnTo>
                      <a:lnTo>
                        <a:pt x="1562" y="464"/>
                      </a:lnTo>
                      <a:lnTo>
                        <a:pt x="1533" y="469"/>
                      </a:lnTo>
                      <a:lnTo>
                        <a:pt x="1503" y="469"/>
                      </a:lnTo>
                      <a:lnTo>
                        <a:pt x="1472" y="462"/>
                      </a:lnTo>
                      <a:lnTo>
                        <a:pt x="1443" y="449"/>
                      </a:lnTo>
                      <a:lnTo>
                        <a:pt x="1361" y="408"/>
                      </a:lnTo>
                      <a:lnTo>
                        <a:pt x="1276" y="375"/>
                      </a:lnTo>
                      <a:lnTo>
                        <a:pt x="1191" y="346"/>
                      </a:lnTo>
                      <a:lnTo>
                        <a:pt x="1102" y="325"/>
                      </a:lnTo>
                      <a:lnTo>
                        <a:pt x="1012" y="310"/>
                      </a:lnTo>
                      <a:lnTo>
                        <a:pt x="923" y="301"/>
                      </a:lnTo>
                      <a:lnTo>
                        <a:pt x="832" y="299"/>
                      </a:lnTo>
                      <a:lnTo>
                        <a:pt x="741" y="302"/>
                      </a:lnTo>
                      <a:lnTo>
                        <a:pt x="650" y="312"/>
                      </a:lnTo>
                      <a:lnTo>
                        <a:pt x="561" y="330"/>
                      </a:lnTo>
                      <a:lnTo>
                        <a:pt x="473" y="352"/>
                      </a:lnTo>
                      <a:lnTo>
                        <a:pt x="387" y="382"/>
                      </a:lnTo>
                      <a:lnTo>
                        <a:pt x="304" y="418"/>
                      </a:lnTo>
                      <a:lnTo>
                        <a:pt x="223" y="460"/>
                      </a:lnTo>
                      <a:lnTo>
                        <a:pt x="199" y="472"/>
                      </a:lnTo>
                      <a:lnTo>
                        <a:pt x="174" y="479"/>
                      </a:lnTo>
                      <a:lnTo>
                        <a:pt x="148" y="482"/>
                      </a:lnTo>
                      <a:lnTo>
                        <a:pt x="122" y="479"/>
                      </a:lnTo>
                      <a:lnTo>
                        <a:pt x="97" y="473"/>
                      </a:lnTo>
                      <a:lnTo>
                        <a:pt x="73" y="463"/>
                      </a:lnTo>
                      <a:lnTo>
                        <a:pt x="52" y="448"/>
                      </a:lnTo>
                      <a:lnTo>
                        <a:pt x="33" y="429"/>
                      </a:lnTo>
                      <a:lnTo>
                        <a:pt x="18" y="407"/>
                      </a:lnTo>
                      <a:lnTo>
                        <a:pt x="6" y="380"/>
                      </a:lnTo>
                      <a:lnTo>
                        <a:pt x="1" y="351"/>
                      </a:lnTo>
                      <a:lnTo>
                        <a:pt x="0" y="322"/>
                      </a:lnTo>
                      <a:lnTo>
                        <a:pt x="5" y="294"/>
                      </a:lnTo>
                      <a:lnTo>
                        <a:pt x="15" y="267"/>
                      </a:lnTo>
                      <a:lnTo>
                        <a:pt x="30" y="243"/>
                      </a:lnTo>
                      <a:lnTo>
                        <a:pt x="49" y="220"/>
                      </a:lnTo>
                      <a:lnTo>
                        <a:pt x="74" y="203"/>
                      </a:lnTo>
                      <a:lnTo>
                        <a:pt x="162" y="155"/>
                      </a:lnTo>
                      <a:lnTo>
                        <a:pt x="253" y="115"/>
                      </a:lnTo>
                      <a:lnTo>
                        <a:pt x="345" y="81"/>
                      </a:lnTo>
                      <a:lnTo>
                        <a:pt x="439" y="52"/>
                      </a:lnTo>
                      <a:lnTo>
                        <a:pt x="537" y="30"/>
                      </a:lnTo>
                      <a:lnTo>
                        <a:pt x="634" y="13"/>
                      </a:lnTo>
                      <a:lnTo>
                        <a:pt x="732" y="3"/>
                      </a:lnTo>
                      <a:lnTo>
                        <a:pt x="832" y="0"/>
                      </a:lnTo>
                      <a:close/>
                    </a:path>
                  </a:pathLst>
                </a:custGeom>
                <a:solidFill>
                  <a:schemeClr val="bg1">
                    <a:alpha val="70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>
                  <a:bevelT w="88900" h="88900"/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90" name="Freeform 19"/>
                <p:cNvSpPr>
                  <a:spLocks noEditPoints="1"/>
                </p:cNvSpPr>
                <p:nvPr/>
              </p:nvSpPr>
              <p:spPr bwMode="auto">
                <a:xfrm>
                  <a:off x="3174" y="3090"/>
                  <a:ext cx="543" cy="543"/>
                </a:xfrm>
                <a:custGeom>
                  <a:avLst/>
                  <a:gdLst>
                    <a:gd name="T0" fmla="*/ 504 w 1086"/>
                    <a:gd name="T1" fmla="*/ 306 h 1086"/>
                    <a:gd name="T2" fmla="*/ 433 w 1086"/>
                    <a:gd name="T3" fmla="*/ 330 h 1086"/>
                    <a:gd name="T4" fmla="*/ 373 w 1086"/>
                    <a:gd name="T5" fmla="*/ 372 h 1086"/>
                    <a:gd name="T6" fmla="*/ 330 w 1086"/>
                    <a:gd name="T7" fmla="*/ 432 h 1086"/>
                    <a:gd name="T8" fmla="*/ 306 w 1086"/>
                    <a:gd name="T9" fmla="*/ 503 h 1086"/>
                    <a:gd name="T10" fmla="*/ 306 w 1086"/>
                    <a:gd name="T11" fmla="*/ 581 h 1086"/>
                    <a:gd name="T12" fmla="*/ 330 w 1086"/>
                    <a:gd name="T13" fmla="*/ 652 h 1086"/>
                    <a:gd name="T14" fmla="*/ 372 w 1086"/>
                    <a:gd name="T15" fmla="*/ 712 h 1086"/>
                    <a:gd name="T16" fmla="*/ 432 w 1086"/>
                    <a:gd name="T17" fmla="*/ 756 h 1086"/>
                    <a:gd name="T18" fmla="*/ 503 w 1086"/>
                    <a:gd name="T19" fmla="*/ 779 h 1086"/>
                    <a:gd name="T20" fmla="*/ 581 w 1086"/>
                    <a:gd name="T21" fmla="*/ 779 h 1086"/>
                    <a:gd name="T22" fmla="*/ 652 w 1086"/>
                    <a:gd name="T23" fmla="*/ 756 h 1086"/>
                    <a:gd name="T24" fmla="*/ 712 w 1086"/>
                    <a:gd name="T25" fmla="*/ 713 h 1086"/>
                    <a:gd name="T26" fmla="*/ 756 w 1086"/>
                    <a:gd name="T27" fmla="*/ 654 h 1086"/>
                    <a:gd name="T28" fmla="*/ 779 w 1086"/>
                    <a:gd name="T29" fmla="*/ 581 h 1086"/>
                    <a:gd name="T30" fmla="*/ 779 w 1086"/>
                    <a:gd name="T31" fmla="*/ 503 h 1086"/>
                    <a:gd name="T32" fmla="*/ 756 w 1086"/>
                    <a:gd name="T33" fmla="*/ 432 h 1086"/>
                    <a:gd name="T34" fmla="*/ 712 w 1086"/>
                    <a:gd name="T35" fmla="*/ 372 h 1086"/>
                    <a:gd name="T36" fmla="*/ 652 w 1086"/>
                    <a:gd name="T37" fmla="*/ 330 h 1086"/>
                    <a:gd name="T38" fmla="*/ 581 w 1086"/>
                    <a:gd name="T39" fmla="*/ 306 h 1086"/>
                    <a:gd name="T40" fmla="*/ 543 w 1086"/>
                    <a:gd name="T41" fmla="*/ 0 h 1086"/>
                    <a:gd name="T42" fmla="*/ 667 w 1086"/>
                    <a:gd name="T43" fmla="*/ 13 h 1086"/>
                    <a:gd name="T44" fmla="*/ 782 w 1086"/>
                    <a:gd name="T45" fmla="*/ 55 h 1086"/>
                    <a:gd name="T46" fmla="*/ 883 w 1086"/>
                    <a:gd name="T47" fmla="*/ 119 h 1086"/>
                    <a:gd name="T48" fmla="*/ 966 w 1086"/>
                    <a:gd name="T49" fmla="*/ 203 h 1086"/>
                    <a:gd name="T50" fmla="*/ 1031 w 1086"/>
                    <a:gd name="T51" fmla="*/ 304 h 1086"/>
                    <a:gd name="T52" fmla="*/ 1072 w 1086"/>
                    <a:gd name="T53" fmla="*/ 418 h 1086"/>
                    <a:gd name="T54" fmla="*/ 1086 w 1086"/>
                    <a:gd name="T55" fmla="*/ 543 h 1086"/>
                    <a:gd name="T56" fmla="*/ 1072 w 1086"/>
                    <a:gd name="T57" fmla="*/ 667 h 1086"/>
                    <a:gd name="T58" fmla="*/ 1031 w 1086"/>
                    <a:gd name="T59" fmla="*/ 782 h 1086"/>
                    <a:gd name="T60" fmla="*/ 966 w 1086"/>
                    <a:gd name="T61" fmla="*/ 883 h 1086"/>
                    <a:gd name="T62" fmla="*/ 883 w 1086"/>
                    <a:gd name="T63" fmla="*/ 966 h 1086"/>
                    <a:gd name="T64" fmla="*/ 782 w 1086"/>
                    <a:gd name="T65" fmla="*/ 1031 h 1086"/>
                    <a:gd name="T66" fmla="*/ 667 w 1086"/>
                    <a:gd name="T67" fmla="*/ 1072 h 1086"/>
                    <a:gd name="T68" fmla="*/ 543 w 1086"/>
                    <a:gd name="T69" fmla="*/ 1086 h 1086"/>
                    <a:gd name="T70" fmla="*/ 418 w 1086"/>
                    <a:gd name="T71" fmla="*/ 1072 h 1086"/>
                    <a:gd name="T72" fmla="*/ 304 w 1086"/>
                    <a:gd name="T73" fmla="*/ 1031 h 1086"/>
                    <a:gd name="T74" fmla="*/ 203 w 1086"/>
                    <a:gd name="T75" fmla="*/ 966 h 1086"/>
                    <a:gd name="T76" fmla="*/ 119 w 1086"/>
                    <a:gd name="T77" fmla="*/ 883 h 1086"/>
                    <a:gd name="T78" fmla="*/ 54 w 1086"/>
                    <a:gd name="T79" fmla="*/ 782 h 1086"/>
                    <a:gd name="T80" fmla="*/ 13 w 1086"/>
                    <a:gd name="T81" fmla="*/ 667 h 1086"/>
                    <a:gd name="T82" fmla="*/ 0 w 1086"/>
                    <a:gd name="T83" fmla="*/ 543 h 1086"/>
                    <a:gd name="T84" fmla="*/ 13 w 1086"/>
                    <a:gd name="T85" fmla="*/ 418 h 1086"/>
                    <a:gd name="T86" fmla="*/ 54 w 1086"/>
                    <a:gd name="T87" fmla="*/ 304 h 1086"/>
                    <a:gd name="T88" fmla="*/ 119 w 1086"/>
                    <a:gd name="T89" fmla="*/ 203 h 1086"/>
                    <a:gd name="T90" fmla="*/ 203 w 1086"/>
                    <a:gd name="T91" fmla="*/ 119 h 1086"/>
                    <a:gd name="T92" fmla="*/ 304 w 1086"/>
                    <a:gd name="T93" fmla="*/ 55 h 1086"/>
                    <a:gd name="T94" fmla="*/ 418 w 1086"/>
                    <a:gd name="T95" fmla="*/ 13 h 1086"/>
                    <a:gd name="T96" fmla="*/ 543 w 1086"/>
                    <a:gd name="T97" fmla="*/ 0 h 10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086" h="1086">
                      <a:moveTo>
                        <a:pt x="543" y="302"/>
                      </a:moveTo>
                      <a:lnTo>
                        <a:pt x="504" y="306"/>
                      </a:lnTo>
                      <a:lnTo>
                        <a:pt x="468" y="315"/>
                      </a:lnTo>
                      <a:lnTo>
                        <a:pt x="433" y="330"/>
                      </a:lnTo>
                      <a:lnTo>
                        <a:pt x="402" y="348"/>
                      </a:lnTo>
                      <a:lnTo>
                        <a:pt x="373" y="372"/>
                      </a:lnTo>
                      <a:lnTo>
                        <a:pt x="350" y="401"/>
                      </a:lnTo>
                      <a:lnTo>
                        <a:pt x="330" y="432"/>
                      </a:lnTo>
                      <a:lnTo>
                        <a:pt x="315" y="467"/>
                      </a:lnTo>
                      <a:lnTo>
                        <a:pt x="306" y="503"/>
                      </a:lnTo>
                      <a:lnTo>
                        <a:pt x="302" y="543"/>
                      </a:lnTo>
                      <a:lnTo>
                        <a:pt x="306" y="581"/>
                      </a:lnTo>
                      <a:lnTo>
                        <a:pt x="315" y="618"/>
                      </a:lnTo>
                      <a:lnTo>
                        <a:pt x="330" y="652"/>
                      </a:lnTo>
                      <a:lnTo>
                        <a:pt x="348" y="684"/>
                      </a:lnTo>
                      <a:lnTo>
                        <a:pt x="372" y="712"/>
                      </a:lnTo>
                      <a:lnTo>
                        <a:pt x="401" y="736"/>
                      </a:lnTo>
                      <a:lnTo>
                        <a:pt x="432" y="756"/>
                      </a:lnTo>
                      <a:lnTo>
                        <a:pt x="467" y="771"/>
                      </a:lnTo>
                      <a:lnTo>
                        <a:pt x="503" y="779"/>
                      </a:lnTo>
                      <a:lnTo>
                        <a:pt x="543" y="783"/>
                      </a:lnTo>
                      <a:lnTo>
                        <a:pt x="581" y="779"/>
                      </a:lnTo>
                      <a:lnTo>
                        <a:pt x="617" y="771"/>
                      </a:lnTo>
                      <a:lnTo>
                        <a:pt x="652" y="756"/>
                      </a:lnTo>
                      <a:lnTo>
                        <a:pt x="683" y="737"/>
                      </a:lnTo>
                      <a:lnTo>
                        <a:pt x="712" y="713"/>
                      </a:lnTo>
                      <a:lnTo>
                        <a:pt x="736" y="685"/>
                      </a:lnTo>
                      <a:lnTo>
                        <a:pt x="756" y="654"/>
                      </a:lnTo>
                      <a:lnTo>
                        <a:pt x="771" y="619"/>
                      </a:lnTo>
                      <a:lnTo>
                        <a:pt x="779" y="581"/>
                      </a:lnTo>
                      <a:lnTo>
                        <a:pt x="783" y="543"/>
                      </a:lnTo>
                      <a:lnTo>
                        <a:pt x="779" y="503"/>
                      </a:lnTo>
                      <a:lnTo>
                        <a:pt x="771" y="467"/>
                      </a:lnTo>
                      <a:lnTo>
                        <a:pt x="756" y="432"/>
                      </a:lnTo>
                      <a:lnTo>
                        <a:pt x="736" y="401"/>
                      </a:lnTo>
                      <a:lnTo>
                        <a:pt x="712" y="372"/>
                      </a:lnTo>
                      <a:lnTo>
                        <a:pt x="683" y="348"/>
                      </a:lnTo>
                      <a:lnTo>
                        <a:pt x="652" y="330"/>
                      </a:lnTo>
                      <a:lnTo>
                        <a:pt x="617" y="315"/>
                      </a:lnTo>
                      <a:lnTo>
                        <a:pt x="581" y="306"/>
                      </a:lnTo>
                      <a:lnTo>
                        <a:pt x="543" y="302"/>
                      </a:lnTo>
                      <a:close/>
                      <a:moveTo>
                        <a:pt x="543" y="0"/>
                      </a:moveTo>
                      <a:lnTo>
                        <a:pt x="606" y="3"/>
                      </a:lnTo>
                      <a:lnTo>
                        <a:pt x="667" y="13"/>
                      </a:lnTo>
                      <a:lnTo>
                        <a:pt x="726" y="31"/>
                      </a:lnTo>
                      <a:lnTo>
                        <a:pt x="782" y="55"/>
                      </a:lnTo>
                      <a:lnTo>
                        <a:pt x="834" y="84"/>
                      </a:lnTo>
                      <a:lnTo>
                        <a:pt x="883" y="119"/>
                      </a:lnTo>
                      <a:lnTo>
                        <a:pt x="926" y="159"/>
                      </a:lnTo>
                      <a:lnTo>
                        <a:pt x="966" y="203"/>
                      </a:lnTo>
                      <a:lnTo>
                        <a:pt x="1001" y="251"/>
                      </a:lnTo>
                      <a:lnTo>
                        <a:pt x="1031" y="304"/>
                      </a:lnTo>
                      <a:lnTo>
                        <a:pt x="1055" y="360"/>
                      </a:lnTo>
                      <a:lnTo>
                        <a:pt x="1072" y="418"/>
                      </a:lnTo>
                      <a:lnTo>
                        <a:pt x="1082" y="479"/>
                      </a:lnTo>
                      <a:lnTo>
                        <a:pt x="1086" y="543"/>
                      </a:lnTo>
                      <a:lnTo>
                        <a:pt x="1082" y="606"/>
                      </a:lnTo>
                      <a:lnTo>
                        <a:pt x="1072" y="667"/>
                      </a:lnTo>
                      <a:lnTo>
                        <a:pt x="1055" y="726"/>
                      </a:lnTo>
                      <a:lnTo>
                        <a:pt x="1031" y="782"/>
                      </a:lnTo>
                      <a:lnTo>
                        <a:pt x="1001" y="834"/>
                      </a:lnTo>
                      <a:lnTo>
                        <a:pt x="966" y="883"/>
                      </a:lnTo>
                      <a:lnTo>
                        <a:pt x="926" y="926"/>
                      </a:lnTo>
                      <a:lnTo>
                        <a:pt x="883" y="966"/>
                      </a:lnTo>
                      <a:lnTo>
                        <a:pt x="834" y="1001"/>
                      </a:lnTo>
                      <a:lnTo>
                        <a:pt x="782" y="1031"/>
                      </a:lnTo>
                      <a:lnTo>
                        <a:pt x="726" y="1055"/>
                      </a:lnTo>
                      <a:lnTo>
                        <a:pt x="667" y="1072"/>
                      </a:lnTo>
                      <a:lnTo>
                        <a:pt x="606" y="1082"/>
                      </a:lnTo>
                      <a:lnTo>
                        <a:pt x="543" y="1086"/>
                      </a:lnTo>
                      <a:lnTo>
                        <a:pt x="479" y="1082"/>
                      </a:lnTo>
                      <a:lnTo>
                        <a:pt x="418" y="1072"/>
                      </a:lnTo>
                      <a:lnTo>
                        <a:pt x="360" y="1055"/>
                      </a:lnTo>
                      <a:lnTo>
                        <a:pt x="304" y="1031"/>
                      </a:lnTo>
                      <a:lnTo>
                        <a:pt x="251" y="1001"/>
                      </a:lnTo>
                      <a:lnTo>
                        <a:pt x="203" y="966"/>
                      </a:lnTo>
                      <a:lnTo>
                        <a:pt x="159" y="926"/>
                      </a:lnTo>
                      <a:lnTo>
                        <a:pt x="119" y="883"/>
                      </a:lnTo>
                      <a:lnTo>
                        <a:pt x="84" y="834"/>
                      </a:lnTo>
                      <a:lnTo>
                        <a:pt x="54" y="782"/>
                      </a:lnTo>
                      <a:lnTo>
                        <a:pt x="31" y="726"/>
                      </a:lnTo>
                      <a:lnTo>
                        <a:pt x="13" y="667"/>
                      </a:lnTo>
                      <a:lnTo>
                        <a:pt x="3" y="606"/>
                      </a:lnTo>
                      <a:lnTo>
                        <a:pt x="0" y="543"/>
                      </a:lnTo>
                      <a:lnTo>
                        <a:pt x="3" y="479"/>
                      </a:lnTo>
                      <a:lnTo>
                        <a:pt x="13" y="418"/>
                      </a:lnTo>
                      <a:lnTo>
                        <a:pt x="31" y="360"/>
                      </a:lnTo>
                      <a:lnTo>
                        <a:pt x="54" y="304"/>
                      </a:lnTo>
                      <a:lnTo>
                        <a:pt x="84" y="251"/>
                      </a:lnTo>
                      <a:lnTo>
                        <a:pt x="119" y="203"/>
                      </a:lnTo>
                      <a:lnTo>
                        <a:pt x="159" y="159"/>
                      </a:lnTo>
                      <a:lnTo>
                        <a:pt x="203" y="119"/>
                      </a:lnTo>
                      <a:lnTo>
                        <a:pt x="251" y="84"/>
                      </a:lnTo>
                      <a:lnTo>
                        <a:pt x="304" y="55"/>
                      </a:lnTo>
                      <a:lnTo>
                        <a:pt x="360" y="31"/>
                      </a:lnTo>
                      <a:lnTo>
                        <a:pt x="418" y="13"/>
                      </a:lnTo>
                      <a:lnTo>
                        <a:pt x="479" y="3"/>
                      </a:lnTo>
                      <a:lnTo>
                        <a:pt x="543" y="0"/>
                      </a:lnTo>
                      <a:close/>
                    </a:path>
                  </a:pathLst>
                </a:custGeom>
                <a:solidFill>
                  <a:schemeClr val="bg1">
                    <a:alpha val="70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>
                  <a:bevelT w="88900" h="88900"/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81" name="Шестиугольник 80"/>
              <p:cNvSpPr/>
              <p:nvPr/>
            </p:nvSpPr>
            <p:spPr>
              <a:xfrm rot="5400000">
                <a:off x="2651175" y="3734076"/>
                <a:ext cx="1327354" cy="1179871"/>
              </a:xfrm>
              <a:prstGeom prst="hexagon">
                <a:avLst/>
              </a:prstGeom>
              <a:noFill/>
              <a:ln w="19050"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23" name="TextBox 122"/>
          <p:cNvSpPr txBox="1"/>
          <p:nvPr/>
        </p:nvSpPr>
        <p:spPr>
          <a:xfrm>
            <a:off x="99681" y="2576893"/>
            <a:ext cx="8849046" cy="738664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В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части консультативной поддержки пользователей по вопросам подключения к подсистеме «Учет и отчетность» ГИИС «Электронный бюджет», применения и  использования специальных средств криптографической защиты информации и средств электронной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подписи</a:t>
            </a:r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407464" y="2209473"/>
            <a:ext cx="5974868" cy="369332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Отдел режима секретности и безопасности информации</a:t>
            </a:r>
            <a:endParaRPr lang="ru-RU" b="1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35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80000">
              <a:schemeClr val="tx2">
                <a:lumMod val="20000"/>
                <a:lumOff val="8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896100" y="6496051"/>
            <a:ext cx="2057400" cy="36618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CB169EF-DA43-4192-A070-8BB86A01999C}" type="slidenum">
              <a:rPr lang="ru-RU" altLang="ru-RU" smtClean="0"/>
              <a:pPr/>
              <a:t>4</a:t>
            </a:fld>
            <a:endParaRPr lang="ru-RU" altLang="ru-RU" dirty="0" smtClean="0"/>
          </a:p>
        </p:txBody>
      </p:sp>
      <p:sp>
        <p:nvSpPr>
          <p:cNvPr id="50" name="Шестиугольник 49"/>
          <p:cNvSpPr/>
          <p:nvPr/>
        </p:nvSpPr>
        <p:spPr>
          <a:xfrm rot="5400000">
            <a:off x="3817810" y="2887046"/>
            <a:ext cx="990486" cy="922266"/>
          </a:xfrm>
          <a:prstGeom prst="hexagon">
            <a:avLst/>
          </a:prstGeom>
          <a:noFill/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pSp>
        <p:nvGrpSpPr>
          <p:cNvPr id="6" name="Группа 5"/>
          <p:cNvGrpSpPr/>
          <p:nvPr/>
        </p:nvGrpSpPr>
        <p:grpSpPr>
          <a:xfrm>
            <a:off x="7936248" y="0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7" name="Арка 6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Арка 9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Арка 10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14242" y="133897"/>
            <a:ext cx="7388491" cy="1107996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Мониторинг бюджетной (бухгалтерской)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«Электронный бюджет»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6442" y="1332363"/>
            <a:ext cx="8077002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Распределение комплектов отчетности в разрезе типов организаций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1967" y="1967959"/>
            <a:ext cx="8649038" cy="646331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По состоянию на 01 октября 2017 г. в справочник «Субъекты отчетности» включены 224 организации. Данными организациями представлен 261 комплект отчетности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538520889"/>
              </p:ext>
            </p:extLst>
          </p:nvPr>
        </p:nvGraphicFramePr>
        <p:xfrm>
          <a:off x="174956" y="2735400"/>
          <a:ext cx="8501499" cy="393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35000">
              <a:schemeClr val="tx2">
                <a:lumMod val="20000"/>
                <a:lumOff val="8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896100" y="6496051"/>
            <a:ext cx="2057400" cy="36618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CB169EF-DA43-4192-A070-8BB86A01999C}" type="slidenum">
              <a:rPr lang="ru-RU" altLang="ru-RU" smtClean="0"/>
              <a:pPr/>
              <a:t>5</a:t>
            </a:fld>
            <a:endParaRPr lang="ru-RU" altLang="ru-RU" dirty="0" smtClean="0"/>
          </a:p>
        </p:txBody>
      </p:sp>
      <p:sp>
        <p:nvSpPr>
          <p:cNvPr id="50" name="Шестиугольник 49"/>
          <p:cNvSpPr/>
          <p:nvPr/>
        </p:nvSpPr>
        <p:spPr>
          <a:xfrm rot="5400000">
            <a:off x="3817810" y="2887046"/>
            <a:ext cx="990486" cy="922266"/>
          </a:xfrm>
          <a:prstGeom prst="hexagon">
            <a:avLst/>
          </a:prstGeom>
          <a:noFill/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pSp>
        <p:nvGrpSpPr>
          <p:cNvPr id="6" name="Группа 5"/>
          <p:cNvGrpSpPr/>
          <p:nvPr/>
        </p:nvGrpSpPr>
        <p:grpSpPr>
          <a:xfrm>
            <a:off x="7936248" y="0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7" name="Арка 6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Арка 9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Арка 10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14242" y="133897"/>
            <a:ext cx="7388491" cy="1107996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Мониторинг бюджетной (бухгалтерской)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sz="2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«Электронный бюджет»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6442" y="1332363"/>
            <a:ext cx="8077002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Распределение комплектов отчетности по полноте представления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1967" y="1967959"/>
            <a:ext cx="8649038" cy="92333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На дату представления в МОУ Федерального казначейства сведений о результатах проведения мониторинга бюджетной (бухгалтерской) отчетности, представляемой в подсистему «Учет и отчетность» ГИИС «Электронный бюджет» установлено:</a:t>
            </a:r>
            <a:endParaRPr lang="ru-RU" dirty="0"/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4242903485"/>
              </p:ext>
            </p:extLst>
          </p:nvPr>
        </p:nvGraphicFramePr>
        <p:xfrm>
          <a:off x="167437" y="3068961"/>
          <a:ext cx="4332555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8" name="Диаграмма 27"/>
          <p:cNvGraphicFramePr/>
          <p:nvPr>
            <p:extLst>
              <p:ext uri="{D42A27DB-BD31-4B8C-83A1-F6EECF244321}">
                <p14:modId xmlns:p14="http://schemas.microsoft.com/office/powerpoint/2010/main" val="3885565104"/>
              </p:ext>
            </p:extLst>
          </p:nvPr>
        </p:nvGraphicFramePr>
        <p:xfrm>
          <a:off x="4550564" y="3068960"/>
          <a:ext cx="4596395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1189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35000">
              <a:schemeClr val="tx2">
                <a:lumMod val="20000"/>
                <a:lumOff val="8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896100" y="6496051"/>
            <a:ext cx="2057400" cy="36618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CB169EF-DA43-4192-A070-8BB86A01999C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 altLang="ru-RU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pSp>
        <p:nvGrpSpPr>
          <p:cNvPr id="6" name="Группа 5"/>
          <p:cNvGrpSpPr/>
          <p:nvPr/>
        </p:nvGrpSpPr>
        <p:grpSpPr>
          <a:xfrm>
            <a:off x="7936248" y="0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7" name="Арка 6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" name="Арка 9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1" name="Арка 10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14242" y="133897"/>
            <a:ext cx="7388491" cy="1107996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Мониторинг бюджетной (бухгалтерской)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«Электронный бюджет»</a:t>
            </a:r>
            <a:r>
              <a:rPr lang="ru-RU" sz="2200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8700" y="1366494"/>
            <a:ext cx="8591094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</a:rPr>
              <a:t>Распределение комплектов отчетности по своевременности представления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1731" y="2035962"/>
            <a:ext cx="8186457" cy="92333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EEECE1">
                    <a:lumMod val="10000"/>
                  </a:srgbClr>
                </a:solidFill>
              </a:rPr>
              <a:t>В ходе анализа своевременности представления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бюджетной </a:t>
            </a:r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ГИИС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«Электронный бюджет»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установлено</a:t>
            </a:r>
            <a:r>
              <a:rPr lang="ru-RU" b="1" dirty="0" smtClean="0">
                <a:solidFill>
                  <a:srgbClr val="EEECE1">
                    <a:lumMod val="10000"/>
                  </a:srgbClr>
                </a:solidFill>
              </a:rPr>
              <a:t>:</a:t>
            </a: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3774055526"/>
              </p:ext>
            </p:extLst>
          </p:nvPr>
        </p:nvGraphicFramePr>
        <p:xfrm>
          <a:off x="481730" y="3211318"/>
          <a:ext cx="8186457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2936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896100" y="6496051"/>
            <a:ext cx="2057400" cy="36618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CB169EF-DA43-4192-A070-8BB86A01999C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 altLang="ru-RU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pSp>
        <p:nvGrpSpPr>
          <p:cNvPr id="6" name="Группа 5"/>
          <p:cNvGrpSpPr/>
          <p:nvPr/>
        </p:nvGrpSpPr>
        <p:grpSpPr>
          <a:xfrm>
            <a:off x="7936248" y="0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7" name="Арка 6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" name="Арка 9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1" name="Арка 10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14242" y="133897"/>
            <a:ext cx="7388491" cy="1107996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Мониторинг бюджетной (бухгалтерской)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«Электронный бюджет»</a:t>
            </a:r>
            <a:r>
              <a:rPr lang="ru-RU" sz="2200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372" y="1366494"/>
            <a:ext cx="8591094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Несвоевременное представление отчетности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1731" y="2035962"/>
            <a:ext cx="8186457" cy="646331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Основными причинами не своевременного представления отчетности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в подсистему «Учет и отчетность» ГИИС «Электронный бюджет»: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8130" y="3349231"/>
            <a:ext cx="8861573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/>
              <a:t>Низкая производительность системы ГИИС «</a:t>
            </a:r>
            <a:r>
              <a:rPr lang="ru-RU" sz="2000" b="1" dirty="0"/>
              <a:t>Э</a:t>
            </a:r>
            <a:r>
              <a:rPr lang="ru-RU" sz="2000" b="1" dirty="0" smtClean="0"/>
              <a:t>лектронный бюджет»</a:t>
            </a:r>
            <a:endParaRPr lang="ru-RU" sz="2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8131" y="4096793"/>
            <a:ext cx="8861573" cy="1015663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/>
              <a:t>Длительная проверка главными распорядителями бюджетных средств отчетов подведомственных организаций и с запретом  загрузки до окончания проверки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0103" y="5459908"/>
            <a:ext cx="8861573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/>
              <a:t>Проблемы с подписанием отчетных форм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78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35000">
              <a:schemeClr val="tx2">
                <a:lumMod val="20000"/>
                <a:lumOff val="8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896100" y="6496051"/>
            <a:ext cx="2057400" cy="36618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CB169EF-DA43-4192-A070-8BB86A01999C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 altLang="ru-RU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pSp>
        <p:nvGrpSpPr>
          <p:cNvPr id="6" name="Группа 5"/>
          <p:cNvGrpSpPr/>
          <p:nvPr/>
        </p:nvGrpSpPr>
        <p:grpSpPr>
          <a:xfrm>
            <a:off x="7936248" y="0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" name="Арка 6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" name="Арка 9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1" name="Арка 10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14242" y="133897"/>
            <a:ext cx="7388491" cy="1107996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Мониторинг бюджетной (бухгалтерской)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«Электронный бюджет»</a:t>
            </a:r>
            <a:r>
              <a:rPr lang="ru-RU" sz="2200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372" y="1366494"/>
            <a:ext cx="8591094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Основные ошибки в отчетных формах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1731" y="2035962"/>
            <a:ext cx="8186457" cy="646331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Наиболее часто встречающиеся  ошибки в формах</a:t>
            </a:r>
            <a:r>
              <a:rPr lang="ru-RU" b="1" cap="all" dirty="0" smtClean="0"/>
              <a:t> </a:t>
            </a:r>
            <a:r>
              <a:rPr lang="ru-RU" b="1" cap="all" dirty="0"/>
              <a:t>0503127, 0503164, 0503128, 0503738, 0503169, 0503769, 0503178, 0503779</a:t>
            </a:r>
            <a:r>
              <a:rPr lang="ru-RU" b="1" dirty="0" smtClean="0">
                <a:solidFill>
                  <a:srgbClr val="EEECE1">
                    <a:lumMod val="10000"/>
                  </a:srgbClr>
                </a:solidFill>
              </a:rPr>
              <a:t>: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4172" y="2797595"/>
            <a:ext cx="8861573" cy="2462213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1400" b="1" dirty="0" smtClean="0"/>
              <a:t>В форме 0503127 – в нарушение  п. 1.4.3. Совместного письма МИНФИНА России и Федерального казначейства от 02.02.2017 у распорядителей бюджетных средств в комплекте отчетности отсутствует отдельно созданная  форма 0503127 на суммы нераспределенных бюджетных назначений (бюджетные ассигнования, лимиты бюджетных обязательств):</a:t>
            </a:r>
          </a:p>
          <a:p>
            <a:pPr algn="just"/>
            <a:r>
              <a:rPr lang="ru-RU" sz="1400" b="1" dirty="0" smtClean="0"/>
              <a:t>- по главе 320  по организации «Главное управление федеральная служба исполнения наказания по Приморскому краю»,</a:t>
            </a:r>
          </a:p>
          <a:p>
            <a:pPr algn="just"/>
            <a:r>
              <a:rPr lang="ru-RU" sz="1400" b="1" dirty="0" smtClean="0"/>
              <a:t>- по главе 177 по организации  «Главное управление министерства РФ по делам гражданской обороны, чрезвычайным обстоятельствам и ликвидации последствий стихийных бедствий по </a:t>
            </a:r>
            <a:r>
              <a:rPr lang="ru-RU" sz="1400" b="1" dirty="0"/>
              <a:t>П</a:t>
            </a:r>
            <a:r>
              <a:rPr lang="ru-RU" sz="1400" b="1" dirty="0" smtClean="0"/>
              <a:t>риморскому краю».</a:t>
            </a:r>
          </a:p>
          <a:p>
            <a:pPr algn="just"/>
            <a:r>
              <a:rPr lang="ru-RU" sz="1400" b="1" dirty="0" smtClean="0"/>
              <a:t> Соответственно представленная отчетность, вышеуказанных организаций, как получателями бюджетных средств составлена не верно, т.к. в нее включены суммы нераспределенных остатков БА и ЛБО по лицевому счету распорядителя средств, что не соответствует показателям лицевого счета получателя средств.</a:t>
            </a:r>
            <a:endParaRPr lang="ru-RU" sz="1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171" y="5375110"/>
            <a:ext cx="8861573" cy="1169551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sz="1400" b="1" dirty="0" smtClean="0"/>
              <a:t>В форме 0503164: </a:t>
            </a:r>
          </a:p>
          <a:p>
            <a:pPr lvl="0"/>
            <a:r>
              <a:rPr lang="ru-RU" sz="1400" b="1" dirty="0" smtClean="0"/>
              <a:t>-  в нарушение  совместного письма </a:t>
            </a:r>
            <a:r>
              <a:rPr lang="ru-RU" sz="1400" b="1" dirty="0"/>
              <a:t>МИНФИНА России и Федерального казначейства</a:t>
            </a:r>
            <a:r>
              <a:rPr lang="ru-RU" sz="1400" b="1" dirty="0" smtClean="0"/>
              <a:t> от 02.02.2017 заполнена гр. 4 «Доведенные бюджетные данные» раздела 2  «Расходы» организациями, не являющимися ГРБС или РБС, </a:t>
            </a:r>
          </a:p>
          <a:p>
            <a:r>
              <a:rPr lang="ru-RU" sz="1400" b="1" dirty="0" smtClean="0"/>
              <a:t> - так же при исполнении бюджета менее 70% не заполнены гр. 8, 9  «причины отклонений от планового процента».</a:t>
            </a:r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4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896100" y="6496051"/>
            <a:ext cx="2057400" cy="36618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CB169EF-DA43-4192-A070-8BB86A01999C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 altLang="ru-RU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9144000" cy="1844824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srgbClr val="000000">
                <a:alpha val="0"/>
              </a:srgbClr>
            </a:outerShdw>
            <a:reflection stA="74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grpSp>
        <p:nvGrpSpPr>
          <p:cNvPr id="6" name="Группа 5"/>
          <p:cNvGrpSpPr/>
          <p:nvPr/>
        </p:nvGrpSpPr>
        <p:grpSpPr>
          <a:xfrm>
            <a:off x="7936248" y="0"/>
            <a:ext cx="1373570" cy="1432022"/>
            <a:chOff x="2136050" y="1057148"/>
            <a:chExt cx="1861262" cy="1905249"/>
          </a:xfrm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" name="Арка 6"/>
            <p:cNvSpPr/>
            <p:nvPr/>
          </p:nvSpPr>
          <p:spPr>
            <a:xfrm rot="19608504">
              <a:off x="2136050" y="1196844"/>
              <a:ext cx="1680332" cy="1680332"/>
            </a:xfrm>
            <a:prstGeom prst="blockArc">
              <a:avLst>
                <a:gd name="adj1" fmla="val 10800000"/>
                <a:gd name="adj2" fmla="val 21053335"/>
                <a:gd name="adj3" fmla="val 23815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Арка 7"/>
            <p:cNvSpPr/>
            <p:nvPr/>
          </p:nvSpPr>
          <p:spPr>
            <a:xfrm rot="2943718">
              <a:off x="2151233" y="1282065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" name="Арка 8"/>
            <p:cNvSpPr/>
            <p:nvPr/>
          </p:nvSpPr>
          <p:spPr>
            <a:xfrm rot="20038103">
              <a:off x="2536101" y="1558955"/>
              <a:ext cx="1015922" cy="1015922"/>
            </a:xfrm>
            <a:prstGeom prst="blockArc">
              <a:avLst>
                <a:gd name="adj1" fmla="val 9211157"/>
                <a:gd name="adj2" fmla="val 17815635"/>
                <a:gd name="adj3" fmla="val 8879"/>
              </a:avLst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" name="Арка 9"/>
            <p:cNvSpPr/>
            <p:nvPr/>
          </p:nvSpPr>
          <p:spPr>
            <a:xfrm rot="16200000">
              <a:off x="2577781" y="1779031"/>
              <a:ext cx="711700" cy="711700"/>
            </a:xfrm>
            <a:prstGeom prst="blockArc">
              <a:avLst>
                <a:gd name="adj1" fmla="val 11118132"/>
                <a:gd name="adj2" fmla="val 16012604"/>
                <a:gd name="adj3" fmla="val 4906"/>
              </a:avLst>
            </a:prstGeom>
            <a:solidFill>
              <a:srgbClr val="FF4F4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1" name="Арка 10"/>
            <p:cNvSpPr/>
            <p:nvPr/>
          </p:nvSpPr>
          <p:spPr>
            <a:xfrm rot="15519026">
              <a:off x="2316980" y="1057148"/>
              <a:ext cx="1680332" cy="1680332"/>
            </a:xfrm>
            <a:prstGeom prst="blockArc">
              <a:avLst>
                <a:gd name="adj1" fmla="val 11167753"/>
                <a:gd name="adj2" fmla="val 15867426"/>
                <a:gd name="adj3" fmla="val 5931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 rot="16637985">
              <a:off x="2207494" y="1145496"/>
              <a:ext cx="1680332" cy="1680332"/>
            </a:xfrm>
            <a:prstGeom prst="blockArc">
              <a:avLst>
                <a:gd name="adj1" fmla="val 10800000"/>
                <a:gd name="adj2" fmla="val 16026043"/>
                <a:gd name="adj3" fmla="val 8380"/>
              </a:avLst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2445666" y="1464405"/>
              <a:ext cx="1015922" cy="1015922"/>
            </a:xfrm>
            <a:prstGeom prst="blockArc">
              <a:avLst>
                <a:gd name="adj1" fmla="val 9035889"/>
                <a:gd name="adj2" fmla="val 17657722"/>
                <a:gd name="adj3" fmla="val 1596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>
              <a:off x="2359673" y="1408740"/>
              <a:ext cx="1015922" cy="1015922"/>
            </a:xfrm>
            <a:prstGeom prst="blockArc">
              <a:avLst>
                <a:gd name="adj1" fmla="val 10794986"/>
                <a:gd name="adj2" fmla="val 14631495"/>
                <a:gd name="adj3" fmla="val 5294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14242" y="133897"/>
            <a:ext cx="7388491" cy="1107996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Мониторинг бюджетной (бухгалтерской) отчетности, представляемой в подсистему «Учет и отчетность» </a:t>
            </a:r>
          </a:p>
          <a:p>
            <a:pPr algn="ctr"/>
            <a:r>
              <a:rPr lang="ru-RU" sz="22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ГИИС «Электронный бюджет»</a:t>
            </a:r>
            <a:r>
              <a:rPr lang="ru-RU" sz="2200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200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614" y="1366494"/>
            <a:ext cx="8591094" cy="40011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Основные ошибки в отчетных формах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1729" y="1926125"/>
            <a:ext cx="8186457" cy="646331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Наиболее часто встречающиеся  ошибки в формах</a:t>
            </a:r>
            <a:r>
              <a:rPr lang="ru-RU" b="1" cap="all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b="1" cap="all" dirty="0">
                <a:solidFill>
                  <a:schemeClr val="bg1">
                    <a:lumMod val="95000"/>
                  </a:schemeClr>
                </a:solidFill>
              </a:rPr>
              <a:t>0503127, 0503164, 0503128, 0503738, 0503169, 0503769, 0503178, </a:t>
            </a:r>
            <a:r>
              <a:rPr lang="ru-RU" b="1" cap="all" dirty="0" smtClean="0">
                <a:solidFill>
                  <a:schemeClr val="bg1">
                    <a:lumMod val="95000"/>
                  </a:schemeClr>
                </a:solidFill>
              </a:rPr>
              <a:t>0503779 </a:t>
            </a: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(продолжение):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375" y="2652202"/>
            <a:ext cx="8861573" cy="738664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1400" b="1" dirty="0"/>
              <a:t>В формах 05030128, 0503738 -  в нарушение совместного письма МИНФИНА России и Федерального казначейства </a:t>
            </a:r>
            <a:r>
              <a:rPr lang="ru-RU" sz="1400" b="1" dirty="0" smtClean="0"/>
              <a:t>от </a:t>
            </a:r>
            <a:r>
              <a:rPr lang="ru-RU" sz="1400" b="1" dirty="0"/>
              <a:t>07.04.2017 объем принятых бюджетных обязательств по заработной плате не соответствует объему лимитов бюджетных обязательств.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2375" y="3448555"/>
            <a:ext cx="8861573" cy="1815882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1400" b="1" dirty="0"/>
              <a:t>В форме </a:t>
            </a:r>
            <a:r>
              <a:rPr lang="ru-RU" sz="1400" b="1" dirty="0" smtClean="0"/>
              <a:t>0503169: </a:t>
            </a:r>
          </a:p>
          <a:p>
            <a:pPr lvl="0" algn="just"/>
            <a:r>
              <a:rPr lang="ru-RU" sz="1400" b="1" dirty="0" smtClean="0"/>
              <a:t>– </a:t>
            </a:r>
            <a:r>
              <a:rPr lang="ru-RU" sz="1400" b="1" dirty="0"/>
              <a:t>по  дебиторской задолженности заполнены показатели в гр. 6 "в т.ч. неденежные расчеты" по счету 1.206.00, а так же не заполнены показатели по счету 1.206.000 "Уменьшение дебиторской задолженности" в гр. 8 "в т.ч. неденежные расчеты". </a:t>
            </a:r>
          </a:p>
          <a:p>
            <a:pPr algn="just"/>
            <a:r>
              <a:rPr lang="ru-RU" sz="1400" b="1" dirty="0"/>
              <a:t>-    по  кредиторской задолженности при отсутствии авансовых платежей  заполнены показатели в гр. 8 по счету 1.302.000 в т.ч. неденежные расчеты (п. 167 Приказа Минфина России от 28.12.2010 № 191н). </a:t>
            </a:r>
          </a:p>
          <a:p>
            <a:pPr algn="just"/>
            <a:r>
              <a:rPr lang="ru-RU" sz="1400" b="1" dirty="0"/>
              <a:t>Кроме того, субъектами отчетности в данных формах отражаются не все обороты по увеличению и уменьшению задолженности по счетам бюджетного (бухгалтерского) учета.</a:t>
            </a:r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2376" y="5348696"/>
            <a:ext cx="8861573" cy="523220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1400" b="1" dirty="0"/>
              <a:t>В форме 0503769 - Сумма показателей строк "итого по синтетическому счету" графы 12 раздела 1 не соответствует сумме по строке "Всего" (в нарушение п.69 Инструкции №33н от 25.03.2011 г).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2376" y="5974660"/>
            <a:ext cx="8861573" cy="738664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lumMod val="40000"/>
                <a:lumOff val="60000"/>
                <a:alpha val="6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1400" b="1" dirty="0"/>
              <a:t>В формах 05030178, 0503779 - Графа 1 раздела 2 "Счета в финансовом органе" не соответствуют структуре (п. 1.2.7 совместного письма МИНФИНА России и Федерального казначейства</a:t>
            </a:r>
            <a:r>
              <a:rPr lang="ru-RU" sz="1400" b="1" dirty="0" smtClean="0"/>
              <a:t> </a:t>
            </a:r>
            <a:r>
              <a:rPr lang="ru-RU" sz="1400" b="1" dirty="0"/>
              <a:t>от 07.04.2017 №02-07-07/21798 и №07-04-05/02-308).</a:t>
            </a:r>
            <a:r>
              <a:rPr lang="ru-RU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273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1742</Words>
  <Application>Microsoft Office PowerPoint</Application>
  <PresentationFormat>Экран (4:3)</PresentationFormat>
  <Paragraphs>173</Paragraphs>
  <Slides>16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legkay</dc:creator>
  <cp:lastModifiedBy>Локтионов Руслан Борисович</cp:lastModifiedBy>
  <cp:revision>111</cp:revision>
  <dcterms:created xsi:type="dcterms:W3CDTF">2017-04-11T00:35:48Z</dcterms:created>
  <dcterms:modified xsi:type="dcterms:W3CDTF">2017-11-20T07:21:38Z</dcterms:modified>
</cp:coreProperties>
</file>