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bookmarkIdSeed="2">
  <p:sldMasterIdLst>
    <p:sldMasterId id="2147483672" r:id="rId1"/>
  </p:sldMasterIdLst>
  <p:notesMasterIdLst>
    <p:notesMasterId r:id="rId14"/>
  </p:notesMasterIdLst>
  <p:handoutMasterIdLst>
    <p:handoutMasterId r:id="rId15"/>
  </p:handoutMasterIdLst>
  <p:sldIdLst>
    <p:sldId id="332" r:id="rId2"/>
    <p:sldId id="344" r:id="rId3"/>
    <p:sldId id="357" r:id="rId4"/>
    <p:sldId id="358" r:id="rId5"/>
    <p:sldId id="360" r:id="rId6"/>
    <p:sldId id="361" r:id="rId7"/>
    <p:sldId id="350" r:id="rId8"/>
    <p:sldId id="359" r:id="rId9"/>
    <p:sldId id="356" r:id="rId10"/>
    <p:sldId id="347" r:id="rId11"/>
    <p:sldId id="348" r:id="rId12"/>
    <p:sldId id="336" r:id="rId13"/>
  </p:sldIdLst>
  <p:sldSz cx="9144000" cy="5143500" type="screen16x9"/>
  <p:notesSz cx="6797675" cy="9926638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Franklin Gothic Demi Cond" panose="020B0706030402020204" pitchFamily="34" charset="0"/>
      <p:regular r:id="rId20"/>
    </p:embeddedFont>
    <p:embeddedFont>
      <p:font typeface="Impact" panose="020B0806030902050204" pitchFamily="34" charset="0"/>
      <p:regular r:id="rId21"/>
    </p:embeddedFont>
    <p:embeddedFont>
      <p:font typeface="PT Serif" panose="020B0604020202020204" charset="-52"/>
      <p:regular r:id="rId22"/>
      <p:bold r:id="rId23"/>
      <p:italic r:id="rId24"/>
      <p:boldItalic r:id="rId25"/>
    </p:embeddedFont>
    <p:embeddedFont>
      <p:font typeface="Tahoma" panose="020B0604030504040204" pitchFamily="34" charset="0"/>
      <p:regular r:id="rId26"/>
      <p:bold r:id="rId27"/>
    </p:embeddedFont>
    <p:embeddedFont>
      <p:font typeface="Trebuchet MS" panose="020B0603020202020204" pitchFamily="34" charset="0"/>
      <p:regular r:id="rId28"/>
      <p:bold r:id="rId29"/>
      <p:italic r:id="rId30"/>
      <p:boldItalic r:id="rId31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ндрей Чернов" initials="АЧ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6569"/>
    <a:srgbClr val="FFC715"/>
    <a:srgbClr val="B6D2EC"/>
    <a:srgbClr val="FD8E7B"/>
    <a:srgbClr val="E6C686"/>
    <a:srgbClr val="DF99E1"/>
    <a:srgbClr val="EDD6A6"/>
    <a:srgbClr val="9751CB"/>
    <a:srgbClr val="0099FF"/>
    <a:srgbClr val="0094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27102A9-8310-4765-A935-A1911B00CA55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875" autoAdjust="0"/>
    <p:restoredTop sz="86567" autoAdjust="0"/>
  </p:normalViewPr>
  <p:slideViewPr>
    <p:cSldViewPr>
      <p:cViewPr varScale="1">
        <p:scale>
          <a:sx n="114" d="100"/>
          <a:sy n="114" d="100"/>
        </p:scale>
        <p:origin x="826" y="115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3936" y="-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font" Target="fonts/font1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Распределение  учеников</a:t>
            </a:r>
          </a:p>
        </c:rich>
      </c:tx>
      <c:layout>
        <c:manualLayout>
          <c:xMode val="edge"/>
          <c:yMode val="edge"/>
          <c:x val="0.27328139058060441"/>
          <c:y val="9.8211823237284904E-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5664519229379542"/>
          <c:y val="0.36166521764134762"/>
          <c:w val="0.82423502815876826"/>
          <c:h val="0.48196318686337325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Лист1!$C$9</c:f>
              <c:strCache>
                <c:ptCount val="1"/>
                <c:pt idx="0">
                  <c:v>Колличество учеников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1"/>
              <c:layout>
                <c:manualLayout>
                  <c:x val="1.1111111111111059E-2"/>
                  <c:y val="-2.77777777777777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AB6-40BE-A0E4-67C65D2F686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Лист1!$B$10:$B$13</c:f>
              <c:strCache>
                <c:ptCount val="4"/>
                <c:pt idx="0">
                  <c:v>ЦАФК</c:v>
                </c:pt>
                <c:pt idx="1">
                  <c:v>ФОИВ</c:v>
                </c:pt>
                <c:pt idx="2">
                  <c:v>ЦОКР</c:v>
                </c:pt>
                <c:pt idx="3">
                  <c:v>ТОФК:</c:v>
                </c:pt>
              </c:strCache>
            </c:strRef>
          </c:cat>
          <c:val>
            <c:numRef>
              <c:f>Лист1!$C$10:$C$13</c:f>
              <c:numCache>
                <c:formatCode>0%</c:formatCode>
                <c:ptCount val="4"/>
                <c:pt idx="0">
                  <c:v>1.5193370165745856E-2</c:v>
                </c:pt>
                <c:pt idx="1">
                  <c:v>0.14502762430939226</c:v>
                </c:pt>
                <c:pt idx="2">
                  <c:v>0.16160220994475138</c:v>
                </c:pt>
                <c:pt idx="3">
                  <c:v>0.67817679558011046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AB6-40BE-A0E4-67C65D2F68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50993152"/>
        <c:axId val="304284224"/>
        <c:axId val="429071488"/>
      </c:bar3DChart>
      <c:catAx>
        <c:axId val="450993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04284224"/>
        <c:crosses val="autoZero"/>
        <c:auto val="1"/>
        <c:lblAlgn val="ctr"/>
        <c:lblOffset val="100"/>
        <c:noMultiLvlLbl val="0"/>
      </c:catAx>
      <c:valAx>
        <c:axId val="3042842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50993152"/>
        <c:crosses val="autoZero"/>
        <c:crossBetween val="between"/>
      </c:valAx>
      <c:serAx>
        <c:axId val="429071488"/>
        <c:scaling>
          <c:orientation val="minMax"/>
        </c:scaling>
        <c:delete val="1"/>
        <c:axPos val="b"/>
        <c:majorTickMark val="none"/>
        <c:minorTickMark val="none"/>
        <c:tickLblPos val="nextTo"/>
        <c:crossAx val="304284224"/>
        <c:crosses val="autoZero"/>
      </c:ser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gif"/><Relationship Id="rId1" Type="http://schemas.openxmlformats.org/officeDocument/2006/relationships/image" Target="../media/image15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gif"/><Relationship Id="rId1" Type="http://schemas.openxmlformats.org/officeDocument/2006/relationships/image" Target="../media/image1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46A8729-2919-4960-928F-8EBF998CE315}" type="doc">
      <dgm:prSet loTypeId="urn:microsoft.com/office/officeart/2005/8/layout/vList4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0825417E-C90A-46B6-A51C-3EF5349030FB}">
      <dgm:prSet phldrT="[Текст]" custT="1"/>
      <dgm:spPr/>
      <dgm:t>
        <a:bodyPr/>
        <a:lstStyle/>
        <a:p>
          <a:pPr>
            <a:buClrTx/>
            <a:buSzTx/>
            <a:buFontTx/>
            <a:buNone/>
          </a:pPr>
          <a:r>
            <a:rPr lang="ru-RU" sz="1100" dirty="0">
              <a:solidFill>
                <a:srgbClr val="00206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Отсутствие отдельной роли для ТОФК – «Фронт-офис» для возможности ввода документов по месту обращения клиентов</a:t>
          </a:r>
          <a:endParaRPr lang="ru-RU" sz="1100" dirty="0"/>
        </a:p>
      </dgm:t>
    </dgm:pt>
    <dgm:pt modelId="{5023EB69-B76A-44BF-AD8B-8C1F622D3A65}" type="parTrans" cxnId="{23739E7A-D3F0-4E42-8FA2-7B03F654D5BC}">
      <dgm:prSet/>
      <dgm:spPr/>
      <dgm:t>
        <a:bodyPr/>
        <a:lstStyle/>
        <a:p>
          <a:endParaRPr lang="ru-RU" sz="1100"/>
        </a:p>
      </dgm:t>
    </dgm:pt>
    <dgm:pt modelId="{9A6874BF-4B44-467C-98D4-1C028F33856F}" type="sibTrans" cxnId="{23739E7A-D3F0-4E42-8FA2-7B03F654D5BC}">
      <dgm:prSet/>
      <dgm:spPr/>
      <dgm:t>
        <a:bodyPr/>
        <a:lstStyle/>
        <a:p>
          <a:endParaRPr lang="ru-RU" sz="1100"/>
        </a:p>
      </dgm:t>
    </dgm:pt>
    <dgm:pt modelId="{F16C1909-5E23-44CB-B53C-808DA993A583}">
      <dgm:prSet phldrT="[Текст]" custT="1"/>
      <dgm:spPr/>
      <dgm:t>
        <a:bodyPr/>
        <a:lstStyle/>
        <a:p>
          <a:r>
            <a:rPr lang="ru-RU" sz="1100" dirty="0">
              <a:solidFill>
                <a:srgbClr val="00206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Отсутствует возможность вывода на печать ИГК, указанного в поле УИН</a:t>
          </a:r>
          <a:r>
            <a:rPr lang="ru-RU" sz="1100" baseline="0" dirty="0">
              <a:solidFill>
                <a:srgbClr val="00206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в платежном поручении</a:t>
          </a:r>
          <a:endParaRPr lang="ru-RU" sz="1100" dirty="0"/>
        </a:p>
      </dgm:t>
    </dgm:pt>
    <dgm:pt modelId="{6870944A-2310-4F93-9A0B-E6946B851B3D}" type="parTrans" cxnId="{8A596E7D-C81D-4F96-9EFC-61CAC9E61033}">
      <dgm:prSet/>
      <dgm:spPr/>
      <dgm:t>
        <a:bodyPr/>
        <a:lstStyle/>
        <a:p>
          <a:endParaRPr lang="ru-RU" sz="1100"/>
        </a:p>
      </dgm:t>
    </dgm:pt>
    <dgm:pt modelId="{2C37CD9A-AFB2-491D-8B34-E6D4D9A0686B}" type="sibTrans" cxnId="{8A596E7D-C81D-4F96-9EFC-61CAC9E61033}">
      <dgm:prSet/>
      <dgm:spPr/>
      <dgm:t>
        <a:bodyPr/>
        <a:lstStyle/>
        <a:p>
          <a:endParaRPr lang="ru-RU" sz="1100"/>
        </a:p>
      </dgm:t>
    </dgm:pt>
    <dgm:pt modelId="{5DB3F07F-8DFD-4720-AB63-F2914273AA2E}">
      <dgm:prSet phldrT="[Текст]" custT="1"/>
      <dgm:spPr/>
      <dgm:t>
        <a:bodyPr/>
        <a:lstStyle/>
        <a:p>
          <a:r>
            <a:rPr lang="ru-RU" sz="1100" dirty="0">
              <a:solidFill>
                <a:srgbClr val="00206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Отсутствие возможности</a:t>
          </a:r>
          <a:r>
            <a:rPr lang="ru-RU" sz="1100" baseline="0" dirty="0">
              <a:solidFill>
                <a:srgbClr val="00206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ru-RU" sz="1100" dirty="0">
              <a:solidFill>
                <a:srgbClr val="00206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копирования</a:t>
          </a:r>
          <a:r>
            <a:rPr lang="ru-RU" sz="1100" baseline="0" dirty="0">
              <a:solidFill>
                <a:srgbClr val="00206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платежных поручений</a:t>
          </a:r>
          <a:endParaRPr lang="ru-RU" sz="1100" dirty="0"/>
        </a:p>
      </dgm:t>
    </dgm:pt>
    <dgm:pt modelId="{9B1C2989-F17C-4A21-BC8E-61DDAFCA23B5}" type="parTrans" cxnId="{63280A45-4E6A-4648-96BF-776F7CCE79EC}">
      <dgm:prSet/>
      <dgm:spPr/>
      <dgm:t>
        <a:bodyPr/>
        <a:lstStyle/>
        <a:p>
          <a:endParaRPr lang="ru-RU" sz="1100"/>
        </a:p>
      </dgm:t>
    </dgm:pt>
    <dgm:pt modelId="{2087DCE8-DC61-40A8-9E23-9B4E42D033F7}" type="sibTrans" cxnId="{63280A45-4E6A-4648-96BF-776F7CCE79EC}">
      <dgm:prSet/>
      <dgm:spPr/>
      <dgm:t>
        <a:bodyPr/>
        <a:lstStyle/>
        <a:p>
          <a:endParaRPr lang="ru-RU" sz="1100"/>
        </a:p>
      </dgm:t>
    </dgm:pt>
    <dgm:pt modelId="{4A8B275A-3D55-46BE-AE82-3C594D73A344}">
      <dgm:prSet phldrT="[Текст]" custT="1"/>
      <dgm:spPr/>
      <dgm:t>
        <a:bodyPr/>
        <a:lstStyle/>
        <a:p>
          <a:r>
            <a:rPr lang="ru-RU" sz="1100" dirty="0">
              <a:solidFill>
                <a:srgbClr val="00206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Отсутствие полей для дополнительного удобства фильтрации</a:t>
          </a:r>
          <a:r>
            <a:rPr lang="ru-RU" sz="1100" baseline="0" dirty="0">
              <a:solidFill>
                <a:srgbClr val="00206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в списковые формы Сведений об операциях с целевыми средствами, Перечне документов оснований, Документе основании </a:t>
          </a:r>
          <a:endParaRPr lang="ru-RU" sz="1100" dirty="0"/>
        </a:p>
      </dgm:t>
    </dgm:pt>
    <dgm:pt modelId="{59F3B93A-4D15-4D20-9526-A6773C7CEA75}" type="parTrans" cxnId="{E9C143EF-871F-4899-83B4-8149C211E873}">
      <dgm:prSet/>
      <dgm:spPr/>
      <dgm:t>
        <a:bodyPr/>
        <a:lstStyle/>
        <a:p>
          <a:endParaRPr lang="ru-RU" sz="1100"/>
        </a:p>
      </dgm:t>
    </dgm:pt>
    <dgm:pt modelId="{01C1F1F9-E1BF-4B79-8AA0-4A36FCB8596C}" type="sibTrans" cxnId="{E9C143EF-871F-4899-83B4-8149C211E873}">
      <dgm:prSet/>
      <dgm:spPr/>
      <dgm:t>
        <a:bodyPr/>
        <a:lstStyle/>
        <a:p>
          <a:endParaRPr lang="ru-RU" sz="1100"/>
        </a:p>
      </dgm:t>
    </dgm:pt>
    <dgm:pt modelId="{3901189D-7578-4C12-89F9-276D28BB4224}">
      <dgm:prSet phldrT="[Текст]" custT="1"/>
      <dgm:spPr/>
      <dgm:t>
        <a:bodyPr/>
        <a:lstStyle/>
        <a:p>
          <a:r>
            <a:rPr lang="ru-RU" sz="1100" dirty="0">
              <a:solidFill>
                <a:srgbClr val="00206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Отсутствие </a:t>
          </a:r>
          <a:r>
            <a:rPr lang="ru-RU" sz="1100" baseline="0" dirty="0">
              <a:solidFill>
                <a:srgbClr val="00206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отдельных ролей для Главного бухгалтера у Клиентов и контроль на наличие подписи Главного бухгалтера на платежных документах</a:t>
          </a:r>
          <a:endParaRPr lang="ru-RU" sz="1100" dirty="0"/>
        </a:p>
      </dgm:t>
    </dgm:pt>
    <dgm:pt modelId="{D4E6CDDA-C3E2-4DD3-8FBD-08B1999F7F3B}" type="parTrans" cxnId="{767CF2C2-4EC7-462E-94D9-9F0CE11BE0C5}">
      <dgm:prSet/>
      <dgm:spPr/>
      <dgm:t>
        <a:bodyPr/>
        <a:lstStyle/>
        <a:p>
          <a:endParaRPr lang="ru-RU" sz="1100"/>
        </a:p>
      </dgm:t>
    </dgm:pt>
    <dgm:pt modelId="{D961979E-05D7-4688-85E9-04E0C0A8376B}" type="sibTrans" cxnId="{767CF2C2-4EC7-462E-94D9-9F0CE11BE0C5}">
      <dgm:prSet/>
      <dgm:spPr/>
      <dgm:t>
        <a:bodyPr/>
        <a:lstStyle/>
        <a:p>
          <a:endParaRPr lang="ru-RU" sz="1100"/>
        </a:p>
      </dgm:t>
    </dgm:pt>
    <dgm:pt modelId="{4EFBA987-3889-48C6-B937-AE1E7D34FB1D}">
      <dgm:prSet phldrT="[Текст]" custT="1"/>
      <dgm:spPr/>
      <dgm:t>
        <a:bodyPr/>
        <a:lstStyle/>
        <a:p>
          <a:pPr>
            <a:buClrTx/>
            <a:buSzTx/>
            <a:buFontTx/>
            <a:buNone/>
          </a:pPr>
          <a:r>
            <a:rPr lang="ru-RU" sz="1100" dirty="0">
              <a:solidFill>
                <a:srgbClr val="00206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Отсутствие возможности</a:t>
          </a:r>
          <a:r>
            <a:rPr lang="ru-RU" sz="1100" baseline="0" dirty="0">
              <a:solidFill>
                <a:srgbClr val="00206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пакетного формирования Выписок/ Отчетов по л/с</a:t>
          </a:r>
          <a:endParaRPr lang="ru-RU" sz="1100" dirty="0"/>
        </a:p>
      </dgm:t>
    </dgm:pt>
    <dgm:pt modelId="{B2189AAA-7631-4CF0-8251-D43AB7F74A3F}" type="parTrans" cxnId="{28C96558-EFEA-4E76-862D-999FBBB18AB9}">
      <dgm:prSet/>
      <dgm:spPr/>
      <dgm:t>
        <a:bodyPr/>
        <a:lstStyle/>
        <a:p>
          <a:endParaRPr lang="ru-RU" sz="1100"/>
        </a:p>
      </dgm:t>
    </dgm:pt>
    <dgm:pt modelId="{3477B0CC-5836-4153-9463-180C197DD23E}" type="sibTrans" cxnId="{28C96558-EFEA-4E76-862D-999FBBB18AB9}">
      <dgm:prSet/>
      <dgm:spPr/>
      <dgm:t>
        <a:bodyPr/>
        <a:lstStyle/>
        <a:p>
          <a:endParaRPr lang="ru-RU" sz="1100"/>
        </a:p>
      </dgm:t>
    </dgm:pt>
    <dgm:pt modelId="{98818726-FD38-4ACE-A521-41C013DF61D7}">
      <dgm:prSet phldrT="[Текст]" custT="1"/>
      <dgm:spPr/>
      <dgm:t>
        <a:bodyPr/>
        <a:lstStyle/>
        <a:p>
          <a:pPr>
            <a:buClrTx/>
            <a:buSzTx/>
            <a:buFontTx/>
            <a:buNone/>
          </a:pPr>
          <a:r>
            <a:rPr lang="ru-RU" sz="1100" dirty="0">
              <a:solidFill>
                <a:srgbClr val="00206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Отсутствие</a:t>
          </a:r>
          <a:r>
            <a:rPr lang="ru-RU" sz="1100" baseline="0" dirty="0">
              <a:solidFill>
                <a:srgbClr val="00206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возможности обработки квитков об исполнении государственного контракта из ЕИС</a:t>
          </a:r>
          <a:endParaRPr lang="ru-RU" sz="1100" dirty="0"/>
        </a:p>
      </dgm:t>
    </dgm:pt>
    <dgm:pt modelId="{CCE4AB07-CEB4-4BA7-854A-08CD22809667}" type="parTrans" cxnId="{3AFF41C3-CA3F-4AD6-A002-DA32E1256BD3}">
      <dgm:prSet/>
      <dgm:spPr/>
      <dgm:t>
        <a:bodyPr/>
        <a:lstStyle/>
        <a:p>
          <a:endParaRPr lang="ru-RU" sz="1100"/>
        </a:p>
      </dgm:t>
    </dgm:pt>
    <dgm:pt modelId="{E0E5510F-0696-4938-86E1-05292858FFD1}" type="sibTrans" cxnId="{3AFF41C3-CA3F-4AD6-A002-DA32E1256BD3}">
      <dgm:prSet/>
      <dgm:spPr/>
      <dgm:t>
        <a:bodyPr/>
        <a:lstStyle/>
        <a:p>
          <a:endParaRPr lang="ru-RU" sz="1100"/>
        </a:p>
      </dgm:t>
    </dgm:pt>
    <dgm:pt modelId="{472B3C77-C333-44EC-9EA8-461E87D32FBA}">
      <dgm:prSet custT="1"/>
      <dgm:spPr/>
      <dgm:t>
        <a:bodyPr/>
        <a:lstStyle/>
        <a:p>
          <a:r>
            <a:rPr lang="ru-RU" sz="1100">
              <a:solidFill>
                <a:srgbClr val="00206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Отсутствие возможности</a:t>
          </a:r>
          <a:r>
            <a:rPr lang="ru-RU" sz="1100" baseline="0">
              <a:solidFill>
                <a:srgbClr val="00206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импорта в структурированных файлах (ТФФ размещены на сайте ФК)</a:t>
          </a:r>
          <a:endParaRPr lang="ru-RU" sz="1100" dirty="0">
            <a:solidFill>
              <a:srgbClr val="002060"/>
            </a:solidFill>
            <a:effectLst/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D292B52E-69A2-4CB4-BD37-BCE6A5BBC4C3}" type="parTrans" cxnId="{12532344-9DC2-4044-82AA-8C90EF6C993F}">
      <dgm:prSet/>
      <dgm:spPr/>
      <dgm:t>
        <a:bodyPr/>
        <a:lstStyle/>
        <a:p>
          <a:endParaRPr lang="ru-RU" sz="1100"/>
        </a:p>
      </dgm:t>
    </dgm:pt>
    <dgm:pt modelId="{2BDDF307-500C-4731-8DE4-8F3547B0D66C}" type="sibTrans" cxnId="{12532344-9DC2-4044-82AA-8C90EF6C993F}">
      <dgm:prSet/>
      <dgm:spPr/>
      <dgm:t>
        <a:bodyPr/>
        <a:lstStyle/>
        <a:p>
          <a:endParaRPr lang="ru-RU" sz="1100"/>
        </a:p>
      </dgm:t>
    </dgm:pt>
    <dgm:pt modelId="{A9ACED5B-3FA6-4C02-8A93-774DAB0FAF3E}">
      <dgm:prSet custT="1"/>
      <dgm:spPr/>
      <dgm:t>
        <a:bodyPr/>
        <a:lstStyle/>
        <a:p>
          <a:r>
            <a:rPr lang="ru-RU" sz="1100">
              <a:solidFill>
                <a:srgbClr val="00206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Отсутствие возможности</a:t>
          </a:r>
          <a:r>
            <a:rPr lang="ru-RU" sz="1100" baseline="0">
              <a:solidFill>
                <a:srgbClr val="00206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ru-RU" sz="1100">
              <a:solidFill>
                <a:srgbClr val="00206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ручного</a:t>
          </a:r>
          <a:r>
            <a:rPr lang="ru-RU" sz="1100" baseline="0">
              <a:solidFill>
                <a:srgbClr val="00206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ввода информации о закрытом Заказчике при формировании документа-основания</a:t>
          </a:r>
          <a:endParaRPr lang="ru-RU" sz="1100" dirty="0">
            <a:solidFill>
              <a:srgbClr val="002060"/>
            </a:solidFill>
            <a:effectLst/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8E461403-033C-4783-82FC-F5A265289AA2}" type="parTrans" cxnId="{8F33EEDD-B9CD-408A-81A2-41EF1C6DC5C8}">
      <dgm:prSet/>
      <dgm:spPr/>
      <dgm:t>
        <a:bodyPr/>
        <a:lstStyle/>
        <a:p>
          <a:endParaRPr lang="ru-RU" sz="1100"/>
        </a:p>
      </dgm:t>
    </dgm:pt>
    <dgm:pt modelId="{5B23CBFF-B244-49E9-ABC5-31D6AA23B4BC}" type="sibTrans" cxnId="{8F33EEDD-B9CD-408A-81A2-41EF1C6DC5C8}">
      <dgm:prSet/>
      <dgm:spPr/>
      <dgm:t>
        <a:bodyPr/>
        <a:lstStyle/>
        <a:p>
          <a:endParaRPr lang="ru-RU" sz="1100"/>
        </a:p>
      </dgm:t>
    </dgm:pt>
    <dgm:pt modelId="{DF8EB7D9-2247-4759-A1E2-243B9FCA57E3}" type="pres">
      <dgm:prSet presAssocID="{946A8729-2919-4960-928F-8EBF998CE315}" presName="linear" presStyleCnt="0">
        <dgm:presLayoutVars>
          <dgm:dir/>
          <dgm:resizeHandles val="exact"/>
        </dgm:presLayoutVars>
      </dgm:prSet>
      <dgm:spPr/>
    </dgm:pt>
    <dgm:pt modelId="{19FF2072-C84B-4085-BEBD-D6E4CA335C34}" type="pres">
      <dgm:prSet presAssocID="{0825417E-C90A-46B6-A51C-3EF5349030FB}" presName="comp" presStyleCnt="0"/>
      <dgm:spPr/>
    </dgm:pt>
    <dgm:pt modelId="{4A093DF3-DF18-4EFD-9528-7600AD27FCE7}" type="pres">
      <dgm:prSet presAssocID="{0825417E-C90A-46B6-A51C-3EF5349030FB}" presName="box" presStyleLbl="node1" presStyleIdx="0" presStyleCnt="9"/>
      <dgm:spPr/>
    </dgm:pt>
    <dgm:pt modelId="{8F280AE1-CEA7-440A-8D0C-DF956DF030F4}" type="pres">
      <dgm:prSet presAssocID="{0825417E-C90A-46B6-A51C-3EF5349030FB}" presName="img" presStyleLbl="fgImgPlace1" presStyleIdx="0" presStyleCnt="9"/>
      <dgm:spPr/>
    </dgm:pt>
    <dgm:pt modelId="{17D61085-281D-46A3-9EE0-D1CF2E0B8899}" type="pres">
      <dgm:prSet presAssocID="{0825417E-C90A-46B6-A51C-3EF5349030FB}" presName="text" presStyleLbl="node1" presStyleIdx="0" presStyleCnt="9">
        <dgm:presLayoutVars>
          <dgm:bulletEnabled val="1"/>
        </dgm:presLayoutVars>
      </dgm:prSet>
      <dgm:spPr/>
    </dgm:pt>
    <dgm:pt modelId="{251BD337-801A-42C8-BB85-7E0D84309796}" type="pres">
      <dgm:prSet presAssocID="{9A6874BF-4B44-467C-98D4-1C028F33856F}" presName="spacer" presStyleCnt="0"/>
      <dgm:spPr/>
    </dgm:pt>
    <dgm:pt modelId="{485B849B-3A72-4A37-8AEA-9A66B27BDFCE}" type="pres">
      <dgm:prSet presAssocID="{F16C1909-5E23-44CB-B53C-808DA993A583}" presName="comp" presStyleCnt="0"/>
      <dgm:spPr/>
    </dgm:pt>
    <dgm:pt modelId="{8DC9CC07-2640-4405-9032-703C5B0C9F63}" type="pres">
      <dgm:prSet presAssocID="{F16C1909-5E23-44CB-B53C-808DA993A583}" presName="box" presStyleLbl="node1" presStyleIdx="1" presStyleCnt="9"/>
      <dgm:spPr/>
    </dgm:pt>
    <dgm:pt modelId="{DD9EE4CF-FEB4-4E49-98B9-D8553D72E41B}" type="pres">
      <dgm:prSet presAssocID="{F16C1909-5E23-44CB-B53C-808DA993A583}" presName="img" presStyleLbl="fgImgPlace1" presStyleIdx="1" presStyleCnt="9"/>
      <dgm:spPr/>
    </dgm:pt>
    <dgm:pt modelId="{70033A26-AE71-4A71-AD67-E33CF05B28C4}" type="pres">
      <dgm:prSet presAssocID="{F16C1909-5E23-44CB-B53C-808DA993A583}" presName="text" presStyleLbl="node1" presStyleIdx="1" presStyleCnt="9">
        <dgm:presLayoutVars>
          <dgm:bulletEnabled val="1"/>
        </dgm:presLayoutVars>
      </dgm:prSet>
      <dgm:spPr/>
    </dgm:pt>
    <dgm:pt modelId="{43DD419C-BEB8-48B6-8F92-2A2AF3B4968E}" type="pres">
      <dgm:prSet presAssocID="{2C37CD9A-AFB2-491D-8B34-E6D4D9A0686B}" presName="spacer" presStyleCnt="0"/>
      <dgm:spPr/>
    </dgm:pt>
    <dgm:pt modelId="{C5794610-2311-4CA2-9ABA-E1004068934D}" type="pres">
      <dgm:prSet presAssocID="{5DB3F07F-8DFD-4720-AB63-F2914273AA2E}" presName="comp" presStyleCnt="0"/>
      <dgm:spPr/>
    </dgm:pt>
    <dgm:pt modelId="{8FBBBA7C-6B0B-4F19-AEEA-42FB62C93275}" type="pres">
      <dgm:prSet presAssocID="{5DB3F07F-8DFD-4720-AB63-F2914273AA2E}" presName="box" presStyleLbl="node1" presStyleIdx="2" presStyleCnt="9"/>
      <dgm:spPr/>
    </dgm:pt>
    <dgm:pt modelId="{2C8A3C31-0312-43E5-81F9-72ADD0C2F9E1}" type="pres">
      <dgm:prSet presAssocID="{5DB3F07F-8DFD-4720-AB63-F2914273AA2E}" presName="img" presStyleLbl="fgImgPlace1" presStyleIdx="2" presStyleCnt="9"/>
      <dgm:spPr/>
    </dgm:pt>
    <dgm:pt modelId="{BD9562EF-0B18-4161-BEB6-4FD56EEB4130}" type="pres">
      <dgm:prSet presAssocID="{5DB3F07F-8DFD-4720-AB63-F2914273AA2E}" presName="text" presStyleLbl="node1" presStyleIdx="2" presStyleCnt="9">
        <dgm:presLayoutVars>
          <dgm:bulletEnabled val="1"/>
        </dgm:presLayoutVars>
      </dgm:prSet>
      <dgm:spPr/>
    </dgm:pt>
    <dgm:pt modelId="{A9452477-B2A3-4BD4-B904-F31260E7B72F}" type="pres">
      <dgm:prSet presAssocID="{2087DCE8-DC61-40A8-9E23-9B4E42D033F7}" presName="spacer" presStyleCnt="0"/>
      <dgm:spPr/>
    </dgm:pt>
    <dgm:pt modelId="{FDE2BE6C-0CA2-414D-A53C-F8EBC6EA590A}" type="pres">
      <dgm:prSet presAssocID="{472B3C77-C333-44EC-9EA8-461E87D32FBA}" presName="comp" presStyleCnt="0"/>
      <dgm:spPr/>
    </dgm:pt>
    <dgm:pt modelId="{441057F1-B9B2-4F65-BEC4-27C4963D7D35}" type="pres">
      <dgm:prSet presAssocID="{472B3C77-C333-44EC-9EA8-461E87D32FBA}" presName="box" presStyleLbl="node1" presStyleIdx="3" presStyleCnt="9"/>
      <dgm:spPr/>
    </dgm:pt>
    <dgm:pt modelId="{3E7787FB-ED68-437A-A353-5889238F5BD5}" type="pres">
      <dgm:prSet presAssocID="{472B3C77-C333-44EC-9EA8-461E87D32FBA}" presName="img" presStyleLbl="fgImgPlace1" presStyleIdx="3" presStyleCnt="9"/>
      <dgm:spPr/>
    </dgm:pt>
    <dgm:pt modelId="{ADAEAF24-DA7F-48D0-BC23-C61DF48FB2C8}" type="pres">
      <dgm:prSet presAssocID="{472B3C77-C333-44EC-9EA8-461E87D32FBA}" presName="text" presStyleLbl="node1" presStyleIdx="3" presStyleCnt="9">
        <dgm:presLayoutVars>
          <dgm:bulletEnabled val="1"/>
        </dgm:presLayoutVars>
      </dgm:prSet>
      <dgm:spPr/>
    </dgm:pt>
    <dgm:pt modelId="{BB8036D6-3E82-4E32-A6C1-9E0848D5BC51}" type="pres">
      <dgm:prSet presAssocID="{2BDDF307-500C-4731-8DE4-8F3547B0D66C}" presName="spacer" presStyleCnt="0"/>
      <dgm:spPr/>
    </dgm:pt>
    <dgm:pt modelId="{74DC1C4D-0051-4FF9-AAAA-F8C15E3E888D}" type="pres">
      <dgm:prSet presAssocID="{4A8B275A-3D55-46BE-AE82-3C594D73A344}" presName="comp" presStyleCnt="0"/>
      <dgm:spPr/>
    </dgm:pt>
    <dgm:pt modelId="{47A17819-A276-43E8-9039-8A8FDA19CC90}" type="pres">
      <dgm:prSet presAssocID="{4A8B275A-3D55-46BE-AE82-3C594D73A344}" presName="box" presStyleLbl="node1" presStyleIdx="4" presStyleCnt="9" custScaleY="155379"/>
      <dgm:spPr/>
    </dgm:pt>
    <dgm:pt modelId="{7BA63353-D1BD-4842-BDCC-58ECD80FDEF1}" type="pres">
      <dgm:prSet presAssocID="{4A8B275A-3D55-46BE-AE82-3C594D73A344}" presName="img" presStyleLbl="fgImgPlace1" presStyleIdx="4" presStyleCnt="9" custScaleY="157194"/>
      <dgm:spPr/>
    </dgm:pt>
    <dgm:pt modelId="{A3047B46-6870-4C32-958A-1DCF80392A7C}" type="pres">
      <dgm:prSet presAssocID="{4A8B275A-3D55-46BE-AE82-3C594D73A344}" presName="text" presStyleLbl="node1" presStyleIdx="4" presStyleCnt="9">
        <dgm:presLayoutVars>
          <dgm:bulletEnabled val="1"/>
        </dgm:presLayoutVars>
      </dgm:prSet>
      <dgm:spPr/>
    </dgm:pt>
    <dgm:pt modelId="{1D3D50B9-B40A-4070-BB70-32D5617FB54E}" type="pres">
      <dgm:prSet presAssocID="{01C1F1F9-E1BF-4B79-8AA0-4A36FCB8596C}" presName="spacer" presStyleCnt="0"/>
      <dgm:spPr/>
    </dgm:pt>
    <dgm:pt modelId="{B91E48AA-0208-4D6A-8F66-516541921944}" type="pres">
      <dgm:prSet presAssocID="{A9ACED5B-3FA6-4C02-8A93-774DAB0FAF3E}" presName="comp" presStyleCnt="0"/>
      <dgm:spPr/>
    </dgm:pt>
    <dgm:pt modelId="{6B754879-7BA3-4F4B-9750-5BC5A5CBD4F5}" type="pres">
      <dgm:prSet presAssocID="{A9ACED5B-3FA6-4C02-8A93-774DAB0FAF3E}" presName="box" presStyleLbl="node1" presStyleIdx="5" presStyleCnt="9"/>
      <dgm:spPr/>
    </dgm:pt>
    <dgm:pt modelId="{CFBAC2A6-7616-42E2-99A1-F9ACE5B7C48C}" type="pres">
      <dgm:prSet presAssocID="{A9ACED5B-3FA6-4C02-8A93-774DAB0FAF3E}" presName="img" presStyleLbl="fgImgPlace1" presStyleIdx="5" presStyleCnt="9"/>
      <dgm:spPr/>
    </dgm:pt>
    <dgm:pt modelId="{73332F2C-8ABE-42E0-AB03-BAE8E6C1EB77}" type="pres">
      <dgm:prSet presAssocID="{A9ACED5B-3FA6-4C02-8A93-774DAB0FAF3E}" presName="text" presStyleLbl="node1" presStyleIdx="5" presStyleCnt="9">
        <dgm:presLayoutVars>
          <dgm:bulletEnabled val="1"/>
        </dgm:presLayoutVars>
      </dgm:prSet>
      <dgm:spPr/>
    </dgm:pt>
    <dgm:pt modelId="{653C10A1-984D-4D16-9B14-13693ED75310}" type="pres">
      <dgm:prSet presAssocID="{5B23CBFF-B244-49E9-ABC5-31D6AA23B4BC}" presName="spacer" presStyleCnt="0"/>
      <dgm:spPr/>
    </dgm:pt>
    <dgm:pt modelId="{F0663750-ECB8-4430-92C2-8DC70F932F55}" type="pres">
      <dgm:prSet presAssocID="{3901189D-7578-4C12-89F9-276D28BB4224}" presName="comp" presStyleCnt="0"/>
      <dgm:spPr/>
    </dgm:pt>
    <dgm:pt modelId="{B407483B-348A-4610-B384-40233EF2FC78}" type="pres">
      <dgm:prSet presAssocID="{3901189D-7578-4C12-89F9-276D28BB4224}" presName="box" presStyleLbl="node1" presStyleIdx="6" presStyleCnt="9"/>
      <dgm:spPr/>
    </dgm:pt>
    <dgm:pt modelId="{F4D7365B-A63A-48ED-9373-A65C07B877CE}" type="pres">
      <dgm:prSet presAssocID="{3901189D-7578-4C12-89F9-276D28BB4224}" presName="img" presStyleLbl="fgImgPlace1" presStyleIdx="6" presStyleCnt="9"/>
      <dgm:spPr/>
    </dgm:pt>
    <dgm:pt modelId="{AB18CF52-3C14-4497-992F-4DCB2C595985}" type="pres">
      <dgm:prSet presAssocID="{3901189D-7578-4C12-89F9-276D28BB4224}" presName="text" presStyleLbl="node1" presStyleIdx="6" presStyleCnt="9">
        <dgm:presLayoutVars>
          <dgm:bulletEnabled val="1"/>
        </dgm:presLayoutVars>
      </dgm:prSet>
      <dgm:spPr/>
    </dgm:pt>
    <dgm:pt modelId="{E5E0A973-6239-463C-A47A-EF1A0372B838}" type="pres">
      <dgm:prSet presAssocID="{D961979E-05D7-4688-85E9-04E0C0A8376B}" presName="spacer" presStyleCnt="0"/>
      <dgm:spPr/>
    </dgm:pt>
    <dgm:pt modelId="{10650417-A56E-4BCF-89AA-27040C7B2A08}" type="pres">
      <dgm:prSet presAssocID="{4EFBA987-3889-48C6-B937-AE1E7D34FB1D}" presName="comp" presStyleCnt="0"/>
      <dgm:spPr/>
    </dgm:pt>
    <dgm:pt modelId="{B7B17A28-063B-4969-BC83-EB6AA4E55318}" type="pres">
      <dgm:prSet presAssocID="{4EFBA987-3889-48C6-B937-AE1E7D34FB1D}" presName="box" presStyleLbl="node1" presStyleIdx="7" presStyleCnt="9"/>
      <dgm:spPr/>
    </dgm:pt>
    <dgm:pt modelId="{730EBDF1-D7A5-47E3-806B-B0515A1B63F8}" type="pres">
      <dgm:prSet presAssocID="{4EFBA987-3889-48C6-B937-AE1E7D34FB1D}" presName="img" presStyleLbl="fgImgPlace1" presStyleIdx="7" presStyleCnt="9"/>
      <dgm:spPr/>
    </dgm:pt>
    <dgm:pt modelId="{EADE5DAC-0859-4FBC-BD5D-A538F069F6D1}" type="pres">
      <dgm:prSet presAssocID="{4EFBA987-3889-48C6-B937-AE1E7D34FB1D}" presName="text" presStyleLbl="node1" presStyleIdx="7" presStyleCnt="9">
        <dgm:presLayoutVars>
          <dgm:bulletEnabled val="1"/>
        </dgm:presLayoutVars>
      </dgm:prSet>
      <dgm:spPr/>
    </dgm:pt>
    <dgm:pt modelId="{2B596E1D-BD81-4EEA-8836-9106E8C18A47}" type="pres">
      <dgm:prSet presAssocID="{3477B0CC-5836-4153-9463-180C197DD23E}" presName="spacer" presStyleCnt="0"/>
      <dgm:spPr/>
    </dgm:pt>
    <dgm:pt modelId="{CA4FA0F8-12C5-4BE1-BF6B-6D7D9C5BCD84}" type="pres">
      <dgm:prSet presAssocID="{98818726-FD38-4ACE-A521-41C013DF61D7}" presName="comp" presStyleCnt="0"/>
      <dgm:spPr/>
    </dgm:pt>
    <dgm:pt modelId="{0714CC56-975A-44BA-BB24-BAD546AA73B4}" type="pres">
      <dgm:prSet presAssocID="{98818726-FD38-4ACE-A521-41C013DF61D7}" presName="box" presStyleLbl="node1" presStyleIdx="8" presStyleCnt="9"/>
      <dgm:spPr/>
    </dgm:pt>
    <dgm:pt modelId="{51B1F8C9-0498-4571-B565-AEF788F2F4AA}" type="pres">
      <dgm:prSet presAssocID="{98818726-FD38-4ACE-A521-41C013DF61D7}" presName="img" presStyleLbl="fgImgPlace1" presStyleIdx="8" presStyleCnt="9"/>
      <dgm:spPr/>
    </dgm:pt>
    <dgm:pt modelId="{0E741A94-35B4-4D9D-BC50-A1CC884CB2D9}" type="pres">
      <dgm:prSet presAssocID="{98818726-FD38-4ACE-A521-41C013DF61D7}" presName="text" presStyleLbl="node1" presStyleIdx="8" presStyleCnt="9">
        <dgm:presLayoutVars>
          <dgm:bulletEnabled val="1"/>
        </dgm:presLayoutVars>
      </dgm:prSet>
      <dgm:spPr/>
    </dgm:pt>
  </dgm:ptLst>
  <dgm:cxnLst>
    <dgm:cxn modelId="{1BADDE21-46E3-40A7-AB0E-9A334057A85A}" type="presOf" srcId="{3901189D-7578-4C12-89F9-276D28BB4224}" destId="{B407483B-348A-4610-B384-40233EF2FC78}" srcOrd="0" destOrd="0" presId="urn:microsoft.com/office/officeart/2005/8/layout/vList4"/>
    <dgm:cxn modelId="{27F36126-9927-48E4-A00A-FB0CCD4DB0BD}" type="presOf" srcId="{472B3C77-C333-44EC-9EA8-461E87D32FBA}" destId="{441057F1-B9B2-4F65-BEC4-27C4963D7D35}" srcOrd="0" destOrd="0" presId="urn:microsoft.com/office/officeart/2005/8/layout/vList4"/>
    <dgm:cxn modelId="{F8929132-7419-4A74-B175-2A10D0A0A7F1}" type="presOf" srcId="{0825417E-C90A-46B6-A51C-3EF5349030FB}" destId="{17D61085-281D-46A3-9EE0-D1CF2E0B8899}" srcOrd="1" destOrd="0" presId="urn:microsoft.com/office/officeart/2005/8/layout/vList4"/>
    <dgm:cxn modelId="{FE380C33-D200-4DBF-8076-6829F26C51F0}" type="presOf" srcId="{98818726-FD38-4ACE-A521-41C013DF61D7}" destId="{0714CC56-975A-44BA-BB24-BAD546AA73B4}" srcOrd="0" destOrd="0" presId="urn:microsoft.com/office/officeart/2005/8/layout/vList4"/>
    <dgm:cxn modelId="{A0EBEE3A-7DE3-41DB-A0F8-4C5B829274B5}" type="presOf" srcId="{98818726-FD38-4ACE-A521-41C013DF61D7}" destId="{0E741A94-35B4-4D9D-BC50-A1CC884CB2D9}" srcOrd="1" destOrd="0" presId="urn:microsoft.com/office/officeart/2005/8/layout/vList4"/>
    <dgm:cxn modelId="{12532344-9DC2-4044-82AA-8C90EF6C993F}" srcId="{946A8729-2919-4960-928F-8EBF998CE315}" destId="{472B3C77-C333-44EC-9EA8-461E87D32FBA}" srcOrd="3" destOrd="0" parTransId="{D292B52E-69A2-4CB4-BD37-BCE6A5BBC4C3}" sibTransId="{2BDDF307-500C-4731-8DE4-8F3547B0D66C}"/>
    <dgm:cxn modelId="{63280A45-4E6A-4648-96BF-776F7CCE79EC}" srcId="{946A8729-2919-4960-928F-8EBF998CE315}" destId="{5DB3F07F-8DFD-4720-AB63-F2914273AA2E}" srcOrd="2" destOrd="0" parTransId="{9B1C2989-F17C-4A21-BC8E-61DDAFCA23B5}" sibTransId="{2087DCE8-DC61-40A8-9E23-9B4E42D033F7}"/>
    <dgm:cxn modelId="{D7CFF06A-FFBD-498F-805C-5CF4A4A82D3A}" type="presOf" srcId="{5DB3F07F-8DFD-4720-AB63-F2914273AA2E}" destId="{BD9562EF-0B18-4161-BEB6-4FD56EEB4130}" srcOrd="1" destOrd="0" presId="urn:microsoft.com/office/officeart/2005/8/layout/vList4"/>
    <dgm:cxn modelId="{28C96558-EFEA-4E76-862D-999FBBB18AB9}" srcId="{946A8729-2919-4960-928F-8EBF998CE315}" destId="{4EFBA987-3889-48C6-B937-AE1E7D34FB1D}" srcOrd="7" destOrd="0" parTransId="{B2189AAA-7631-4CF0-8251-D43AB7F74A3F}" sibTransId="{3477B0CC-5836-4153-9463-180C197DD23E}"/>
    <dgm:cxn modelId="{2D5A1359-AC1B-408C-A201-9A0951FA0FF1}" type="presOf" srcId="{A9ACED5B-3FA6-4C02-8A93-774DAB0FAF3E}" destId="{73332F2C-8ABE-42E0-AB03-BAE8E6C1EB77}" srcOrd="1" destOrd="0" presId="urn:microsoft.com/office/officeart/2005/8/layout/vList4"/>
    <dgm:cxn modelId="{23739E7A-D3F0-4E42-8FA2-7B03F654D5BC}" srcId="{946A8729-2919-4960-928F-8EBF998CE315}" destId="{0825417E-C90A-46B6-A51C-3EF5349030FB}" srcOrd="0" destOrd="0" parTransId="{5023EB69-B76A-44BF-AD8B-8C1F622D3A65}" sibTransId="{9A6874BF-4B44-467C-98D4-1C028F33856F}"/>
    <dgm:cxn modelId="{8A596E7D-C81D-4F96-9EFC-61CAC9E61033}" srcId="{946A8729-2919-4960-928F-8EBF998CE315}" destId="{F16C1909-5E23-44CB-B53C-808DA993A583}" srcOrd="1" destOrd="0" parTransId="{6870944A-2310-4F93-9A0B-E6946B851B3D}" sibTransId="{2C37CD9A-AFB2-491D-8B34-E6D4D9A0686B}"/>
    <dgm:cxn modelId="{B042D67D-74B0-4AA6-A11E-FF4F6166501A}" type="presOf" srcId="{946A8729-2919-4960-928F-8EBF998CE315}" destId="{DF8EB7D9-2247-4759-A1E2-243B9FCA57E3}" srcOrd="0" destOrd="0" presId="urn:microsoft.com/office/officeart/2005/8/layout/vList4"/>
    <dgm:cxn modelId="{B04FC297-B677-42C1-AEEF-E912DADCA4C8}" type="presOf" srcId="{A9ACED5B-3FA6-4C02-8A93-774DAB0FAF3E}" destId="{6B754879-7BA3-4F4B-9750-5BC5A5CBD4F5}" srcOrd="0" destOrd="0" presId="urn:microsoft.com/office/officeart/2005/8/layout/vList4"/>
    <dgm:cxn modelId="{F725C7A1-629D-4775-A4FB-CE816FE6AF4A}" type="presOf" srcId="{4EFBA987-3889-48C6-B937-AE1E7D34FB1D}" destId="{B7B17A28-063B-4969-BC83-EB6AA4E55318}" srcOrd="0" destOrd="0" presId="urn:microsoft.com/office/officeart/2005/8/layout/vList4"/>
    <dgm:cxn modelId="{CB3F68A9-E494-46B4-9D1F-B80209B6400E}" type="presOf" srcId="{5DB3F07F-8DFD-4720-AB63-F2914273AA2E}" destId="{8FBBBA7C-6B0B-4F19-AEEA-42FB62C93275}" srcOrd="0" destOrd="0" presId="urn:microsoft.com/office/officeart/2005/8/layout/vList4"/>
    <dgm:cxn modelId="{51D29CAB-B2AC-456C-834C-18443DA2A038}" type="presOf" srcId="{F16C1909-5E23-44CB-B53C-808DA993A583}" destId="{8DC9CC07-2640-4405-9032-703C5B0C9F63}" srcOrd="0" destOrd="0" presId="urn:microsoft.com/office/officeart/2005/8/layout/vList4"/>
    <dgm:cxn modelId="{1E70E1B5-A313-4160-B79E-61AE27E29FC0}" type="presOf" srcId="{4A8B275A-3D55-46BE-AE82-3C594D73A344}" destId="{47A17819-A276-43E8-9039-8A8FDA19CC90}" srcOrd="0" destOrd="0" presId="urn:microsoft.com/office/officeart/2005/8/layout/vList4"/>
    <dgm:cxn modelId="{B99734BC-D665-45E2-8BC2-468D90E93671}" type="presOf" srcId="{0825417E-C90A-46B6-A51C-3EF5349030FB}" destId="{4A093DF3-DF18-4EFD-9528-7600AD27FCE7}" srcOrd="0" destOrd="0" presId="urn:microsoft.com/office/officeart/2005/8/layout/vList4"/>
    <dgm:cxn modelId="{EF22C3BE-CE4F-4CF8-8750-F00CBE08D308}" type="presOf" srcId="{F16C1909-5E23-44CB-B53C-808DA993A583}" destId="{70033A26-AE71-4A71-AD67-E33CF05B28C4}" srcOrd="1" destOrd="0" presId="urn:microsoft.com/office/officeart/2005/8/layout/vList4"/>
    <dgm:cxn modelId="{767CF2C2-4EC7-462E-94D9-9F0CE11BE0C5}" srcId="{946A8729-2919-4960-928F-8EBF998CE315}" destId="{3901189D-7578-4C12-89F9-276D28BB4224}" srcOrd="6" destOrd="0" parTransId="{D4E6CDDA-C3E2-4DD3-8FBD-08B1999F7F3B}" sibTransId="{D961979E-05D7-4688-85E9-04E0C0A8376B}"/>
    <dgm:cxn modelId="{3AFF41C3-CA3F-4AD6-A002-DA32E1256BD3}" srcId="{946A8729-2919-4960-928F-8EBF998CE315}" destId="{98818726-FD38-4ACE-A521-41C013DF61D7}" srcOrd="8" destOrd="0" parTransId="{CCE4AB07-CEB4-4BA7-854A-08CD22809667}" sibTransId="{E0E5510F-0696-4938-86E1-05292858FFD1}"/>
    <dgm:cxn modelId="{C6FB07D2-CFAA-4E95-8E51-CC2F9C37D304}" type="presOf" srcId="{3901189D-7578-4C12-89F9-276D28BB4224}" destId="{AB18CF52-3C14-4497-992F-4DCB2C595985}" srcOrd="1" destOrd="0" presId="urn:microsoft.com/office/officeart/2005/8/layout/vList4"/>
    <dgm:cxn modelId="{8F33EEDD-B9CD-408A-81A2-41EF1C6DC5C8}" srcId="{946A8729-2919-4960-928F-8EBF998CE315}" destId="{A9ACED5B-3FA6-4C02-8A93-774DAB0FAF3E}" srcOrd="5" destOrd="0" parTransId="{8E461403-033C-4783-82FC-F5A265289AA2}" sibTransId="{5B23CBFF-B244-49E9-ABC5-31D6AA23B4BC}"/>
    <dgm:cxn modelId="{E10BC2DF-98CB-4245-915A-3D4C7DE989D7}" type="presOf" srcId="{472B3C77-C333-44EC-9EA8-461E87D32FBA}" destId="{ADAEAF24-DA7F-48D0-BC23-C61DF48FB2C8}" srcOrd="1" destOrd="0" presId="urn:microsoft.com/office/officeart/2005/8/layout/vList4"/>
    <dgm:cxn modelId="{E9C143EF-871F-4899-83B4-8149C211E873}" srcId="{946A8729-2919-4960-928F-8EBF998CE315}" destId="{4A8B275A-3D55-46BE-AE82-3C594D73A344}" srcOrd="4" destOrd="0" parTransId="{59F3B93A-4D15-4D20-9526-A6773C7CEA75}" sibTransId="{01C1F1F9-E1BF-4B79-8AA0-4A36FCB8596C}"/>
    <dgm:cxn modelId="{DD4171F7-6141-492F-8645-FA699AC4E318}" type="presOf" srcId="{4A8B275A-3D55-46BE-AE82-3C594D73A344}" destId="{A3047B46-6870-4C32-958A-1DCF80392A7C}" srcOrd="1" destOrd="0" presId="urn:microsoft.com/office/officeart/2005/8/layout/vList4"/>
    <dgm:cxn modelId="{B815BFFC-745D-41F7-B11F-3184C1134B8B}" type="presOf" srcId="{4EFBA987-3889-48C6-B937-AE1E7D34FB1D}" destId="{EADE5DAC-0859-4FBC-BD5D-A538F069F6D1}" srcOrd="1" destOrd="0" presId="urn:microsoft.com/office/officeart/2005/8/layout/vList4"/>
    <dgm:cxn modelId="{0E91BC04-BE76-478E-AEF4-612D4979A2AF}" type="presParOf" srcId="{DF8EB7D9-2247-4759-A1E2-243B9FCA57E3}" destId="{19FF2072-C84B-4085-BEBD-D6E4CA335C34}" srcOrd="0" destOrd="0" presId="urn:microsoft.com/office/officeart/2005/8/layout/vList4"/>
    <dgm:cxn modelId="{675467BE-BA74-47C1-BD95-CFE5A9CE890D}" type="presParOf" srcId="{19FF2072-C84B-4085-BEBD-D6E4CA335C34}" destId="{4A093DF3-DF18-4EFD-9528-7600AD27FCE7}" srcOrd="0" destOrd="0" presId="urn:microsoft.com/office/officeart/2005/8/layout/vList4"/>
    <dgm:cxn modelId="{3D080E23-FE9F-4EC7-800B-037612AFAC9C}" type="presParOf" srcId="{19FF2072-C84B-4085-BEBD-D6E4CA335C34}" destId="{8F280AE1-CEA7-440A-8D0C-DF956DF030F4}" srcOrd="1" destOrd="0" presId="urn:microsoft.com/office/officeart/2005/8/layout/vList4"/>
    <dgm:cxn modelId="{A8B04B8C-33DD-4FCA-B025-A7BAA08CCF79}" type="presParOf" srcId="{19FF2072-C84B-4085-BEBD-D6E4CA335C34}" destId="{17D61085-281D-46A3-9EE0-D1CF2E0B8899}" srcOrd="2" destOrd="0" presId="urn:microsoft.com/office/officeart/2005/8/layout/vList4"/>
    <dgm:cxn modelId="{C9A7821B-E8A9-4479-AF97-F8374B9BFF0B}" type="presParOf" srcId="{DF8EB7D9-2247-4759-A1E2-243B9FCA57E3}" destId="{251BD337-801A-42C8-BB85-7E0D84309796}" srcOrd="1" destOrd="0" presId="urn:microsoft.com/office/officeart/2005/8/layout/vList4"/>
    <dgm:cxn modelId="{991E3322-EED1-4BDA-B397-AD1C44DFB8E7}" type="presParOf" srcId="{DF8EB7D9-2247-4759-A1E2-243B9FCA57E3}" destId="{485B849B-3A72-4A37-8AEA-9A66B27BDFCE}" srcOrd="2" destOrd="0" presId="urn:microsoft.com/office/officeart/2005/8/layout/vList4"/>
    <dgm:cxn modelId="{8A9563FC-9E95-44B1-BC53-8BAD01798059}" type="presParOf" srcId="{485B849B-3A72-4A37-8AEA-9A66B27BDFCE}" destId="{8DC9CC07-2640-4405-9032-703C5B0C9F63}" srcOrd="0" destOrd="0" presId="urn:microsoft.com/office/officeart/2005/8/layout/vList4"/>
    <dgm:cxn modelId="{3FD4ED5F-3FB8-4D78-81E3-3865F00896C3}" type="presParOf" srcId="{485B849B-3A72-4A37-8AEA-9A66B27BDFCE}" destId="{DD9EE4CF-FEB4-4E49-98B9-D8553D72E41B}" srcOrd="1" destOrd="0" presId="urn:microsoft.com/office/officeart/2005/8/layout/vList4"/>
    <dgm:cxn modelId="{BBDB2805-8FF0-4DF3-86C8-9B93F4699E9B}" type="presParOf" srcId="{485B849B-3A72-4A37-8AEA-9A66B27BDFCE}" destId="{70033A26-AE71-4A71-AD67-E33CF05B28C4}" srcOrd="2" destOrd="0" presId="urn:microsoft.com/office/officeart/2005/8/layout/vList4"/>
    <dgm:cxn modelId="{EDA304E5-B2C8-4457-90C6-F5133C731FBE}" type="presParOf" srcId="{DF8EB7D9-2247-4759-A1E2-243B9FCA57E3}" destId="{43DD419C-BEB8-48B6-8F92-2A2AF3B4968E}" srcOrd="3" destOrd="0" presId="urn:microsoft.com/office/officeart/2005/8/layout/vList4"/>
    <dgm:cxn modelId="{859A6203-92B8-44AA-8B26-5DCBA42FDBD3}" type="presParOf" srcId="{DF8EB7D9-2247-4759-A1E2-243B9FCA57E3}" destId="{C5794610-2311-4CA2-9ABA-E1004068934D}" srcOrd="4" destOrd="0" presId="urn:microsoft.com/office/officeart/2005/8/layout/vList4"/>
    <dgm:cxn modelId="{04B31D08-7C27-4FDF-AFDA-277BF3BA8DBF}" type="presParOf" srcId="{C5794610-2311-4CA2-9ABA-E1004068934D}" destId="{8FBBBA7C-6B0B-4F19-AEEA-42FB62C93275}" srcOrd="0" destOrd="0" presId="urn:microsoft.com/office/officeart/2005/8/layout/vList4"/>
    <dgm:cxn modelId="{A1771074-8F0D-440C-8D50-757A6D407D88}" type="presParOf" srcId="{C5794610-2311-4CA2-9ABA-E1004068934D}" destId="{2C8A3C31-0312-43E5-81F9-72ADD0C2F9E1}" srcOrd="1" destOrd="0" presId="urn:microsoft.com/office/officeart/2005/8/layout/vList4"/>
    <dgm:cxn modelId="{C4AC4D28-6D34-4508-825A-432271B020C5}" type="presParOf" srcId="{C5794610-2311-4CA2-9ABA-E1004068934D}" destId="{BD9562EF-0B18-4161-BEB6-4FD56EEB4130}" srcOrd="2" destOrd="0" presId="urn:microsoft.com/office/officeart/2005/8/layout/vList4"/>
    <dgm:cxn modelId="{515DDEB9-13B7-4DC3-8A28-17A3946243BF}" type="presParOf" srcId="{DF8EB7D9-2247-4759-A1E2-243B9FCA57E3}" destId="{A9452477-B2A3-4BD4-B904-F31260E7B72F}" srcOrd="5" destOrd="0" presId="urn:microsoft.com/office/officeart/2005/8/layout/vList4"/>
    <dgm:cxn modelId="{3A283946-6F6C-4701-8610-66997E751EC1}" type="presParOf" srcId="{DF8EB7D9-2247-4759-A1E2-243B9FCA57E3}" destId="{FDE2BE6C-0CA2-414D-A53C-F8EBC6EA590A}" srcOrd="6" destOrd="0" presId="urn:microsoft.com/office/officeart/2005/8/layout/vList4"/>
    <dgm:cxn modelId="{6EDB6B12-FFCD-4F86-B6B0-F46CDAF672B1}" type="presParOf" srcId="{FDE2BE6C-0CA2-414D-A53C-F8EBC6EA590A}" destId="{441057F1-B9B2-4F65-BEC4-27C4963D7D35}" srcOrd="0" destOrd="0" presId="urn:microsoft.com/office/officeart/2005/8/layout/vList4"/>
    <dgm:cxn modelId="{D0F322B4-776C-4CC3-BF3B-C5FADC27C94B}" type="presParOf" srcId="{FDE2BE6C-0CA2-414D-A53C-F8EBC6EA590A}" destId="{3E7787FB-ED68-437A-A353-5889238F5BD5}" srcOrd="1" destOrd="0" presId="urn:microsoft.com/office/officeart/2005/8/layout/vList4"/>
    <dgm:cxn modelId="{B2825277-DD0F-4D67-BEF2-511882CF700E}" type="presParOf" srcId="{FDE2BE6C-0CA2-414D-A53C-F8EBC6EA590A}" destId="{ADAEAF24-DA7F-48D0-BC23-C61DF48FB2C8}" srcOrd="2" destOrd="0" presId="urn:microsoft.com/office/officeart/2005/8/layout/vList4"/>
    <dgm:cxn modelId="{EC85DC93-301C-4FDB-8761-9C58BDBF652F}" type="presParOf" srcId="{DF8EB7D9-2247-4759-A1E2-243B9FCA57E3}" destId="{BB8036D6-3E82-4E32-A6C1-9E0848D5BC51}" srcOrd="7" destOrd="0" presId="urn:microsoft.com/office/officeart/2005/8/layout/vList4"/>
    <dgm:cxn modelId="{F8136DB7-68BE-4CCC-8A5F-8308DD7541F9}" type="presParOf" srcId="{DF8EB7D9-2247-4759-A1E2-243B9FCA57E3}" destId="{74DC1C4D-0051-4FF9-AAAA-F8C15E3E888D}" srcOrd="8" destOrd="0" presId="urn:microsoft.com/office/officeart/2005/8/layout/vList4"/>
    <dgm:cxn modelId="{261A79B8-E15C-4198-B217-87E71F2E75BE}" type="presParOf" srcId="{74DC1C4D-0051-4FF9-AAAA-F8C15E3E888D}" destId="{47A17819-A276-43E8-9039-8A8FDA19CC90}" srcOrd="0" destOrd="0" presId="urn:microsoft.com/office/officeart/2005/8/layout/vList4"/>
    <dgm:cxn modelId="{DE90C06A-7C1E-4079-B9A1-9EE1418D8052}" type="presParOf" srcId="{74DC1C4D-0051-4FF9-AAAA-F8C15E3E888D}" destId="{7BA63353-D1BD-4842-BDCC-58ECD80FDEF1}" srcOrd="1" destOrd="0" presId="urn:microsoft.com/office/officeart/2005/8/layout/vList4"/>
    <dgm:cxn modelId="{74EA02BF-71E7-4618-828E-58CB348346F2}" type="presParOf" srcId="{74DC1C4D-0051-4FF9-AAAA-F8C15E3E888D}" destId="{A3047B46-6870-4C32-958A-1DCF80392A7C}" srcOrd="2" destOrd="0" presId="urn:microsoft.com/office/officeart/2005/8/layout/vList4"/>
    <dgm:cxn modelId="{94987DA8-52C8-4EEB-82C5-E8EF0BBCDBAB}" type="presParOf" srcId="{DF8EB7D9-2247-4759-A1E2-243B9FCA57E3}" destId="{1D3D50B9-B40A-4070-BB70-32D5617FB54E}" srcOrd="9" destOrd="0" presId="urn:microsoft.com/office/officeart/2005/8/layout/vList4"/>
    <dgm:cxn modelId="{EA8D1B7B-1574-4237-9FA7-E0B1B35DE1D9}" type="presParOf" srcId="{DF8EB7D9-2247-4759-A1E2-243B9FCA57E3}" destId="{B91E48AA-0208-4D6A-8F66-516541921944}" srcOrd="10" destOrd="0" presId="urn:microsoft.com/office/officeart/2005/8/layout/vList4"/>
    <dgm:cxn modelId="{12536ACB-13EE-4B33-83FE-9417DCA5CF02}" type="presParOf" srcId="{B91E48AA-0208-4D6A-8F66-516541921944}" destId="{6B754879-7BA3-4F4B-9750-5BC5A5CBD4F5}" srcOrd="0" destOrd="0" presId="urn:microsoft.com/office/officeart/2005/8/layout/vList4"/>
    <dgm:cxn modelId="{8C6FCFA0-66CE-4823-84B9-3F7588D45781}" type="presParOf" srcId="{B91E48AA-0208-4D6A-8F66-516541921944}" destId="{CFBAC2A6-7616-42E2-99A1-F9ACE5B7C48C}" srcOrd="1" destOrd="0" presId="urn:microsoft.com/office/officeart/2005/8/layout/vList4"/>
    <dgm:cxn modelId="{4D5696D6-DA2F-4333-836E-C052B54940EA}" type="presParOf" srcId="{B91E48AA-0208-4D6A-8F66-516541921944}" destId="{73332F2C-8ABE-42E0-AB03-BAE8E6C1EB77}" srcOrd="2" destOrd="0" presId="urn:microsoft.com/office/officeart/2005/8/layout/vList4"/>
    <dgm:cxn modelId="{78CF1517-29C8-44D9-9F6D-9CD14D57DA99}" type="presParOf" srcId="{DF8EB7D9-2247-4759-A1E2-243B9FCA57E3}" destId="{653C10A1-984D-4D16-9B14-13693ED75310}" srcOrd="11" destOrd="0" presId="urn:microsoft.com/office/officeart/2005/8/layout/vList4"/>
    <dgm:cxn modelId="{4A6301DC-12D6-4746-B7D0-4757F130A7D0}" type="presParOf" srcId="{DF8EB7D9-2247-4759-A1E2-243B9FCA57E3}" destId="{F0663750-ECB8-4430-92C2-8DC70F932F55}" srcOrd="12" destOrd="0" presId="urn:microsoft.com/office/officeart/2005/8/layout/vList4"/>
    <dgm:cxn modelId="{174E97F1-C17B-452F-9AAC-5F2CF5D93FDA}" type="presParOf" srcId="{F0663750-ECB8-4430-92C2-8DC70F932F55}" destId="{B407483B-348A-4610-B384-40233EF2FC78}" srcOrd="0" destOrd="0" presId="urn:microsoft.com/office/officeart/2005/8/layout/vList4"/>
    <dgm:cxn modelId="{0247C13D-CDA6-4F18-8CC2-4DF41EB4199B}" type="presParOf" srcId="{F0663750-ECB8-4430-92C2-8DC70F932F55}" destId="{F4D7365B-A63A-48ED-9373-A65C07B877CE}" srcOrd="1" destOrd="0" presId="urn:microsoft.com/office/officeart/2005/8/layout/vList4"/>
    <dgm:cxn modelId="{6C03B5F2-168F-4473-923D-FF628A38E274}" type="presParOf" srcId="{F0663750-ECB8-4430-92C2-8DC70F932F55}" destId="{AB18CF52-3C14-4497-992F-4DCB2C595985}" srcOrd="2" destOrd="0" presId="urn:microsoft.com/office/officeart/2005/8/layout/vList4"/>
    <dgm:cxn modelId="{BED94C24-F50A-4FD9-B6F1-9126C35EEE31}" type="presParOf" srcId="{DF8EB7D9-2247-4759-A1E2-243B9FCA57E3}" destId="{E5E0A973-6239-463C-A47A-EF1A0372B838}" srcOrd="13" destOrd="0" presId="urn:microsoft.com/office/officeart/2005/8/layout/vList4"/>
    <dgm:cxn modelId="{2FE954A0-A265-4B50-8AF5-192645974E66}" type="presParOf" srcId="{DF8EB7D9-2247-4759-A1E2-243B9FCA57E3}" destId="{10650417-A56E-4BCF-89AA-27040C7B2A08}" srcOrd="14" destOrd="0" presId="urn:microsoft.com/office/officeart/2005/8/layout/vList4"/>
    <dgm:cxn modelId="{69CF750C-D2D4-450F-9134-2C14FF7217C5}" type="presParOf" srcId="{10650417-A56E-4BCF-89AA-27040C7B2A08}" destId="{B7B17A28-063B-4969-BC83-EB6AA4E55318}" srcOrd="0" destOrd="0" presId="urn:microsoft.com/office/officeart/2005/8/layout/vList4"/>
    <dgm:cxn modelId="{2ADE2315-A704-4390-B946-E0593BB88699}" type="presParOf" srcId="{10650417-A56E-4BCF-89AA-27040C7B2A08}" destId="{730EBDF1-D7A5-47E3-806B-B0515A1B63F8}" srcOrd="1" destOrd="0" presId="urn:microsoft.com/office/officeart/2005/8/layout/vList4"/>
    <dgm:cxn modelId="{71D8F4ED-39F5-4BEC-BF38-2A0769AA1CA4}" type="presParOf" srcId="{10650417-A56E-4BCF-89AA-27040C7B2A08}" destId="{EADE5DAC-0859-4FBC-BD5D-A538F069F6D1}" srcOrd="2" destOrd="0" presId="urn:microsoft.com/office/officeart/2005/8/layout/vList4"/>
    <dgm:cxn modelId="{0EA13B33-20AD-4440-B495-7440510F5955}" type="presParOf" srcId="{DF8EB7D9-2247-4759-A1E2-243B9FCA57E3}" destId="{2B596E1D-BD81-4EEA-8836-9106E8C18A47}" srcOrd="15" destOrd="0" presId="urn:microsoft.com/office/officeart/2005/8/layout/vList4"/>
    <dgm:cxn modelId="{851E923A-7E6A-45A8-9BF2-94F1241E0DAF}" type="presParOf" srcId="{DF8EB7D9-2247-4759-A1E2-243B9FCA57E3}" destId="{CA4FA0F8-12C5-4BE1-BF6B-6D7D9C5BCD84}" srcOrd="16" destOrd="0" presId="urn:microsoft.com/office/officeart/2005/8/layout/vList4"/>
    <dgm:cxn modelId="{7D538789-5846-4A48-99D7-C9E110661DFE}" type="presParOf" srcId="{CA4FA0F8-12C5-4BE1-BF6B-6D7D9C5BCD84}" destId="{0714CC56-975A-44BA-BB24-BAD546AA73B4}" srcOrd="0" destOrd="0" presId="urn:microsoft.com/office/officeart/2005/8/layout/vList4"/>
    <dgm:cxn modelId="{E0A8B48B-16AD-45A4-88D2-AA5D607BD0F5}" type="presParOf" srcId="{CA4FA0F8-12C5-4BE1-BF6B-6D7D9C5BCD84}" destId="{51B1F8C9-0498-4571-B565-AEF788F2F4AA}" srcOrd="1" destOrd="0" presId="urn:microsoft.com/office/officeart/2005/8/layout/vList4"/>
    <dgm:cxn modelId="{C01ED1E7-8726-4EE2-A366-21C3100D1B3A}" type="presParOf" srcId="{CA4FA0F8-12C5-4BE1-BF6B-6D7D9C5BCD84}" destId="{0E741A94-35B4-4D9D-BC50-A1CC884CB2D9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CB011F1-C21D-45A3-93C7-1A1131C02BCD}" type="doc">
      <dgm:prSet loTypeId="urn:microsoft.com/office/officeart/2009/3/layout/CircleRelationship" loCatId="relationship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57A282C-B7FE-4BBE-8279-44590B822E14}">
      <dgm:prSet phldrT="[Текст]" custT="1"/>
      <dgm:spPr>
        <a:effectLst>
          <a:outerShdw blurRad="40000" dist="23000" dir="5400000" rotWithShape="0">
            <a:srgbClr val="000000"/>
          </a:outerShdw>
        </a:effectLst>
      </dgm:spPr>
      <dgm:t>
        <a:bodyPr/>
        <a:lstStyle/>
        <a:p>
          <a:r>
            <a:rPr lang="ru-RU" sz="2800" b="1" dirty="0"/>
            <a:t>ЕКЦ</a:t>
          </a:r>
        </a:p>
      </dgm:t>
    </dgm:pt>
    <dgm:pt modelId="{FD550FE7-08FE-45E0-9347-0446C8859F1B}" type="parTrans" cxnId="{7D7A7207-4FC7-4B95-957D-6A298AB74526}">
      <dgm:prSet/>
      <dgm:spPr/>
      <dgm:t>
        <a:bodyPr/>
        <a:lstStyle/>
        <a:p>
          <a:endParaRPr lang="ru-RU"/>
        </a:p>
      </dgm:t>
    </dgm:pt>
    <dgm:pt modelId="{B7484E21-EBE9-4243-8FC1-188258436B51}" type="sibTrans" cxnId="{7D7A7207-4FC7-4B95-957D-6A298AB74526}">
      <dgm:prSet/>
      <dgm:spPr/>
      <dgm:t>
        <a:bodyPr/>
        <a:lstStyle/>
        <a:p>
          <a:endParaRPr lang="ru-RU"/>
        </a:p>
      </dgm:t>
    </dgm:pt>
    <dgm:pt modelId="{57CA603B-4124-4E21-BDF4-F5A4494F4B7C}">
      <dgm:prSet phldrT="[Текст]" custT="1"/>
      <dgm:spPr>
        <a:effectLst>
          <a:outerShdw blurRad="40000" dist="23000" dir="5400000" rotWithShape="0">
            <a:srgbClr val="000000">
              <a:alpha val="82000"/>
            </a:srgbClr>
          </a:outerShdw>
        </a:effectLst>
      </dgm:spPr>
      <dgm:t>
        <a:bodyPr/>
        <a:lstStyle/>
        <a:p>
          <a:r>
            <a:rPr lang="ru-RU" sz="1000" b="1" dirty="0"/>
            <a:t>Ошибка в системе</a:t>
          </a:r>
        </a:p>
      </dgm:t>
    </dgm:pt>
    <dgm:pt modelId="{2F683E7A-9BEF-49D0-B465-0A8E0CFCC405}" type="parTrans" cxnId="{D31A4A30-62D1-4DF7-BAC7-12C8865C7E97}">
      <dgm:prSet/>
      <dgm:spPr/>
      <dgm:t>
        <a:bodyPr/>
        <a:lstStyle/>
        <a:p>
          <a:endParaRPr lang="ru-RU"/>
        </a:p>
      </dgm:t>
    </dgm:pt>
    <dgm:pt modelId="{B1808F1F-66B2-4BDC-A659-CCF96C112A15}" type="sibTrans" cxnId="{D31A4A30-62D1-4DF7-BAC7-12C8865C7E97}">
      <dgm:prSet/>
      <dgm:spPr/>
      <dgm:t>
        <a:bodyPr/>
        <a:lstStyle/>
        <a:p>
          <a:endParaRPr lang="ru-RU"/>
        </a:p>
      </dgm:t>
    </dgm:pt>
    <dgm:pt modelId="{EAC80D21-AC0A-498C-9678-E8AFB281AE9E}">
      <dgm:prSet phldrT="[Текст]" custT="1"/>
      <dgm:spPr>
        <a:effectLst>
          <a:outerShdw blurRad="40000" dist="23000" dir="5400000" rotWithShape="0">
            <a:srgbClr val="000000"/>
          </a:outerShdw>
        </a:effectLst>
      </dgm:spPr>
      <dgm:t>
        <a:bodyPr/>
        <a:lstStyle/>
        <a:p>
          <a:r>
            <a:rPr lang="ru-RU" sz="1000" b="1" dirty="0"/>
            <a:t>Требуется консультация</a:t>
          </a:r>
        </a:p>
      </dgm:t>
    </dgm:pt>
    <dgm:pt modelId="{E5932C9D-5E49-49C0-A3BC-D616D51AC6C4}" type="parTrans" cxnId="{3F70D1BC-2C0B-44D1-9768-922CD008FFCE}">
      <dgm:prSet/>
      <dgm:spPr/>
      <dgm:t>
        <a:bodyPr/>
        <a:lstStyle/>
        <a:p>
          <a:endParaRPr lang="ru-RU"/>
        </a:p>
      </dgm:t>
    </dgm:pt>
    <dgm:pt modelId="{DA2EA359-A700-4B47-98EB-CBA289877C10}" type="sibTrans" cxnId="{3F70D1BC-2C0B-44D1-9768-922CD008FFCE}">
      <dgm:prSet/>
      <dgm:spPr/>
      <dgm:t>
        <a:bodyPr/>
        <a:lstStyle/>
        <a:p>
          <a:endParaRPr lang="ru-RU"/>
        </a:p>
      </dgm:t>
    </dgm:pt>
    <dgm:pt modelId="{6A33ED0B-E8C1-41B0-8397-AB9EF2D8789F}" type="pres">
      <dgm:prSet presAssocID="{ECB011F1-C21D-45A3-93C7-1A1131C02BCD}" presName="Name0" presStyleCnt="0">
        <dgm:presLayoutVars>
          <dgm:chMax val="1"/>
          <dgm:chPref val="1"/>
        </dgm:presLayoutVars>
      </dgm:prSet>
      <dgm:spPr/>
    </dgm:pt>
    <dgm:pt modelId="{EB994313-45B9-4A29-8E94-697BFC52E2D7}" type="pres">
      <dgm:prSet presAssocID="{857A282C-B7FE-4BBE-8279-44590B822E14}" presName="Parent" presStyleLbl="node0" presStyleIdx="0" presStyleCnt="1">
        <dgm:presLayoutVars>
          <dgm:chMax val="5"/>
          <dgm:chPref val="5"/>
        </dgm:presLayoutVars>
      </dgm:prSet>
      <dgm:spPr/>
    </dgm:pt>
    <dgm:pt modelId="{3BB8F74D-240B-4FEB-9815-9C2A78562894}" type="pres">
      <dgm:prSet presAssocID="{857A282C-B7FE-4BBE-8279-44590B822E14}" presName="Accent1" presStyleLbl="node1" presStyleIdx="0" presStyleCnt="13"/>
      <dgm:spPr/>
    </dgm:pt>
    <dgm:pt modelId="{18AE65B4-0683-4F1F-AE14-4C2F2250B4D6}" type="pres">
      <dgm:prSet presAssocID="{857A282C-B7FE-4BBE-8279-44590B822E14}" presName="Accent2" presStyleLbl="node1" presStyleIdx="1" presStyleCnt="13"/>
      <dgm:spPr/>
    </dgm:pt>
    <dgm:pt modelId="{40CBF584-BBD9-4F8B-B2DB-2E0342DDA001}" type="pres">
      <dgm:prSet presAssocID="{857A282C-B7FE-4BBE-8279-44590B822E14}" presName="Accent3" presStyleLbl="node1" presStyleIdx="2" presStyleCnt="13"/>
      <dgm:spPr>
        <a:effectLst>
          <a:outerShdw blurRad="40000" dist="23000" dir="5400000" rotWithShape="0">
            <a:srgbClr val="000000">
              <a:alpha val="0"/>
            </a:srgbClr>
          </a:outerShdw>
        </a:effectLst>
      </dgm:spPr>
    </dgm:pt>
    <dgm:pt modelId="{87D22B01-1ACD-4AAB-ADA6-1DAE7832430D}" type="pres">
      <dgm:prSet presAssocID="{857A282C-B7FE-4BBE-8279-44590B822E14}" presName="Accent4" presStyleLbl="node1" presStyleIdx="3" presStyleCnt="13"/>
      <dgm:spPr/>
    </dgm:pt>
    <dgm:pt modelId="{2591D035-F10A-4D41-AF98-54BC4D040D0C}" type="pres">
      <dgm:prSet presAssocID="{857A282C-B7FE-4BBE-8279-44590B822E14}" presName="Accent5" presStyleLbl="node1" presStyleIdx="4" presStyleCnt="13"/>
      <dgm:spPr/>
    </dgm:pt>
    <dgm:pt modelId="{C042B63B-1A25-4A98-8444-464DBA53DAC0}" type="pres">
      <dgm:prSet presAssocID="{857A282C-B7FE-4BBE-8279-44590B822E14}" presName="Accent6" presStyleLbl="node1" presStyleIdx="5" presStyleCnt="13"/>
      <dgm:spPr/>
    </dgm:pt>
    <dgm:pt modelId="{21DA1BBF-130D-486F-B2C6-7E5287FD8739}" type="pres">
      <dgm:prSet presAssocID="{57CA603B-4124-4E21-BDF4-F5A4494F4B7C}" presName="Child1" presStyleLbl="node1" presStyleIdx="6" presStyleCnt="13" custScaleX="133059" custScaleY="133059" custLinFactNeighborX="1157" custLinFactNeighborY="-21708">
        <dgm:presLayoutVars>
          <dgm:chMax val="0"/>
          <dgm:chPref val="0"/>
        </dgm:presLayoutVars>
      </dgm:prSet>
      <dgm:spPr/>
    </dgm:pt>
    <dgm:pt modelId="{A5C459BB-89D4-4B07-85B0-9AB6D7CF82C4}" type="pres">
      <dgm:prSet presAssocID="{57CA603B-4124-4E21-BDF4-F5A4494F4B7C}" presName="Accent7" presStyleCnt="0"/>
      <dgm:spPr/>
    </dgm:pt>
    <dgm:pt modelId="{2D2DE49F-1F72-461E-9071-5F4958AF09CE}" type="pres">
      <dgm:prSet presAssocID="{57CA603B-4124-4E21-BDF4-F5A4494F4B7C}" presName="AccentHold1" presStyleLbl="node1" presStyleIdx="7" presStyleCnt="13"/>
      <dgm:spPr/>
    </dgm:pt>
    <dgm:pt modelId="{CB01B5EB-F35F-482F-A4EA-5B435DA5A514}" type="pres">
      <dgm:prSet presAssocID="{57CA603B-4124-4E21-BDF4-F5A4494F4B7C}" presName="Accent8" presStyleCnt="0"/>
      <dgm:spPr/>
    </dgm:pt>
    <dgm:pt modelId="{AE0D3C0F-8252-4DC2-AFD5-79782D0898AC}" type="pres">
      <dgm:prSet presAssocID="{57CA603B-4124-4E21-BDF4-F5A4494F4B7C}" presName="AccentHold2" presStyleLbl="node1" presStyleIdx="8" presStyleCnt="13"/>
      <dgm:spPr>
        <a:effectLst>
          <a:outerShdw blurRad="40000" dist="23000" dir="11640000" rotWithShape="0">
            <a:srgbClr val="000000"/>
          </a:outerShdw>
        </a:effectLst>
      </dgm:spPr>
    </dgm:pt>
    <dgm:pt modelId="{DB416390-1A96-4FFB-85AC-3F14391A1F04}" type="pres">
      <dgm:prSet presAssocID="{EAC80D21-AC0A-498C-9678-E8AFB281AE9E}" presName="Child2" presStyleLbl="node1" presStyleIdx="9" presStyleCnt="13" custScaleX="191655" custLinFactNeighborX="-30120" custLinFactNeighborY="-19953">
        <dgm:presLayoutVars>
          <dgm:chMax val="0"/>
          <dgm:chPref val="0"/>
        </dgm:presLayoutVars>
      </dgm:prSet>
      <dgm:spPr/>
    </dgm:pt>
    <dgm:pt modelId="{66E91DCD-E3EB-482F-B20C-54FBA3C43101}" type="pres">
      <dgm:prSet presAssocID="{EAC80D21-AC0A-498C-9678-E8AFB281AE9E}" presName="Accent9" presStyleCnt="0"/>
      <dgm:spPr/>
    </dgm:pt>
    <dgm:pt modelId="{E52D359D-B5D3-495A-A68D-BED94FBDE6FD}" type="pres">
      <dgm:prSet presAssocID="{EAC80D21-AC0A-498C-9678-E8AFB281AE9E}" presName="AccentHold1" presStyleLbl="node1" presStyleIdx="10" presStyleCnt="13"/>
      <dgm:spPr>
        <a:effectLst>
          <a:outerShdw blurRad="40000" dist="23000" dir="5400000" rotWithShape="0">
            <a:srgbClr val="000000">
              <a:alpha val="0"/>
            </a:srgbClr>
          </a:outerShdw>
        </a:effectLst>
      </dgm:spPr>
    </dgm:pt>
    <dgm:pt modelId="{BEE70407-F60F-46B4-ADF3-80033E6F104A}" type="pres">
      <dgm:prSet presAssocID="{EAC80D21-AC0A-498C-9678-E8AFB281AE9E}" presName="Accent10" presStyleCnt="0"/>
      <dgm:spPr/>
    </dgm:pt>
    <dgm:pt modelId="{2A832650-BF9B-4101-96DB-B387292A5271}" type="pres">
      <dgm:prSet presAssocID="{EAC80D21-AC0A-498C-9678-E8AFB281AE9E}" presName="AccentHold2" presStyleLbl="node1" presStyleIdx="11" presStyleCnt="13"/>
      <dgm:spPr>
        <a:effectLst>
          <a:outerShdw blurRad="40000" dist="23000" dir="5400000" rotWithShape="0">
            <a:srgbClr val="000000"/>
          </a:outerShdw>
        </a:effectLst>
      </dgm:spPr>
    </dgm:pt>
    <dgm:pt modelId="{B164EC77-417D-4F97-8413-91EC246D46CC}" type="pres">
      <dgm:prSet presAssocID="{EAC80D21-AC0A-498C-9678-E8AFB281AE9E}" presName="Accent11" presStyleCnt="0"/>
      <dgm:spPr/>
    </dgm:pt>
    <dgm:pt modelId="{00E5090A-9E81-4ADD-A5B7-49FCA1C45AA4}" type="pres">
      <dgm:prSet presAssocID="{EAC80D21-AC0A-498C-9678-E8AFB281AE9E}" presName="AccentHold3" presStyleLbl="node1" presStyleIdx="12" presStyleCnt="13"/>
      <dgm:spPr/>
    </dgm:pt>
  </dgm:ptLst>
  <dgm:cxnLst>
    <dgm:cxn modelId="{7D7A7207-4FC7-4B95-957D-6A298AB74526}" srcId="{ECB011F1-C21D-45A3-93C7-1A1131C02BCD}" destId="{857A282C-B7FE-4BBE-8279-44590B822E14}" srcOrd="0" destOrd="0" parTransId="{FD550FE7-08FE-45E0-9347-0446C8859F1B}" sibTransId="{B7484E21-EBE9-4243-8FC1-188258436B51}"/>
    <dgm:cxn modelId="{D31A4A30-62D1-4DF7-BAC7-12C8865C7E97}" srcId="{857A282C-B7FE-4BBE-8279-44590B822E14}" destId="{57CA603B-4124-4E21-BDF4-F5A4494F4B7C}" srcOrd="0" destOrd="0" parTransId="{2F683E7A-9BEF-49D0-B465-0A8E0CFCC405}" sibTransId="{B1808F1F-66B2-4BDC-A659-CCF96C112A15}"/>
    <dgm:cxn modelId="{1CF7294B-EFB3-418C-841C-F2D580D1AA82}" type="presOf" srcId="{57CA603B-4124-4E21-BDF4-F5A4494F4B7C}" destId="{21DA1BBF-130D-486F-B2C6-7E5287FD8739}" srcOrd="0" destOrd="0" presId="urn:microsoft.com/office/officeart/2009/3/layout/CircleRelationship"/>
    <dgm:cxn modelId="{AD9B76BC-3510-45F9-A03B-0699DE0B8459}" type="presOf" srcId="{ECB011F1-C21D-45A3-93C7-1A1131C02BCD}" destId="{6A33ED0B-E8C1-41B0-8397-AB9EF2D8789F}" srcOrd="0" destOrd="0" presId="urn:microsoft.com/office/officeart/2009/3/layout/CircleRelationship"/>
    <dgm:cxn modelId="{3F70D1BC-2C0B-44D1-9768-922CD008FFCE}" srcId="{857A282C-B7FE-4BBE-8279-44590B822E14}" destId="{EAC80D21-AC0A-498C-9678-E8AFB281AE9E}" srcOrd="1" destOrd="0" parTransId="{E5932C9D-5E49-49C0-A3BC-D616D51AC6C4}" sibTransId="{DA2EA359-A700-4B47-98EB-CBA289877C10}"/>
    <dgm:cxn modelId="{790322EB-65C2-4C4C-B47C-0053473DDA63}" type="presOf" srcId="{857A282C-B7FE-4BBE-8279-44590B822E14}" destId="{EB994313-45B9-4A29-8E94-697BFC52E2D7}" srcOrd="0" destOrd="0" presId="urn:microsoft.com/office/officeart/2009/3/layout/CircleRelationship"/>
    <dgm:cxn modelId="{A4223FF6-E34A-4AD3-8CDD-078CD37C086A}" type="presOf" srcId="{EAC80D21-AC0A-498C-9678-E8AFB281AE9E}" destId="{DB416390-1A96-4FFB-85AC-3F14391A1F04}" srcOrd="0" destOrd="0" presId="urn:microsoft.com/office/officeart/2009/3/layout/CircleRelationship"/>
    <dgm:cxn modelId="{E5C19D55-C5DC-4BC4-9345-7D82E2269614}" type="presParOf" srcId="{6A33ED0B-E8C1-41B0-8397-AB9EF2D8789F}" destId="{EB994313-45B9-4A29-8E94-697BFC52E2D7}" srcOrd="0" destOrd="0" presId="urn:microsoft.com/office/officeart/2009/3/layout/CircleRelationship"/>
    <dgm:cxn modelId="{80EB0BE5-73F1-41BF-A954-59F3FB9AD1C1}" type="presParOf" srcId="{6A33ED0B-E8C1-41B0-8397-AB9EF2D8789F}" destId="{3BB8F74D-240B-4FEB-9815-9C2A78562894}" srcOrd="1" destOrd="0" presId="urn:microsoft.com/office/officeart/2009/3/layout/CircleRelationship"/>
    <dgm:cxn modelId="{29ACD353-1FEA-4622-8614-4125306982D6}" type="presParOf" srcId="{6A33ED0B-E8C1-41B0-8397-AB9EF2D8789F}" destId="{18AE65B4-0683-4F1F-AE14-4C2F2250B4D6}" srcOrd="2" destOrd="0" presId="urn:microsoft.com/office/officeart/2009/3/layout/CircleRelationship"/>
    <dgm:cxn modelId="{3FF8FD78-8BE3-4775-A750-8DC948CB1146}" type="presParOf" srcId="{6A33ED0B-E8C1-41B0-8397-AB9EF2D8789F}" destId="{40CBF584-BBD9-4F8B-B2DB-2E0342DDA001}" srcOrd="3" destOrd="0" presId="urn:microsoft.com/office/officeart/2009/3/layout/CircleRelationship"/>
    <dgm:cxn modelId="{AC0CD0DB-895D-4ABF-BF15-D28730B14FFD}" type="presParOf" srcId="{6A33ED0B-E8C1-41B0-8397-AB9EF2D8789F}" destId="{87D22B01-1ACD-4AAB-ADA6-1DAE7832430D}" srcOrd="4" destOrd="0" presId="urn:microsoft.com/office/officeart/2009/3/layout/CircleRelationship"/>
    <dgm:cxn modelId="{6CF2BFD7-87A4-440F-84C0-94A0E5A0A376}" type="presParOf" srcId="{6A33ED0B-E8C1-41B0-8397-AB9EF2D8789F}" destId="{2591D035-F10A-4D41-AF98-54BC4D040D0C}" srcOrd="5" destOrd="0" presId="urn:microsoft.com/office/officeart/2009/3/layout/CircleRelationship"/>
    <dgm:cxn modelId="{1267ACB3-F301-4520-9C4B-B567348C5182}" type="presParOf" srcId="{6A33ED0B-E8C1-41B0-8397-AB9EF2D8789F}" destId="{C042B63B-1A25-4A98-8444-464DBA53DAC0}" srcOrd="6" destOrd="0" presId="urn:microsoft.com/office/officeart/2009/3/layout/CircleRelationship"/>
    <dgm:cxn modelId="{54D77DE4-8BB6-4FE9-AB69-0840C1AB39F3}" type="presParOf" srcId="{6A33ED0B-E8C1-41B0-8397-AB9EF2D8789F}" destId="{21DA1BBF-130D-486F-B2C6-7E5287FD8739}" srcOrd="7" destOrd="0" presId="urn:microsoft.com/office/officeart/2009/3/layout/CircleRelationship"/>
    <dgm:cxn modelId="{84CD7406-8F93-4273-9B1B-D9FDA431C815}" type="presParOf" srcId="{6A33ED0B-E8C1-41B0-8397-AB9EF2D8789F}" destId="{A5C459BB-89D4-4B07-85B0-9AB6D7CF82C4}" srcOrd="8" destOrd="0" presId="urn:microsoft.com/office/officeart/2009/3/layout/CircleRelationship"/>
    <dgm:cxn modelId="{CC005A72-0297-48EE-A714-5FBCB2531A10}" type="presParOf" srcId="{A5C459BB-89D4-4B07-85B0-9AB6D7CF82C4}" destId="{2D2DE49F-1F72-461E-9071-5F4958AF09CE}" srcOrd="0" destOrd="0" presId="urn:microsoft.com/office/officeart/2009/3/layout/CircleRelationship"/>
    <dgm:cxn modelId="{350B875F-EB22-4040-83B8-FDFD634572A3}" type="presParOf" srcId="{6A33ED0B-E8C1-41B0-8397-AB9EF2D8789F}" destId="{CB01B5EB-F35F-482F-A4EA-5B435DA5A514}" srcOrd="9" destOrd="0" presId="urn:microsoft.com/office/officeart/2009/3/layout/CircleRelationship"/>
    <dgm:cxn modelId="{0EB47828-B4BC-44C0-B3C8-C44FCC62126D}" type="presParOf" srcId="{CB01B5EB-F35F-482F-A4EA-5B435DA5A514}" destId="{AE0D3C0F-8252-4DC2-AFD5-79782D0898AC}" srcOrd="0" destOrd="0" presId="urn:microsoft.com/office/officeart/2009/3/layout/CircleRelationship"/>
    <dgm:cxn modelId="{9DFF9F5D-1C84-4A2D-80AC-718848553EBE}" type="presParOf" srcId="{6A33ED0B-E8C1-41B0-8397-AB9EF2D8789F}" destId="{DB416390-1A96-4FFB-85AC-3F14391A1F04}" srcOrd="10" destOrd="0" presId="urn:microsoft.com/office/officeart/2009/3/layout/CircleRelationship"/>
    <dgm:cxn modelId="{C047E7ED-88B4-4F76-9B06-C847BACFF29C}" type="presParOf" srcId="{6A33ED0B-E8C1-41B0-8397-AB9EF2D8789F}" destId="{66E91DCD-E3EB-482F-B20C-54FBA3C43101}" srcOrd="11" destOrd="0" presId="urn:microsoft.com/office/officeart/2009/3/layout/CircleRelationship"/>
    <dgm:cxn modelId="{AABC7D53-150D-4537-ADCC-C7838C48946C}" type="presParOf" srcId="{66E91DCD-E3EB-482F-B20C-54FBA3C43101}" destId="{E52D359D-B5D3-495A-A68D-BED94FBDE6FD}" srcOrd="0" destOrd="0" presId="urn:microsoft.com/office/officeart/2009/3/layout/CircleRelationship"/>
    <dgm:cxn modelId="{A7576CB9-42D8-461D-96F5-8A2BCF499AB5}" type="presParOf" srcId="{6A33ED0B-E8C1-41B0-8397-AB9EF2D8789F}" destId="{BEE70407-F60F-46B4-ADF3-80033E6F104A}" srcOrd="12" destOrd="0" presId="urn:microsoft.com/office/officeart/2009/3/layout/CircleRelationship"/>
    <dgm:cxn modelId="{C75214F7-7FBD-4230-9681-0A80D72227C3}" type="presParOf" srcId="{BEE70407-F60F-46B4-ADF3-80033E6F104A}" destId="{2A832650-BF9B-4101-96DB-B387292A5271}" srcOrd="0" destOrd="0" presId="urn:microsoft.com/office/officeart/2009/3/layout/CircleRelationship"/>
    <dgm:cxn modelId="{591D6AF3-9E4D-4DFC-B77D-BD2AC2A60B55}" type="presParOf" srcId="{6A33ED0B-E8C1-41B0-8397-AB9EF2D8789F}" destId="{B164EC77-417D-4F97-8413-91EC246D46CC}" srcOrd="13" destOrd="0" presId="urn:microsoft.com/office/officeart/2009/3/layout/CircleRelationship"/>
    <dgm:cxn modelId="{1648252B-408F-41B2-A5C1-624AF2EB373E}" type="presParOf" srcId="{B164EC77-417D-4F97-8413-91EC246D46CC}" destId="{00E5090A-9E81-4ADD-A5B7-49FCA1C45AA4}" srcOrd="0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7C45A7B-0DB2-4CC0-BF0F-37E1E0FA5866}" type="doc">
      <dgm:prSet loTypeId="urn:microsoft.com/office/officeart/2008/layout/HexagonCluster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3573C8B-552E-4E83-8344-5DF67EA78F99}">
      <dgm:prSet phldrT="[Текст]" custT="1"/>
      <dgm:spPr/>
      <dgm:t>
        <a:bodyPr/>
        <a:lstStyle/>
        <a:p>
          <a:r>
            <a:rPr lang="ru-RU" sz="1000" dirty="0">
              <a:ln>
                <a:solidFill>
                  <a:schemeClr val="bg1">
                    <a:lumMod val="95000"/>
                    <a:alpha val="63000"/>
                  </a:schemeClr>
                </a:solidFill>
              </a:ln>
              <a:solidFill>
                <a:schemeClr val="bg1">
                  <a:lumMod val="85000"/>
                  <a:alpha val="90000"/>
                </a:schemeClr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a:rPr>
            <a:t>Методическая поддержка  обучения</a:t>
          </a:r>
        </a:p>
      </dgm:t>
    </dgm:pt>
    <dgm:pt modelId="{4EC9A669-0ABA-42DC-BD32-C63B696E4308}" type="parTrans" cxnId="{A4C00B5B-A375-4D01-9483-B1EEF0D9B53F}">
      <dgm:prSet/>
      <dgm:spPr/>
      <dgm:t>
        <a:bodyPr/>
        <a:lstStyle/>
        <a:p>
          <a:endParaRPr lang="ru-RU">
            <a:ln>
              <a:solidFill>
                <a:schemeClr val="bg1">
                  <a:lumMod val="95000"/>
                  <a:alpha val="63000"/>
                </a:schemeClr>
              </a:solidFill>
            </a:ln>
            <a:solidFill>
              <a:schemeClr val="bg1">
                <a:lumMod val="85000"/>
                <a:alpha val="90000"/>
              </a:schemeClr>
            </a:solidFill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a:endParaRPr>
        </a:p>
      </dgm:t>
    </dgm:pt>
    <dgm:pt modelId="{89C93F57-3F78-4922-BD0F-E8AD5C00BF3A}" type="sibTrans" cxnId="{A4C00B5B-A375-4D01-9483-B1EEF0D9B53F}">
      <dgm:prSet/>
      <dgm:spPr>
        <a:blipFill>
          <a:blip xmlns:r="http://schemas.openxmlformats.org/officeDocument/2006/relationships" r:embed="rId1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  <a:effectLst>
          <a:glow rad="63500">
            <a:schemeClr val="accent3">
              <a:satMod val="175000"/>
              <a:alpha val="40000"/>
            </a:schemeClr>
          </a:glow>
          <a:outerShdw blurRad="50800" dist="38100" dir="5400000" algn="t" rotWithShape="0">
            <a:prstClr val="black">
              <a:alpha val="7000"/>
            </a:prstClr>
          </a:outerShdw>
        </a:effectLst>
      </dgm:spPr>
      <dgm:t>
        <a:bodyPr/>
        <a:lstStyle/>
        <a:p>
          <a:endParaRPr lang="ru-RU">
            <a:ln>
              <a:solidFill>
                <a:schemeClr val="bg1">
                  <a:lumMod val="95000"/>
                  <a:alpha val="63000"/>
                </a:schemeClr>
              </a:solidFill>
            </a:ln>
            <a:solidFill>
              <a:schemeClr val="bg1">
                <a:lumMod val="85000"/>
                <a:alpha val="90000"/>
              </a:schemeClr>
            </a:solidFill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a:endParaRPr>
        </a:p>
      </dgm:t>
    </dgm:pt>
    <dgm:pt modelId="{1F2BB644-86D3-4DD9-8AE4-50DEDE2E5DE3}">
      <dgm:prSet phldrT="[Текст]"/>
      <dgm:spPr/>
      <dgm:t>
        <a:bodyPr/>
        <a:lstStyle/>
        <a:p>
          <a:r>
            <a:rPr lang="ru-RU" dirty="0">
              <a:ln>
                <a:solidFill>
                  <a:schemeClr val="bg1">
                    <a:lumMod val="95000"/>
                    <a:alpha val="63000"/>
                  </a:schemeClr>
                </a:solidFill>
              </a:ln>
              <a:solidFill>
                <a:schemeClr val="bg1">
                  <a:lumMod val="85000"/>
                  <a:alpha val="90000"/>
                </a:schemeClr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a:rPr>
            <a:t>Тестирование</a:t>
          </a:r>
        </a:p>
      </dgm:t>
    </dgm:pt>
    <dgm:pt modelId="{D11D17B7-39D1-4A54-A873-4140788D8BD5}" type="parTrans" cxnId="{9793DE7E-2721-44F0-A13F-DDED8AC396A7}">
      <dgm:prSet/>
      <dgm:spPr/>
      <dgm:t>
        <a:bodyPr/>
        <a:lstStyle/>
        <a:p>
          <a:endParaRPr lang="ru-RU">
            <a:ln>
              <a:solidFill>
                <a:schemeClr val="bg1">
                  <a:lumMod val="95000"/>
                  <a:alpha val="63000"/>
                </a:schemeClr>
              </a:solidFill>
            </a:ln>
            <a:solidFill>
              <a:schemeClr val="bg1">
                <a:lumMod val="85000"/>
                <a:alpha val="90000"/>
              </a:schemeClr>
            </a:solidFill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a:endParaRPr>
        </a:p>
      </dgm:t>
    </dgm:pt>
    <dgm:pt modelId="{1094DA8F-C07D-415B-9E1A-8E43F35DE4F4}" type="sibTrans" cxnId="{9793DE7E-2721-44F0-A13F-DDED8AC396A7}">
      <dgm:prSet/>
      <dgm:spPr>
        <a:blipFill>
          <a:blip xmlns:r="http://schemas.openxmlformats.org/officeDocument/2006/relationships"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  <a:effectLst>
          <a:outerShdw blurRad="50800" dist="38100" dir="5400000" algn="t" rotWithShape="0">
            <a:prstClr val="black">
              <a:alpha val="7000"/>
            </a:prstClr>
          </a:outerShdw>
        </a:effectLst>
      </dgm:spPr>
      <dgm:t>
        <a:bodyPr/>
        <a:lstStyle/>
        <a:p>
          <a:endParaRPr lang="ru-RU">
            <a:ln>
              <a:solidFill>
                <a:schemeClr val="bg1">
                  <a:lumMod val="95000"/>
                  <a:alpha val="63000"/>
                </a:schemeClr>
              </a:solidFill>
            </a:ln>
            <a:solidFill>
              <a:schemeClr val="bg1">
                <a:lumMod val="85000"/>
                <a:alpha val="90000"/>
              </a:schemeClr>
            </a:solidFill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a:endParaRPr>
        </a:p>
      </dgm:t>
    </dgm:pt>
    <dgm:pt modelId="{82AC5542-0469-4D25-BCE1-013B2750C41B}">
      <dgm:prSet phldrT="[Текст]"/>
      <dgm:spPr/>
      <dgm:t>
        <a:bodyPr/>
        <a:lstStyle/>
        <a:p>
          <a:r>
            <a:rPr lang="ru-RU" dirty="0">
              <a:ln>
                <a:solidFill>
                  <a:schemeClr val="bg1">
                    <a:lumMod val="95000"/>
                    <a:alpha val="63000"/>
                  </a:schemeClr>
                </a:solidFill>
              </a:ln>
              <a:solidFill>
                <a:schemeClr val="bg1">
                  <a:lumMod val="85000"/>
                  <a:alpha val="90000"/>
                </a:schemeClr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a:rPr>
            <a:t>Дистанционное обучение</a:t>
          </a:r>
        </a:p>
      </dgm:t>
    </dgm:pt>
    <dgm:pt modelId="{10B172F9-6850-4148-93A0-904401A92A1B}" type="parTrans" cxnId="{FED914D0-2248-40E3-B508-4F9365A15B04}">
      <dgm:prSet/>
      <dgm:spPr/>
      <dgm:t>
        <a:bodyPr/>
        <a:lstStyle/>
        <a:p>
          <a:endParaRPr lang="ru-RU">
            <a:ln>
              <a:solidFill>
                <a:schemeClr val="bg1">
                  <a:lumMod val="95000"/>
                  <a:alpha val="63000"/>
                </a:schemeClr>
              </a:solidFill>
            </a:ln>
            <a:solidFill>
              <a:schemeClr val="bg1">
                <a:lumMod val="85000"/>
                <a:alpha val="90000"/>
              </a:schemeClr>
            </a:solidFill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a:endParaRPr>
        </a:p>
      </dgm:t>
    </dgm:pt>
    <dgm:pt modelId="{A5E4D645-81B3-4929-B54F-A6C19A248451}" type="sibTrans" cxnId="{FED914D0-2248-40E3-B508-4F9365A15B04}">
      <dgm:prSet/>
      <dgm:spPr>
        <a:blipFill>
          <a:blip xmlns:r="http://schemas.openxmlformats.org/officeDocument/2006/relationships"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  <a:effectLst>
          <a:outerShdw blurRad="50800" dist="38100" dir="5400000" algn="t" rotWithShape="0">
            <a:prstClr val="black">
              <a:alpha val="10000"/>
            </a:prstClr>
          </a:outerShdw>
        </a:effectLst>
      </dgm:spPr>
      <dgm:t>
        <a:bodyPr/>
        <a:lstStyle/>
        <a:p>
          <a:endParaRPr lang="ru-RU">
            <a:ln>
              <a:solidFill>
                <a:schemeClr val="bg1">
                  <a:lumMod val="95000"/>
                  <a:alpha val="63000"/>
                </a:schemeClr>
              </a:solidFill>
            </a:ln>
            <a:solidFill>
              <a:schemeClr val="bg1">
                <a:lumMod val="85000"/>
                <a:alpha val="90000"/>
              </a:schemeClr>
            </a:solidFill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a:endParaRPr>
        </a:p>
      </dgm:t>
    </dgm:pt>
    <dgm:pt modelId="{5061E867-4127-495D-9A3A-AE34280D1520}" type="pres">
      <dgm:prSet presAssocID="{B7C45A7B-0DB2-4CC0-BF0F-37E1E0FA5866}" presName="Name0" presStyleCnt="0">
        <dgm:presLayoutVars>
          <dgm:chMax val="21"/>
          <dgm:chPref val="21"/>
        </dgm:presLayoutVars>
      </dgm:prSet>
      <dgm:spPr/>
    </dgm:pt>
    <dgm:pt modelId="{FB28FC84-DFD4-4AF0-B3D3-7DE376F9458A}" type="pres">
      <dgm:prSet presAssocID="{B3573C8B-552E-4E83-8344-5DF67EA78F99}" presName="text1" presStyleCnt="0"/>
      <dgm:spPr/>
    </dgm:pt>
    <dgm:pt modelId="{E0F26C1E-1A4E-4EF0-B976-25988829CFAC}" type="pres">
      <dgm:prSet presAssocID="{B3573C8B-552E-4E83-8344-5DF67EA78F99}" presName="textRepeatNode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9B5FB1FB-85E1-4BAC-9379-4499FABF39E4}" type="pres">
      <dgm:prSet presAssocID="{B3573C8B-552E-4E83-8344-5DF67EA78F99}" presName="textaccent1" presStyleCnt="0"/>
      <dgm:spPr/>
    </dgm:pt>
    <dgm:pt modelId="{32BBBF27-5760-443E-9894-550D2F464A01}" type="pres">
      <dgm:prSet presAssocID="{B3573C8B-552E-4E83-8344-5DF67EA78F99}" presName="accentRepeatNode" presStyleLbl="solidAlignAcc1" presStyleIdx="0" presStyleCnt="6"/>
      <dgm:spPr/>
    </dgm:pt>
    <dgm:pt modelId="{DCB16006-C5B4-4F16-BFDA-D14852516A46}" type="pres">
      <dgm:prSet presAssocID="{89C93F57-3F78-4922-BD0F-E8AD5C00BF3A}" presName="image1" presStyleCnt="0"/>
      <dgm:spPr/>
    </dgm:pt>
    <dgm:pt modelId="{FC585585-52A2-4850-B321-E61EA99464E1}" type="pres">
      <dgm:prSet presAssocID="{89C93F57-3F78-4922-BD0F-E8AD5C00BF3A}" presName="imageRepeatNode" presStyleLbl="alignAcc1" presStyleIdx="0" presStyleCnt="3"/>
      <dgm:spPr/>
    </dgm:pt>
    <dgm:pt modelId="{A0E83B45-1853-4467-A7BC-459205557726}" type="pres">
      <dgm:prSet presAssocID="{89C93F57-3F78-4922-BD0F-E8AD5C00BF3A}" presName="imageaccent1" presStyleCnt="0"/>
      <dgm:spPr/>
    </dgm:pt>
    <dgm:pt modelId="{648D6127-1A3D-4A4E-9A2F-182B8A41974A}" type="pres">
      <dgm:prSet presAssocID="{89C93F57-3F78-4922-BD0F-E8AD5C00BF3A}" presName="accentRepeatNode" presStyleLbl="solidAlignAcc1" presStyleIdx="1" presStyleCnt="6"/>
      <dgm:spPr/>
    </dgm:pt>
    <dgm:pt modelId="{470443C6-B8F9-4F2E-B5CC-A9325FB1A043}" type="pres">
      <dgm:prSet presAssocID="{1F2BB644-86D3-4DD9-8AE4-50DEDE2E5DE3}" presName="text2" presStyleCnt="0"/>
      <dgm:spPr/>
    </dgm:pt>
    <dgm:pt modelId="{4F91966C-58A9-4027-8FD5-6815A32D0A54}" type="pres">
      <dgm:prSet presAssocID="{1F2BB644-86D3-4DD9-8AE4-50DEDE2E5DE3}" presName="textRepeatNode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3368EC21-BBA6-48DC-81E3-B6A6C59C9280}" type="pres">
      <dgm:prSet presAssocID="{1F2BB644-86D3-4DD9-8AE4-50DEDE2E5DE3}" presName="textaccent2" presStyleCnt="0"/>
      <dgm:spPr/>
    </dgm:pt>
    <dgm:pt modelId="{8E7F4ADA-2695-493E-BC8A-F89DC147BA78}" type="pres">
      <dgm:prSet presAssocID="{1F2BB644-86D3-4DD9-8AE4-50DEDE2E5DE3}" presName="accentRepeatNode" presStyleLbl="solidAlignAcc1" presStyleIdx="2" presStyleCnt="6"/>
      <dgm:spPr/>
    </dgm:pt>
    <dgm:pt modelId="{DE18A5B1-4645-4AE3-9A23-CCC0AD2E02D9}" type="pres">
      <dgm:prSet presAssocID="{1094DA8F-C07D-415B-9E1A-8E43F35DE4F4}" presName="image2" presStyleCnt="0"/>
      <dgm:spPr/>
    </dgm:pt>
    <dgm:pt modelId="{F75367C5-CB1B-4E4E-800D-EBB84819DB08}" type="pres">
      <dgm:prSet presAssocID="{1094DA8F-C07D-415B-9E1A-8E43F35DE4F4}" presName="imageRepeatNode" presStyleLbl="alignAcc1" presStyleIdx="1" presStyleCnt="3" custLinFactX="-100000" custLinFactY="-64753" custLinFactNeighborX="-155872" custLinFactNeighborY="-100000"/>
      <dgm:spPr/>
    </dgm:pt>
    <dgm:pt modelId="{A0A8BC40-FB25-4DA8-ADE7-EEE2AFAFEBB1}" type="pres">
      <dgm:prSet presAssocID="{1094DA8F-C07D-415B-9E1A-8E43F35DE4F4}" presName="imageaccent2" presStyleCnt="0"/>
      <dgm:spPr/>
    </dgm:pt>
    <dgm:pt modelId="{38DB9236-BDBD-4A21-A7C7-9DB3DAF3AAB9}" type="pres">
      <dgm:prSet presAssocID="{1094DA8F-C07D-415B-9E1A-8E43F35DE4F4}" presName="accentRepeatNode" presStyleLbl="solidAlignAcc1" presStyleIdx="3" presStyleCnt="6"/>
      <dgm:spPr/>
    </dgm:pt>
    <dgm:pt modelId="{D77ED130-F7D8-4F43-92DA-004514E44B93}" type="pres">
      <dgm:prSet presAssocID="{82AC5542-0469-4D25-BCE1-013B2750C41B}" presName="text3" presStyleCnt="0"/>
      <dgm:spPr/>
    </dgm:pt>
    <dgm:pt modelId="{973921B8-9DA3-4906-AF3F-E062A77BCF4E}" type="pres">
      <dgm:prSet presAssocID="{82AC5542-0469-4D25-BCE1-013B2750C41B}" presName="textRepeatNode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3EA0A5B3-A3A1-45F4-A6A4-8E4B4FAFB902}" type="pres">
      <dgm:prSet presAssocID="{82AC5542-0469-4D25-BCE1-013B2750C41B}" presName="textaccent3" presStyleCnt="0"/>
      <dgm:spPr/>
    </dgm:pt>
    <dgm:pt modelId="{C77D9058-AA2B-4951-B926-5C9F26F6DAB7}" type="pres">
      <dgm:prSet presAssocID="{82AC5542-0469-4D25-BCE1-013B2750C41B}" presName="accentRepeatNode" presStyleLbl="solidAlignAcc1" presStyleIdx="4" presStyleCnt="6"/>
      <dgm:spPr/>
    </dgm:pt>
    <dgm:pt modelId="{54ABA7A2-2ED9-425D-B7D8-CC00010FB363}" type="pres">
      <dgm:prSet presAssocID="{A5E4D645-81B3-4929-B54F-A6C19A248451}" presName="image3" presStyleCnt="0"/>
      <dgm:spPr/>
    </dgm:pt>
    <dgm:pt modelId="{2C1B17CF-4E43-41F0-A6FC-FD3830BA6874}" type="pres">
      <dgm:prSet presAssocID="{A5E4D645-81B3-4929-B54F-A6C19A248451}" presName="imageRepeatNode" presStyleLbl="alignAcc1" presStyleIdx="2" presStyleCnt="3"/>
      <dgm:spPr/>
    </dgm:pt>
    <dgm:pt modelId="{5EE13810-A360-4BF8-B900-073A1C4011BD}" type="pres">
      <dgm:prSet presAssocID="{A5E4D645-81B3-4929-B54F-A6C19A248451}" presName="imageaccent3" presStyleCnt="0"/>
      <dgm:spPr/>
    </dgm:pt>
    <dgm:pt modelId="{640E1A35-37D9-4037-9D7C-323D0383B50C}" type="pres">
      <dgm:prSet presAssocID="{A5E4D645-81B3-4929-B54F-A6C19A248451}" presName="accentRepeatNode" presStyleLbl="solidAlignAcc1" presStyleIdx="5" presStyleCnt="6"/>
      <dgm:spPr/>
    </dgm:pt>
  </dgm:ptLst>
  <dgm:cxnLst>
    <dgm:cxn modelId="{39DC3F12-E657-42D8-8A0B-8A7F5CF0DC2A}" type="presOf" srcId="{1F2BB644-86D3-4DD9-8AE4-50DEDE2E5DE3}" destId="{4F91966C-58A9-4027-8FD5-6815A32D0A54}" srcOrd="0" destOrd="0" presId="urn:microsoft.com/office/officeart/2008/layout/HexagonCluster"/>
    <dgm:cxn modelId="{B162E31C-542F-41F9-9F85-090F4752008F}" type="presOf" srcId="{89C93F57-3F78-4922-BD0F-E8AD5C00BF3A}" destId="{FC585585-52A2-4850-B321-E61EA99464E1}" srcOrd="0" destOrd="0" presId="urn:microsoft.com/office/officeart/2008/layout/HexagonCluster"/>
    <dgm:cxn modelId="{34D79927-6733-4079-8F35-9C4D5E45E106}" type="presOf" srcId="{B3573C8B-552E-4E83-8344-5DF67EA78F99}" destId="{E0F26C1E-1A4E-4EF0-B976-25988829CFAC}" srcOrd="0" destOrd="0" presId="urn:microsoft.com/office/officeart/2008/layout/HexagonCluster"/>
    <dgm:cxn modelId="{A4C00B5B-A375-4D01-9483-B1EEF0D9B53F}" srcId="{B7C45A7B-0DB2-4CC0-BF0F-37E1E0FA5866}" destId="{B3573C8B-552E-4E83-8344-5DF67EA78F99}" srcOrd="0" destOrd="0" parTransId="{4EC9A669-0ABA-42DC-BD32-C63B696E4308}" sibTransId="{89C93F57-3F78-4922-BD0F-E8AD5C00BF3A}"/>
    <dgm:cxn modelId="{BF86D45E-460F-4516-9404-E26FCF3D9FBF}" type="presOf" srcId="{82AC5542-0469-4D25-BCE1-013B2750C41B}" destId="{973921B8-9DA3-4906-AF3F-E062A77BCF4E}" srcOrd="0" destOrd="0" presId="urn:microsoft.com/office/officeart/2008/layout/HexagonCluster"/>
    <dgm:cxn modelId="{4E6D7D48-D92E-4B28-AD0F-CB46F277800C}" type="presOf" srcId="{A5E4D645-81B3-4929-B54F-A6C19A248451}" destId="{2C1B17CF-4E43-41F0-A6FC-FD3830BA6874}" srcOrd="0" destOrd="0" presId="urn:microsoft.com/office/officeart/2008/layout/HexagonCluster"/>
    <dgm:cxn modelId="{9793DE7E-2721-44F0-A13F-DDED8AC396A7}" srcId="{B7C45A7B-0DB2-4CC0-BF0F-37E1E0FA5866}" destId="{1F2BB644-86D3-4DD9-8AE4-50DEDE2E5DE3}" srcOrd="1" destOrd="0" parTransId="{D11D17B7-39D1-4A54-A873-4140788D8BD5}" sibTransId="{1094DA8F-C07D-415B-9E1A-8E43F35DE4F4}"/>
    <dgm:cxn modelId="{FED914D0-2248-40E3-B508-4F9365A15B04}" srcId="{B7C45A7B-0DB2-4CC0-BF0F-37E1E0FA5866}" destId="{82AC5542-0469-4D25-BCE1-013B2750C41B}" srcOrd="2" destOrd="0" parTransId="{10B172F9-6850-4148-93A0-904401A92A1B}" sibTransId="{A5E4D645-81B3-4929-B54F-A6C19A248451}"/>
    <dgm:cxn modelId="{23E8E5E4-4FAC-4D6D-9FFA-D3DAA5D63DBE}" type="presOf" srcId="{1094DA8F-C07D-415B-9E1A-8E43F35DE4F4}" destId="{F75367C5-CB1B-4E4E-800D-EBB84819DB08}" srcOrd="0" destOrd="0" presId="urn:microsoft.com/office/officeart/2008/layout/HexagonCluster"/>
    <dgm:cxn modelId="{E4F8CCF7-6C0A-4A0D-9ED7-D3D65D784A77}" type="presOf" srcId="{B7C45A7B-0DB2-4CC0-BF0F-37E1E0FA5866}" destId="{5061E867-4127-495D-9A3A-AE34280D1520}" srcOrd="0" destOrd="0" presId="urn:microsoft.com/office/officeart/2008/layout/HexagonCluster"/>
    <dgm:cxn modelId="{4E9FE7BE-AD00-473E-B38A-63358BC7F2A3}" type="presParOf" srcId="{5061E867-4127-495D-9A3A-AE34280D1520}" destId="{FB28FC84-DFD4-4AF0-B3D3-7DE376F9458A}" srcOrd="0" destOrd="0" presId="urn:microsoft.com/office/officeart/2008/layout/HexagonCluster"/>
    <dgm:cxn modelId="{E2D13666-7EB4-4FAB-B3C3-2C39F454E094}" type="presParOf" srcId="{FB28FC84-DFD4-4AF0-B3D3-7DE376F9458A}" destId="{E0F26C1E-1A4E-4EF0-B976-25988829CFAC}" srcOrd="0" destOrd="0" presId="urn:microsoft.com/office/officeart/2008/layout/HexagonCluster"/>
    <dgm:cxn modelId="{59D19A30-2B43-4223-9106-D77F0F2BD691}" type="presParOf" srcId="{5061E867-4127-495D-9A3A-AE34280D1520}" destId="{9B5FB1FB-85E1-4BAC-9379-4499FABF39E4}" srcOrd="1" destOrd="0" presId="urn:microsoft.com/office/officeart/2008/layout/HexagonCluster"/>
    <dgm:cxn modelId="{5E806A92-468D-484E-8F0A-5DE403156A7D}" type="presParOf" srcId="{9B5FB1FB-85E1-4BAC-9379-4499FABF39E4}" destId="{32BBBF27-5760-443E-9894-550D2F464A01}" srcOrd="0" destOrd="0" presId="urn:microsoft.com/office/officeart/2008/layout/HexagonCluster"/>
    <dgm:cxn modelId="{7AEB33E0-8570-42C7-B5BE-5C20E5E774EF}" type="presParOf" srcId="{5061E867-4127-495D-9A3A-AE34280D1520}" destId="{DCB16006-C5B4-4F16-BFDA-D14852516A46}" srcOrd="2" destOrd="0" presId="urn:microsoft.com/office/officeart/2008/layout/HexagonCluster"/>
    <dgm:cxn modelId="{D4116940-138E-4C28-BE16-1AD11D7C69D7}" type="presParOf" srcId="{DCB16006-C5B4-4F16-BFDA-D14852516A46}" destId="{FC585585-52A2-4850-B321-E61EA99464E1}" srcOrd="0" destOrd="0" presId="urn:microsoft.com/office/officeart/2008/layout/HexagonCluster"/>
    <dgm:cxn modelId="{7F9A2418-9947-4A5E-B0D1-67568807575B}" type="presParOf" srcId="{5061E867-4127-495D-9A3A-AE34280D1520}" destId="{A0E83B45-1853-4467-A7BC-459205557726}" srcOrd="3" destOrd="0" presId="urn:microsoft.com/office/officeart/2008/layout/HexagonCluster"/>
    <dgm:cxn modelId="{7A237FD0-9153-4124-ADC8-D7741021E57C}" type="presParOf" srcId="{A0E83B45-1853-4467-A7BC-459205557726}" destId="{648D6127-1A3D-4A4E-9A2F-182B8A41974A}" srcOrd="0" destOrd="0" presId="urn:microsoft.com/office/officeart/2008/layout/HexagonCluster"/>
    <dgm:cxn modelId="{66D34170-D8F0-4229-BE30-6E2E0F903999}" type="presParOf" srcId="{5061E867-4127-495D-9A3A-AE34280D1520}" destId="{470443C6-B8F9-4F2E-B5CC-A9325FB1A043}" srcOrd="4" destOrd="0" presId="urn:microsoft.com/office/officeart/2008/layout/HexagonCluster"/>
    <dgm:cxn modelId="{DE4BEA42-C752-4BC1-B88E-E64377D2EFB9}" type="presParOf" srcId="{470443C6-B8F9-4F2E-B5CC-A9325FB1A043}" destId="{4F91966C-58A9-4027-8FD5-6815A32D0A54}" srcOrd="0" destOrd="0" presId="urn:microsoft.com/office/officeart/2008/layout/HexagonCluster"/>
    <dgm:cxn modelId="{CB30B1B8-23DB-478B-A0CB-794B0928E39C}" type="presParOf" srcId="{5061E867-4127-495D-9A3A-AE34280D1520}" destId="{3368EC21-BBA6-48DC-81E3-B6A6C59C9280}" srcOrd="5" destOrd="0" presId="urn:microsoft.com/office/officeart/2008/layout/HexagonCluster"/>
    <dgm:cxn modelId="{B653C37E-FA2A-4B13-9954-97D2273F5277}" type="presParOf" srcId="{3368EC21-BBA6-48DC-81E3-B6A6C59C9280}" destId="{8E7F4ADA-2695-493E-BC8A-F89DC147BA78}" srcOrd="0" destOrd="0" presId="urn:microsoft.com/office/officeart/2008/layout/HexagonCluster"/>
    <dgm:cxn modelId="{5C7622D3-1084-4807-A939-CE0BC4477F52}" type="presParOf" srcId="{5061E867-4127-495D-9A3A-AE34280D1520}" destId="{DE18A5B1-4645-4AE3-9A23-CCC0AD2E02D9}" srcOrd="6" destOrd="0" presId="urn:microsoft.com/office/officeart/2008/layout/HexagonCluster"/>
    <dgm:cxn modelId="{DE92EAAC-E3AD-4A50-B2DC-EA350B0B5699}" type="presParOf" srcId="{DE18A5B1-4645-4AE3-9A23-CCC0AD2E02D9}" destId="{F75367C5-CB1B-4E4E-800D-EBB84819DB08}" srcOrd="0" destOrd="0" presId="urn:microsoft.com/office/officeart/2008/layout/HexagonCluster"/>
    <dgm:cxn modelId="{507CA368-150B-4039-B38A-E1ACB12CFAD5}" type="presParOf" srcId="{5061E867-4127-495D-9A3A-AE34280D1520}" destId="{A0A8BC40-FB25-4DA8-ADE7-EEE2AFAFEBB1}" srcOrd="7" destOrd="0" presId="urn:microsoft.com/office/officeart/2008/layout/HexagonCluster"/>
    <dgm:cxn modelId="{E666D5BB-B24E-4EF1-ADDC-00AABB7103F5}" type="presParOf" srcId="{A0A8BC40-FB25-4DA8-ADE7-EEE2AFAFEBB1}" destId="{38DB9236-BDBD-4A21-A7C7-9DB3DAF3AAB9}" srcOrd="0" destOrd="0" presId="urn:microsoft.com/office/officeart/2008/layout/HexagonCluster"/>
    <dgm:cxn modelId="{F7BD6F66-BF51-4675-897B-952F937E5E4F}" type="presParOf" srcId="{5061E867-4127-495D-9A3A-AE34280D1520}" destId="{D77ED130-F7D8-4F43-92DA-004514E44B93}" srcOrd="8" destOrd="0" presId="urn:microsoft.com/office/officeart/2008/layout/HexagonCluster"/>
    <dgm:cxn modelId="{141F7B14-91CF-42B8-9880-E70BD2259B44}" type="presParOf" srcId="{D77ED130-F7D8-4F43-92DA-004514E44B93}" destId="{973921B8-9DA3-4906-AF3F-E062A77BCF4E}" srcOrd="0" destOrd="0" presId="urn:microsoft.com/office/officeart/2008/layout/HexagonCluster"/>
    <dgm:cxn modelId="{E1FF39CF-5B4D-411E-8443-CC83D24F9448}" type="presParOf" srcId="{5061E867-4127-495D-9A3A-AE34280D1520}" destId="{3EA0A5B3-A3A1-45F4-A6A4-8E4B4FAFB902}" srcOrd="9" destOrd="0" presId="urn:microsoft.com/office/officeart/2008/layout/HexagonCluster"/>
    <dgm:cxn modelId="{ACB4584A-BDC9-4756-A236-CFD1E7C76CAC}" type="presParOf" srcId="{3EA0A5B3-A3A1-45F4-A6A4-8E4B4FAFB902}" destId="{C77D9058-AA2B-4951-B926-5C9F26F6DAB7}" srcOrd="0" destOrd="0" presId="urn:microsoft.com/office/officeart/2008/layout/HexagonCluster"/>
    <dgm:cxn modelId="{518F1CB6-939F-4755-B3B6-1E5932B5FB70}" type="presParOf" srcId="{5061E867-4127-495D-9A3A-AE34280D1520}" destId="{54ABA7A2-2ED9-425D-B7D8-CC00010FB363}" srcOrd="10" destOrd="0" presId="urn:microsoft.com/office/officeart/2008/layout/HexagonCluster"/>
    <dgm:cxn modelId="{0AE0E922-C649-4A28-84A7-633ACF3E8B8A}" type="presParOf" srcId="{54ABA7A2-2ED9-425D-B7D8-CC00010FB363}" destId="{2C1B17CF-4E43-41F0-A6FC-FD3830BA6874}" srcOrd="0" destOrd="0" presId="urn:microsoft.com/office/officeart/2008/layout/HexagonCluster"/>
    <dgm:cxn modelId="{0AB27453-529F-4D8A-B1CE-F57998A3E9A8}" type="presParOf" srcId="{5061E867-4127-495D-9A3A-AE34280D1520}" destId="{5EE13810-A360-4BF8-B900-073A1C4011BD}" srcOrd="11" destOrd="0" presId="urn:microsoft.com/office/officeart/2008/layout/HexagonCluster"/>
    <dgm:cxn modelId="{84540510-C6A2-4CB6-BB5F-62ECBCDFD185}" type="presParOf" srcId="{5EE13810-A360-4BF8-B900-073A1C4011BD}" destId="{640E1A35-37D9-4037-9D7C-323D0383B50C}" srcOrd="0" destOrd="0" presId="urn:microsoft.com/office/officeart/2008/layout/HexagonCluster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093DF3-DF18-4EFD-9528-7600AD27FCE7}">
      <dsp:nvSpPr>
        <dsp:cNvPr id="0" name=""/>
        <dsp:cNvSpPr/>
      </dsp:nvSpPr>
      <dsp:spPr>
        <a:xfrm>
          <a:off x="0" y="0"/>
          <a:ext cx="7200800" cy="4110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lang="ru-RU" sz="1100" kern="1200" dirty="0">
              <a:solidFill>
                <a:srgbClr val="00206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Отсутствие отдельной роли для ТОФК – «Фронт-офис» для возможности ввода документов по месту обращения клиентов</a:t>
          </a:r>
          <a:endParaRPr lang="ru-RU" sz="1100" kern="1200" dirty="0"/>
        </a:p>
      </dsp:txBody>
      <dsp:txXfrm>
        <a:off x="1481268" y="0"/>
        <a:ext cx="5719531" cy="411080"/>
      </dsp:txXfrm>
    </dsp:sp>
    <dsp:sp modelId="{8F280AE1-CEA7-440A-8D0C-DF956DF030F4}">
      <dsp:nvSpPr>
        <dsp:cNvPr id="0" name=""/>
        <dsp:cNvSpPr/>
      </dsp:nvSpPr>
      <dsp:spPr>
        <a:xfrm>
          <a:off x="41108" y="41108"/>
          <a:ext cx="1440160" cy="328864"/>
        </a:xfrm>
        <a:prstGeom prst="roundRect">
          <a:avLst>
            <a:gd name="adj" fmla="val 10000"/>
          </a:avLst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C9CC07-2640-4405-9032-703C5B0C9F63}">
      <dsp:nvSpPr>
        <dsp:cNvPr id="0" name=""/>
        <dsp:cNvSpPr/>
      </dsp:nvSpPr>
      <dsp:spPr>
        <a:xfrm>
          <a:off x="0" y="452188"/>
          <a:ext cx="7200800" cy="4110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>
              <a:solidFill>
                <a:srgbClr val="00206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Отсутствует возможность вывода на печать ИГК, указанного в поле УИН</a:t>
          </a:r>
          <a:r>
            <a:rPr lang="ru-RU" sz="1100" kern="1200" baseline="0" dirty="0">
              <a:solidFill>
                <a:srgbClr val="00206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в платежном поручении</a:t>
          </a:r>
          <a:endParaRPr lang="ru-RU" sz="1100" kern="1200" dirty="0"/>
        </a:p>
      </dsp:txBody>
      <dsp:txXfrm>
        <a:off x="1481268" y="452188"/>
        <a:ext cx="5719531" cy="411080"/>
      </dsp:txXfrm>
    </dsp:sp>
    <dsp:sp modelId="{DD9EE4CF-FEB4-4E49-98B9-D8553D72E41B}">
      <dsp:nvSpPr>
        <dsp:cNvPr id="0" name=""/>
        <dsp:cNvSpPr/>
      </dsp:nvSpPr>
      <dsp:spPr>
        <a:xfrm>
          <a:off x="41108" y="493296"/>
          <a:ext cx="1440160" cy="328864"/>
        </a:xfrm>
        <a:prstGeom prst="roundRect">
          <a:avLst>
            <a:gd name="adj" fmla="val 10000"/>
          </a:avLst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BBBA7C-6B0B-4F19-AEEA-42FB62C93275}">
      <dsp:nvSpPr>
        <dsp:cNvPr id="0" name=""/>
        <dsp:cNvSpPr/>
      </dsp:nvSpPr>
      <dsp:spPr>
        <a:xfrm>
          <a:off x="0" y="904376"/>
          <a:ext cx="7200800" cy="4110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>
              <a:solidFill>
                <a:srgbClr val="00206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Отсутствие возможности</a:t>
          </a:r>
          <a:r>
            <a:rPr lang="ru-RU" sz="1100" kern="1200" baseline="0" dirty="0">
              <a:solidFill>
                <a:srgbClr val="00206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ru-RU" sz="1100" kern="1200" dirty="0">
              <a:solidFill>
                <a:srgbClr val="00206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копирования</a:t>
          </a:r>
          <a:r>
            <a:rPr lang="ru-RU" sz="1100" kern="1200" baseline="0" dirty="0">
              <a:solidFill>
                <a:srgbClr val="00206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платежных поручений</a:t>
          </a:r>
          <a:endParaRPr lang="ru-RU" sz="1100" kern="1200" dirty="0"/>
        </a:p>
      </dsp:txBody>
      <dsp:txXfrm>
        <a:off x="1481268" y="904376"/>
        <a:ext cx="5719531" cy="411080"/>
      </dsp:txXfrm>
    </dsp:sp>
    <dsp:sp modelId="{2C8A3C31-0312-43E5-81F9-72ADD0C2F9E1}">
      <dsp:nvSpPr>
        <dsp:cNvPr id="0" name=""/>
        <dsp:cNvSpPr/>
      </dsp:nvSpPr>
      <dsp:spPr>
        <a:xfrm>
          <a:off x="41108" y="945484"/>
          <a:ext cx="1440160" cy="328864"/>
        </a:xfrm>
        <a:prstGeom prst="roundRect">
          <a:avLst>
            <a:gd name="adj" fmla="val 10000"/>
          </a:avLst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1057F1-B9B2-4F65-BEC4-27C4963D7D35}">
      <dsp:nvSpPr>
        <dsp:cNvPr id="0" name=""/>
        <dsp:cNvSpPr/>
      </dsp:nvSpPr>
      <dsp:spPr>
        <a:xfrm>
          <a:off x="0" y="1356565"/>
          <a:ext cx="7200800" cy="4110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>
              <a:solidFill>
                <a:srgbClr val="00206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Отсутствие возможности</a:t>
          </a:r>
          <a:r>
            <a:rPr lang="ru-RU" sz="1100" kern="1200" baseline="0">
              <a:solidFill>
                <a:srgbClr val="00206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импорта в структурированных файлах (ТФФ размещены на сайте ФК)</a:t>
          </a:r>
          <a:endParaRPr lang="ru-RU" sz="1100" kern="1200" dirty="0">
            <a:solidFill>
              <a:srgbClr val="002060"/>
            </a:solidFill>
            <a:effectLst/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1481268" y="1356565"/>
        <a:ext cx="5719531" cy="411080"/>
      </dsp:txXfrm>
    </dsp:sp>
    <dsp:sp modelId="{3E7787FB-ED68-437A-A353-5889238F5BD5}">
      <dsp:nvSpPr>
        <dsp:cNvPr id="0" name=""/>
        <dsp:cNvSpPr/>
      </dsp:nvSpPr>
      <dsp:spPr>
        <a:xfrm>
          <a:off x="41108" y="1397673"/>
          <a:ext cx="1440160" cy="328864"/>
        </a:xfrm>
        <a:prstGeom prst="roundRect">
          <a:avLst>
            <a:gd name="adj" fmla="val 10000"/>
          </a:avLst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A17819-A276-43E8-9039-8A8FDA19CC90}">
      <dsp:nvSpPr>
        <dsp:cNvPr id="0" name=""/>
        <dsp:cNvSpPr/>
      </dsp:nvSpPr>
      <dsp:spPr>
        <a:xfrm>
          <a:off x="0" y="1808753"/>
          <a:ext cx="7200800" cy="63873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>
              <a:solidFill>
                <a:srgbClr val="00206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Отсутствие полей для дополнительного удобства фильтрации</a:t>
          </a:r>
          <a:r>
            <a:rPr lang="ru-RU" sz="1100" kern="1200" baseline="0" dirty="0">
              <a:solidFill>
                <a:srgbClr val="00206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в списковые формы Сведений об операциях с целевыми средствами, Перечне документов оснований, Документе основании </a:t>
          </a:r>
          <a:endParaRPr lang="ru-RU" sz="1100" kern="1200" dirty="0"/>
        </a:p>
      </dsp:txBody>
      <dsp:txXfrm>
        <a:off x="1481268" y="1808753"/>
        <a:ext cx="5719531" cy="638732"/>
      </dsp:txXfrm>
    </dsp:sp>
    <dsp:sp modelId="{7BA63353-D1BD-4842-BDCC-58ECD80FDEF1}">
      <dsp:nvSpPr>
        <dsp:cNvPr id="0" name=""/>
        <dsp:cNvSpPr/>
      </dsp:nvSpPr>
      <dsp:spPr>
        <a:xfrm>
          <a:off x="41108" y="1869642"/>
          <a:ext cx="1440160" cy="516954"/>
        </a:xfrm>
        <a:prstGeom prst="roundRect">
          <a:avLst>
            <a:gd name="adj" fmla="val 10000"/>
          </a:avLst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754879-7BA3-4F4B-9750-5BC5A5CBD4F5}">
      <dsp:nvSpPr>
        <dsp:cNvPr id="0" name=""/>
        <dsp:cNvSpPr/>
      </dsp:nvSpPr>
      <dsp:spPr>
        <a:xfrm>
          <a:off x="0" y="2488594"/>
          <a:ext cx="7200800" cy="4110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>
              <a:solidFill>
                <a:srgbClr val="00206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Отсутствие возможности</a:t>
          </a:r>
          <a:r>
            <a:rPr lang="ru-RU" sz="1100" kern="1200" baseline="0">
              <a:solidFill>
                <a:srgbClr val="00206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ru-RU" sz="1100" kern="1200">
              <a:solidFill>
                <a:srgbClr val="00206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ручного</a:t>
          </a:r>
          <a:r>
            <a:rPr lang="ru-RU" sz="1100" kern="1200" baseline="0">
              <a:solidFill>
                <a:srgbClr val="00206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ввода информации о закрытом Заказчике при формировании документа-основания</a:t>
          </a:r>
          <a:endParaRPr lang="ru-RU" sz="1100" kern="1200" dirty="0">
            <a:solidFill>
              <a:srgbClr val="002060"/>
            </a:solidFill>
            <a:effectLst/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1481268" y="2488594"/>
        <a:ext cx="5719531" cy="411080"/>
      </dsp:txXfrm>
    </dsp:sp>
    <dsp:sp modelId="{CFBAC2A6-7616-42E2-99A1-F9ACE5B7C48C}">
      <dsp:nvSpPr>
        <dsp:cNvPr id="0" name=""/>
        <dsp:cNvSpPr/>
      </dsp:nvSpPr>
      <dsp:spPr>
        <a:xfrm>
          <a:off x="41108" y="2529702"/>
          <a:ext cx="1440160" cy="328864"/>
        </a:xfrm>
        <a:prstGeom prst="roundRect">
          <a:avLst>
            <a:gd name="adj" fmla="val 10000"/>
          </a:avLst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07483B-348A-4610-B384-40233EF2FC78}">
      <dsp:nvSpPr>
        <dsp:cNvPr id="0" name=""/>
        <dsp:cNvSpPr/>
      </dsp:nvSpPr>
      <dsp:spPr>
        <a:xfrm>
          <a:off x="0" y="2940782"/>
          <a:ext cx="7200800" cy="4110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>
              <a:solidFill>
                <a:srgbClr val="00206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Отсутствие </a:t>
          </a:r>
          <a:r>
            <a:rPr lang="ru-RU" sz="1100" kern="1200" baseline="0" dirty="0">
              <a:solidFill>
                <a:srgbClr val="00206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отдельных ролей для Главного бухгалтера у Клиентов и контроль на наличие подписи Главного бухгалтера на платежных документах</a:t>
          </a:r>
          <a:endParaRPr lang="ru-RU" sz="1100" kern="1200" dirty="0"/>
        </a:p>
      </dsp:txBody>
      <dsp:txXfrm>
        <a:off x="1481268" y="2940782"/>
        <a:ext cx="5719531" cy="411080"/>
      </dsp:txXfrm>
    </dsp:sp>
    <dsp:sp modelId="{F4D7365B-A63A-48ED-9373-A65C07B877CE}">
      <dsp:nvSpPr>
        <dsp:cNvPr id="0" name=""/>
        <dsp:cNvSpPr/>
      </dsp:nvSpPr>
      <dsp:spPr>
        <a:xfrm>
          <a:off x="41108" y="2981890"/>
          <a:ext cx="1440160" cy="328864"/>
        </a:xfrm>
        <a:prstGeom prst="roundRect">
          <a:avLst>
            <a:gd name="adj" fmla="val 10000"/>
          </a:avLst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B17A28-063B-4969-BC83-EB6AA4E55318}">
      <dsp:nvSpPr>
        <dsp:cNvPr id="0" name=""/>
        <dsp:cNvSpPr/>
      </dsp:nvSpPr>
      <dsp:spPr>
        <a:xfrm>
          <a:off x="0" y="3392970"/>
          <a:ext cx="7200800" cy="4110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lang="ru-RU" sz="1100" kern="1200" dirty="0">
              <a:solidFill>
                <a:srgbClr val="00206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Отсутствие возможности</a:t>
          </a:r>
          <a:r>
            <a:rPr lang="ru-RU" sz="1100" kern="1200" baseline="0" dirty="0">
              <a:solidFill>
                <a:srgbClr val="00206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пакетного формирования Выписок/ Отчетов по л/с</a:t>
          </a:r>
          <a:endParaRPr lang="ru-RU" sz="1100" kern="1200" dirty="0"/>
        </a:p>
      </dsp:txBody>
      <dsp:txXfrm>
        <a:off x="1481268" y="3392970"/>
        <a:ext cx="5719531" cy="411080"/>
      </dsp:txXfrm>
    </dsp:sp>
    <dsp:sp modelId="{730EBDF1-D7A5-47E3-806B-B0515A1B63F8}">
      <dsp:nvSpPr>
        <dsp:cNvPr id="0" name=""/>
        <dsp:cNvSpPr/>
      </dsp:nvSpPr>
      <dsp:spPr>
        <a:xfrm>
          <a:off x="41108" y="3434078"/>
          <a:ext cx="1440160" cy="328864"/>
        </a:xfrm>
        <a:prstGeom prst="roundRect">
          <a:avLst>
            <a:gd name="adj" fmla="val 10000"/>
          </a:avLst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14CC56-975A-44BA-BB24-BAD546AA73B4}">
      <dsp:nvSpPr>
        <dsp:cNvPr id="0" name=""/>
        <dsp:cNvSpPr/>
      </dsp:nvSpPr>
      <dsp:spPr>
        <a:xfrm>
          <a:off x="0" y="3845159"/>
          <a:ext cx="7200800" cy="4110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lang="ru-RU" sz="1100" kern="1200" dirty="0">
              <a:solidFill>
                <a:srgbClr val="00206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Отсутствие</a:t>
          </a:r>
          <a:r>
            <a:rPr lang="ru-RU" sz="1100" kern="1200" baseline="0" dirty="0">
              <a:solidFill>
                <a:srgbClr val="00206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возможности обработки квитков об исполнении государственного контракта из ЕИС</a:t>
          </a:r>
          <a:endParaRPr lang="ru-RU" sz="1100" kern="1200" dirty="0"/>
        </a:p>
      </dsp:txBody>
      <dsp:txXfrm>
        <a:off x="1481268" y="3845159"/>
        <a:ext cx="5719531" cy="411080"/>
      </dsp:txXfrm>
    </dsp:sp>
    <dsp:sp modelId="{51B1F8C9-0498-4571-B565-AEF788F2F4AA}">
      <dsp:nvSpPr>
        <dsp:cNvPr id="0" name=""/>
        <dsp:cNvSpPr/>
      </dsp:nvSpPr>
      <dsp:spPr>
        <a:xfrm>
          <a:off x="41108" y="3886267"/>
          <a:ext cx="1440160" cy="328864"/>
        </a:xfrm>
        <a:prstGeom prst="roundRect">
          <a:avLst>
            <a:gd name="adj" fmla="val 10000"/>
          </a:avLst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994313-45B9-4A29-8E94-697BFC52E2D7}">
      <dsp:nvSpPr>
        <dsp:cNvPr id="0" name=""/>
        <dsp:cNvSpPr/>
      </dsp:nvSpPr>
      <dsp:spPr>
        <a:xfrm>
          <a:off x="974660" y="80238"/>
          <a:ext cx="1761172" cy="176113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/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kern="1200" dirty="0"/>
            <a:t>ЕКЦ</a:t>
          </a:r>
        </a:p>
      </dsp:txBody>
      <dsp:txXfrm>
        <a:off x="1232578" y="338150"/>
        <a:ext cx="1245336" cy="1245310"/>
      </dsp:txXfrm>
    </dsp:sp>
    <dsp:sp modelId="{3BB8F74D-240B-4FEB-9815-9C2A78562894}">
      <dsp:nvSpPr>
        <dsp:cNvPr id="0" name=""/>
        <dsp:cNvSpPr/>
      </dsp:nvSpPr>
      <dsp:spPr>
        <a:xfrm>
          <a:off x="1979547" y="0"/>
          <a:ext cx="195867" cy="19586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8AE65B4-0683-4F1F-AE14-4C2F2250B4D6}">
      <dsp:nvSpPr>
        <dsp:cNvPr id="0" name=""/>
        <dsp:cNvSpPr/>
      </dsp:nvSpPr>
      <dsp:spPr>
        <a:xfrm>
          <a:off x="1515753" y="1710522"/>
          <a:ext cx="141823" cy="14196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0CBF584-BBD9-4F8B-B2DB-2E0342DDA001}">
      <dsp:nvSpPr>
        <dsp:cNvPr id="0" name=""/>
        <dsp:cNvSpPr/>
      </dsp:nvSpPr>
      <dsp:spPr>
        <a:xfrm>
          <a:off x="2849160" y="794979"/>
          <a:ext cx="141823" cy="14196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7D22B01-1ACD-4AAB-ADA6-1DAE7832430D}">
      <dsp:nvSpPr>
        <dsp:cNvPr id="0" name=""/>
        <dsp:cNvSpPr/>
      </dsp:nvSpPr>
      <dsp:spPr>
        <a:xfrm>
          <a:off x="2170501" y="1861535"/>
          <a:ext cx="195867" cy="19586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591D035-F10A-4D41-AF98-54BC4D040D0C}">
      <dsp:nvSpPr>
        <dsp:cNvPr id="0" name=""/>
        <dsp:cNvSpPr/>
      </dsp:nvSpPr>
      <dsp:spPr>
        <a:xfrm>
          <a:off x="1556040" y="278366"/>
          <a:ext cx="141823" cy="14196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042B63B-1A25-4A98-8444-464DBA53DAC0}">
      <dsp:nvSpPr>
        <dsp:cNvPr id="0" name=""/>
        <dsp:cNvSpPr/>
      </dsp:nvSpPr>
      <dsp:spPr>
        <a:xfrm>
          <a:off x="1108951" y="1090422"/>
          <a:ext cx="141823" cy="14196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1DA1BBF-130D-486F-B2C6-7E5287FD8739}">
      <dsp:nvSpPr>
        <dsp:cNvPr id="0" name=""/>
        <dsp:cNvSpPr/>
      </dsp:nvSpPr>
      <dsp:spPr>
        <a:xfrm>
          <a:off x="314329" y="124414"/>
          <a:ext cx="952700" cy="95239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82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1" kern="1200" dirty="0"/>
            <a:t>Ошибка в системе</a:t>
          </a:r>
        </a:p>
      </dsp:txBody>
      <dsp:txXfrm>
        <a:off x="453849" y="263889"/>
        <a:ext cx="673660" cy="673445"/>
      </dsp:txXfrm>
    </dsp:sp>
    <dsp:sp modelId="{2D2DE49F-1F72-461E-9071-5F4958AF09CE}">
      <dsp:nvSpPr>
        <dsp:cNvPr id="0" name=""/>
        <dsp:cNvSpPr/>
      </dsp:nvSpPr>
      <dsp:spPr>
        <a:xfrm>
          <a:off x="1781386" y="284538"/>
          <a:ext cx="195867" cy="19586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E0D3C0F-8252-4DC2-AFD5-79782D0898AC}">
      <dsp:nvSpPr>
        <dsp:cNvPr id="0" name=""/>
        <dsp:cNvSpPr/>
      </dsp:nvSpPr>
      <dsp:spPr>
        <a:xfrm>
          <a:off x="491541" y="1323731"/>
          <a:ext cx="354068" cy="35407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11640000" rotWithShape="0">
            <a:srgbClr val="000000"/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B416390-1A96-4FFB-85AC-3F14391A1F04}">
      <dsp:nvSpPr>
        <dsp:cNvPr id="0" name=""/>
        <dsp:cNvSpPr/>
      </dsp:nvSpPr>
      <dsp:spPr>
        <a:xfrm>
          <a:off x="2372523" y="0"/>
          <a:ext cx="1372246" cy="71576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/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1" kern="1200" dirty="0"/>
            <a:t>Требуется консультация</a:t>
          </a:r>
        </a:p>
      </dsp:txBody>
      <dsp:txXfrm>
        <a:off x="2573484" y="104822"/>
        <a:ext cx="970324" cy="506125"/>
      </dsp:txXfrm>
    </dsp:sp>
    <dsp:sp modelId="{E52D359D-B5D3-495A-A68D-BED94FBDE6FD}">
      <dsp:nvSpPr>
        <dsp:cNvPr id="0" name=""/>
        <dsp:cNvSpPr/>
      </dsp:nvSpPr>
      <dsp:spPr>
        <a:xfrm>
          <a:off x="2596956" y="555498"/>
          <a:ext cx="195867" cy="19586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A832650-BF9B-4101-96DB-B387292A5271}">
      <dsp:nvSpPr>
        <dsp:cNvPr id="0" name=""/>
        <dsp:cNvSpPr/>
      </dsp:nvSpPr>
      <dsp:spPr>
        <a:xfrm>
          <a:off x="356923" y="1745086"/>
          <a:ext cx="141823" cy="14196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/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0E5090A-9E81-4ADD-A5B7-49FCA1C45AA4}">
      <dsp:nvSpPr>
        <dsp:cNvPr id="0" name=""/>
        <dsp:cNvSpPr/>
      </dsp:nvSpPr>
      <dsp:spPr>
        <a:xfrm>
          <a:off x="1771233" y="1543050"/>
          <a:ext cx="141823" cy="14196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F26C1E-1A4E-4EF0-B976-25988829CFAC}">
      <dsp:nvSpPr>
        <dsp:cNvPr id="0" name=""/>
        <dsp:cNvSpPr/>
      </dsp:nvSpPr>
      <dsp:spPr>
        <a:xfrm>
          <a:off x="880508" y="1864583"/>
          <a:ext cx="1030069" cy="888099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2700" rIns="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>
              <a:ln>
                <a:solidFill>
                  <a:schemeClr val="bg1">
                    <a:lumMod val="95000"/>
                    <a:alpha val="63000"/>
                  </a:schemeClr>
                </a:solidFill>
              </a:ln>
              <a:solidFill>
                <a:schemeClr val="bg1">
                  <a:lumMod val="85000"/>
                  <a:alpha val="90000"/>
                </a:schemeClr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a:rPr>
            <a:t>Методическая поддержка  обучения</a:t>
          </a:r>
        </a:p>
      </dsp:txBody>
      <dsp:txXfrm>
        <a:off x="1040355" y="2002399"/>
        <a:ext cx="710375" cy="612467"/>
      </dsp:txXfrm>
    </dsp:sp>
    <dsp:sp modelId="{32BBBF27-5760-443E-9894-550D2F464A01}">
      <dsp:nvSpPr>
        <dsp:cNvPr id="0" name=""/>
        <dsp:cNvSpPr/>
      </dsp:nvSpPr>
      <dsp:spPr>
        <a:xfrm>
          <a:off x="907267" y="2256661"/>
          <a:ext cx="120602" cy="10394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585585-52A2-4850-B321-E61EA99464E1}">
      <dsp:nvSpPr>
        <dsp:cNvPr id="0" name=""/>
        <dsp:cNvSpPr/>
      </dsp:nvSpPr>
      <dsp:spPr>
        <a:xfrm>
          <a:off x="0" y="1387567"/>
          <a:ext cx="1030069" cy="888099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63500">
            <a:schemeClr val="accent3">
              <a:satMod val="175000"/>
              <a:alpha val="40000"/>
            </a:schemeClr>
          </a:glow>
          <a:outerShdw blurRad="50800" dist="38100" dir="5400000" algn="t" rotWithShape="0">
            <a:prstClr val="black">
              <a:alpha val="7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8D6127-1A3D-4A4E-9A2F-182B8A41974A}">
      <dsp:nvSpPr>
        <dsp:cNvPr id="0" name=""/>
        <dsp:cNvSpPr/>
      </dsp:nvSpPr>
      <dsp:spPr>
        <a:xfrm>
          <a:off x="701253" y="2158348"/>
          <a:ext cx="120602" cy="10394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91966C-58A9-4027-8FD5-6815A32D0A54}">
      <dsp:nvSpPr>
        <dsp:cNvPr id="0" name=""/>
        <dsp:cNvSpPr/>
      </dsp:nvSpPr>
      <dsp:spPr>
        <a:xfrm>
          <a:off x="1758083" y="1377008"/>
          <a:ext cx="1030069" cy="888099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890" rIns="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700" kern="1200" dirty="0">
              <a:ln>
                <a:solidFill>
                  <a:schemeClr val="bg1">
                    <a:lumMod val="95000"/>
                    <a:alpha val="63000"/>
                  </a:schemeClr>
                </a:solidFill>
              </a:ln>
              <a:solidFill>
                <a:schemeClr val="bg1">
                  <a:lumMod val="85000"/>
                  <a:alpha val="90000"/>
                </a:schemeClr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a:rPr>
            <a:t>Тестирование</a:t>
          </a:r>
        </a:p>
      </dsp:txBody>
      <dsp:txXfrm>
        <a:off x="1917930" y="1514824"/>
        <a:ext cx="710375" cy="612467"/>
      </dsp:txXfrm>
    </dsp:sp>
    <dsp:sp modelId="{8E7F4ADA-2695-493E-BC8A-F89DC147BA78}">
      <dsp:nvSpPr>
        <dsp:cNvPr id="0" name=""/>
        <dsp:cNvSpPr/>
      </dsp:nvSpPr>
      <dsp:spPr>
        <a:xfrm>
          <a:off x="2462270" y="2146851"/>
          <a:ext cx="120602" cy="10394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5367C5-CB1B-4E4E-800D-EBB84819DB08}">
      <dsp:nvSpPr>
        <dsp:cNvPr id="0" name=""/>
        <dsp:cNvSpPr/>
      </dsp:nvSpPr>
      <dsp:spPr>
        <a:xfrm>
          <a:off x="0" y="401412"/>
          <a:ext cx="1030069" cy="888099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algn="t" rotWithShape="0">
            <a:prstClr val="black">
              <a:alpha val="7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DB9236-BDBD-4A21-A7C7-9DB3DAF3AAB9}">
      <dsp:nvSpPr>
        <dsp:cNvPr id="0" name=""/>
        <dsp:cNvSpPr/>
      </dsp:nvSpPr>
      <dsp:spPr>
        <a:xfrm>
          <a:off x="2662418" y="2256661"/>
          <a:ext cx="120602" cy="10394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3921B8-9DA3-4906-AF3F-E062A77BCF4E}">
      <dsp:nvSpPr>
        <dsp:cNvPr id="0" name=""/>
        <dsp:cNvSpPr/>
      </dsp:nvSpPr>
      <dsp:spPr>
        <a:xfrm>
          <a:off x="880508" y="891545"/>
          <a:ext cx="1030069" cy="888099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890" rIns="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700" kern="1200" dirty="0">
              <a:ln>
                <a:solidFill>
                  <a:schemeClr val="bg1">
                    <a:lumMod val="95000"/>
                    <a:alpha val="63000"/>
                  </a:schemeClr>
                </a:solidFill>
              </a:ln>
              <a:solidFill>
                <a:schemeClr val="bg1">
                  <a:lumMod val="85000"/>
                  <a:alpha val="90000"/>
                </a:schemeClr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a:rPr>
            <a:t>Дистанционное обучение</a:t>
          </a:r>
        </a:p>
      </dsp:txBody>
      <dsp:txXfrm>
        <a:off x="1040355" y="1029361"/>
        <a:ext cx="710375" cy="612467"/>
      </dsp:txXfrm>
    </dsp:sp>
    <dsp:sp modelId="{C77D9058-AA2B-4951-B926-5C9F26F6DAB7}">
      <dsp:nvSpPr>
        <dsp:cNvPr id="0" name=""/>
        <dsp:cNvSpPr/>
      </dsp:nvSpPr>
      <dsp:spPr>
        <a:xfrm>
          <a:off x="1578829" y="910785"/>
          <a:ext cx="120602" cy="10394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1B17CF-4E43-41F0-A6FC-FD3830BA6874}">
      <dsp:nvSpPr>
        <dsp:cNvPr id="0" name=""/>
        <dsp:cNvSpPr/>
      </dsp:nvSpPr>
      <dsp:spPr>
        <a:xfrm>
          <a:off x="1758083" y="406316"/>
          <a:ext cx="1030069" cy="888099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algn="t" rotWithShape="0">
            <a:prstClr val="black">
              <a:alpha val="1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0E1A35-37D9-4037-9D7C-323D0383B50C}">
      <dsp:nvSpPr>
        <dsp:cNvPr id="0" name=""/>
        <dsp:cNvSpPr/>
      </dsp:nvSpPr>
      <dsp:spPr>
        <a:xfrm>
          <a:off x="1788509" y="796282"/>
          <a:ext cx="120602" cy="10394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F72457-58EF-4148-A16B-82413FC95D0D}" type="datetimeFigureOut">
              <a:rPr lang="ru-RU" smtClean="0"/>
              <a:t>29.11.2019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7C8C91-DA98-48BA-8FD7-546746BDAD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88985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51F920-D653-4C4F-A838-A8C31DCFACB2}" type="datetimeFigureOut">
              <a:rPr lang="ru-RU" smtClean="0"/>
              <a:t>29.11.2019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E84DAA-301E-48B1-AACA-8F21E3D14C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557102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84DAA-301E-48B1-AACA-8F21E3D14C4B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74910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84150" y="398463"/>
            <a:ext cx="9475788" cy="5330825"/>
          </a:xfrm>
          <a:ln>
            <a:noFill/>
          </a:ln>
        </p:spPr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84DAA-301E-48B1-AACA-8F21E3D14C4B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8285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84DAA-301E-48B1-AACA-8F21E3D14C4B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96618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7"/>
          <p:cNvSpPr txBox="1">
            <a:spLocks noGrp="1" noChangeArrowheads="1"/>
          </p:cNvSpPr>
          <p:nvPr/>
        </p:nvSpPr>
        <p:spPr bwMode="auto">
          <a:xfrm>
            <a:off x="3852863" y="9428163"/>
            <a:ext cx="2943225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06" tIns="46255" rIns="92506" bIns="46255" anchor="b"/>
          <a:lstStyle>
            <a:lvl1pPr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C459B7C-822A-4EB9-9200-635DC127E518}" type="slidenum">
              <a:rPr lang="ru-RU" altLang="ru-RU">
                <a:latin typeface="Arial" pitchFamily="34" charset="0"/>
              </a:rPr>
              <a:pPr algn="r" eaLnBrk="1" hangingPunct="1">
                <a:spcBef>
                  <a:spcPct val="0"/>
                </a:spcBef>
              </a:pPr>
              <a:t>12</a:t>
            </a:fld>
            <a:endParaRPr lang="ru-RU" altLang="ru-RU">
              <a:latin typeface="Arial" pitchFamily="34" charset="0"/>
            </a:endParaRPr>
          </a:p>
        </p:txBody>
      </p:sp>
      <p:sp>
        <p:nvSpPr>
          <p:cNvPr id="17412" name="Rectangle 7"/>
          <p:cNvSpPr txBox="1">
            <a:spLocks noGrp="1" noChangeArrowheads="1"/>
          </p:cNvSpPr>
          <p:nvPr/>
        </p:nvSpPr>
        <p:spPr bwMode="auto">
          <a:xfrm>
            <a:off x="3852863" y="9428163"/>
            <a:ext cx="2943225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06" tIns="46255" rIns="92506" bIns="46255" anchor="b"/>
          <a:lstStyle>
            <a:lvl1pPr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3DEE8F3-5BDC-4306-BF8E-16018BD0BF2B}" type="slidenum">
              <a:rPr lang="ru-RU" altLang="ru-RU">
                <a:latin typeface="Arial" pitchFamily="34" charset="0"/>
              </a:rPr>
              <a:pPr algn="r" eaLnBrk="1" hangingPunct="1">
                <a:spcBef>
                  <a:spcPct val="0"/>
                </a:spcBef>
              </a:pPr>
              <a:t>12</a:t>
            </a:fld>
            <a:endParaRPr lang="ru-RU" altLang="ru-RU">
              <a:latin typeface="Arial" pitchFamily="34" charset="0"/>
            </a:endParaRPr>
          </a:p>
        </p:txBody>
      </p:sp>
      <p:sp>
        <p:nvSpPr>
          <p:cNvPr id="174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506" tIns="46255" rIns="92506" bIns="46255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>
              <a:latin typeface="Arial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84DAA-301E-48B1-AACA-8F21E3D14C4B}" type="slidenum">
              <a:rPr lang="ru-RU" smtClean="0"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84DAA-301E-48B1-AACA-8F21E3D14C4B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83478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84DAA-301E-48B1-AACA-8F21E3D14C4B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85136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84DAA-301E-48B1-AACA-8F21E3D14C4B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33682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84DAA-301E-48B1-AACA-8F21E3D14C4B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39762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84DAA-301E-48B1-AACA-8F21E3D14C4B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79714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84DAA-301E-48B1-AACA-8F21E3D14C4B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83478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84DAA-301E-48B1-AACA-8F21E3D14C4B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06411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84DAA-301E-48B1-AACA-8F21E3D14C4B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22256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72160" y="843558"/>
            <a:ext cx="5686040" cy="1800200"/>
          </a:xfrm>
        </p:spPr>
        <p:txBody>
          <a:bodyPr>
            <a:normAutofit/>
          </a:bodyPr>
          <a:lstStyle>
            <a:lvl1pPr algn="l">
              <a:defRPr sz="2800" b="0">
                <a:latin typeface="PT Serif" panose="020A0603040505020204" pitchFamily="18" charset="-52"/>
                <a:ea typeface="PT Serif" panose="020A0603040505020204" pitchFamily="18" charset="-52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71800" y="3579862"/>
            <a:ext cx="2376264" cy="1080120"/>
          </a:xfrm>
        </p:spPr>
        <p:txBody>
          <a:bodyPr anchor="ctr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  <a:latin typeface="PT Serif" panose="020A0603040505020204" pitchFamily="18" charset="-52"/>
                <a:ea typeface="PT Serif" panose="020A0603040505020204" pitchFamily="18" charset="-5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00">
                <a:latin typeface="Trebuchet MS" panose="020B0603020202020204" pitchFamily="34" charset="0"/>
              </a:defRPr>
            </a:lvl1pPr>
          </a:lstStyle>
          <a:p>
            <a:fld id="{7879D15D-7BEB-4F78-A4CF-2AF7DA10B8ED}" type="datetime1">
              <a:rPr lang="ru-RU" smtClean="0"/>
              <a:t>29.11.2019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>
                <a:latin typeface="Trebuchet MS" panose="020B0603020202020204" pitchFamily="34" charset="0"/>
              </a:defRPr>
            </a:lvl1pPr>
          </a:lstStyle>
          <a:p>
            <a:endParaRPr lang="ru-RU"/>
          </a:p>
        </p:txBody>
      </p:sp>
      <p:cxnSp>
        <p:nvCxnSpPr>
          <p:cNvPr id="9" name="Прямая соединительная линия 8"/>
          <p:cNvCxnSpPr/>
          <p:nvPr userDrawn="1"/>
        </p:nvCxnSpPr>
        <p:spPr>
          <a:xfrm>
            <a:off x="1872000" y="3435846"/>
            <a:ext cx="5400000" cy="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7290" y="843558"/>
            <a:ext cx="1358446" cy="1512168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840110" y="2375527"/>
            <a:ext cx="13676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dirty="0">
                <a:latin typeface="PT Serif" panose="020A0603040505020204" pitchFamily="18" charset="-52"/>
                <a:ea typeface="PT Serif" panose="020A0603040505020204" pitchFamily="18" charset="-52"/>
              </a:rPr>
              <a:t>www.roskazna.ru</a:t>
            </a:r>
            <a:endParaRPr lang="ru-RU" sz="1200" b="0" dirty="0">
              <a:latin typeface="PT Serif" panose="020A0603040505020204" pitchFamily="18" charset="-52"/>
              <a:ea typeface="PT Serif" panose="020A0603040505020204" pitchFamily="18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676627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7405" y="771500"/>
            <a:ext cx="8569190" cy="1800200"/>
          </a:xfrm>
        </p:spPr>
        <p:txBody>
          <a:bodyPr>
            <a:normAutofit/>
          </a:bodyPr>
          <a:lstStyle>
            <a:lvl1pPr algn="ctr">
              <a:defRPr sz="2800" b="0">
                <a:latin typeface="PT Serif" panose="020A0603040505020204" pitchFamily="18" charset="-52"/>
                <a:ea typeface="PT Serif" panose="020A0603040505020204" pitchFamily="18" charset="-52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00">
                <a:latin typeface="Trebuchet MS" panose="020B0603020202020204" pitchFamily="34" charset="0"/>
              </a:defRPr>
            </a:lvl1pPr>
          </a:lstStyle>
          <a:p>
            <a:fld id="{29B1FC23-54A7-4003-A7ED-D5690D243AA7}" type="datetime1">
              <a:rPr lang="ru-RU" smtClean="0"/>
              <a:t>29.11.2019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>
                <a:latin typeface="Trebuchet MS" panose="020B0603020202020204" pitchFamily="34" charset="0"/>
              </a:defRPr>
            </a:lvl1pPr>
          </a:lstStyle>
          <a:p>
            <a:endParaRPr lang="ru-RU"/>
          </a:p>
        </p:txBody>
      </p:sp>
      <p:cxnSp>
        <p:nvCxnSpPr>
          <p:cNvPr id="9" name="Прямая соединительная линия 8"/>
          <p:cNvCxnSpPr/>
          <p:nvPr userDrawn="1"/>
        </p:nvCxnSpPr>
        <p:spPr>
          <a:xfrm>
            <a:off x="3384048" y="2571750"/>
            <a:ext cx="2375904" cy="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4665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91881" y="0"/>
            <a:ext cx="5650130" cy="650561"/>
          </a:xfrm>
          <a:noFill/>
        </p:spPr>
        <p:txBody>
          <a:bodyPr>
            <a:noAutofit/>
          </a:bodyPr>
          <a:lstStyle>
            <a:lvl1pPr algn="ctr">
              <a:defRPr sz="1600" b="1">
                <a:latin typeface="PT Serif" panose="020A0603040505020204" pitchFamily="18" charset="-52"/>
                <a:ea typeface="PT Serif" panose="020A0603040505020204" pitchFamily="18" charset="-52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7614"/>
            <a:ext cx="8229600" cy="3247009"/>
          </a:xfrm>
        </p:spPr>
        <p:txBody>
          <a:bodyPr>
            <a:normAutofit/>
          </a:bodyPr>
          <a:lstStyle>
            <a:lvl1pPr>
              <a:defRPr sz="2400">
                <a:latin typeface="PT Serif" panose="020A0603040505020204" pitchFamily="18" charset="-52"/>
                <a:ea typeface="PT Serif" panose="020A0603040505020204" pitchFamily="18" charset="-52"/>
              </a:defRPr>
            </a:lvl1pPr>
            <a:lvl2pPr>
              <a:defRPr sz="2000">
                <a:latin typeface="PT Serif" panose="020A0603040505020204" pitchFamily="18" charset="-52"/>
                <a:ea typeface="PT Serif" panose="020A0603040505020204" pitchFamily="18" charset="-52"/>
              </a:defRPr>
            </a:lvl2pPr>
            <a:lvl3pPr>
              <a:defRPr sz="1800">
                <a:latin typeface="PT Serif" panose="020A0603040505020204" pitchFamily="18" charset="-52"/>
                <a:ea typeface="PT Serif" panose="020A0603040505020204" pitchFamily="18" charset="-52"/>
              </a:defRPr>
            </a:lvl3pPr>
            <a:lvl4pPr>
              <a:defRPr sz="1600">
                <a:latin typeface="PT Serif" panose="020A0603040505020204" pitchFamily="18" charset="-52"/>
                <a:ea typeface="PT Serif" panose="020A0603040505020204" pitchFamily="18" charset="-52"/>
              </a:defRPr>
            </a:lvl4pPr>
            <a:lvl5pPr>
              <a:defRPr sz="1600">
                <a:latin typeface="PT Serif" panose="020A0603040505020204" pitchFamily="18" charset="-52"/>
                <a:ea typeface="PT Serif" panose="020A0603040505020204" pitchFamily="18" charset="-52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00">
                <a:latin typeface="Trebuchet MS" panose="020B0603020202020204" pitchFamily="34" charset="0"/>
              </a:defRPr>
            </a:lvl1pPr>
          </a:lstStyle>
          <a:p>
            <a:fld id="{CFA48FDC-F01F-4281-ADCC-D49FE8CFCF9A}" type="datetime1">
              <a:rPr lang="ru-RU" smtClean="0"/>
              <a:t>29.11.2019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>
                <a:latin typeface="Trebuchet MS" panose="020B0603020202020204" pitchFamily="34" charset="0"/>
              </a:defRPr>
            </a:lvl1pPr>
          </a:lstStyle>
          <a:p>
            <a:endParaRPr lang="ru-RU"/>
          </a:p>
        </p:txBody>
      </p:sp>
      <p:cxnSp>
        <p:nvCxnSpPr>
          <p:cNvPr id="7" name="Прямая соединительная линия 6"/>
          <p:cNvCxnSpPr/>
          <p:nvPr userDrawn="1"/>
        </p:nvCxnSpPr>
        <p:spPr>
          <a:xfrm>
            <a:off x="683460" y="405383"/>
            <a:ext cx="1007752" cy="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 userDrawn="1"/>
        </p:nvSpPr>
        <p:spPr>
          <a:xfrm>
            <a:off x="683460" y="123478"/>
            <a:ext cx="2160240" cy="24622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/>
            <a:r>
              <a:rPr lang="ru-RU" sz="1000" b="1" cap="all" spc="0" dirty="0">
                <a:latin typeface="PT Serif" panose="020A0603040505020204" pitchFamily="18" charset="-52"/>
                <a:ea typeface="PT Serif" panose="020A0603040505020204" pitchFamily="18" charset="-52"/>
                <a:cs typeface="Tahoma" panose="020B0604030504040204" pitchFamily="34" charset="0"/>
              </a:rPr>
              <a:t>Федеральное</a:t>
            </a:r>
            <a:r>
              <a:rPr lang="ru-RU" sz="1000" b="1" cap="all" spc="0" baseline="0" dirty="0">
                <a:latin typeface="PT Serif" panose="020A0603040505020204" pitchFamily="18" charset="-52"/>
                <a:ea typeface="PT Serif" panose="020A0603040505020204" pitchFamily="18" charset="-52"/>
                <a:cs typeface="Tahoma" panose="020B0604030504040204" pitchFamily="34" charset="0"/>
              </a:rPr>
              <a:t> казначейство</a:t>
            </a:r>
            <a:endParaRPr lang="ru-RU" sz="1000" b="1" cap="all" spc="0" dirty="0">
              <a:latin typeface="PT Serif" panose="020A0603040505020204" pitchFamily="18" charset="-52"/>
              <a:ea typeface="PT Serif" panose="020A0603040505020204" pitchFamily="18" charset="-52"/>
              <a:cs typeface="Tahoma" panose="020B0604030504040204" pitchFamily="34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683460" y="453321"/>
            <a:ext cx="1001877" cy="246221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algn="l"/>
            <a:r>
              <a:rPr lang="en-US" sz="1000" b="0" dirty="0">
                <a:latin typeface="PT Serif" panose="020A0603040505020204" pitchFamily="18" charset="-52"/>
                <a:ea typeface="PT Serif" panose="020A0603040505020204" pitchFamily="18" charset="-52"/>
              </a:rPr>
              <a:t>www.roskazna.ru</a:t>
            </a:r>
            <a:endParaRPr lang="ru-RU" sz="1000" b="0" dirty="0">
              <a:latin typeface="PT Serif" panose="020A0603040505020204" pitchFamily="18" charset="-52"/>
              <a:ea typeface="PT Serif" panose="020A0603040505020204" pitchFamily="18" charset="-52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5" y="129544"/>
            <a:ext cx="468052" cy="521017"/>
          </a:xfrm>
          <a:prstGeom prst="rect">
            <a:avLst/>
          </a:prstGeom>
        </p:spPr>
      </p:pic>
      <p:cxnSp>
        <p:nvCxnSpPr>
          <p:cNvPr id="12" name="Прямая соединительная линия 11"/>
          <p:cNvCxnSpPr/>
          <p:nvPr userDrawn="1"/>
        </p:nvCxnSpPr>
        <p:spPr>
          <a:xfrm>
            <a:off x="8640124" y="4803998"/>
            <a:ext cx="503876" cy="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8676456" y="4803998"/>
            <a:ext cx="467544" cy="338554"/>
          </a:xfrm>
          <a:prstGeom prst="rect">
            <a:avLst/>
          </a:prstGeom>
        </p:spPr>
        <p:txBody>
          <a:bodyPr vert="horz" lIns="0" tIns="45720" rIns="0" bIns="45720" rtlCol="0" anchor="t">
            <a:spAutoFit/>
          </a:bodyPr>
          <a:lstStyle>
            <a:defPPr>
              <a:defRPr lang="ru-RU"/>
            </a:defPPr>
            <a:lvl1pPr>
              <a:defRPr b="1">
                <a:latin typeface="Trebuchet MS" panose="020B0603020202020204" pitchFamily="34" charset="0"/>
              </a:defRPr>
            </a:lvl1pPr>
          </a:lstStyle>
          <a:p>
            <a:pPr lvl="0"/>
            <a:fld id="{F777CE8F-F8DB-4AC4-B215-9C5F8871BE3C}" type="slidenum">
              <a:rPr lang="ru-RU" sz="1600" smtClean="0">
                <a:latin typeface="PT Serif" panose="020A0603040505020204" pitchFamily="18" charset="-52"/>
                <a:ea typeface="PT Serif" panose="020A0603040505020204" pitchFamily="18" charset="-52"/>
              </a:rPr>
              <a:t>‹#›</a:t>
            </a:fld>
            <a:r>
              <a:rPr lang="ru-RU" sz="9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PT Serif" panose="020A0603040505020204" pitchFamily="18" charset="-52"/>
                <a:ea typeface="PT Serif" panose="020A0603040505020204" pitchFamily="18" charset="-52"/>
              </a:rPr>
              <a:t>/ХХ</a:t>
            </a:r>
            <a:endParaRPr lang="ru-RU" sz="1600" b="0" dirty="0">
              <a:solidFill>
                <a:schemeClr val="tx1">
                  <a:lumMod val="50000"/>
                  <a:lumOff val="50000"/>
                </a:schemeClr>
              </a:solidFill>
              <a:latin typeface="PT Serif" panose="020A0603040505020204" pitchFamily="18" charset="-52"/>
              <a:ea typeface="PT Serif" panose="020A0603040505020204" pitchFamily="18" charset="-52"/>
            </a:endParaRPr>
          </a:p>
        </p:txBody>
      </p:sp>
      <p:cxnSp>
        <p:nvCxnSpPr>
          <p:cNvPr id="13" name="Прямая соединительная линия 12"/>
          <p:cNvCxnSpPr/>
          <p:nvPr userDrawn="1"/>
        </p:nvCxnSpPr>
        <p:spPr>
          <a:xfrm flipH="1">
            <a:off x="4516946" y="650561"/>
            <a:ext cx="3600000" cy="0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657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215B3-28AA-471F-97BC-E0D26BB14EDB}" type="datetime1">
              <a:rPr lang="ru-RU" smtClean="0"/>
              <a:t>29.11.2019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E60AF-26C0-4F26-B6EA-302E8E6824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3973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A551F4-E944-4715-BD88-3CBB082CB1EE}" type="datetime1">
              <a:rPr lang="ru-RU" smtClean="0"/>
              <a:t>29.11.2019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D7A99F-94A0-41A1-B97C-8A5270C69233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017401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866A8B-35B7-4245-BDE0-BCD34A9FCD9F}" type="datetime1">
              <a:rPr lang="ru-RU" smtClean="0"/>
              <a:t>29.11.2019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AE60AF-26C0-4F26-B6EA-302E8E6824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2726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80" r:id="rId2"/>
    <p:sldLayoutId id="2147483674" r:id="rId3"/>
    <p:sldLayoutId id="2147483679" r:id="rId4"/>
    <p:sldLayoutId id="2147483681" r:id="rId5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image" Target="../media/image11.png"/><Relationship Id="rId7" Type="http://schemas.openxmlformats.org/officeDocument/2006/relationships/diagramData" Target="../diagrams/data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11" Type="http://schemas.microsoft.com/office/2007/relationships/diagramDrawing" Target="../diagrams/drawing2.xml"/><Relationship Id="rId5" Type="http://schemas.openxmlformats.org/officeDocument/2006/relationships/image" Target="../media/image13.png"/><Relationship Id="rId10" Type="http://schemas.openxmlformats.org/officeDocument/2006/relationships/diagramColors" Target="../diagrams/colors2.xml"/><Relationship Id="rId4" Type="http://schemas.openxmlformats.org/officeDocument/2006/relationships/image" Target="../media/image12.png"/><Relationship Id="rId9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12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3.xml"/><Relationship Id="rId11" Type="http://schemas.openxmlformats.org/officeDocument/2006/relationships/image" Target="../media/image13.png"/><Relationship Id="rId5" Type="http://schemas.openxmlformats.org/officeDocument/2006/relationships/diagramQuickStyle" Target="../diagrams/quickStyle3.xml"/><Relationship Id="rId10" Type="http://schemas.openxmlformats.org/officeDocument/2006/relationships/chart" Target="../charts/chart1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19.png"/><Relationship Id="rId14" Type="http://schemas.openxmlformats.org/officeDocument/2006/relationships/hyperlink" Target="http://peo.roskazna.ru/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975651" y="1579628"/>
            <a:ext cx="6371840" cy="1800200"/>
          </a:xfrm>
        </p:spPr>
        <p:txBody>
          <a:bodyPr>
            <a:noAutofit/>
          </a:bodyPr>
          <a:lstStyle/>
          <a:p>
            <a:pPr algn="ctr"/>
            <a:b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Миграция функции ведения лицевых счетов, открытых для учета операций по казначейскому сопровождению, из информационной системы «Автоматизированная система Федерального казначейства» в государственную интегрированную информационную систему управления общественными финансами «Электронный бюджет»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F6E1F22-D7EA-4D89-8E85-DB4AAA1C45DE}"/>
              </a:ext>
            </a:extLst>
          </p:cNvPr>
          <p:cNvSpPr txBox="1"/>
          <p:nvPr/>
        </p:nvSpPr>
        <p:spPr>
          <a:xfrm>
            <a:off x="5327576" y="4155926"/>
            <a:ext cx="38164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/>
              <a:t>Начальник Управления развития</a:t>
            </a:r>
          </a:p>
          <a:p>
            <a:pPr algn="ctr"/>
            <a:r>
              <a:rPr lang="ru-RU" sz="1100" dirty="0"/>
              <a:t>информационных систем</a:t>
            </a:r>
          </a:p>
          <a:p>
            <a:pPr algn="ctr"/>
            <a:r>
              <a:rPr lang="ru-RU" sz="1100" dirty="0"/>
              <a:t>Федерального казначейства</a:t>
            </a:r>
          </a:p>
          <a:p>
            <a:pPr algn="ctr"/>
            <a:r>
              <a:rPr lang="ru-RU" sz="1100" dirty="0"/>
              <a:t>Гвоздева Наталья Васильевна</a:t>
            </a:r>
          </a:p>
        </p:txBody>
      </p:sp>
    </p:spTree>
    <p:extLst>
      <p:ext uri="{BB962C8B-B14F-4D97-AF65-F5344CB8AC3E}">
        <p14:creationId xmlns:p14="http://schemas.microsoft.com/office/powerpoint/2010/main" val="312625136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AutoShape 103"/>
          <p:cNvSpPr>
            <a:spLocks noChangeArrowheads="1"/>
          </p:cNvSpPr>
          <p:nvPr/>
        </p:nvSpPr>
        <p:spPr bwMode="gray">
          <a:xfrm>
            <a:off x="-36086" y="-70491"/>
            <a:ext cx="9224253" cy="5213991"/>
          </a:xfrm>
          <a:prstGeom prst="roundRect">
            <a:avLst>
              <a:gd name="adj" fmla="val 2259"/>
            </a:avLst>
          </a:prstGeom>
          <a:gradFill rotWithShape="1"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5400000" scaled="1"/>
          </a:gradFill>
          <a:ln w="28575">
            <a:noFill/>
            <a:round/>
            <a:headEnd/>
            <a:tailEnd/>
          </a:ln>
          <a:effectLst/>
        </p:spPr>
        <p:txBody>
          <a:bodyPr wrap="none" lIns="68580" tIns="34290" rIns="68580" bIns="34290" anchor="ctr"/>
          <a:lstStyle/>
          <a:p>
            <a:pPr marL="214313" indent="-214313" algn="ctr">
              <a:buFont typeface="Arial" panose="020B0604020202020204" pitchFamily="34" charset="0"/>
              <a:buChar char="•"/>
            </a:pPr>
            <a:endParaRPr lang="ru-RU" sz="1200" b="1" dirty="0"/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4008943" y="3689284"/>
            <a:ext cx="3926448" cy="780967"/>
          </a:xfrm>
          <a:prstGeom prst="roundRect">
            <a:avLst/>
          </a:prstGeom>
          <a:solidFill>
            <a:schemeClr val="accent5">
              <a:lumMod val="20000"/>
              <a:lumOff val="80000"/>
              <a:alpha val="60000"/>
            </a:schemeClr>
          </a:solidFill>
          <a:ln w="15875">
            <a:solidFill>
              <a:schemeClr val="accent5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6000" tIns="34290" rIns="68580" bIns="34290" anchor="ctr"/>
          <a:lstStyle/>
          <a:p>
            <a:endParaRPr lang="ru-RU" sz="11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endParaRPr lang="ru-RU" sz="11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922" y="31831"/>
            <a:ext cx="1989472" cy="658302"/>
          </a:xfrm>
          <a:prstGeom prst="rect">
            <a:avLst/>
          </a:prstGeom>
        </p:spPr>
      </p:pic>
      <p:sp>
        <p:nvSpPr>
          <p:cNvPr id="28" name="Скругленный прямоугольник 27"/>
          <p:cNvSpPr/>
          <p:nvPr/>
        </p:nvSpPr>
        <p:spPr>
          <a:xfrm flipH="1">
            <a:off x="-605259" y="10486209"/>
            <a:ext cx="39809" cy="48018"/>
          </a:xfrm>
          <a:prstGeom prst="roundRect">
            <a:avLst/>
          </a:prstGeom>
          <a:solidFill>
            <a:srgbClr val="E6E0EC">
              <a:alpha val="60000"/>
            </a:srgbClr>
          </a:solidFill>
          <a:ln w="15875">
            <a:solidFill>
              <a:schemeClr val="accent5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6000" tIns="34290" rIns="68580" bIns="34290" anchor="ctr"/>
          <a:lstStyle/>
          <a:p>
            <a:pPr>
              <a:defRPr/>
            </a:pPr>
            <a:endParaRPr lang="ru-RU" sz="11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>
              <a:defRPr/>
            </a:pPr>
            <a:endParaRPr lang="ru-RU" sz="11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413475" y="3689284"/>
            <a:ext cx="3221588" cy="76174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Оказываются консультации:</a:t>
            </a: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r>
              <a:rPr lang="ru-RU" sz="1200" dirty="0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Казначейское сопровождение;</a:t>
            </a: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r>
              <a:rPr lang="ru-RU" sz="1200" dirty="0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Удостоверяющий центр.</a:t>
            </a:r>
          </a:p>
          <a:p>
            <a:endParaRPr lang="ru-RU" sz="9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Номер слайда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46011" y="4707643"/>
            <a:ext cx="223838" cy="273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7213" indent="-2143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859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28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5717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900" dirty="0">
                <a:solidFill>
                  <a:srgbClr val="898989"/>
                </a:solidFill>
              </a:rPr>
              <a:t>4</a:t>
            </a:r>
          </a:p>
        </p:txBody>
      </p:sp>
      <p:sp>
        <p:nvSpPr>
          <p:cNvPr id="33" name="Прямоугольник с двумя скругленными соседними углами 32"/>
          <p:cNvSpPr/>
          <p:nvPr/>
        </p:nvSpPr>
        <p:spPr>
          <a:xfrm>
            <a:off x="717798" y="744425"/>
            <a:ext cx="7722818" cy="261724"/>
          </a:xfrm>
          <a:prstGeom prst="round2SameRect">
            <a:avLst>
              <a:gd name="adj1" fmla="val 50000"/>
              <a:gd name="adj2" fmla="val 0"/>
            </a:avLst>
          </a:prstGeom>
          <a:gradFill rotWithShape="1">
            <a:gsLst>
              <a:gs pos="0">
                <a:srgbClr val="112447"/>
              </a:gs>
              <a:gs pos="50000">
                <a:srgbClr val="4472C4">
                  <a:satMod val="110000"/>
                  <a:lumMod val="100000"/>
                  <a:shade val="100000"/>
                </a:srgbClr>
              </a:gs>
              <a:gs pos="100000">
                <a:srgbClr val="4472C4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lIns="68580" tIns="34290" rIns="68580" bIns="34290" rtlCol="0" anchor="ctr"/>
          <a:lstStyle/>
          <a:p>
            <a:pPr algn="ctr" eaLnBrk="1" hangingPunct="1"/>
            <a:r>
              <a:rPr lang="ru-RU" altLang="ru-RU" dirty="0">
                <a:solidFill>
                  <a:schemeClr val="bg1"/>
                </a:solidFill>
                <a:latin typeface="Impact" panose="020B0806030902050204" pitchFamily="34" charset="0"/>
              </a:rPr>
              <a:t>Единый контактный центр Федерального казначейства Результата </a:t>
            </a:r>
            <a:endParaRPr lang="ru-RU" altLang="ru-RU" sz="15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40" name="object 6"/>
          <p:cNvSpPr/>
          <p:nvPr/>
        </p:nvSpPr>
        <p:spPr>
          <a:xfrm>
            <a:off x="717797" y="278836"/>
            <a:ext cx="2167980" cy="1566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1" name="object 4"/>
          <p:cNvSpPr/>
          <p:nvPr/>
        </p:nvSpPr>
        <p:spPr>
          <a:xfrm>
            <a:off x="301486" y="303742"/>
            <a:ext cx="145164" cy="14518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5" name="object 5"/>
          <p:cNvSpPr/>
          <p:nvPr/>
        </p:nvSpPr>
        <p:spPr>
          <a:xfrm>
            <a:off x="184383" y="136932"/>
            <a:ext cx="380215" cy="42275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9" name="Прямоугольник 58"/>
          <p:cNvSpPr/>
          <p:nvPr/>
        </p:nvSpPr>
        <p:spPr>
          <a:xfrm>
            <a:off x="83388" y="1311375"/>
            <a:ext cx="3520131" cy="315471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ru-RU" sz="1600" b="1" dirty="0">
                <a:ln w="0"/>
                <a:solidFill>
                  <a:schemeClr val="accent5">
                    <a:lumMod val="50000"/>
                  </a:schemeClr>
                </a:solidFill>
              </a:rPr>
              <a:t>Для сотрудников ЦА/ЦОКР/УФК:</a:t>
            </a:r>
          </a:p>
        </p:txBody>
      </p:sp>
      <p:sp>
        <p:nvSpPr>
          <p:cNvPr id="60" name="Прямоугольник 59"/>
          <p:cNvSpPr/>
          <p:nvPr/>
        </p:nvSpPr>
        <p:spPr>
          <a:xfrm>
            <a:off x="260223" y="1578992"/>
            <a:ext cx="3083128" cy="1300356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marL="214313" indent="-214313" algn="ctr">
              <a:buFontTx/>
              <a:buChar char="-"/>
            </a:pPr>
            <a:r>
              <a:rPr lang="ru-RU" sz="1600" dirty="0">
                <a:ln w="0"/>
                <a:solidFill>
                  <a:schemeClr val="accent5">
                    <a:lumMod val="50000"/>
                  </a:schemeClr>
                </a:solidFill>
              </a:rPr>
              <a:t>Портал самообслуживания</a:t>
            </a:r>
          </a:p>
          <a:p>
            <a:pPr marL="214313" indent="-214313" algn="ctr">
              <a:buFontTx/>
              <a:buChar char="-"/>
            </a:pPr>
            <a:r>
              <a:rPr lang="ru-RU" sz="1600" dirty="0">
                <a:ln w="0"/>
                <a:solidFill>
                  <a:schemeClr val="accent5">
                    <a:lumMod val="50000"/>
                  </a:schemeClr>
                </a:solidFill>
              </a:rPr>
              <a:t>Позвонить на 777</a:t>
            </a:r>
          </a:p>
          <a:p>
            <a:pPr marL="214313" indent="-214313" algn="ctr">
              <a:buFontTx/>
              <a:buChar char="-"/>
            </a:pPr>
            <a:r>
              <a:rPr lang="ru-RU" sz="1600" dirty="0">
                <a:ln w="0"/>
                <a:solidFill>
                  <a:schemeClr val="accent5">
                    <a:lumMod val="50000"/>
                  </a:schemeClr>
                </a:solidFill>
              </a:rPr>
              <a:t>Позвонить 8(800) 2222 – 777 </a:t>
            </a:r>
          </a:p>
          <a:p>
            <a:pPr marL="214313" indent="-214313" algn="ctr">
              <a:buFontTx/>
              <a:buChar char="-"/>
            </a:pPr>
            <a:r>
              <a:rPr lang="ru-RU" sz="1600" dirty="0">
                <a:ln w="0"/>
                <a:solidFill>
                  <a:schemeClr val="accent5">
                    <a:lumMod val="50000"/>
                  </a:schemeClr>
                </a:solidFill>
              </a:rPr>
              <a:t>Электронная почта</a:t>
            </a:r>
            <a:endParaRPr lang="en-US" sz="1600" dirty="0">
              <a:ln w="0"/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1600" dirty="0">
                <a:ln w="0"/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600" dirty="0">
                <a:ln w="0"/>
                <a:solidFill>
                  <a:schemeClr val="accent5">
                    <a:lumMod val="50000"/>
                  </a:schemeClr>
                </a:solidFill>
              </a:rPr>
              <a:t>support _EB@roskazna.ru</a:t>
            </a:r>
            <a:endParaRPr lang="ru-RU" sz="1600" dirty="0">
              <a:ln w="0"/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724167" y="3332999"/>
            <a:ext cx="1849802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ru-RU" b="1" dirty="0">
                <a:ln w="0"/>
                <a:solidFill>
                  <a:schemeClr val="accent5">
                    <a:lumMod val="50000"/>
                  </a:schemeClr>
                </a:solidFill>
              </a:rPr>
              <a:t>Для Клиентов:</a:t>
            </a:r>
          </a:p>
        </p:txBody>
      </p:sp>
      <p:sp>
        <p:nvSpPr>
          <p:cNvPr id="62" name="Прямоугольник 61"/>
          <p:cNvSpPr/>
          <p:nvPr/>
        </p:nvSpPr>
        <p:spPr>
          <a:xfrm>
            <a:off x="107504" y="3795886"/>
            <a:ext cx="3083128" cy="807913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marL="214313" indent="-214313" algn="ctr">
              <a:buFontTx/>
              <a:buChar char="-"/>
            </a:pPr>
            <a:r>
              <a:rPr lang="ru-RU" sz="1600" dirty="0">
                <a:ln w="0"/>
                <a:solidFill>
                  <a:schemeClr val="accent5">
                    <a:lumMod val="50000"/>
                  </a:schemeClr>
                </a:solidFill>
              </a:rPr>
              <a:t>Позвонить 8(800) 2222 – 777 </a:t>
            </a:r>
          </a:p>
          <a:p>
            <a:pPr marL="214313" indent="-214313" algn="ctr">
              <a:buFontTx/>
              <a:buChar char="-"/>
            </a:pPr>
            <a:r>
              <a:rPr lang="ru-RU" sz="1600" dirty="0">
                <a:ln w="0"/>
                <a:solidFill>
                  <a:schemeClr val="accent5">
                    <a:lumMod val="50000"/>
                  </a:schemeClr>
                </a:solidFill>
              </a:rPr>
              <a:t>Электронная почта</a:t>
            </a:r>
            <a:endParaRPr lang="en-US" sz="1600">
              <a:ln w="0"/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1600">
                <a:ln w="0"/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600" dirty="0">
                <a:ln w="0"/>
                <a:solidFill>
                  <a:schemeClr val="accent5">
                    <a:lumMod val="50000"/>
                  </a:schemeClr>
                </a:solidFill>
              </a:rPr>
              <a:t>support _EB@roskazna.ru</a:t>
            </a:r>
            <a:endParaRPr lang="ru-RU" sz="1600" dirty="0">
              <a:ln w="0"/>
              <a:solidFill>
                <a:schemeClr val="accent5">
                  <a:lumMod val="50000"/>
                </a:schemeClr>
              </a:solidFill>
            </a:endParaRPr>
          </a:p>
        </p:txBody>
      </p:sp>
      <p:graphicFrame>
        <p:nvGraphicFramePr>
          <p:cNvPr id="63" name="Схема 62"/>
          <p:cNvGraphicFramePr/>
          <p:nvPr>
            <p:extLst>
              <p:ext uri="{D42A27DB-BD31-4B8C-83A1-F6EECF244321}">
                <p14:modId xmlns:p14="http://schemas.microsoft.com/office/powerpoint/2010/main" val="778536782"/>
              </p:ext>
            </p:extLst>
          </p:nvPr>
        </p:nvGraphicFramePr>
        <p:xfrm>
          <a:off x="4300936" y="1186962"/>
          <a:ext cx="4266474" cy="2057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pSp>
        <p:nvGrpSpPr>
          <p:cNvPr id="64" name="Группа 63"/>
          <p:cNvGrpSpPr/>
          <p:nvPr/>
        </p:nvGrpSpPr>
        <p:grpSpPr>
          <a:xfrm>
            <a:off x="5091618" y="2448766"/>
            <a:ext cx="932651" cy="917381"/>
            <a:chOff x="4763414" y="231535"/>
            <a:chExt cx="1332585" cy="1332159"/>
          </a:xfrm>
          <a:scene3d>
            <a:camera prst="orthographicFront"/>
            <a:lightRig rig="flat" dir="t"/>
          </a:scene3d>
        </p:grpSpPr>
        <p:sp>
          <p:nvSpPr>
            <p:cNvPr id="65" name="Овал 64"/>
            <p:cNvSpPr/>
            <p:nvPr/>
          </p:nvSpPr>
          <p:spPr>
            <a:xfrm>
              <a:off x="4763414" y="231535"/>
              <a:ext cx="1332585" cy="1332159"/>
            </a:xfrm>
            <a:prstGeom prst="ellipse">
              <a:avLst/>
            </a:prstGeom>
            <a:effectLst>
              <a:outerShdw blurRad="40000" dist="23000" dir="5400000" rotWithShape="0">
                <a:srgbClr val="000000"/>
              </a:outerShdw>
            </a:effectLst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rgbClr r="0" g="0" b="0"/>
            </a:effectRef>
            <a:fontRef idx="minor">
              <a:schemeClr val="lt1"/>
            </a:fontRef>
          </p:style>
        </p:sp>
        <p:sp>
          <p:nvSpPr>
            <p:cNvPr id="66" name="Овал 4"/>
            <p:cNvSpPr/>
            <p:nvPr/>
          </p:nvSpPr>
          <p:spPr>
            <a:xfrm>
              <a:off x="4958567" y="426625"/>
              <a:ext cx="942279" cy="94197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algn="ctr" defTabSz="36671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b="1" dirty="0"/>
                <a:t>Нужна</a:t>
              </a:r>
              <a:r>
                <a:rPr lang="ru-RU" sz="1200" b="1" dirty="0"/>
                <a:t> </a:t>
              </a:r>
              <a:r>
                <a:rPr lang="ru-RU" sz="1000" b="1" dirty="0"/>
                <a:t>помощь</a:t>
              </a:r>
            </a:p>
          </p:txBody>
        </p:sp>
      </p:grpSp>
      <p:grpSp>
        <p:nvGrpSpPr>
          <p:cNvPr id="67" name="Группа 66"/>
          <p:cNvGrpSpPr/>
          <p:nvPr/>
        </p:nvGrpSpPr>
        <p:grpSpPr>
          <a:xfrm>
            <a:off x="6826332" y="2362519"/>
            <a:ext cx="1130044" cy="881965"/>
            <a:chOff x="125577" y="884079"/>
            <a:chExt cx="1614624" cy="1280731"/>
          </a:xfrm>
          <a:effectLst>
            <a:outerShdw blurRad="50800" dist="50800" dir="5400000" algn="ctr" rotWithShape="0">
              <a:srgbClr val="000000">
                <a:alpha val="87000"/>
              </a:srgbClr>
            </a:outerShdw>
          </a:effectLst>
          <a:scene3d>
            <a:camera prst="orthographicFront"/>
            <a:lightRig rig="flat" dir="t"/>
          </a:scene3d>
        </p:grpSpPr>
        <p:sp>
          <p:nvSpPr>
            <p:cNvPr id="68" name="Овал 67"/>
            <p:cNvSpPr/>
            <p:nvPr/>
          </p:nvSpPr>
          <p:spPr>
            <a:xfrm>
              <a:off x="125577" y="884079"/>
              <a:ext cx="1614624" cy="1280731"/>
            </a:xfrm>
            <a:prstGeom prst="ellipse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ru-RU" sz="900" b="1" dirty="0"/>
                <a:t>Не работает подпись</a:t>
              </a:r>
            </a:p>
          </p:txBody>
        </p:sp>
        <p:sp>
          <p:nvSpPr>
            <p:cNvPr id="69" name="Овал 4"/>
            <p:cNvSpPr/>
            <p:nvPr/>
          </p:nvSpPr>
          <p:spPr>
            <a:xfrm>
              <a:off x="320730" y="1053456"/>
              <a:ext cx="942279" cy="94197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algn="ctr" defTabSz="36671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800" dirty="0"/>
            </a:p>
          </p:txBody>
        </p:sp>
      </p:grpSp>
    </p:spTree>
    <p:extLst>
      <p:ext uri="{BB962C8B-B14F-4D97-AF65-F5344CB8AC3E}">
        <p14:creationId xmlns:p14="http://schemas.microsoft.com/office/powerpoint/2010/main" val="2273614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5379611" y="1826673"/>
            <a:ext cx="3912289" cy="1469633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Создано:</a:t>
            </a:r>
          </a:p>
          <a:p>
            <a:pPr marL="214313" indent="-214313">
              <a:buFont typeface="Wingdings" panose="05000000000000000000" pitchFamily="2" charset="2"/>
              <a:buChar char="ü"/>
            </a:pPr>
            <a:r>
              <a:rPr lang="ru-RU" sz="1100" dirty="0">
                <a:solidFill>
                  <a:schemeClr val="bg1"/>
                </a:solidFill>
              </a:rPr>
              <a:t>28 курсов по  5 информационным системам</a:t>
            </a:r>
          </a:p>
          <a:p>
            <a:pPr marL="214313" indent="-214313">
              <a:buFont typeface="Wingdings" panose="05000000000000000000" pitchFamily="2" charset="2"/>
              <a:buChar char="ü"/>
            </a:pPr>
            <a:r>
              <a:rPr lang="ru-RU" sz="1100" dirty="0">
                <a:solidFill>
                  <a:schemeClr val="bg1"/>
                </a:solidFill>
              </a:rPr>
              <a:t>Тесты для кандидатов в 16 управлений  на вакантные</a:t>
            </a:r>
          </a:p>
          <a:p>
            <a:r>
              <a:rPr lang="ru-RU" sz="1100" dirty="0">
                <a:solidFill>
                  <a:schemeClr val="bg1"/>
                </a:solidFill>
              </a:rPr>
              <a:t>       должности в ЦАФК</a:t>
            </a:r>
          </a:p>
          <a:p>
            <a:endParaRPr lang="ru-RU" sz="1100" dirty="0">
              <a:solidFill>
                <a:schemeClr val="bg1"/>
              </a:solidFill>
            </a:endParaRPr>
          </a:p>
          <a:p>
            <a:endParaRPr lang="ru-RU" sz="1100" dirty="0">
              <a:solidFill>
                <a:schemeClr val="bg1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endParaRPr lang="ru-RU" dirty="0"/>
          </a:p>
        </p:txBody>
      </p:sp>
      <p:sp>
        <p:nvSpPr>
          <p:cNvPr id="6" name="AutoShape 103"/>
          <p:cNvSpPr>
            <a:spLocks noChangeArrowheads="1"/>
          </p:cNvSpPr>
          <p:nvPr/>
        </p:nvSpPr>
        <p:spPr bwMode="gray">
          <a:xfrm>
            <a:off x="-32920" y="-70491"/>
            <a:ext cx="9224253" cy="5213991"/>
          </a:xfrm>
          <a:prstGeom prst="roundRect">
            <a:avLst>
              <a:gd name="adj" fmla="val 2259"/>
            </a:avLst>
          </a:prstGeom>
          <a:gradFill rotWithShape="1"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5400000" scaled="1"/>
          </a:gradFill>
          <a:ln w="28575">
            <a:noFill/>
            <a:round/>
            <a:headEnd/>
            <a:tailEnd/>
          </a:ln>
          <a:effectLst/>
        </p:spPr>
        <p:txBody>
          <a:bodyPr wrap="none" lIns="68580" tIns="34290" rIns="68580" bIns="34290" anchor="ctr"/>
          <a:lstStyle/>
          <a:p>
            <a:pPr marL="214313" indent="-214313" algn="ctr">
              <a:buFont typeface="Arial" panose="020B0604020202020204" pitchFamily="34" charset="0"/>
              <a:buChar char="•"/>
            </a:pPr>
            <a:endParaRPr lang="ru-RU" sz="1200" b="1" dirty="0"/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008647464"/>
              </p:ext>
            </p:extLst>
          </p:nvPr>
        </p:nvGraphicFramePr>
        <p:xfrm>
          <a:off x="327780" y="1074842"/>
          <a:ext cx="3665729" cy="3159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Рисунок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89665" y="1498577"/>
            <a:ext cx="2319107" cy="1786108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3575490" y="1452096"/>
            <a:ext cx="2246666" cy="30008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ru-RU" sz="1500" b="1" dirty="0">
                <a:solidFill>
                  <a:srgbClr val="002060"/>
                </a:solidFill>
              </a:rPr>
              <a:t>Курсы:</a:t>
            </a:r>
            <a:endParaRPr lang="ru-RU" sz="1500" dirty="0">
              <a:solidFill>
                <a:srgbClr val="00206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922486" y="3374624"/>
            <a:ext cx="1585618" cy="80791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1200" b="1" dirty="0">
                <a:solidFill>
                  <a:schemeClr val="accent6">
                    <a:lumMod val="50000"/>
                  </a:schemeClr>
                </a:solidFill>
              </a:rPr>
              <a:t>55</a:t>
            </a:r>
          </a:p>
          <a:p>
            <a:pPr algn="ctr"/>
            <a:r>
              <a:rPr lang="ru-RU" sz="1200" b="1" dirty="0">
                <a:solidFill>
                  <a:schemeClr val="accent6">
                    <a:lumMod val="50000"/>
                  </a:schemeClr>
                </a:solidFill>
              </a:rPr>
              <a:t> курсов </a:t>
            </a:r>
          </a:p>
          <a:p>
            <a:pPr algn="ctr"/>
            <a:r>
              <a:rPr lang="ru-RU" sz="1200" b="1" dirty="0">
                <a:solidFill>
                  <a:schemeClr val="accent6">
                    <a:lumMod val="50000"/>
                  </a:schemeClr>
                </a:solidFill>
              </a:rPr>
              <a:t>дистанционного обучения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6744831" y="3428584"/>
            <a:ext cx="1754801" cy="43858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1200" b="1" dirty="0">
                <a:solidFill>
                  <a:schemeClr val="accent6">
                    <a:lumMod val="50000"/>
                  </a:schemeClr>
                </a:solidFill>
              </a:rPr>
              <a:t>5 000</a:t>
            </a:r>
          </a:p>
          <a:p>
            <a:pPr algn="ctr"/>
            <a:r>
              <a:rPr lang="ru-RU" sz="1200" b="1" dirty="0">
                <a:solidFill>
                  <a:schemeClr val="accent6">
                    <a:lumMod val="50000"/>
                  </a:schemeClr>
                </a:solidFill>
              </a:rPr>
              <a:t>человек обучено</a:t>
            </a:r>
          </a:p>
        </p:txBody>
      </p:sp>
      <p:sp>
        <p:nvSpPr>
          <p:cNvPr id="19" name="Прямоугольник с двумя скругленными соседними углами 18"/>
          <p:cNvSpPr/>
          <p:nvPr/>
        </p:nvSpPr>
        <p:spPr>
          <a:xfrm>
            <a:off x="717798" y="744425"/>
            <a:ext cx="7722818" cy="261724"/>
          </a:xfrm>
          <a:prstGeom prst="round2SameRect">
            <a:avLst>
              <a:gd name="adj1" fmla="val 50000"/>
              <a:gd name="adj2" fmla="val 0"/>
            </a:avLst>
          </a:prstGeom>
          <a:gradFill rotWithShape="1">
            <a:gsLst>
              <a:gs pos="0">
                <a:srgbClr val="112447"/>
              </a:gs>
              <a:gs pos="50000">
                <a:srgbClr val="4472C4">
                  <a:satMod val="110000"/>
                  <a:lumMod val="100000"/>
                  <a:shade val="100000"/>
                </a:srgbClr>
              </a:gs>
              <a:gs pos="100000">
                <a:srgbClr val="4472C4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lIns="68580" tIns="34290" rIns="68580" bIns="34290" rtlCol="0" anchor="ctr"/>
          <a:lstStyle/>
          <a:p>
            <a:pPr algn="ctr" eaLnBrk="1" hangingPunct="1"/>
            <a:r>
              <a:rPr lang="ru-RU" kern="0" dirty="0">
                <a:solidFill>
                  <a:prstClr val="white"/>
                </a:solidFill>
                <a:latin typeface="Franklin Gothic Demi Cond" panose="020B0706030402020204" pitchFamily="34" charset="0"/>
                <a:cs typeface="CordiaUPC" panose="020B0304020202020204" pitchFamily="34" charset="-34"/>
              </a:rPr>
              <a:t>Подсистема электронного обучения Федерального казначейства 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1389475" y="1244663"/>
            <a:ext cx="1035008" cy="407804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endParaRPr lang="ru-RU" sz="1100" b="1" dirty="0">
              <a:solidFill>
                <a:srgbClr val="FFFFFF"/>
              </a:solidFill>
            </a:endParaRPr>
          </a:p>
          <a:p>
            <a:endParaRPr lang="ru-RU" sz="11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6864913" y="1462367"/>
            <a:ext cx="2204332" cy="30008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1500" b="1" dirty="0">
                <a:solidFill>
                  <a:srgbClr val="002060"/>
                </a:solidFill>
              </a:rPr>
              <a:t>peo.roskazna.ru</a:t>
            </a:r>
            <a:endParaRPr lang="ru-RU" sz="1500" dirty="0">
              <a:solidFill>
                <a:srgbClr val="002060"/>
              </a:solidFill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21763" y="3440225"/>
            <a:ext cx="446137" cy="439853"/>
          </a:xfrm>
          <a:prstGeom prst="rect">
            <a:avLst/>
          </a:prstGeom>
        </p:spPr>
      </p:pic>
      <p:graphicFrame>
        <p:nvGraphicFramePr>
          <p:cNvPr id="23" name="Диаграмма 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77369013"/>
              </p:ext>
            </p:extLst>
          </p:nvPr>
        </p:nvGraphicFramePr>
        <p:xfrm>
          <a:off x="6325245" y="3931159"/>
          <a:ext cx="2599748" cy="8877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26" name="object 4"/>
          <p:cNvSpPr/>
          <p:nvPr/>
        </p:nvSpPr>
        <p:spPr>
          <a:xfrm>
            <a:off x="301486" y="303742"/>
            <a:ext cx="145164" cy="14518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" name="object 5"/>
          <p:cNvSpPr/>
          <p:nvPr/>
        </p:nvSpPr>
        <p:spPr>
          <a:xfrm>
            <a:off x="184383" y="136932"/>
            <a:ext cx="380215" cy="42275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8" name="object 6"/>
          <p:cNvSpPr/>
          <p:nvPr/>
        </p:nvSpPr>
        <p:spPr>
          <a:xfrm>
            <a:off x="717797" y="278836"/>
            <a:ext cx="2167980" cy="15666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3489822" y="1855997"/>
            <a:ext cx="2418002" cy="74635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Операции по казначейскому сопровождению в подсистеме управления расходами ГИИС "Электронный бюджет"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3489823" y="2592239"/>
            <a:ext cx="2445770" cy="407804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Особенности работы в ГИИС ЭБ по лицевым счетам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3489823" y="2984483"/>
            <a:ext cx="2445770" cy="407804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Порядок подключения к ГИИС "Электронный бюджет"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82082" y="4043019"/>
            <a:ext cx="3734548" cy="623248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en-US" dirty="0">
                <a:hlinkClick r:id="rId14"/>
              </a:rPr>
              <a:t>peo.roskazna.ru</a:t>
            </a:r>
            <a:r>
              <a:rPr lang="ru-RU" dirty="0"/>
              <a:t>            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– Интернет</a:t>
            </a:r>
          </a:p>
          <a:p>
            <a:r>
              <a:rPr lang="en-US" dirty="0">
                <a:hlinkClick r:id="rId14"/>
              </a:rPr>
              <a:t>peo.portal-fk.fsfk.local</a:t>
            </a:r>
            <a:r>
              <a:rPr lang="en-US" dirty="0"/>
              <a:t> </a:t>
            </a:r>
            <a:r>
              <a:rPr lang="ru-RU" dirty="0"/>
              <a:t>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–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ЗКВС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D7A99F-94A0-41A1-B97C-8A5270C69233}" type="slidenum">
              <a:rPr lang="ru-RU" altLang="ru-RU" smtClean="0"/>
              <a:pPr>
                <a:defRPr/>
              </a:pPr>
              <a:t>11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6626263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Номер слайда 4"/>
          <p:cNvSpPr txBox="1">
            <a:spLocks noGrp="1"/>
          </p:cNvSpPr>
          <p:nvPr/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100">
              <a:latin typeface="Arial" pitchFamily="34" charset="0"/>
            </a:endParaRPr>
          </a:p>
        </p:txBody>
      </p:sp>
      <p:sp>
        <p:nvSpPr>
          <p:cNvPr id="4100" name="Прямоугольник 29"/>
          <p:cNvSpPr>
            <a:spLocks noChangeArrowheads="1"/>
          </p:cNvSpPr>
          <p:nvPr/>
        </p:nvSpPr>
        <p:spPr bwMode="auto">
          <a:xfrm>
            <a:off x="872729" y="1314450"/>
            <a:ext cx="7541419" cy="761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3000" b="1" dirty="0">
                <a:solidFill>
                  <a:schemeClr val="accent5">
                    <a:lumMod val="75000"/>
                  </a:schemeClr>
                </a:solidFill>
              </a:rPr>
              <a:t>СПАСИБО ЗА ВНИМАНИЕ!</a:t>
            </a:r>
            <a:endParaRPr lang="ru-RU" sz="3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101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8798719" y="4799410"/>
            <a:ext cx="290513" cy="27384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557213" indent="-214313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Calibri" pitchFamily="34" charset="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18859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228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25717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31D662B2-4D72-4CD0-A6C7-E76B248FF7F9}" type="slidenum">
              <a:rPr lang="ru-RU" altLang="ru-RU" sz="900">
                <a:solidFill>
                  <a:srgbClr val="898989"/>
                </a:solidFill>
                <a:cs typeface="Arial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12</a:t>
            </a:fld>
            <a:endParaRPr lang="ru-RU" altLang="ru-RU" sz="900">
              <a:solidFill>
                <a:srgbClr val="898989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8011328"/>
      </p:ext>
    </p:extLst>
  </p:cSld>
  <p:clrMapOvr>
    <a:masterClrMapping/>
  </p:clrMapOvr>
  <p:transition spd="slow" advClick="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1" name="Группа 130"/>
          <p:cNvGrpSpPr/>
          <p:nvPr/>
        </p:nvGrpSpPr>
        <p:grpSpPr>
          <a:xfrm rot="5400000">
            <a:off x="-1495304" y="2500016"/>
            <a:ext cx="2580415" cy="236611"/>
            <a:chOff x="-674471" y="2293632"/>
            <a:chExt cx="3441350" cy="315440"/>
          </a:xfrm>
        </p:grpSpPr>
        <p:sp>
          <p:nvSpPr>
            <p:cNvPr id="132" name="Скругленный прямоугольник 131"/>
            <p:cNvSpPr/>
            <p:nvPr/>
          </p:nvSpPr>
          <p:spPr>
            <a:xfrm>
              <a:off x="494500" y="2304096"/>
              <a:ext cx="318234" cy="304976"/>
            </a:xfrm>
            <a:prstGeom prst="roundRect">
              <a:avLst>
                <a:gd name="adj" fmla="val 9524"/>
              </a:avLst>
            </a:prstGeom>
            <a:solidFill>
              <a:srgbClr val="3DB3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3" name="Скругленный прямоугольник 132"/>
            <p:cNvSpPr/>
            <p:nvPr/>
          </p:nvSpPr>
          <p:spPr>
            <a:xfrm>
              <a:off x="875915" y="2304096"/>
              <a:ext cx="318234" cy="304976"/>
            </a:xfrm>
            <a:prstGeom prst="roundRect">
              <a:avLst>
                <a:gd name="adj" fmla="val 9524"/>
              </a:avLst>
            </a:prstGeom>
            <a:solidFill>
              <a:srgbClr val="1575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34" name="Скругленный прямоугольник 133"/>
            <p:cNvSpPr/>
            <p:nvPr/>
          </p:nvSpPr>
          <p:spPr>
            <a:xfrm>
              <a:off x="1257331" y="2304096"/>
              <a:ext cx="318234" cy="304976"/>
            </a:xfrm>
            <a:prstGeom prst="roundRect">
              <a:avLst>
                <a:gd name="adj" fmla="val 9524"/>
              </a:avLst>
            </a:prstGeom>
            <a:solidFill>
              <a:srgbClr val="4454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5" name="Скругленный прямоугольник 134"/>
            <p:cNvSpPr/>
            <p:nvPr/>
          </p:nvSpPr>
          <p:spPr>
            <a:xfrm>
              <a:off x="-674471" y="2298704"/>
              <a:ext cx="318234" cy="304976"/>
            </a:xfrm>
            <a:prstGeom prst="roundRect">
              <a:avLst>
                <a:gd name="adj" fmla="val 9524"/>
              </a:avLst>
            </a:prstGeom>
            <a:solidFill>
              <a:srgbClr val="C02B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6" name="Скругленный прямоугольник 135"/>
            <p:cNvSpPr/>
            <p:nvPr/>
          </p:nvSpPr>
          <p:spPr>
            <a:xfrm>
              <a:off x="-284744" y="2298704"/>
              <a:ext cx="318234" cy="304976"/>
            </a:xfrm>
            <a:prstGeom prst="roundRect">
              <a:avLst>
                <a:gd name="adj" fmla="val 9524"/>
              </a:avLst>
            </a:prstGeom>
            <a:solidFill>
              <a:srgbClr val="FA72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7" name="Скругленный прямоугольник 136"/>
            <p:cNvSpPr/>
            <p:nvPr/>
          </p:nvSpPr>
          <p:spPr>
            <a:xfrm>
              <a:off x="104985" y="2298704"/>
              <a:ext cx="318234" cy="304976"/>
            </a:xfrm>
            <a:prstGeom prst="roundRect">
              <a:avLst>
                <a:gd name="adj" fmla="val 9524"/>
              </a:avLst>
            </a:prstGeom>
            <a:solidFill>
              <a:srgbClr val="94B0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8" name="Скругленный прямоугольник 137"/>
            <p:cNvSpPr/>
            <p:nvPr/>
          </p:nvSpPr>
          <p:spPr>
            <a:xfrm>
              <a:off x="2059360" y="2295783"/>
              <a:ext cx="318234" cy="304976"/>
            </a:xfrm>
            <a:prstGeom prst="roundRect">
              <a:avLst>
                <a:gd name="adj" fmla="val 9524"/>
              </a:avLst>
            </a:prstGeom>
            <a:solidFill>
              <a:srgbClr val="9DA6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9" name="Скругленный прямоугольник 138"/>
            <p:cNvSpPr/>
            <p:nvPr/>
          </p:nvSpPr>
          <p:spPr>
            <a:xfrm>
              <a:off x="2448645" y="2295783"/>
              <a:ext cx="318234" cy="304976"/>
            </a:xfrm>
            <a:prstGeom prst="roundRect">
              <a:avLst>
                <a:gd name="adj" fmla="val 9524"/>
              </a:avLst>
            </a:prstGeom>
            <a:solidFill>
              <a:srgbClr val="E0E4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0" name="Скругленный прямоугольник 139"/>
            <p:cNvSpPr/>
            <p:nvPr/>
          </p:nvSpPr>
          <p:spPr>
            <a:xfrm>
              <a:off x="1656344" y="2293632"/>
              <a:ext cx="318234" cy="304976"/>
            </a:xfrm>
            <a:prstGeom prst="roundRect">
              <a:avLst>
                <a:gd name="adj" fmla="val 9524"/>
              </a:avLst>
            </a:prstGeom>
            <a:solidFill>
              <a:srgbClr val="767F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90" name="Title 20">
            <a:extLst>
              <a:ext uri="{FF2B5EF4-FFF2-40B4-BE49-F238E27FC236}">
                <a16:creationId xmlns:a16="http://schemas.microsoft.com/office/drawing/2014/main" id="{056EE1DC-9AD9-4E70-812B-2242F1A5DC2E}"/>
              </a:ext>
            </a:extLst>
          </p:cNvPr>
          <p:cNvSpPr txBox="1">
            <a:spLocks/>
          </p:cNvSpPr>
          <p:nvPr/>
        </p:nvSpPr>
        <p:spPr>
          <a:xfrm>
            <a:off x="2742164" y="4675"/>
            <a:ext cx="6408712" cy="523220"/>
          </a:xfrm>
          <a:prstGeom prst="rect">
            <a:avLst/>
          </a:prstGeom>
          <a:ln>
            <a:noFill/>
          </a:ln>
          <a:effectLst>
            <a:softEdge rad="0"/>
          </a:effectLst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defRPr sz="2000">
                <a:solidFill>
                  <a:srgbClr val="9DA6AF"/>
                </a:solidFill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ru-RU" sz="1400" dirty="0">
                <a:solidFill>
                  <a:srgbClr val="002060"/>
                </a:solidFill>
              </a:rPr>
              <a:t>Результаты работы в компоненте казначейского сопровождения</a:t>
            </a:r>
          </a:p>
          <a:p>
            <a:r>
              <a:rPr lang="ru-RU" sz="1400" dirty="0">
                <a:solidFill>
                  <a:srgbClr val="002060"/>
                </a:solidFill>
              </a:rPr>
              <a:t>ГИИС «Электронный бюджет»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995936" y="507638"/>
            <a:ext cx="4752528" cy="1015663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ru-RU" sz="1200" i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открыто лицевых счетов - 4113</a:t>
            </a:r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ru-RU" sz="1200" i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открыто аналитических кодов разделов - 10653 </a:t>
            </a:r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ru-RU" sz="1200" i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входящих поступлений - 20752</a:t>
            </a:r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ru-RU" sz="1200" i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исходящих выплат - 11943</a:t>
            </a:r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ru-RU" sz="1200" i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Количество пользователей в ПУР КС - 7285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23" y="488054"/>
            <a:ext cx="349194" cy="312963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38122"/>
            <a:ext cx="2647950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542885"/>
            <a:ext cx="3028950" cy="171450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686" y="3291830"/>
            <a:ext cx="550545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8477" y="1491630"/>
            <a:ext cx="3000375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592200"/>
            <a:ext cx="2466975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4450370"/>
      </p:ext>
    </p:extLst>
  </p:cSld>
  <p:clrMapOvr>
    <a:masterClrMapping/>
  </p:clrMapOvr>
  <p:transition spd="slow">
    <p:push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1" name="Группа 130"/>
          <p:cNvGrpSpPr/>
          <p:nvPr/>
        </p:nvGrpSpPr>
        <p:grpSpPr>
          <a:xfrm rot="5400000">
            <a:off x="-1495304" y="2500016"/>
            <a:ext cx="2580415" cy="236611"/>
            <a:chOff x="-674471" y="2293632"/>
            <a:chExt cx="3441350" cy="315440"/>
          </a:xfrm>
        </p:grpSpPr>
        <p:sp>
          <p:nvSpPr>
            <p:cNvPr id="132" name="Скругленный прямоугольник 131"/>
            <p:cNvSpPr/>
            <p:nvPr/>
          </p:nvSpPr>
          <p:spPr>
            <a:xfrm>
              <a:off x="494500" y="2304096"/>
              <a:ext cx="318234" cy="304976"/>
            </a:xfrm>
            <a:prstGeom prst="roundRect">
              <a:avLst>
                <a:gd name="adj" fmla="val 9524"/>
              </a:avLst>
            </a:prstGeom>
            <a:solidFill>
              <a:srgbClr val="3DB3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3" name="Скругленный прямоугольник 132"/>
            <p:cNvSpPr/>
            <p:nvPr/>
          </p:nvSpPr>
          <p:spPr>
            <a:xfrm>
              <a:off x="875915" y="2304096"/>
              <a:ext cx="318234" cy="304976"/>
            </a:xfrm>
            <a:prstGeom prst="roundRect">
              <a:avLst>
                <a:gd name="adj" fmla="val 9524"/>
              </a:avLst>
            </a:prstGeom>
            <a:solidFill>
              <a:srgbClr val="1575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34" name="Скругленный прямоугольник 133"/>
            <p:cNvSpPr/>
            <p:nvPr/>
          </p:nvSpPr>
          <p:spPr>
            <a:xfrm>
              <a:off x="1257331" y="2304096"/>
              <a:ext cx="318234" cy="304976"/>
            </a:xfrm>
            <a:prstGeom prst="roundRect">
              <a:avLst>
                <a:gd name="adj" fmla="val 9524"/>
              </a:avLst>
            </a:prstGeom>
            <a:solidFill>
              <a:srgbClr val="4454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5" name="Скругленный прямоугольник 134"/>
            <p:cNvSpPr/>
            <p:nvPr/>
          </p:nvSpPr>
          <p:spPr>
            <a:xfrm>
              <a:off x="-674471" y="2298704"/>
              <a:ext cx="318234" cy="304976"/>
            </a:xfrm>
            <a:prstGeom prst="roundRect">
              <a:avLst>
                <a:gd name="adj" fmla="val 9524"/>
              </a:avLst>
            </a:prstGeom>
            <a:solidFill>
              <a:srgbClr val="C02B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6" name="Скругленный прямоугольник 135"/>
            <p:cNvSpPr/>
            <p:nvPr/>
          </p:nvSpPr>
          <p:spPr>
            <a:xfrm>
              <a:off x="-284744" y="2298704"/>
              <a:ext cx="318234" cy="304976"/>
            </a:xfrm>
            <a:prstGeom prst="roundRect">
              <a:avLst>
                <a:gd name="adj" fmla="val 9524"/>
              </a:avLst>
            </a:prstGeom>
            <a:solidFill>
              <a:srgbClr val="FA72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7" name="Скругленный прямоугольник 136"/>
            <p:cNvSpPr/>
            <p:nvPr/>
          </p:nvSpPr>
          <p:spPr>
            <a:xfrm>
              <a:off x="104985" y="2298704"/>
              <a:ext cx="318234" cy="304976"/>
            </a:xfrm>
            <a:prstGeom prst="roundRect">
              <a:avLst>
                <a:gd name="adj" fmla="val 9524"/>
              </a:avLst>
            </a:prstGeom>
            <a:solidFill>
              <a:srgbClr val="94B0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8" name="Скругленный прямоугольник 137"/>
            <p:cNvSpPr/>
            <p:nvPr/>
          </p:nvSpPr>
          <p:spPr>
            <a:xfrm>
              <a:off x="2059360" y="2295783"/>
              <a:ext cx="318234" cy="304976"/>
            </a:xfrm>
            <a:prstGeom prst="roundRect">
              <a:avLst>
                <a:gd name="adj" fmla="val 9524"/>
              </a:avLst>
            </a:prstGeom>
            <a:solidFill>
              <a:srgbClr val="9DA6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9" name="Скругленный прямоугольник 138"/>
            <p:cNvSpPr/>
            <p:nvPr/>
          </p:nvSpPr>
          <p:spPr>
            <a:xfrm>
              <a:off x="2448645" y="2295783"/>
              <a:ext cx="318234" cy="304976"/>
            </a:xfrm>
            <a:prstGeom prst="roundRect">
              <a:avLst>
                <a:gd name="adj" fmla="val 9524"/>
              </a:avLst>
            </a:prstGeom>
            <a:solidFill>
              <a:srgbClr val="E0E4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0" name="Скругленный прямоугольник 139"/>
            <p:cNvSpPr/>
            <p:nvPr/>
          </p:nvSpPr>
          <p:spPr>
            <a:xfrm>
              <a:off x="1656344" y="2293632"/>
              <a:ext cx="318234" cy="304976"/>
            </a:xfrm>
            <a:prstGeom prst="roundRect">
              <a:avLst>
                <a:gd name="adj" fmla="val 9524"/>
              </a:avLst>
            </a:prstGeom>
            <a:solidFill>
              <a:srgbClr val="767F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7" name="Title 20">
            <a:extLst>
              <a:ext uri="{FF2B5EF4-FFF2-40B4-BE49-F238E27FC236}">
                <a16:creationId xmlns:a16="http://schemas.microsoft.com/office/drawing/2014/main" id="{056EE1DC-9AD9-4E70-812B-2242F1A5DC2E}"/>
              </a:ext>
            </a:extLst>
          </p:cNvPr>
          <p:cNvSpPr txBox="1">
            <a:spLocks/>
          </p:cNvSpPr>
          <p:nvPr/>
        </p:nvSpPr>
        <p:spPr>
          <a:xfrm>
            <a:off x="2742164" y="4675"/>
            <a:ext cx="6408712" cy="523220"/>
          </a:xfrm>
          <a:prstGeom prst="rect">
            <a:avLst/>
          </a:prstGeom>
          <a:ln>
            <a:noFill/>
          </a:ln>
          <a:effectLst>
            <a:softEdge rad="0"/>
          </a:effectLst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defRPr sz="2000">
                <a:solidFill>
                  <a:srgbClr val="9DA6AF"/>
                </a:solidFill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ru-RU" sz="1400" dirty="0">
                <a:solidFill>
                  <a:srgbClr val="002060"/>
                </a:solidFill>
              </a:rPr>
              <a:t>Мероприятия по открытию лицевых счетов с кодом «71» </a:t>
            </a:r>
          </a:p>
          <a:p>
            <a:r>
              <a:rPr lang="ru-RU" sz="1400" dirty="0">
                <a:solidFill>
                  <a:srgbClr val="002060"/>
                </a:solidFill>
              </a:rPr>
              <a:t>и разделов на них до 27.12.2019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699542"/>
            <a:ext cx="8383510" cy="75207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ru-RU" sz="1300" dirty="0">
                <a:solidFill>
                  <a:schemeClr val="dk1"/>
                </a:solidFill>
                <a:latin typeface="Calibri" pitchFamily="34" charset="0"/>
                <a:cs typeface="Calibri" pitchFamily="34" charset="0"/>
              </a:rPr>
              <a:t>Направление в ТОФК письма с особенностями открытия лицевых счетов с кодом «71» и разделов на них, Перечня лицевых счетов ЮЛ, которые будут задействованы в мероприятии, Методики миграции </a:t>
            </a:r>
            <a:r>
              <a:rPr lang="ru-RU" sz="1300" b="1" dirty="0">
                <a:solidFill>
                  <a:schemeClr val="dk1"/>
                </a:solidFill>
                <a:latin typeface="Calibri" pitchFamily="34" charset="0"/>
                <a:cs typeface="Calibri" pitchFamily="34" charset="0"/>
              </a:rPr>
              <a:t>(ФК)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51520" y="3291830"/>
            <a:ext cx="8383509" cy="106958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ru-RU" sz="1300" dirty="0">
                <a:solidFill>
                  <a:schemeClr val="dk1"/>
                </a:solidFill>
                <a:latin typeface="Calibri" pitchFamily="34" charset="0"/>
                <a:cs typeface="Calibri" pitchFamily="34" charset="0"/>
              </a:rPr>
              <a:t>Формирование проектов «Документов-оснований» до обновления ГИИС «Электронный бюджет» </a:t>
            </a:r>
            <a:r>
              <a:rPr lang="ru-RU" sz="1300" b="1" dirty="0">
                <a:solidFill>
                  <a:schemeClr val="dk1"/>
                </a:solidFill>
                <a:latin typeface="Calibri" pitchFamily="34" charset="0"/>
                <a:cs typeface="Calibri" pitchFamily="34" charset="0"/>
              </a:rPr>
              <a:t>(ТОФК)</a:t>
            </a:r>
          </a:p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ru-RU" sz="1300" dirty="0">
                <a:solidFill>
                  <a:schemeClr val="dk1"/>
                </a:solidFill>
                <a:latin typeface="Calibri" pitchFamily="34" charset="0"/>
                <a:cs typeface="Calibri" pitchFamily="34" charset="0"/>
              </a:rPr>
              <a:t>Дополнение «Документов-оснований» реквизитами после обновления ГИИС «Электронный бюджет» </a:t>
            </a:r>
            <a:r>
              <a:rPr lang="ru-RU" sz="1300" b="1" dirty="0">
                <a:solidFill>
                  <a:schemeClr val="dk1"/>
                </a:solidFill>
                <a:latin typeface="Calibri" pitchFamily="34" charset="0"/>
                <a:cs typeface="Calibri" pitchFamily="34" charset="0"/>
              </a:rPr>
              <a:t>(ТОФК)</a:t>
            </a:r>
          </a:p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ru-RU" sz="1300" dirty="0">
                <a:solidFill>
                  <a:schemeClr val="dk1"/>
                </a:solidFill>
                <a:latin typeface="Calibri" pitchFamily="34" charset="0"/>
                <a:cs typeface="Calibri" pitchFamily="34" charset="0"/>
              </a:rPr>
              <a:t>Открытие раздела на лицевом счете с кодом «71» </a:t>
            </a:r>
            <a:r>
              <a:rPr lang="ru-RU" sz="1300" b="1" dirty="0">
                <a:solidFill>
                  <a:schemeClr val="dk1"/>
                </a:solidFill>
                <a:latin typeface="Calibri" pitchFamily="34" charset="0"/>
                <a:cs typeface="Calibri" pitchFamily="34" charset="0"/>
              </a:rPr>
              <a:t>(Центр специализации)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259078" y="4371950"/>
            <a:ext cx="8383507" cy="49294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ru-RU" sz="1300" dirty="0">
                <a:solidFill>
                  <a:schemeClr val="dk1"/>
                </a:solidFill>
                <a:latin typeface="Calibri" pitchFamily="34" charset="0"/>
                <a:cs typeface="Calibri" pitchFamily="34" charset="0"/>
              </a:rPr>
              <a:t>Загрузка и выверка Справочника «Соответствие счета 41 разделу на счете 71» </a:t>
            </a:r>
            <a:r>
              <a:rPr lang="ru-RU" sz="1300" b="1" dirty="0">
                <a:solidFill>
                  <a:schemeClr val="dk1"/>
                </a:solidFill>
                <a:latin typeface="Calibri" pitchFamily="34" charset="0"/>
                <a:cs typeface="Calibri" pitchFamily="34" charset="0"/>
              </a:rPr>
              <a:t>(ТОФК)</a:t>
            </a:r>
            <a:endParaRPr lang="ru-RU" sz="1300" dirty="0">
              <a:solidFill>
                <a:schemeClr val="dk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51520" y="1328114"/>
            <a:ext cx="8383509" cy="89412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ru-RU" sz="1300" dirty="0">
                <a:solidFill>
                  <a:schemeClr val="dk1"/>
                </a:solidFill>
                <a:latin typeface="Calibri" pitchFamily="34" charset="0"/>
                <a:cs typeface="Calibri" pitchFamily="34" charset="0"/>
              </a:rPr>
              <a:t>Обеспечение включения в Сводный реестр и подключение к ГИИС «Электронный бюджет» Исполнителей и Заказчиков </a:t>
            </a:r>
            <a:r>
              <a:rPr lang="ru-RU" sz="1300" b="1" dirty="0">
                <a:solidFill>
                  <a:schemeClr val="dk1"/>
                </a:solidFill>
                <a:latin typeface="Calibri" pitchFamily="34" charset="0"/>
                <a:cs typeface="Calibri" pitchFamily="34" charset="0"/>
              </a:rPr>
              <a:t>(ТОФК)</a:t>
            </a:r>
          </a:p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ru-RU" sz="1300" dirty="0">
                <a:solidFill>
                  <a:schemeClr val="dk1"/>
                </a:solidFill>
                <a:latin typeface="Calibri" pitchFamily="34" charset="0"/>
                <a:cs typeface="Calibri" pitchFamily="34" charset="0"/>
              </a:rPr>
              <a:t>Подключиться и проверить подключение к личному кабинету ГИИС «Электронный бюджет» </a:t>
            </a:r>
            <a:r>
              <a:rPr lang="ru-RU" sz="1300" b="1" dirty="0">
                <a:solidFill>
                  <a:schemeClr val="dk1"/>
                </a:solidFill>
                <a:latin typeface="Calibri" pitchFamily="34" charset="0"/>
                <a:cs typeface="Calibri" pitchFamily="34" charset="0"/>
              </a:rPr>
              <a:t>(Клиенты)</a:t>
            </a:r>
          </a:p>
          <a:p>
            <a:pPr lvl="0" algn="ctr"/>
            <a:endParaRPr lang="ru-RU" sz="1300" b="1" dirty="0">
              <a:solidFill>
                <a:schemeClr val="dk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9DD24BFA-73C4-4B3E-A1E0-45208771B646}"/>
              </a:ext>
            </a:extLst>
          </p:cNvPr>
          <p:cNvSpPr/>
          <p:nvPr/>
        </p:nvSpPr>
        <p:spPr>
          <a:xfrm>
            <a:off x="251520" y="2211710"/>
            <a:ext cx="8383507" cy="106958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ru-RU" sz="1300" dirty="0">
                <a:solidFill>
                  <a:schemeClr val="dk1"/>
                </a:solidFill>
                <a:latin typeface="Calibri" pitchFamily="34" charset="0"/>
                <a:cs typeface="Calibri" pitchFamily="34" charset="0"/>
              </a:rPr>
              <a:t>Открытие лицевых счетов и первых разделов на этих лицевых счетах до обновления</a:t>
            </a:r>
          </a:p>
          <a:p>
            <a:pPr lvl="0"/>
            <a:r>
              <a:rPr lang="ru-RU" sz="1300" dirty="0">
                <a:solidFill>
                  <a:schemeClr val="dk1"/>
                </a:solidFill>
                <a:latin typeface="Calibri" pitchFamily="34" charset="0"/>
                <a:cs typeface="Calibri" pitchFamily="34" charset="0"/>
              </a:rPr>
              <a:t> ГИИС «Электронный бюджет» </a:t>
            </a:r>
            <a:r>
              <a:rPr lang="ru-RU" sz="1300" b="1" dirty="0">
                <a:solidFill>
                  <a:schemeClr val="dk1"/>
                </a:solidFill>
                <a:latin typeface="Calibri" pitchFamily="34" charset="0"/>
                <a:cs typeface="Calibri" pitchFamily="34" charset="0"/>
              </a:rPr>
              <a:t>(ТОФК)</a:t>
            </a:r>
          </a:p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ru-RU" sz="1300" dirty="0">
                <a:solidFill>
                  <a:schemeClr val="dk1"/>
                </a:solidFill>
                <a:latin typeface="Calibri" pitchFamily="34" charset="0"/>
                <a:cs typeface="Calibri" pitchFamily="34" charset="0"/>
              </a:rPr>
              <a:t>Проставление в Перечне документов-оснований в указанных разделах реквизитов, которые добавлены в рамках доработки </a:t>
            </a:r>
            <a:r>
              <a:rPr lang="ru-RU" sz="1300" b="1" dirty="0">
                <a:solidFill>
                  <a:schemeClr val="dk1"/>
                </a:solidFill>
                <a:latin typeface="Calibri" pitchFamily="34" charset="0"/>
                <a:cs typeface="Calibri" pitchFamily="34" charset="0"/>
              </a:rPr>
              <a:t>(ФК)</a:t>
            </a:r>
            <a:endParaRPr lang="ru-RU" sz="1300" dirty="0">
              <a:solidFill>
                <a:schemeClr val="dk1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429289"/>
      </p:ext>
    </p:extLst>
  </p:cSld>
  <p:clrMapOvr>
    <a:masterClrMapping/>
  </p:clrMapOvr>
  <p:transition spd="slow">
    <p:push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1" name="Группа 130"/>
          <p:cNvGrpSpPr/>
          <p:nvPr/>
        </p:nvGrpSpPr>
        <p:grpSpPr>
          <a:xfrm rot="5400000">
            <a:off x="-1495304" y="2500016"/>
            <a:ext cx="2580415" cy="236611"/>
            <a:chOff x="-674471" y="2293632"/>
            <a:chExt cx="3441350" cy="315440"/>
          </a:xfrm>
        </p:grpSpPr>
        <p:sp>
          <p:nvSpPr>
            <p:cNvPr id="132" name="Скругленный прямоугольник 131"/>
            <p:cNvSpPr/>
            <p:nvPr/>
          </p:nvSpPr>
          <p:spPr>
            <a:xfrm>
              <a:off x="494500" y="2304096"/>
              <a:ext cx="318234" cy="304976"/>
            </a:xfrm>
            <a:prstGeom prst="roundRect">
              <a:avLst>
                <a:gd name="adj" fmla="val 9524"/>
              </a:avLst>
            </a:prstGeom>
            <a:solidFill>
              <a:srgbClr val="3DB3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3" name="Скругленный прямоугольник 132"/>
            <p:cNvSpPr/>
            <p:nvPr/>
          </p:nvSpPr>
          <p:spPr>
            <a:xfrm>
              <a:off x="875915" y="2304096"/>
              <a:ext cx="318234" cy="304976"/>
            </a:xfrm>
            <a:prstGeom prst="roundRect">
              <a:avLst>
                <a:gd name="adj" fmla="val 9524"/>
              </a:avLst>
            </a:prstGeom>
            <a:solidFill>
              <a:srgbClr val="1575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34" name="Скругленный прямоугольник 133"/>
            <p:cNvSpPr/>
            <p:nvPr/>
          </p:nvSpPr>
          <p:spPr>
            <a:xfrm>
              <a:off x="1257331" y="2304096"/>
              <a:ext cx="318234" cy="304976"/>
            </a:xfrm>
            <a:prstGeom prst="roundRect">
              <a:avLst>
                <a:gd name="adj" fmla="val 9524"/>
              </a:avLst>
            </a:prstGeom>
            <a:solidFill>
              <a:srgbClr val="4454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5" name="Скругленный прямоугольник 134"/>
            <p:cNvSpPr/>
            <p:nvPr/>
          </p:nvSpPr>
          <p:spPr>
            <a:xfrm>
              <a:off x="-674471" y="2298704"/>
              <a:ext cx="318234" cy="304976"/>
            </a:xfrm>
            <a:prstGeom prst="roundRect">
              <a:avLst>
                <a:gd name="adj" fmla="val 9524"/>
              </a:avLst>
            </a:prstGeom>
            <a:solidFill>
              <a:srgbClr val="C02B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6" name="Скругленный прямоугольник 135"/>
            <p:cNvSpPr/>
            <p:nvPr/>
          </p:nvSpPr>
          <p:spPr>
            <a:xfrm>
              <a:off x="-284744" y="2298704"/>
              <a:ext cx="318234" cy="304976"/>
            </a:xfrm>
            <a:prstGeom prst="roundRect">
              <a:avLst>
                <a:gd name="adj" fmla="val 9524"/>
              </a:avLst>
            </a:prstGeom>
            <a:solidFill>
              <a:srgbClr val="FA72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7" name="Скругленный прямоугольник 136"/>
            <p:cNvSpPr/>
            <p:nvPr/>
          </p:nvSpPr>
          <p:spPr>
            <a:xfrm>
              <a:off x="104985" y="2298704"/>
              <a:ext cx="318234" cy="304976"/>
            </a:xfrm>
            <a:prstGeom prst="roundRect">
              <a:avLst>
                <a:gd name="adj" fmla="val 9524"/>
              </a:avLst>
            </a:prstGeom>
            <a:solidFill>
              <a:srgbClr val="94B0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8" name="Скругленный прямоугольник 137"/>
            <p:cNvSpPr/>
            <p:nvPr/>
          </p:nvSpPr>
          <p:spPr>
            <a:xfrm>
              <a:off x="2059360" y="2295783"/>
              <a:ext cx="318234" cy="304976"/>
            </a:xfrm>
            <a:prstGeom prst="roundRect">
              <a:avLst>
                <a:gd name="adj" fmla="val 9524"/>
              </a:avLst>
            </a:prstGeom>
            <a:solidFill>
              <a:srgbClr val="9DA6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9" name="Скругленный прямоугольник 138"/>
            <p:cNvSpPr/>
            <p:nvPr/>
          </p:nvSpPr>
          <p:spPr>
            <a:xfrm>
              <a:off x="2448645" y="2295783"/>
              <a:ext cx="318234" cy="304976"/>
            </a:xfrm>
            <a:prstGeom prst="roundRect">
              <a:avLst>
                <a:gd name="adj" fmla="val 9524"/>
              </a:avLst>
            </a:prstGeom>
            <a:solidFill>
              <a:srgbClr val="E0E4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0" name="Скругленный прямоугольник 139"/>
            <p:cNvSpPr/>
            <p:nvPr/>
          </p:nvSpPr>
          <p:spPr>
            <a:xfrm>
              <a:off x="1656344" y="2293632"/>
              <a:ext cx="318234" cy="304976"/>
            </a:xfrm>
            <a:prstGeom prst="roundRect">
              <a:avLst>
                <a:gd name="adj" fmla="val 9524"/>
              </a:avLst>
            </a:prstGeom>
            <a:solidFill>
              <a:srgbClr val="767F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5" name="Title 20">
            <a:extLst>
              <a:ext uri="{FF2B5EF4-FFF2-40B4-BE49-F238E27FC236}">
                <a16:creationId xmlns:a16="http://schemas.microsoft.com/office/drawing/2014/main" id="{056EE1DC-9AD9-4E70-812B-2242F1A5DC2E}"/>
              </a:ext>
            </a:extLst>
          </p:cNvPr>
          <p:cNvSpPr txBox="1">
            <a:spLocks/>
          </p:cNvSpPr>
          <p:nvPr/>
        </p:nvSpPr>
        <p:spPr>
          <a:xfrm>
            <a:off x="2742164" y="4675"/>
            <a:ext cx="6408712" cy="307777"/>
          </a:xfrm>
          <a:prstGeom prst="rect">
            <a:avLst/>
          </a:prstGeom>
          <a:ln>
            <a:noFill/>
          </a:ln>
          <a:effectLst>
            <a:softEdge rad="0"/>
          </a:effectLst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defRPr sz="2000">
                <a:solidFill>
                  <a:srgbClr val="9DA6AF"/>
                </a:solidFill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ru-RU" sz="1400" dirty="0">
                <a:solidFill>
                  <a:srgbClr val="002060"/>
                </a:solidFill>
              </a:rPr>
              <a:t>Мероприятия по осуществлению перечисления остатков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23524" y="2018319"/>
            <a:ext cx="8383509" cy="6254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chemeClr val="dk1"/>
                </a:solidFill>
                <a:latin typeface="Calibri" pitchFamily="34" charset="0"/>
                <a:cs typeface="Calibri" pitchFamily="34" charset="0"/>
              </a:rPr>
              <a:t>Запуск процедуры блокировки лицевых счетов с кодом «41» (06 – 08.01.2020)</a:t>
            </a:r>
          </a:p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chemeClr val="dk1"/>
                </a:solidFill>
                <a:latin typeface="Calibri" pitchFamily="34" charset="0"/>
                <a:cs typeface="Calibri" pitchFamily="34" charset="0"/>
              </a:rPr>
              <a:t>Формирование платежных поручений и выверка корректности их формирования (08 – 09.01.2020)</a:t>
            </a:r>
          </a:p>
          <a:p>
            <a:pPr lvl="0" algn="ctr"/>
            <a:r>
              <a:rPr lang="ru-RU" sz="1400" b="1" dirty="0">
                <a:solidFill>
                  <a:schemeClr val="dk1"/>
                </a:solidFill>
                <a:latin typeface="Calibri" pitchFamily="34" charset="0"/>
                <a:cs typeface="Calibri" pitchFamily="34" charset="0"/>
              </a:rPr>
              <a:t>(ТОФК)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23527" y="1419622"/>
            <a:ext cx="8383509" cy="5489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chemeClr val="dk1"/>
                </a:solidFill>
                <a:latin typeface="Calibri" pitchFamily="34" charset="0"/>
                <a:cs typeface="Calibri" pitchFamily="34" charset="0"/>
              </a:rPr>
              <a:t>Выверка остатков на лицевых счетах с кодом «41» (05 – 08.01.2020)</a:t>
            </a:r>
          </a:p>
          <a:p>
            <a:pPr lvl="0" algn="ctr"/>
            <a:r>
              <a:rPr lang="ru-RU" sz="1400" b="1" dirty="0">
                <a:solidFill>
                  <a:schemeClr val="dk1"/>
                </a:solidFill>
                <a:latin typeface="Calibri" pitchFamily="34" charset="0"/>
                <a:cs typeface="Calibri" pitchFamily="34" charset="0"/>
              </a:rPr>
              <a:t>(ТОФК)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323528" y="771550"/>
            <a:ext cx="8383509" cy="6196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chemeClr val="dk1"/>
                </a:solidFill>
                <a:latin typeface="Calibri" pitchFamily="34" charset="0"/>
                <a:cs typeface="Calibri" pitchFamily="34" charset="0"/>
              </a:rPr>
              <a:t>Обеспечение проведения мероприятий по закрытию и инициации года в ГИИС «Электронный бюджет» и в ИС «АСФК» в соответствии с Планом закрытия года</a:t>
            </a:r>
          </a:p>
          <a:p>
            <a:pPr lvl="0" algn="ctr"/>
            <a:r>
              <a:rPr lang="ru-RU" sz="1400" b="1" dirty="0">
                <a:solidFill>
                  <a:schemeClr val="dk1"/>
                </a:solidFill>
                <a:latin typeface="Calibri" pitchFamily="34" charset="0"/>
                <a:cs typeface="Calibri" pitchFamily="34" charset="0"/>
              </a:rPr>
              <a:t>(ТОФК)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323528" y="2643758"/>
            <a:ext cx="8383509" cy="54095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chemeClr val="dk1"/>
                </a:solidFill>
                <a:latin typeface="Calibri" pitchFamily="34" charset="0"/>
                <a:cs typeface="Calibri" pitchFamily="34" charset="0"/>
              </a:rPr>
              <a:t>Формирование и направление Реестров направленных платежей в Банк России (09.01.2020) </a:t>
            </a:r>
          </a:p>
          <a:p>
            <a:pPr lvl="0" algn="ctr"/>
            <a:r>
              <a:rPr lang="ru-RU" sz="1400" b="1" dirty="0">
                <a:solidFill>
                  <a:schemeClr val="dk1"/>
                </a:solidFill>
                <a:latin typeface="Calibri" pitchFamily="34" charset="0"/>
                <a:cs typeface="Calibri" pitchFamily="34" charset="0"/>
              </a:rPr>
              <a:t>(ТОФК)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323523" y="3219822"/>
            <a:ext cx="8383509" cy="9847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chemeClr val="dk1"/>
                </a:solidFill>
                <a:latin typeface="Calibri" pitchFamily="34" charset="0"/>
                <a:cs typeface="Calibri" pitchFamily="34" charset="0"/>
              </a:rPr>
              <a:t>Обработка и учет поступивших платежных поручений (09 - 13.01.2020);</a:t>
            </a:r>
          </a:p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chemeClr val="dk1"/>
                </a:solidFill>
                <a:latin typeface="Calibri" pitchFamily="34" charset="0"/>
                <a:cs typeface="Calibri" pitchFamily="34" charset="0"/>
              </a:rPr>
              <a:t>Формирование и направление отчетности Клиентам (по мере обработки поступлений);</a:t>
            </a:r>
          </a:p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chemeClr val="dk1"/>
                </a:solidFill>
                <a:latin typeface="Calibri" pitchFamily="34" charset="0"/>
                <a:cs typeface="Calibri" pitchFamily="34" charset="0"/>
              </a:rPr>
              <a:t>Прием Сведений об операциях с целевыми средствами (строго после обработки поступлений)</a:t>
            </a:r>
          </a:p>
          <a:p>
            <a:pPr lvl="0" algn="ctr"/>
            <a:r>
              <a:rPr lang="ru-RU" sz="1400" b="1" dirty="0">
                <a:solidFill>
                  <a:schemeClr val="dk1"/>
                </a:solidFill>
                <a:latin typeface="Calibri" pitchFamily="34" charset="0"/>
                <a:cs typeface="Calibri" pitchFamily="34" charset="0"/>
              </a:rPr>
              <a:t>(Центры специализации)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16D835B4-24B0-4082-9C2E-19596088C149}"/>
              </a:ext>
            </a:extLst>
          </p:cNvPr>
          <p:cNvSpPr/>
          <p:nvPr/>
        </p:nvSpPr>
        <p:spPr>
          <a:xfrm>
            <a:off x="323522" y="4239663"/>
            <a:ext cx="8383509" cy="70835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chemeClr val="dk1"/>
                </a:solidFill>
                <a:latin typeface="Calibri" pitchFamily="34" charset="0"/>
                <a:cs typeface="Calibri" pitchFamily="34" charset="0"/>
              </a:rPr>
              <a:t>Представление Сведений об операциях с целевыми средствами (после получения выписки по лицевому счету) </a:t>
            </a:r>
          </a:p>
          <a:p>
            <a:pPr lvl="0" algn="ctr"/>
            <a:r>
              <a:rPr lang="ru-RU" sz="1400" b="1" dirty="0">
                <a:solidFill>
                  <a:schemeClr val="dk1"/>
                </a:solidFill>
                <a:latin typeface="Calibri" pitchFamily="34" charset="0"/>
                <a:cs typeface="Calibri" pitchFamily="34" charset="0"/>
              </a:rPr>
              <a:t>(Клиенты)</a:t>
            </a:r>
          </a:p>
        </p:txBody>
      </p:sp>
    </p:spTree>
    <p:extLst>
      <p:ext uri="{BB962C8B-B14F-4D97-AF65-F5344CB8AC3E}">
        <p14:creationId xmlns:p14="http://schemas.microsoft.com/office/powerpoint/2010/main" val="873384686"/>
      </p:ext>
    </p:extLst>
  </p:cSld>
  <p:clrMapOvr>
    <a:masterClrMapping/>
  </p:clrMapOvr>
  <p:transition spd="slow">
    <p:push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1" name="Группа 130"/>
          <p:cNvGrpSpPr/>
          <p:nvPr/>
        </p:nvGrpSpPr>
        <p:grpSpPr>
          <a:xfrm rot="5400000">
            <a:off x="-1495304" y="2500016"/>
            <a:ext cx="2580415" cy="236611"/>
            <a:chOff x="-674471" y="2293632"/>
            <a:chExt cx="3441350" cy="315440"/>
          </a:xfrm>
        </p:grpSpPr>
        <p:sp>
          <p:nvSpPr>
            <p:cNvPr id="132" name="Скругленный прямоугольник 131"/>
            <p:cNvSpPr/>
            <p:nvPr/>
          </p:nvSpPr>
          <p:spPr>
            <a:xfrm>
              <a:off x="494500" y="2304096"/>
              <a:ext cx="318234" cy="304976"/>
            </a:xfrm>
            <a:prstGeom prst="roundRect">
              <a:avLst>
                <a:gd name="adj" fmla="val 9524"/>
              </a:avLst>
            </a:prstGeom>
            <a:solidFill>
              <a:srgbClr val="3DB3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3" name="Скругленный прямоугольник 132"/>
            <p:cNvSpPr/>
            <p:nvPr/>
          </p:nvSpPr>
          <p:spPr>
            <a:xfrm>
              <a:off x="875915" y="2304096"/>
              <a:ext cx="318234" cy="304976"/>
            </a:xfrm>
            <a:prstGeom prst="roundRect">
              <a:avLst>
                <a:gd name="adj" fmla="val 9524"/>
              </a:avLst>
            </a:prstGeom>
            <a:solidFill>
              <a:srgbClr val="1575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34" name="Скругленный прямоугольник 133"/>
            <p:cNvSpPr/>
            <p:nvPr/>
          </p:nvSpPr>
          <p:spPr>
            <a:xfrm>
              <a:off x="1257331" y="2304096"/>
              <a:ext cx="318234" cy="304976"/>
            </a:xfrm>
            <a:prstGeom prst="roundRect">
              <a:avLst>
                <a:gd name="adj" fmla="val 9524"/>
              </a:avLst>
            </a:prstGeom>
            <a:solidFill>
              <a:srgbClr val="4454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5" name="Скругленный прямоугольник 134"/>
            <p:cNvSpPr/>
            <p:nvPr/>
          </p:nvSpPr>
          <p:spPr>
            <a:xfrm>
              <a:off x="-674471" y="2298704"/>
              <a:ext cx="318234" cy="304976"/>
            </a:xfrm>
            <a:prstGeom prst="roundRect">
              <a:avLst>
                <a:gd name="adj" fmla="val 9524"/>
              </a:avLst>
            </a:prstGeom>
            <a:solidFill>
              <a:srgbClr val="C02B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6" name="Скругленный прямоугольник 135"/>
            <p:cNvSpPr/>
            <p:nvPr/>
          </p:nvSpPr>
          <p:spPr>
            <a:xfrm>
              <a:off x="-284744" y="2298704"/>
              <a:ext cx="318234" cy="304976"/>
            </a:xfrm>
            <a:prstGeom prst="roundRect">
              <a:avLst>
                <a:gd name="adj" fmla="val 9524"/>
              </a:avLst>
            </a:prstGeom>
            <a:solidFill>
              <a:srgbClr val="FA72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7" name="Скругленный прямоугольник 136"/>
            <p:cNvSpPr/>
            <p:nvPr/>
          </p:nvSpPr>
          <p:spPr>
            <a:xfrm>
              <a:off x="104985" y="2298704"/>
              <a:ext cx="318234" cy="304976"/>
            </a:xfrm>
            <a:prstGeom prst="roundRect">
              <a:avLst>
                <a:gd name="adj" fmla="val 9524"/>
              </a:avLst>
            </a:prstGeom>
            <a:solidFill>
              <a:srgbClr val="94B0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8" name="Скругленный прямоугольник 137"/>
            <p:cNvSpPr/>
            <p:nvPr/>
          </p:nvSpPr>
          <p:spPr>
            <a:xfrm>
              <a:off x="2059360" y="2295783"/>
              <a:ext cx="318234" cy="304976"/>
            </a:xfrm>
            <a:prstGeom prst="roundRect">
              <a:avLst>
                <a:gd name="adj" fmla="val 9524"/>
              </a:avLst>
            </a:prstGeom>
            <a:solidFill>
              <a:srgbClr val="9DA6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9" name="Скругленный прямоугольник 138"/>
            <p:cNvSpPr/>
            <p:nvPr/>
          </p:nvSpPr>
          <p:spPr>
            <a:xfrm>
              <a:off x="2448645" y="2295783"/>
              <a:ext cx="318234" cy="304976"/>
            </a:xfrm>
            <a:prstGeom prst="roundRect">
              <a:avLst>
                <a:gd name="adj" fmla="val 9524"/>
              </a:avLst>
            </a:prstGeom>
            <a:solidFill>
              <a:srgbClr val="E0E4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0" name="Скругленный прямоугольник 139"/>
            <p:cNvSpPr/>
            <p:nvPr/>
          </p:nvSpPr>
          <p:spPr>
            <a:xfrm>
              <a:off x="1656344" y="2293632"/>
              <a:ext cx="318234" cy="304976"/>
            </a:xfrm>
            <a:prstGeom prst="roundRect">
              <a:avLst>
                <a:gd name="adj" fmla="val 9524"/>
              </a:avLst>
            </a:prstGeom>
            <a:solidFill>
              <a:srgbClr val="767F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5" name="Title 20">
            <a:extLst>
              <a:ext uri="{FF2B5EF4-FFF2-40B4-BE49-F238E27FC236}">
                <a16:creationId xmlns:a16="http://schemas.microsoft.com/office/drawing/2014/main" id="{056EE1DC-9AD9-4E70-812B-2242F1A5DC2E}"/>
              </a:ext>
            </a:extLst>
          </p:cNvPr>
          <p:cNvSpPr txBox="1">
            <a:spLocks/>
          </p:cNvSpPr>
          <p:nvPr/>
        </p:nvSpPr>
        <p:spPr>
          <a:xfrm>
            <a:off x="2742164" y="4675"/>
            <a:ext cx="6408712" cy="307777"/>
          </a:xfrm>
          <a:prstGeom prst="rect">
            <a:avLst/>
          </a:prstGeom>
          <a:ln>
            <a:noFill/>
          </a:ln>
          <a:effectLst>
            <a:softEdge rad="0"/>
          </a:effectLst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defRPr sz="2000">
                <a:solidFill>
                  <a:srgbClr val="9DA6AF"/>
                </a:solidFill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ru-RU" sz="1400" dirty="0">
                <a:solidFill>
                  <a:srgbClr val="002060"/>
                </a:solidFill>
              </a:rPr>
              <a:t>Особенности мероприятий по перечисление остатков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23524" y="2450367"/>
            <a:ext cx="8383509" cy="6254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НВС, поступившие в период праздников и миграции, перечисляются ТОФК на счета с кодом «71» исключительно после обработки поступлений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23527" y="1779662"/>
            <a:ext cx="8383509" cy="5489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Если в период 01.01-09.01.2020 на счета, подлежащие закрытию поступят средства, </a:t>
            </a:r>
          </a:p>
          <a:p>
            <a:pPr lvl="0" algn="ctr"/>
            <a:r>
              <a:rPr lang="ru-RU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то они подлежат учету на НВС</a:t>
            </a:r>
            <a:endParaRPr lang="ru-RU" sz="1400" b="1" dirty="0">
              <a:solidFill>
                <a:schemeClr val="dk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23528" y="943964"/>
            <a:ext cx="8383509" cy="6196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Банковские выписки, поступившие в праздничные дни, обрабатываются</a:t>
            </a:r>
          </a:p>
          <a:p>
            <a:pPr algn="ctr"/>
            <a:r>
              <a:rPr lang="ru-RU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только после блокировки лицевых счетов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344863" y="3243206"/>
            <a:ext cx="8383509" cy="9847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Прием Сведений об операциях с целевыми средствами не может быть осуществлен в 2019, при этом в 2020 году их прием к исполнению возможен исключительно после обработки поступлений</a:t>
            </a:r>
          </a:p>
        </p:txBody>
      </p:sp>
    </p:spTree>
    <p:extLst>
      <p:ext uri="{BB962C8B-B14F-4D97-AF65-F5344CB8AC3E}">
        <p14:creationId xmlns:p14="http://schemas.microsoft.com/office/powerpoint/2010/main" val="3982895870"/>
      </p:ext>
    </p:extLst>
  </p:cSld>
  <p:clrMapOvr>
    <a:masterClrMapping/>
  </p:clrMapOvr>
  <p:transition spd="slow">
    <p:push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1" name="Группа 130"/>
          <p:cNvGrpSpPr/>
          <p:nvPr/>
        </p:nvGrpSpPr>
        <p:grpSpPr>
          <a:xfrm rot="5400000">
            <a:off x="-1495304" y="2500016"/>
            <a:ext cx="2580415" cy="236611"/>
            <a:chOff x="-674471" y="2293632"/>
            <a:chExt cx="3441350" cy="315440"/>
          </a:xfrm>
        </p:grpSpPr>
        <p:sp>
          <p:nvSpPr>
            <p:cNvPr id="132" name="Скругленный прямоугольник 131"/>
            <p:cNvSpPr/>
            <p:nvPr/>
          </p:nvSpPr>
          <p:spPr>
            <a:xfrm>
              <a:off x="494500" y="2304096"/>
              <a:ext cx="318234" cy="304976"/>
            </a:xfrm>
            <a:prstGeom prst="roundRect">
              <a:avLst>
                <a:gd name="adj" fmla="val 9524"/>
              </a:avLst>
            </a:prstGeom>
            <a:solidFill>
              <a:srgbClr val="3DB3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3" name="Скругленный прямоугольник 132"/>
            <p:cNvSpPr/>
            <p:nvPr/>
          </p:nvSpPr>
          <p:spPr>
            <a:xfrm>
              <a:off x="875915" y="2304096"/>
              <a:ext cx="318234" cy="304976"/>
            </a:xfrm>
            <a:prstGeom prst="roundRect">
              <a:avLst>
                <a:gd name="adj" fmla="val 9524"/>
              </a:avLst>
            </a:prstGeom>
            <a:solidFill>
              <a:srgbClr val="1575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34" name="Скругленный прямоугольник 133"/>
            <p:cNvSpPr/>
            <p:nvPr/>
          </p:nvSpPr>
          <p:spPr>
            <a:xfrm>
              <a:off x="1257331" y="2304096"/>
              <a:ext cx="318234" cy="304976"/>
            </a:xfrm>
            <a:prstGeom prst="roundRect">
              <a:avLst>
                <a:gd name="adj" fmla="val 9524"/>
              </a:avLst>
            </a:prstGeom>
            <a:solidFill>
              <a:srgbClr val="4454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5" name="Скругленный прямоугольник 134"/>
            <p:cNvSpPr/>
            <p:nvPr/>
          </p:nvSpPr>
          <p:spPr>
            <a:xfrm>
              <a:off x="-674471" y="2298704"/>
              <a:ext cx="318234" cy="304976"/>
            </a:xfrm>
            <a:prstGeom prst="roundRect">
              <a:avLst>
                <a:gd name="adj" fmla="val 9524"/>
              </a:avLst>
            </a:prstGeom>
            <a:solidFill>
              <a:srgbClr val="C02B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6" name="Скругленный прямоугольник 135"/>
            <p:cNvSpPr/>
            <p:nvPr/>
          </p:nvSpPr>
          <p:spPr>
            <a:xfrm>
              <a:off x="-284744" y="2298704"/>
              <a:ext cx="318234" cy="304976"/>
            </a:xfrm>
            <a:prstGeom prst="roundRect">
              <a:avLst>
                <a:gd name="adj" fmla="val 9524"/>
              </a:avLst>
            </a:prstGeom>
            <a:solidFill>
              <a:srgbClr val="FA72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7" name="Скругленный прямоугольник 136"/>
            <p:cNvSpPr/>
            <p:nvPr/>
          </p:nvSpPr>
          <p:spPr>
            <a:xfrm>
              <a:off x="104985" y="2298704"/>
              <a:ext cx="318234" cy="304976"/>
            </a:xfrm>
            <a:prstGeom prst="roundRect">
              <a:avLst>
                <a:gd name="adj" fmla="val 9524"/>
              </a:avLst>
            </a:prstGeom>
            <a:solidFill>
              <a:srgbClr val="94B0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8" name="Скругленный прямоугольник 137"/>
            <p:cNvSpPr/>
            <p:nvPr/>
          </p:nvSpPr>
          <p:spPr>
            <a:xfrm>
              <a:off x="2059360" y="2295783"/>
              <a:ext cx="318234" cy="304976"/>
            </a:xfrm>
            <a:prstGeom prst="roundRect">
              <a:avLst>
                <a:gd name="adj" fmla="val 9524"/>
              </a:avLst>
            </a:prstGeom>
            <a:solidFill>
              <a:srgbClr val="9DA6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9" name="Скругленный прямоугольник 138"/>
            <p:cNvSpPr/>
            <p:nvPr/>
          </p:nvSpPr>
          <p:spPr>
            <a:xfrm>
              <a:off x="2448645" y="2295783"/>
              <a:ext cx="318234" cy="304976"/>
            </a:xfrm>
            <a:prstGeom prst="roundRect">
              <a:avLst>
                <a:gd name="adj" fmla="val 9524"/>
              </a:avLst>
            </a:prstGeom>
            <a:solidFill>
              <a:srgbClr val="E0E4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0" name="Скругленный прямоугольник 139"/>
            <p:cNvSpPr/>
            <p:nvPr/>
          </p:nvSpPr>
          <p:spPr>
            <a:xfrm>
              <a:off x="1656344" y="2293632"/>
              <a:ext cx="318234" cy="304976"/>
            </a:xfrm>
            <a:prstGeom prst="roundRect">
              <a:avLst>
                <a:gd name="adj" fmla="val 9524"/>
              </a:avLst>
            </a:prstGeom>
            <a:solidFill>
              <a:srgbClr val="767F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5" name="Title 20">
            <a:extLst>
              <a:ext uri="{FF2B5EF4-FFF2-40B4-BE49-F238E27FC236}">
                <a16:creationId xmlns:a16="http://schemas.microsoft.com/office/drawing/2014/main" id="{056EE1DC-9AD9-4E70-812B-2242F1A5DC2E}"/>
              </a:ext>
            </a:extLst>
          </p:cNvPr>
          <p:cNvSpPr txBox="1">
            <a:spLocks/>
          </p:cNvSpPr>
          <p:nvPr/>
        </p:nvSpPr>
        <p:spPr>
          <a:xfrm>
            <a:off x="2742164" y="4675"/>
            <a:ext cx="6408712" cy="523220"/>
          </a:xfrm>
          <a:prstGeom prst="rect">
            <a:avLst/>
          </a:prstGeom>
          <a:ln>
            <a:noFill/>
          </a:ln>
          <a:effectLst>
            <a:softEdge rad="0"/>
          </a:effectLst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defRPr sz="2000">
                <a:solidFill>
                  <a:srgbClr val="9DA6AF"/>
                </a:solidFill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ru-RU" sz="1400" dirty="0">
                <a:solidFill>
                  <a:srgbClr val="002060"/>
                </a:solidFill>
              </a:rPr>
              <a:t>Мероприятия, которые важно обеспечить для исключения ошибок при перечислении остатков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43608" y="987574"/>
            <a:ext cx="7560840" cy="63276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1"/>
                </a:solidFill>
              </a:rPr>
              <a:t>1. </a:t>
            </a:r>
            <a:r>
              <a:rPr lang="ru-RU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Обязательное ежедневное  заполнение чек-листа </a:t>
            </a:r>
          </a:p>
          <a:p>
            <a:pPr algn="ctr"/>
            <a:r>
              <a:rPr lang="ru-RU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(ТОФК)</a:t>
            </a:r>
          </a:p>
          <a:p>
            <a:pPr algn="ctr"/>
            <a:r>
              <a:rPr lang="ru-RU" dirty="0"/>
              <a:t> 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043608" y="1779662"/>
            <a:ext cx="7560840" cy="159835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2. </a:t>
            </a:r>
            <a:r>
              <a:rPr lang="ru-RU" sz="14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Обеспечение ежедневной выверки данных открываемых разделов инструмент формирования  Отчетов по мониторингу: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загрузка в  информации о 41 л/с;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ежедневная загрузка чек-листа с информацией от ЦС об открытых л/с, разделах л/с;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ежедневная загрузка  данных из ПУР КС.</a:t>
            </a:r>
          </a:p>
          <a:p>
            <a:pPr algn="ctr"/>
            <a:r>
              <a:rPr lang="ru-RU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(ФК)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ru-RU" sz="8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ru-RU" dirty="0"/>
              <a:t> 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057161" y="3497323"/>
            <a:ext cx="7560840" cy="87105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1"/>
                </a:solidFill>
              </a:rPr>
              <a:t>3. </a:t>
            </a:r>
            <a:r>
              <a:rPr lang="ru-RU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Контроль результатов выполнения по всем запланированным мероприятиям</a:t>
            </a:r>
          </a:p>
          <a:p>
            <a:pPr algn="ctr"/>
            <a:r>
              <a:rPr lang="ru-RU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(ФК, ТОФК, Центры специализации)</a:t>
            </a:r>
          </a:p>
          <a:p>
            <a:pPr algn="ctr"/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25265766"/>
      </p:ext>
    </p:extLst>
  </p:cSld>
  <p:clrMapOvr>
    <a:masterClrMapping/>
  </p:clrMapOvr>
  <p:transition spd="slow">
    <p:push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1" name="Группа 130"/>
          <p:cNvGrpSpPr/>
          <p:nvPr/>
        </p:nvGrpSpPr>
        <p:grpSpPr>
          <a:xfrm rot="5400000">
            <a:off x="-1495304" y="2500016"/>
            <a:ext cx="2580415" cy="236611"/>
            <a:chOff x="-674471" y="2293632"/>
            <a:chExt cx="3441350" cy="315440"/>
          </a:xfrm>
        </p:grpSpPr>
        <p:sp>
          <p:nvSpPr>
            <p:cNvPr id="132" name="Скругленный прямоугольник 131"/>
            <p:cNvSpPr/>
            <p:nvPr/>
          </p:nvSpPr>
          <p:spPr>
            <a:xfrm>
              <a:off x="494500" y="2304096"/>
              <a:ext cx="318234" cy="304976"/>
            </a:xfrm>
            <a:prstGeom prst="roundRect">
              <a:avLst>
                <a:gd name="adj" fmla="val 9524"/>
              </a:avLst>
            </a:prstGeom>
            <a:solidFill>
              <a:srgbClr val="3DB3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3" name="Скругленный прямоугольник 132"/>
            <p:cNvSpPr/>
            <p:nvPr/>
          </p:nvSpPr>
          <p:spPr>
            <a:xfrm>
              <a:off x="875915" y="2304096"/>
              <a:ext cx="318234" cy="304976"/>
            </a:xfrm>
            <a:prstGeom prst="roundRect">
              <a:avLst>
                <a:gd name="adj" fmla="val 9524"/>
              </a:avLst>
            </a:prstGeom>
            <a:solidFill>
              <a:srgbClr val="1575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34" name="Скругленный прямоугольник 133"/>
            <p:cNvSpPr/>
            <p:nvPr/>
          </p:nvSpPr>
          <p:spPr>
            <a:xfrm>
              <a:off x="1257331" y="2304096"/>
              <a:ext cx="318234" cy="304976"/>
            </a:xfrm>
            <a:prstGeom prst="roundRect">
              <a:avLst>
                <a:gd name="adj" fmla="val 9524"/>
              </a:avLst>
            </a:prstGeom>
            <a:solidFill>
              <a:srgbClr val="4454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5" name="Скругленный прямоугольник 134"/>
            <p:cNvSpPr/>
            <p:nvPr/>
          </p:nvSpPr>
          <p:spPr>
            <a:xfrm>
              <a:off x="-674471" y="2298704"/>
              <a:ext cx="318234" cy="304976"/>
            </a:xfrm>
            <a:prstGeom prst="roundRect">
              <a:avLst>
                <a:gd name="adj" fmla="val 9524"/>
              </a:avLst>
            </a:prstGeom>
            <a:solidFill>
              <a:srgbClr val="C02B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6" name="Скругленный прямоугольник 135"/>
            <p:cNvSpPr/>
            <p:nvPr/>
          </p:nvSpPr>
          <p:spPr>
            <a:xfrm>
              <a:off x="-284744" y="2298704"/>
              <a:ext cx="318234" cy="304976"/>
            </a:xfrm>
            <a:prstGeom prst="roundRect">
              <a:avLst>
                <a:gd name="adj" fmla="val 9524"/>
              </a:avLst>
            </a:prstGeom>
            <a:solidFill>
              <a:srgbClr val="FA72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7" name="Скругленный прямоугольник 136"/>
            <p:cNvSpPr/>
            <p:nvPr/>
          </p:nvSpPr>
          <p:spPr>
            <a:xfrm>
              <a:off x="104985" y="2298704"/>
              <a:ext cx="318234" cy="304976"/>
            </a:xfrm>
            <a:prstGeom prst="roundRect">
              <a:avLst>
                <a:gd name="adj" fmla="val 9524"/>
              </a:avLst>
            </a:prstGeom>
            <a:solidFill>
              <a:srgbClr val="94B0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8" name="Скругленный прямоугольник 137"/>
            <p:cNvSpPr/>
            <p:nvPr/>
          </p:nvSpPr>
          <p:spPr>
            <a:xfrm>
              <a:off x="2059360" y="2295783"/>
              <a:ext cx="318234" cy="304976"/>
            </a:xfrm>
            <a:prstGeom prst="roundRect">
              <a:avLst>
                <a:gd name="adj" fmla="val 9524"/>
              </a:avLst>
            </a:prstGeom>
            <a:solidFill>
              <a:srgbClr val="9DA6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9" name="Скругленный прямоугольник 138"/>
            <p:cNvSpPr/>
            <p:nvPr/>
          </p:nvSpPr>
          <p:spPr>
            <a:xfrm>
              <a:off x="2448645" y="2295783"/>
              <a:ext cx="318234" cy="304976"/>
            </a:xfrm>
            <a:prstGeom prst="roundRect">
              <a:avLst>
                <a:gd name="adj" fmla="val 9524"/>
              </a:avLst>
            </a:prstGeom>
            <a:solidFill>
              <a:srgbClr val="E0E4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0" name="Скругленный прямоугольник 139"/>
            <p:cNvSpPr/>
            <p:nvPr/>
          </p:nvSpPr>
          <p:spPr>
            <a:xfrm>
              <a:off x="1656344" y="2293632"/>
              <a:ext cx="318234" cy="304976"/>
            </a:xfrm>
            <a:prstGeom prst="roundRect">
              <a:avLst>
                <a:gd name="adj" fmla="val 9524"/>
              </a:avLst>
            </a:prstGeom>
            <a:solidFill>
              <a:srgbClr val="767F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90" name="Title 20">
            <a:extLst>
              <a:ext uri="{FF2B5EF4-FFF2-40B4-BE49-F238E27FC236}">
                <a16:creationId xmlns:a16="http://schemas.microsoft.com/office/drawing/2014/main" id="{056EE1DC-9AD9-4E70-812B-2242F1A5DC2E}"/>
              </a:ext>
            </a:extLst>
          </p:cNvPr>
          <p:cNvSpPr txBox="1">
            <a:spLocks/>
          </p:cNvSpPr>
          <p:nvPr/>
        </p:nvSpPr>
        <p:spPr>
          <a:xfrm>
            <a:off x="2742164" y="4675"/>
            <a:ext cx="6408712" cy="954107"/>
          </a:xfrm>
          <a:prstGeom prst="rect">
            <a:avLst/>
          </a:prstGeom>
          <a:ln>
            <a:noFill/>
          </a:ln>
          <a:effectLst>
            <a:softEdge rad="0"/>
          </a:effectLst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defRPr sz="2000">
                <a:solidFill>
                  <a:srgbClr val="9DA6AF"/>
                </a:solidFill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ru-RU" sz="1400" dirty="0">
                <a:solidFill>
                  <a:srgbClr val="002060"/>
                </a:solidFill>
              </a:rPr>
              <a:t>Основные доработки информационных систем</a:t>
            </a:r>
          </a:p>
          <a:p>
            <a:r>
              <a:rPr lang="ru-RU" sz="1400" dirty="0">
                <a:solidFill>
                  <a:srgbClr val="002060"/>
                </a:solidFill>
              </a:rPr>
              <a:t> Федерального казначейства</a:t>
            </a:r>
          </a:p>
          <a:p>
            <a:r>
              <a:rPr lang="ru-RU" sz="1400" dirty="0">
                <a:solidFill>
                  <a:srgbClr val="002060"/>
                </a:solidFill>
              </a:rPr>
              <a:t> в целях перечисления остатков с лицевых счетов с кодом «41»</a:t>
            </a:r>
          </a:p>
          <a:p>
            <a:r>
              <a:rPr lang="ru-RU" sz="1400" dirty="0">
                <a:solidFill>
                  <a:srgbClr val="002060"/>
                </a:solidFill>
              </a:rPr>
              <a:t> на разделы лицевых счетов с кодом «71»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83568" y="983098"/>
            <a:ext cx="4392488" cy="230873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До 10.12.2019</a:t>
            </a:r>
          </a:p>
          <a:p>
            <a:endParaRPr lang="ru-RU" sz="1200" dirty="0">
              <a:solidFill>
                <a:schemeClr val="accent6">
                  <a:lumMod val="50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schemeClr val="accent6">
                    <a:lumMod val="50000"/>
                  </a:schemeClr>
                </a:solidFill>
              </a:rPr>
              <a:t>ГИИС «Электронный бюджет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»</a:t>
            </a:r>
          </a:p>
          <a:p>
            <a:pPr marL="1588" algn="just"/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Дополнительные поля в формуляре «Документ-основание» и в Перечне документов-оснований:</a:t>
            </a:r>
          </a:p>
          <a:p>
            <a:pPr marL="1588" indent="9525" algn="just">
              <a:buFontTx/>
              <a:buChar char="-"/>
            </a:pP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Признак «Миграция»;</a:t>
            </a:r>
          </a:p>
          <a:p>
            <a:pPr marL="1588" indent="9525" algn="just">
              <a:buFontTx/>
              <a:buChar char="-"/>
            </a:pP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Номер передаваемого счета;</a:t>
            </a:r>
          </a:p>
          <a:p>
            <a:pPr marL="1588" indent="9525" algn="just">
              <a:buFontTx/>
              <a:buChar char="-"/>
            </a:pP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Номер бюджетного обязательства для «головных контрактов»;</a:t>
            </a:r>
          </a:p>
          <a:p>
            <a:pPr marL="1588" indent="9525" algn="just">
              <a:buFontTx/>
              <a:buChar char="-"/>
            </a:pP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инструмент формирования Отчетов по мониторингу.</a:t>
            </a:r>
          </a:p>
          <a:p>
            <a:pPr marL="1588" algn="just"/>
            <a:endParaRPr lang="ru-RU" sz="1200" dirty="0">
              <a:solidFill>
                <a:schemeClr val="accent6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173038" indent="-171450" algn="just">
              <a:buFont typeface="Wingdings" panose="05000000000000000000" pitchFamily="2" charset="2"/>
              <a:buChar char="ü"/>
            </a:pP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  <a:p>
            <a:pPr marL="1588" indent="9525" algn="just">
              <a:buFontTx/>
              <a:buChar char="-"/>
            </a:pP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  <a:p>
            <a:pPr marL="1588" algn="just"/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83266" y="3336192"/>
            <a:ext cx="4392790" cy="132379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До 28.12.2019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chemeClr val="accent6">
                    <a:lumMod val="50000"/>
                  </a:schemeClr>
                </a:solidFill>
              </a:rPr>
              <a:t>ИС «АСФК»</a:t>
            </a:r>
          </a:p>
          <a:p>
            <a:pPr algn="just"/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Загрузка Справочника «Соответствие счета 41 разделу на счете 71»</a:t>
            </a:r>
          </a:p>
          <a:p>
            <a:pPr algn="ctr"/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292080" y="986043"/>
            <a:ext cx="3312368" cy="352992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До 05.01.2020</a:t>
            </a:r>
          </a:p>
          <a:p>
            <a:pPr algn="ctr"/>
            <a:endParaRPr lang="ru-RU" sz="1000" dirty="0">
              <a:solidFill>
                <a:schemeClr val="accent6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chemeClr val="accent6">
                    <a:lumMod val="50000"/>
                  </a:schemeClr>
                </a:solidFill>
              </a:rPr>
              <a:t>ИС «АСФК»</a:t>
            </a:r>
          </a:p>
          <a:p>
            <a:pPr marL="20638" indent="65088" algn="just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Блокировка 41 л/с на основании данных Справочника «Соответствие счета 41 разделу на счете 71»;</a:t>
            </a:r>
          </a:p>
          <a:p>
            <a:pPr marL="20638" indent="65088" algn="just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Автоматизированное формирование платежных поручений на основании данных Справочника «Соответствие счета 41 разделу на счете 71»;</a:t>
            </a:r>
          </a:p>
          <a:p>
            <a:pPr marL="20638" indent="65088" algn="just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учет операции перечисления остатков.</a:t>
            </a:r>
          </a:p>
          <a:p>
            <a:pPr marL="192088" indent="-171450" algn="just"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schemeClr val="accent6">
                    <a:lumMod val="50000"/>
                  </a:schemeClr>
                </a:solidFill>
              </a:rPr>
              <a:t>ГИИС «Электронный бюджет»</a:t>
            </a:r>
          </a:p>
          <a:p>
            <a:pPr marL="192088" indent="-171450" algn="just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Работа анализатора с платежными поручениями по перечислению остатков;</a:t>
            </a:r>
          </a:p>
          <a:p>
            <a:pPr marL="192088" indent="-171450" algn="just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Учет поступлений.</a:t>
            </a:r>
          </a:p>
        </p:txBody>
      </p:sp>
      <p:sp>
        <p:nvSpPr>
          <p:cNvPr id="20" name="Title 20">
            <a:extLst>
              <a:ext uri="{FF2B5EF4-FFF2-40B4-BE49-F238E27FC236}">
                <a16:creationId xmlns:a16="http://schemas.microsoft.com/office/drawing/2014/main" id="{056EE1DC-9AD9-4E70-812B-2242F1A5DC2E}"/>
              </a:ext>
            </a:extLst>
          </p:cNvPr>
          <p:cNvSpPr txBox="1">
            <a:spLocks/>
          </p:cNvSpPr>
          <p:nvPr/>
        </p:nvSpPr>
        <p:spPr>
          <a:xfrm>
            <a:off x="179512" y="4766106"/>
            <a:ext cx="8815496" cy="253916"/>
          </a:xfrm>
          <a:prstGeom prst="rect">
            <a:avLst/>
          </a:prstGeom>
          <a:noFill/>
          <a:ln>
            <a:noFill/>
          </a:ln>
          <a:effectLst>
            <a:softEdge rad="0"/>
          </a:effectLst>
        </p:spPr>
        <p:txBody>
          <a:bodyPr wrap="square" lIns="68580" tIns="34290" rIns="68580" bIns="34290">
            <a:spAutoFit/>
          </a:bodyPr>
          <a:lstStyle>
            <a:defPPr>
              <a:defRPr lang="ru-RU"/>
            </a:defPPr>
            <a:lvl1pPr algn="ctr">
              <a:defRPr sz="2000">
                <a:solidFill>
                  <a:srgbClr val="9DA6AF"/>
                </a:solidFill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algn="l"/>
            <a:r>
              <a:rPr lang="ru-RU" sz="12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*</a:t>
            </a:r>
            <a:r>
              <a:rPr lang="ru-RU" sz="900" i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срок может быть уточнен по результатам проведения регрессионных испытаний 4й версии ПУР КС и установки  версии на промышленную среду</a:t>
            </a:r>
          </a:p>
        </p:txBody>
      </p:sp>
    </p:spTree>
    <p:extLst>
      <p:ext uri="{BB962C8B-B14F-4D97-AF65-F5344CB8AC3E}">
        <p14:creationId xmlns:p14="http://schemas.microsoft.com/office/powerpoint/2010/main" val="2721035178"/>
      </p:ext>
    </p:extLst>
  </p:cSld>
  <p:clrMapOvr>
    <a:masterClrMapping/>
  </p:clrMapOvr>
  <p:transition spd="slow">
    <p:push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1" name="Группа 130"/>
          <p:cNvGrpSpPr/>
          <p:nvPr/>
        </p:nvGrpSpPr>
        <p:grpSpPr>
          <a:xfrm rot="5400000">
            <a:off x="-1495304" y="2500016"/>
            <a:ext cx="2580415" cy="236611"/>
            <a:chOff x="-674471" y="2293632"/>
            <a:chExt cx="3441350" cy="315440"/>
          </a:xfrm>
        </p:grpSpPr>
        <p:sp>
          <p:nvSpPr>
            <p:cNvPr id="132" name="Скругленный прямоугольник 131"/>
            <p:cNvSpPr/>
            <p:nvPr/>
          </p:nvSpPr>
          <p:spPr>
            <a:xfrm>
              <a:off x="494500" y="2304096"/>
              <a:ext cx="318234" cy="304976"/>
            </a:xfrm>
            <a:prstGeom prst="roundRect">
              <a:avLst>
                <a:gd name="adj" fmla="val 9524"/>
              </a:avLst>
            </a:prstGeom>
            <a:solidFill>
              <a:srgbClr val="3DB3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3" name="Скругленный прямоугольник 132"/>
            <p:cNvSpPr/>
            <p:nvPr/>
          </p:nvSpPr>
          <p:spPr>
            <a:xfrm>
              <a:off x="875915" y="2304096"/>
              <a:ext cx="318234" cy="304976"/>
            </a:xfrm>
            <a:prstGeom prst="roundRect">
              <a:avLst>
                <a:gd name="adj" fmla="val 9524"/>
              </a:avLst>
            </a:prstGeom>
            <a:solidFill>
              <a:srgbClr val="1575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34" name="Скругленный прямоугольник 133"/>
            <p:cNvSpPr/>
            <p:nvPr/>
          </p:nvSpPr>
          <p:spPr>
            <a:xfrm>
              <a:off x="1257331" y="2304096"/>
              <a:ext cx="318234" cy="304976"/>
            </a:xfrm>
            <a:prstGeom prst="roundRect">
              <a:avLst>
                <a:gd name="adj" fmla="val 9524"/>
              </a:avLst>
            </a:prstGeom>
            <a:solidFill>
              <a:srgbClr val="4454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5" name="Скругленный прямоугольник 134"/>
            <p:cNvSpPr/>
            <p:nvPr/>
          </p:nvSpPr>
          <p:spPr>
            <a:xfrm>
              <a:off x="-674471" y="2298704"/>
              <a:ext cx="318234" cy="304976"/>
            </a:xfrm>
            <a:prstGeom prst="roundRect">
              <a:avLst>
                <a:gd name="adj" fmla="val 9524"/>
              </a:avLst>
            </a:prstGeom>
            <a:solidFill>
              <a:srgbClr val="C02B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6" name="Скругленный прямоугольник 135"/>
            <p:cNvSpPr/>
            <p:nvPr/>
          </p:nvSpPr>
          <p:spPr>
            <a:xfrm>
              <a:off x="-284744" y="2298704"/>
              <a:ext cx="318234" cy="304976"/>
            </a:xfrm>
            <a:prstGeom prst="roundRect">
              <a:avLst>
                <a:gd name="adj" fmla="val 9524"/>
              </a:avLst>
            </a:prstGeom>
            <a:solidFill>
              <a:srgbClr val="FA72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7" name="Скругленный прямоугольник 136"/>
            <p:cNvSpPr/>
            <p:nvPr/>
          </p:nvSpPr>
          <p:spPr>
            <a:xfrm>
              <a:off x="104985" y="2298704"/>
              <a:ext cx="318234" cy="304976"/>
            </a:xfrm>
            <a:prstGeom prst="roundRect">
              <a:avLst>
                <a:gd name="adj" fmla="val 9524"/>
              </a:avLst>
            </a:prstGeom>
            <a:solidFill>
              <a:srgbClr val="94B0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8" name="Скругленный прямоугольник 137"/>
            <p:cNvSpPr/>
            <p:nvPr/>
          </p:nvSpPr>
          <p:spPr>
            <a:xfrm>
              <a:off x="2059360" y="2295783"/>
              <a:ext cx="318234" cy="304976"/>
            </a:xfrm>
            <a:prstGeom prst="roundRect">
              <a:avLst>
                <a:gd name="adj" fmla="val 9524"/>
              </a:avLst>
            </a:prstGeom>
            <a:solidFill>
              <a:srgbClr val="9DA6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9" name="Скругленный прямоугольник 138"/>
            <p:cNvSpPr/>
            <p:nvPr/>
          </p:nvSpPr>
          <p:spPr>
            <a:xfrm>
              <a:off x="2448645" y="2295783"/>
              <a:ext cx="318234" cy="304976"/>
            </a:xfrm>
            <a:prstGeom prst="roundRect">
              <a:avLst>
                <a:gd name="adj" fmla="val 9524"/>
              </a:avLst>
            </a:prstGeom>
            <a:solidFill>
              <a:srgbClr val="E0E4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0" name="Скругленный прямоугольник 139"/>
            <p:cNvSpPr/>
            <p:nvPr/>
          </p:nvSpPr>
          <p:spPr>
            <a:xfrm>
              <a:off x="1656344" y="2293632"/>
              <a:ext cx="318234" cy="304976"/>
            </a:xfrm>
            <a:prstGeom prst="roundRect">
              <a:avLst>
                <a:gd name="adj" fmla="val 9524"/>
              </a:avLst>
            </a:prstGeom>
            <a:solidFill>
              <a:srgbClr val="767F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90" name="Title 20">
            <a:extLst>
              <a:ext uri="{FF2B5EF4-FFF2-40B4-BE49-F238E27FC236}">
                <a16:creationId xmlns:a16="http://schemas.microsoft.com/office/drawing/2014/main" id="{056EE1DC-9AD9-4E70-812B-2242F1A5DC2E}"/>
              </a:ext>
            </a:extLst>
          </p:cNvPr>
          <p:cNvSpPr txBox="1">
            <a:spLocks/>
          </p:cNvSpPr>
          <p:nvPr/>
        </p:nvSpPr>
        <p:spPr>
          <a:xfrm>
            <a:off x="2742164" y="4675"/>
            <a:ext cx="6408712" cy="769441"/>
          </a:xfrm>
          <a:prstGeom prst="rect">
            <a:avLst/>
          </a:prstGeom>
          <a:ln>
            <a:noFill/>
          </a:ln>
          <a:effectLst>
            <a:softEdge rad="0"/>
          </a:effectLst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defRPr sz="2000">
                <a:solidFill>
                  <a:srgbClr val="9DA6AF"/>
                </a:solidFill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ru-RU" sz="1600" b="1" dirty="0">
                <a:solidFill>
                  <a:srgbClr val="002060"/>
                </a:solidFill>
              </a:rPr>
              <a:t>Топ – 9:</a:t>
            </a:r>
          </a:p>
          <a:p>
            <a:r>
              <a:rPr lang="ru-RU" sz="1400" dirty="0">
                <a:solidFill>
                  <a:srgbClr val="002060"/>
                </a:solidFill>
              </a:rPr>
              <a:t> проблемы и вопросы  ПУР КС и подсистемы НСИ  в части казначейского сопровождения и сроки их решения </a:t>
            </a:r>
          </a:p>
        </p:txBody>
      </p:sp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87238488-1561-4144-A036-E06CEC6BC166}"/>
              </a:ext>
            </a:extLst>
          </p:cNvPr>
          <p:cNvGraphicFramePr/>
          <p:nvPr/>
        </p:nvGraphicFramePr>
        <p:xfrm>
          <a:off x="971600" y="774116"/>
          <a:ext cx="7200800" cy="42573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45AA5851-5D48-452B-905C-372EA1B57D06}"/>
              </a:ext>
            </a:extLst>
          </p:cNvPr>
          <p:cNvSpPr/>
          <p:nvPr/>
        </p:nvSpPr>
        <p:spPr>
          <a:xfrm>
            <a:off x="1259632" y="843558"/>
            <a:ext cx="1008112" cy="28546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chemeClr val="accent5">
                    <a:lumMod val="50000"/>
                  </a:schemeClr>
                </a:solidFill>
              </a:rPr>
              <a:t> 4 версия</a:t>
            </a:r>
          </a:p>
          <a:p>
            <a:pPr algn="ctr"/>
            <a:r>
              <a:rPr lang="ru-RU" sz="1000" dirty="0">
                <a:solidFill>
                  <a:schemeClr val="accent5">
                    <a:lumMod val="50000"/>
                  </a:schemeClr>
                </a:solidFill>
              </a:rPr>
              <a:t>10.12.2019</a:t>
            </a: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2D8CC328-B73E-4DBD-BA73-94ED46556677}"/>
              </a:ext>
            </a:extLst>
          </p:cNvPr>
          <p:cNvSpPr/>
          <p:nvPr/>
        </p:nvSpPr>
        <p:spPr>
          <a:xfrm>
            <a:off x="1259632" y="1270609"/>
            <a:ext cx="1008112" cy="28546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chemeClr val="accent5">
                    <a:lumMod val="50000"/>
                  </a:schemeClr>
                </a:solidFill>
              </a:rPr>
              <a:t> 4 версия</a:t>
            </a:r>
          </a:p>
          <a:p>
            <a:pPr algn="ctr"/>
            <a:r>
              <a:rPr lang="ru-RU" sz="1000" dirty="0">
                <a:solidFill>
                  <a:schemeClr val="accent5">
                    <a:lumMod val="50000"/>
                  </a:schemeClr>
                </a:solidFill>
              </a:rPr>
              <a:t>10.12.2019</a:t>
            </a: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638C6CE1-7105-438A-B99D-A7B54478518D}"/>
              </a:ext>
            </a:extLst>
          </p:cNvPr>
          <p:cNvSpPr/>
          <p:nvPr/>
        </p:nvSpPr>
        <p:spPr>
          <a:xfrm>
            <a:off x="1259632" y="1739652"/>
            <a:ext cx="1008112" cy="28546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chemeClr val="accent5">
                    <a:lumMod val="50000"/>
                  </a:schemeClr>
                </a:solidFill>
              </a:rPr>
              <a:t> 4 версия</a:t>
            </a:r>
          </a:p>
          <a:p>
            <a:pPr algn="ctr"/>
            <a:r>
              <a:rPr lang="ru-RU" sz="1000" dirty="0">
                <a:solidFill>
                  <a:schemeClr val="accent5">
                    <a:lumMod val="50000"/>
                  </a:schemeClr>
                </a:solidFill>
              </a:rPr>
              <a:t>10.12.2019</a:t>
            </a:r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DCCF1396-863F-4BC7-8A81-AFBFF39F9DF1}"/>
              </a:ext>
            </a:extLst>
          </p:cNvPr>
          <p:cNvSpPr/>
          <p:nvPr/>
        </p:nvSpPr>
        <p:spPr>
          <a:xfrm>
            <a:off x="1259632" y="2181216"/>
            <a:ext cx="1008112" cy="28546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chemeClr val="accent5">
                    <a:lumMod val="50000"/>
                  </a:schemeClr>
                </a:solidFill>
              </a:rPr>
              <a:t> 4 версия</a:t>
            </a:r>
          </a:p>
          <a:p>
            <a:pPr algn="ctr"/>
            <a:r>
              <a:rPr lang="ru-RU" sz="1000" dirty="0">
                <a:solidFill>
                  <a:schemeClr val="accent5">
                    <a:lumMod val="50000"/>
                  </a:schemeClr>
                </a:solidFill>
              </a:rPr>
              <a:t>10.12.2019</a:t>
            </a:r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7442FC5E-BDB6-4C1C-A3E0-105DFDD44FCC}"/>
              </a:ext>
            </a:extLst>
          </p:cNvPr>
          <p:cNvSpPr/>
          <p:nvPr/>
        </p:nvSpPr>
        <p:spPr>
          <a:xfrm>
            <a:off x="1249760" y="2737645"/>
            <a:ext cx="1008112" cy="28546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chemeClr val="accent5">
                    <a:lumMod val="50000"/>
                  </a:schemeClr>
                </a:solidFill>
              </a:rPr>
              <a:t> 4 версия</a:t>
            </a:r>
          </a:p>
          <a:p>
            <a:pPr algn="ctr"/>
            <a:r>
              <a:rPr lang="ru-RU" sz="1000" dirty="0">
                <a:solidFill>
                  <a:schemeClr val="accent5">
                    <a:lumMod val="50000"/>
                  </a:schemeClr>
                </a:solidFill>
              </a:rPr>
              <a:t>10.12.2019</a:t>
            </a:r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346AE3B1-1410-4E62-A254-46B9064FB99C}"/>
              </a:ext>
            </a:extLst>
          </p:cNvPr>
          <p:cNvSpPr/>
          <p:nvPr/>
        </p:nvSpPr>
        <p:spPr>
          <a:xfrm>
            <a:off x="1249760" y="3294074"/>
            <a:ext cx="1008112" cy="28546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chemeClr val="accent5">
                    <a:lumMod val="50000"/>
                  </a:schemeClr>
                </a:solidFill>
              </a:rPr>
              <a:t> 4 версия</a:t>
            </a:r>
          </a:p>
          <a:p>
            <a:pPr algn="ctr"/>
            <a:r>
              <a:rPr lang="ru-RU" sz="1000" dirty="0">
                <a:solidFill>
                  <a:schemeClr val="accent5">
                    <a:lumMod val="50000"/>
                  </a:schemeClr>
                </a:solidFill>
              </a:rPr>
              <a:t>10.12.2019</a:t>
            </a:r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5A9F3155-0D2F-4BF0-BA51-ECFA5280FFA1}"/>
              </a:ext>
            </a:extLst>
          </p:cNvPr>
          <p:cNvSpPr/>
          <p:nvPr/>
        </p:nvSpPr>
        <p:spPr>
          <a:xfrm>
            <a:off x="1259632" y="3791878"/>
            <a:ext cx="1008112" cy="28546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chemeClr val="accent5">
                    <a:lumMod val="50000"/>
                  </a:schemeClr>
                </a:solidFill>
              </a:rPr>
              <a:t> 5 версия</a:t>
            </a:r>
          </a:p>
          <a:p>
            <a:pPr algn="ctr"/>
            <a:r>
              <a:rPr lang="ru-RU" sz="1000" dirty="0">
                <a:solidFill>
                  <a:schemeClr val="accent5">
                    <a:lumMod val="50000"/>
                  </a:schemeClr>
                </a:solidFill>
              </a:rPr>
              <a:t>05.01.2020</a:t>
            </a:r>
          </a:p>
        </p:txBody>
      </p: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1AA5E07E-ACE5-492C-B64A-1C45BC4CFA51}"/>
              </a:ext>
            </a:extLst>
          </p:cNvPr>
          <p:cNvSpPr/>
          <p:nvPr/>
        </p:nvSpPr>
        <p:spPr>
          <a:xfrm>
            <a:off x="1187624" y="4696065"/>
            <a:ext cx="1008112" cy="28546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chemeClr val="accent5">
                    <a:lumMod val="50000"/>
                  </a:schemeClr>
                </a:solidFill>
              </a:rPr>
              <a:t> 6 версия</a:t>
            </a:r>
          </a:p>
          <a:p>
            <a:pPr algn="ctr"/>
            <a:r>
              <a:rPr lang="ru-RU" sz="1000" dirty="0">
                <a:solidFill>
                  <a:schemeClr val="accent5">
                    <a:lumMod val="50000"/>
                  </a:schemeClr>
                </a:solidFill>
              </a:rPr>
              <a:t>январь 2020</a:t>
            </a:r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id="{FF4391F6-64B1-4FB2-9007-DB774698589E}"/>
              </a:ext>
            </a:extLst>
          </p:cNvPr>
          <p:cNvSpPr/>
          <p:nvPr/>
        </p:nvSpPr>
        <p:spPr>
          <a:xfrm>
            <a:off x="1249760" y="4226651"/>
            <a:ext cx="1008112" cy="28546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chemeClr val="accent5">
                    <a:lumMod val="50000"/>
                  </a:schemeClr>
                </a:solidFill>
              </a:rPr>
              <a:t> 6 версия</a:t>
            </a:r>
          </a:p>
          <a:p>
            <a:pPr algn="ctr"/>
            <a:r>
              <a:rPr lang="ru-RU" sz="1000" dirty="0">
                <a:solidFill>
                  <a:schemeClr val="accent5">
                    <a:lumMod val="50000"/>
                  </a:schemeClr>
                </a:solidFill>
              </a:rPr>
              <a:t>январь 2020</a:t>
            </a:r>
          </a:p>
        </p:txBody>
      </p:sp>
    </p:spTree>
    <p:extLst>
      <p:ext uri="{BB962C8B-B14F-4D97-AF65-F5344CB8AC3E}">
        <p14:creationId xmlns:p14="http://schemas.microsoft.com/office/powerpoint/2010/main" val="984634948"/>
      </p:ext>
    </p:extLst>
  </p:cSld>
  <p:clrMapOvr>
    <a:masterClrMapping/>
  </p:clrMapOvr>
  <p:transition spd="slow">
    <p:push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1" name="Группа 130"/>
          <p:cNvGrpSpPr/>
          <p:nvPr/>
        </p:nvGrpSpPr>
        <p:grpSpPr>
          <a:xfrm rot="5400000">
            <a:off x="-1495304" y="2500016"/>
            <a:ext cx="2580415" cy="236611"/>
            <a:chOff x="-674471" y="2293632"/>
            <a:chExt cx="3441350" cy="315440"/>
          </a:xfrm>
        </p:grpSpPr>
        <p:sp>
          <p:nvSpPr>
            <p:cNvPr id="132" name="Скругленный прямоугольник 131"/>
            <p:cNvSpPr/>
            <p:nvPr/>
          </p:nvSpPr>
          <p:spPr>
            <a:xfrm>
              <a:off x="494500" y="2304096"/>
              <a:ext cx="318234" cy="304976"/>
            </a:xfrm>
            <a:prstGeom prst="roundRect">
              <a:avLst>
                <a:gd name="adj" fmla="val 9524"/>
              </a:avLst>
            </a:prstGeom>
            <a:solidFill>
              <a:srgbClr val="3DB3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3" name="Скругленный прямоугольник 132"/>
            <p:cNvSpPr/>
            <p:nvPr/>
          </p:nvSpPr>
          <p:spPr>
            <a:xfrm>
              <a:off x="875915" y="2304096"/>
              <a:ext cx="318234" cy="304976"/>
            </a:xfrm>
            <a:prstGeom prst="roundRect">
              <a:avLst>
                <a:gd name="adj" fmla="val 9524"/>
              </a:avLst>
            </a:prstGeom>
            <a:solidFill>
              <a:srgbClr val="1575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34" name="Скругленный прямоугольник 133"/>
            <p:cNvSpPr/>
            <p:nvPr/>
          </p:nvSpPr>
          <p:spPr>
            <a:xfrm>
              <a:off x="1257331" y="2304096"/>
              <a:ext cx="318234" cy="304976"/>
            </a:xfrm>
            <a:prstGeom prst="roundRect">
              <a:avLst>
                <a:gd name="adj" fmla="val 9524"/>
              </a:avLst>
            </a:prstGeom>
            <a:solidFill>
              <a:srgbClr val="4454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5" name="Скругленный прямоугольник 134"/>
            <p:cNvSpPr/>
            <p:nvPr/>
          </p:nvSpPr>
          <p:spPr>
            <a:xfrm>
              <a:off x="-674471" y="2298704"/>
              <a:ext cx="318234" cy="304976"/>
            </a:xfrm>
            <a:prstGeom prst="roundRect">
              <a:avLst>
                <a:gd name="adj" fmla="val 9524"/>
              </a:avLst>
            </a:prstGeom>
            <a:solidFill>
              <a:srgbClr val="C02B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6" name="Скругленный прямоугольник 135"/>
            <p:cNvSpPr/>
            <p:nvPr/>
          </p:nvSpPr>
          <p:spPr>
            <a:xfrm>
              <a:off x="-284744" y="2298704"/>
              <a:ext cx="318234" cy="304976"/>
            </a:xfrm>
            <a:prstGeom prst="roundRect">
              <a:avLst>
                <a:gd name="adj" fmla="val 9524"/>
              </a:avLst>
            </a:prstGeom>
            <a:solidFill>
              <a:srgbClr val="FA72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7" name="Скругленный прямоугольник 136"/>
            <p:cNvSpPr/>
            <p:nvPr/>
          </p:nvSpPr>
          <p:spPr>
            <a:xfrm>
              <a:off x="104985" y="2298704"/>
              <a:ext cx="318234" cy="304976"/>
            </a:xfrm>
            <a:prstGeom prst="roundRect">
              <a:avLst>
                <a:gd name="adj" fmla="val 9524"/>
              </a:avLst>
            </a:prstGeom>
            <a:solidFill>
              <a:srgbClr val="94B0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8" name="Скругленный прямоугольник 137"/>
            <p:cNvSpPr/>
            <p:nvPr/>
          </p:nvSpPr>
          <p:spPr>
            <a:xfrm>
              <a:off x="2059360" y="2295783"/>
              <a:ext cx="318234" cy="304976"/>
            </a:xfrm>
            <a:prstGeom prst="roundRect">
              <a:avLst>
                <a:gd name="adj" fmla="val 9524"/>
              </a:avLst>
            </a:prstGeom>
            <a:solidFill>
              <a:srgbClr val="9DA6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9" name="Скругленный прямоугольник 138"/>
            <p:cNvSpPr/>
            <p:nvPr/>
          </p:nvSpPr>
          <p:spPr>
            <a:xfrm>
              <a:off x="2448645" y="2295783"/>
              <a:ext cx="318234" cy="304976"/>
            </a:xfrm>
            <a:prstGeom prst="roundRect">
              <a:avLst>
                <a:gd name="adj" fmla="val 9524"/>
              </a:avLst>
            </a:prstGeom>
            <a:solidFill>
              <a:srgbClr val="E0E4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0" name="Скругленный прямоугольник 139"/>
            <p:cNvSpPr/>
            <p:nvPr/>
          </p:nvSpPr>
          <p:spPr>
            <a:xfrm>
              <a:off x="1656344" y="2293632"/>
              <a:ext cx="318234" cy="304976"/>
            </a:xfrm>
            <a:prstGeom prst="roundRect">
              <a:avLst>
                <a:gd name="adj" fmla="val 9524"/>
              </a:avLst>
            </a:prstGeom>
            <a:solidFill>
              <a:srgbClr val="767F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90" name="Title 20">
            <a:extLst>
              <a:ext uri="{FF2B5EF4-FFF2-40B4-BE49-F238E27FC236}">
                <a16:creationId xmlns:a16="http://schemas.microsoft.com/office/drawing/2014/main" id="{056EE1DC-9AD9-4E70-812B-2242F1A5DC2E}"/>
              </a:ext>
            </a:extLst>
          </p:cNvPr>
          <p:cNvSpPr txBox="1">
            <a:spLocks/>
          </p:cNvSpPr>
          <p:nvPr/>
        </p:nvSpPr>
        <p:spPr>
          <a:xfrm>
            <a:off x="2742164" y="4675"/>
            <a:ext cx="6408712" cy="307777"/>
          </a:xfrm>
          <a:prstGeom prst="rect">
            <a:avLst/>
          </a:prstGeom>
          <a:ln>
            <a:noFill/>
          </a:ln>
          <a:effectLst>
            <a:softEdge rad="0"/>
          </a:effectLst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defRPr sz="2000">
                <a:solidFill>
                  <a:srgbClr val="9DA6AF"/>
                </a:solidFill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ru-RU" sz="1400" dirty="0">
                <a:solidFill>
                  <a:srgbClr val="002060"/>
                </a:solidFill>
              </a:rPr>
              <a:t>Аналитика казначейского сопровождения в ПИАО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7544" y="608370"/>
            <a:ext cx="806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chemeClr val="accent2">
                    <a:lumMod val="75000"/>
                  </a:schemeClr>
                </a:solidFill>
              </a:rPr>
              <a:t>Для ФОИВ в ПИАО разработан персонифицированный интерфейс, в который в том числе включена витрина данных по казначейскому сопровождению средств, в составе: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95536" y="1131590"/>
            <a:ext cx="8280920" cy="63790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сводная информация по всем «головным» контрактам и по всей цепочке субподрядных договоров для которых были открыты ЛС с признаком «71» (аналитический раздел); 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88276" y="1782743"/>
            <a:ext cx="8288180" cy="63790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визуализация цепочки договоров в виде 2</a:t>
            </a:r>
            <a:r>
              <a:rPr lang="en-US" sz="1400" dirty="0">
                <a:solidFill>
                  <a:schemeClr val="accent5">
                    <a:lumMod val="50000"/>
                  </a:schemeClr>
                </a:solidFill>
              </a:rPr>
              <a:t>D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-графа;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95536" y="2437901"/>
            <a:ext cx="8114536" cy="63790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визуализация цепочки кооперации подрядчика и субподрядчиков</a:t>
            </a:r>
          </a:p>
          <a:p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 в виде 3</a:t>
            </a:r>
            <a:r>
              <a:rPr lang="en-US" sz="1400" dirty="0">
                <a:solidFill>
                  <a:schemeClr val="accent5">
                    <a:lumMod val="50000"/>
                  </a:schemeClr>
                </a:solidFill>
              </a:rPr>
              <a:t>D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-графа;</a:t>
            </a:r>
          </a:p>
        </p:txBody>
      </p:sp>
      <p:pic>
        <p:nvPicPr>
          <p:cNvPr id="22" name="Рисунок 21" descr="G:\1\2D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707654"/>
            <a:ext cx="1656184" cy="916296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Скругленный прямоугольник 24"/>
          <p:cNvSpPr/>
          <p:nvPr/>
        </p:nvSpPr>
        <p:spPr>
          <a:xfrm>
            <a:off x="388276" y="3075806"/>
            <a:ext cx="8288180" cy="91953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- сводная информация о заказчиках на всех уровнях кооперации;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- сводная информация об исполнителях на всех уровнях кооперации;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- информация об операциях на ЛС (аналитическом разделе);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- просмотр возможен только в рамках своей главы по БК.</a:t>
            </a:r>
          </a:p>
        </p:txBody>
      </p:sp>
      <p:pic>
        <p:nvPicPr>
          <p:cNvPr id="24" name="Рисунок 23" descr="G:\1\3D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2355726"/>
            <a:ext cx="1296144" cy="90656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388276" y="4018571"/>
            <a:ext cx="81441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/>
              <a:t>Для подключения необходимо:</a:t>
            </a:r>
            <a:endParaRPr lang="ru-RU" sz="1200" dirty="0"/>
          </a:p>
          <a:p>
            <a:r>
              <a:rPr lang="ru-RU" sz="1200" dirty="0"/>
              <a:t>- направить в УФК по месту обслуживание заявку на подключение к Системе «Электронный бюджет»;</a:t>
            </a:r>
          </a:p>
          <a:p>
            <a:r>
              <a:rPr lang="ru-RU" sz="1200" dirty="0"/>
              <a:t>- в заявке указать необходимые полномочия в ПИАО;</a:t>
            </a:r>
          </a:p>
          <a:p>
            <a:r>
              <a:rPr lang="ru-RU" sz="1200" dirty="0"/>
              <a:t>- форма заявки и перечень полномочий размещены на сайте Федерального казначейства </a:t>
            </a:r>
            <a:r>
              <a:rPr lang="en-US" sz="1200" dirty="0" err="1"/>
              <a:t>roskazna</a:t>
            </a:r>
            <a:r>
              <a:rPr lang="ru-RU" sz="1200" dirty="0"/>
              <a:t>.</a:t>
            </a:r>
            <a:r>
              <a:rPr lang="en-US" sz="1200" dirty="0" err="1"/>
              <a:t>ru</a:t>
            </a:r>
            <a:r>
              <a:rPr lang="ru-RU" sz="1200" dirty="0"/>
              <a:t> в разделе «ГИС» - «Электронный бюджет» - «Подключение к системе». </a:t>
            </a:r>
          </a:p>
          <a:p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359504794"/>
      </p:ext>
    </p:extLst>
  </p:cSld>
  <p:clrMapOvr>
    <a:masterClrMapping/>
  </p:clrMapOvr>
  <p:transition spd="slow">
    <p:push dir="r"/>
  </p:transition>
</p:sld>
</file>

<file path=ppt/theme/theme1.xml><?xml version="1.0" encoding="utf-8"?>
<a:theme xmlns:a="http://schemas.openxmlformats.org/drawingml/2006/main" name="Презентация_СКП_11-09-19">
  <a:themeElements>
    <a:clrScheme name="Другая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T Serif">
      <a:majorFont>
        <a:latin typeface="PT Serif"/>
        <a:ea typeface=""/>
        <a:cs typeface=""/>
      </a:majorFont>
      <a:minorFont>
        <a:latin typeface="PT Serif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9171</TotalTime>
  <Words>1288</Words>
  <Application>Microsoft Office PowerPoint</Application>
  <PresentationFormat>Экран (16:9)</PresentationFormat>
  <Paragraphs>194</Paragraphs>
  <Slides>12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2" baseType="lpstr">
      <vt:lpstr>Times New Roman</vt:lpstr>
      <vt:lpstr>Trebuchet MS</vt:lpstr>
      <vt:lpstr>Calibri</vt:lpstr>
      <vt:lpstr>Franklin Gothic Demi Cond</vt:lpstr>
      <vt:lpstr>Arial</vt:lpstr>
      <vt:lpstr>Impact</vt:lpstr>
      <vt:lpstr>Wingdings</vt:lpstr>
      <vt:lpstr>Tahoma</vt:lpstr>
      <vt:lpstr>PT Serif</vt:lpstr>
      <vt:lpstr>Презентация_СКП_11-09-19</vt:lpstr>
      <vt:lpstr> Миграция функции ведения лицевых счетов, открытых для учета операций по казначейскому сопровождению, из информационной системы «Автоматизированная система Федерального казначейства» в государственную интегрированную информационную систему управления общественными финансами «Электронный бюджет»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Создание системы  казначейских платежей</dc:title>
  <dc:creator>Чернов Андрей Анатольевич</dc:creator>
  <cp:lastModifiedBy>Юлия</cp:lastModifiedBy>
  <cp:revision>168</cp:revision>
  <cp:lastPrinted>2019-07-31T18:09:34Z</cp:lastPrinted>
  <dcterms:created xsi:type="dcterms:W3CDTF">2019-11-05T11:34:20Z</dcterms:created>
  <dcterms:modified xsi:type="dcterms:W3CDTF">2019-11-29T06:43:06Z</dcterms:modified>
</cp:coreProperties>
</file>