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54" r:id="rId3"/>
    <p:sldId id="453" r:id="rId4"/>
    <p:sldId id="455" r:id="rId5"/>
    <p:sldId id="456" r:id="rId6"/>
    <p:sldId id="459" r:id="rId7"/>
    <p:sldId id="458" r:id="rId8"/>
    <p:sldId id="457" r:id="rId9"/>
    <p:sldId id="460" r:id="rId10"/>
    <p:sldId id="461" r:id="rId11"/>
    <p:sldId id="462" r:id="rId12"/>
    <p:sldId id="463" r:id="rId13"/>
    <p:sldId id="465" r:id="rId14"/>
    <p:sldId id="385" r:id="rId15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00"/>
    <a:srgbClr val="F2B800"/>
    <a:srgbClr val="FFA7A7"/>
    <a:srgbClr val="FFCC00"/>
    <a:srgbClr val="FCF600"/>
    <a:srgbClr val="FFFF00"/>
    <a:srgbClr val="FF9966"/>
    <a:srgbClr val="FF9900"/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9879" autoAdjust="0"/>
  </p:normalViewPr>
  <p:slideViewPr>
    <p:cSldViewPr>
      <p:cViewPr>
        <p:scale>
          <a:sx n="110" d="100"/>
          <a:sy n="110" d="100"/>
        </p:scale>
        <p:origin x="-557" y="-12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310</c:v>
                </c:pt>
                <c:pt idx="1">
                  <c:v>320</c:v>
                </c:pt>
                <c:pt idx="2">
                  <c:v>160</c:v>
                </c:pt>
                <c:pt idx="3">
                  <c:v>110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280</c:v>
                </c:pt>
                <c:pt idx="1">
                  <c:v>290</c:v>
                </c:pt>
                <c:pt idx="2">
                  <c:v>340</c:v>
                </c:pt>
                <c:pt idx="3">
                  <c:v>390</c:v>
                </c:pt>
              </c:numCache>
            </c:numRef>
          </c:val>
        </c:ser>
        <c:shape val="cylinder"/>
        <c:axId val="111257856"/>
        <c:axId val="111259648"/>
        <c:axId val="0"/>
      </c:bar3DChart>
      <c:catAx>
        <c:axId val="111257856"/>
        <c:scaling>
          <c:orientation val="minMax"/>
        </c:scaling>
        <c:delete val="1"/>
        <c:axPos val="b"/>
        <c:tickLblPos val="none"/>
        <c:crossAx val="111259648"/>
        <c:crosses val="autoZero"/>
        <c:auto val="1"/>
        <c:lblAlgn val="ctr"/>
        <c:lblOffset val="100"/>
      </c:catAx>
      <c:valAx>
        <c:axId val="11125964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112578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3.2334370255156841E-2"/>
          <c:y val="0"/>
          <c:w val="0.93533125948968643"/>
          <c:h val="0.8133239037113925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0">
                  <a:srgbClr val="4F81BD">
                    <a:lumMod val="75000"/>
                    <a:shade val="30000"/>
                    <a:satMod val="115000"/>
                  </a:srgbClr>
                </a:gs>
                <a:gs pos="50000">
                  <a:srgbClr val="4F81BD">
                    <a:lumMod val="75000"/>
                    <a:shade val="67500"/>
                    <a:satMod val="115000"/>
                  </a:srgbClr>
                </a:gs>
                <a:gs pos="100000">
                  <a:srgbClr val="4F81BD">
                    <a:lumMod val="75000"/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1524</c:v>
                </c:pt>
                <c:pt idx="1">
                  <c:v>1549</c:v>
                </c:pt>
                <c:pt idx="2">
                  <c:v>1544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A20000"/>
            </a:solidFill>
          </c:spPr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2.6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</c:ser>
        <c:shape val="cylinder"/>
        <c:axId val="117176960"/>
        <c:axId val="117301632"/>
        <c:axId val="0"/>
      </c:bar3DChart>
      <c:catAx>
        <c:axId val="117176960"/>
        <c:scaling>
          <c:orientation val="minMax"/>
        </c:scaling>
        <c:axPos val="b"/>
        <c:numFmt formatCode="General" sourceLinked="1"/>
        <c:tickLblPos val="nextTo"/>
        <c:crossAx val="117301632"/>
        <c:crosses val="autoZero"/>
        <c:auto val="1"/>
        <c:lblAlgn val="ctr"/>
        <c:lblOffset val="100"/>
      </c:catAx>
      <c:valAx>
        <c:axId val="117301632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171769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flip="none" rotWithShape="1">
              <a:gsLst>
                <a:gs pos="0">
                  <a:srgbClr val="4F81BD">
                    <a:lumMod val="75000"/>
                    <a:shade val="30000"/>
                    <a:satMod val="115000"/>
                  </a:srgbClr>
                </a:gs>
                <a:gs pos="50000">
                  <a:srgbClr val="4F81BD">
                    <a:lumMod val="75000"/>
                    <a:shade val="67500"/>
                    <a:satMod val="115000"/>
                  </a:srgbClr>
                </a:gs>
                <a:gs pos="100000">
                  <a:srgbClr val="4F81B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gradFill flip="none" rotWithShape="1">
              <a:gsLst>
                <a:gs pos="0">
                  <a:srgbClr val="A20000">
                    <a:shade val="30000"/>
                    <a:satMod val="115000"/>
                  </a:srgbClr>
                </a:gs>
                <a:gs pos="50000">
                  <a:srgbClr val="A20000">
                    <a:shade val="67500"/>
                    <a:satMod val="115000"/>
                  </a:srgbClr>
                </a:gs>
                <a:gs pos="100000">
                  <a:srgbClr val="A2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cat>
            <c:strRef>
              <c:f>Лист1!$A$2:$A$4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shape val="cylinder"/>
        <c:axId val="117434240"/>
        <c:axId val="117435776"/>
        <c:axId val="0"/>
      </c:bar3DChart>
      <c:catAx>
        <c:axId val="117434240"/>
        <c:scaling>
          <c:orientation val="minMax"/>
        </c:scaling>
        <c:delete val="1"/>
        <c:axPos val="b"/>
        <c:tickLblPos val="none"/>
        <c:crossAx val="117435776"/>
        <c:crosses val="autoZero"/>
        <c:auto val="1"/>
        <c:lblAlgn val="ctr"/>
        <c:lblOffset val="100"/>
      </c:catAx>
      <c:valAx>
        <c:axId val="11743577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17434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F9EC6-0E39-4C8C-9A78-EB568657E47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CF751-2167-45EF-B0B8-1279CD437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629D88-16AF-472D-8461-129D70B0E2B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7F5886-6D63-4113-A2E6-C6325E371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CCCC-4284-4477-9230-9401F4374832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4AD3-4F83-485F-A56B-5D71F3429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92963-53AD-4541-85EC-7FD30E9A003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36FEC-BCE8-483C-BA73-1AB19A606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D0438-8299-4049-9BFD-52200BEC292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90772-9320-4176-80DC-FCD7DA1E1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3DCC9-8D5F-48F9-A3FA-68066D1E6EA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2908F-4BCB-40D4-9D3C-90C1DBFA9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8E66D-48A7-4398-B2C8-3985D6263201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7D04-D60B-4AC5-9D5F-2F4705F8D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CE028-2C6F-4C24-87AC-3607B020859D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03484-619F-48D2-AD94-D0BDFDB69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3219-9583-4294-A3E2-5360AEB66B86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0E45-91E0-4C41-9410-456B8D4DE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DE3C-4BF7-4938-AB36-C453DD84CF7D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A2E3E-E2FA-444E-8B16-4E6C656D6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935C-8793-462F-A54C-B8D125D57F1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0FA4-A262-4D85-839E-9232EE523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A9A9-A806-4F61-B210-1F625B108801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8731F-391D-4554-8D00-8C22E16639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8DC86-1BD7-4922-964A-A73D1FD25555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AEFDC-E804-49F7-8D20-E5FE57534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811997-0744-4705-8B02-F5AA7F846756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997879-BE36-49B8-A2DC-695E8D626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528392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56176" y="3638803"/>
            <a:ext cx="3004517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Руководитель </a:t>
            </a:r>
            <a:r>
              <a:rPr lang="en-US" sz="17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/>
            </a:r>
            <a:br>
              <a:rPr lang="en-US" sz="1700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</a:b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УФК по Алтайскому краю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В.М. Костина</a:t>
            </a:r>
            <a:endParaRPr lang="ru-RU" sz="1700" b="1" dirty="0">
              <a:solidFill>
                <a:schemeClr val="accent1">
                  <a:lumMod val="50000"/>
                </a:schemeClr>
              </a:solidFill>
              <a:latin typeface="Cambria" pitchFamily="18" charset="0"/>
              <a:ea typeface="Open Sans Condensed Light" pitchFamily="34" charset="0"/>
              <a:cs typeface="Open Sans Condensed Light" pitchFamily="34" charset="0"/>
            </a:endParaRPr>
          </a:p>
        </p:txBody>
      </p:sp>
      <p:pic>
        <p:nvPicPr>
          <p:cNvPr id="22529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51470"/>
            <a:ext cx="864096" cy="864096"/>
          </a:xfrm>
          <a:prstGeom prst="rect">
            <a:avLst/>
          </a:prstGeom>
          <a:noFill/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0" y="1059582"/>
            <a:ext cx="9144000" cy="2586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 anchor="ctr"/>
          <a:lstStyle/>
          <a:p>
            <a:pPr algn="ctr" defTabSz="336947">
              <a:defRPr/>
            </a:pPr>
            <a:r>
              <a:rPr lang="ru-RU" sz="22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Организация  внутреннего контроля и аудита</a:t>
            </a:r>
          </a:p>
          <a:p>
            <a:pPr algn="ctr" defTabSz="336947">
              <a:defRPr/>
            </a:pPr>
            <a:r>
              <a:rPr lang="ru-RU" sz="22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 в территориальном органе</a:t>
            </a:r>
          </a:p>
          <a:p>
            <a:pPr algn="ctr" defTabSz="336947">
              <a:defRPr/>
            </a:pPr>
            <a:r>
              <a:rPr lang="ru-RU" sz="22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 Федерального казначейства </a:t>
            </a:r>
          </a:p>
          <a:p>
            <a:pPr algn="ctr" defTabSz="336947">
              <a:defRPr/>
            </a:pPr>
            <a:r>
              <a:rPr lang="ru-RU" sz="22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на примере УФК по Алтайскому краю 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96" y="771550"/>
            <a:ext cx="8316416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755576" y="-20538"/>
            <a:ext cx="83529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Всероссийское совещание  </a:t>
            </a:r>
          </a:p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территориальных органов Федерального казначейства на тему:</a:t>
            </a:r>
          </a:p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«Развитие механизмов внутреннего контроля и аудита»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504" y="4281358"/>
            <a:ext cx="30045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3– 6 июля2018 года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/>
            </a:r>
            <a:b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УФК по Красноярскому краю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ea typeface="Open Sans Condensed Light" pitchFamily="34" charset="0"/>
                <a:cs typeface="Open Sans Condensed Light" pitchFamily="34" charset="0"/>
              </a:rPr>
              <a:t>г. Красноярск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Cambria" pitchFamily="18" charset="0"/>
              <a:ea typeface="Open Sans Condensed Light" pitchFamily="34" charset="0"/>
              <a:cs typeface="Open Sans Condensed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47864" y="-20538"/>
            <a:ext cx="576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Последующий внутренний </a:t>
            </a:r>
          </a:p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автоматизированный контроль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512" y="1070610"/>
            <a:ext cx="38164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оценка эффективности внутреннего контроля, осуществляемого в структурных подразделениях ТОФК в соответствии с требованиями Стандарта внутреннего контроля Федерального казначейства</a:t>
            </a:r>
          </a:p>
          <a:p>
            <a:pPr algn="just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обеспечение оперативного информирования руководства ТОФК о выявленных нарушениях (недостатках) в деятельности ТОФК в целях своевременного принятия управленческих решений</a:t>
            </a:r>
          </a:p>
          <a:p>
            <a:pPr algn="just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минимизация внутренних (операционных) казначейских рисков в деятельности ТОФК и связанных с ними вероятных неблагоприятных последствий</a:t>
            </a:r>
          </a:p>
          <a:p>
            <a:pPr algn="just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обеспечение получения оперативной информации об эффективности принятых управленческих решений и реализованных мерах по предотвращению в дальнейшей деятельности выявленных нарушений (недостатков)</a:t>
            </a:r>
          </a:p>
        </p:txBody>
      </p:sp>
      <p:sp>
        <p:nvSpPr>
          <p:cNvPr id="17" name="TextBox 84"/>
          <p:cNvSpPr txBox="1">
            <a:spLocks noChangeArrowheads="1"/>
          </p:cNvSpPr>
          <p:nvPr/>
        </p:nvSpPr>
        <p:spPr bwMode="auto">
          <a:xfrm>
            <a:off x="35496" y="771550"/>
            <a:ext cx="435597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ru-RU" sz="1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Задачи ПОВАК: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07504" y="1059582"/>
            <a:ext cx="388843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139952" y="771550"/>
            <a:ext cx="4896544" cy="432048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11960" y="1347614"/>
            <a:ext cx="1008112" cy="720080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Отдел внутреннего контроля и аудита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36096" y="1347614"/>
            <a:ext cx="1080120" cy="707886"/>
          </a:xfrm>
          <a:prstGeom prst="rect">
            <a:avLst/>
          </a:prstGeom>
          <a:noFill/>
          <a:ln>
            <a:solidFill>
              <a:srgbClr val="A20000"/>
            </a:solidFill>
            <a:prstDash val="sysDot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Формирование отчетов по результатам ПОВАК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04248" y="1347614"/>
            <a:ext cx="9361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Анализ отчетов по результатам ПОВАК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04248" y="2643758"/>
            <a:ext cx="93610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Доведение результатов ПОВАК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804248" y="1347614"/>
            <a:ext cx="936104" cy="720080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804248" y="2571750"/>
            <a:ext cx="936104" cy="720080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56376" y="2571750"/>
            <a:ext cx="1008112" cy="720080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Руководство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499992" y="2571750"/>
            <a:ext cx="1800200" cy="720080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Структурное подразделение, допустившее нарушение (недостатки)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9992" y="3579862"/>
            <a:ext cx="18002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Принятие мер по устранению нарушений (недостатков)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499992" y="3507854"/>
            <a:ext cx="1800200" cy="720080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0" y="4443958"/>
            <a:ext cx="266429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Направление информации о причинах возникновения нарушений (недостатков) и принятых мерах по их устранению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499992" y="4443958"/>
            <a:ext cx="2736304" cy="576064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39" name="Прямая со стрелкой 38"/>
          <p:cNvCxnSpPr>
            <a:stCxn id="25" idx="3"/>
          </p:cNvCxnSpPr>
          <p:nvPr/>
        </p:nvCxnSpPr>
        <p:spPr>
          <a:xfrm>
            <a:off x="5220072" y="1707654"/>
            <a:ext cx="216024" cy="0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516216" y="1707654"/>
            <a:ext cx="288032" cy="0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7236296" y="2067694"/>
            <a:ext cx="0" cy="504056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164288" y="2099632"/>
            <a:ext cx="1800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 наличии нарушений (недостатков)</a:t>
            </a:r>
          </a:p>
        </p:txBody>
      </p:sp>
      <p:cxnSp>
        <p:nvCxnSpPr>
          <p:cNvPr id="53" name="Прямая со стрелкой 52"/>
          <p:cNvCxnSpPr>
            <a:stCxn id="32" idx="3"/>
          </p:cNvCxnSpPr>
          <p:nvPr/>
        </p:nvCxnSpPr>
        <p:spPr>
          <a:xfrm>
            <a:off x="7740352" y="2931790"/>
            <a:ext cx="216024" cy="0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32" idx="1"/>
          </p:cNvCxnSpPr>
          <p:nvPr/>
        </p:nvCxnSpPr>
        <p:spPr>
          <a:xfrm flipH="1">
            <a:off x="6300192" y="2931790"/>
            <a:ext cx="504056" cy="0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5364088" y="3291830"/>
            <a:ext cx="0" cy="216024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364088" y="4227934"/>
            <a:ext cx="0" cy="216024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4283968" y="2067694"/>
            <a:ext cx="0" cy="2664296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38" idx="1"/>
          </p:cNvCxnSpPr>
          <p:nvPr/>
        </p:nvCxnSpPr>
        <p:spPr>
          <a:xfrm>
            <a:off x="4283968" y="4731990"/>
            <a:ext cx="216024" cy="0"/>
          </a:xfrm>
          <a:prstGeom prst="line">
            <a:avLst/>
          </a:prstGeom>
          <a:ln>
            <a:solidFill>
              <a:srgbClr val="A2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7236296" y="4731990"/>
            <a:ext cx="1224136" cy="0"/>
          </a:xfrm>
          <a:prstGeom prst="line">
            <a:avLst/>
          </a:prstGeom>
          <a:ln>
            <a:solidFill>
              <a:srgbClr val="A2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V="1">
            <a:off x="8460432" y="3291830"/>
            <a:ext cx="0" cy="1440160"/>
          </a:xfrm>
          <a:prstGeom prst="straightConnector1">
            <a:avLst/>
          </a:prstGeom>
          <a:ln>
            <a:solidFill>
              <a:srgbClr val="A2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4"/>
          <p:cNvSpPr txBox="1">
            <a:spLocks noChangeArrowheads="1"/>
          </p:cNvSpPr>
          <p:nvPr/>
        </p:nvSpPr>
        <p:spPr bwMode="auto">
          <a:xfrm>
            <a:off x="4067944" y="771550"/>
            <a:ext cx="507605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altLang="ru-RU" sz="13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Порядок осуществления ПОВАК в УФК по Алтайскому краю</a:t>
            </a:r>
          </a:p>
        </p:txBody>
      </p:sp>
      <p:pic>
        <p:nvPicPr>
          <p:cNvPr id="8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131590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067694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3147814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08391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7" name="Прямая соединительная линия 86"/>
          <p:cNvCxnSpPr/>
          <p:nvPr/>
        </p:nvCxnSpPr>
        <p:spPr>
          <a:xfrm>
            <a:off x="4067944" y="771550"/>
            <a:ext cx="0" cy="4320480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84"/>
          <p:cNvSpPr txBox="1">
            <a:spLocks noChangeArrowheads="1"/>
          </p:cNvSpPr>
          <p:nvPr/>
        </p:nvSpPr>
        <p:spPr bwMode="auto">
          <a:xfrm>
            <a:off x="4067944" y="987574"/>
            <a:ext cx="5076056" cy="2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alt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ежедневно после завершения операционного дня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292080" y="1851670"/>
            <a:ext cx="432048" cy="24622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60232" y="1851670"/>
            <a:ext cx="432048" cy="24622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60232" y="3075806"/>
            <a:ext cx="432048" cy="24622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427984" y="4011910"/>
            <a:ext cx="360040" cy="24622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427984" y="4803998"/>
            <a:ext cx="360040" cy="246221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43808" y="53211"/>
            <a:ext cx="6264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Результаты, проведенных контрольных мероприятий</a:t>
            </a: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251520" y="1275606"/>
          <a:ext cx="489654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292080" y="699542"/>
            <a:ext cx="385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Используемые инструменты и подходы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80112" y="986507"/>
            <a:ext cx="3456384" cy="1405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риск-ориентированный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подход в части планирования и организации контрольной деятельности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ежедневный оперативный мониторинг операционного дня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автоматизированный контроль в отношении </a:t>
            </a:r>
            <a:r>
              <a:rPr lang="ru-RU" sz="1100" dirty="0" err="1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рискоемких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процессов и операций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364088" y="976546"/>
            <a:ext cx="3672408" cy="1102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105958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ашивка 20"/>
          <p:cNvSpPr/>
          <p:nvPr/>
        </p:nvSpPr>
        <p:spPr bwMode="auto">
          <a:xfrm rot="5400000">
            <a:off x="7134927" y="1520990"/>
            <a:ext cx="202735" cy="2016224"/>
          </a:xfrm>
          <a:prstGeom prst="chevron">
            <a:avLst>
              <a:gd name="adj" fmla="val 75576"/>
            </a:avLst>
          </a:prstGeom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22" name="Нашивка 21"/>
          <p:cNvSpPr/>
          <p:nvPr/>
        </p:nvSpPr>
        <p:spPr bwMode="auto">
          <a:xfrm rot="5400000">
            <a:off x="7134928" y="1592998"/>
            <a:ext cx="202735" cy="2016224"/>
          </a:xfrm>
          <a:prstGeom prst="chevron">
            <a:avLst>
              <a:gd name="adj" fmla="val 75576"/>
            </a:avLst>
          </a:prstGeom>
          <a:ln w="63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1707654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56563" y="213970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5364088" y="2787774"/>
            <a:ext cx="3672408" cy="2274982"/>
          </a:xfrm>
          <a:prstGeom prst="rect">
            <a:avLst/>
          </a:prstGeom>
          <a:noFill/>
          <a:ln>
            <a:solidFill>
              <a:srgbClr val="A20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dirty="0" smtClean="0">
                <a:solidFill>
                  <a:srgbClr val="A20000"/>
                </a:solidFill>
                <a:latin typeface="Cambria" panose="02040503050406030204" pitchFamily="18" charset="0"/>
              </a:rPr>
              <a:t>позволили  исключить нарушения по отдельным направлениям деятельности раннее считавшимся </a:t>
            </a:r>
            <a:r>
              <a:rPr lang="ru-RU" sz="1100" dirty="0" err="1" smtClean="0">
                <a:solidFill>
                  <a:srgbClr val="A20000"/>
                </a:solidFill>
                <a:latin typeface="Cambria" panose="02040503050406030204" pitchFamily="18" charset="0"/>
              </a:rPr>
              <a:t>рискоемкими</a:t>
            </a:r>
            <a:r>
              <a:rPr lang="ru-RU" sz="1100" dirty="0" smtClean="0">
                <a:solidFill>
                  <a:srgbClr val="A20000"/>
                </a:solidFill>
                <a:latin typeface="Cambria" panose="02040503050406030204" pitchFamily="18" charset="0"/>
              </a:rPr>
              <a:t>: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179388"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ведение сводного реестра УБП и НУБП</a:t>
            </a:r>
          </a:p>
          <a:p>
            <a:pPr marL="179388" algn="just">
              <a:lnSpc>
                <a:spcPts val="500"/>
              </a:lnSpc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marL="179388"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ведение бюджетного и казначейского учета и формирование отчетности по операциям бюджетов бюджетной системы РФ, операциям со средствами неучастников бюджетного процесса</a:t>
            </a:r>
          </a:p>
          <a:p>
            <a:pPr marL="179388"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179388"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технологическое обеспечение деятельности</a:t>
            </a:r>
          </a:p>
          <a:p>
            <a:pPr marL="179388"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179388"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административно-финансовое обеспечение</a:t>
            </a:r>
          </a:p>
          <a:p>
            <a:pPr marL="179388"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179388"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информационно-техническое обеспечение</a:t>
            </a:r>
          </a:p>
        </p:txBody>
      </p:sp>
      <p:pic>
        <p:nvPicPr>
          <p:cNvPr id="27" name="Picture 6" descr="http://zelschool13.ucoz.com/2017-2018/photo/minus.jpg"/>
          <p:cNvPicPr>
            <a:picLocks noChangeAspect="1" noChangeArrowheads="1"/>
          </p:cNvPicPr>
          <p:nvPr/>
        </p:nvPicPr>
        <p:blipFill>
          <a:blip r:embed="rId7" cstate="print"/>
          <a:srcRect l="14545" t="3863" r="20664"/>
          <a:stretch>
            <a:fillRect/>
          </a:stretch>
        </p:blipFill>
        <p:spPr bwMode="auto">
          <a:xfrm>
            <a:off x="5434986" y="3435846"/>
            <a:ext cx="145125" cy="147396"/>
          </a:xfrm>
          <a:prstGeom prst="rect">
            <a:avLst/>
          </a:prstGeom>
          <a:noFill/>
        </p:spPr>
      </p:pic>
      <p:pic>
        <p:nvPicPr>
          <p:cNvPr id="28" name="Picture 6" descr="http://zelschool13.ucoz.com/2017-2018/photo/minus.jpg"/>
          <p:cNvPicPr>
            <a:picLocks noChangeAspect="1" noChangeArrowheads="1"/>
          </p:cNvPicPr>
          <p:nvPr/>
        </p:nvPicPr>
        <p:blipFill>
          <a:blip r:embed="rId7" cstate="print"/>
          <a:srcRect l="14545" t="3863" r="20664"/>
          <a:stretch>
            <a:fillRect/>
          </a:stretch>
        </p:blipFill>
        <p:spPr bwMode="auto">
          <a:xfrm>
            <a:off x="5436096" y="3723878"/>
            <a:ext cx="145125" cy="147396"/>
          </a:xfrm>
          <a:prstGeom prst="rect">
            <a:avLst/>
          </a:prstGeom>
          <a:noFill/>
        </p:spPr>
      </p:pic>
      <p:pic>
        <p:nvPicPr>
          <p:cNvPr id="29" name="Picture 6" descr="http://zelschool13.ucoz.com/2017-2018/photo/minus.jpg"/>
          <p:cNvPicPr>
            <a:picLocks noChangeAspect="1" noChangeArrowheads="1"/>
          </p:cNvPicPr>
          <p:nvPr/>
        </p:nvPicPr>
        <p:blipFill>
          <a:blip r:embed="rId7" cstate="print"/>
          <a:srcRect l="14545" t="3863" r="20664"/>
          <a:stretch>
            <a:fillRect/>
          </a:stretch>
        </p:blipFill>
        <p:spPr bwMode="auto">
          <a:xfrm>
            <a:off x="5436096" y="4371950"/>
            <a:ext cx="145125" cy="147396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251520" y="3627770"/>
            <a:ext cx="496855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нарушения по вопросам организации и осуществления электронных расчетов в системе банковских расчетов между Отделом и учреждениями Банка России, кредитными организациями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107504" y="3723878"/>
            <a:ext cx="144016" cy="1440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292080" y="771550"/>
            <a:ext cx="0" cy="4320480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1520" y="4155926"/>
            <a:ext cx="504056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нарушения по вопросам кассового исполнения федерального бюджета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107504" y="4227934"/>
            <a:ext cx="144016" cy="144016"/>
          </a:xfrm>
          <a:prstGeom prst="rect">
            <a:avLst/>
          </a:prstGeom>
          <a:solidFill>
            <a:srgbClr val="A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51520" y="4403888"/>
            <a:ext cx="496855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нарушения по вопросам кассового обслуживание исполнения бюджета субъекта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РФ (местных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бюджетов), </a:t>
            </a:r>
            <a:r>
              <a:rPr lang="ru-RU" sz="1100" dirty="0" err="1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бюджетов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 государственных внебюджетных фондов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107504" y="4515966"/>
            <a:ext cx="144016" cy="144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5496" y="771550"/>
            <a:ext cx="5184576" cy="429638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0" y="771550"/>
            <a:ext cx="5220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Количество  и виды выявленных нарушений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в УФК по Алтайскому краю, шт.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55576" y="3363838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2015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123728" y="3363838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2016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563888" y="3363838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2017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55576" y="1491630"/>
            <a:ext cx="5760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17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43608" y="2427734"/>
            <a:ext cx="5760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6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331640" y="1923678"/>
            <a:ext cx="5760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12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051720" y="2696021"/>
            <a:ext cx="6480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411760" y="2571750"/>
            <a:ext cx="5760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4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699792" y="2499742"/>
            <a:ext cx="5760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5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419872" y="2624013"/>
            <a:ext cx="6480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4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923928" y="2643758"/>
            <a:ext cx="288032" cy="307777"/>
          </a:xfrm>
          <a:prstGeom prst="rect">
            <a:avLst/>
          </a:prstGeom>
          <a:ln>
            <a:solidFill>
              <a:srgbClr val="A20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067944" y="2859782"/>
            <a:ext cx="504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31840" y="1493952"/>
            <a:ext cx="1944216" cy="861774"/>
          </a:xfrm>
          <a:prstGeom prst="rect">
            <a:avLst/>
          </a:prstGeom>
          <a:solidFill>
            <a:schemeClr val="bg1"/>
          </a:solidFill>
          <a:ln>
            <a:solidFill>
              <a:srgbClr val="A20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b="1" dirty="0" smtClean="0">
                <a:solidFill>
                  <a:srgbClr val="A20000"/>
                </a:solidFill>
                <a:latin typeface="Cambria" panose="02040503050406030204" pitchFamily="18" charset="0"/>
              </a:rPr>
              <a:t>Нарушения по вопросам соблюдения требований части 5 статьи 99 Федерального закона от 05.04.2013 г. N 44-ФЗ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 flipV="1">
            <a:off x="4067944" y="2355726"/>
            <a:ext cx="0" cy="288032"/>
          </a:xfrm>
          <a:prstGeom prst="straightConnector1">
            <a:avLst/>
          </a:prstGeom>
          <a:ln>
            <a:solidFill>
              <a:srgbClr val="A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6" descr="http://zelschool13.ucoz.com/2017-2018/photo/minus.jpg"/>
          <p:cNvPicPr>
            <a:picLocks noChangeAspect="1" noChangeArrowheads="1"/>
          </p:cNvPicPr>
          <p:nvPr/>
        </p:nvPicPr>
        <p:blipFill>
          <a:blip r:embed="rId7" cstate="print"/>
          <a:srcRect l="14545" t="3863" r="20664"/>
          <a:stretch>
            <a:fillRect/>
          </a:stretch>
        </p:blipFill>
        <p:spPr bwMode="auto">
          <a:xfrm>
            <a:off x="5436096" y="4656602"/>
            <a:ext cx="145125" cy="147396"/>
          </a:xfrm>
          <a:prstGeom prst="rect">
            <a:avLst/>
          </a:prstGeom>
          <a:noFill/>
        </p:spPr>
      </p:pic>
      <p:pic>
        <p:nvPicPr>
          <p:cNvPr id="55" name="Picture 6" descr="http://zelschool13.ucoz.com/2017-2018/photo/minus.jpg"/>
          <p:cNvPicPr>
            <a:picLocks noChangeAspect="1" noChangeArrowheads="1"/>
          </p:cNvPicPr>
          <p:nvPr/>
        </p:nvPicPr>
        <p:blipFill>
          <a:blip r:embed="rId7" cstate="print"/>
          <a:srcRect l="14545" t="3863" r="20664"/>
          <a:stretch>
            <a:fillRect/>
          </a:stretch>
        </p:blipFill>
        <p:spPr bwMode="auto">
          <a:xfrm>
            <a:off x="5436096" y="4872626"/>
            <a:ext cx="145125" cy="147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8820472" y="4868892"/>
            <a:ext cx="323528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12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47864" y="-20538"/>
            <a:ext cx="576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Рассмотрение результатов </a:t>
            </a:r>
          </a:p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внутреннего контроля и аудита </a:t>
            </a:r>
          </a:p>
        </p:txBody>
      </p:sp>
      <p:pic>
        <p:nvPicPr>
          <p:cNvPr id="16" name="Picture 2" descr="http://www.ris.world/sites/default/files/reunion_puzzle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561735"/>
            <a:ext cx="3442353" cy="2581765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644008" y="771550"/>
            <a:ext cx="4392488" cy="1697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рассмотрения результатов проведения контрольных и аудиторских мероприятий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обеспечения контроля выполнения принятых управленческих решений по результатам проведенных контрольных и аудиторских мероприятий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подготовки рекомендаций по предупреждению и устранению нарушений и недостатков в деятельности структурных подразделений управления</a:t>
            </a:r>
          </a:p>
        </p:txBody>
      </p: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854586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275606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92467" y="192367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107504" y="915566"/>
            <a:ext cx="374441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Контрольный совет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УФК по Алтайскому краю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является постоянно действующим экспертно-совещательным органом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 руководителе УФК по Алтайскому краю и создается с целью:</a:t>
            </a: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499992" y="771550"/>
            <a:ext cx="4464496" cy="1728192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900" dirty="0">
              <a:solidFill>
                <a:schemeClr val="accent1">
                  <a:lumMod val="50000"/>
                </a:schemeClr>
              </a:solidFill>
              <a:latin typeface="Open Sans Condensed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107504" y="771550"/>
            <a:ext cx="3744416" cy="1728192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900" dirty="0">
              <a:solidFill>
                <a:schemeClr val="accent1">
                  <a:lumMod val="50000"/>
                </a:schemeClr>
              </a:solidFill>
              <a:latin typeface="Open Sans Condensed" pitchFamily="34" charset="0"/>
            </a:endParaRPr>
          </a:p>
        </p:txBody>
      </p:sp>
      <p:sp>
        <p:nvSpPr>
          <p:cNvPr id="43" name="Нашивка 42"/>
          <p:cNvSpPr/>
          <p:nvPr/>
        </p:nvSpPr>
        <p:spPr bwMode="auto">
          <a:xfrm>
            <a:off x="4067944" y="843558"/>
            <a:ext cx="202735" cy="1512168"/>
          </a:xfrm>
          <a:prstGeom prst="chevron">
            <a:avLst>
              <a:gd name="adj" fmla="val 75576"/>
            </a:avLst>
          </a:prstGeom>
          <a:ln w="6350">
            <a:solidFill>
              <a:srgbClr val="A2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46" name="Прямоугольник 45"/>
          <p:cNvSpPr/>
          <p:nvPr/>
        </p:nvSpPr>
        <p:spPr>
          <a:xfrm>
            <a:off x="1979712" y="2643759"/>
            <a:ext cx="1656184" cy="1800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979712" y="2644919"/>
            <a:ext cx="1656184" cy="286871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707904" y="2643759"/>
            <a:ext cx="1656184" cy="1800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707904" y="2644919"/>
            <a:ext cx="1656184" cy="286871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51520" y="2643759"/>
            <a:ext cx="1656184" cy="18002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51520" y="2644919"/>
            <a:ext cx="1656184" cy="286871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1520" y="2643758"/>
            <a:ext cx="165618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2015 год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79712" y="2643758"/>
            <a:ext cx="165618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2016 год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07904" y="2643758"/>
            <a:ext cx="165618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2017 год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07704" y="2859782"/>
            <a:ext cx="1800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проведено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13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заседаний </a:t>
            </a:r>
          </a:p>
          <a:p>
            <a:pPr algn="ctr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рассмотрен </a:t>
            </a: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61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материал проверок деятельности отделов УФК по Алтайскому краю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35896" y="2859782"/>
            <a:ext cx="1800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проведено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11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заседаний </a:t>
            </a:r>
          </a:p>
          <a:p>
            <a:pPr algn="ctr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рассмотрено </a:t>
            </a: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50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материалов проверок деятельности отделов УФК по Алтайскому краю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44016" y="2874298"/>
            <a:ext cx="18356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проведено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13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заседаний </a:t>
            </a:r>
          </a:p>
          <a:p>
            <a:pPr algn="ctr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рассмотрено </a:t>
            </a: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59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материалов проверок деятельности отделов УФК по Алтайскому краю</a:t>
            </a:r>
          </a:p>
        </p:txBody>
      </p:sp>
      <p:sp>
        <p:nvSpPr>
          <p:cNvPr id="59" name="Правая фигурная скобка 58"/>
          <p:cNvSpPr/>
          <p:nvPr/>
        </p:nvSpPr>
        <p:spPr>
          <a:xfrm rot="5400000">
            <a:off x="2663788" y="1887674"/>
            <a:ext cx="288032" cy="5400600"/>
          </a:xfrm>
          <a:prstGeom prst="rightBrace">
            <a:avLst>
              <a:gd name="adj1" fmla="val 313773"/>
              <a:gd name="adj2" fmla="val 49260"/>
            </a:avLst>
          </a:prstGeom>
          <a:ln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251520" y="4731990"/>
            <a:ext cx="51125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рассмотрено 100% контрольных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39502"/>
            <a:ext cx="2304256" cy="11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3347864" y="51470"/>
            <a:ext cx="5760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Бюджетный мониторинг</a:t>
            </a:r>
            <a:endParaRPr lang="ru-RU" alt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6562" name="AutoShape 2" descr="https://im1-tub-ru.yandex.net/i?id=dfeede8b11dbe0a0404c936f2ca8a788&amp;n=33&amp;h=215&amp;w=21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64" name="AutoShape 4" descr="https://im1-tub-ru.yandex.net/i?id=dfeede8b11dbe0a0404c936f2ca8a788&amp;n=33&amp;h=215&amp;w=21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4283968" y="2427734"/>
            <a:ext cx="4752528" cy="2664296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4283968" y="2427734"/>
            <a:ext cx="4752528" cy="432048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499992" y="2840131"/>
            <a:ext cx="4536504" cy="225189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 eaLnBrk="1" hangingPunct="1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поставка автоцистерн для пищевых жидкостей на базе шасси HINO 300XZU720L</a:t>
            </a:r>
          </a:p>
          <a:p>
            <a:pPr algn="just" eaLnBrk="1" hangingPunct="1">
              <a:lnSpc>
                <a:spcPts val="500"/>
              </a:lnSpc>
            </a:pPr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наличие грузового тягача седельного MAN TGS 26.440 6х4 BLS-WW</a:t>
            </a:r>
          </a:p>
          <a:p>
            <a:pPr algn="just" eaLnBrk="1" hangingPunct="1">
              <a:lnSpc>
                <a:spcPts val="500"/>
              </a:lnSpc>
            </a:pPr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100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поставки племенных нетелей, продуктивного скота</a:t>
            </a:r>
          </a:p>
          <a:p>
            <a:pPr algn="just" eaLnBrk="1" hangingPunct="1">
              <a:lnSpc>
                <a:spcPts val="500"/>
              </a:lnSpc>
            </a:pPr>
            <a:endParaRPr lang="ru-RU" sz="1100" dirty="0" smtClean="0">
              <a:solidFill>
                <a:srgbClr val="A20000"/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100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поставки стройматериалов, строительство двора для содержания ремонтных телок и нетелей на 200 голов</a:t>
            </a:r>
          </a:p>
          <a:p>
            <a:pPr algn="just" eaLnBrk="1" hangingPunct="1">
              <a:lnSpc>
                <a:spcPts val="500"/>
              </a:lnSpc>
            </a:pPr>
            <a:endParaRPr lang="ru-RU" sz="1100" dirty="0" smtClean="0">
              <a:solidFill>
                <a:srgbClr val="A20000"/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100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поставки КРС, сельскохозяйственной техники, сельскохозяйственных запчастей, ветеринарных препаратов</a:t>
            </a:r>
          </a:p>
          <a:p>
            <a:pPr algn="just" eaLnBrk="1" hangingPunct="1">
              <a:lnSpc>
                <a:spcPts val="500"/>
              </a:lnSpc>
            </a:pPr>
            <a:endParaRPr lang="ru-RU" sz="1100" dirty="0" smtClean="0">
              <a:solidFill>
                <a:srgbClr val="A20000"/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100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строительство каркаса коровника, монтажа стойлового  оборудования системы поения, земляные работы при строительстве цеха переработки молока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4283968" y="2421200"/>
            <a:ext cx="4752528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eaLnBrk="1" hangingPunct="1"/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Предметы проверок, в рамках осуществления </a:t>
            </a:r>
          </a:p>
          <a:p>
            <a:pPr algn="ctr" eaLnBrk="1" hangingPunct="1"/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УФК по Алтайскому краю бюджетного мониторинга</a:t>
            </a:r>
          </a:p>
        </p:txBody>
      </p:sp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5" cstate="print"/>
          <a:srcRect l="12856" t="10937" r="11617" b="14063"/>
          <a:stretch>
            <a:fillRect/>
          </a:stretch>
        </p:blipFill>
        <p:spPr bwMode="auto">
          <a:xfrm>
            <a:off x="4355976" y="2928726"/>
            <a:ext cx="144016" cy="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5" cstate="print"/>
          <a:srcRect l="12856" t="10937" r="11617" b="14063"/>
          <a:stretch>
            <a:fillRect/>
          </a:stretch>
        </p:blipFill>
        <p:spPr bwMode="auto">
          <a:xfrm>
            <a:off x="4355976" y="3288766"/>
            <a:ext cx="144016" cy="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5" cstate="print"/>
          <a:srcRect l="12856" t="10937" r="11617" b="14063"/>
          <a:stretch>
            <a:fillRect/>
          </a:stretch>
        </p:blipFill>
        <p:spPr bwMode="auto">
          <a:xfrm>
            <a:off x="4355976" y="3507854"/>
            <a:ext cx="144016" cy="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5" cstate="print"/>
          <a:srcRect l="12856" t="10937" r="11617" b="14063"/>
          <a:stretch>
            <a:fillRect/>
          </a:stretch>
        </p:blipFill>
        <p:spPr bwMode="auto">
          <a:xfrm>
            <a:off x="4355976" y="3792822"/>
            <a:ext cx="144016" cy="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5" cstate="print"/>
          <a:srcRect l="12856" t="10937" r="11617" b="14063"/>
          <a:stretch>
            <a:fillRect/>
          </a:stretch>
        </p:blipFill>
        <p:spPr bwMode="auto">
          <a:xfrm>
            <a:off x="4355976" y="4152862"/>
            <a:ext cx="144016" cy="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5" cstate="print"/>
          <a:srcRect l="12856" t="10937" r="11617" b="14063"/>
          <a:stretch>
            <a:fillRect/>
          </a:stretch>
        </p:blipFill>
        <p:spPr bwMode="auto">
          <a:xfrm>
            <a:off x="4355976" y="4587974"/>
            <a:ext cx="144016" cy="14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Прямоугольник 64"/>
          <p:cNvSpPr/>
          <p:nvPr/>
        </p:nvSpPr>
        <p:spPr>
          <a:xfrm>
            <a:off x="107504" y="2427734"/>
            <a:ext cx="3888432" cy="266429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323528" y="2526838"/>
            <a:ext cx="3672408" cy="242117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 eaLnBrk="1" hangingPunct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Открыто </a:t>
            </a:r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300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лицевых счетов получателям субсидии</a:t>
            </a:r>
          </a:p>
          <a:p>
            <a:pPr algn="just" eaLnBrk="1" hangingPunct="1">
              <a:lnSpc>
                <a:spcPts val="500"/>
              </a:lnSpc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ts val="500"/>
              </a:lnSpc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Сотрудниками </a:t>
            </a:r>
            <a:r>
              <a:rPr lang="ru-RU" sz="1200" b="1" dirty="0" err="1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ОВКиА</a:t>
            </a: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 осуществлен анализ </a:t>
            </a:r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235</a:t>
            </a: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пакетов документов, представленных </a:t>
            </a:r>
            <a:r>
              <a:rPr lang="ru-RU" sz="1200" b="1" dirty="0" err="1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сельхоз-товаропроизводителями</a:t>
            </a:r>
            <a:endParaRPr lang="ru-RU" sz="1200" b="1" dirty="0" smtClean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ts val="500"/>
              </a:lnSpc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34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выхода на проверку, </a:t>
            </a: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в т.ч. организовано 6 выходов на проверку сотрудниками </a:t>
            </a:r>
            <a:r>
              <a:rPr lang="ru-RU" sz="1200" b="1" dirty="0" err="1" smtClean="0">
                <a:solidFill>
                  <a:srgbClr val="A20000"/>
                </a:solidFill>
                <a:latin typeface="Cambria" pitchFamily="18" charset="0"/>
                <a:cs typeface="Times New Roman" pitchFamily="18" charset="0"/>
              </a:rPr>
              <a:t>ОВКиА</a:t>
            </a:r>
            <a:endParaRPr lang="ru-RU" sz="1200" b="1" dirty="0" smtClean="0">
              <a:solidFill>
                <a:srgbClr val="A20000"/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ts val="500"/>
              </a:lnSpc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Кассовый расход составил </a:t>
            </a:r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372, 5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млн. руб.</a:t>
            </a:r>
          </a:p>
          <a:p>
            <a:pPr algn="just" eaLnBrk="1" hangingPunct="1">
              <a:lnSpc>
                <a:spcPts val="500"/>
              </a:lnSpc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Еженедельное направление аналитической информации и отчетности в Федеральное казначейство</a:t>
            </a:r>
          </a:p>
        </p:txBody>
      </p:sp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278" y="2571750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075806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72387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08391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371950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Нашивка 72"/>
          <p:cNvSpPr/>
          <p:nvPr/>
        </p:nvSpPr>
        <p:spPr bwMode="auto">
          <a:xfrm>
            <a:off x="4067944" y="3363838"/>
            <a:ext cx="144016" cy="792088"/>
          </a:xfrm>
          <a:prstGeom prst="chevron">
            <a:avLst>
              <a:gd name="adj" fmla="val 75576"/>
            </a:avLst>
          </a:prstGeom>
          <a:ln w="6350">
            <a:solidFill>
              <a:srgbClr val="A2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74" name="Прямоугольник 73"/>
          <p:cNvSpPr/>
          <p:nvPr/>
        </p:nvSpPr>
        <p:spPr>
          <a:xfrm>
            <a:off x="4283968" y="699542"/>
            <a:ext cx="4752528" cy="288032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Цели бюджетного мониторинга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7504" y="2355726"/>
            <a:ext cx="8928992" cy="0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4283968" y="987574"/>
            <a:ext cx="4752528" cy="36004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355976" y="1059582"/>
            <a:ext cx="4680520" cy="23852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eaLnBrk="1" hangingPunct="1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Непрерывный контроль, сбор и анализ информации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4283968" y="1347614"/>
            <a:ext cx="4752528" cy="4078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eaLnBrk="1" hangingPunct="1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Усиление контроля и обеспечение высокой степени прозрачности движения и использования средств, предоставленных из бюджета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4283968" y="1803906"/>
            <a:ext cx="4752528" cy="4078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eaLnBrk="1" hangingPunct="1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Создание эффективной системы управления рисками и реагирования на нарушения бюджетного законодательства РФ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283968" y="1347614"/>
            <a:ext cx="4752528" cy="432048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283968" y="1779662"/>
            <a:ext cx="4752528" cy="50405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107504" y="771550"/>
            <a:ext cx="3888432" cy="1512168"/>
          </a:xfrm>
          <a:prstGeom prst="rect">
            <a:avLst/>
          </a:prstGeom>
          <a:solidFill>
            <a:srgbClr val="ECD6A5"/>
          </a:solidFill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13" tIns="29157" rIns="58313" bIns="29157" anchor="ctr"/>
          <a:lstStyle/>
          <a:p>
            <a:pPr algn="ctr">
              <a:defRPr/>
            </a:pPr>
            <a:endParaRPr lang="ru-RU">
              <a:latin typeface="Cambria" pitchFamily="18" charset="0"/>
              <a:cs typeface="Arial" pitchFamily="34" charset="0"/>
            </a:endParaRPr>
          </a:p>
        </p:txBody>
      </p:sp>
      <p:sp>
        <p:nvSpPr>
          <p:cNvPr id="86" name="Блок-схема: процесс 85"/>
          <p:cNvSpPr/>
          <p:nvPr/>
        </p:nvSpPr>
        <p:spPr>
          <a:xfrm>
            <a:off x="251520" y="899564"/>
            <a:ext cx="3654023" cy="880098"/>
          </a:xfrm>
          <a:prstGeom prst="flowChartProcess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4930775" algn="l"/>
                <a:tab pos="6637338" algn="l"/>
              </a:tabLst>
            </a:pPr>
            <a:endParaRPr lang="ru-RU" sz="1300" b="1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07504" y="950524"/>
            <a:ext cx="381642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 algn="ctr" defTabSz="44448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 smtClean="0">
                <a:solidFill>
                  <a:srgbClr val="4F81BD">
                    <a:lumMod val="50000"/>
                  </a:srgbClr>
                </a:solidFill>
                <a:latin typeface="Cambria" pitchFamily="18" charset="0"/>
                <a:cs typeface="Times New Roman" pitchFamily="18" charset="0"/>
              </a:rPr>
              <a:t>Объект – субсидия на содействие достижению целевых показателей региональных программ развития агропромышленного комплекса</a:t>
            </a:r>
            <a:endParaRPr lang="ru-RU" sz="1200" b="1" dirty="0">
              <a:solidFill>
                <a:srgbClr val="4F81BD">
                  <a:lumMod val="50000"/>
                </a:srgbClr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88" name="Группа 146"/>
          <p:cNvGrpSpPr>
            <a:grpSpLocks/>
          </p:cNvGrpSpPr>
          <p:nvPr/>
        </p:nvGrpSpPr>
        <p:grpSpPr bwMode="auto">
          <a:xfrm>
            <a:off x="832175" y="1873346"/>
            <a:ext cx="1786417" cy="410372"/>
            <a:chOff x="4836371" y="1310393"/>
            <a:chExt cx="1327439" cy="673190"/>
          </a:xfrm>
        </p:grpSpPr>
        <p:pic>
          <p:nvPicPr>
            <p:cNvPr id="89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836371" y="1382081"/>
              <a:ext cx="234331" cy="456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0" name="Группа 153"/>
            <p:cNvGrpSpPr>
              <a:grpSpLocks/>
            </p:cNvGrpSpPr>
            <p:nvPr/>
          </p:nvGrpSpPr>
          <p:grpSpPr bwMode="auto">
            <a:xfrm>
              <a:off x="5109636" y="1310394"/>
              <a:ext cx="246163" cy="673186"/>
              <a:chOff x="4373385" y="1722152"/>
              <a:chExt cx="330197" cy="842575"/>
            </a:xfrm>
          </p:grpSpPr>
          <p:pic>
            <p:nvPicPr>
              <p:cNvPr id="100" name="Picture 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373385" y="1811883"/>
                <a:ext cx="314325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1" name="TextBox 322"/>
              <p:cNvSpPr txBox="1">
                <a:spLocks noChangeArrowheads="1"/>
              </p:cNvSpPr>
              <p:nvPr/>
            </p:nvSpPr>
            <p:spPr bwMode="auto">
              <a:xfrm>
                <a:off x="4393480" y="1722152"/>
                <a:ext cx="310102" cy="842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altLang="ru-RU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Arial" pitchFamily="34" charset="0"/>
                  </a:rPr>
                  <a:t>3</a:t>
                </a:r>
                <a:endParaRPr lang="ru-RU" alt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91" name="Группа 156"/>
            <p:cNvGrpSpPr>
              <a:grpSpLocks/>
            </p:cNvGrpSpPr>
            <p:nvPr/>
          </p:nvGrpSpPr>
          <p:grpSpPr bwMode="auto">
            <a:xfrm>
              <a:off x="5382935" y="1310396"/>
              <a:ext cx="261440" cy="673187"/>
              <a:chOff x="4373385" y="1722157"/>
              <a:chExt cx="350687" cy="842578"/>
            </a:xfrm>
          </p:grpSpPr>
          <p:pic>
            <p:nvPicPr>
              <p:cNvPr id="98" name="Picture 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373385" y="1811883"/>
                <a:ext cx="314325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9" name="TextBox 320"/>
              <p:cNvSpPr txBox="1">
                <a:spLocks noChangeArrowheads="1"/>
              </p:cNvSpPr>
              <p:nvPr/>
            </p:nvSpPr>
            <p:spPr bwMode="auto">
              <a:xfrm>
                <a:off x="4413974" y="1722157"/>
                <a:ext cx="310098" cy="8425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ru-RU" altLang="ru-RU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Arial" pitchFamily="34" charset="0"/>
                  </a:rPr>
                  <a:t>9</a:t>
                </a:r>
                <a:endParaRPr lang="ru-RU" alt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92" name="Группа 159"/>
            <p:cNvGrpSpPr>
              <a:grpSpLocks/>
            </p:cNvGrpSpPr>
            <p:nvPr/>
          </p:nvGrpSpPr>
          <p:grpSpPr bwMode="auto">
            <a:xfrm>
              <a:off x="5638300" y="1310393"/>
              <a:ext cx="252196" cy="656245"/>
              <a:chOff x="4349418" y="1722152"/>
              <a:chExt cx="338292" cy="821373"/>
            </a:xfrm>
          </p:grpSpPr>
          <p:pic>
            <p:nvPicPr>
              <p:cNvPr id="96" name="Picture 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373385" y="1811883"/>
                <a:ext cx="314325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7" name="TextBox 318"/>
              <p:cNvSpPr txBox="1">
                <a:spLocks noChangeArrowheads="1"/>
              </p:cNvSpPr>
              <p:nvPr/>
            </p:nvSpPr>
            <p:spPr bwMode="auto">
              <a:xfrm>
                <a:off x="4349418" y="1722152"/>
                <a:ext cx="310105" cy="821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altLang="ru-RU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Arial" pitchFamily="34" charset="0"/>
                  </a:rPr>
                  <a:t>,</a:t>
                </a:r>
              </a:p>
            </p:txBody>
          </p:sp>
        </p:grpSp>
        <p:grpSp>
          <p:nvGrpSpPr>
            <p:cNvPr id="93" name="Группа 162"/>
            <p:cNvGrpSpPr>
              <a:grpSpLocks/>
            </p:cNvGrpSpPr>
            <p:nvPr/>
          </p:nvGrpSpPr>
          <p:grpSpPr bwMode="auto">
            <a:xfrm>
              <a:off x="5929479" y="1310395"/>
              <a:ext cx="234331" cy="656246"/>
              <a:chOff x="4373385" y="1722159"/>
              <a:chExt cx="314325" cy="821375"/>
            </a:xfrm>
          </p:grpSpPr>
          <p:pic>
            <p:nvPicPr>
              <p:cNvPr id="94" name="Picture 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373385" y="1811883"/>
                <a:ext cx="314325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5" name="TextBox 316"/>
              <p:cNvSpPr txBox="1">
                <a:spLocks noChangeArrowheads="1"/>
              </p:cNvSpPr>
              <p:nvPr/>
            </p:nvSpPr>
            <p:spPr bwMode="auto">
              <a:xfrm>
                <a:off x="4377608" y="1722159"/>
                <a:ext cx="310102" cy="821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altLang="ru-RU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Arial" pitchFamily="34" charset="0"/>
                  </a:rPr>
                  <a:t>8</a:t>
                </a:r>
                <a:endParaRPr lang="ru-RU" altLang="ru-RU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Arial" pitchFamily="34" charset="0"/>
                </a:endParaRPr>
              </a:p>
            </p:txBody>
          </p:sp>
        </p:grpSp>
      </p:grpSp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1961" y="1910870"/>
            <a:ext cx="319424" cy="286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TextBox 102"/>
          <p:cNvSpPr txBox="1"/>
          <p:nvPr/>
        </p:nvSpPr>
        <p:spPr>
          <a:xfrm>
            <a:off x="2143645" y="1925478"/>
            <a:ext cx="1380409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44489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 smtClean="0">
                <a:solidFill>
                  <a:srgbClr val="4F81BD">
                    <a:lumMod val="50000"/>
                  </a:srgbClr>
                </a:solidFill>
                <a:latin typeface="Cambria" pitchFamily="18" charset="0"/>
                <a:cs typeface="Times New Roman" pitchFamily="18" charset="0"/>
              </a:rPr>
              <a:t>млн. руб.</a:t>
            </a:r>
            <a:endParaRPr lang="ru-RU" sz="1400" b="1" dirty="0">
              <a:solidFill>
                <a:srgbClr val="4F81BD">
                  <a:lumMod val="50000"/>
                </a:srgbClr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04" name="TextBox 322"/>
          <p:cNvSpPr txBox="1">
            <a:spLocks noChangeArrowheads="1"/>
          </p:cNvSpPr>
          <p:nvPr/>
        </p:nvSpPr>
        <p:spPr bwMode="auto">
          <a:xfrm>
            <a:off x="887851" y="1873346"/>
            <a:ext cx="311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0</a:t>
            </a:r>
            <a:endParaRPr lang="ru-RU" alt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105" name="TextBox 322"/>
          <p:cNvSpPr txBox="1">
            <a:spLocks noChangeArrowheads="1"/>
          </p:cNvSpPr>
          <p:nvPr/>
        </p:nvSpPr>
        <p:spPr bwMode="auto">
          <a:xfrm>
            <a:off x="527811" y="1873346"/>
            <a:ext cx="311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1</a:t>
            </a:r>
            <a:endParaRPr lang="ru-RU" alt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pic>
        <p:nvPicPr>
          <p:cNvPr id="107" name="Picture 4" descr="http://stepnaya-nov.ru/media/stepnayanov/3/x_18935df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977" t="780" r="13196" b="-780"/>
          <a:stretch>
            <a:fillRect/>
          </a:stretch>
        </p:blipFill>
        <p:spPr bwMode="auto">
          <a:xfrm>
            <a:off x="316203" y="1070145"/>
            <a:ext cx="583389" cy="49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528392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66562" name="AutoShape 2" descr="https://im1-tub-ru.yandex.net/i?id=dfeede8b11dbe0a0404c936f2ca8a788&amp;n=33&amp;h=215&amp;w=21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564" name="AutoShape 4" descr="https://im1-tub-ru.yandex.net/i?id=dfeede8b11dbe0a0404c936f2ca8a788&amp;n=33&amp;h=215&amp;w=21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9"/>
          <p:cNvSpPr txBox="1">
            <a:spLocks noChangeArrowheads="1"/>
          </p:cNvSpPr>
          <p:nvPr/>
        </p:nvSpPr>
        <p:spPr>
          <a:xfrm>
            <a:off x="846138" y="1995686"/>
            <a:ext cx="7453312" cy="641350"/>
          </a:xfrm>
          <a:prstGeom prst="rect">
            <a:avLst/>
          </a:prstGeom>
        </p:spPr>
        <p:txBody>
          <a:bodyPr lIns="91429" tIns="45715" rIns="91429" bIns="45715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8820472" y="4948014"/>
            <a:ext cx="432048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14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47864" y="-20538"/>
            <a:ext cx="576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Внутренний контроль и аудит </a:t>
            </a:r>
          </a:p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Федерального казначейства</a:t>
            </a:r>
          </a:p>
        </p:txBody>
      </p:sp>
      <p:sp>
        <p:nvSpPr>
          <p:cNvPr id="46" name="TextBox 3"/>
          <p:cNvSpPr txBox="1">
            <a:spLocks noChangeArrowheads="1"/>
          </p:cNvSpPr>
          <p:nvPr/>
        </p:nvSpPr>
        <p:spPr bwMode="auto">
          <a:xfrm>
            <a:off x="8892480" y="4948014"/>
            <a:ext cx="216024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2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107503" y="1059582"/>
            <a:ext cx="8832981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НОРМАТИВНО-ПРАВОВАЯ БАЗА </a:t>
            </a:r>
          </a:p>
        </p:txBody>
      </p:sp>
      <p:pic>
        <p:nvPicPr>
          <p:cNvPr id="26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727" y="1437655"/>
            <a:ext cx="287817" cy="26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Прямоугольник 26"/>
          <p:cNvSpPr/>
          <p:nvPr/>
        </p:nvSpPr>
        <p:spPr bwMode="auto">
          <a:xfrm>
            <a:off x="107503" y="1347614"/>
            <a:ext cx="8832981" cy="3600400"/>
          </a:xfrm>
          <a:prstGeom prst="rect">
            <a:avLst/>
          </a:prstGeom>
          <a:noFill/>
          <a:ln w="6350">
            <a:solidFill>
              <a:srgbClr val="B4B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7544" y="1347614"/>
            <a:ext cx="8424936" cy="3549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приказ Федерального казначейства от 29 сентября 2014 г. № 229 «Об утверждении Порядка осуществления интегральной оценки деятельности территориальных органов Федерального казначейства по итогам контрольных и аудиторских мероприятий»</a:t>
            </a:r>
          </a:p>
          <a:p>
            <a:pPr algn="just">
              <a:lnSpc>
                <a:spcPts val="500"/>
              </a:lnSpc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just"/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приказ Федерального казначейства от 29 сентября 2017 г. № 259 «Об утверждении Стандарта управления внутренними (операционными) казначейскими рисками в Федеральном казначействе»</a:t>
            </a:r>
          </a:p>
          <a:p>
            <a:pPr algn="just">
              <a:lnSpc>
                <a:spcPts val="500"/>
              </a:lnSpc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just"/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приказ Федерального казначейства от 29 ноября 2017 г. № 330 «Об утверждении Стандартов внутреннего контроля и внутреннего аудита Федерального казначейства, применяемых контрольно-аудиторскими подразделениями Федерального казначейства при осуществлении ими контрольной и аудиторской деятельности»</a:t>
            </a:r>
          </a:p>
          <a:p>
            <a:pPr algn="just">
              <a:lnSpc>
                <a:spcPts val="500"/>
              </a:lnSpc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just"/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приказ Федерального казначейства от 29 декабря 2017 г. № 387 «Об утверждении Классификатора внутренних (операционных) казначейских рисков по направлениям деятельности управления Федерального казначейства по субъекту Российской Федерации (субъектам Российской Федерации, находящихся в границах федерального округа) »</a:t>
            </a:r>
          </a:p>
          <a:p>
            <a:pPr algn="just">
              <a:lnSpc>
                <a:spcPts val="500"/>
              </a:lnSpc>
            </a:pPr>
            <a:endParaRPr lang="ru-RU" sz="13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  <a:p>
            <a:pPr algn="just"/>
            <a:r>
              <a:rPr lang="ru-RU" sz="1300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приказ Федерального казначейства от 29 декабря 2017 г. № 390  «Об утверждении Перечня вопросов типовой программы проверки управления Федерального казначейства по субъекту Российской Федерации (субъектам Российской Федерации, находящихся в границах федерального округа)»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107504" y="1059582"/>
            <a:ext cx="4608512" cy="288032"/>
          </a:xfrm>
          <a:prstGeom prst="rect">
            <a:avLst/>
          </a:prstGeom>
          <a:noFill/>
          <a:ln w="6350">
            <a:solidFill>
              <a:srgbClr val="B4B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2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085727"/>
            <a:ext cx="287817" cy="26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571750"/>
            <a:ext cx="287817" cy="26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81871"/>
            <a:ext cx="287817" cy="26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245967"/>
            <a:ext cx="287817" cy="26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2256417"/>
              </p:ext>
            </p:extLst>
          </p:nvPr>
        </p:nvGraphicFramePr>
        <p:xfrm>
          <a:off x="611560" y="1927830"/>
          <a:ext cx="7848872" cy="2804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850"/>
                <a:gridCol w="7391022"/>
              </a:tblGrid>
              <a:tr h="48916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</a:t>
                      </a: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снижение затрат на командировочные расходы при проведении проверок деятельности ТОФК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791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II</a:t>
                      </a: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перевод проверок функциональных направлений деятельности ТОФК на камеральный этап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140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III</a:t>
                      </a: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применение </a:t>
                      </a:r>
                      <a:r>
                        <a:rPr lang="ru-RU" sz="16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риск-ориентированного</a:t>
                      </a: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внутреннего контроля </a:t>
                      </a:r>
                      <a:b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и внутреннего аудита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45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IV</a:t>
                      </a: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актуализация Стандарта осуществления последующего оперативного внутреннего автоматизированного контроля в ТОФК в связи </a:t>
                      </a:r>
                      <a:b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ru-RU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с совершенствованием механизмов осуществления внутреннего автоматизированного контроля в ТОФК</a:t>
                      </a:r>
                      <a:endParaRPr lang="ru-RU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323528" y="1071071"/>
            <a:ext cx="8424936" cy="712743"/>
            <a:chOff x="-138015" y="-288032"/>
            <a:chExt cx="8418934" cy="712743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-288032"/>
              <a:ext cx="8280919" cy="712743"/>
            </a:xfrm>
            <a:prstGeom prst="roundRect">
              <a:avLst/>
            </a:prstGeom>
            <a:gradFill flip="none" rotWithShape="0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-138015" y="-288031"/>
              <a:ext cx="8398201" cy="6920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algn="ctr" defTabSz="755650">
                <a:spcAft>
                  <a:spcPts val="0"/>
                </a:spcAft>
              </a:pPr>
              <a:r>
                <a:rPr lang="ru-RU" sz="17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Задачи совершенствования механизмов осуществления</a:t>
              </a:r>
            </a:p>
            <a:p>
              <a:pPr algn="ctr" defTabSz="755650">
                <a:spcAft>
                  <a:spcPts val="0"/>
                </a:spcAft>
              </a:pPr>
              <a:r>
                <a:rPr lang="ru-RU" sz="17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контрольных и аудиторских мероприятий на 2018 год</a:t>
              </a:r>
              <a:r>
                <a:rPr lang="ru-RU" sz="17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:</a:t>
              </a:r>
              <a:endParaRPr lang="ru-RU" sz="17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347864" y="53211"/>
            <a:ext cx="576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Внутренний контроль и аудит </a:t>
            </a:r>
          </a:p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Федерального казначейства</a:t>
            </a: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8892480" y="4948014"/>
            <a:ext cx="216024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46" name="TextBox 3"/>
          <p:cNvSpPr txBox="1">
            <a:spLocks noChangeArrowheads="1"/>
          </p:cNvSpPr>
          <p:nvPr/>
        </p:nvSpPr>
        <p:spPr bwMode="auto">
          <a:xfrm>
            <a:off x="8964488" y="4948014"/>
            <a:ext cx="216024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4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8" descr="\\S1700FS1\ufk-1\Obmen\Документы общего хранения\ОР ООСВ ОКОИБ ОИС (ОР ООСВ ОКОИБ ОИС)\_2017\Руководителю - казначейское сопровождение\Буклет\Слайд 1 - Карт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2092" y="483518"/>
            <a:ext cx="5312436" cy="383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TextBox 60"/>
          <p:cNvSpPr txBox="1"/>
          <p:nvPr/>
        </p:nvSpPr>
        <p:spPr>
          <a:xfrm>
            <a:off x="4283968" y="1563638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7" name="Picture 6" descr="http://old.roskazna.ru/anonsy/%D0%90%D0%BB%D1%82%D0%B0%D0%B9%D1%81%D0%BA%D0%B8%D0%B9%20%D0%BA%D1%80%D0%B0%D0%B911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0960" y="1419622"/>
            <a:ext cx="565727" cy="37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3347864" y="53211"/>
            <a:ext cx="576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Внутренний контроль и аудит </a:t>
            </a:r>
          </a:p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 УФК по Алтайскому краю</a:t>
            </a:r>
          </a:p>
        </p:txBody>
      </p:sp>
      <p:cxnSp>
        <p:nvCxnSpPr>
          <p:cNvPr id="108" name="Прямая соединительная линия 107"/>
          <p:cNvCxnSpPr/>
          <p:nvPr/>
        </p:nvCxnSpPr>
        <p:spPr>
          <a:xfrm>
            <a:off x="4211960" y="771550"/>
            <a:ext cx="0" cy="4299942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>
            <a:off x="4499992" y="4227934"/>
            <a:ext cx="4320480" cy="864096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3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Количество отделов  -  77 отделов, из  них:  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- 20 отделов УФК по Алтайскому краю 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- 57 территориальных отделов, 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(4 удаленных рабочих места)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076056" y="1563638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№48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364088" y="141962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№27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796136" y="149163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№60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427984" y="206769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№63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148064" y="185167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№37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580112" y="185167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716016" y="242773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№18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932040" y="271576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860032" y="213970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№38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148064" y="221171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940152" y="185167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№44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24128" y="199568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№9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372200" y="163564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372200" y="185167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№30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156176" y="206769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796136" y="221171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364088" y="249974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№31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076056" y="307580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436096" y="293179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№6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292080" y="357986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№45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724128" y="293179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№7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940152" y="329183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№62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940152" y="257175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№25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516216" y="278777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№51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372200" y="316199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№19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012160" y="357986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№21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444208" y="379588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588224" y="357986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№59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164288" y="359404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№50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804248" y="307580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№16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524328" y="321982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№35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092280" y="293179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№46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7956376" y="307580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732240" y="249974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876256" y="2283718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№41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7092280" y="2643758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№47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452320" y="278777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№28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596336" y="257175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884368" y="257175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8172400" y="249974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№35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596336" y="1923678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№43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8172400" y="2283718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№57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8460432" y="257175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№15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8676456" y="213970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№36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028384" y="199568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№49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532440" y="177966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№8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8316416" y="134761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№40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7956376" y="1635646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№20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740352" y="134761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№58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524328" y="177966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№14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524328" y="113159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№10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092280" y="113159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№39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948264" y="2067694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№12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092280" y="179384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№54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660232" y="1851670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№26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308304" y="1419622"/>
            <a:ext cx="216024" cy="129838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6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№61</a:t>
            </a:r>
            <a:endParaRPr lang="ru-RU" sz="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8028384" y="2571750"/>
            <a:ext cx="45878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" b="1" dirty="0" smtClean="0"/>
              <a:t>Советский</a:t>
            </a:r>
            <a:endParaRPr lang="ru-RU" sz="400" b="1" dirty="0"/>
          </a:p>
        </p:txBody>
      </p:sp>
      <p:sp>
        <p:nvSpPr>
          <p:cNvPr id="170" name="TextBox 169"/>
          <p:cNvSpPr txBox="1"/>
          <p:nvPr/>
        </p:nvSpPr>
        <p:spPr>
          <a:xfrm>
            <a:off x="6012160" y="2931790"/>
            <a:ext cx="615874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" b="1" dirty="0" err="1" smtClean="0"/>
              <a:t>Поспелихинский</a:t>
            </a:r>
            <a:endParaRPr lang="ru-RU" sz="400" b="1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107504" y="771550"/>
            <a:ext cx="4032448" cy="288032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35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Этапы  осуществления внутреннего контроля: 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107504" y="1368276"/>
            <a:ext cx="4032448" cy="987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План контрольной деятельности </a:t>
            </a:r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формируется не позднее 25 июня года, предшествующего очередному году, и утверждается руководителем не позднее 1 июля  года,  предшествующего  очередному году.</a:t>
            </a:r>
          </a:p>
          <a:p>
            <a:pPr algn="ctr">
              <a:lnSpc>
                <a:spcPts val="500"/>
              </a:lnSpc>
              <a:defRPr/>
            </a:pPr>
            <a:endParaRPr lang="ru-RU" sz="900" b="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График проведения проверок объектов поверки </a:t>
            </a:r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составляется  не позднее чем за 15 дней до наступления квартала, в котором запланированы контрольные мероприятия</a:t>
            </a:r>
          </a:p>
        </p:txBody>
      </p:sp>
      <p:sp>
        <p:nvSpPr>
          <p:cNvPr id="173" name="Прямоугольник 172"/>
          <p:cNvSpPr/>
          <p:nvPr/>
        </p:nvSpPr>
        <p:spPr bwMode="auto">
          <a:xfrm>
            <a:off x="107504" y="1131590"/>
            <a:ext cx="4032448" cy="1224136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395536" y="1131590"/>
            <a:ext cx="3744416" cy="288032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Организация подготовки к проведению проверки</a:t>
            </a:r>
          </a:p>
        </p:txBody>
      </p:sp>
      <p:sp>
        <p:nvSpPr>
          <p:cNvPr id="175" name="Прямоугольник 174"/>
          <p:cNvSpPr/>
          <p:nvPr/>
        </p:nvSpPr>
        <p:spPr>
          <a:xfrm>
            <a:off x="107504" y="1131590"/>
            <a:ext cx="288032" cy="288032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1</a:t>
            </a:r>
          </a:p>
        </p:txBody>
      </p:sp>
      <p:sp>
        <p:nvSpPr>
          <p:cNvPr id="176" name="Прямоугольник 175"/>
          <p:cNvSpPr/>
          <p:nvPr/>
        </p:nvSpPr>
        <p:spPr>
          <a:xfrm>
            <a:off x="467544" y="2418442"/>
            <a:ext cx="3672408" cy="288032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Проведение проверки</a:t>
            </a:r>
          </a:p>
        </p:txBody>
      </p:sp>
      <p:sp>
        <p:nvSpPr>
          <p:cNvPr id="177" name="Прямоугольник 176"/>
          <p:cNvSpPr/>
          <p:nvPr/>
        </p:nvSpPr>
        <p:spPr>
          <a:xfrm>
            <a:off x="107504" y="2418442"/>
            <a:ext cx="351656" cy="288032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2</a:t>
            </a:r>
          </a:p>
        </p:txBody>
      </p:sp>
      <p:sp>
        <p:nvSpPr>
          <p:cNvPr id="178" name="Прямоугольник 177"/>
          <p:cNvSpPr/>
          <p:nvPr/>
        </p:nvSpPr>
        <p:spPr>
          <a:xfrm>
            <a:off x="467544" y="2706474"/>
            <a:ext cx="3672408" cy="297324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Оформление результатов проверки</a:t>
            </a:r>
          </a:p>
        </p:txBody>
      </p:sp>
      <p:sp>
        <p:nvSpPr>
          <p:cNvPr id="179" name="Прямоугольник 178"/>
          <p:cNvSpPr/>
          <p:nvPr/>
        </p:nvSpPr>
        <p:spPr>
          <a:xfrm>
            <a:off x="107504" y="2706474"/>
            <a:ext cx="351656" cy="297324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3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107504" y="3003798"/>
            <a:ext cx="4032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Срок проведения контрольного мероприятия и оформление его результатов - не более 14 календарных дней (по Стандарту – 30 дней)</a:t>
            </a:r>
          </a:p>
        </p:txBody>
      </p:sp>
      <p:sp>
        <p:nvSpPr>
          <p:cNvPr id="181" name="Прямоугольник 180"/>
          <p:cNvSpPr/>
          <p:nvPr/>
        </p:nvSpPr>
        <p:spPr bwMode="auto">
          <a:xfrm>
            <a:off x="107504" y="2418442"/>
            <a:ext cx="4032448" cy="945396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467544" y="3435846"/>
            <a:ext cx="3672408" cy="360040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Подготовка отчета о результатах проверки, рассмотрение результатов проверки</a:t>
            </a:r>
          </a:p>
        </p:txBody>
      </p:sp>
      <p:sp>
        <p:nvSpPr>
          <p:cNvPr id="183" name="Прямоугольник 182"/>
          <p:cNvSpPr/>
          <p:nvPr/>
        </p:nvSpPr>
        <p:spPr>
          <a:xfrm>
            <a:off x="107504" y="3435846"/>
            <a:ext cx="351656" cy="360040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4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107504" y="3786594"/>
            <a:ext cx="4032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Отчет о результатах проверки представляется на рассмотрение руководителю не позднее 6 рабочих дней, с даты окончания проверки</a:t>
            </a:r>
          </a:p>
        </p:txBody>
      </p:sp>
      <p:sp>
        <p:nvSpPr>
          <p:cNvPr id="185" name="Прямоугольник 184"/>
          <p:cNvSpPr/>
          <p:nvPr/>
        </p:nvSpPr>
        <p:spPr bwMode="auto">
          <a:xfrm>
            <a:off x="107504" y="3435846"/>
            <a:ext cx="4032448" cy="720080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467544" y="4227934"/>
            <a:ext cx="3672408" cy="504056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Организация контроля за выполнением </a:t>
            </a:r>
            <a:r>
              <a:rPr lang="ru-RU" sz="11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предложе-ний</a:t>
            </a: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 и рекомендаций, данных по результатам проверки</a:t>
            </a:r>
          </a:p>
        </p:txBody>
      </p:sp>
      <p:sp>
        <p:nvSpPr>
          <p:cNvPr id="187" name="Прямоугольник 186"/>
          <p:cNvSpPr/>
          <p:nvPr/>
        </p:nvSpPr>
        <p:spPr>
          <a:xfrm>
            <a:off x="107504" y="4227934"/>
            <a:ext cx="351656" cy="504056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5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07504" y="4722698"/>
            <a:ext cx="4032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Срок исполнения предложений и рекомендаций, данных по результатам проведения контрольного мероприятий - 30 календарных дней</a:t>
            </a:r>
          </a:p>
        </p:txBody>
      </p:sp>
      <p:sp>
        <p:nvSpPr>
          <p:cNvPr id="189" name="Прямоугольник 188"/>
          <p:cNvSpPr/>
          <p:nvPr/>
        </p:nvSpPr>
        <p:spPr bwMode="auto">
          <a:xfrm>
            <a:off x="107504" y="4227934"/>
            <a:ext cx="4032448" cy="864096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528392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43808" y="53211"/>
            <a:ext cx="6264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Подготовка к осуществлению внутреннего контроля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79512" y="1275606"/>
          <a:ext cx="4032448" cy="2767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-36512" y="771550"/>
            <a:ext cx="446449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Количество проверок, 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проведенных УФК по Алтайскому краю, </a:t>
            </a:r>
          </a:p>
          <a:p>
            <a:pPr algn="ctr">
              <a:defRPr/>
            </a:pPr>
            <a:r>
              <a:rPr lang="ru-RU" sz="13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и сумма затрат на их осуществление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4155926"/>
            <a:ext cx="21602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Комплексные комбинированные</a:t>
            </a:r>
          </a:p>
          <a:p>
            <a:pPr algn="just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проверки, шт.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07504" y="4201512"/>
            <a:ext cx="144016" cy="14401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9" name="Прямоугольник 18"/>
          <p:cNvSpPr/>
          <p:nvPr/>
        </p:nvSpPr>
        <p:spPr>
          <a:xfrm>
            <a:off x="35496" y="771550"/>
            <a:ext cx="4392488" cy="432048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3147814"/>
            <a:ext cx="504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mbria" pitchFamily="18" charset="0"/>
              </a:rPr>
              <a:t>31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83768" y="4155926"/>
            <a:ext cx="208823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Камеральные проверки, шт.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339752" y="4201512"/>
            <a:ext cx="144016" cy="144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23" name="Прямоугольник 22"/>
          <p:cNvSpPr/>
          <p:nvPr/>
        </p:nvSpPr>
        <p:spPr>
          <a:xfrm>
            <a:off x="467544" y="3867894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59632" y="3867894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2016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123728" y="3867894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2017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75656" y="3147814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mbria" pitchFamily="18" charset="0"/>
              </a:rPr>
              <a:t>32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39752" y="3363838"/>
            <a:ext cx="504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mbria" pitchFamily="18" charset="0"/>
              </a:rPr>
              <a:t>16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83568" y="2283718"/>
            <a:ext cx="504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28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475656" y="2499742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29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339752" y="2726799"/>
            <a:ext cx="504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34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899592" y="1563638"/>
            <a:ext cx="936104" cy="216024"/>
          </a:xfrm>
          <a:prstGeom prst="line">
            <a:avLst/>
          </a:prstGeom>
          <a:ln w="28575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35696" y="1779662"/>
            <a:ext cx="792088" cy="360040"/>
          </a:xfrm>
          <a:prstGeom prst="line">
            <a:avLst/>
          </a:prstGeom>
          <a:ln w="28575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107504" y="4752895"/>
            <a:ext cx="144016" cy="1161"/>
          </a:xfrm>
          <a:prstGeom prst="line">
            <a:avLst/>
          </a:prstGeom>
          <a:ln w="28575"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51520" y="4538032"/>
            <a:ext cx="20882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Затраты на осуществление </a:t>
            </a:r>
          </a:p>
          <a:p>
            <a:pPr algn="just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контрольной деятельности, </a:t>
            </a:r>
          </a:p>
          <a:p>
            <a:pPr algn="just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тыс.руб.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67544" y="1563638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latin typeface="Cambria" pitchFamily="18" charset="0"/>
              </a:rPr>
              <a:t>342,7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763688" y="1491630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latin typeface="Cambria" pitchFamily="18" charset="0"/>
              </a:rPr>
              <a:t>275,5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483768" y="1923678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A20000"/>
                </a:solidFill>
                <a:latin typeface="Cambria" pitchFamily="18" charset="0"/>
              </a:rPr>
              <a:t>147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644008" y="998602"/>
            <a:ext cx="4320480" cy="2195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снизить затраты на осуществление контрольной деятельности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увеличить объемы проверяемых документов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сократить время непосредственного контакта с проверяемым объектом, тем самым повысить объективность контроля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оптимально использовать кадровые, материальные ресурсы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упростить выборку, поиск документов в зависимости от их видов и периодов проверки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499992" y="771550"/>
            <a:ext cx="0" cy="4299942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84"/>
          <p:cNvSpPr txBox="1">
            <a:spLocks noChangeArrowheads="1"/>
          </p:cNvSpPr>
          <p:nvPr/>
        </p:nvSpPr>
        <p:spPr bwMode="auto">
          <a:xfrm>
            <a:off x="4499992" y="699542"/>
            <a:ext cx="435597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ru-RU" sz="1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Камеральный вид проверки позволяет: 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4572000" y="976546"/>
            <a:ext cx="4392488" cy="1102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644008" y="3699341"/>
            <a:ext cx="4320480" cy="1392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результаты предыдущей проверки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результаты ПОВАК за проверяемый период 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оценка деятельности со стороны внешних респондентов за проверяемый период 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экспертная оценка со стороны руководства УФК по Алтайскому краю за проверяемый период</a:t>
            </a:r>
          </a:p>
        </p:txBody>
      </p:sp>
      <p:pic>
        <p:nvPicPr>
          <p:cNvPr id="62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6" cstate="print"/>
          <a:srcRect l="13793" t="13793" r="13793" b="13793"/>
          <a:stretch>
            <a:fillRect/>
          </a:stretch>
        </p:blipFill>
        <p:spPr bwMode="auto">
          <a:xfrm>
            <a:off x="4572000" y="1059582"/>
            <a:ext cx="144016" cy="144016"/>
          </a:xfrm>
          <a:prstGeom prst="rect">
            <a:avLst/>
          </a:prstGeom>
          <a:noFill/>
        </p:spPr>
      </p:pic>
      <p:pic>
        <p:nvPicPr>
          <p:cNvPr id="63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6" cstate="print"/>
          <a:srcRect l="13793" t="13793" r="13793" b="13793"/>
          <a:stretch>
            <a:fillRect/>
          </a:stretch>
        </p:blipFill>
        <p:spPr bwMode="auto">
          <a:xfrm>
            <a:off x="4572000" y="1491630"/>
            <a:ext cx="144016" cy="144016"/>
          </a:xfrm>
          <a:prstGeom prst="rect">
            <a:avLst/>
          </a:prstGeom>
          <a:noFill/>
        </p:spPr>
      </p:pic>
      <p:pic>
        <p:nvPicPr>
          <p:cNvPr id="64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6" cstate="print"/>
          <a:srcRect l="13793" t="13793" r="13793" b="13793"/>
          <a:stretch>
            <a:fillRect/>
          </a:stretch>
        </p:blipFill>
        <p:spPr bwMode="auto">
          <a:xfrm>
            <a:off x="4572000" y="1779662"/>
            <a:ext cx="144016" cy="144016"/>
          </a:xfrm>
          <a:prstGeom prst="rect">
            <a:avLst/>
          </a:prstGeom>
          <a:noFill/>
        </p:spPr>
      </p:pic>
      <p:pic>
        <p:nvPicPr>
          <p:cNvPr id="65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6" cstate="print"/>
          <a:srcRect l="13793" t="13793" r="13793" b="13793"/>
          <a:stretch>
            <a:fillRect/>
          </a:stretch>
        </p:blipFill>
        <p:spPr bwMode="auto">
          <a:xfrm>
            <a:off x="4572000" y="2355726"/>
            <a:ext cx="144016" cy="144016"/>
          </a:xfrm>
          <a:prstGeom prst="rect">
            <a:avLst/>
          </a:prstGeom>
          <a:noFill/>
        </p:spPr>
      </p:pic>
      <p:pic>
        <p:nvPicPr>
          <p:cNvPr id="66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6" cstate="print"/>
          <a:srcRect l="13793" t="13793" r="13793" b="13793"/>
          <a:stretch>
            <a:fillRect/>
          </a:stretch>
        </p:blipFill>
        <p:spPr bwMode="auto">
          <a:xfrm>
            <a:off x="4572000" y="2787774"/>
            <a:ext cx="144016" cy="144016"/>
          </a:xfrm>
          <a:prstGeom prst="rect">
            <a:avLst/>
          </a:prstGeom>
          <a:noFill/>
        </p:spPr>
      </p:pic>
      <p:sp>
        <p:nvSpPr>
          <p:cNvPr id="67" name="TextBox 84"/>
          <p:cNvSpPr txBox="1">
            <a:spLocks noChangeArrowheads="1"/>
          </p:cNvSpPr>
          <p:nvPr/>
        </p:nvSpPr>
        <p:spPr bwMode="auto">
          <a:xfrm>
            <a:off x="4499992" y="3219822"/>
            <a:ext cx="435597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Критерии, используемые при определении вида проверки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4572000" y="3712850"/>
            <a:ext cx="4392488" cy="1102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499992" y="3219822"/>
            <a:ext cx="4536504" cy="0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5"/>
          <p:cNvPicPr>
            <a:picLocks noChangeAspect="1" noChangeArrowheads="1"/>
          </p:cNvPicPr>
          <p:nvPr/>
        </p:nvPicPr>
        <p:blipFill>
          <a:blip r:embed="rId7" cstate="print"/>
          <a:srcRect l="12856" t="10937" r="11617" b="14063"/>
          <a:stretch>
            <a:fillRect/>
          </a:stretch>
        </p:blipFill>
        <p:spPr bwMode="auto">
          <a:xfrm>
            <a:off x="4572000" y="3795886"/>
            <a:ext cx="141015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5"/>
          <p:cNvPicPr>
            <a:picLocks noChangeAspect="1" noChangeArrowheads="1"/>
          </p:cNvPicPr>
          <p:nvPr/>
        </p:nvPicPr>
        <p:blipFill>
          <a:blip r:embed="rId7" cstate="print"/>
          <a:srcRect l="12856" t="10937" r="11617" b="14063"/>
          <a:stretch>
            <a:fillRect/>
          </a:stretch>
        </p:blipFill>
        <p:spPr bwMode="auto">
          <a:xfrm>
            <a:off x="4572000" y="4011910"/>
            <a:ext cx="141015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7" cstate="print"/>
          <a:srcRect l="12856" t="10937" r="11617" b="14063"/>
          <a:stretch>
            <a:fillRect/>
          </a:stretch>
        </p:blipFill>
        <p:spPr bwMode="auto">
          <a:xfrm>
            <a:off x="4572000" y="4299942"/>
            <a:ext cx="141015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5"/>
          <p:cNvPicPr>
            <a:picLocks noChangeAspect="1" noChangeArrowheads="1"/>
          </p:cNvPicPr>
          <p:nvPr/>
        </p:nvPicPr>
        <p:blipFill>
          <a:blip r:embed="rId7" cstate="print"/>
          <a:srcRect l="12856" t="10937" r="11617" b="14063"/>
          <a:stretch>
            <a:fillRect/>
          </a:stretch>
        </p:blipFill>
        <p:spPr bwMode="auto">
          <a:xfrm>
            <a:off x="4572000" y="4731990"/>
            <a:ext cx="141015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3"/>
          <p:cNvSpPr txBox="1">
            <a:spLocks noChangeArrowheads="1"/>
          </p:cNvSpPr>
          <p:nvPr/>
        </p:nvSpPr>
        <p:spPr bwMode="auto">
          <a:xfrm>
            <a:off x="8964488" y="4948014"/>
            <a:ext cx="216024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5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971600" y="2283718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47%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1763688" y="2499742"/>
            <a:ext cx="7920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47%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2555776" y="2726799"/>
            <a:ext cx="8640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68%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2987824" y="3867894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2018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267744" y="4517494"/>
            <a:ext cx="28803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3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*</a:t>
            </a:r>
            <a:endParaRPr lang="ru-RU" sz="2300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483768" y="4538032"/>
            <a:ext cx="20882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В соответствии с Годовым планом контрольных мероприятий на 2018 год, шт.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203848" y="2859782"/>
            <a:ext cx="504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39*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3203848" y="3507854"/>
            <a:ext cx="504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mbria" pitchFamily="18" charset="0"/>
              </a:rPr>
              <a:t>11*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3419872" y="2859782"/>
            <a:ext cx="8640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78%*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40074"/>
          <a:stretch>
            <a:fillRect/>
          </a:stretch>
        </p:blipFill>
        <p:spPr bwMode="auto">
          <a:xfrm>
            <a:off x="8676456" y="4659982"/>
            <a:ext cx="395536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699542"/>
            <a:ext cx="4248472" cy="288032"/>
          </a:xfrm>
          <a:prstGeom prst="rect">
            <a:avLst/>
          </a:prstGeom>
          <a:gradFill flip="none" rotWithShape="1">
            <a:gsLst>
              <a:gs pos="0">
                <a:srgbClr val="A20000">
                  <a:shade val="30000"/>
                  <a:satMod val="115000"/>
                </a:srgbClr>
              </a:gs>
              <a:gs pos="50000">
                <a:srgbClr val="A20000">
                  <a:shade val="67500"/>
                  <a:satMod val="115000"/>
                </a:srgbClr>
              </a:gs>
              <a:gs pos="100000">
                <a:srgbClr val="A20000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Операции и действия, подверженные риску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4048" y="1749465"/>
            <a:ext cx="40324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Новые полномочия для ТОФК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04048" y="1059582"/>
            <a:ext cx="4032448" cy="720080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соблюдение требований ч. 5 ст. 99  Федерального закона от 05.04.2013 г. N 44-ФЗ "О контрактной системе в сфере закупок товаров, работ, услуг для обеспечения государственных и муниципальных нужд»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004048" y="3579862"/>
            <a:ext cx="4032448" cy="504056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своевременность рассмотрения жалоб и обращений граждан и их перенаправление другим органам исполнительной власти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04048" y="4043848"/>
            <a:ext cx="40324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Рассмотрение обращений граждан и организаций находится на  контроле Президента Российской Федерации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004048" y="1995686"/>
            <a:ext cx="4032448" cy="432048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соблюдение процессуальных сроков при осуществлении контроля в финансово-бюджетной сфере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04048" y="2397537"/>
            <a:ext cx="40679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Новые полномочия для ТОФК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004048" y="4443958"/>
            <a:ext cx="4032448" cy="288032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кадровая работа</a:t>
            </a: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5004048" y="1059582"/>
            <a:ext cx="4032448" cy="936104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5004048" y="3579862"/>
            <a:ext cx="4032448" cy="864096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5004048" y="1995686"/>
            <a:ext cx="4032448" cy="648072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004048" y="4443958"/>
            <a:ext cx="4032448" cy="648072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860032" y="987574"/>
            <a:ext cx="0" cy="3600400"/>
          </a:xfrm>
          <a:prstGeom prst="line">
            <a:avLst/>
          </a:prstGeom>
          <a:ln>
            <a:solidFill>
              <a:srgbClr val="A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860032" y="1419622"/>
            <a:ext cx="144016" cy="0"/>
          </a:xfrm>
          <a:prstGeom prst="straightConnector1">
            <a:avLst/>
          </a:prstGeom>
          <a:ln>
            <a:solidFill>
              <a:srgbClr val="A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860032" y="2859782"/>
            <a:ext cx="144016" cy="0"/>
          </a:xfrm>
          <a:prstGeom prst="straightConnector1">
            <a:avLst/>
          </a:prstGeom>
          <a:ln>
            <a:solidFill>
              <a:srgbClr val="A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860032" y="3867894"/>
            <a:ext cx="144016" cy="0"/>
          </a:xfrm>
          <a:prstGeom prst="straightConnector1">
            <a:avLst/>
          </a:prstGeom>
          <a:ln>
            <a:solidFill>
              <a:srgbClr val="A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4860032" y="2211710"/>
            <a:ext cx="144016" cy="0"/>
          </a:xfrm>
          <a:prstGeom prst="straightConnector1">
            <a:avLst/>
          </a:prstGeom>
          <a:ln>
            <a:solidFill>
              <a:srgbClr val="A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860032" y="4587974"/>
            <a:ext cx="144016" cy="0"/>
          </a:xfrm>
          <a:prstGeom prst="straightConnector1">
            <a:avLst/>
          </a:prstGeom>
          <a:ln>
            <a:solidFill>
              <a:srgbClr val="A2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07504" y="2571750"/>
            <a:ext cx="4536504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716016" y="792088"/>
            <a:ext cx="0" cy="4299942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1520" y="2647771"/>
            <a:ext cx="4536504" cy="2444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Классификатор внутренних (операционных) казначейских рисков по направлениям деятельности управления Федерального казначейства по субъекту РФ (субъектам РФ, находящихся в границах федерального округа)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Перечни основных нарушений, регулярно доводимые  Федеральным казначейством до субъектов РФ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Обзоры нарушений,  формируемые и направляемые Отделом внутреннего контроля и аудита в адрес отделов УФК по Алтайскому краю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Реестры внутренних рисков отделов УФК по Алтайскому краю</a:t>
            </a:r>
          </a:p>
          <a:p>
            <a:pPr algn="just">
              <a:lnSpc>
                <a:spcPts val="500"/>
              </a:lnSpc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Результаты ПОВАК за проверяемый период </a:t>
            </a:r>
          </a:p>
          <a:p>
            <a:pPr algn="just">
              <a:lnSpc>
                <a:spcPts val="500"/>
              </a:lnSpc>
              <a:buFontTx/>
              <a:buChar char="-"/>
              <a:defRPr/>
            </a:pP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Нарушения, выявленные контрольно-надзорными органами</a:t>
            </a:r>
          </a:p>
        </p:txBody>
      </p:sp>
      <p:sp>
        <p:nvSpPr>
          <p:cNvPr id="52" name="TextBox 84"/>
          <p:cNvSpPr txBox="1">
            <a:spLocks noChangeArrowheads="1"/>
          </p:cNvSpPr>
          <p:nvPr/>
        </p:nvSpPr>
        <p:spPr bwMode="auto">
          <a:xfrm>
            <a:off x="36512" y="2094696"/>
            <a:ext cx="467950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Информация, используемая для определения </a:t>
            </a:r>
            <a:r>
              <a:rPr lang="ru-RU" altLang="ru-RU" sz="1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рискоемких</a:t>
            </a: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операций и действий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07504" y="2067694"/>
            <a:ext cx="4608512" cy="0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715766"/>
            <a:ext cx="15352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3435846"/>
            <a:ext cx="15352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371950"/>
            <a:ext cx="15352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659982"/>
            <a:ext cx="15352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876006"/>
            <a:ext cx="15352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3" descr="http://greenparty.ru/media/uploads/%D0%BF%D0%BE%D1%81%D0%BB%D0%B0%D0%BD%D0%B8%D0%B5_%D0%BF%D1%80%D0%B5%D0%B7%D0%B8%D0%B4%D0%B5%D0%BD%D1%82%D0%B0_%D1%84%D1%81%D1%80%D1%84.jpg"/>
          <p:cNvPicPr>
            <a:picLocks noChangeAspect="1" noChangeArrowheads="1"/>
          </p:cNvPicPr>
          <p:nvPr/>
        </p:nvPicPr>
        <p:blipFill>
          <a:blip r:embed="rId6" cstate="print"/>
          <a:srcRect l="26064" r="21807"/>
          <a:stretch>
            <a:fillRect/>
          </a:stretch>
        </p:blipFill>
        <p:spPr bwMode="auto">
          <a:xfrm>
            <a:off x="91180" y="699542"/>
            <a:ext cx="1095682" cy="12961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Блок-схема: процесс 65"/>
          <p:cNvSpPr/>
          <p:nvPr/>
        </p:nvSpPr>
        <p:spPr>
          <a:xfrm>
            <a:off x="1259632" y="699543"/>
            <a:ext cx="3384376" cy="1296144"/>
          </a:xfrm>
          <a:prstGeom prst="flowChartProcess">
            <a:avLst/>
          </a:prstGeom>
          <a:ln w="63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tabLst>
                <a:tab pos="4930775" algn="l"/>
                <a:tab pos="6637338" algn="l"/>
              </a:tabLst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«… нужно ускорить внедрение подхода, основанного на оценке рисков, которые позволят существенно снизить число проверок, но повысят их результативность …» </a:t>
            </a:r>
          </a:p>
          <a:p>
            <a:pPr algn="r"/>
            <a:r>
              <a:rPr lang="ru-RU" sz="11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Послание Президента России В.В. Путина Федеральному Собранию РФ</a:t>
            </a:r>
          </a:p>
          <a:p>
            <a:pPr algn="r"/>
            <a:r>
              <a:rPr lang="ru-RU" sz="1100" i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1 декабря 2016 года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843808" y="53211"/>
            <a:ext cx="6264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Подготовка к осуществлению внутреннего контроля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04048" y="4691920"/>
            <a:ext cx="40324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Приоритет прав и законных интересов гражданина и гражданского служащего</a:t>
            </a:r>
          </a:p>
        </p:txBody>
      </p:sp>
      <p:pic>
        <p:nvPicPr>
          <p:cNvPr id="69" name="Рисунок 167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3867894"/>
            <a:ext cx="15352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Прямоугольник 69"/>
          <p:cNvSpPr/>
          <p:nvPr/>
        </p:nvSpPr>
        <p:spPr bwMode="auto">
          <a:xfrm>
            <a:off x="5004048" y="2643758"/>
            <a:ext cx="4032448" cy="936104"/>
          </a:xfrm>
          <a:prstGeom prst="rect">
            <a:avLst/>
          </a:prstGeom>
          <a:noFill/>
          <a:ln w="6350">
            <a:solidFill>
              <a:schemeClr val="accent1">
                <a:lumMod val="50000"/>
              </a:schemeClr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004048" y="2643758"/>
            <a:ext cx="4032448" cy="432048"/>
          </a:xfrm>
          <a:prstGeom prst="rect">
            <a:avLst/>
          </a:prstGeom>
          <a:gradFill flip="none" rotWithShape="1">
            <a:gsLst>
              <a:gs pos="0">
                <a:srgbClr val="1468A4">
                  <a:shade val="30000"/>
                  <a:satMod val="115000"/>
                </a:srgbClr>
              </a:gs>
              <a:gs pos="50000">
                <a:srgbClr val="1468A4">
                  <a:shade val="67500"/>
                  <a:satMod val="115000"/>
                </a:srgbClr>
              </a:gs>
              <a:gs pos="100000">
                <a:srgbClr val="1468A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charset="0"/>
              </a:rPr>
              <a:t>своевременность учета, исполнения исполнительных документов и решений налоговых органов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004048" y="3025864"/>
            <a:ext cx="403244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УФК по Алтайскому краю лидирует среди ТОФК по количеству предъявленных решений налоговых органов и исполнительных документов (за 2017 год предъявлено 48,1 тыс.документов)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43808" y="-20538"/>
            <a:ext cx="62646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Соблюдение требований ч. 5 ст. 99  Федерального закона от 05.04.2013 г. N 44-ФЗ "О контрактной системе в сфере закупок товаров, работ, услуг для обеспечения государственных и муниципальных нужд»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07504" y="1256957"/>
          <a:ext cx="4320480" cy="37877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864096"/>
                <a:gridCol w="1008112"/>
                <a:gridCol w="1008112"/>
              </a:tblGrid>
              <a:tr h="40683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Объект контроля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2017 год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01.01.2018</a:t>
                      </a:r>
                      <a:r>
                        <a:rPr lang="ru-RU" sz="1100" b="1" baseline="0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– </a:t>
                      </a:r>
                    </a:p>
                    <a:p>
                      <a:pPr marL="0" indent="0" algn="ctr"/>
                      <a:r>
                        <a:rPr lang="ru-RU" sz="1100" b="1" baseline="0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01.04.2018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01.04.2018 – </a:t>
                      </a:r>
                    </a:p>
                    <a:p>
                      <a:pPr marL="0" indent="0"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29.06.2018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04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План закупок, ед.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21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251*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6 740*</a:t>
                      </a:r>
                      <a:endParaRPr lang="ru-RU" sz="1100" b="1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3 928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31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План-график закупок, ед.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29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078*</a:t>
                      </a: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8 566*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6 277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657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Извещение и документация </a:t>
                      </a:r>
                    </a:p>
                    <a:p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о закупке,</a:t>
                      </a:r>
                      <a:r>
                        <a:rPr lang="ru-RU" sz="1100" b="1" baseline="0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ед.</a:t>
                      </a:r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27 219*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10 425*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3 862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Протокол определения поставщика (подрядчика, исполнителя), ед.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16 276*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4 527*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</a:rPr>
                        <a:t>3 817</a:t>
                      </a:r>
                      <a:endParaRPr lang="ru-RU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Информация о контракте,</a:t>
                      </a:r>
                      <a:r>
                        <a:rPr lang="ru-RU" sz="1100" b="1" baseline="0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ед.</a:t>
                      </a:r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91 583*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41</a:t>
                      </a:r>
                      <a:r>
                        <a:rPr lang="ru-RU" sz="1100" b="1" baseline="0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721*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689*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Всего</a:t>
                      </a:r>
                      <a:r>
                        <a:rPr lang="ru-RU" sz="1100" b="1" baseline="0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объектов контроля, ед.</a:t>
                      </a:r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257 386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A2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18 573</a:t>
                      </a:r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27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* визуальный контроль</a:t>
                      </a:r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b="1" dirty="0" smtClean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b="1" dirty="0">
                        <a:solidFill>
                          <a:srgbClr val="A2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TextBox 84"/>
          <p:cNvSpPr txBox="1">
            <a:spLocks noChangeArrowheads="1"/>
          </p:cNvSpPr>
          <p:nvPr/>
        </p:nvSpPr>
        <p:spPr bwMode="auto">
          <a:xfrm>
            <a:off x="107504" y="771550"/>
            <a:ext cx="453650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alt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Объекты контроля, </a:t>
            </a:r>
          </a:p>
          <a:p>
            <a:pPr algn="ctr">
              <a:lnSpc>
                <a:spcPts val="1500"/>
              </a:lnSpc>
            </a:pPr>
            <a:r>
              <a:rPr lang="ru-RU" alt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поступившие в УФК по Алтайскому краю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499992" y="792088"/>
            <a:ext cx="0" cy="4299942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72000" y="1169482"/>
            <a:ext cx="4247456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48064" y="1124476"/>
            <a:ext cx="2088232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номер контракта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заключения контракта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ИКЗ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цена контракта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наименование заказчика</a:t>
            </a:r>
          </a:p>
        </p:txBody>
      </p:sp>
      <p:sp>
        <p:nvSpPr>
          <p:cNvPr id="25" name="TextBox 84"/>
          <p:cNvSpPr txBox="1">
            <a:spLocks noChangeArrowheads="1"/>
          </p:cNvSpPr>
          <p:nvPr/>
        </p:nvSpPr>
        <p:spPr bwMode="auto">
          <a:xfrm>
            <a:off x="4499992" y="555526"/>
            <a:ext cx="4644008" cy="66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alt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Показатели, проверяемые при контроле </a:t>
            </a:r>
          </a:p>
          <a:p>
            <a:pPr algn="just">
              <a:lnSpc>
                <a:spcPts val="1500"/>
              </a:lnSpc>
            </a:pPr>
            <a:r>
              <a:rPr lang="ru-RU" alt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объекта контроля «Информация о контракте» </a:t>
            </a:r>
          </a:p>
          <a:p>
            <a:pPr algn="just">
              <a:lnSpc>
                <a:spcPts val="1500"/>
              </a:lnSpc>
            </a:pPr>
            <a:r>
              <a:rPr lang="ru-RU" alt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(Постановление Правительства РФ от 28.11.13 № 1084)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92280" y="1124476"/>
            <a:ext cx="2088232" cy="1208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источник финансирования 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наименование объекта закупки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наименование юридического лица, Ф.И.О. физического лица 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ИНН, аналог ИНН в иностранном государстве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99992" y="2132588"/>
            <a:ext cx="417646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5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+</a:t>
            </a:r>
            <a:r>
              <a:rPr lang="ru-RU" sz="11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в случае закупки лекарственных препаратов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48064" y="2393618"/>
            <a:ext cx="2232248" cy="1579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наименование </a:t>
            </a: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лекарственного препарата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торговое наименование лекарственного препарата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номер регистрационного удостоверения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наименование владельца регистрационного удостоверения 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92280" y="2393618"/>
            <a:ext cx="1979712" cy="1272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наименование производителя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лекарственная форма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дозировка</a:t>
            </a:r>
          </a:p>
          <a:p>
            <a:pPr algn="just"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количество лекарственных форм во вторичной (потребительской) упаковке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99992" y="3833778"/>
            <a:ext cx="417646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дополнительно по решению УФК в Алтайском крае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16016" y="4059381"/>
            <a:ext cx="4104456" cy="1118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номер и дата дополнительного соглашения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номер и дата контракта в дополнительном соглашении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наличие всех приложений к контракту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наличие подписей в скан - копии контракта и доп. соглашения</a:t>
            </a:r>
          </a:p>
          <a:p>
            <a:pPr>
              <a:lnSpc>
                <a:spcPts val="500"/>
              </a:lnSpc>
              <a:defRPr/>
            </a:pPr>
            <a:endParaRPr lang="ru-RU" sz="10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наличие протоколов - разногласий</a:t>
            </a:r>
          </a:p>
        </p:txBody>
      </p:sp>
      <p:pic>
        <p:nvPicPr>
          <p:cNvPr id="46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5" cstate="print"/>
          <a:srcRect l="13793" t="13793" r="13793" b="13793"/>
          <a:stretch>
            <a:fillRect/>
          </a:stretch>
        </p:blipFill>
        <p:spPr bwMode="auto">
          <a:xfrm>
            <a:off x="4572000" y="4076804"/>
            <a:ext cx="144016" cy="144016"/>
          </a:xfrm>
          <a:prstGeom prst="rect">
            <a:avLst/>
          </a:prstGeom>
          <a:noFill/>
        </p:spPr>
      </p:pic>
      <p:pic>
        <p:nvPicPr>
          <p:cNvPr id="47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5" cstate="print"/>
          <a:srcRect l="13793" t="13793" r="13793" b="13793"/>
          <a:stretch>
            <a:fillRect/>
          </a:stretch>
        </p:blipFill>
        <p:spPr bwMode="auto">
          <a:xfrm>
            <a:off x="4572000" y="4292828"/>
            <a:ext cx="144016" cy="144016"/>
          </a:xfrm>
          <a:prstGeom prst="rect">
            <a:avLst/>
          </a:prstGeom>
          <a:noFill/>
        </p:spPr>
      </p:pic>
      <p:pic>
        <p:nvPicPr>
          <p:cNvPr id="48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5" cstate="print"/>
          <a:srcRect l="13793" t="13793" r="13793" b="13793"/>
          <a:stretch>
            <a:fillRect/>
          </a:stretch>
        </p:blipFill>
        <p:spPr bwMode="auto">
          <a:xfrm>
            <a:off x="4572000" y="4508852"/>
            <a:ext cx="144016" cy="144016"/>
          </a:xfrm>
          <a:prstGeom prst="rect">
            <a:avLst/>
          </a:prstGeom>
          <a:noFill/>
        </p:spPr>
      </p:pic>
      <p:pic>
        <p:nvPicPr>
          <p:cNvPr id="49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5" cstate="print"/>
          <a:srcRect l="13793" t="13793" r="13793" b="13793"/>
          <a:stretch>
            <a:fillRect/>
          </a:stretch>
        </p:blipFill>
        <p:spPr bwMode="auto">
          <a:xfrm>
            <a:off x="4572000" y="4724876"/>
            <a:ext cx="144016" cy="144016"/>
          </a:xfrm>
          <a:prstGeom prst="rect">
            <a:avLst/>
          </a:prstGeom>
          <a:noFill/>
        </p:spPr>
      </p:pic>
      <p:pic>
        <p:nvPicPr>
          <p:cNvPr id="50" name="Picture 4" descr="http://a860.phobos.apple.com/us/r30/Purple/v4/17/18/5e/17185e01-209f-b217-1669-62e3583e43a4/mzm.ggaueysa.png"/>
          <p:cNvPicPr>
            <a:picLocks noChangeAspect="1" noChangeArrowheads="1"/>
          </p:cNvPicPr>
          <p:nvPr/>
        </p:nvPicPr>
        <p:blipFill>
          <a:blip r:embed="rId5" cstate="print"/>
          <a:srcRect l="13793" t="13793" r="13793" b="13793"/>
          <a:stretch>
            <a:fillRect/>
          </a:stretch>
        </p:blipFill>
        <p:spPr bwMode="auto">
          <a:xfrm>
            <a:off x="4572000" y="4940900"/>
            <a:ext cx="144016" cy="144016"/>
          </a:xfrm>
          <a:prstGeom prst="rect">
            <a:avLst/>
          </a:prstGeom>
          <a:noFill/>
        </p:spPr>
      </p:pic>
      <p:pic>
        <p:nvPicPr>
          <p:cNvPr id="5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196484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41250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844556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1700540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TextBox 3"/>
          <p:cNvSpPr txBox="1">
            <a:spLocks noChangeArrowheads="1"/>
          </p:cNvSpPr>
          <p:nvPr/>
        </p:nvSpPr>
        <p:spPr bwMode="auto">
          <a:xfrm>
            <a:off x="8964488" y="4948014"/>
            <a:ext cx="216024" cy="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ru-RU" altLang="ru-RU" sz="1000" dirty="0" smtClean="0">
                <a:solidFill>
                  <a:schemeClr val="tx2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7</a:t>
            </a:r>
            <a:endParaRPr lang="ru-RU" altLang="ru-RU" sz="1000" dirty="0">
              <a:solidFill>
                <a:schemeClr val="tx2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198857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249262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270865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49262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85266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321270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357274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Box 62"/>
          <p:cNvSpPr txBox="1"/>
          <p:nvPr/>
        </p:nvSpPr>
        <p:spPr>
          <a:xfrm>
            <a:off x="4499992" y="1523568"/>
            <a:ext cx="2880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</a:t>
            </a:r>
          </a:p>
        </p:txBody>
      </p:sp>
      <p:sp>
        <p:nvSpPr>
          <p:cNvPr id="64" name="Правая фигурная скобка 63"/>
          <p:cNvSpPr/>
          <p:nvPr/>
        </p:nvSpPr>
        <p:spPr>
          <a:xfrm rot="10800000">
            <a:off x="4788024" y="1196484"/>
            <a:ext cx="288032" cy="1080120"/>
          </a:xfrm>
          <a:prstGeom prst="rightBrace">
            <a:avLst>
              <a:gd name="adj1" fmla="val 8333"/>
              <a:gd name="adj2" fmla="val 4926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4499992" y="2924676"/>
            <a:ext cx="2880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8</a:t>
            </a:r>
          </a:p>
        </p:txBody>
      </p:sp>
      <p:sp>
        <p:nvSpPr>
          <p:cNvPr id="66" name="Правая фигурная скобка 65"/>
          <p:cNvSpPr/>
          <p:nvPr/>
        </p:nvSpPr>
        <p:spPr>
          <a:xfrm rot="10800000">
            <a:off x="4788024" y="2420620"/>
            <a:ext cx="288032" cy="1440160"/>
          </a:xfrm>
          <a:prstGeom prst="rightBrace">
            <a:avLst>
              <a:gd name="adj1" fmla="val 8333"/>
              <a:gd name="adj2" fmla="val 4926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62853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060580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1196484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141250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2924676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321270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-20538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7493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51470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339502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71800" y="-20538"/>
            <a:ext cx="63367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Соблюдение процессуальных сроков при осуществлении контроля в финансово-бюджетной сфере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7504" y="555526"/>
            <a:ext cx="8928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Контроль за соответствием процессуальных сроков, установленных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Правилами осуществления Федеральным казначейством полномочий по контролю в финансово-бюджетной сфере и Стандартом внутренней организации контрольного мероприятия</a:t>
            </a:r>
            <a:endParaRPr lang="ru-RU" sz="1200" dirty="0" smtClean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4016" y="1465207"/>
            <a:ext cx="403244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Срок рассмотрения представлений и исполнения предписаний, направленных по результатам проверок и устранения нарушений, установленных в ходе проверок</a:t>
            </a: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4016" y="2113279"/>
            <a:ext cx="40324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Срок проведения контрольного мероприятия</a:t>
            </a:r>
          </a:p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согласно приказа</a:t>
            </a: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99992" y="2113279"/>
            <a:ext cx="460851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Срок проведения контрольного мероприятия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(согласно Плана контрольных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мероприятий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на соответствующий год)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64496" y="1465207"/>
            <a:ext cx="460851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письма о рассмотрении представления или исполнения предписания, направленного объектом контроля, ранее срока, указанного в представлении (предписании)</a:t>
            </a: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536504" y="2113279"/>
            <a:ext cx="4464496" cy="432048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008" y="1249183"/>
            <a:ext cx="9001000" cy="1368151"/>
          </a:xfrm>
          <a:prstGeom prst="rect">
            <a:avLst/>
          </a:prstGeom>
          <a:noFill/>
          <a:ln w="952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536504" y="1465207"/>
            <a:ext cx="4464496" cy="576064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44016" y="2113279"/>
            <a:ext cx="4032448" cy="432048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44016" y="1465207"/>
            <a:ext cx="4032448" cy="576064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4016" y="1203597"/>
            <a:ext cx="885698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включены в Перечень вопросов  типовой  программы  проверки управления Федерального казначейства по субъекту РФ</a:t>
            </a:r>
            <a:endParaRPr lang="ru-RU" sz="11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2" name="Равно 51"/>
          <p:cNvSpPr/>
          <p:nvPr/>
        </p:nvSpPr>
        <p:spPr>
          <a:xfrm>
            <a:off x="4176464" y="1537215"/>
            <a:ext cx="360040" cy="432048"/>
          </a:xfrm>
          <a:prstGeom prst="mathEqual">
            <a:avLst>
              <a:gd name="adj1" fmla="val 10693"/>
              <a:gd name="adj2" fmla="val 11760"/>
            </a:avLst>
          </a:prstGeom>
          <a:noFill/>
          <a:ln w="317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Равно 52"/>
          <p:cNvSpPr/>
          <p:nvPr/>
        </p:nvSpPr>
        <p:spPr>
          <a:xfrm>
            <a:off x="4176464" y="2113279"/>
            <a:ext cx="360040" cy="432048"/>
          </a:xfrm>
          <a:prstGeom prst="mathEqual">
            <a:avLst>
              <a:gd name="adj1" fmla="val 10693"/>
              <a:gd name="adj2" fmla="val 11760"/>
            </a:avLst>
          </a:prstGeom>
          <a:noFill/>
          <a:ln w="317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4016" y="3013090"/>
            <a:ext cx="40324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окончания проверки </a:t>
            </a:r>
          </a:p>
          <a:p>
            <a:pPr algn="ctr">
              <a:defRPr/>
            </a:pP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(согласно приказа о проведении проверки)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144016" y="2942823"/>
            <a:ext cx="4032448" cy="637039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36504" y="2931791"/>
            <a:ext cx="44644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подписания акта проверки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536504" y="2942824"/>
            <a:ext cx="4464496" cy="288032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64496" y="3301122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вручения акта проверки представителю объекта контроля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536504" y="3302863"/>
            <a:ext cx="4464496" cy="288032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008" y="3662903"/>
            <a:ext cx="41764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предоставления отчета о результатах проверки для рассмотрения на Контрольной комиссии</a:t>
            </a:r>
          </a:p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(согласно служебной записки о направлении отчета и материалов проверки)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44016" y="3662903"/>
            <a:ext cx="4032448" cy="718339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36504" y="3831600"/>
            <a:ext cx="44644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подписания акта проверки + 20 рабочих дней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536504" y="3661162"/>
            <a:ext cx="4464496" cy="721821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4016" y="4525258"/>
            <a:ext cx="403244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Срок исполнения решений руководителя, принятых по результатам заседаний Контрольной комиссии</a:t>
            </a: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44016" y="4453251"/>
            <a:ext cx="4032448" cy="576064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64496" y="4453250"/>
            <a:ext cx="460851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Дата направления протокола заседания Контрольной комиссии на исполнение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(согласно даты резолюции руководителя на служебной записке о направлении протокола)</a:t>
            </a: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 + 10 рабочих дней</a:t>
            </a:r>
            <a:endParaRPr lang="ru-RU" sz="11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536504" y="4453251"/>
            <a:ext cx="4464496" cy="576064"/>
          </a:xfrm>
          <a:prstGeom prst="rect">
            <a:avLst/>
          </a:prstGeom>
          <a:noFill/>
          <a:ln w="952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44016" y="2643758"/>
            <a:ext cx="885698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включены в программу проверок контрольно-ревизионных отделов  по решению УФК по Алтайскому краю</a:t>
            </a:r>
            <a:endParaRPr lang="ru-RU" sz="11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9" name="Равно 68"/>
          <p:cNvSpPr/>
          <p:nvPr/>
        </p:nvSpPr>
        <p:spPr>
          <a:xfrm>
            <a:off x="4176464" y="3003799"/>
            <a:ext cx="360040" cy="432048"/>
          </a:xfrm>
          <a:prstGeom prst="mathEqual">
            <a:avLst>
              <a:gd name="adj1" fmla="val 10693"/>
              <a:gd name="adj2" fmla="val 11760"/>
            </a:avLst>
          </a:prstGeom>
          <a:noFill/>
          <a:ln w="317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0" name="Равно 69"/>
          <p:cNvSpPr/>
          <p:nvPr/>
        </p:nvSpPr>
        <p:spPr>
          <a:xfrm>
            <a:off x="4176464" y="3795887"/>
            <a:ext cx="360040" cy="432048"/>
          </a:xfrm>
          <a:prstGeom prst="mathEqual">
            <a:avLst>
              <a:gd name="adj1" fmla="val 10693"/>
              <a:gd name="adj2" fmla="val 11760"/>
            </a:avLst>
          </a:prstGeom>
          <a:noFill/>
          <a:ln w="317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Равно 70"/>
          <p:cNvSpPr/>
          <p:nvPr/>
        </p:nvSpPr>
        <p:spPr>
          <a:xfrm>
            <a:off x="4176464" y="4515967"/>
            <a:ext cx="360040" cy="432048"/>
          </a:xfrm>
          <a:prstGeom prst="mathEqual">
            <a:avLst>
              <a:gd name="adj1" fmla="val 10693"/>
              <a:gd name="adj2" fmla="val 11760"/>
            </a:avLst>
          </a:prstGeom>
          <a:noFill/>
          <a:ln w="3175">
            <a:solidFill>
              <a:srgbClr val="A2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2008" y="2643759"/>
            <a:ext cx="9001000" cy="2448271"/>
          </a:xfrm>
          <a:prstGeom prst="rect">
            <a:avLst/>
          </a:prstGeom>
          <a:noFill/>
          <a:ln w="952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rgbClr val="A2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Рисунок 5" descr="подложка для титульника_1.jpg"/>
          <p:cNvPicPr>
            <a:picLocks noChangeAspect="1"/>
          </p:cNvPicPr>
          <p:nvPr/>
        </p:nvPicPr>
        <p:blipFill>
          <a:blip r:embed="rId2" cstate="print"/>
          <a:srcRect l="38188"/>
          <a:stretch>
            <a:fillRect/>
          </a:stretch>
        </p:blipFill>
        <p:spPr bwMode="auto">
          <a:xfrm>
            <a:off x="3491880" y="0"/>
            <a:ext cx="565212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6" name="Диаграмма 45"/>
          <p:cNvGraphicFramePr/>
          <p:nvPr/>
        </p:nvGraphicFramePr>
        <p:xfrm>
          <a:off x="107504" y="2643758"/>
          <a:ext cx="4320480" cy="2104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4" name="TextBox 84"/>
          <p:cNvSpPr txBox="1">
            <a:spLocks noChangeArrowheads="1"/>
          </p:cNvSpPr>
          <p:nvPr/>
        </p:nvSpPr>
        <p:spPr bwMode="auto">
          <a:xfrm>
            <a:off x="107504" y="2643758"/>
            <a:ext cx="4355976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ru-RU" sz="1500" b="1" dirty="0" smtClean="0">
                <a:solidFill>
                  <a:schemeClr val="bg1"/>
                </a:solidFill>
                <a:latin typeface="Cambria" pitchFamily="18" charset="0"/>
              </a:rPr>
              <a:t>Проверяемые вопросы</a:t>
            </a:r>
          </a:p>
          <a:p>
            <a:pPr>
              <a:lnSpc>
                <a:spcPts val="1500"/>
              </a:lnSpc>
            </a:pPr>
            <a:r>
              <a:rPr lang="ru-RU" altLang="ru-RU" sz="1500" b="1" dirty="0" smtClean="0">
                <a:solidFill>
                  <a:schemeClr val="bg1"/>
                </a:solidFill>
                <a:latin typeface="Cambria" pitchFamily="18" charset="0"/>
              </a:rPr>
              <a:t>:</a:t>
            </a:r>
          </a:p>
        </p:txBody>
      </p:sp>
      <p:pic>
        <p:nvPicPr>
          <p:cNvPr id="10" name="Picture 1" descr="D:\Creative\Image\Символика\55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1470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39501"/>
            <a:ext cx="2016224" cy="10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827584" y="123478"/>
            <a:ext cx="269795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altLang="ru-RU" sz="1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УФК ПО АЛТАЙСКОМУ КРАЮ</a:t>
            </a:r>
            <a:endParaRPr lang="ru-RU" altLang="ru-RU" sz="12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827584" y="411510"/>
            <a:ext cx="1440160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ru-RU" sz="11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Lucida Sans Unicode" pitchFamily="34" charset="0"/>
              </a:rPr>
              <a:t>altay.roskazna.ru</a:t>
            </a:r>
            <a:endParaRPr lang="ru-RU" altLang="ru-RU" sz="1100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070610"/>
            <a:ext cx="4392488" cy="1633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Обоснованность возврата средств, не относящихся к налогам, сборам и иным платежам в бюджет и учтенных как невыясненные поступления по главе 100 «Федеральное казначейство».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Обоснованность исполнения заявок на возврат, представленных администраторами доходов бюджетов на проведение операций, соответственно, возврата, уточнения (за исключением невыясненных поступлений)</a:t>
            </a:r>
          </a:p>
        </p:txBody>
      </p:sp>
      <p:sp>
        <p:nvSpPr>
          <p:cNvPr id="17" name="TextBox 84"/>
          <p:cNvSpPr txBox="1">
            <a:spLocks noChangeArrowheads="1"/>
          </p:cNvSpPr>
          <p:nvPr/>
        </p:nvSpPr>
        <p:spPr bwMode="auto">
          <a:xfrm>
            <a:off x="35496" y="771550"/>
            <a:ext cx="435597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ru-RU" sz="1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Проверяемые вопросы: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07504" y="1059582"/>
            <a:ext cx="4464496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14261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923678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-108520" y="2715766"/>
            <a:ext cx="48600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Количество  документов на возврат средств, </a:t>
            </a:r>
          </a:p>
          <a:p>
            <a:pPr algn="ctr">
              <a:defRPr/>
            </a:pP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поступивших  и проверенных в УФК по Алтайскому краю,  тыс.шт.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2008" y="2715766"/>
            <a:ext cx="4572000" cy="2376264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180000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644008" y="843558"/>
            <a:ext cx="0" cy="4299942"/>
          </a:xfrm>
          <a:prstGeom prst="line">
            <a:avLst/>
          </a:prstGeom>
          <a:ln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3059832" y="3291830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155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907704" y="3219822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156,6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827584" y="3507854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154,9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88024" y="1059582"/>
            <a:ext cx="4248472" cy="1328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возврат поступлений при отсутствии платежных поручений, подтверждающих факты зачисления платежей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необоснованный возврат средств третьим лицам (не плательщикам)</a:t>
            </a:r>
          </a:p>
          <a:p>
            <a:pPr algn="just">
              <a:lnSpc>
                <a:spcPts val="500"/>
              </a:lnSpc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</a:rPr>
              <a:t>превышение суммы возврата над суммой платежа</a:t>
            </a:r>
          </a:p>
        </p:txBody>
      </p:sp>
      <p:sp>
        <p:nvSpPr>
          <p:cNvPr id="51" name="TextBox 84"/>
          <p:cNvSpPr txBox="1">
            <a:spLocks noChangeArrowheads="1"/>
          </p:cNvSpPr>
          <p:nvPr/>
        </p:nvSpPr>
        <p:spPr bwMode="auto">
          <a:xfrm>
            <a:off x="4644008" y="760522"/>
            <a:ext cx="4355976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altLang="ru-RU" sz="1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Риски администрирования:</a:t>
            </a: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4716016" y="1048554"/>
            <a:ext cx="4320480" cy="1102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1131590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347864" y="-20538"/>
            <a:ext cx="5760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Контроль операций по возврату средств из бюджетов бюджетной системы РФ</a:t>
            </a:r>
          </a:p>
        </p:txBody>
      </p:sp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177966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139702"/>
            <a:ext cx="123549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Прямоугольник 58"/>
          <p:cNvSpPr/>
          <p:nvPr/>
        </p:nvSpPr>
        <p:spPr bwMode="auto">
          <a:xfrm>
            <a:off x="4716016" y="2715766"/>
            <a:ext cx="4320480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900" dirty="0">
              <a:solidFill>
                <a:schemeClr val="accent1">
                  <a:lumMod val="50000"/>
                </a:schemeClr>
              </a:solidFill>
              <a:latin typeface="Open Sans Condensed" pitchFamily="34" charset="0"/>
            </a:endParaRPr>
          </a:p>
        </p:txBody>
      </p:sp>
      <p:pic>
        <p:nvPicPr>
          <p:cNvPr id="61" name="Рисунок 167" descr="9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8024" y="3003798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extBox 61"/>
          <p:cNvSpPr txBox="1"/>
          <p:nvPr/>
        </p:nvSpPr>
        <p:spPr>
          <a:xfrm>
            <a:off x="5292080" y="2715766"/>
            <a:ext cx="367240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Изменения в Приказ Минфина России от 18.12.2013 N 125н "Об утверждении Порядка учета Федеральным казначейством поступлений в бюджетную систему Российской Федерации и их распределения между бюджетами бюджетной системы Российской Федерации" </a:t>
            </a:r>
          </a:p>
        </p:txBody>
      </p:sp>
      <p:sp>
        <p:nvSpPr>
          <p:cNvPr id="66" name="Нашивка 65"/>
          <p:cNvSpPr/>
          <p:nvPr/>
        </p:nvSpPr>
        <p:spPr bwMode="auto">
          <a:xfrm rot="5400000">
            <a:off x="6774889" y="1462270"/>
            <a:ext cx="202735" cy="2016224"/>
          </a:xfrm>
          <a:prstGeom prst="chevron">
            <a:avLst>
              <a:gd name="adj" fmla="val 75576"/>
            </a:avLst>
          </a:prstGeom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67" name="Нашивка 66"/>
          <p:cNvSpPr/>
          <p:nvPr/>
        </p:nvSpPr>
        <p:spPr bwMode="auto">
          <a:xfrm rot="5400000">
            <a:off x="6774890" y="1534278"/>
            <a:ext cx="202735" cy="2016224"/>
          </a:xfrm>
          <a:prstGeom prst="chevron">
            <a:avLst>
              <a:gd name="adj" fmla="val 75576"/>
            </a:avLst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68" name="Прямоугольник 67"/>
          <p:cNvSpPr/>
          <p:nvPr/>
        </p:nvSpPr>
        <p:spPr bwMode="auto">
          <a:xfrm>
            <a:off x="4716016" y="4227934"/>
            <a:ext cx="4320480" cy="864096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900" dirty="0">
              <a:solidFill>
                <a:schemeClr val="accent1">
                  <a:lumMod val="50000"/>
                </a:schemeClr>
              </a:solidFill>
              <a:latin typeface="Open Sans Condensed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16016" y="4230256"/>
            <a:ext cx="432048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обеспечена проверка наличия платежных поручений, подтверждающих факты зачисления платежей, </a:t>
            </a:r>
          </a:p>
          <a:p>
            <a:pPr algn="ctr">
              <a:defRPr/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а также исключение рисков превышения суммы</a:t>
            </a:r>
          </a:p>
          <a:p>
            <a:pPr algn="ctr">
              <a:defRPr/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 возврата над суммой платежа и </a:t>
            </a:r>
          </a:p>
          <a:p>
            <a:pPr algn="ctr">
              <a:defRPr/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рисков необоснованного возврата средств третьим лицам</a:t>
            </a:r>
          </a:p>
        </p:txBody>
      </p:sp>
      <p:sp>
        <p:nvSpPr>
          <p:cNvPr id="70" name="Нашивка 69"/>
          <p:cNvSpPr/>
          <p:nvPr/>
        </p:nvSpPr>
        <p:spPr bwMode="auto">
          <a:xfrm rot="5400000">
            <a:off x="6774891" y="3033158"/>
            <a:ext cx="202735" cy="2016224"/>
          </a:xfrm>
          <a:prstGeom prst="chevron">
            <a:avLst>
              <a:gd name="adj" fmla="val 75576"/>
            </a:avLst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sp>
      <p:sp>
        <p:nvSpPr>
          <p:cNvPr id="29" name="Прямоугольник 28"/>
          <p:cNvSpPr/>
          <p:nvPr/>
        </p:nvSpPr>
        <p:spPr>
          <a:xfrm>
            <a:off x="611560" y="4371950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2015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763688" y="4371950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2016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843808" y="4371950"/>
            <a:ext cx="936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2017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67544" y="4661143"/>
            <a:ext cx="39604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документы, проверенные по вопросу качества контроля за обоснованностью возврата средств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3" name="Прямоугольник 72"/>
          <p:cNvSpPr/>
          <p:nvPr/>
        </p:nvSpPr>
        <p:spPr bwMode="auto">
          <a:xfrm>
            <a:off x="251520" y="4803998"/>
            <a:ext cx="144016" cy="144016"/>
          </a:xfrm>
          <a:prstGeom prst="rect">
            <a:avLst/>
          </a:prstGeom>
          <a:solidFill>
            <a:srgbClr val="A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1187624" y="3723878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2,6</a:t>
            </a:r>
            <a:endParaRPr lang="ru-RU" sz="1200" b="1" dirty="0" smtClean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267744" y="3363838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1,6</a:t>
            </a:r>
            <a:endParaRPr lang="ru-RU" sz="1200" b="1" dirty="0" smtClean="0">
              <a:solidFill>
                <a:srgbClr val="A20000"/>
              </a:solidFill>
              <a:latin typeface="Cambria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347864" y="3435846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A20000"/>
                </a:solidFill>
                <a:latin typeface="Cambria" pitchFamily="18" charset="0"/>
              </a:rPr>
              <a:t>1,7</a:t>
            </a:r>
            <a:endParaRPr lang="ru-RU" sz="1200" b="1" dirty="0" smtClean="0">
              <a:solidFill>
                <a:srgbClr val="A2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61296</TotalTime>
  <Words>2217</Words>
  <Application>Microsoft Office PowerPoint</Application>
  <PresentationFormat>Экран (16:9)</PresentationFormat>
  <Paragraphs>483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Pavilion</dc:creator>
  <cp:lastModifiedBy>User UFK</cp:lastModifiedBy>
  <cp:revision>1347</cp:revision>
  <cp:lastPrinted>2014-03-12T04:06:55Z</cp:lastPrinted>
  <dcterms:created xsi:type="dcterms:W3CDTF">2013-03-17T05:57:37Z</dcterms:created>
  <dcterms:modified xsi:type="dcterms:W3CDTF">2018-07-02T11:24:02Z</dcterms:modified>
</cp:coreProperties>
</file>