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403" r:id="rId2"/>
    <p:sldId id="390" r:id="rId3"/>
    <p:sldId id="391" r:id="rId4"/>
    <p:sldId id="392" r:id="rId5"/>
    <p:sldId id="372" r:id="rId6"/>
    <p:sldId id="382" r:id="rId7"/>
    <p:sldId id="383" r:id="rId8"/>
    <p:sldId id="384" r:id="rId9"/>
    <p:sldId id="385" r:id="rId10"/>
    <p:sldId id="393" r:id="rId11"/>
    <p:sldId id="396" r:id="rId12"/>
    <p:sldId id="398" r:id="rId13"/>
    <p:sldId id="399" r:id="rId14"/>
    <p:sldId id="402" r:id="rId15"/>
    <p:sldId id="400" r:id="rId16"/>
    <p:sldId id="401" r:id="rId17"/>
  </p:sldIdLst>
  <p:sldSz cx="12801600" cy="9601200" type="A3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Condensed Light" panose="020B0604020202020204" charset="0"/>
      <p:regular r:id="rId23"/>
      <p:italic r:id="rId24"/>
    </p:embeddedFont>
    <p:embeddedFont>
      <p:font typeface="Calibri Light" panose="020B0604020202020204" charset="0"/>
      <p:regular r:id="rId25"/>
      <p: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70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455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940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42514" algn="l" defTabSz="109700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91017" algn="l" defTabSz="109700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39520" algn="l" defTabSz="109700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88023" algn="l" defTabSz="109700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C5"/>
    <a:srgbClr val="E6E6E6"/>
    <a:srgbClr val="D2DEEF"/>
    <a:srgbClr val="EAEFF7"/>
    <a:srgbClr val="DBDBDB"/>
    <a:srgbClr val="57AAC5"/>
    <a:srgbClr val="3798BB"/>
    <a:srgbClr val="2E75B6"/>
    <a:srgbClr val="F3926F"/>
    <a:srgbClr val="5CB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8351" autoAdjust="0"/>
  </p:normalViewPr>
  <p:slideViewPr>
    <p:cSldViewPr snapToGrid="0">
      <p:cViewPr>
        <p:scale>
          <a:sx n="82" d="100"/>
          <a:sy n="82" d="100"/>
        </p:scale>
        <p:origin x="-1458" y="-120"/>
      </p:cViewPr>
      <p:guideLst>
        <p:guide orient="horz" pos="5581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725" tIns="45863" rIns="91725" bIns="458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725" tIns="45863" rIns="91725" bIns="45863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5" tIns="45863" rIns="91725" bIns="458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725" tIns="45863" rIns="91725" bIns="458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725" tIns="45863" rIns="91725" bIns="458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725" tIns="45863" rIns="91725" bIns="45863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503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006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509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011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514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017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9520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023" algn="l" defTabSz="109700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9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03" indent="0" algn="ctr">
              <a:buNone/>
              <a:defRPr sz="2400"/>
            </a:lvl2pPr>
            <a:lvl3pPr marL="1097006" indent="0" algn="ctr">
              <a:buNone/>
              <a:defRPr sz="2200"/>
            </a:lvl3pPr>
            <a:lvl4pPr marL="1645509" indent="0" algn="ctr">
              <a:buNone/>
              <a:defRPr sz="1900"/>
            </a:lvl4pPr>
            <a:lvl5pPr marL="2194011" indent="0" algn="ctr">
              <a:buNone/>
              <a:defRPr sz="1900"/>
            </a:lvl5pPr>
            <a:lvl6pPr marL="2742514" indent="0" algn="ctr">
              <a:buNone/>
              <a:defRPr sz="1900"/>
            </a:lvl6pPr>
            <a:lvl7pPr marL="3291017" indent="0" algn="ctr">
              <a:buNone/>
              <a:defRPr sz="1900"/>
            </a:lvl7pPr>
            <a:lvl8pPr marL="3839520" indent="0" algn="ctr">
              <a:buNone/>
              <a:defRPr sz="1900"/>
            </a:lvl8pPr>
            <a:lvl9pPr marL="4388023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0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5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0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95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4"/>
            <a:ext cx="5440680" cy="60918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4"/>
            <a:ext cx="5440680" cy="60918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29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03" indent="0">
              <a:buNone/>
              <a:defRPr sz="2400" b="1"/>
            </a:lvl2pPr>
            <a:lvl3pPr marL="1097006" indent="0">
              <a:buNone/>
              <a:defRPr sz="2200" b="1"/>
            </a:lvl3pPr>
            <a:lvl4pPr marL="1645509" indent="0">
              <a:buNone/>
              <a:defRPr sz="1900" b="1"/>
            </a:lvl4pPr>
            <a:lvl5pPr marL="2194011" indent="0">
              <a:buNone/>
              <a:defRPr sz="1900" b="1"/>
            </a:lvl5pPr>
            <a:lvl6pPr marL="2742514" indent="0">
              <a:buNone/>
              <a:defRPr sz="1900" b="1"/>
            </a:lvl6pPr>
            <a:lvl7pPr marL="3291017" indent="0">
              <a:buNone/>
              <a:defRPr sz="1900" b="1"/>
            </a:lvl7pPr>
            <a:lvl8pPr marL="3839520" indent="0">
              <a:buNone/>
              <a:defRPr sz="1900" b="1"/>
            </a:lvl8pPr>
            <a:lvl9pPr marL="43880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29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03" indent="0">
              <a:buNone/>
              <a:defRPr sz="2400" b="1"/>
            </a:lvl2pPr>
            <a:lvl3pPr marL="1097006" indent="0">
              <a:buNone/>
              <a:defRPr sz="2200" b="1"/>
            </a:lvl3pPr>
            <a:lvl4pPr marL="1645509" indent="0">
              <a:buNone/>
              <a:defRPr sz="1900" b="1"/>
            </a:lvl4pPr>
            <a:lvl5pPr marL="2194011" indent="0">
              <a:buNone/>
              <a:defRPr sz="1900" b="1"/>
            </a:lvl5pPr>
            <a:lvl6pPr marL="2742514" indent="0">
              <a:buNone/>
              <a:defRPr sz="1900" b="1"/>
            </a:lvl6pPr>
            <a:lvl7pPr marL="3291017" indent="0">
              <a:buNone/>
              <a:defRPr sz="1900" b="1"/>
            </a:lvl7pPr>
            <a:lvl8pPr marL="3839520" indent="0">
              <a:buNone/>
              <a:defRPr sz="1900" b="1"/>
            </a:lvl8pPr>
            <a:lvl9pPr marL="43880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9" y="2880359"/>
            <a:ext cx="4128849" cy="5336224"/>
          </a:xfrm>
        </p:spPr>
        <p:txBody>
          <a:bodyPr/>
          <a:lstStyle>
            <a:lvl1pPr marL="0" indent="0">
              <a:buNone/>
              <a:defRPr sz="1900"/>
            </a:lvl1pPr>
            <a:lvl2pPr marL="548503" indent="0">
              <a:buNone/>
              <a:defRPr sz="1700"/>
            </a:lvl2pPr>
            <a:lvl3pPr marL="1097006" indent="0">
              <a:buNone/>
              <a:defRPr sz="1400"/>
            </a:lvl3pPr>
            <a:lvl4pPr marL="1645509" indent="0">
              <a:buNone/>
              <a:defRPr sz="1200"/>
            </a:lvl4pPr>
            <a:lvl5pPr marL="2194011" indent="0">
              <a:buNone/>
              <a:defRPr sz="1200"/>
            </a:lvl5pPr>
            <a:lvl6pPr marL="2742514" indent="0">
              <a:buNone/>
              <a:defRPr sz="1200"/>
            </a:lvl6pPr>
            <a:lvl7pPr marL="3291017" indent="0">
              <a:buNone/>
              <a:defRPr sz="1200"/>
            </a:lvl7pPr>
            <a:lvl8pPr marL="3839520" indent="0">
              <a:buNone/>
              <a:defRPr sz="1200"/>
            </a:lvl8pPr>
            <a:lvl9pPr marL="438802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503" indent="0">
              <a:buNone/>
              <a:defRPr sz="3400"/>
            </a:lvl2pPr>
            <a:lvl3pPr marL="1097006" indent="0">
              <a:buNone/>
              <a:defRPr sz="2900"/>
            </a:lvl3pPr>
            <a:lvl4pPr marL="1645509" indent="0">
              <a:buNone/>
              <a:defRPr sz="2400"/>
            </a:lvl4pPr>
            <a:lvl5pPr marL="2194011" indent="0">
              <a:buNone/>
              <a:defRPr sz="2400"/>
            </a:lvl5pPr>
            <a:lvl6pPr marL="2742514" indent="0">
              <a:buNone/>
              <a:defRPr sz="2400"/>
            </a:lvl6pPr>
            <a:lvl7pPr marL="3291017" indent="0">
              <a:buNone/>
              <a:defRPr sz="2400"/>
            </a:lvl7pPr>
            <a:lvl8pPr marL="3839520" indent="0">
              <a:buNone/>
              <a:defRPr sz="2400"/>
            </a:lvl8pPr>
            <a:lvl9pPr marL="4388023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9" y="2880359"/>
            <a:ext cx="4128849" cy="5336224"/>
          </a:xfrm>
        </p:spPr>
        <p:txBody>
          <a:bodyPr/>
          <a:lstStyle>
            <a:lvl1pPr marL="0" indent="0">
              <a:buNone/>
              <a:defRPr sz="1900"/>
            </a:lvl1pPr>
            <a:lvl2pPr marL="548503" indent="0">
              <a:buNone/>
              <a:defRPr sz="1700"/>
            </a:lvl2pPr>
            <a:lvl3pPr marL="1097006" indent="0">
              <a:buNone/>
              <a:defRPr sz="1400"/>
            </a:lvl3pPr>
            <a:lvl4pPr marL="1645509" indent="0">
              <a:buNone/>
              <a:defRPr sz="1200"/>
            </a:lvl4pPr>
            <a:lvl5pPr marL="2194011" indent="0">
              <a:buNone/>
              <a:defRPr sz="1200"/>
            </a:lvl5pPr>
            <a:lvl6pPr marL="2742514" indent="0">
              <a:buNone/>
              <a:defRPr sz="1200"/>
            </a:lvl6pPr>
            <a:lvl7pPr marL="3291017" indent="0">
              <a:buNone/>
              <a:defRPr sz="1200"/>
            </a:lvl7pPr>
            <a:lvl8pPr marL="3839520" indent="0">
              <a:buNone/>
              <a:defRPr sz="1200"/>
            </a:lvl8pPr>
            <a:lvl9pPr marL="438802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6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01" tIns="54850" rIns="109701" bIns="548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4"/>
            <a:ext cx="11041380" cy="60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01" tIns="54850" rIns="109701" bIns="54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850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7006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5509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9401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4251" indent="-274251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754" indent="-27425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257" indent="-27425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60" indent="-27425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263" indent="-27425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766" indent="-274251" algn="l" defTabSz="109700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268" indent="-274251" algn="l" defTabSz="109700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3771" indent="-274251" algn="l" defTabSz="109700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274" indent="-274251" algn="l" defTabSz="109700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03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06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509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011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514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017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520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023" algn="l" defTabSz="10970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BD6239C7851845100B2763FDF959FF8F4543E3D34EEC6BE4354EDC2BCoEHAQ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772966" y="8378032"/>
            <a:ext cx="4320540" cy="5111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836" y="3020993"/>
            <a:ext cx="9896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КАЗНАЧЕЙСКОГО СОПРОВОЖДЕНИЯ ГОСУДАРСТВЕННЫХ КОНТРАКТОВ, КОНТРАКТОВ, ДОГОВОРОВ (СОГЛАШЕНИЙ)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26775" y="7280475"/>
            <a:ext cx="454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Начальник Управления </a:t>
            </a:r>
          </a:p>
          <a:p>
            <a:pPr algn="r"/>
            <a:r>
              <a:rPr lang="ru-RU" dirty="0" smtClean="0"/>
              <a:t>казначейского сопровождения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В.М. Карпенко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3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726048" y="334971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В 2017 ГОДУ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041884" y="1971629"/>
            <a:ext cx="10975073" cy="407035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Федеральный </a:t>
            </a:r>
            <a:r>
              <a:rPr lang="ru-RU" altLang="ru-RU" dirty="0">
                <a:solidFill>
                  <a:schemeClr val="tx1"/>
                </a:solidFill>
              </a:rPr>
              <a:t>закон от 28 декабря 2016 № 471-ФЗ «О внесении изменений в отдельные законодательные акты Российской Федерации и признании утратившими силу отдельных положений законодательных актов» на плановый период 2018 и 2019 годов»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indent="531813" algn="l"/>
            <a:r>
              <a:rPr lang="ru-RU" dirty="0" smtClean="0">
                <a:solidFill>
                  <a:schemeClr val="tx1"/>
                </a:solidFill>
              </a:rPr>
              <a:t>Статья </a:t>
            </a:r>
            <a:r>
              <a:rPr lang="ru-RU" dirty="0">
                <a:solidFill>
                  <a:schemeClr val="tx1"/>
                </a:solidFill>
              </a:rPr>
              <a:t>6</a:t>
            </a:r>
          </a:p>
          <a:p>
            <a:pPr indent="531813" algn="just"/>
            <a:r>
              <a:rPr lang="ru-RU" dirty="0">
                <a:solidFill>
                  <a:schemeClr val="tx1"/>
                </a:solidFill>
              </a:rPr>
              <a:t>Федеральный </a:t>
            </a:r>
            <a:r>
              <a:rPr lang="ru-RU" dirty="0">
                <a:solidFill>
                  <a:schemeClr val="tx1"/>
                </a:solidFill>
                <a:hlinkClick r:id="rId2"/>
              </a:rPr>
              <a:t>закон от 29 декабря 2012 года N 275-ФЗ "О государственном оборонном заказе" (Собрание законодательства Российской Федерации, 2012, N 53, ст. 7600; 2013, N 52, ст. 6961; 2015, N 27, ст. 3950; N 29, ст. 4342; 2016, N 27, ст. 4250) дополнить главой 5.3 следующего содержания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:</a:t>
            </a:r>
          </a:p>
          <a:p>
            <a:endParaRPr lang="ru-RU" dirty="0">
              <a:solidFill>
                <a:schemeClr val="tx1"/>
              </a:solidFill>
              <a:hlinkClick r:id="rId2"/>
            </a:endParaRPr>
          </a:p>
          <a:p>
            <a:pPr indent="531813" algn="just"/>
            <a:r>
              <a:rPr lang="ru-RU" dirty="0" smtClean="0">
                <a:solidFill>
                  <a:schemeClr val="tx1"/>
                </a:solidFill>
              </a:rPr>
              <a:t>« Глава </a:t>
            </a:r>
            <a:r>
              <a:rPr lang="ru-RU" dirty="0">
                <a:solidFill>
                  <a:schemeClr val="tx1"/>
                </a:solidFill>
              </a:rPr>
              <a:t>5.3. ОСОБЕННОСТИ ПРИМЕНЕНИЯ НАСТОЯЩЕГО ФЕДЕРАЛЬНОГО ЗАКОНА</a:t>
            </a:r>
          </a:p>
          <a:p>
            <a:pPr indent="531813" algn="just"/>
            <a:endParaRPr lang="ru-RU" dirty="0" smtClean="0">
              <a:solidFill>
                <a:schemeClr val="tx1"/>
              </a:solidFill>
            </a:endParaRPr>
          </a:p>
          <a:p>
            <a:pPr indent="531813" algn="just"/>
            <a:r>
              <a:rPr lang="ru-RU" dirty="0" smtClean="0">
                <a:solidFill>
                  <a:schemeClr val="tx1"/>
                </a:solidFill>
              </a:rPr>
              <a:t>Статья </a:t>
            </a:r>
            <a:r>
              <a:rPr lang="ru-RU" dirty="0">
                <a:solidFill>
                  <a:schemeClr val="tx1"/>
                </a:solidFill>
              </a:rPr>
              <a:t>15.29. Особенности применения отдельных положений настоящего Федерального закона</a:t>
            </a:r>
          </a:p>
          <a:p>
            <a:pPr indent="531813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</a:rPr>
              <a:t>Положения </a:t>
            </a:r>
            <a:r>
              <a:rPr lang="ru-RU" dirty="0">
                <a:solidFill>
                  <a:schemeClr val="tx1"/>
                </a:solidFill>
              </a:rPr>
              <a:t>настоящего Федерального закона, касающиеся включения в государственный контракт, контракт условия об осуществлении расчетов с использованием отдельного счета, открытого в уполномоченном банке, соблюдения режима использования отдельного счета, порядка взаимодействия головного исполнителя, исполнителя с уполномоченным банком, и иные положения настоящего Федерального закона, регулирующие вопросы банковского сопровождения, применяются только в отношении государственных контрактов, заключенных федеральным органом в области обороны, а также государственных контрактов, которые заключены иными государственными заказчиками и при исполнении которых не осуществляется казначейское сопровождение</a:t>
            </a:r>
            <a:r>
              <a:rPr lang="ru-RU" dirty="0" smtClean="0">
                <a:solidFill>
                  <a:schemeClr val="tx1"/>
                </a:solidFill>
              </a:rPr>
              <a:t>.»</a:t>
            </a:r>
          </a:p>
          <a:p>
            <a:pPr indent="531813" algn="just">
              <a:spcBef>
                <a:spcPts val="600"/>
              </a:spcBef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041886" y="7514917"/>
            <a:ext cx="10975073" cy="539471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Постановление Правительства Российской Федерации от 26 декабря 2016 г. № 1480-58 «О государственном оборонном заказе на 2017 год и плановый период 2018 и 2019 годов»  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41883" y="6385386"/>
            <a:ext cx="10975073" cy="75491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Постановление Правительства Российской Федерации от 3 марта 2017 г. № 249 «О казначейском сопровождении средств в валюте Российской Федерации, полученных при осуществлении расчетов в целях исполнения государственных контрактов (контрактов) по государственному оборонному заказу» 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396486" y="8912229"/>
            <a:ext cx="29510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5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5008721" y="368197"/>
            <a:ext cx="729091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 ГОЗ  В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775" y="1319510"/>
            <a:ext cx="51054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 ГОЗ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816" y="7223178"/>
            <a:ext cx="3391380" cy="1799484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контрактам (договорам</a:t>
            </a:r>
            <a:r>
              <a:rPr lang="ru-RU" sz="1400" dirty="0" smtClean="0">
                <a:solidFill>
                  <a:schemeClr val="tx1"/>
                </a:solidFill>
              </a:rPr>
              <a:t>), заключаемым в рамках исполнения указанных государственных контрактов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3185" y="4720221"/>
            <a:ext cx="1701478" cy="2218126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авансовых платежей по государственным контрактам, заключенным  в 2017 году  до 07.03.2017г.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сумму более 100 млн.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3185" y="7217589"/>
            <a:ext cx="5624500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контрактам (договорам</a:t>
            </a:r>
            <a:r>
              <a:rPr lang="ru-RU" sz="1400" dirty="0" smtClean="0">
                <a:solidFill>
                  <a:schemeClr val="tx1"/>
                </a:solidFill>
              </a:rPr>
              <a:t>), заключаемым в рамках исполнения государственных контрактов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82338"/>
            <a:ext cx="1061671" cy="7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143779" y="6938347"/>
            <a:ext cx="0" cy="279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108186" y="2914650"/>
            <a:ext cx="9133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57731" y="4741108"/>
            <a:ext cx="1585732" cy="2181983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 авансовых платежей по государственным контрактам, размер которых составляет от 30% до 80%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13185" y="3089168"/>
            <a:ext cx="5624499" cy="1385241"/>
          </a:xfrm>
          <a:prstGeom prst="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до вступления в силу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Постановления № 249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184017" y="3089168"/>
            <a:ext cx="2115615" cy="1385241"/>
          </a:xfrm>
          <a:prstGeom prst="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после  вступления в силу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Постановления № 249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986532" y="4741109"/>
            <a:ext cx="1851153" cy="2197238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 авансовых платежей по государственным контрактам, заключенным после 07.03.2017г. , извещения по которым размещены в ЕИС до 07.03.2017 г.</a:t>
            </a:r>
          </a:p>
        </p:txBody>
      </p:sp>
      <p:cxnSp>
        <p:nvCxnSpPr>
          <p:cNvPr id="51" name="Прямая соединительная линия 50"/>
          <p:cNvCxnSpPr>
            <a:stCxn id="49" idx="0"/>
          </p:cNvCxnSpPr>
          <p:nvPr/>
        </p:nvCxnSpPr>
        <p:spPr>
          <a:xfrm flipV="1">
            <a:off x="8912109" y="4474409"/>
            <a:ext cx="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0" idx="0"/>
          </p:cNvCxnSpPr>
          <p:nvPr/>
        </p:nvCxnSpPr>
        <p:spPr>
          <a:xfrm flipV="1">
            <a:off x="2108186" y="2914650"/>
            <a:ext cx="0" cy="17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0" idx="0"/>
          </p:cNvCxnSpPr>
          <p:nvPr/>
        </p:nvCxnSpPr>
        <p:spPr>
          <a:xfrm flipV="1">
            <a:off x="5063924" y="4474409"/>
            <a:ext cx="0" cy="24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43" idx="0"/>
          </p:cNvCxnSpPr>
          <p:nvPr/>
        </p:nvCxnSpPr>
        <p:spPr>
          <a:xfrm flipH="1" flipV="1">
            <a:off x="11241824" y="2914650"/>
            <a:ext cx="1" cy="17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6944904" y="6907836"/>
            <a:ext cx="0" cy="31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49" idx="2"/>
          </p:cNvCxnSpPr>
          <p:nvPr/>
        </p:nvCxnSpPr>
        <p:spPr>
          <a:xfrm flipV="1">
            <a:off x="8912109" y="6938347"/>
            <a:ext cx="0" cy="30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10" idx="2"/>
          </p:cNvCxnSpPr>
          <p:nvPr/>
        </p:nvCxnSpPr>
        <p:spPr>
          <a:xfrm flipV="1">
            <a:off x="5063924" y="6938347"/>
            <a:ext cx="0" cy="279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0184017" y="4741108"/>
            <a:ext cx="2115615" cy="2166728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расчеты  </a:t>
            </a:r>
            <a:r>
              <a:rPr lang="ru-RU" sz="1400" dirty="0">
                <a:solidFill>
                  <a:schemeClr val="tx1"/>
                </a:solidFill>
              </a:rPr>
              <a:t>по государственным контрактам , заключенным  в 2017 году  после 07.03.2017г. 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184017" y="7217589"/>
            <a:ext cx="2115615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расчеты по контрактам  </a:t>
            </a:r>
            <a:r>
              <a:rPr lang="ru-RU" sz="1400" dirty="0">
                <a:solidFill>
                  <a:schemeClr val="tx1"/>
                </a:solidFill>
              </a:rPr>
              <a:t>(договорам</a:t>
            </a:r>
            <a:r>
              <a:rPr lang="ru-RU" sz="1400" dirty="0" smtClean="0">
                <a:solidFill>
                  <a:schemeClr val="tx1"/>
                </a:solidFill>
              </a:rPr>
              <a:t>), заключаемым в рамках исполнения государственных контрактов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3" name="Прямая соединительная линия 82"/>
          <p:cNvCxnSpPr>
            <a:stCxn id="81" idx="0"/>
          </p:cNvCxnSpPr>
          <p:nvPr/>
        </p:nvCxnSpPr>
        <p:spPr>
          <a:xfrm flipH="1" flipV="1">
            <a:off x="11241824" y="6879090"/>
            <a:ext cx="1" cy="33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80" idx="0"/>
            <a:endCxn id="43" idx="2"/>
          </p:cNvCxnSpPr>
          <p:nvPr/>
        </p:nvCxnSpPr>
        <p:spPr>
          <a:xfrm flipV="1">
            <a:off x="11241825" y="4474409"/>
            <a:ext cx="0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2"/>
          <p:cNvSpPr txBox="1">
            <a:spLocks/>
          </p:cNvSpPr>
          <p:nvPr/>
        </p:nvSpPr>
        <p:spPr>
          <a:xfrm>
            <a:off x="12199716" y="8912229"/>
            <a:ext cx="491870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6176" y="3089168"/>
            <a:ext cx="3284019" cy="1385241"/>
          </a:xfrm>
          <a:prstGeom prst="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государственных контрактов, заключенных </a:t>
            </a:r>
            <a:r>
              <a:rPr lang="ru-RU" sz="1400" dirty="0">
                <a:solidFill>
                  <a:schemeClr val="tx1"/>
                </a:solidFill>
              </a:rPr>
              <a:t>до </a:t>
            </a:r>
            <a:r>
              <a:rPr lang="ru-RU" sz="1400" dirty="0" smtClean="0">
                <a:solidFill>
                  <a:schemeClr val="tx1"/>
                </a:solidFill>
              </a:rPr>
              <a:t>01.01.2017г. и перешедших на 2017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8815" y="4801266"/>
            <a:ext cx="1562582" cy="2144143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авансовых платежей по государственным контрактам, заключенным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сумму более 100 млн. рублей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141001" y="4780867"/>
            <a:ext cx="1609195" cy="2164542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 авансовых платежей по государственным контрактам, размер которых составляет от 30% до 80% </a:t>
            </a:r>
          </a:p>
        </p:txBody>
      </p:sp>
      <p:cxnSp>
        <p:nvCxnSpPr>
          <p:cNvPr id="55" name="Прямая соединительная линия 54"/>
          <p:cNvCxnSpPr>
            <a:stCxn id="23" idx="0"/>
          </p:cNvCxnSpPr>
          <p:nvPr/>
        </p:nvCxnSpPr>
        <p:spPr>
          <a:xfrm flipH="1" flipV="1">
            <a:off x="6944904" y="4474409"/>
            <a:ext cx="5693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33" idx="2"/>
          </p:cNvCxnSpPr>
          <p:nvPr/>
        </p:nvCxnSpPr>
        <p:spPr>
          <a:xfrm flipH="1">
            <a:off x="2945598" y="6945409"/>
            <a:ext cx="1" cy="293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3" idx="0"/>
          </p:cNvCxnSpPr>
          <p:nvPr/>
        </p:nvCxnSpPr>
        <p:spPr>
          <a:xfrm flipH="1" flipV="1">
            <a:off x="2945598" y="4474409"/>
            <a:ext cx="1" cy="30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2" idx="0"/>
          </p:cNvCxnSpPr>
          <p:nvPr/>
        </p:nvCxnSpPr>
        <p:spPr>
          <a:xfrm flipV="1">
            <a:off x="1140106" y="4474409"/>
            <a:ext cx="3673" cy="326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987948" y="8875743"/>
            <a:ext cx="508852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6189821" y="364919"/>
            <a:ext cx="630697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САНКЦИОНИРОВАНИЯ РАСХОДОВ ГОЗ 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775" y="1319510"/>
            <a:ext cx="51054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РАСХОДОВ ГОЗ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474" y="4429592"/>
            <a:ext cx="1714494" cy="2779895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 предоставлением СВЕДЕНИЙ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о направлениях расходования целевых средств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____ год и на плановый период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____ и ____годов 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3691" y="2628900"/>
            <a:ext cx="3645489" cy="135187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государственным контрактам, заключенным до 01.01.2017 г. и перешедшим на 2017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7565" y="4450592"/>
            <a:ext cx="1714494" cy="2779895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без предоставления СВЕДЕНИЙ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о направлениях расходования целевых средств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____ год и на плановый период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____ и ____годов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9444" y="2628900"/>
            <a:ext cx="3542218" cy="1351879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до вступления в силу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Постановления № 249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0983" y="4426080"/>
            <a:ext cx="3479139" cy="2779895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с предоставлением СВЕДЕНИЙ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о направлениях расходования целевых средств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____ год и на плановый период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____ и ____годов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23573" y="2628900"/>
            <a:ext cx="3306502" cy="1351879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после  вступления в силу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Постановления № 249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23573" y="4429592"/>
            <a:ext cx="3306502" cy="2779895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без предоставления СВЕДЕНИЙ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о направлениях расходования целевых средств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____ год и на плановый период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____ и ____годов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 предоставлением приложений </a:t>
            </a:r>
            <a:r>
              <a:rPr lang="ru-RU" sz="1400" b="1" dirty="0">
                <a:solidFill>
                  <a:schemeClr val="tx1"/>
                </a:solidFill>
              </a:rPr>
              <a:t>к государственным </a:t>
            </a:r>
            <a:r>
              <a:rPr lang="ru-RU" sz="1400" b="1" dirty="0" smtClean="0">
                <a:solidFill>
                  <a:schemeClr val="tx1"/>
                </a:solidFill>
              </a:rPr>
              <a:t>контрактам (контрактам, договорам</a:t>
            </a:r>
            <a:r>
              <a:rPr lang="ru-RU" sz="1400" dirty="0" smtClean="0">
                <a:solidFill>
                  <a:schemeClr val="tx1"/>
                </a:solidFill>
              </a:rPr>
              <a:t>) </a:t>
            </a:r>
            <a:r>
              <a:rPr lang="ru-RU" sz="1400" b="1" i="1" dirty="0">
                <a:solidFill>
                  <a:schemeClr val="tx1"/>
                </a:solidFill>
              </a:rPr>
              <a:t>(спецификация, смета, калькуляция и т.д.)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2" name="Прямая соединительная линия 21"/>
          <p:cNvCxnSpPr>
            <a:stCxn id="6" idx="0"/>
          </p:cNvCxnSpPr>
          <p:nvPr/>
        </p:nvCxnSpPr>
        <p:spPr>
          <a:xfrm flipV="1">
            <a:off x="1661721" y="3980779"/>
            <a:ext cx="0" cy="44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7" idx="0"/>
          </p:cNvCxnSpPr>
          <p:nvPr/>
        </p:nvCxnSpPr>
        <p:spPr>
          <a:xfrm flipV="1">
            <a:off x="3624812" y="3980779"/>
            <a:ext cx="0" cy="469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516204" y="3980779"/>
            <a:ext cx="1" cy="415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1" idx="0"/>
            <a:endCxn id="20" idx="2"/>
          </p:cNvCxnSpPr>
          <p:nvPr/>
        </p:nvCxnSpPr>
        <p:spPr>
          <a:xfrm flipV="1">
            <a:off x="10376824" y="3980779"/>
            <a:ext cx="0" cy="44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7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9902" y="319365"/>
            <a:ext cx="8391698" cy="135507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ИНФОРМАЦИЯ ОБ ОПЕРАЦИЯХ НА ЛИЦЕВЫХ СЧЕТАХ ЮРИДИЧЕСКИХ ЛИЦ В РАМКАХ КАЗНАЧЕЙСКОГО СОПРОВОЖДЕНИЯ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ГОЗ </a:t>
            </a:r>
            <a:r>
              <a:rPr lang="ru-RU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контрактам, договорам (СОГЛАШЕНИЯМ)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ДО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01.01.2017 Г. И  ПЕРЕШЕДШИМ НА 2017 ГОД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 СОСТОЯНИЮ НА 18.05.2017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71598"/>
              </p:ext>
            </p:extLst>
          </p:nvPr>
        </p:nvGraphicFramePr>
        <p:xfrm>
          <a:off x="454977" y="2612897"/>
          <a:ext cx="11907076" cy="410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4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683"/>
                <a:gridCol w="13086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52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47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85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23527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055321">
                <a:tc grid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юр. лиц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государственных контрактов (контрактов), договоров (соглашений)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л/с, открытых юр.лицам 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Остатки на л/с  юр.лиц, открытых в ТОФК на </a:t>
                      </a: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01.01.2017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Поступило 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</a:t>
                      </a: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счета юр.лиц, открытых 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Кассовый расход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Остатки на л/с юр.лиц, открытых 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7325"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Субсидии, бюджетные инвестиции, взносы в уставные капиталы  юридических </a:t>
                      </a: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25 245,80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2 070,12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1 305,63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26 010,29 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8419"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Авансовые платежи по государственным контрактам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59 046,60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69 700,81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45 372,50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83 374,91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559">
                <a:tc>
                  <a:txBody>
                    <a:bodyPr/>
                    <a:lstStyle/>
                    <a:p>
                      <a:pPr marL="0" algn="r" defTabSz="1097006" rtl="0" eaLnBrk="1" fontAlgn="b" latinLnBrk="0" hangingPunct="1"/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2 063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2 063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84 292,40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71 770,93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46 678,13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109 385,20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12389" y="2257847"/>
            <a:ext cx="1325751" cy="32402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ru-RU" sz="1400" i="1" dirty="0" smtClean="0"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+mn-lt"/>
                <a:ea typeface="Open Sans Condensed" pitchFamily="34" charset="0"/>
                <a:cs typeface="Arial" panose="020B0604020202020204" pitchFamily="34" charset="0"/>
              </a:rPr>
              <a:t>млн. рублей</a:t>
            </a:r>
            <a:endParaRPr lang="ru-RU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31388" y="8872538"/>
            <a:ext cx="2879725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078" y="319365"/>
            <a:ext cx="8391698" cy="110578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 ГОСУДАРСТВЕННЫМ КОНТРАКТАМ. 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ЗАКЛЮЧЕННЫМ В 2017 ГОДУ ГОСУДАРСТВЕННЫМИ ЗАКАЗЧИКАМИ 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СОСТОЯНИЮ НА 18.05.2017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31388" y="8872538"/>
            <a:ext cx="2879725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42172"/>
              </p:ext>
            </p:extLst>
          </p:nvPr>
        </p:nvGraphicFramePr>
        <p:xfrm>
          <a:off x="595806" y="2639027"/>
          <a:ext cx="11742334" cy="2651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9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3621"/>
                <a:gridCol w="1391930"/>
                <a:gridCol w="10988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9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08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31530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44011">
                <a:tc rowSpan="2" grid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государственных  заказчиков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ЛБО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распределенные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Включено в реестр контрактов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Кассовый расход с лицевого счета  государственного заказчика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Остаток ЛБО на лицевом счете государственного заказчика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735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 ГК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ГК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795"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8020"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97006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Государственные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контракты, заключенные в 2017 году</a:t>
                      </a:r>
                      <a:endParaRPr lang="ru-RU" sz="14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2 700</a:t>
                      </a:r>
                    </a:p>
                  </a:txBody>
                  <a:tcPr marL="72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425 529,22</a:t>
                      </a:r>
                    </a:p>
                  </a:txBody>
                  <a:tcPr marL="72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22 895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246 218,64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56 374,22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369 155,00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12389" y="2257847"/>
            <a:ext cx="1325751" cy="32402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ru-RU" sz="1400" i="1" dirty="0" smtClean="0"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+mn-lt"/>
                <a:ea typeface="Open Sans Condensed" pitchFamily="34" charset="0"/>
                <a:cs typeface="Arial" panose="020B0604020202020204" pitchFamily="34" charset="0"/>
              </a:rPr>
              <a:t>млн. рублей</a:t>
            </a:r>
            <a:endParaRPr lang="ru-RU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078" y="620307"/>
            <a:ext cx="8391698" cy="1355079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ИНФОРМАЦИЯ ОБ ОПЕРАЦИЯХ НА ЛИЦЕВЫХ СЧЕТАХ ЮРИДИЧЕСКИХ ЛИЦ В РАМКАХ КАЗНАЧЕЙСКОГО СОПРОВОЖДЕНИЯ ГОЗ ПО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ГОСУДАРСТВЕННЫМ КОНТРАКТАМ, ДОГОВОРАМ (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СОГЛАШЕНИЯМ), ЗАКЛЮЧЕННЫМ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В 2017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ГОДУ ПО СОСТОЯНИЮ НА 18.05.2017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31388" y="8872538"/>
            <a:ext cx="2879725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92422"/>
              </p:ext>
            </p:extLst>
          </p:nvPr>
        </p:nvGraphicFramePr>
        <p:xfrm>
          <a:off x="595806" y="2639027"/>
          <a:ext cx="11661309" cy="402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6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974"/>
                <a:gridCol w="14699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05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50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38751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191236">
                <a:tc gridSpan="2"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6012" marR="96012" marT="64008" marB="64008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юр. лиц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государственных контрактов (контрактов), договоров (соглашений)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л/с, открытых юр.лицам 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Поступило 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</a:t>
                      </a: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счета юр.лиц, открытых </a:t>
                      </a:r>
                    </a:p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Кассовый расход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700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Остатки на л/с юр.лиц, открытых в ТОФК</a:t>
                      </a:r>
                    </a:p>
                  </a:txBody>
                  <a:tcPr marL="72009" marR="72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8020"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Субсидии, бюджетные инвестиции, взносы в уставные капиталы  юридических </a:t>
                      </a: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лиц, заключенные в 2017 году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20 626,01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321,39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20 304,62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3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8419">
                <a:tc>
                  <a:txBody>
                    <a:bodyPr/>
                    <a:lstStyle/>
                    <a:p>
                      <a:pPr marL="0" algn="ctr" defTabSz="1097006" rtl="0" eaLnBrk="1" fontAlgn="b" latinLnBrk="0" hangingPunct="1"/>
                      <a:r>
                        <a:rPr lang="ru-RU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Авансовые платежи, расчеты по государственным контрактам (контрактам, договорам)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5 327,78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637,52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4 690,26</a:t>
                      </a:r>
                      <a:endParaRPr lang="ru-RU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559">
                <a:tc>
                  <a:txBody>
                    <a:bodyPr/>
                    <a:lstStyle/>
                    <a:p>
                      <a:pPr marL="0" algn="r" defTabSz="1097006" rtl="0" eaLnBrk="1" fontAlgn="b" latinLnBrk="0" hangingPunct="1"/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b" latinLnBrk="0" hangingPunct="1">
                        <a:lnSpc>
                          <a:spcPts val="1200"/>
                        </a:lnSpc>
                      </a:pP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1056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2 173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2 173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25 953,79 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958,91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24 994,88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01" marR="10001" marT="133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12389" y="2257847"/>
            <a:ext cx="1325751" cy="324028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ru-RU" sz="1400" i="1" dirty="0" smtClean="0"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+mn-lt"/>
                <a:ea typeface="Open Sans Condensed" pitchFamily="34" charset="0"/>
                <a:cs typeface="Arial" panose="020B0604020202020204" pitchFamily="34" charset="0"/>
              </a:rPr>
              <a:t>млн. рублей</a:t>
            </a:r>
            <a:endParaRPr lang="ru-RU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770" y="445106"/>
            <a:ext cx="8391698" cy="1105780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ПРОБЛЕМНЫЕ ВОПРОСЫ, ВОЗНИКАЮЩИЕ В ХОДЕ КАЗНАЧЕЙСКОГО СОПРОВОЖДЕНИЯ </a:t>
            </a:r>
            <a:r>
              <a:rPr lang="ru-RU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ПРИ ОСУЩЕСТВЛЕНИИ РАСЧЕТОВ ПО государственным контрактам (КОНТРАКТАМ) </a:t>
            </a:r>
          </a:p>
          <a:p>
            <a:pPr algn="ctr" defTabSz="853187">
              <a:lnSpc>
                <a:spcPct val="90000"/>
              </a:lnSpc>
              <a:spcAft>
                <a:spcPts val="0"/>
              </a:spcAft>
            </a:pPr>
            <a:r>
              <a:rPr lang="ru-RU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ГОЗ</a:t>
            </a: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590074" y="1863524"/>
            <a:ext cx="11897071" cy="460672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358775" indent="-358775" algn="l">
              <a:buFont typeface="+mj-lt"/>
              <a:buAutoNum type="arabicPeriod"/>
            </a:pPr>
            <a:r>
              <a:rPr lang="ru-RU" altLang="ru-RU" sz="1800" b="1" dirty="0" smtClean="0">
                <a:solidFill>
                  <a:schemeClr val="tx1"/>
                </a:solidFill>
              </a:rPr>
              <a:t>Автоматизация </a:t>
            </a:r>
            <a:r>
              <a:rPr lang="ru-RU" sz="1800" b="1" dirty="0">
                <a:solidFill>
                  <a:schemeClr val="tx1"/>
                </a:solidFill>
              </a:rPr>
              <a:t>формирования аналитической отчетности по казначейскому сопровождению </a:t>
            </a:r>
            <a:r>
              <a:rPr lang="ru-RU" sz="1800" b="1" dirty="0" err="1">
                <a:solidFill>
                  <a:schemeClr val="tx1"/>
                </a:solidFill>
              </a:rPr>
              <a:t>ГОЗ</a:t>
            </a:r>
            <a:r>
              <a:rPr lang="ru-RU" sz="1800" b="1" dirty="0">
                <a:solidFill>
                  <a:schemeClr val="tx1"/>
                </a:solidFill>
              </a:rPr>
              <a:t> из открытого и закрытого контуров </a:t>
            </a:r>
            <a:r>
              <a:rPr lang="ru-RU" sz="1800" b="1" dirty="0" err="1">
                <a:solidFill>
                  <a:schemeClr val="tx1"/>
                </a:solidFill>
              </a:rPr>
              <a:t>ППО</a:t>
            </a:r>
            <a:r>
              <a:rPr lang="ru-RU" sz="1800" b="1" dirty="0">
                <a:solidFill>
                  <a:schemeClr val="tx1"/>
                </a:solidFill>
              </a:rPr>
              <a:t> «</a:t>
            </a:r>
            <a:r>
              <a:rPr lang="ru-RU" sz="1800" b="1" dirty="0" err="1">
                <a:solidFill>
                  <a:schemeClr val="tx1"/>
                </a:solidFill>
              </a:rPr>
              <a:t>АСФК</a:t>
            </a:r>
            <a:r>
              <a:rPr lang="ru-RU" sz="1800" b="1" dirty="0">
                <a:solidFill>
                  <a:schemeClr val="tx1"/>
                </a:solidFill>
              </a:rPr>
              <a:t>»</a:t>
            </a:r>
          </a:p>
          <a:p>
            <a:pPr marL="173038" indent="-173038" algn="l">
              <a:buFont typeface="+mj-lt"/>
              <a:buAutoNum type="arabicPeriod"/>
            </a:pPr>
            <a:endParaRPr lang="ru-RU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</a:rPr>
              <a:t>Доработка закрытого контура ППО «АСФК» в части: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834253" lvl="1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ведения </a:t>
            </a:r>
            <a:r>
              <a:rPr lang="ru-RU" sz="1400" dirty="0">
                <a:solidFill>
                  <a:schemeClr val="tx1"/>
                </a:solidFill>
              </a:rPr>
              <a:t>лицевых счетов для учета операций неучастника бюджетного процесса;</a:t>
            </a:r>
          </a:p>
          <a:p>
            <a:pPr marL="834253" lvl="1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834253" lvl="1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свода </a:t>
            </a:r>
            <a:r>
              <a:rPr lang="ru-RU" sz="1400" dirty="0">
                <a:solidFill>
                  <a:schemeClr val="tx1"/>
                </a:solidFill>
              </a:rPr>
              <a:t>отчетности по казначейскому сопровождению ГОЗ; </a:t>
            </a:r>
          </a:p>
          <a:p>
            <a:pPr marL="834253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формирования </a:t>
            </a:r>
            <a:r>
              <a:rPr lang="ru-RU" sz="1400" dirty="0">
                <a:solidFill>
                  <a:schemeClr val="tx1"/>
                </a:solidFill>
              </a:rPr>
              <a:t>Схем кооперации головных исполнителей (исполнителей) ГОЗ с учетом секретности на основании </a:t>
            </a:r>
            <a:r>
              <a:rPr lang="ru-RU" sz="1400" dirty="0" smtClean="0">
                <a:solidFill>
                  <a:schemeClr val="tx1"/>
                </a:solidFill>
              </a:rPr>
              <a:t>лицевых </a:t>
            </a:r>
            <a:r>
              <a:rPr lang="ru-RU" sz="1400" dirty="0">
                <a:solidFill>
                  <a:schemeClr val="tx1"/>
                </a:solidFill>
              </a:rPr>
              <a:t>счетов головных исполнителей (исполнителей) ГОЗ; </a:t>
            </a:r>
          </a:p>
          <a:p>
            <a:pPr marL="834253" lvl="1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834253" lvl="1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верификации </a:t>
            </a:r>
            <a:r>
              <a:rPr lang="ru-RU" sz="1400" dirty="0">
                <a:solidFill>
                  <a:schemeClr val="tx1"/>
                </a:solidFill>
              </a:rPr>
              <a:t>приложений к государственным </a:t>
            </a:r>
            <a:r>
              <a:rPr lang="ru-RU" sz="1400" dirty="0" smtClean="0">
                <a:solidFill>
                  <a:schemeClr val="tx1"/>
                </a:solidFill>
              </a:rPr>
              <a:t>контрактам (спецификация, </a:t>
            </a:r>
            <a:r>
              <a:rPr lang="ru-RU" sz="1400" dirty="0">
                <a:solidFill>
                  <a:schemeClr val="tx1"/>
                </a:solidFill>
              </a:rPr>
              <a:t>смета, </a:t>
            </a:r>
            <a:r>
              <a:rPr lang="ru-RU" sz="1400" dirty="0" smtClean="0">
                <a:solidFill>
                  <a:schemeClr val="tx1"/>
                </a:solidFill>
              </a:rPr>
              <a:t>калькуляция и т.д.) </a:t>
            </a: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Сведения </a:t>
            </a:r>
            <a:r>
              <a:rPr lang="ru-RU" sz="1400" dirty="0">
                <a:solidFill>
                  <a:schemeClr val="tx1"/>
                </a:solidFill>
              </a:rPr>
              <a:t>о </a:t>
            </a:r>
            <a:r>
              <a:rPr lang="ru-RU" sz="1400" dirty="0" smtClean="0">
                <a:solidFill>
                  <a:schemeClr val="tx1"/>
                </a:solidFill>
              </a:rPr>
              <a:t>направлениях расходования </a:t>
            </a:r>
            <a:r>
              <a:rPr lang="ru-RU" sz="1400" dirty="0">
                <a:solidFill>
                  <a:schemeClr val="tx1"/>
                </a:solidFill>
              </a:rPr>
              <a:t>целевых средств;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 startAt="3"/>
            </a:pPr>
            <a:r>
              <a:rPr lang="ru-RU" sz="1800" b="1" dirty="0">
                <a:solidFill>
                  <a:schemeClr val="tx1"/>
                </a:solidFill>
              </a:rPr>
              <a:t>Ведение Сводного реестра юридических лиц – головных исполнителей (исполнителей) государственного оборонного заказа (открытая часть в </a:t>
            </a:r>
            <a:r>
              <a:rPr lang="ru-RU" sz="1800" b="1" dirty="0" err="1">
                <a:solidFill>
                  <a:schemeClr val="tx1"/>
                </a:solidFill>
              </a:rPr>
              <a:t>ГИИС</a:t>
            </a:r>
            <a:r>
              <a:rPr lang="ru-RU" sz="1800" b="1" dirty="0">
                <a:solidFill>
                  <a:schemeClr val="tx1"/>
                </a:solidFill>
              </a:rPr>
              <a:t> «Электронный бюджет» (публичная и непубличная информация), закрытая часть в закрытом контуре </a:t>
            </a:r>
            <a:r>
              <a:rPr lang="ru-RU" sz="1800" b="1" dirty="0" err="1">
                <a:solidFill>
                  <a:schemeClr val="tx1"/>
                </a:solidFill>
              </a:rPr>
              <a:t>ППО</a:t>
            </a:r>
            <a:r>
              <a:rPr lang="ru-RU" sz="1800" b="1" dirty="0">
                <a:solidFill>
                  <a:schemeClr val="tx1"/>
                </a:solidFill>
              </a:rPr>
              <a:t> «</a:t>
            </a:r>
            <a:r>
              <a:rPr lang="ru-RU" sz="1800" b="1" dirty="0" err="1">
                <a:solidFill>
                  <a:schemeClr val="tx1"/>
                </a:solidFill>
              </a:rPr>
              <a:t>АСФК</a:t>
            </a:r>
            <a:r>
              <a:rPr lang="ru-RU" sz="1800" b="1" dirty="0">
                <a:solidFill>
                  <a:schemeClr val="tx1"/>
                </a:solidFill>
              </a:rPr>
              <a:t>»)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698" y="8483714"/>
            <a:ext cx="11815813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8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Прозрачность расчетов в соответствии с </a:t>
            </a:r>
            <a:r>
              <a:rPr lang="ru-RU" dirty="0" smtClean="0">
                <a:solidFill>
                  <a:schemeClr val="tx1"/>
                </a:solidFill>
              </a:rPr>
              <a:t>поручениями </a:t>
            </a:r>
            <a:r>
              <a:rPr lang="ru-RU" dirty="0">
                <a:solidFill>
                  <a:schemeClr val="tx1"/>
                </a:solidFill>
              </a:rPr>
              <a:t>Президента РФ № 317 </a:t>
            </a:r>
            <a:r>
              <a:rPr lang="ru-RU" dirty="0" smtClean="0">
                <a:solidFill>
                  <a:schemeClr val="tx1"/>
                </a:solidFill>
              </a:rPr>
              <a:t>–ПР, 18-ПР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072" y="6773304"/>
            <a:ext cx="11897071" cy="1051181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После реализации доработок появится возможность ведения: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реестра </a:t>
            </a:r>
            <a:r>
              <a:rPr lang="ru-RU" sz="1800" b="1" dirty="0">
                <a:solidFill>
                  <a:schemeClr val="tx1"/>
                </a:solidFill>
              </a:rPr>
              <a:t>лицевых счетов; реестра схем кооперации;  реестра платежей; реестра отказов (в открытии отдельных лицевых счетов, в платежах)</a:t>
            </a:r>
            <a:endParaRPr lang="ru-RU" altLang="ru-RU" sz="1800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31388" y="8872538"/>
            <a:ext cx="2879725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89" y="7926225"/>
            <a:ext cx="842261" cy="4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08866" y="8910467"/>
            <a:ext cx="381531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5008721" y="368197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«ГРАЖДАНСКОГО» КАЗНАЧЕЙСКОГО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123259" y="1742038"/>
            <a:ext cx="10810182" cy="829712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Статья 5 Федерального закона от 19 декабря 2016 г. № 415-ФЗ «О федеральном бюджете на 2017 год и 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ru-RU" altLang="ru-RU" dirty="0" smtClean="0">
                <a:solidFill>
                  <a:schemeClr val="tx1"/>
                </a:solidFill>
              </a:rPr>
              <a:t>на плановый </a:t>
            </a:r>
            <a:r>
              <a:rPr lang="ru-RU" altLang="ru-RU" dirty="0">
                <a:solidFill>
                  <a:schemeClr val="tx1"/>
                </a:solidFill>
              </a:rPr>
              <a:t>период 2018 и 2019 годов»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123260" y="4161936"/>
            <a:ext cx="10810181" cy="100061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Приказ Минфина России от 28 декабря 2016 г. № 244н «О порядке проведения территориальными органами Федерального казначейства санкционирования операций при казначейском сопровождении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 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 rot="10800000" flipV="1">
            <a:off x="1123257" y="5457960"/>
            <a:ext cx="10810181" cy="97141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Приказ Федерального казначейства от </a:t>
            </a:r>
            <a:r>
              <a:rPr lang="ru-RU" dirty="0">
                <a:solidFill>
                  <a:schemeClr val="tx1"/>
                </a:solidFill>
              </a:rPr>
              <a:t>20 марта 2017 г. № 9н «Об утверждении порядка формирования идентификатора государственного контракта, контракта учреждения, соглашения при казначейском сопровождении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123260" y="2848534"/>
            <a:ext cx="10810181" cy="103766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Постановление Правительства Российской Федерации от 30 декабря 2016 г. № 1552 «Об утверждении правил казначейского сопровождения средств в валюте Российской Федерации в случаях, предусмотренных Федеральным законом «О федеральном бюджете на 2017 год и на плановый период 2018 и 2019 годов» </a:t>
            </a:r>
          </a:p>
        </p:txBody>
      </p:sp>
    </p:spTree>
    <p:extLst>
      <p:ext uri="{BB962C8B-B14F-4D97-AF65-F5344CB8AC3E}">
        <p14:creationId xmlns:p14="http://schemas.microsoft.com/office/powerpoint/2010/main" val="70482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5008721" y="368197"/>
            <a:ext cx="72909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«ГРАЖДАНСКОГО» КАЗНАЧЕЙСКОГО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775" y="1319510"/>
            <a:ext cx="51054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801" y="3181350"/>
            <a:ext cx="1504949" cy="17430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субсидий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бюджетных инвестиций </a:t>
            </a:r>
            <a:r>
              <a:rPr lang="ru-RU" sz="1400" dirty="0">
                <a:solidFill>
                  <a:schemeClr val="tx1"/>
                </a:solidFill>
              </a:rPr>
              <a:t>юридическим </a:t>
            </a:r>
            <a:r>
              <a:rPr lang="ru-RU" sz="1400" dirty="0" smtClean="0">
                <a:solidFill>
                  <a:schemeClr val="tx1"/>
                </a:solidFill>
              </a:rPr>
              <a:t>лицам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6091" y="3188532"/>
            <a:ext cx="1721489" cy="17430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взносов </a:t>
            </a:r>
            <a:r>
              <a:rPr lang="ru-RU" sz="1400" dirty="0">
                <a:solidFill>
                  <a:schemeClr val="tx1"/>
                </a:solidFill>
              </a:rPr>
              <a:t>в уставные (складочные) </a:t>
            </a:r>
            <a:r>
              <a:rPr lang="ru-RU" sz="1400" dirty="0" smtClean="0">
                <a:solidFill>
                  <a:schemeClr val="tx1"/>
                </a:solidFill>
              </a:rPr>
              <a:t>капиталы, вкладов в </a:t>
            </a:r>
            <a:r>
              <a:rPr lang="ru-RU" sz="1400" dirty="0">
                <a:solidFill>
                  <a:schemeClr val="tx1"/>
                </a:solidFill>
              </a:rPr>
              <a:t>имущество юридических </a:t>
            </a:r>
            <a:r>
              <a:rPr lang="ru-RU" sz="1400" dirty="0" smtClean="0">
                <a:solidFill>
                  <a:schemeClr val="tx1"/>
                </a:solidFill>
              </a:rPr>
              <a:t>лиц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801" y="5237033"/>
            <a:ext cx="3429779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контрактам (договорам</a:t>
            </a:r>
            <a:r>
              <a:rPr lang="ru-RU" sz="1400" dirty="0" smtClean="0">
                <a:solidFill>
                  <a:schemeClr val="tx1"/>
                </a:solidFill>
              </a:rPr>
              <a:t>), заключаемым в рамках полученных субсидий, бюджетных инвестиций, взносов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вкладов)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3358" y="3194310"/>
            <a:ext cx="1562983" cy="17430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государственным </a:t>
            </a:r>
            <a:r>
              <a:rPr lang="ru-RU" sz="1400" dirty="0" smtClean="0">
                <a:solidFill>
                  <a:schemeClr val="tx1"/>
                </a:solidFill>
              </a:rPr>
              <a:t>контрактам , заключаемым на сумму более 100 млн.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23444" y="3197355"/>
            <a:ext cx="2481263" cy="171106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</a:t>
            </a:r>
            <a:r>
              <a:rPr lang="ru-RU" sz="1400" dirty="0" smtClean="0">
                <a:solidFill>
                  <a:schemeClr val="tx1"/>
                </a:solidFill>
              </a:rPr>
              <a:t>контрактам (договорам), заключаемыми на сумму более 100 млн. рублей федеральными бюджетными или автономными учреждениями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20337" y="3179046"/>
            <a:ext cx="1979295" cy="230735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средств, получаемых </a:t>
            </a:r>
            <a:r>
              <a:rPr lang="ru-RU" sz="1400" dirty="0">
                <a:solidFill>
                  <a:schemeClr val="tx1"/>
                </a:solidFill>
              </a:rPr>
              <a:t>юридическими лицами по государственным контрактам (контрактам, договорам) в случаях, установленных Правительством Российской </a:t>
            </a:r>
            <a:r>
              <a:rPr lang="ru-RU" sz="1400" dirty="0" smtClean="0">
                <a:solidFill>
                  <a:schemeClr val="tx1"/>
                </a:solidFill>
              </a:rPr>
              <a:t>Федерации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3358" y="5223760"/>
            <a:ext cx="6090012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авансовых платежей </a:t>
            </a:r>
            <a:r>
              <a:rPr lang="ru-RU" sz="1400" dirty="0">
                <a:solidFill>
                  <a:schemeClr val="tx1"/>
                </a:solidFill>
              </a:rPr>
              <a:t>по контрактам (договорам</a:t>
            </a:r>
            <a:r>
              <a:rPr lang="ru-RU" sz="1400" dirty="0" smtClean="0">
                <a:solidFill>
                  <a:schemeClr val="tx1"/>
                </a:solidFill>
              </a:rPr>
              <a:t>), заключаемым в рамках исполнения государственных контрактов, контрактов (договоров)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82338"/>
            <a:ext cx="1061671" cy="7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>
            <a:stCxn id="10" idx="2"/>
          </p:cNvCxnSpPr>
          <p:nvPr/>
        </p:nvCxnSpPr>
        <p:spPr>
          <a:xfrm>
            <a:off x="4794850" y="4937385"/>
            <a:ext cx="0" cy="28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2"/>
          </p:cNvCxnSpPr>
          <p:nvPr/>
        </p:nvCxnSpPr>
        <p:spPr>
          <a:xfrm>
            <a:off x="7064076" y="4908418"/>
            <a:ext cx="0" cy="32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</p:cNvCxnSpPr>
          <p:nvPr/>
        </p:nvCxnSpPr>
        <p:spPr>
          <a:xfrm flipH="1">
            <a:off x="1010275" y="4924425"/>
            <a:ext cx="1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2"/>
          </p:cNvCxnSpPr>
          <p:nvPr/>
        </p:nvCxnSpPr>
        <p:spPr>
          <a:xfrm flipH="1">
            <a:off x="2826835" y="4931607"/>
            <a:ext cx="1" cy="316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10276" y="2914650"/>
            <a:ext cx="10299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0"/>
          </p:cNvCxnSpPr>
          <p:nvPr/>
        </p:nvCxnSpPr>
        <p:spPr>
          <a:xfrm>
            <a:off x="1010276" y="2914650"/>
            <a:ext cx="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8" idx="0"/>
          </p:cNvCxnSpPr>
          <p:nvPr/>
        </p:nvCxnSpPr>
        <p:spPr>
          <a:xfrm>
            <a:off x="2826835" y="2921833"/>
            <a:ext cx="1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0"/>
          </p:cNvCxnSpPr>
          <p:nvPr/>
        </p:nvCxnSpPr>
        <p:spPr>
          <a:xfrm>
            <a:off x="4794849" y="2921833"/>
            <a:ext cx="1" cy="27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1" idx="0"/>
          </p:cNvCxnSpPr>
          <p:nvPr/>
        </p:nvCxnSpPr>
        <p:spPr>
          <a:xfrm>
            <a:off x="7064075" y="2927221"/>
            <a:ext cx="1" cy="2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0"/>
          </p:cNvCxnSpPr>
          <p:nvPr/>
        </p:nvCxnSpPr>
        <p:spPr>
          <a:xfrm flipV="1">
            <a:off x="9305261" y="2927221"/>
            <a:ext cx="0" cy="27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507152" y="3197355"/>
            <a:ext cx="1596218" cy="171106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 авансовые платежи по государственным контрактам размер </a:t>
            </a:r>
            <a:r>
              <a:rPr lang="ru-RU" sz="1400" dirty="0" smtClean="0">
                <a:solidFill>
                  <a:schemeClr val="tx1"/>
                </a:solidFill>
              </a:rPr>
              <a:t>которых составляет от </a:t>
            </a:r>
            <a:r>
              <a:rPr lang="ru-RU" sz="1400" dirty="0">
                <a:solidFill>
                  <a:schemeClr val="tx1"/>
                </a:solidFill>
              </a:rPr>
              <a:t>30% до 80% </a:t>
            </a:r>
          </a:p>
        </p:txBody>
      </p:sp>
      <p:cxnSp>
        <p:nvCxnSpPr>
          <p:cNvPr id="46" name="Прямая соединительная линия 45"/>
          <p:cNvCxnSpPr>
            <a:stCxn id="23" idx="2"/>
          </p:cNvCxnSpPr>
          <p:nvPr/>
        </p:nvCxnSpPr>
        <p:spPr>
          <a:xfrm>
            <a:off x="9305261" y="4908418"/>
            <a:ext cx="0" cy="31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2" idx="0"/>
          </p:cNvCxnSpPr>
          <p:nvPr/>
        </p:nvCxnSpPr>
        <p:spPr>
          <a:xfrm>
            <a:off x="11309984" y="2914650"/>
            <a:ext cx="1" cy="264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69041" y="8898892"/>
            <a:ext cx="381531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77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69041" y="8898892"/>
            <a:ext cx="381531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6189821" y="364919"/>
            <a:ext cx="6306979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САНКЦИОНИРОВАНИЯ СРЕДСТВ ПРИ «ГРАЖДАНСКОМ» КАЗНАЧЕЙСКОМ СОПРОВОЖДЕНИИ 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775" y="1319510"/>
            <a:ext cx="51054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РАСХОДОВ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776" y="2600325"/>
            <a:ext cx="3733800" cy="1743075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СВЕДЕНИЯ о направлениях расходования целевых средств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____ год и на плановый период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____ и ____годов </a:t>
            </a:r>
          </a:p>
          <a:p>
            <a:pPr algn="ctr"/>
            <a:endParaRPr lang="ru-RU" sz="12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(форма </a:t>
            </a:r>
            <a:r>
              <a:rPr lang="ru-RU" sz="1200" i="1" dirty="0">
                <a:solidFill>
                  <a:schemeClr val="tx1"/>
                </a:solidFill>
              </a:rPr>
              <a:t>по </a:t>
            </a:r>
            <a:r>
              <a:rPr lang="ru-RU" sz="1200" i="1" dirty="0" err="1" smtClean="0">
                <a:solidFill>
                  <a:schemeClr val="tx1"/>
                </a:solidFill>
              </a:rPr>
              <a:t>ОКУД</a:t>
            </a:r>
            <a:r>
              <a:rPr lang="ru-RU" sz="1200" i="1" dirty="0" smtClean="0">
                <a:solidFill>
                  <a:schemeClr val="tx1"/>
                </a:solidFill>
              </a:rPr>
              <a:t> 0501117)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5325" y="3108093"/>
            <a:ext cx="1061671" cy="7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6777" y="4648200"/>
            <a:ext cx="3733798" cy="201930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Платежное поручение,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Договор (соглашение)  государственный контракт  (контракт, договор),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документы, подтверждающие </a:t>
            </a:r>
            <a:r>
              <a:rPr lang="ru-RU" sz="1400" dirty="0">
                <a:solidFill>
                  <a:schemeClr val="tx1"/>
                </a:solidFill>
              </a:rPr>
              <a:t>возникновение денежного обязательства (</a:t>
            </a:r>
            <a:r>
              <a:rPr lang="ru-RU" sz="1400" dirty="0" smtClean="0">
                <a:solidFill>
                  <a:schemeClr val="tx1"/>
                </a:solidFill>
              </a:rPr>
              <a:t>документы-основания) 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11407"/>
              </p:ext>
            </p:extLst>
          </p:nvPr>
        </p:nvGraphicFramePr>
        <p:xfrm>
          <a:off x="5772149" y="2613660"/>
          <a:ext cx="628650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6"/>
                <a:gridCol w="5686425"/>
              </a:tblGrid>
              <a:tr h="3874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ПЕРЕЧЕНЬ НАПРАВЛЕНИЙ РАСХОДОВАНИЯ ЦЕЛЕВЫХ СРЕДСТВ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79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0100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персоналу</a:t>
                      </a:r>
                    </a:p>
                  </a:txBody>
                  <a:tcPr anchor="ctr"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0200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работ и услуг</a:t>
                      </a:r>
                    </a:p>
                  </a:txBody>
                  <a:tcPr anchor="ctr"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0300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непроизведенных активов, нематериальных активов, материальных запасов и основных средств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098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Капитальные вложения</a:t>
                      </a:r>
                    </a:p>
                  </a:txBody>
                  <a:tcPr anchor="ctr"/>
                </a:tc>
              </a:tr>
              <a:tr h="3874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0420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по перечислению средств в качестве взноса в уставный (складочный) капитал, вкладов в имущество другой организации</a:t>
                      </a:r>
                    </a:p>
                  </a:txBody>
                  <a:tcPr anchor="ctr"/>
                </a:tc>
              </a:tr>
              <a:tr h="2705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0610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Выбытие со счетов</a:t>
                      </a:r>
                    </a:p>
                  </a:txBody>
                  <a:tcPr anchor="ctr"/>
                </a:tc>
              </a:tr>
              <a:tr h="3874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0620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по перечислению средств в целях их размещения на депозиты, в иные финансовые инструменты</a:t>
                      </a:r>
                    </a:p>
                  </a:txBody>
                  <a:tcPr anchor="ctr"/>
                </a:tc>
              </a:tr>
              <a:tr h="24193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0810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Уплата налогов, сборов и иных платежей в бюджеты бюджетной системы Российской Федерации</a:t>
                      </a:r>
                    </a:p>
                  </a:txBody>
                  <a:tcPr anchor="ctr"/>
                </a:tc>
              </a:tr>
              <a:tr h="24574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0820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Иные выплаты</a:t>
                      </a:r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0999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по окончательным расчетам</a:t>
                      </a:r>
                    </a:p>
                  </a:txBody>
                  <a:tcPr anchor="ctr"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по перечислению остатков целевых средств в доход федерального бюджета</a:t>
                      </a:r>
                    </a:p>
                  </a:txBody>
                  <a:tcPr anchor="ctr"/>
                </a:tc>
              </a:tr>
              <a:tr h="20383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2000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Выплаты по перечислению дебиторской задолженности прошлых лет в доход федерального бюджета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66777" y="7229475"/>
            <a:ext cx="3733795" cy="20193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Проверка соответствия информации в </a:t>
            </a:r>
            <a:r>
              <a:rPr lang="ru-RU" sz="1400" dirty="0" smtClean="0">
                <a:solidFill>
                  <a:schemeClr val="tx1"/>
                </a:solidFill>
              </a:rPr>
              <a:t>платежном поручении </a:t>
            </a:r>
            <a:r>
              <a:rPr lang="ru-RU" sz="1400" dirty="0">
                <a:solidFill>
                  <a:schemeClr val="tx1"/>
                </a:solidFill>
              </a:rPr>
              <a:t>Сведениям, документам-основаниям, предмету (целям) ГК (контракта, </a:t>
            </a:r>
            <a:r>
              <a:rPr lang="ru-RU" sz="1400" dirty="0" smtClean="0">
                <a:solidFill>
                  <a:schemeClr val="tx1"/>
                </a:solidFill>
              </a:rPr>
              <a:t>договора, соглашения);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проверка </a:t>
            </a:r>
            <a:r>
              <a:rPr lang="ru-RU" sz="1400" dirty="0" err="1">
                <a:solidFill>
                  <a:schemeClr val="tx1"/>
                </a:solidFill>
              </a:rPr>
              <a:t>непревышения</a:t>
            </a:r>
            <a:r>
              <a:rPr lang="ru-RU" sz="1400" dirty="0">
                <a:solidFill>
                  <a:schemeClr val="tx1"/>
                </a:solidFill>
              </a:rPr>
              <a:t> суммы </a:t>
            </a:r>
            <a:r>
              <a:rPr lang="ru-RU" sz="1400" dirty="0" smtClean="0">
                <a:solidFill>
                  <a:schemeClr val="tx1"/>
                </a:solidFill>
              </a:rPr>
              <a:t>платежного поручения </a:t>
            </a:r>
            <a:r>
              <a:rPr lang="ru-RU" sz="1400" dirty="0">
                <a:solidFill>
                  <a:schemeClr val="tx1"/>
                </a:solidFill>
              </a:rPr>
              <a:t>над суммой остатка на </a:t>
            </a:r>
            <a:r>
              <a:rPr lang="ru-RU" sz="1400" dirty="0" smtClean="0">
                <a:solidFill>
                  <a:schemeClr val="tx1"/>
                </a:solidFill>
              </a:rPr>
              <a:t>лицевом счете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36" y="6743700"/>
            <a:ext cx="1061671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43577" y="7229475"/>
            <a:ext cx="2886073" cy="20193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Исполнение п/п при положительном результате проверки не позднее второго рабочего дня, следующего за днем его представления в ТОФК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020174" y="7238848"/>
            <a:ext cx="2886073" cy="201930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Возврат п/п при отрицательном результате проверки не позднее рабочего дня, следующего за днем  его представления в ТОФК.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5325" y="7875356"/>
            <a:ext cx="1061671" cy="7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5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19625" y="367010"/>
            <a:ext cx="79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ОПЕРАЦИЯХ НА ЛИЦЕВЫХ СЧЕТАХ ЮРИДИЧЕСКИХ ЛИЦ В РАМКАХ «ГРАЖДАНСКОГО» КАЗНАЧЕЙСКОГО СОПРОВОЖДЕНИЯ ПО СОСТОЯНИЮ НА 18.05.2017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71882"/>
              </p:ext>
            </p:extLst>
          </p:nvPr>
        </p:nvGraphicFramePr>
        <p:xfrm>
          <a:off x="514350" y="2392918"/>
          <a:ext cx="11743239" cy="38586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6877"/>
                <a:gridCol w="3476810"/>
                <a:gridCol w="837321"/>
                <a:gridCol w="1174748"/>
                <a:gridCol w="1148327"/>
                <a:gridCol w="1052049"/>
                <a:gridCol w="1153452"/>
                <a:gridCol w="1128100"/>
                <a:gridCol w="1305555"/>
              </a:tblGrid>
              <a:tr h="20820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>
                          <a:effectLst/>
                        </a:rPr>
                        <a:t>юр</a:t>
                      </a:r>
                      <a:r>
                        <a:rPr lang="ru-RU" sz="1050" b="1" u="none" strike="noStrike" dirty="0" smtClean="0">
                          <a:effectLst/>
                        </a:rPr>
                        <a:t>. лиц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государственных контрактов (контрактов), договоров (соглашений)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количество лицевых счетов, открытых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юр. </a:t>
                      </a:r>
                      <a:r>
                        <a:rPr lang="ru-RU" sz="1050" b="1" u="none" strike="noStrike" dirty="0">
                          <a:effectLst/>
                        </a:rPr>
                        <a:t>лицам в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ТОФК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остатки на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л/счетах юр.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лиц</a:t>
                      </a:r>
                      <a:r>
                        <a:rPr lang="ru-RU" sz="1050" b="1" u="none" strike="noStrike" dirty="0" smtClean="0">
                          <a:effectLst/>
                        </a:rPr>
                        <a:t>, </a:t>
                      </a:r>
                      <a:r>
                        <a:rPr lang="ru-RU" sz="1050" b="1" u="none" strike="noStrike" dirty="0">
                          <a:effectLst/>
                        </a:rPr>
                        <a:t>открытых в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ТОФК на </a:t>
                      </a:r>
                      <a:r>
                        <a:rPr lang="ru-RU" sz="1050" b="1" u="none" strike="noStrike" dirty="0">
                          <a:effectLst/>
                        </a:rPr>
                        <a:t>01.01.2017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Поступило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 </a:t>
                      </a:r>
                      <a:r>
                        <a:rPr lang="ru-RU" sz="1050" b="1" u="none" strike="noStrike" dirty="0">
                          <a:effectLst/>
                        </a:rPr>
                        <a:t>в 2017 г. на л/счета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юр. </a:t>
                      </a:r>
                      <a:r>
                        <a:rPr lang="ru-RU" sz="1050" b="1" u="none" strike="noStrike" dirty="0">
                          <a:effectLst/>
                        </a:rPr>
                        <a:t>лиц, открытых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ТОФК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Кассовый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 расход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остатки на л/счетах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юр. </a:t>
                      </a:r>
                      <a:r>
                        <a:rPr lang="ru-RU" sz="1050" b="1" u="none" strike="noStrike" dirty="0">
                          <a:effectLst/>
                        </a:rPr>
                        <a:t>лиц, открытых в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ТОФК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312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 smtClean="0">
                          <a:effectLst/>
                        </a:rPr>
                        <a:t>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 smtClean="0">
                          <a:effectLst/>
                        </a:rPr>
                        <a:t>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 smtClean="0">
                          <a:effectLst/>
                        </a:rPr>
                        <a:t>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7006" rtl="0" eaLnBrk="1" fontAlgn="ctr" latinLnBrk="0" hangingPunct="1"/>
                      <a:r>
                        <a:rPr lang="ru-RU" sz="8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8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Субсидии, бюджетные инвестиции, взносы в уставные капиталы  юридических лиц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3312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5875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5875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93 845,31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221 966,54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 smtClean="0">
                          <a:effectLst/>
                        </a:rPr>
                        <a:t>112 434,40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203 377,45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1000"/>
                      </a:schemeClr>
                    </a:solidFill>
                  </a:tcPr>
                </a:tc>
              </a:tr>
              <a:tr h="659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Авансовые платежи по государственным </a:t>
                      </a:r>
                      <a:r>
                        <a:rPr lang="ru-RU" sz="1050" u="none" strike="noStrike" dirty="0" smtClean="0">
                          <a:effectLst/>
                        </a:rPr>
                        <a:t>контрактам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3825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4146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</a:rPr>
                        <a:t>4146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 smtClean="0">
                          <a:effectLst/>
                        </a:rPr>
                        <a:t>125 175,73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57 666,46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 smtClean="0">
                          <a:effectLst/>
                        </a:rPr>
                        <a:t>75 019,43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 smtClean="0">
                          <a:effectLst/>
                        </a:rPr>
                        <a:t>107 822,76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Всего: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7 </a:t>
                      </a:r>
                      <a:r>
                        <a:rPr lang="ru-RU" sz="1050" b="1" u="none" strike="noStrike" dirty="0" smtClean="0">
                          <a:effectLst/>
                        </a:rPr>
                        <a:t>137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10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039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10</a:t>
                      </a:r>
                      <a:r>
                        <a:rPr lang="ru-RU" sz="1050" b="1" u="none" strike="noStrike" baseline="0" dirty="0" smtClean="0">
                          <a:effectLst/>
                        </a:rPr>
                        <a:t> 039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6578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 smtClean="0">
                          <a:effectLst/>
                        </a:rPr>
                        <a:t>219 021,04</a:t>
                      </a:r>
                      <a:endParaRPr lang="ru-RU" sz="105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 smtClean="0">
                          <a:effectLst/>
                        </a:rPr>
                        <a:t>279 633,00</a:t>
                      </a:r>
                      <a:endParaRPr lang="ru-RU" sz="105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 smtClean="0">
                          <a:effectLst/>
                        </a:rPr>
                        <a:t>187 453,83</a:t>
                      </a:r>
                      <a:endParaRPr lang="ru-RU" sz="105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 smtClean="0">
                          <a:effectLst/>
                        </a:rPr>
                        <a:t>311 200,21</a:t>
                      </a:r>
                      <a:endParaRPr lang="ru-RU" sz="105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578" marR="72000" marT="6578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77600" y="2011918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млн. рублей</a:t>
            </a:r>
            <a:endParaRPr lang="ru-RU" sz="1200" i="1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2169041" y="8898892"/>
            <a:ext cx="381531" cy="511175"/>
          </a:xfrm>
          <a:prstGeom prst="rect">
            <a:avLst/>
          </a:prstGeom>
        </p:spPr>
        <p:txBody>
          <a:bodyPr vert="horz" lIns="109701" tIns="54850" rIns="109701" bIns="5485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700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55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401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2514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91017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9520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8023" algn="l" defTabSz="1097006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5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1996" y="313932"/>
            <a:ext cx="8154829" cy="662582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КАЗНАЧЕЙСКОЕ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ГОСУДАРСТВЕННОГО КОНТРАКТА 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 СТРОИТЕЛЬСТВУ КЕРЧЕНСКОГО МОСТА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0626" y="1638858"/>
            <a:ext cx="10781764" cy="15525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</a:t>
            </a: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5 июля 2016 г. № 1416-р </a:t>
            </a: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распоряжение Правительства РФ от 30.01.2015 г. № 118-р»</a:t>
            </a:r>
          </a:p>
          <a:p>
            <a:pPr algn="ctr" eaLnBrk="1" hangingPunct="1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исполнения  пункта 7 части 2 статьи 5 Федерального закона 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14.12.2015 </a:t>
            </a:r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359-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бюджете на 2016 </a:t>
            </a:r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год»)</a:t>
            </a:r>
            <a:endParaRPr lang="ru-RU" alt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4" y="3150641"/>
            <a:ext cx="1247775" cy="4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Группа 5"/>
          <p:cNvGrpSpPr>
            <a:grpSpLocks/>
          </p:cNvGrpSpPr>
          <p:nvPr/>
        </p:nvGrpSpPr>
        <p:grpSpPr bwMode="auto">
          <a:xfrm>
            <a:off x="1190626" y="3673956"/>
            <a:ext cx="10781764" cy="2800347"/>
            <a:chOff x="2074305" y="2802318"/>
            <a:chExt cx="9340596" cy="200007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74306" y="2802318"/>
              <a:ext cx="9336230" cy="6000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>
              <a:lvl1pPr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1087438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764"/>
                </a:lnSpc>
              </a:pPr>
              <a:r>
                <a:rPr lang="ru-RU" alt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Государственный контракт от 17 февраля 2015 г. № 2</a:t>
              </a:r>
            </a:p>
            <a:p>
              <a:pPr algn="ctr" eaLnBrk="1" hangingPunct="1">
                <a:lnSpc>
                  <a:spcPts val="1764"/>
                </a:lnSpc>
              </a:pPr>
              <a:r>
                <a:rPr lang="ru-RU" alt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выполнение работ по проектированию и строительству транспортного перехода через Керченский </a:t>
              </a:r>
              <a:r>
                <a:rPr lang="ru-RU" altLang="ru-RU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пролив</a:t>
              </a:r>
              <a:endPara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74305" y="3488059"/>
              <a:ext cx="9336231" cy="39684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4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/>
            <a:p>
              <a:pPr algn="ctr" defTabSz="1278827">
                <a:lnSpc>
                  <a:spcPts val="1764"/>
                </a:lnSpc>
                <a:defRPr/>
              </a:pPr>
              <a:endPara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78671" y="4080145"/>
              <a:ext cx="9336230" cy="7222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/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казначейского сопровождения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Проводится эксперимент по интеграции казначейского и банковского сопровождения государственного контракта, 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контрактов (договоров) на выполнение работ по проектированию и строительству транспортного перехода 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Керченский пролив</a:t>
              </a:r>
            </a:p>
          </p:txBody>
        </p:sp>
      </p:grpSp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1797279" y="4742178"/>
            <a:ext cx="9808308" cy="3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Стоимость государственного контракта - </a:t>
            </a:r>
            <a:r>
              <a:rPr lang="ru-RU" altLang="ru-RU" sz="1500" b="1" dirty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228 млрд. рублей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95666" y="6684692"/>
            <a:ext cx="10807568" cy="1800224"/>
          </a:xfrm>
          <a:prstGeom prst="rect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278827">
              <a:lnSpc>
                <a:spcPts val="1764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09 июля 2016 года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открыто в УФК по г. Москве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 лицевых счета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для учета операций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неучастника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бюджетного процесса</a:t>
            </a:r>
          </a:p>
          <a:p>
            <a:pPr algn="ctr" defTabSz="1278827">
              <a:lnSpc>
                <a:spcPts val="1764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(ООО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Стройгазмонтаж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» и ООО «СГМ-Мост») </a:t>
            </a:r>
          </a:p>
          <a:p>
            <a:pPr algn="ctr" defTabSz="1278827">
              <a:lnSpc>
                <a:spcPts val="1764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ctr" defTabSz="1278827">
              <a:lnSpc>
                <a:spcPts val="1764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Остаток средств на л/счетах на 01.01.2017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составил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14 244,71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млн. рублей</a:t>
            </a:r>
          </a:p>
          <a:p>
            <a:pPr algn="ctr" defTabSz="1278827">
              <a:lnSpc>
                <a:spcPts val="1764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Поступило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в 2017 году денежных средств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16 553,80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млн. рублей</a:t>
            </a:r>
          </a:p>
          <a:p>
            <a:pPr algn="ctr" defTabSz="1278827">
              <a:lnSpc>
                <a:spcPts val="1764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Кассовые выплаты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в 2017 году составили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21 013,47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млн. рублей</a:t>
            </a:r>
          </a:p>
          <a:p>
            <a:pPr algn="ctr" defTabSz="1278827">
              <a:lnSpc>
                <a:spcPts val="1764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Остаток средств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на 18.05.2017 г. составил –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9 785,04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71221" y="8912229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0125" y="1914526"/>
            <a:ext cx="11001375" cy="14192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сентября 2016 г. № 1862-р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 пункта 7 части 2 статьи 5 Федерального закона от 14.12.2015  № 359-ФЗ</a:t>
            </a:r>
          </a:p>
          <a:p>
            <a:pPr algn="ctr" eaLnBrk="1" hangingPunct="1"/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федеральном бюджете на 2016 год</a:t>
            </a:r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alt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90" y="3210400"/>
            <a:ext cx="897560" cy="5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Группа 7"/>
          <p:cNvGrpSpPr>
            <a:grpSpLocks/>
          </p:cNvGrpSpPr>
          <p:nvPr/>
        </p:nvGrpSpPr>
        <p:grpSpPr bwMode="auto">
          <a:xfrm>
            <a:off x="1000126" y="3723798"/>
            <a:ext cx="11001374" cy="5182076"/>
            <a:chOff x="2698572" y="2941518"/>
            <a:chExt cx="8268723" cy="343820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698572" y="2941518"/>
              <a:ext cx="8255556" cy="92309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/>
            <a:p>
              <a:pPr algn="ctr" defTabSz="1087438">
                <a:lnSpc>
                  <a:spcPts val="1764"/>
                </a:lnSpc>
              </a:pP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98572" y="4043032"/>
              <a:ext cx="8268723" cy="96437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1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/>
            <a:p>
              <a:pPr algn="ctr" defTabSz="1087438">
                <a:lnSpc>
                  <a:spcPts val="1764"/>
                </a:lnSpc>
              </a:pPr>
              <a:endPara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казначейского сопровождения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15 сентября 2016 г.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органами Федерального казначейства осуществляется казначейское сопровождение финансово- хозяйственной деятельности акционерного общества  «Особые экономические зоны» и юридических лиц, созданных для управления особыми экономическими </a:t>
              </a:r>
              <a:r>
                <a:rPr lang="ru-RU" altLang="ru-RU" sz="1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зонами</a:t>
              </a:r>
              <a:endPara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698573" y="5219751"/>
              <a:ext cx="8268722" cy="115997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1" tIns="38876" rIns="77751" bIns="38876" anchor="ctr"/>
            <a:lstStyle/>
            <a:p>
              <a:pPr algn="ctr" defTabSz="1087438">
                <a:lnSpc>
                  <a:spcPts val="1764"/>
                </a:lnSpc>
              </a:pPr>
              <a:endPara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на 18.05.2017 г. открыто 50 лицевых счетов для учета операций неучастника бюджетного процесса</a:t>
              </a:r>
            </a:p>
            <a:p>
              <a:pPr algn="ctr" defTabSz="1087438">
                <a:lnSpc>
                  <a:spcPts val="1764"/>
                </a:lnSpc>
              </a:pPr>
              <a:endPara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Остаток средств на л/счетах на 01.01.2017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составил</a:t>
              </a: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28 071,01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2017 году денежных средств </a:t>
              </a: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14 041,80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Кассовые выплаты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2017 году составили </a:t>
              </a: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6 769,17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 defTabSz="1087438">
                <a:lnSpc>
                  <a:spcPts val="1764"/>
                </a:lnSpc>
              </a:pP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Остаток средств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18.05.2017 г. составил </a:t>
              </a:r>
              <a:r>
                <a:rPr lang="ru-RU" alt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35 343,64 </a:t>
              </a:r>
              <a:r>
                <a:rPr lang="ru-RU" altLang="ru-RU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 defTabSz="1087438">
                <a:lnSpc>
                  <a:spcPts val="1764"/>
                </a:lnSpc>
              </a:pPr>
              <a:endPara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9" name="Прямоугольник 18"/>
          <p:cNvSpPr>
            <a:spLocks noChangeArrowheads="1"/>
          </p:cNvSpPr>
          <p:nvPr/>
        </p:nvSpPr>
        <p:spPr bwMode="auto">
          <a:xfrm>
            <a:off x="1114425" y="3980499"/>
            <a:ext cx="10512029" cy="84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Казначейское сопровождение средств финансово-хозяйственной деятельности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АО «Особые экономические зоны»</a:t>
            </a:r>
            <a:r>
              <a:rPr lang="ru-RU" altLang="ru-RU" sz="1600" dirty="0" smtClean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и юридических лиц, созданных для управления особыми экономическими зонами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субъектах Российской Федерации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4137" y="514354"/>
            <a:ext cx="7734063" cy="662582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КАЗНАЧЕЙСКОЕ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СРЕДСТВ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ФИНАНСОВО-ХОЗЯЙСТВЕННОЙ ДЕЯТЕЛЬНОСТИ АО «ОЭЗ»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31216" y="8952234"/>
            <a:ext cx="288036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325" y="1504951"/>
            <a:ext cx="11658599" cy="1113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Поручение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Первого заместителя Председателя Правительства Российской Федерации И.И. Шувалова 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от 11 августа 2016 г. №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ИШ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П12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-4802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(в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рамках исполнения  пункта 7 части 2 статьи 5 Федерального закона от 14.12.2015  № 359-ФЗ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«О федеральном бюджете на 2016 год»)</a:t>
            </a:r>
          </a:p>
          <a:p>
            <a:pPr algn="ctr">
              <a:defRPr/>
            </a:pP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80082" y="6707506"/>
            <a:ext cx="11661935" cy="122682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 defTabSz="1278827">
              <a:defRPr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казначейского сопровождения</a:t>
            </a:r>
          </a:p>
          <a:p>
            <a:pPr algn="ctr" defTabSz="1278827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Осуществление контроля за соответствием информации, содержащейся в документах, предоставляемых для санкционирования операций, условиям государственного контракта (контракта, договора) в части </a:t>
            </a:r>
          </a:p>
          <a:p>
            <a:pPr algn="ctr" defTabSz="1278827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сроков поставки товаров (выполнения работ, оказания услуг), количества товаров (объема работ, услуг)</a:t>
            </a:r>
          </a:p>
        </p:txBody>
      </p:sp>
      <p:sp>
        <p:nvSpPr>
          <p:cNvPr id="2054" name="Прямоугольник 18"/>
          <p:cNvSpPr>
            <a:spLocks noChangeArrowheads="1"/>
          </p:cNvSpPr>
          <p:nvPr/>
        </p:nvSpPr>
        <p:spPr bwMode="auto">
          <a:xfrm>
            <a:off x="7539277" y="3887154"/>
            <a:ext cx="3948826" cy="3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33" tIns="53767" rIns="107533" bIns="5376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</a:p>
        </p:txBody>
      </p:sp>
      <p:pic>
        <p:nvPicPr>
          <p:cNvPr id="2055" name="Picture 18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10" y="2613662"/>
            <a:ext cx="41005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80082" y="8124825"/>
            <a:ext cx="11661935" cy="1276349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18.05.2017 г. открыто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операций неучастника бюджетного процесса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л/счетах на 01.01.2017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7 098,28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денежных средств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3 721,17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выплаты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составили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8 477,38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18.05.2017 г. составил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2 342,07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  <a:p>
            <a:pPr algn="ctr">
              <a:defRPr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4351" y="283452"/>
            <a:ext cx="8553447" cy="939581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КАЗНАЧЕЙСКОЕ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ГОСУДАРСТВЕННЫХ КОНТРАКТОВ 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НА СТРОИТЕЛЬСТВО СТАДИОНОВ В РАМКАХ ПРОВЕДЕНИЯ 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ЧЕМПИОНАТА МИРА ПО ФУТБОЛУ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181" y="2819664"/>
            <a:ext cx="5829299" cy="695061"/>
          </a:xfrm>
          <a:prstGeom prst="rect">
            <a:avLst/>
          </a:prstGeom>
          <a:solidFill>
            <a:srgbClr val="F2F7FC">
              <a:alpha val="67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стадиона на 45 000 зрительских мест в г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 25 ноября 2014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25-11-01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16 131,2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62521" y="2816396"/>
            <a:ext cx="5491401" cy="698330"/>
          </a:xfrm>
          <a:prstGeom prst="rect">
            <a:avLst/>
          </a:prstGeom>
          <a:solidFill>
            <a:srgbClr val="F2F7FC">
              <a:alpha val="69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стадиона на 45000 зрительских мест,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Нижний Новгород»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22-12-01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734,7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5323" y="3699291"/>
            <a:ext cx="5829299" cy="730529"/>
          </a:xfrm>
          <a:prstGeom prst="rect">
            <a:avLst/>
          </a:prstGeom>
          <a:solidFill>
            <a:srgbClr val="F2F7FC">
              <a:alpha val="67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 на 35 000 зрительных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2015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3-2-5/21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17 362,3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62521" y="3699291"/>
            <a:ext cx="5491400" cy="726391"/>
          </a:xfrm>
          <a:prstGeom prst="rect">
            <a:avLst/>
          </a:prstGeom>
          <a:solidFill>
            <a:srgbClr val="F2F7FC">
              <a:alpha val="67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стадиона на 45000 зрительских мест в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Ростов-на-Дону»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25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  № 22-12-03 </a:t>
            </a: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742,6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8661" y="4615485"/>
            <a:ext cx="5829299" cy="724599"/>
          </a:xfrm>
          <a:prstGeom prst="rect">
            <a:avLst/>
          </a:prstGeom>
          <a:solidFill>
            <a:srgbClr val="F2F7FC">
              <a:alpha val="66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стадиона на 45000 зрительских мест,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Саранск»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 2014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22-12-02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663,8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50616" y="4607314"/>
            <a:ext cx="5491401" cy="740940"/>
          </a:xfrm>
          <a:prstGeom prst="rect">
            <a:avLst/>
          </a:prstGeom>
          <a:solidFill>
            <a:srgbClr val="F2F7FC">
              <a:alpha val="69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стадиона на 45000 зрительских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мест, г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28 августа 2014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28-08-01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629,2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52800" y="5546092"/>
            <a:ext cx="6858000" cy="768983"/>
          </a:xfrm>
          <a:prstGeom prst="rect">
            <a:avLst/>
          </a:prstGeom>
          <a:solidFill>
            <a:srgbClr val="F2F7FC">
              <a:alpha val="68000"/>
            </a:srgbClr>
          </a:soli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533" tIns="53767" rIns="107533" bIns="53767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«Стадион «Центральный Комплекс» вместимостью 35000 зрительных мест, г.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Екатеринбург»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11 сентября  2015 г. №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2-2-5/09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200,8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51231" y="8907780"/>
            <a:ext cx="2820353" cy="462283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5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475" y="1704975"/>
            <a:ext cx="11534775" cy="1138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75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совещания у Первого заместителя Председателя Правительства Российской Федерации И.И. Шувалова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8 июля 2016 г. № ИШ-П13-45пр (пункт 3)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исполнения  пункта 7 части 2 статьи 5 Федерального закона от 14.12.2015  № 359-ФЗ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федеральном бюджете на 2016 год»)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1" y="2730815"/>
            <a:ext cx="933450" cy="4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752475" y="3241993"/>
            <a:ext cx="11534774" cy="1295717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от 7 октября 2016 г. № 0410/139</a:t>
            </a:r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созданию и функционированию средств связи и информационных технологий в соответствии с Концепцией развития средств связи и информационных технологий в целях осуществления мероприятий по подготовке и проведению в Российской Федерации чемпионата мира по футболу FIFA 2018 года и Кубка конфедераций FIFA 2017 года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2476" y="5476240"/>
            <a:ext cx="11534774" cy="2084706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336042" indent="-336042" algn="just" defTabSz="1278827">
              <a:lnSpc>
                <a:spcPts val="1764"/>
              </a:lnSpc>
              <a:buFont typeface="Times New Roman" panose="02020603050405020304" pitchFamily="18" charset="0"/>
              <a:buChar char="‒"/>
              <a:defRPr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ctr" defTabSz="1278827">
              <a:lnSpc>
                <a:spcPts val="1764"/>
              </a:lnSpc>
              <a:defRPr/>
            </a:pP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казначейского сопровождения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  <a:p>
            <a:pPr marL="336042" indent="-336042" algn="just" defTabSz="1278827">
              <a:lnSpc>
                <a:spcPts val="1764"/>
              </a:lnSpc>
              <a:buFont typeface="Times New Roman" panose="02020603050405020304" pitchFamily="18" charset="0"/>
              <a:buChar char="‒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раскрытие исполнителем структуры образования цены товаров, работ, услуг с расчетом себестоимости по элементам затрат и прибыли (предельной доходности не более 10 процентов ГК) при заключении и исполнении ГК;</a:t>
            </a:r>
          </a:p>
          <a:p>
            <a:pPr marL="336042" indent="-336042" algn="just" defTabSz="1278827">
              <a:lnSpc>
                <a:spcPts val="1764"/>
              </a:lnSpc>
              <a:spcBef>
                <a:spcPts val="470"/>
              </a:spcBef>
              <a:buFont typeface="Times New Roman" panose="02020603050405020304" pitchFamily="18" charset="0"/>
              <a:buChar char="‒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определение в порядке оплаты ГК сроков и условий выплаты прибыли (предельной доходности не более 10 процентов ГК);</a:t>
            </a:r>
          </a:p>
          <a:p>
            <a:pPr marL="336042" indent="-336042" algn="just" defTabSz="1278827">
              <a:lnSpc>
                <a:spcPts val="1764"/>
              </a:lnSpc>
              <a:spcBef>
                <a:spcPts val="470"/>
              </a:spcBef>
              <a:buFont typeface="Times New Roman" panose="02020603050405020304" pitchFamily="18" charset="0"/>
              <a:buChar char="‒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контроль за соответствием информации, содержащейся в документах, подтверждающих возникновение денежных обязательств, срокам и объемам оказанных услуг, предусмотренных условиями ГК; </a:t>
            </a:r>
          </a:p>
          <a:p>
            <a:pPr marL="336042" indent="-336042" algn="just" defTabSz="1278827">
              <a:lnSpc>
                <a:spcPts val="1764"/>
              </a:lnSpc>
              <a:spcBef>
                <a:spcPts val="470"/>
              </a:spcBef>
              <a:buFont typeface="Times New Roman" panose="02020603050405020304" pitchFamily="18" charset="0"/>
              <a:buChar char="‒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подтверждение факта оказания услуг с использованием фото -, видеотехники.</a:t>
            </a:r>
          </a:p>
          <a:p>
            <a:pPr marL="336042" indent="-336042" algn="just" defTabSz="1278827">
              <a:lnSpc>
                <a:spcPts val="1764"/>
              </a:lnSpc>
              <a:buFontTx/>
              <a:buChar char="-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52476" y="7680961"/>
            <a:ext cx="11534774" cy="1586864"/>
          </a:xfrm>
          <a:prstGeom prst="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defTabSz="1087438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8743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87438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Всего на 18.05.2017 г. открыто </a:t>
            </a:r>
            <a:r>
              <a:rPr lang="ru-RU" altLang="ru-RU" sz="1500" dirty="0" smtClean="0">
                <a:latin typeface="Times New Roman" pitchFamily="18" charset="0"/>
                <a:ea typeface="Open Sans Condensed Light"/>
                <a:cs typeface="Times New Roman" pitchFamily="18" charset="0"/>
              </a:rPr>
              <a:t>28 </a:t>
            </a: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лицевых счетов для учета операций неучастника бюджетного процесса</a:t>
            </a:r>
          </a:p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endParaRPr lang="ru-RU" altLang="ru-RU" sz="1500" b="1" dirty="0">
              <a:latin typeface="Times New Roman" pitchFamily="18" charset="0"/>
              <a:ea typeface="Open Sans Condensed Light"/>
              <a:cs typeface="Times New Roman" pitchFamily="18" charset="0"/>
            </a:endParaRPr>
          </a:p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Остаток средств на л/счетах </a:t>
            </a: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на 01.01.2017 составил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latin typeface="Times New Roman" pitchFamily="18" charset="0"/>
                <a:ea typeface="Open Sans Condensed Light"/>
                <a:cs typeface="Times New Roman" pitchFamily="18" charset="0"/>
              </a:rPr>
              <a:t>2 632,84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млн. рублей</a:t>
            </a:r>
          </a:p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Поступило в 2017 году </a:t>
            </a: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денежных средств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latin typeface="Times New Roman" pitchFamily="18" charset="0"/>
                <a:ea typeface="Open Sans Condensed Light"/>
                <a:cs typeface="Times New Roman" pitchFamily="18" charset="0"/>
              </a:rPr>
              <a:t>1796,2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млн. рублей</a:t>
            </a:r>
          </a:p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Кассовые выплаты </a:t>
            </a: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в 2017 году составили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latin typeface="Times New Roman" pitchFamily="18" charset="0"/>
                <a:ea typeface="Open Sans Condensed Light"/>
                <a:cs typeface="Times New Roman" pitchFamily="18" charset="0"/>
              </a:rPr>
              <a:t>812,44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млн. рублей</a:t>
            </a:r>
          </a:p>
          <a:p>
            <a:pPr algn="ctr" eaLnBrk="1" hangingPunct="1">
              <a:lnSpc>
                <a:spcPts val="1764"/>
              </a:lnSpc>
              <a:spcBef>
                <a:spcPct val="0"/>
              </a:spcBef>
              <a:buNone/>
              <a:defRPr/>
            </a:pP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Остаток средств </a:t>
            </a:r>
            <a:r>
              <a:rPr lang="ru-RU" altLang="ru-RU" sz="1500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на 18.05.2017 г. составил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latin typeface="Times New Roman" pitchFamily="18" charset="0"/>
                <a:ea typeface="Open Sans Condensed Light"/>
                <a:cs typeface="Times New Roman" pitchFamily="18" charset="0"/>
              </a:rPr>
              <a:t>3 617,3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млн.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8174" y="296788"/>
            <a:ext cx="8353425" cy="939581"/>
          </a:xfrm>
          <a:prstGeom prst="rect">
            <a:avLst/>
          </a:prstGeom>
          <a:noFill/>
        </p:spPr>
        <p:txBody>
          <a:bodyPr wrap="square" lIns="107533" tIns="53767" rIns="107533" bIns="53767">
            <a:spAutoFit/>
          </a:bodyPr>
          <a:lstStyle/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КАЗНАЧЕЙСКОЕ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ГОСУДАРСТВЕННОГО КОНТРАКТА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ПО ИНФОРМАЦИОННОМУ ОБЕСПЕЧЕНИЮ </a:t>
            </a:r>
          </a:p>
          <a:p>
            <a:pPr algn="ctr" eaLnBrk="0" hangingPunct="0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ЧЕМПИОНАТА МИРА ПО ФУТБОЛУ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52475" y="4765443"/>
            <a:ext cx="11534775" cy="555625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278827">
              <a:lnSpc>
                <a:spcPts val="1764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628538" y="4794736"/>
            <a:ext cx="9961244" cy="3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33" tIns="53767" rIns="107533" bIns="5376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Стоимость государственного контракта - </a:t>
            </a:r>
            <a:r>
              <a:rPr lang="ru-RU" altLang="ru-RU" sz="1500" b="1" dirty="0">
                <a:latin typeface="Times New Roman" pitchFamily="18" charset="0"/>
                <a:ea typeface="Open Sans Condensed Light"/>
                <a:cs typeface="Times New Roman" pitchFamily="18" charset="0"/>
              </a:rPr>
              <a:t>10 962,9 млн</a:t>
            </a:r>
            <a:r>
              <a:rPr lang="ru-RU" altLang="ru-RU" sz="1500" b="1" dirty="0"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96486" y="8912229"/>
            <a:ext cx="29510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22205</TotalTime>
  <Words>2891</Words>
  <Application>Microsoft Office PowerPoint</Application>
  <PresentationFormat>A3 (297x420 мм)</PresentationFormat>
  <Paragraphs>432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 Sans Condensed</vt:lpstr>
      <vt:lpstr>Open Sans Condensed Light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Попазова Екатерина Геннадьевна</cp:lastModifiedBy>
  <cp:revision>1719</cp:revision>
  <cp:lastPrinted>2017-05-23T10:55:18Z</cp:lastPrinted>
  <dcterms:created xsi:type="dcterms:W3CDTF">2015-03-03T16:27:21Z</dcterms:created>
  <dcterms:modified xsi:type="dcterms:W3CDTF">2017-05-23T11:06:19Z</dcterms:modified>
</cp:coreProperties>
</file>