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74" r:id="rId2"/>
    <p:sldId id="298" r:id="rId3"/>
    <p:sldId id="375" r:id="rId4"/>
    <p:sldId id="366" r:id="rId5"/>
    <p:sldId id="370" r:id="rId6"/>
    <p:sldId id="389" r:id="rId7"/>
    <p:sldId id="371" r:id="rId8"/>
    <p:sldId id="390" r:id="rId9"/>
    <p:sldId id="374" r:id="rId10"/>
    <p:sldId id="376" r:id="rId11"/>
    <p:sldId id="379" r:id="rId12"/>
    <p:sldId id="391" r:id="rId13"/>
    <p:sldId id="392" r:id="rId14"/>
    <p:sldId id="278" r:id="rId1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387"/>
    <a:srgbClr val="BCF1FC"/>
    <a:srgbClr val="87FDFD"/>
    <a:srgbClr val="F8FFB3"/>
    <a:srgbClr val="007434"/>
    <a:srgbClr val="C5DAE7"/>
    <a:srgbClr val="00B0F0"/>
    <a:srgbClr val="CDC5FD"/>
    <a:srgbClr val="66FF33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05" autoAdjust="0"/>
  </p:normalViewPr>
  <p:slideViewPr>
    <p:cSldViewPr>
      <p:cViewPr>
        <p:scale>
          <a:sx n="125" d="100"/>
          <a:sy n="125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9B1A586-746A-4EE5-B5F2-0705F6F3F639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464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A88D9A0-84AD-4303-BF6C-75CE4BF01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ACF13F74-8565-420E-AF7E-D48A475BA43B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1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10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11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12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13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2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3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4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5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6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7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8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9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5858-EBF7-45C3-B15E-4751E9DE4B53}" type="datetime1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2836-BE5D-489F-BD42-7CDC870F2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5F20-7079-4DDC-BDD1-C3EFDCC01D6A}" type="datetime1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0E87-345E-4933-968E-8AF0DDFD1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779BC-F852-44E7-850B-BE5C8CB7798D}" type="datetime1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860A9-C24E-466E-BF07-1151378D8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FE6B-C476-434D-8C59-35062CB726D2}" type="datetime1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95F-35F1-4F6C-9836-DAF89A147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B973-821B-48D9-A214-1B3CAC4062A1}" type="datetime1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CD31E-ABE9-4C9B-99ED-2B77253BB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83381E-C92E-4053-89A3-5E816D50F015}" type="datetime1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879503-00FF-456B-9D0B-22D85ECB2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179388" y="1196975"/>
            <a:ext cx="8748712" cy="3571875"/>
          </a:xfrm>
        </p:spPr>
        <p:txBody>
          <a:bodyPr/>
          <a:lstStyle/>
          <a:p>
            <a:pPr algn="ctr">
              <a:defRPr/>
            </a:pP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</a:t>
            </a:r>
            <a:b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МЕТОДОЛОГИЧЕСКОГО ОБЕСПЕЧЕНИЯ </a:t>
            </a:r>
            <a:r>
              <a:rPr lang="ru-RU" sz="2800" b="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Федерального казначейства </a:t>
            </a: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КОНТРОЛЮ В ФИНАНСОВО-БЮДЖЕТНОЙ СФЕРЕ, ВНУТРЕННЕМУ КОНТРОЛЮ И АУДИТУ</a:t>
            </a:r>
            <a:endParaRPr sz="2800" b="0" i="1" cap="all" dirty="0" smtClean="0">
              <a:solidFill>
                <a:srgbClr val="16238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220072" y="5013176"/>
            <a:ext cx="34561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заместитель начальника Управления 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совершенствования внутреннего государственного финансового контроля</a:t>
            </a:r>
            <a:endParaRPr lang="en-US" sz="1400" dirty="0">
              <a:solidFill>
                <a:srgbClr val="162387"/>
              </a:solidFill>
              <a:latin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Н.Ю. Ворон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254724" y="6058395"/>
            <a:ext cx="1431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 smtClean="0">
                <a:solidFill>
                  <a:srgbClr val="162387"/>
                </a:solidFill>
                <a:latin typeface="Times New Roman" pitchFamily="18" charset="0"/>
              </a:rPr>
              <a:t>июнь 2017 </a:t>
            </a:r>
            <a:r>
              <a:rPr lang="ru-RU" sz="1200" dirty="0">
                <a:solidFill>
                  <a:srgbClr val="162387"/>
                </a:solidFill>
                <a:latin typeface="Times New Roman" pitchFamily="18" charset="0"/>
              </a:rPr>
              <a:t>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-2738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РЕГЛАМЕНТАЦИЯ </a:t>
            </a:r>
            <a:b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внутреннего контроля и внутреннего аудита </a:t>
            </a:r>
            <a:b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 органах федерального казначейства В 2016 ГОДУ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818" y="1052736"/>
            <a:ext cx="862866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19 декабря 2016 г. № 478 «Об утверждении Положения об управлении внутренними (операционными) казначейскими рисками, внутреннем контроле и внутреннем аудите в Федеральном казначействе»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549" y="1556792"/>
            <a:ext cx="862866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31 марта 2016 г. № 73 «Об утверждении Стандартов внутреннего контроля и внутреннего аудита Федерального казначейства, применяемых контрольно-аудиторскими подразделениями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при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ими контрольной и аудиторской деятельности»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818" y="2204864"/>
            <a:ext cx="862866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16 декабря 2016 г. № 475 «Об утверждении Стандарта внутреннего контроля Федерального казначейства»</a:t>
            </a:r>
            <a:endParaRPr lang="ru-RU" sz="1100" b="1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818" y="2708920"/>
            <a:ext cx="862866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15 декабря 2016 г. № 471 «Об утверждении Классификатора внутренних (операционных) казначейских рисков по направлениям деятельности Межрегионального операционного управления Федерального казначейства» 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9549" y="3284984"/>
            <a:ext cx="862866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15 декабря 2016 г. № 469 «Об утверждении Классификатора внутренних (операционных) казначейских рисков по направлениям деятельности управления Федерального казначейства по субъекту Российской Федерации (субъектам Российской Федерации, находящимся в границах федерального округа)»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9549" y="4005064"/>
            <a:ext cx="8628662" cy="497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15 декабря 2016 г. № 470 «Об утверждении Перечня вопросов типовой программы проверки Межрегионального операционного управления Федерального казначейства» 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9549" y="4587194"/>
            <a:ext cx="8628662" cy="642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15 декабря 2016 г. № 468 «Об утверждении Перечня вопросов типовой программы проверки управления Федерального казначейства по субъекту Российской Федерации (субъектам Российской Федерации, находящимся в границах федерального округа)»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818" y="6021288"/>
            <a:ext cx="862866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проведении мотивационных конкурсов в сфере внутреннего контроля, внутреннего аудита и оценки эффективности деятельности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0714" y="5301208"/>
            <a:ext cx="862866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/>
            <a:r>
              <a:rPr lang="ru-RU" sz="11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11 ноября 2016 г. № 419 «</a:t>
            </a:r>
            <a:r>
              <a:rPr lang="ru-RU" sz="11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Стандарт </a:t>
            </a:r>
            <a:r>
              <a:rPr lang="ru-RU" sz="11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последующего </a:t>
            </a:r>
            <a:r>
              <a:rPr lang="ru-RU" sz="11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внутреннего автоматизированного контроля в территориальных органах Федерального казначейства, утвержденный приказом Федерального казначейства </a:t>
            </a:r>
            <a:r>
              <a:rPr lang="ru-RU" sz="11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1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декабря 2015 г. № 368</a:t>
            </a:r>
            <a:r>
              <a:rPr lang="ru-RU" sz="11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b="1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483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2"/>
          <p:cNvSpPr txBox="1">
            <a:spLocks/>
          </p:cNvSpPr>
          <p:nvPr/>
        </p:nvSpPr>
        <p:spPr bwMode="auto">
          <a:xfrm>
            <a:off x="500034" y="4462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800" b="1" dirty="0" smtClean="0">
                <a:solidFill>
                  <a:srgbClr val="162387"/>
                </a:solidFill>
                <a:latin typeface="Times New Roman" pitchFamily="18" charset="0"/>
              </a:rPr>
              <a:t>СТАНДАРТ ОСУЩЕСТВЛЕНИЯ </a:t>
            </a:r>
          </a:p>
          <a:p>
            <a:pPr algn="ctr" eaLnBrk="0" hangingPunct="0"/>
            <a:r>
              <a:rPr lang="ru-RU" sz="1800" b="1" dirty="0" smtClean="0">
                <a:solidFill>
                  <a:srgbClr val="162387"/>
                </a:solidFill>
                <a:latin typeface="Times New Roman" pitchFamily="18" charset="0"/>
              </a:rPr>
              <a:t>ПОСЛЕДУЮЩЕГО ОПЕРАТИВНОГО  ВНУТРЕННЕГО </a:t>
            </a:r>
          </a:p>
          <a:p>
            <a:pPr algn="ctr" eaLnBrk="0" hangingPunct="0"/>
            <a:r>
              <a:rPr lang="ru-RU" sz="1800" b="1" dirty="0" smtClean="0">
                <a:solidFill>
                  <a:srgbClr val="162387"/>
                </a:solidFill>
                <a:latin typeface="Times New Roman" pitchFamily="18" charset="0"/>
              </a:rPr>
              <a:t>АВТОМАТИЗИРОВАННОГО КОНТРОЛЯ </a:t>
            </a:r>
            <a:endParaRPr lang="ru-RU" sz="1800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96752"/>
            <a:ext cx="838541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ПРОБЛЕМЫ:</a:t>
            </a:r>
          </a:p>
          <a:p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среди показателей ПОВАК таких, по которым осуществление контроля стало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неактуальным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всегда корректная работа фильтров и алгоритмов контроля по показателям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процедур при формировании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</a:t>
            </a:r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528" y="3212976"/>
            <a:ext cx="8424936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11389" y="4321209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ДОРАБОТКЕ:</a:t>
            </a:r>
          </a:p>
          <a:p>
            <a:pPr algn="ctr"/>
            <a:endParaRPr lang="ru-RU" sz="1400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Кассовое исполнение федерального бюджета» – 36 предложений (≈ 48 % от общего числа поступивших предложений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Кассовое обслуживание исполнения бюджета субъекта Российской Федерации (местного бюджета)» – 11 предложений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≈ 15 % от общего числа поступивших предложений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Кассовое обслуживание исполнения бюджетов государственных внебюджетных фондов» – 10 предложений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≈ 13 % от общего числа поступивших предложений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4397" y="3356992"/>
            <a:ext cx="8628662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ctr">
              <a:spcAft>
                <a:spcPts val="800"/>
              </a:spcAft>
            </a:pPr>
            <a:r>
              <a:rPr lang="ru-RU" sz="11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ПРИОСТАНОВКА ДЕЙСТВИЯ</a:t>
            </a:r>
          </a:p>
          <a:p>
            <a:pPr algn="ctr">
              <a:spcAft>
                <a:spcPts val="800"/>
              </a:spcAft>
            </a:pP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Федерального казначейства от 27 апреля 2017 г. № 96</a:t>
            </a:r>
            <a:endParaRPr lang="ru-RU" sz="1400" b="1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84010" y="4221088"/>
            <a:ext cx="8424936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004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12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2"/>
          <p:cNvSpPr txBox="1">
            <a:spLocks/>
          </p:cNvSpPr>
          <p:nvPr/>
        </p:nvSpPr>
        <p:spPr bwMode="auto">
          <a:xfrm>
            <a:off x="500034" y="121216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800" b="1" dirty="0" smtClean="0">
                <a:solidFill>
                  <a:srgbClr val="162387"/>
                </a:solidFill>
                <a:latin typeface="Times New Roman" pitchFamily="18" charset="0"/>
              </a:rPr>
              <a:t>СТАНДАРТ ВНУТРЕННЕГО КОНТРОЛЯ </a:t>
            </a:r>
          </a:p>
          <a:p>
            <a:pPr algn="ctr" eaLnBrk="0" hangingPunct="0"/>
            <a:r>
              <a:rPr lang="ru-RU" sz="1800" b="1" dirty="0" smtClean="0">
                <a:solidFill>
                  <a:srgbClr val="162387"/>
                </a:solidFill>
                <a:latin typeface="Times New Roman" pitchFamily="18" charset="0"/>
              </a:rPr>
              <a:t>ФЕДЕРАЛЬНОГО КАЗНАЧЕЙСТВА</a:t>
            </a:r>
            <a:endParaRPr lang="ru-RU" sz="1800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96752"/>
            <a:ext cx="83854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ПРОБЛЕМЫ:</a:t>
            </a:r>
          </a:p>
          <a:p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автоматизация процедур (только в МОУ ФК и 44 УФК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внедрена АСД </a:t>
            </a:r>
            <a:r>
              <a:rPr lang="ru-RU" sz="1400" dirty="0" err="1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ЛанДокс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версии 3.0)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все формы документов, реализованные в ППО, соответствуют требованиям Правил осуществления… внутреннего финансового контроля и внутреннего финансового аудита, утвержденным постановлением Правительства РФ от 17 марта 2014 г. №193, и Стандарта внутреннего контроля Федерального казначейства</a:t>
            </a:r>
          </a:p>
          <a:p>
            <a:endParaRPr lang="ru-RU" sz="1400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3212976"/>
            <a:ext cx="8424936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11389" y="3414479"/>
            <a:ext cx="84249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ПРИНИМАЕМЫЕ МЕРЫ:</a:t>
            </a:r>
          </a:p>
          <a:p>
            <a:pPr algn="ctr"/>
            <a:endParaRPr lang="ru-RU" sz="1400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 контракт от 22 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2017 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ФКУ0204/05/2017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поставку необходимой вычислительной техники, ориентировочный срок завершения – январь 2018 года</a:t>
            </a:r>
          </a:p>
          <a:p>
            <a:pPr algn="just"/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завершено тестирование доработок АСД </a:t>
            </a:r>
            <a:r>
              <a:rPr lang="ru-RU" sz="1400" dirty="0" err="1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ЛанДокс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целях обеспечения соответствия реализованных форм документов </a:t>
            </a:r>
            <a:r>
              <a:rPr lang="ru-RU" sz="14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Правил осуществления… внутреннего финансового контроля и внутреннего финансового аудита, утвержденным постановлением Правительства РФ от 17 марта 2014 г. №193, и Стандарта внутреннего контроля Федерального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казначейства, ориентировочный срок внедрения –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4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июня 2017 года</a:t>
            </a:r>
            <a:endParaRPr lang="ru-RU" sz="14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69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13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-2738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Перспективы развития методологии </a:t>
            </a:r>
            <a:b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внутреннего контроля и внутреннего аудита </a:t>
            </a:r>
            <a:b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 органах федерального казначейства В 2017 ГОДУ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818" y="1196752"/>
            <a:ext cx="862866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Положения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управлении внутренними (операционными) казначейскими рисками, внутреннем контроле и внутреннем аудите в Федеральном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казначействе (при необходимости)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549" y="1700808"/>
            <a:ext cx="8628662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Стандарта управления внутренними (операционными) казначейскими рисками в Федеральном казначействе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6198" y="2353444"/>
            <a:ext cx="862866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Стандарта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Федерального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 (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818" y="2852936"/>
            <a:ext cx="862866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Классификатора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(операционных) казначейских рисков по направлениям деятельности Межрегионального операционного управления Федерального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9549" y="3429000"/>
            <a:ext cx="862866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Классификатора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(операционных) казначейских рисков по направлениям деятельности управления Федерального казначейства по субъекту Российской Федерации (субъектам Российской Федерации, находящимся в границах федерального округа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9549" y="4149080"/>
            <a:ext cx="8628662" cy="497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Перечня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типовой программы проверки Межрегионального операционного управления Федерального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9549" y="4725144"/>
            <a:ext cx="8628662" cy="642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Перечня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типовой программы проверки управления Федерального казначейства по субъекту Российской Федерации (субъектам Российской Федерации, находящимся в границах федерального округа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0714" y="5445224"/>
            <a:ext cx="862866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Стандарта осуществления последующего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внутреннего автоматизированного контроля в территориальных органах Федерального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9549" y="1700808"/>
            <a:ext cx="862866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Стандартов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и внутреннего аудита Федерального казначейства, применяемых контрольно-аудиторскими подразделениями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при </a:t>
            </a:r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ими контрольной и аудиторской 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11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112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5CA51-B043-439E-994A-5E0E109657A3}" type="slidenum">
              <a:rPr lang="ru-RU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14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600" b="1" dirty="0">
              <a:solidFill>
                <a:srgbClr val="00449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00449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дрес</a:t>
            </a:r>
            <a:r>
              <a:rPr lang="ru-RU" sz="2600" b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: г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. Москва, </a:t>
            </a:r>
            <a:r>
              <a:rPr lang="ru-RU" sz="2600" b="1" dirty="0" err="1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Миусская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пл., д. 3, стр. 4</a:t>
            </a:r>
            <a:endParaRPr lang="en-US" sz="2600" b="1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2600" b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: (495) 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214-78-05 (ВТС 4805)</a:t>
            </a:r>
            <a:endParaRPr lang="en-US" sz="2600" b="1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nvoron@roskazna.ru</a:t>
            </a:r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899592" y="414908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 txBox="1">
            <a:spLocks noChangeArrowheads="1"/>
          </p:cNvSpPr>
          <p:nvPr/>
        </p:nvSpPr>
        <p:spPr bwMode="auto">
          <a:xfrm>
            <a:off x="323528" y="1268760"/>
            <a:ext cx="8424863" cy="348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0" hangingPunct="0">
              <a:spcBef>
                <a:spcPct val="20000"/>
              </a:spcBef>
            </a:pPr>
            <a:endParaRPr lang="ru-RU" dirty="0">
              <a:solidFill>
                <a:srgbClr val="00277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Актуальные вопросы регламентации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контрольных полномочий Федерального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казначейства в финансово-бюджетной сфере</a:t>
            </a:r>
          </a:p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Актуальные вопросы осуществления внутреннего контроля и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внутреннего аудита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системе Федерального казначейства</a:t>
            </a:r>
          </a:p>
          <a:p>
            <a:pPr algn="just" eaLnBrk="0" hangingPunct="0">
              <a:spcBef>
                <a:spcPts val="1800"/>
              </a:spcBef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2"/>
          <p:cNvSpPr txBox="1">
            <a:spLocks/>
          </p:cNvSpPr>
          <p:nvPr/>
        </p:nvSpPr>
        <p:spPr bwMode="auto">
          <a:xfrm>
            <a:off x="1928813" y="285750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 dirty="0" smtClean="0">
                <a:solidFill>
                  <a:srgbClr val="162387"/>
                </a:solidFill>
                <a:latin typeface="Times New Roman" pitchFamily="18" charset="0"/>
              </a:rPr>
              <a:t>ПЛАН ВЫСТУПЛЕНИЯ</a:t>
            </a:r>
            <a:endParaRPr lang="ru-RU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729830"/>
            <a:ext cx="8825011" cy="1483146"/>
          </a:xfrm>
          <a:prstGeom prst="rect">
            <a:avLst/>
          </a:prstGeom>
          <a:solidFill>
            <a:srgbClr val="162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Актуальные вопросы регламентации контрольных полномочий Федерального казначейства в финансово-бюджетной сфере</a:t>
            </a:r>
          </a:p>
        </p:txBody>
      </p:sp>
    </p:spTree>
    <p:extLst>
      <p:ext uri="{BB962C8B-B14F-4D97-AF65-F5344CB8AC3E}">
        <p14:creationId xmlns:p14="http://schemas.microsoft.com/office/powerpoint/2010/main" val="3384979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462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КОНЦЕПТУАЛЬНОЕ ВИДЕНИЕ РАЗВИТИЯ </a:t>
            </a:r>
          </a:p>
          <a:p>
            <a:pPr algn="ctr" eaLnBrk="0" hangingPunct="0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МЕТОДОЛОГИЧЕСКОГО ОБЕСПЕЧЕНИЯ КОНТРОЛЯ </a:t>
            </a:r>
          </a:p>
          <a:p>
            <a:pPr algn="ctr" eaLnBrk="0" hangingPunct="0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 ФИНАНСОВО-БЮДЖЕТНОЙ СФЕРЕ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51520" y="1052736"/>
            <a:ext cx="2376264" cy="239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>
              <a:spcAft>
                <a:spcPts val="80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кодекс РФ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51520" y="1435950"/>
            <a:ext cx="4248472" cy="7920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</a:t>
            </a:r>
            <a:r>
              <a:rPr lang="ru-RU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внутреннего финансового контроля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основы осуществления Федеральным казначейством полномочий по внутреннему государственному финансовому контролю»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971600" y="2276872"/>
            <a:ext cx="792088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200" i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онцептуальные </a:t>
            </a: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основы, определяющие принципы и термины контроля, а также общие требования </a:t>
            </a:r>
            <a:r>
              <a:rPr lang="ru-RU" sz="1200" i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i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стандартам</a:t>
            </a:r>
            <a:endParaRPr lang="ru-RU" sz="1200" i="1" cap="small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71600" y="2708920"/>
            <a:ext cx="792088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i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бщие </a:t>
            </a: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endParaRPr lang="ru-RU" sz="1200" i="1" cap="small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971600" y="3068960"/>
            <a:ext cx="792088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</a:t>
            </a: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endParaRPr lang="ru-RU" sz="1200" i="1" cap="small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71600" y="3429000"/>
            <a:ext cx="792088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рекомендации, классификаторы, внутренние стандарты федеральных органов, осуществляющих полномочия по внутреннему государственному финансовому контролю</a:t>
            </a:r>
            <a:endParaRPr lang="ru-RU" sz="1200" i="1" cap="small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39376" y="3864868"/>
            <a:ext cx="2748448" cy="18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</a:p>
          <a:p>
            <a:pPr algn="ctr"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05.04.2013 №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44-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контрактной системе в сфере закупок товаров, работ, услуг 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государственных 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муниципальных нужд»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203848" y="3864868"/>
            <a:ext cx="2768664" cy="18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Жилищный кодекс РФ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195824" y="3861048"/>
            <a:ext cx="2768664" cy="18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21.07.2007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185-ФЗ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Фонде содействия реформированию жилищно-коммунального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36380" y="5877272"/>
            <a:ext cx="8728108" cy="576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НОРМОТВОРЧЕСКОЙ РАБОТЫ ФК ПО РАЗРАБОТКЕ И ВНЕСЕНИЮ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НОРМАТИВНЫЕ ПРАВОВЫЕ (ПРАВОВЫЕ) АКТЫ РФ В ЦЕЛЯХ ОБЕСПЕЧЕНИЯ ИСПОЛНЕНИЯ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ГОСУДАРСТВЕННОМУ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ФИНАНСОВОМУ КОНТРОЛЮ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5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462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СТАНДАРТ ВНУТРЕННЕЙ ОРГАНИЗАЦИИ </a:t>
            </a:r>
          </a:p>
          <a:p>
            <a:pPr algn="ctr">
              <a:tabLst>
                <a:tab pos="2330450" algn="l"/>
              </a:tabLst>
            </a:pPr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КОНТРОЛЬНОГО МЕРОПРИЯТИЯ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1520" y="980728"/>
            <a:ext cx="87129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недостатков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привлечения экспертов при проведении контрольного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разработки и утверждения программ по централизованным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заданиям;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акта опечатывания касс,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помещений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внесение изменений в Стандарт в части закрепления обязанности по подготовке приказа о назначении контрольного мероприятия за организационно-аналитическим отделом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сроков направления акта контрольного мероприятия, указанных в Правилах осуществления Федеральным казначейством полномочий по контролю в финансово-бюджетной сфере, утвержденных постановлением Правительства Российской Федерации от 28 ноября 2013 г. № 1092, в соответствие со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Стандартом;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формата представления возражения к акту (текстовая или табличная форма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исключение требования о минимальной численности проверочной группы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возможность направления акта выездной проверки (ревизии) по почте не позднее следующего рабочего дня с даты его подписания в случае, если представитель объекта контроля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уклоняется от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акта;</a:t>
            </a:r>
          </a:p>
          <a:p>
            <a:pPr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регламентация понятий «неэффективное использование бюджетных средств», «неправомерное использование бюджетных средств»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39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462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СОВЕТ ПО ВОПРОСАМ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ВНУТРЕННЕГО ГОСУДАРСТВЕННОГО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ФИНАНСОВОГО КОНТРОЛЯ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pic>
        <p:nvPicPr>
          <p:cNvPr id="5" name="Picture 6" descr="http://svetich.info/images/photos/medium/article107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4998" y="3276476"/>
            <a:ext cx="1933562" cy="1933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51520" y="2794589"/>
            <a:ext cx="3384376" cy="12241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№ 1. </a:t>
            </a:r>
          </a:p>
          <a:p>
            <a:pPr algn="ctr"/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модели внутреннего государственного финансового контроля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55970" y="2794589"/>
            <a:ext cx="3384376" cy="12241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№ 2. </a:t>
            </a:r>
          </a:p>
          <a:p>
            <a:pPr algn="ctr"/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стандартизации деятельности органов внутреннего государственного финансового контроля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243257"/>
            <a:ext cx="3384376" cy="12739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№ 3. </a:t>
            </a:r>
          </a:p>
          <a:p>
            <a:pPr algn="ctr"/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по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выработке подходов к организации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в сфере закупок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55970" y="4225593"/>
            <a:ext cx="3384376" cy="12739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№ 4. </a:t>
            </a:r>
          </a:p>
          <a:p>
            <a:pPr algn="ctr"/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по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выработке подходов к организации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инвестициями </a:t>
            </a:r>
            <a:b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государственным (муниципальным) имуществом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844824"/>
            <a:ext cx="7632847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Координационный комитет:</a:t>
            </a:r>
          </a:p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руководящие работники Министерства финансов РФ и Федерального казначейства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2498" y="1124744"/>
            <a:ext cx="7632847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Сопредседатели:</a:t>
            </a:r>
          </a:p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Федерального казначейства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Р.Е.Артюхин</a:t>
            </a: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Главного контрольного управления г. 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Москвы Е.А.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Данчиков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0744" y="5661248"/>
            <a:ext cx="858960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СОВЕРШЕНСТВОВАНИЮ ВГФК, В ТОМ ЧИСЛЕ РАССМОТРЕНИЕ ПРОЕКТОВ НПА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0870" y="5949280"/>
            <a:ext cx="858960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ОРГАНИЗАЦИИ МЕЖВЕДОМСТВЕННОГО ВЗАИМОДЕЙСТВИЯ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0870" y="6237312"/>
            <a:ext cx="858960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АВТОМАТИЗАЦИИ ВГФК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299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462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ПЕРСПЕКТИВЫ РАЗВИТИЯ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МЕТОДОЛОГИЧЕСКОГО ОБЕСПЕЧЕНИЯ КОНТРОЛЯ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 ФИНАНСОВО-БЮДЖЕТНОЙ СФЕРЕ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7844" y="1340768"/>
            <a:ext cx="2376264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кодекс РФ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2442" y="2636911"/>
            <a:ext cx="2376264" cy="576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КоАП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43808" y="1340768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ПОНЯТИЯ НЕЭФФЕКТИВНОГО ИСПОЛЬЗОВАНИЯ БДЖЕТНЫХ СРЕДСТВ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43808" y="1700808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ПОЛНОМОЧИЙ ОРГАНОВ ВНУТРЕННЕГО ГОСУДАРСТВЕННОГО И МУНИЦИПАЛЬНОГО ФИНАНСОВОГО КОНТРОЛЯ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43808" y="2132856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ПОЛНОМОЧИЙ ПО РЕГЛАМЕНТАЦИИ ОСУЩЕСТВЛЕНИЯ ВНУТРЕННЕГО ГОСУДАРСТВЕННОГО И МУНИЦИПАЛЬНОГО ФИНАНСОВОГО КОНТРОЛЯ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43808" y="2638929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АВТОПРОТОКОЛИРОВАНИЕ НАРУШЕНИЙ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43808" y="2924944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ШТРАФНЫХ САНКЦИЙ В ФИНАНСОВО-БЮДЖЕТНОЙ СФЕРЕ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32442" y="3333818"/>
            <a:ext cx="7147870" cy="62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ВГФК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473020" y="3263228"/>
            <a:ext cx="1406190" cy="764875"/>
            <a:chOff x="4033550" y="2999116"/>
            <a:chExt cx="1406190" cy="764875"/>
          </a:xfrm>
        </p:grpSpPr>
        <p:pic>
          <p:nvPicPr>
            <p:cNvPr id="44" name="Picture 20" descr="C:\Users\smyslova\Desktop\рисунки\4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3382">
              <a:off x="4279898" y="3004469"/>
              <a:ext cx="262157" cy="265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9" descr="C:\Users\smyslova\Desktop\рисунки\3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01355">
              <a:off x="4033550" y="3174369"/>
              <a:ext cx="408396" cy="414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24" descr="C:\Users\smyslova\Desktop\рисунки\2_2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3884">
              <a:off x="4356190" y="3369769"/>
              <a:ext cx="386995" cy="381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17" descr="C:\Users\smyslova\Desktop\рисунки\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80104">
              <a:off x="4684913" y="2999116"/>
              <a:ext cx="754827" cy="76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Прямоугольник 53"/>
          <p:cNvSpPr/>
          <p:nvPr/>
        </p:nvSpPr>
        <p:spPr>
          <a:xfrm>
            <a:off x="238651" y="4149080"/>
            <a:ext cx="2376264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№ 1092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915816" y="4149080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ДВУХЭТАПНЫЕ ПРОВЕРКИ (РЕВИЗИИ)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15816" y="4437112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СРОКОВ ОФОРМЛЕНИЯ РЕЗУЛЬТАТОВ КОНТРОЛЬНЫХ МЕРОПРИЯТИЙ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915816" y="4708383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СФЕРЫ ПРИМЕНЕНИЯ ИТ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918682" y="4941168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ПОЛНОМОЧИЙ ФК ПРИ ВЫДАЧЕ ПРЕДПИСАНИЙ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38651" y="5301208"/>
            <a:ext cx="7141662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осуществления ВГФК в сфере бюджетных правоотношений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884320" y="6453336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использованием 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96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4624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ПЕРСПЕКТИВЫ РАЗВИТИЯ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МЕТОДОЛОГИЧЕСКОГО ОБЕСПЕЧЕНИЯ КОНТРОЛЯ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 ФИНАНСОВО-БЮДЖЕТНОЙ СФЕРЕ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6187" y="2222597"/>
            <a:ext cx="7162469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привлечения экспертов для участия в контрольном мероприятии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36186" y="3223074"/>
            <a:ext cx="7162469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 нарушений (рисков), выявленных Федеральным казначейством в ходе осуществления контроля в финансово-бюджетной сфере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23528" y="5229200"/>
            <a:ext cx="7162469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классификации нарушений, выявляемых органами внутреннего государственного и муниципального финансового контроля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3528" y="4087170"/>
            <a:ext cx="2376264" cy="844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21500" y="4090710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ИСПОЛЬЗОВАНИЕМ БЮДЖЕТНЫХ СРЕДСТВ </a:t>
            </a:r>
            <a:b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КАПИТАЛЬНЫЕ ВЛОЖЕНИЯ, ИТ, НИОКР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021500" y="4531142"/>
            <a:ext cx="604867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ИСПОЛЬЗОВАНИЯ БЮДЖЕТНЫХ СРЕДСТВ</a:t>
            </a:r>
            <a:endParaRPr lang="ru-RU" sz="1200" i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36186" y="1420411"/>
            <a:ext cx="7162469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>
              <a:spcAft>
                <a:spcPts val="800"/>
              </a:spcAft>
            </a:pP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Стандарт внутренней организации контрольного мероприятия 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103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729830"/>
            <a:ext cx="8825011" cy="1483146"/>
          </a:xfrm>
          <a:prstGeom prst="rect">
            <a:avLst/>
          </a:prstGeom>
          <a:solidFill>
            <a:srgbClr val="162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just" eaLnBrk="0" hangingPunct="0">
              <a:spcBef>
                <a:spcPts val="1800"/>
              </a:spcBef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Актуальные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осуществления внутреннего контроля и внутреннего аудита в системе Федерального казначейства</a:t>
            </a:r>
          </a:p>
        </p:txBody>
      </p:sp>
    </p:spTree>
    <p:extLst>
      <p:ext uri="{BB962C8B-B14F-4D97-AF65-F5344CB8AC3E}">
        <p14:creationId xmlns:p14="http://schemas.microsoft.com/office/powerpoint/2010/main" val="3409350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10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5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6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7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8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9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9433</TotalTime>
  <Words>901</Words>
  <Application>Microsoft Office PowerPoint</Application>
  <PresentationFormat>Экран (4:3)</PresentationFormat>
  <Paragraphs>198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АКТУАЛЬНЫЕ ВОПРОСЫ  МЕТОДОЛОГИЧЕСКОГО ОБЕСПЕЧЕНИЯ деятельности Федерального казначейства  по КОНТРОЛЮ В ФИНАНСОВО-БЮДЖЕТНОЙ СФЕРЕ, ВНУТРЕННЕМУ КОНТРОЛЮ И АУДИТУ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vvnikolaev</dc:creator>
  <cp:lastModifiedBy>Ворон Наталья Юрьевна</cp:lastModifiedBy>
  <cp:revision>540</cp:revision>
  <cp:lastPrinted>2016-09-28T12:32:43Z</cp:lastPrinted>
  <dcterms:created xsi:type="dcterms:W3CDTF">2012-02-14T07:53:23Z</dcterms:created>
  <dcterms:modified xsi:type="dcterms:W3CDTF">2017-06-16T09:03:48Z</dcterms:modified>
</cp:coreProperties>
</file>