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0" r:id="rId1"/>
  </p:sldMasterIdLst>
  <p:notesMasterIdLst>
    <p:notesMasterId r:id="rId19"/>
  </p:notesMasterIdLst>
  <p:sldIdLst>
    <p:sldId id="448" r:id="rId2"/>
    <p:sldId id="442" r:id="rId3"/>
    <p:sldId id="460" r:id="rId4"/>
    <p:sldId id="453" r:id="rId5"/>
    <p:sldId id="458" r:id="rId6"/>
    <p:sldId id="455" r:id="rId7"/>
    <p:sldId id="457" r:id="rId8"/>
    <p:sldId id="446" r:id="rId9"/>
    <p:sldId id="462" r:id="rId10"/>
    <p:sldId id="459" r:id="rId11"/>
    <p:sldId id="456" r:id="rId12"/>
    <p:sldId id="468" r:id="rId13"/>
    <p:sldId id="464" r:id="rId14"/>
    <p:sldId id="466" r:id="rId15"/>
    <p:sldId id="465" r:id="rId16"/>
    <p:sldId id="463" r:id="rId17"/>
    <p:sldId id="467" r:id="rId18"/>
  </p:sldIdLst>
  <p:sldSz cx="12190413" cy="6858000"/>
  <p:notesSz cx="6799263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BBB"/>
    <a:srgbClr val="896AFA"/>
    <a:srgbClr val="E5DEFE"/>
    <a:srgbClr val="6699FF"/>
    <a:srgbClr val="002A7E"/>
    <a:srgbClr val="CC0066"/>
    <a:srgbClr val="FF3399"/>
    <a:srgbClr val="FF3300"/>
    <a:srgbClr val="006600"/>
    <a:srgbClr val="9D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944" autoAdjust="0"/>
  </p:normalViewPr>
  <p:slideViewPr>
    <p:cSldViewPr>
      <p:cViewPr>
        <p:scale>
          <a:sx n="100" d="100"/>
          <a:sy n="100" d="100"/>
        </p:scale>
        <p:origin x="-1218" y="-4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rlovaolv.UFK02\&#1056;&#1072;&#1073;&#1086;&#1095;&#1080;&#1081;%20&#1089;&#1090;&#1086;&#1083;\EXCELDO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3;&#1072;&#1076;&#1077;&#1083;&#1077;&#1094;\Desktop\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rlovaOlV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63012190564685E-3"/>
          <c:y val="0.10203747786193691"/>
          <c:w val="0.57982029774469501"/>
          <c:h val="0.88670356071547607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rgbClr val="CC0066"/>
              </a:solidFill>
            </c:spPr>
          </c:dPt>
          <c:dLbls>
            <c:dLbl>
              <c:idx val="0"/>
              <c:layout>
                <c:manualLayout>
                  <c:x val="-2.2370632570011317E-2"/>
                  <c:y val="-1.860035145235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72469840352523E-2"/>
                  <c:y val="-3.823981150938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2135318297967E-2"/>
                  <c:y val="-3.0663668089166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678465019038287"/>
                  <c:y val="8.1501973636916164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300" dirty="0">
                        <a:solidFill>
                          <a:srgbClr val="FF0000"/>
                        </a:solidFill>
                      </a:rPr>
                      <a:t>70,0%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270060279162355E-3"/>
                  <c:y val="-1.0308080329858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101150200261663E-2"/>
                  <c:y val="-4.687517292857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Лист1!$C$20:$F$25</c:f>
              <c:strCache>
                <c:ptCount val="6"/>
                <c:pt idx="0">
                  <c:v>Электронные расчеты</c:v>
                </c:pt>
                <c:pt idx="1">
                  <c:v>Федеральный бюджет</c:v>
                </c:pt>
                <c:pt idx="2">
                  <c:v>Ведение федеральных реестров</c:v>
                </c:pt>
                <c:pt idx="3">
                  <c:v>Бюджет субъекта и местный бюджет</c:v>
                </c:pt>
                <c:pt idx="4">
                  <c:v>Информационно-техническое обеспечение деятельности</c:v>
                </c:pt>
                <c:pt idx="5">
                  <c:v>Административно-хозяйственное обеспечение деятельности </c:v>
                </c:pt>
              </c:strCache>
            </c:strRef>
          </c:cat>
          <c:val>
            <c:numRef>
              <c:f>Лист1!$G$20:$G$25</c:f>
              <c:numCache>
                <c:formatCode>0.0%</c:formatCode>
                <c:ptCount val="6"/>
                <c:pt idx="0">
                  <c:v>7.4999999999999997E-2</c:v>
                </c:pt>
                <c:pt idx="1">
                  <c:v>0.1</c:v>
                </c:pt>
                <c:pt idx="2">
                  <c:v>7.4999999999999997E-2</c:v>
                </c:pt>
                <c:pt idx="3">
                  <c:v>0.7</c:v>
                </c:pt>
                <c:pt idx="4">
                  <c:v>2.5000000000000001E-2</c:v>
                </c:pt>
                <c:pt idx="5">
                  <c:v>2.5000000000000001E-2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Лист1!$C$20:$F$25</c:f>
              <c:strCache>
                <c:ptCount val="6"/>
                <c:pt idx="0">
                  <c:v>Электронные расчеты</c:v>
                </c:pt>
                <c:pt idx="1">
                  <c:v>Федеральный бюджет</c:v>
                </c:pt>
                <c:pt idx="2">
                  <c:v>Ведение федеральных реестров</c:v>
                </c:pt>
                <c:pt idx="3">
                  <c:v>Бюджет субъекта и местный бюджет</c:v>
                </c:pt>
                <c:pt idx="4">
                  <c:v>Информационно-техническое обеспечение деятельности</c:v>
                </c:pt>
                <c:pt idx="5">
                  <c:v>Административно-хозяйственное обеспечение деятельности </c:v>
                </c:pt>
              </c:strCache>
            </c:strRef>
          </c:cat>
          <c:val>
            <c:numRef>
              <c:f>Лист1!$D$20:$D$26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explosion val="25"/>
          <c:cat>
            <c:strRef>
              <c:f>Лист1!$C$20:$F$25</c:f>
              <c:strCache>
                <c:ptCount val="6"/>
                <c:pt idx="0">
                  <c:v>Электронные расчеты</c:v>
                </c:pt>
                <c:pt idx="1">
                  <c:v>Федеральный бюджет</c:v>
                </c:pt>
                <c:pt idx="2">
                  <c:v>Ведение федеральных реестров</c:v>
                </c:pt>
                <c:pt idx="3">
                  <c:v>Бюджет субъекта и местный бюджет</c:v>
                </c:pt>
                <c:pt idx="4">
                  <c:v>Информационно-техническое обеспечение деятельности</c:v>
                </c:pt>
                <c:pt idx="5">
                  <c:v>Административно-хозяйственное обеспечение деятельности </c:v>
                </c:pt>
              </c:strCache>
            </c:strRef>
          </c:cat>
          <c:val>
            <c:numRef>
              <c:f>Лист1!$E$20:$E$26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explosion val="25"/>
          <c:cat>
            <c:strRef>
              <c:f>Лист1!$C$20:$F$25</c:f>
              <c:strCache>
                <c:ptCount val="6"/>
                <c:pt idx="0">
                  <c:v>Электронные расчеты</c:v>
                </c:pt>
                <c:pt idx="1">
                  <c:v>Федеральный бюджет</c:v>
                </c:pt>
                <c:pt idx="2">
                  <c:v>Ведение федеральных реестров</c:v>
                </c:pt>
                <c:pt idx="3">
                  <c:v>Бюджет субъекта и местный бюджет</c:v>
                </c:pt>
                <c:pt idx="4">
                  <c:v>Информационно-техническое обеспечение деятельности</c:v>
                </c:pt>
                <c:pt idx="5">
                  <c:v>Административно-хозяйственное обеспечение деятельности </c:v>
                </c:pt>
              </c:strCache>
            </c:strRef>
          </c:cat>
          <c:val>
            <c:numRef>
              <c:f>Лист1!$F$20:$F$26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explosion val="25"/>
          <c:cat>
            <c:strRef>
              <c:f>Лист1!$C$20:$F$25</c:f>
              <c:strCache>
                <c:ptCount val="6"/>
                <c:pt idx="0">
                  <c:v>Электронные расчеты</c:v>
                </c:pt>
                <c:pt idx="1">
                  <c:v>Федеральный бюджет</c:v>
                </c:pt>
                <c:pt idx="2">
                  <c:v>Ведение федеральных реестров</c:v>
                </c:pt>
                <c:pt idx="3">
                  <c:v>Бюджет субъекта и местный бюджет</c:v>
                </c:pt>
                <c:pt idx="4">
                  <c:v>Информационно-техническое обеспечение деятельности</c:v>
                </c:pt>
                <c:pt idx="5">
                  <c:v>Административно-хозяйственное обеспечение деятельности </c:v>
                </c:pt>
              </c:strCache>
            </c:strRef>
          </c:cat>
          <c:val>
            <c:numRef>
              <c:f>Лист1!$G$20:$G$26</c:f>
              <c:numCache>
                <c:formatCode>0.0%</c:formatCode>
                <c:ptCount val="7"/>
                <c:pt idx="0">
                  <c:v>7.4999999999999997E-2</c:v>
                </c:pt>
                <c:pt idx="1">
                  <c:v>0.1</c:v>
                </c:pt>
                <c:pt idx="2">
                  <c:v>7.4999999999999997E-2</c:v>
                </c:pt>
                <c:pt idx="3">
                  <c:v>0.7</c:v>
                </c:pt>
                <c:pt idx="4">
                  <c:v>2.5000000000000001E-2</c:v>
                </c:pt>
                <c:pt idx="5">
                  <c:v>2.5000000000000001E-2</c:v>
                </c:pt>
                <c:pt idx="6" formatCode="0.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59333041278241816"/>
          <c:y val="2.974914551977885E-2"/>
          <c:w val="0.40025615840664169"/>
          <c:h val="0.91527534522307974"/>
        </c:manualLayout>
      </c:layout>
      <c:overlay val="0"/>
      <c:txPr>
        <a:bodyPr/>
        <a:lstStyle/>
        <a:p>
          <a:pPr rtl="0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>
                <a:latin typeface="Times New Roman" pitchFamily="18" charset="0"/>
                <a:cs typeface="Times New Roman" pitchFamily="18" charset="0"/>
              </a:defRPr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2500" baseline="0">
                <a:latin typeface="Times New Roman" pitchFamily="18" charset="0"/>
                <a:cs typeface="Times New Roman" pitchFamily="18" charset="0"/>
              </a:rPr>
              <a:t> проверок</a:t>
            </a:r>
            <a:endParaRPr lang="ru-RU" sz="25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Лист1!$H$21</c:f>
              <c:strCache>
                <c:ptCount val="1"/>
                <c:pt idx="0">
                  <c:v>Комплексные проверки</c:v>
                </c:pt>
              </c:strCache>
            </c:strRef>
          </c:tx>
          <c:spPr>
            <a:solidFill>
              <a:srgbClr val="896AFA"/>
            </a:solidFill>
          </c:spPr>
          <c:invertIfNegative val="0"/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Лист1!$I$20:$J$20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Лист1!$I$21:$J$21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Лист1!$H$22</c:f>
              <c:strCache>
                <c:ptCount val="1"/>
                <c:pt idx="0">
                  <c:v>Тематические проверки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Лист1!$I$20:$J$20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Лист1!$I$22:$J$22</c:f>
              <c:numCache>
                <c:formatCode>General</c:formatCode>
                <c:ptCount val="2"/>
                <c:pt idx="0">
                  <c:v>23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625856"/>
        <c:axId val="43660416"/>
      </c:barChart>
      <c:catAx>
        <c:axId val="43625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660416"/>
        <c:crosses val="autoZero"/>
        <c:auto val="1"/>
        <c:lblAlgn val="ctr"/>
        <c:lblOffset val="100"/>
        <c:noMultiLvlLbl val="0"/>
      </c:catAx>
      <c:valAx>
        <c:axId val="4366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6258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Лист1!$J$13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Лист1!$I$14:$I$16</c:f>
              <c:strCache>
                <c:ptCount val="3"/>
                <c:pt idx="0">
                  <c:v>Плановые проверки </c:v>
                </c:pt>
                <c:pt idx="1">
                  <c:v>Внеплановые проверки </c:v>
                </c:pt>
                <c:pt idx="2">
                  <c:v>Заключения</c:v>
                </c:pt>
              </c:strCache>
            </c:strRef>
          </c:cat>
          <c:val>
            <c:numRef>
              <c:f>Лист1!$J$14:$J$16</c:f>
              <c:numCache>
                <c:formatCode>General</c:formatCode>
                <c:ptCount val="3"/>
                <c:pt idx="0">
                  <c:v>27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Лист1!$K$13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Лист1!$I$14:$I$16</c:f>
              <c:strCache>
                <c:ptCount val="3"/>
                <c:pt idx="0">
                  <c:v>Плановые проверки </c:v>
                </c:pt>
                <c:pt idx="1">
                  <c:v>Внеплановые проверки </c:v>
                </c:pt>
                <c:pt idx="2">
                  <c:v>Заключения</c:v>
                </c:pt>
              </c:strCache>
            </c:strRef>
          </c:cat>
          <c:val>
            <c:numRef>
              <c:f>Лист1!$K$14:$K$16</c:f>
              <c:numCache>
                <c:formatCode>General</c:formatCode>
                <c:ptCount val="3"/>
                <c:pt idx="0">
                  <c:v>24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001664"/>
        <c:axId val="60032128"/>
        <c:axId val="0"/>
      </c:bar3DChart>
      <c:catAx>
        <c:axId val="60001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032128"/>
        <c:crosses val="autoZero"/>
        <c:auto val="1"/>
        <c:lblAlgn val="ctr"/>
        <c:lblOffset val="100"/>
        <c:noMultiLvlLbl val="0"/>
      </c:catAx>
      <c:valAx>
        <c:axId val="6003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001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217A0-89D6-42B6-B926-4A63BBDCDF3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E6E2AC-ED78-4562-8789-EED7E96BC82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Нарушения порядка работы по получению денежных чековых книжек, их учета и выдачи клиентам;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E74BA8D-B358-4235-B944-F9A596A0A199}" type="parTrans" cxnId="{848A4BA8-8A63-4242-B226-939EF2B672B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AEB74EA-A5AF-41B1-A8DB-86CB811A9BEC}" type="sibTrans" cxnId="{848A4BA8-8A63-4242-B226-939EF2B672B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7B03CF1-1389-48C1-BF11-78948D5AEA5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Нарушения порядка учета  бюджетных обязательств получателей средств федерального бюджета;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6C43469-DAC9-43B7-A133-2F4E69082087}" type="parTrans" cxnId="{1298543F-31C6-4D06-8A22-D54AA793DF0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A16398-8954-411A-A384-BA353C0D0B58}" type="sibTrans" cxnId="{1298543F-31C6-4D06-8A22-D54AA793DF0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70D558F-2882-41C7-9BD1-F095A27B3CC0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Нарушения порядка санкционирования оплаты денежных обязательств получателей средств федерального бюджета;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E6D11A-93AF-4507-9F30-B0FA3FFD76D5}" type="parTrans" cxnId="{96F19285-56ED-46F6-A8A9-E1E843BC996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FF76E5D-F95C-4EBA-8C92-3EA77F747EB3}" type="sibTrans" cxnId="{96F19285-56ED-46F6-A8A9-E1E843BC996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7001811-2A01-4098-92E1-B8640F2E6AA4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Несоответствие платежных (расчетных) документов клиентов установленным требованиям;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FACAD6-A128-4225-B391-A53A32E4FE94}" type="parTrans" cxnId="{9A7F9E19-49B3-4892-958F-4A495FEE5E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AD4ADAC-801D-4167-B2AB-A48262F565A1}" type="sibTrans" cxnId="{9A7F9E19-49B3-4892-958F-4A495FEE5E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AAC93D5-7CB6-4FB3-A678-DBD727D89589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Нарушения порядка исполнения требований исполнительных документов, и др.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46FB43-5C09-4923-B58C-1A01C8F9A1E5}" type="parTrans" cxnId="{1BFA4C0E-3FFA-4ABB-BC54-A5E2A017EBD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BB026B2-96DF-4F1B-B3ED-906DE97B5D83}" type="sibTrans" cxnId="{1BFA4C0E-3FFA-4ABB-BC54-A5E2A017EBD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D267D82-D33F-4DCC-BAD8-ED70B6C60B0A}" type="pres">
      <dgm:prSet presAssocID="{433217A0-89D6-42B6-B926-4A63BBDCD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02BAD-FB41-4F98-A9E3-5E14425AE8A7}" type="pres">
      <dgm:prSet presAssocID="{2BE6E2AC-ED78-4562-8789-EED7E96BC827}" presName="parentText" presStyleLbl="node1" presStyleIdx="0" presStyleCnt="5" custLinFactY="300000" custLinFactNeighborX="150" custLinFactNeighborY="337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74D6C-4A1F-4EB2-9B24-A537D9FB3A0E}" type="pres">
      <dgm:prSet presAssocID="{DAEB74EA-A5AF-41B1-A8DB-86CB811A9BEC}" presName="spacer" presStyleCnt="0"/>
      <dgm:spPr/>
    </dgm:pt>
    <dgm:pt modelId="{12732EDB-7214-48A1-8BCE-BA0E2AFEBC6B}" type="pres">
      <dgm:prSet presAssocID="{97B03CF1-1389-48C1-BF11-78948D5AEA5E}" presName="parentText" presStyleLbl="node1" presStyleIdx="1" presStyleCnt="5" custLinFactY="-784" custLinFactNeighborX="12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657C-A12B-41DF-86B3-BBB04FBEFD64}" type="pres">
      <dgm:prSet presAssocID="{42A16398-8954-411A-A384-BA353C0D0B58}" presName="spacer" presStyleCnt="0"/>
      <dgm:spPr/>
    </dgm:pt>
    <dgm:pt modelId="{9F7857C0-C12D-47D4-BA25-8288B35F9F2C}" type="pres">
      <dgm:prSet presAssocID="{F70D558F-2882-41C7-9BD1-F095A27B3CC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95CCF-1CF3-4962-92D2-5B191C8EF4EC}" type="pres">
      <dgm:prSet presAssocID="{6FF76E5D-F95C-4EBA-8C92-3EA77F747EB3}" presName="spacer" presStyleCnt="0"/>
      <dgm:spPr/>
    </dgm:pt>
    <dgm:pt modelId="{D9C297ED-75F5-478E-8B8E-6D0E7D474B1F}" type="pres">
      <dgm:prSet presAssocID="{67001811-2A01-4098-92E1-B8640F2E6AA4}" presName="parentText" presStyleLbl="node1" presStyleIdx="3" presStyleCnt="5" custScaleY="103707" custLinFactY="-308980" custLinFactNeighborX="150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EC90C-ECFD-4DBF-BB5C-E46E75C25616}" type="pres">
      <dgm:prSet presAssocID="{8AD4ADAC-801D-4167-B2AB-A48262F565A1}" presName="spacer" presStyleCnt="0"/>
      <dgm:spPr/>
    </dgm:pt>
    <dgm:pt modelId="{4D5A503E-5D65-4BC8-9C1E-0A796A9F1733}" type="pres">
      <dgm:prSet presAssocID="{CAAC93D5-7CB6-4FB3-A678-DBD727D895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A4C0E-3FFA-4ABB-BC54-A5E2A017EBD1}" srcId="{433217A0-89D6-42B6-B926-4A63BBDCDF30}" destId="{CAAC93D5-7CB6-4FB3-A678-DBD727D89589}" srcOrd="4" destOrd="0" parTransId="{8646FB43-5C09-4923-B58C-1A01C8F9A1E5}" sibTransId="{3BB026B2-96DF-4F1B-B3ED-906DE97B5D83}"/>
    <dgm:cxn modelId="{C929966F-6F3C-4D34-8F97-5DFD7355E59A}" type="presOf" srcId="{2BE6E2AC-ED78-4562-8789-EED7E96BC827}" destId="{0F502BAD-FB41-4F98-A9E3-5E14425AE8A7}" srcOrd="0" destOrd="0" presId="urn:microsoft.com/office/officeart/2005/8/layout/vList2"/>
    <dgm:cxn modelId="{E21B2CF2-6D7E-4E7D-97D0-DB3EBA4F6CD8}" type="presOf" srcId="{97B03CF1-1389-48C1-BF11-78948D5AEA5E}" destId="{12732EDB-7214-48A1-8BCE-BA0E2AFEBC6B}" srcOrd="0" destOrd="0" presId="urn:microsoft.com/office/officeart/2005/8/layout/vList2"/>
    <dgm:cxn modelId="{8E5ACC4E-FA67-4565-880D-28A73C2B0C46}" type="presOf" srcId="{67001811-2A01-4098-92E1-B8640F2E6AA4}" destId="{D9C297ED-75F5-478E-8B8E-6D0E7D474B1F}" srcOrd="0" destOrd="0" presId="urn:microsoft.com/office/officeart/2005/8/layout/vList2"/>
    <dgm:cxn modelId="{78624EB2-74CB-417F-9C0F-0B94D3570BAF}" type="presOf" srcId="{433217A0-89D6-42B6-B926-4A63BBDCDF30}" destId="{9D267D82-D33F-4DCC-BAD8-ED70B6C60B0A}" srcOrd="0" destOrd="0" presId="urn:microsoft.com/office/officeart/2005/8/layout/vList2"/>
    <dgm:cxn modelId="{1298543F-31C6-4D06-8A22-D54AA793DF07}" srcId="{433217A0-89D6-42B6-B926-4A63BBDCDF30}" destId="{97B03CF1-1389-48C1-BF11-78948D5AEA5E}" srcOrd="1" destOrd="0" parTransId="{46C43469-DAC9-43B7-A133-2F4E69082087}" sibTransId="{42A16398-8954-411A-A384-BA353C0D0B58}"/>
    <dgm:cxn modelId="{9A7F9E19-49B3-4892-958F-4A495FEE5E40}" srcId="{433217A0-89D6-42B6-B926-4A63BBDCDF30}" destId="{67001811-2A01-4098-92E1-B8640F2E6AA4}" srcOrd="3" destOrd="0" parTransId="{44FACAD6-A128-4225-B391-A53A32E4FE94}" sibTransId="{8AD4ADAC-801D-4167-B2AB-A48262F565A1}"/>
    <dgm:cxn modelId="{70DE6EAA-4594-481E-82BB-C778751DD7F3}" type="presOf" srcId="{F70D558F-2882-41C7-9BD1-F095A27B3CC0}" destId="{9F7857C0-C12D-47D4-BA25-8288B35F9F2C}" srcOrd="0" destOrd="0" presId="urn:microsoft.com/office/officeart/2005/8/layout/vList2"/>
    <dgm:cxn modelId="{848A4BA8-8A63-4242-B226-939EF2B672BA}" srcId="{433217A0-89D6-42B6-B926-4A63BBDCDF30}" destId="{2BE6E2AC-ED78-4562-8789-EED7E96BC827}" srcOrd="0" destOrd="0" parTransId="{CE74BA8D-B358-4235-B944-F9A596A0A199}" sibTransId="{DAEB74EA-A5AF-41B1-A8DB-86CB811A9BEC}"/>
    <dgm:cxn modelId="{B41F4ACE-9652-45C3-A5AB-C609E2DF4E40}" type="presOf" srcId="{CAAC93D5-7CB6-4FB3-A678-DBD727D89589}" destId="{4D5A503E-5D65-4BC8-9C1E-0A796A9F1733}" srcOrd="0" destOrd="0" presId="urn:microsoft.com/office/officeart/2005/8/layout/vList2"/>
    <dgm:cxn modelId="{96F19285-56ED-46F6-A8A9-E1E843BC9969}" srcId="{433217A0-89D6-42B6-B926-4A63BBDCDF30}" destId="{F70D558F-2882-41C7-9BD1-F095A27B3CC0}" srcOrd="2" destOrd="0" parTransId="{54E6D11A-93AF-4507-9F30-B0FA3FFD76D5}" sibTransId="{6FF76E5D-F95C-4EBA-8C92-3EA77F747EB3}"/>
    <dgm:cxn modelId="{C3F20775-1FC0-4C80-B0F2-DD6A5ACDD0DF}" type="presParOf" srcId="{9D267D82-D33F-4DCC-BAD8-ED70B6C60B0A}" destId="{0F502BAD-FB41-4F98-A9E3-5E14425AE8A7}" srcOrd="0" destOrd="0" presId="urn:microsoft.com/office/officeart/2005/8/layout/vList2"/>
    <dgm:cxn modelId="{FC95450D-E3F1-4529-ACBF-290858F5F435}" type="presParOf" srcId="{9D267D82-D33F-4DCC-BAD8-ED70B6C60B0A}" destId="{BE974D6C-4A1F-4EB2-9B24-A537D9FB3A0E}" srcOrd="1" destOrd="0" presId="urn:microsoft.com/office/officeart/2005/8/layout/vList2"/>
    <dgm:cxn modelId="{4CAD5D9B-298C-4B8F-86E7-8EC2906D9CF2}" type="presParOf" srcId="{9D267D82-D33F-4DCC-BAD8-ED70B6C60B0A}" destId="{12732EDB-7214-48A1-8BCE-BA0E2AFEBC6B}" srcOrd="2" destOrd="0" presId="urn:microsoft.com/office/officeart/2005/8/layout/vList2"/>
    <dgm:cxn modelId="{0D945EAC-A16A-45A8-836B-AAAEC2A827E6}" type="presParOf" srcId="{9D267D82-D33F-4DCC-BAD8-ED70B6C60B0A}" destId="{DB85657C-A12B-41DF-86B3-BBB04FBEFD64}" srcOrd="3" destOrd="0" presId="urn:microsoft.com/office/officeart/2005/8/layout/vList2"/>
    <dgm:cxn modelId="{5599F4BA-C419-4C10-A03E-49EE92458406}" type="presParOf" srcId="{9D267D82-D33F-4DCC-BAD8-ED70B6C60B0A}" destId="{9F7857C0-C12D-47D4-BA25-8288B35F9F2C}" srcOrd="4" destOrd="0" presId="urn:microsoft.com/office/officeart/2005/8/layout/vList2"/>
    <dgm:cxn modelId="{DD1F4D84-88C6-4B2D-82B5-357381034782}" type="presParOf" srcId="{9D267D82-D33F-4DCC-BAD8-ED70B6C60B0A}" destId="{DC495CCF-1CF3-4962-92D2-5B191C8EF4EC}" srcOrd="5" destOrd="0" presId="urn:microsoft.com/office/officeart/2005/8/layout/vList2"/>
    <dgm:cxn modelId="{EFAA4B7B-469C-485A-BE23-13D5697F7E80}" type="presParOf" srcId="{9D267D82-D33F-4DCC-BAD8-ED70B6C60B0A}" destId="{D9C297ED-75F5-478E-8B8E-6D0E7D474B1F}" srcOrd="6" destOrd="0" presId="urn:microsoft.com/office/officeart/2005/8/layout/vList2"/>
    <dgm:cxn modelId="{85C5276C-32E9-454D-B4D6-4D67922978BC}" type="presParOf" srcId="{9D267D82-D33F-4DCC-BAD8-ED70B6C60B0A}" destId="{AC4EC90C-ECFD-4DBF-BB5C-E46E75C25616}" srcOrd="7" destOrd="0" presId="urn:microsoft.com/office/officeart/2005/8/layout/vList2"/>
    <dgm:cxn modelId="{C59F1858-D57F-41A6-AFEB-72A252A6EF26}" type="presParOf" srcId="{9D267D82-D33F-4DCC-BAD8-ED70B6C60B0A}" destId="{4D5A503E-5D65-4BC8-9C1E-0A796A9F17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BF826-D152-46B1-9C6B-B64A01E68194}" type="doc">
      <dgm:prSet loTypeId="urn:microsoft.com/office/officeart/2005/8/layout/hierarchy4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192EBE7-1E27-4A6E-AD45-40FCB2FFF022}">
      <dgm:prSet phldrT="[Текст]"/>
      <dgm:spPr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6699FF"/>
          </a:extrusionClr>
        </a:sp3d>
      </dgm:spPr>
      <dgm:t>
        <a:bodyPr/>
        <a:lstStyle/>
        <a:p>
          <a:r>
            <a:rPr lang="ru-RU" dirty="0" smtClean="0"/>
            <a:t>МЕТОДЫ </a:t>
          </a:r>
          <a:endParaRPr lang="ru-RU" dirty="0"/>
        </a:p>
      </dgm:t>
    </dgm:pt>
    <dgm:pt modelId="{F900DCC8-9CF5-4F25-84C4-8CC791E98680}" type="parTrans" cxnId="{FEEC7037-E5E8-46FD-9A7D-F11075F1F26E}">
      <dgm:prSet/>
      <dgm:spPr/>
      <dgm:t>
        <a:bodyPr/>
        <a:lstStyle/>
        <a:p>
          <a:endParaRPr lang="ru-RU"/>
        </a:p>
      </dgm:t>
    </dgm:pt>
    <dgm:pt modelId="{549B4BDE-A8FD-4493-BFCD-AAE256DDF195}" type="sibTrans" cxnId="{FEEC7037-E5E8-46FD-9A7D-F11075F1F26E}">
      <dgm:prSet/>
      <dgm:spPr/>
      <dgm:t>
        <a:bodyPr/>
        <a:lstStyle/>
        <a:p>
          <a:endParaRPr lang="ru-RU"/>
        </a:p>
      </dgm:t>
    </dgm:pt>
    <dgm:pt modelId="{29039311-4EFA-4CDA-9334-E0697277C0AE}">
      <dgm:prSet phldrT="[Текст]" custT="1"/>
      <dgm:spPr>
        <a:solidFill>
          <a:srgbClr val="896AFA"/>
        </a:solidFill>
      </dgm:spPr>
      <dgm:t>
        <a:bodyPr/>
        <a:lstStyle/>
        <a:p>
          <a:r>
            <a:rPr lang="ru-RU" sz="2400" dirty="0" smtClean="0"/>
            <a:t>КОМПЛЕКСНАЯ ПРОВЕРКА </a:t>
          </a:r>
        </a:p>
        <a:p>
          <a:r>
            <a:rPr lang="ru-RU" sz="1800" dirty="0" smtClean="0"/>
            <a:t>(продолжительность– до 21 дня)</a:t>
          </a:r>
          <a:endParaRPr lang="ru-RU" sz="1800" dirty="0"/>
        </a:p>
      </dgm:t>
    </dgm:pt>
    <dgm:pt modelId="{994617B6-5804-4583-AC43-BEC7D61F6BE3}" type="parTrans" cxnId="{1D0A3495-721D-4506-AB72-E519C739D17E}">
      <dgm:prSet/>
      <dgm:spPr/>
      <dgm:t>
        <a:bodyPr/>
        <a:lstStyle/>
        <a:p>
          <a:endParaRPr lang="ru-RU"/>
        </a:p>
      </dgm:t>
    </dgm:pt>
    <dgm:pt modelId="{3039E91F-D0F3-4CAC-A5AA-CB0F7AE4866B}" type="sibTrans" cxnId="{1D0A3495-721D-4506-AB72-E519C739D17E}">
      <dgm:prSet/>
      <dgm:spPr/>
      <dgm:t>
        <a:bodyPr/>
        <a:lstStyle/>
        <a:p>
          <a:endParaRPr lang="ru-RU"/>
        </a:p>
      </dgm:t>
    </dgm:pt>
    <dgm:pt modelId="{6DCAD184-8E1E-4C21-A78C-2D10E15853F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ТЕМАТИЧЕСКАЯ ПРОВЕРКА 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(продолжительность – до 14 дней)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ABFC918-B447-4010-9054-B01A40D60036}" type="parTrans" cxnId="{947A2215-0469-4DE9-9083-943026750741}">
      <dgm:prSet/>
      <dgm:spPr/>
      <dgm:t>
        <a:bodyPr/>
        <a:lstStyle/>
        <a:p>
          <a:endParaRPr lang="ru-RU"/>
        </a:p>
      </dgm:t>
    </dgm:pt>
    <dgm:pt modelId="{6479F901-3377-4D00-A520-DC8C38FCC643}" type="sibTrans" cxnId="{947A2215-0469-4DE9-9083-943026750741}">
      <dgm:prSet/>
      <dgm:spPr/>
      <dgm:t>
        <a:bodyPr/>
        <a:lstStyle/>
        <a:p>
          <a:endParaRPr lang="ru-RU"/>
        </a:p>
      </dgm:t>
    </dgm:pt>
    <dgm:pt modelId="{03225DFE-E59B-48E1-8DE0-391B025313B3}" type="pres">
      <dgm:prSet presAssocID="{9BEBF826-D152-46B1-9C6B-B64A01E681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45F21-EF45-4A53-A8E5-344C3FD6D49E}" type="pres">
      <dgm:prSet presAssocID="{D192EBE7-1E27-4A6E-AD45-40FCB2FFF022}" presName="vertOne" presStyleCnt="0"/>
      <dgm:spPr/>
    </dgm:pt>
    <dgm:pt modelId="{1ED0AFDE-2AC8-48AF-877D-0CC34D6D4B2C}" type="pres">
      <dgm:prSet presAssocID="{D192EBE7-1E27-4A6E-AD45-40FCB2FFF022}" presName="txOne" presStyleLbl="node0" presStyleIdx="0" presStyleCnt="1" custScaleY="24592" custLinFactNeighborX="4314" custLinFactNeighborY="61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CFA067-C633-4F01-8D1D-228557CF1187}" type="pres">
      <dgm:prSet presAssocID="{D192EBE7-1E27-4A6E-AD45-40FCB2FFF022}" presName="parTransOne" presStyleCnt="0"/>
      <dgm:spPr/>
    </dgm:pt>
    <dgm:pt modelId="{A524C80C-A4E4-4952-B5E1-9AD20651BDCE}" type="pres">
      <dgm:prSet presAssocID="{D192EBE7-1E27-4A6E-AD45-40FCB2FFF022}" presName="horzOne" presStyleCnt="0"/>
      <dgm:spPr/>
    </dgm:pt>
    <dgm:pt modelId="{E819A593-289C-4307-91B7-464C02B8E166}" type="pres">
      <dgm:prSet presAssocID="{29039311-4EFA-4CDA-9334-E0697277C0AE}" presName="vertTwo" presStyleCnt="0"/>
      <dgm:spPr/>
    </dgm:pt>
    <dgm:pt modelId="{D2197587-08ED-4D5D-B936-617E221BDFF9}" type="pres">
      <dgm:prSet presAssocID="{29039311-4EFA-4CDA-9334-E0697277C0A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D54E58-188F-4179-A57E-7ED7214186A8}" type="pres">
      <dgm:prSet presAssocID="{29039311-4EFA-4CDA-9334-E0697277C0AE}" presName="horzTwo" presStyleCnt="0"/>
      <dgm:spPr/>
    </dgm:pt>
    <dgm:pt modelId="{FE97FA5B-DBF0-4C37-AAAD-10C207337013}" type="pres">
      <dgm:prSet presAssocID="{3039E91F-D0F3-4CAC-A5AA-CB0F7AE4866B}" presName="sibSpaceTwo" presStyleCnt="0"/>
      <dgm:spPr/>
    </dgm:pt>
    <dgm:pt modelId="{354EDE80-3353-4AA4-92BD-843547CEC763}" type="pres">
      <dgm:prSet presAssocID="{6DCAD184-8E1E-4C21-A78C-2D10E15853F6}" presName="vertTwo" presStyleCnt="0"/>
      <dgm:spPr/>
    </dgm:pt>
    <dgm:pt modelId="{2285A662-6FE1-45EC-B378-EEB85A4E702D}" type="pres">
      <dgm:prSet presAssocID="{6DCAD184-8E1E-4C21-A78C-2D10E15853F6}" presName="txTwo" presStyleLbl="node2" presStyleIdx="1" presStyleCnt="2" custLinFactNeighborX="-2689" custLinFactNeighborY="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A79B8-CF5B-4565-A7BE-A18EAC2DA219}" type="pres">
      <dgm:prSet presAssocID="{6DCAD184-8E1E-4C21-A78C-2D10E15853F6}" presName="horzTwo" presStyleCnt="0"/>
      <dgm:spPr/>
    </dgm:pt>
  </dgm:ptLst>
  <dgm:cxnLst>
    <dgm:cxn modelId="{C4813E13-FA37-4FCA-A06C-28648BA6C7F6}" type="presOf" srcId="{29039311-4EFA-4CDA-9334-E0697277C0AE}" destId="{D2197587-08ED-4D5D-B936-617E221BDFF9}" srcOrd="0" destOrd="0" presId="urn:microsoft.com/office/officeart/2005/8/layout/hierarchy4"/>
    <dgm:cxn modelId="{12E01422-8A38-4A5F-B501-3B1F865EA199}" type="presOf" srcId="{9BEBF826-D152-46B1-9C6B-B64A01E68194}" destId="{03225DFE-E59B-48E1-8DE0-391B025313B3}" srcOrd="0" destOrd="0" presId="urn:microsoft.com/office/officeart/2005/8/layout/hierarchy4"/>
    <dgm:cxn modelId="{1D0A3495-721D-4506-AB72-E519C739D17E}" srcId="{D192EBE7-1E27-4A6E-AD45-40FCB2FFF022}" destId="{29039311-4EFA-4CDA-9334-E0697277C0AE}" srcOrd="0" destOrd="0" parTransId="{994617B6-5804-4583-AC43-BEC7D61F6BE3}" sibTransId="{3039E91F-D0F3-4CAC-A5AA-CB0F7AE4866B}"/>
    <dgm:cxn modelId="{947A2215-0469-4DE9-9083-943026750741}" srcId="{D192EBE7-1E27-4A6E-AD45-40FCB2FFF022}" destId="{6DCAD184-8E1E-4C21-A78C-2D10E15853F6}" srcOrd="1" destOrd="0" parTransId="{DABFC918-B447-4010-9054-B01A40D60036}" sibTransId="{6479F901-3377-4D00-A520-DC8C38FCC643}"/>
    <dgm:cxn modelId="{48770FA2-CE0F-44EF-ABD0-8466A3BE991F}" type="presOf" srcId="{D192EBE7-1E27-4A6E-AD45-40FCB2FFF022}" destId="{1ED0AFDE-2AC8-48AF-877D-0CC34D6D4B2C}" srcOrd="0" destOrd="0" presId="urn:microsoft.com/office/officeart/2005/8/layout/hierarchy4"/>
    <dgm:cxn modelId="{FEEC7037-E5E8-46FD-9A7D-F11075F1F26E}" srcId="{9BEBF826-D152-46B1-9C6B-B64A01E68194}" destId="{D192EBE7-1E27-4A6E-AD45-40FCB2FFF022}" srcOrd="0" destOrd="0" parTransId="{F900DCC8-9CF5-4F25-84C4-8CC791E98680}" sibTransId="{549B4BDE-A8FD-4493-BFCD-AAE256DDF195}"/>
    <dgm:cxn modelId="{82A5676F-D32F-48B2-AFEB-77B6E19725F7}" type="presOf" srcId="{6DCAD184-8E1E-4C21-A78C-2D10E15853F6}" destId="{2285A662-6FE1-45EC-B378-EEB85A4E702D}" srcOrd="0" destOrd="0" presId="urn:microsoft.com/office/officeart/2005/8/layout/hierarchy4"/>
    <dgm:cxn modelId="{979007CC-3648-41ED-966E-1B41785A527C}" type="presParOf" srcId="{03225DFE-E59B-48E1-8DE0-391B025313B3}" destId="{C0C45F21-EF45-4A53-A8E5-344C3FD6D49E}" srcOrd="0" destOrd="0" presId="urn:microsoft.com/office/officeart/2005/8/layout/hierarchy4"/>
    <dgm:cxn modelId="{609BA3F5-0DC1-4638-B915-81DF2588B8B9}" type="presParOf" srcId="{C0C45F21-EF45-4A53-A8E5-344C3FD6D49E}" destId="{1ED0AFDE-2AC8-48AF-877D-0CC34D6D4B2C}" srcOrd="0" destOrd="0" presId="urn:microsoft.com/office/officeart/2005/8/layout/hierarchy4"/>
    <dgm:cxn modelId="{22665E9C-F897-4D64-BA96-3AB905524B60}" type="presParOf" srcId="{C0C45F21-EF45-4A53-A8E5-344C3FD6D49E}" destId="{87CFA067-C633-4F01-8D1D-228557CF1187}" srcOrd="1" destOrd="0" presId="urn:microsoft.com/office/officeart/2005/8/layout/hierarchy4"/>
    <dgm:cxn modelId="{EB26C811-046B-473B-8214-4F61357D410B}" type="presParOf" srcId="{C0C45F21-EF45-4A53-A8E5-344C3FD6D49E}" destId="{A524C80C-A4E4-4952-B5E1-9AD20651BDCE}" srcOrd="2" destOrd="0" presId="urn:microsoft.com/office/officeart/2005/8/layout/hierarchy4"/>
    <dgm:cxn modelId="{F3CD117A-DD13-433A-A047-FC62644CB689}" type="presParOf" srcId="{A524C80C-A4E4-4952-B5E1-9AD20651BDCE}" destId="{E819A593-289C-4307-91B7-464C02B8E166}" srcOrd="0" destOrd="0" presId="urn:microsoft.com/office/officeart/2005/8/layout/hierarchy4"/>
    <dgm:cxn modelId="{43D9A320-1E15-41C9-945C-927EFB7C610F}" type="presParOf" srcId="{E819A593-289C-4307-91B7-464C02B8E166}" destId="{D2197587-08ED-4D5D-B936-617E221BDFF9}" srcOrd="0" destOrd="0" presId="urn:microsoft.com/office/officeart/2005/8/layout/hierarchy4"/>
    <dgm:cxn modelId="{9F5098DB-8C62-4F8E-8C5D-25F23F6C2AF2}" type="presParOf" srcId="{E819A593-289C-4307-91B7-464C02B8E166}" destId="{CCD54E58-188F-4179-A57E-7ED7214186A8}" srcOrd="1" destOrd="0" presId="urn:microsoft.com/office/officeart/2005/8/layout/hierarchy4"/>
    <dgm:cxn modelId="{9E803A45-B91A-4ED0-AA44-FCE27384A5A4}" type="presParOf" srcId="{A524C80C-A4E4-4952-B5E1-9AD20651BDCE}" destId="{FE97FA5B-DBF0-4C37-AAAD-10C207337013}" srcOrd="1" destOrd="0" presId="urn:microsoft.com/office/officeart/2005/8/layout/hierarchy4"/>
    <dgm:cxn modelId="{0836A718-2BB9-4EF5-997F-3A9ABED2D47A}" type="presParOf" srcId="{A524C80C-A4E4-4952-B5E1-9AD20651BDCE}" destId="{354EDE80-3353-4AA4-92BD-843547CEC763}" srcOrd="2" destOrd="0" presId="urn:microsoft.com/office/officeart/2005/8/layout/hierarchy4"/>
    <dgm:cxn modelId="{703D6CFC-3BBB-4409-BD96-C75CCF5AF71C}" type="presParOf" srcId="{354EDE80-3353-4AA4-92BD-843547CEC763}" destId="{2285A662-6FE1-45EC-B378-EEB85A4E702D}" srcOrd="0" destOrd="0" presId="urn:microsoft.com/office/officeart/2005/8/layout/hierarchy4"/>
    <dgm:cxn modelId="{4EAA2D61-FDE4-4A35-B1C7-6CA778F5E9FB}" type="presParOf" srcId="{354EDE80-3353-4AA4-92BD-843547CEC763}" destId="{B58A79B8-CF5B-4565-A7BE-A18EAC2DA2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41630-0951-4E7E-9542-AA95208E3EF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B354B3-8489-4656-8D55-9DA1566ED73E}">
      <dgm:prSet phldrT="[Текст]" custT="1"/>
      <dgm:spPr/>
      <dgm:t>
        <a:bodyPr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человеческий фактор: недостаток знаний, неправильные действия (намеренные/ненамеренные), неэффективное распределение функциональных обязанностей;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361AA53-5E00-40C6-AE51-271C45E86FB9}" type="parTrans" cxnId="{1C79224B-E0A3-494F-969B-83AFA31025E9}">
      <dgm:prSet/>
      <dgm:spPr/>
      <dgm:t>
        <a:bodyPr/>
        <a:lstStyle/>
        <a:p>
          <a:endParaRPr lang="ru-RU"/>
        </a:p>
      </dgm:t>
    </dgm:pt>
    <dgm:pt modelId="{9D2DFEF4-0343-4FB0-9250-FF23879791F1}" type="sibTrans" cxnId="{1C79224B-E0A3-494F-969B-83AFA31025E9}">
      <dgm:prSet/>
      <dgm:spPr/>
      <dgm:t>
        <a:bodyPr/>
        <a:lstStyle/>
        <a:p>
          <a:endParaRPr lang="ru-RU"/>
        </a:p>
      </dgm:t>
    </dgm:pt>
    <dgm:pt modelId="{398A5724-29DA-48E7-AF2E-EF6F7458A8FF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двоякое толкование норм законодательства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007271D2-59AD-47C4-8CBA-186291C48153}" type="parTrans" cxnId="{F2A23C8C-3505-4F25-BCF0-9A6F0C8BCEAC}">
      <dgm:prSet/>
      <dgm:spPr/>
      <dgm:t>
        <a:bodyPr/>
        <a:lstStyle/>
        <a:p>
          <a:endParaRPr lang="ru-RU"/>
        </a:p>
      </dgm:t>
    </dgm:pt>
    <dgm:pt modelId="{127A0490-5BBC-429F-9803-5171A0892CEE}" type="sibTrans" cxnId="{F2A23C8C-3505-4F25-BCF0-9A6F0C8BCEAC}">
      <dgm:prSet/>
      <dgm:spPr/>
      <dgm:t>
        <a:bodyPr/>
        <a:lstStyle/>
        <a:p>
          <a:endParaRPr lang="ru-RU"/>
        </a:p>
      </dgm:t>
    </dgm:pt>
    <dgm:pt modelId="{F031BB09-C1FF-4050-9E2F-8FFC842BAC4C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недостаточный уровень организации внутреннего контроля;</a:t>
          </a:r>
        </a:p>
      </dgm:t>
    </dgm:pt>
    <dgm:pt modelId="{AEA4D91B-DCE9-4D4F-AF7B-82DD99566D90}" type="parTrans" cxnId="{4CFD29A1-DC38-456A-82EE-AA31C55D6617}">
      <dgm:prSet/>
      <dgm:spPr/>
      <dgm:t>
        <a:bodyPr/>
        <a:lstStyle/>
        <a:p>
          <a:endParaRPr lang="ru-RU"/>
        </a:p>
      </dgm:t>
    </dgm:pt>
    <dgm:pt modelId="{76A77D9B-477A-443E-A166-D99E341421A9}" type="sibTrans" cxnId="{4CFD29A1-DC38-456A-82EE-AA31C55D6617}">
      <dgm:prSet/>
      <dgm:spPr/>
      <dgm:t>
        <a:bodyPr/>
        <a:lstStyle/>
        <a:p>
          <a:endParaRPr lang="ru-RU"/>
        </a:p>
      </dgm:t>
    </dgm:pt>
    <dgm:pt modelId="{4EE4D74C-F670-4EC1-868E-7E6E8690E9FC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технологии: ошибки, сбои в работе прикладного программного обеспечения;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5B75BEC-2B74-46A3-B591-3D87A9871A1A}" type="parTrans" cxnId="{EEA0D7DE-4F3D-44BA-9E18-CBD67955566D}">
      <dgm:prSet/>
      <dgm:spPr/>
      <dgm:t>
        <a:bodyPr/>
        <a:lstStyle/>
        <a:p>
          <a:endParaRPr lang="ru-RU"/>
        </a:p>
      </dgm:t>
    </dgm:pt>
    <dgm:pt modelId="{A9ED8D15-0F2C-4D85-AFE8-CD45956A9B44}" type="sibTrans" cxnId="{EEA0D7DE-4F3D-44BA-9E18-CBD67955566D}">
      <dgm:prSet/>
      <dgm:spPr/>
      <dgm:t>
        <a:bodyPr/>
        <a:lstStyle/>
        <a:p>
          <a:endParaRPr lang="ru-RU"/>
        </a:p>
      </dgm:t>
    </dgm:pt>
    <dgm:pt modelId="{2A358094-F8E1-42B6-BE0D-8C481D7BCB96}" type="pres">
      <dgm:prSet presAssocID="{28B41630-0951-4E7E-9542-AA95208E3E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D88FE-F7EB-4A4B-B683-38CBE5F0AE06}" type="pres">
      <dgm:prSet presAssocID="{17B354B3-8489-4656-8D55-9DA1566ED73E}" presName="parentLin" presStyleCnt="0"/>
      <dgm:spPr/>
    </dgm:pt>
    <dgm:pt modelId="{51CA1AB4-938F-4FF3-AC92-B0A712401743}" type="pres">
      <dgm:prSet presAssocID="{17B354B3-8489-4656-8D55-9DA1566ED73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178207-A4D9-4DFF-8784-E6DF0A4F1AFF}" type="pres">
      <dgm:prSet presAssocID="{17B354B3-8489-4656-8D55-9DA1566ED73E}" presName="parentText" presStyleLbl="node1" presStyleIdx="0" presStyleCnt="4" custScaleX="142857" custScaleY="119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963F5-349E-4CE9-959B-1CEB19194782}" type="pres">
      <dgm:prSet presAssocID="{17B354B3-8489-4656-8D55-9DA1566ED73E}" presName="negativeSpace" presStyleCnt="0"/>
      <dgm:spPr/>
    </dgm:pt>
    <dgm:pt modelId="{56E779EF-5828-4DAD-AFB4-3631F21D8DC5}" type="pres">
      <dgm:prSet presAssocID="{17B354B3-8489-4656-8D55-9DA1566ED73E}" presName="childText" presStyleLbl="conFgAcc1" presStyleIdx="0" presStyleCnt="4">
        <dgm:presLayoutVars>
          <dgm:bulletEnabled val="1"/>
        </dgm:presLayoutVars>
      </dgm:prSet>
      <dgm:spPr/>
    </dgm:pt>
    <dgm:pt modelId="{6A46DE21-3A68-421C-A283-80F4095D94E3}" type="pres">
      <dgm:prSet presAssocID="{9D2DFEF4-0343-4FB0-9250-FF23879791F1}" presName="spaceBetweenRectangles" presStyleCnt="0"/>
      <dgm:spPr/>
    </dgm:pt>
    <dgm:pt modelId="{A6A94268-3B8E-433E-8493-92E6FACF7EF5}" type="pres">
      <dgm:prSet presAssocID="{F031BB09-C1FF-4050-9E2F-8FFC842BAC4C}" presName="parentLin" presStyleCnt="0"/>
      <dgm:spPr/>
    </dgm:pt>
    <dgm:pt modelId="{F8E1A4D5-8E8D-44EE-94F6-6CE7A4BAC81F}" type="pres">
      <dgm:prSet presAssocID="{F031BB09-C1FF-4050-9E2F-8FFC842BAC4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BA5E3C5-F786-410F-ACE2-4347DC963D98}" type="pres">
      <dgm:prSet presAssocID="{F031BB09-C1FF-4050-9E2F-8FFC842BAC4C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F4D7-BAD4-4857-84C1-834A68847DD0}" type="pres">
      <dgm:prSet presAssocID="{F031BB09-C1FF-4050-9E2F-8FFC842BAC4C}" presName="negativeSpace" presStyleCnt="0"/>
      <dgm:spPr/>
    </dgm:pt>
    <dgm:pt modelId="{7EB38FA8-8028-4735-96D8-7D2EAD462320}" type="pres">
      <dgm:prSet presAssocID="{F031BB09-C1FF-4050-9E2F-8FFC842BAC4C}" presName="childText" presStyleLbl="conFgAcc1" presStyleIdx="1" presStyleCnt="4">
        <dgm:presLayoutVars>
          <dgm:bulletEnabled val="1"/>
        </dgm:presLayoutVars>
      </dgm:prSet>
      <dgm:spPr/>
    </dgm:pt>
    <dgm:pt modelId="{763B147C-19E2-49A9-B801-ECFDA15AC32E}" type="pres">
      <dgm:prSet presAssocID="{76A77D9B-477A-443E-A166-D99E341421A9}" presName="spaceBetweenRectangles" presStyleCnt="0"/>
      <dgm:spPr/>
    </dgm:pt>
    <dgm:pt modelId="{4E8F0915-3E15-4EC1-BC7E-999D1DA1E32B}" type="pres">
      <dgm:prSet presAssocID="{4EE4D74C-F670-4EC1-868E-7E6E8690E9FC}" presName="parentLin" presStyleCnt="0"/>
      <dgm:spPr/>
    </dgm:pt>
    <dgm:pt modelId="{38845894-7F0D-49EB-8D47-05F772A75F9B}" type="pres">
      <dgm:prSet presAssocID="{4EE4D74C-F670-4EC1-868E-7E6E8690E9F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9F7015A-EC14-4625-BE44-B9F973A078B7}" type="pres">
      <dgm:prSet presAssocID="{4EE4D74C-F670-4EC1-868E-7E6E8690E9FC}" presName="parentText" presStyleLbl="node1" presStyleIdx="2" presStyleCnt="4" custScaleX="142857" custLinFactNeighborY="3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E7CF3-B033-4AAE-9C65-FB942C471477}" type="pres">
      <dgm:prSet presAssocID="{4EE4D74C-F670-4EC1-868E-7E6E8690E9FC}" presName="negativeSpace" presStyleCnt="0"/>
      <dgm:spPr/>
    </dgm:pt>
    <dgm:pt modelId="{D5B0B48C-D5EB-4AA5-816C-6B70559E1C11}" type="pres">
      <dgm:prSet presAssocID="{4EE4D74C-F670-4EC1-868E-7E6E8690E9FC}" presName="childText" presStyleLbl="conFgAcc1" presStyleIdx="2" presStyleCnt="4">
        <dgm:presLayoutVars>
          <dgm:bulletEnabled val="1"/>
        </dgm:presLayoutVars>
      </dgm:prSet>
      <dgm:spPr/>
    </dgm:pt>
    <dgm:pt modelId="{1C8CFF43-9AD2-4D69-A772-B1A76C251975}" type="pres">
      <dgm:prSet presAssocID="{A9ED8D15-0F2C-4D85-AFE8-CD45956A9B44}" presName="spaceBetweenRectangles" presStyleCnt="0"/>
      <dgm:spPr/>
    </dgm:pt>
    <dgm:pt modelId="{0BC5B6AB-40A4-4766-89AF-123A5DE88805}" type="pres">
      <dgm:prSet presAssocID="{398A5724-29DA-48E7-AF2E-EF6F7458A8FF}" presName="parentLin" presStyleCnt="0"/>
      <dgm:spPr/>
    </dgm:pt>
    <dgm:pt modelId="{9BD37EC9-B4AE-4199-960C-52719ADC1FE7}" type="pres">
      <dgm:prSet presAssocID="{398A5724-29DA-48E7-AF2E-EF6F7458A8F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9219BE-3B8A-4A72-9C57-3A165CBD72E6}" type="pres">
      <dgm:prSet presAssocID="{398A5724-29DA-48E7-AF2E-EF6F7458A8FF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A3228-B20A-4BF1-91CD-ACFF50375756}" type="pres">
      <dgm:prSet presAssocID="{398A5724-29DA-48E7-AF2E-EF6F7458A8FF}" presName="negativeSpace" presStyleCnt="0"/>
      <dgm:spPr/>
    </dgm:pt>
    <dgm:pt modelId="{13AB529E-0320-471E-BAB1-FD5477D2F4AC}" type="pres">
      <dgm:prSet presAssocID="{398A5724-29DA-48E7-AF2E-EF6F7458A8FF}" presName="childText" presStyleLbl="conFgAcc1" presStyleIdx="3" presStyleCnt="4" custLinFactNeighborX="-234">
        <dgm:presLayoutVars>
          <dgm:bulletEnabled val="1"/>
        </dgm:presLayoutVars>
      </dgm:prSet>
      <dgm:spPr/>
    </dgm:pt>
  </dgm:ptLst>
  <dgm:cxnLst>
    <dgm:cxn modelId="{8A322953-0038-451A-897D-274DCC8BE85E}" type="presOf" srcId="{F031BB09-C1FF-4050-9E2F-8FFC842BAC4C}" destId="{F8E1A4D5-8E8D-44EE-94F6-6CE7A4BAC81F}" srcOrd="0" destOrd="0" presId="urn:microsoft.com/office/officeart/2005/8/layout/list1"/>
    <dgm:cxn modelId="{1C79224B-E0A3-494F-969B-83AFA31025E9}" srcId="{28B41630-0951-4E7E-9542-AA95208E3EF8}" destId="{17B354B3-8489-4656-8D55-9DA1566ED73E}" srcOrd="0" destOrd="0" parTransId="{4361AA53-5E00-40C6-AE51-271C45E86FB9}" sibTransId="{9D2DFEF4-0343-4FB0-9250-FF23879791F1}"/>
    <dgm:cxn modelId="{0F8ABCA8-215E-4D7C-A104-B62EA23018C3}" type="presOf" srcId="{17B354B3-8489-4656-8D55-9DA1566ED73E}" destId="{51CA1AB4-938F-4FF3-AC92-B0A712401743}" srcOrd="0" destOrd="0" presId="urn:microsoft.com/office/officeart/2005/8/layout/list1"/>
    <dgm:cxn modelId="{C2725DD8-0ED7-4073-8F9D-566091215F1B}" type="presOf" srcId="{17B354B3-8489-4656-8D55-9DA1566ED73E}" destId="{15178207-A4D9-4DFF-8784-E6DF0A4F1AFF}" srcOrd="1" destOrd="0" presId="urn:microsoft.com/office/officeart/2005/8/layout/list1"/>
    <dgm:cxn modelId="{4CFD29A1-DC38-456A-82EE-AA31C55D6617}" srcId="{28B41630-0951-4E7E-9542-AA95208E3EF8}" destId="{F031BB09-C1FF-4050-9E2F-8FFC842BAC4C}" srcOrd="1" destOrd="0" parTransId="{AEA4D91B-DCE9-4D4F-AF7B-82DD99566D90}" sibTransId="{76A77D9B-477A-443E-A166-D99E341421A9}"/>
    <dgm:cxn modelId="{F2A23C8C-3505-4F25-BCF0-9A6F0C8BCEAC}" srcId="{28B41630-0951-4E7E-9542-AA95208E3EF8}" destId="{398A5724-29DA-48E7-AF2E-EF6F7458A8FF}" srcOrd="3" destOrd="0" parTransId="{007271D2-59AD-47C4-8CBA-186291C48153}" sibTransId="{127A0490-5BBC-429F-9803-5171A0892CEE}"/>
    <dgm:cxn modelId="{152F1254-A171-4E9F-990F-51163C3F6892}" type="presOf" srcId="{4EE4D74C-F670-4EC1-868E-7E6E8690E9FC}" destId="{38845894-7F0D-49EB-8D47-05F772A75F9B}" srcOrd="0" destOrd="0" presId="urn:microsoft.com/office/officeart/2005/8/layout/list1"/>
    <dgm:cxn modelId="{350EEA2C-96FA-4609-9CA9-1CA3EEC88E0E}" type="presOf" srcId="{F031BB09-C1FF-4050-9E2F-8FFC842BAC4C}" destId="{7BA5E3C5-F786-410F-ACE2-4347DC963D98}" srcOrd="1" destOrd="0" presId="urn:microsoft.com/office/officeart/2005/8/layout/list1"/>
    <dgm:cxn modelId="{CB11DC00-C31D-48CB-B684-A1DFDB6D263D}" type="presOf" srcId="{398A5724-29DA-48E7-AF2E-EF6F7458A8FF}" destId="{8B9219BE-3B8A-4A72-9C57-3A165CBD72E6}" srcOrd="1" destOrd="0" presId="urn:microsoft.com/office/officeart/2005/8/layout/list1"/>
    <dgm:cxn modelId="{8581DC6F-A1CC-4CC0-8520-555D0FE69F44}" type="presOf" srcId="{28B41630-0951-4E7E-9542-AA95208E3EF8}" destId="{2A358094-F8E1-42B6-BE0D-8C481D7BCB96}" srcOrd="0" destOrd="0" presId="urn:microsoft.com/office/officeart/2005/8/layout/list1"/>
    <dgm:cxn modelId="{F0EA8CB0-24F5-42B9-A409-8679A91CC3D8}" type="presOf" srcId="{4EE4D74C-F670-4EC1-868E-7E6E8690E9FC}" destId="{C9F7015A-EC14-4625-BE44-B9F973A078B7}" srcOrd="1" destOrd="0" presId="urn:microsoft.com/office/officeart/2005/8/layout/list1"/>
    <dgm:cxn modelId="{EEA0D7DE-4F3D-44BA-9E18-CBD67955566D}" srcId="{28B41630-0951-4E7E-9542-AA95208E3EF8}" destId="{4EE4D74C-F670-4EC1-868E-7E6E8690E9FC}" srcOrd="2" destOrd="0" parTransId="{55B75BEC-2B74-46A3-B591-3D87A9871A1A}" sibTransId="{A9ED8D15-0F2C-4D85-AFE8-CD45956A9B44}"/>
    <dgm:cxn modelId="{AF3EFE10-1FE4-4CD3-8B92-312044696165}" type="presOf" srcId="{398A5724-29DA-48E7-AF2E-EF6F7458A8FF}" destId="{9BD37EC9-B4AE-4199-960C-52719ADC1FE7}" srcOrd="0" destOrd="0" presId="urn:microsoft.com/office/officeart/2005/8/layout/list1"/>
    <dgm:cxn modelId="{298A6ED6-1370-459B-AB8C-769A10376762}" type="presParOf" srcId="{2A358094-F8E1-42B6-BE0D-8C481D7BCB96}" destId="{D87D88FE-F7EB-4A4B-B683-38CBE5F0AE06}" srcOrd="0" destOrd="0" presId="urn:microsoft.com/office/officeart/2005/8/layout/list1"/>
    <dgm:cxn modelId="{EDCD99DB-82B7-4581-BAC8-58C85C99601B}" type="presParOf" srcId="{D87D88FE-F7EB-4A4B-B683-38CBE5F0AE06}" destId="{51CA1AB4-938F-4FF3-AC92-B0A712401743}" srcOrd="0" destOrd="0" presId="urn:microsoft.com/office/officeart/2005/8/layout/list1"/>
    <dgm:cxn modelId="{D102814B-E9DB-40FA-8A76-3D5D7A0F3C2A}" type="presParOf" srcId="{D87D88FE-F7EB-4A4B-B683-38CBE5F0AE06}" destId="{15178207-A4D9-4DFF-8784-E6DF0A4F1AFF}" srcOrd="1" destOrd="0" presId="urn:microsoft.com/office/officeart/2005/8/layout/list1"/>
    <dgm:cxn modelId="{F33EFCA1-3FDD-41BF-8B72-2467AFCAF734}" type="presParOf" srcId="{2A358094-F8E1-42B6-BE0D-8C481D7BCB96}" destId="{026963F5-349E-4CE9-959B-1CEB19194782}" srcOrd="1" destOrd="0" presId="urn:microsoft.com/office/officeart/2005/8/layout/list1"/>
    <dgm:cxn modelId="{BA514A6D-B80E-4A0E-88D5-2BDA14D46F11}" type="presParOf" srcId="{2A358094-F8E1-42B6-BE0D-8C481D7BCB96}" destId="{56E779EF-5828-4DAD-AFB4-3631F21D8DC5}" srcOrd="2" destOrd="0" presId="urn:microsoft.com/office/officeart/2005/8/layout/list1"/>
    <dgm:cxn modelId="{F0C60FB0-41AA-447D-BB6B-5EFABBAAFF6B}" type="presParOf" srcId="{2A358094-F8E1-42B6-BE0D-8C481D7BCB96}" destId="{6A46DE21-3A68-421C-A283-80F4095D94E3}" srcOrd="3" destOrd="0" presId="urn:microsoft.com/office/officeart/2005/8/layout/list1"/>
    <dgm:cxn modelId="{C0EFAE80-CDC2-4D8F-B6E9-D4F0229A558F}" type="presParOf" srcId="{2A358094-F8E1-42B6-BE0D-8C481D7BCB96}" destId="{A6A94268-3B8E-433E-8493-92E6FACF7EF5}" srcOrd="4" destOrd="0" presId="urn:microsoft.com/office/officeart/2005/8/layout/list1"/>
    <dgm:cxn modelId="{CF0ABA96-7B35-46DC-89C6-2B2DE2880A09}" type="presParOf" srcId="{A6A94268-3B8E-433E-8493-92E6FACF7EF5}" destId="{F8E1A4D5-8E8D-44EE-94F6-6CE7A4BAC81F}" srcOrd="0" destOrd="0" presId="urn:microsoft.com/office/officeart/2005/8/layout/list1"/>
    <dgm:cxn modelId="{5A51A62B-4CB0-4704-9ECB-D20AF2E352FE}" type="presParOf" srcId="{A6A94268-3B8E-433E-8493-92E6FACF7EF5}" destId="{7BA5E3C5-F786-410F-ACE2-4347DC963D98}" srcOrd="1" destOrd="0" presId="urn:microsoft.com/office/officeart/2005/8/layout/list1"/>
    <dgm:cxn modelId="{7C918D8D-3A18-447C-B113-66DCE9360EDD}" type="presParOf" srcId="{2A358094-F8E1-42B6-BE0D-8C481D7BCB96}" destId="{9352F4D7-BAD4-4857-84C1-834A68847DD0}" srcOrd="5" destOrd="0" presId="urn:microsoft.com/office/officeart/2005/8/layout/list1"/>
    <dgm:cxn modelId="{C82C338C-69D2-4DA7-BEB8-86C5C547E8EB}" type="presParOf" srcId="{2A358094-F8E1-42B6-BE0D-8C481D7BCB96}" destId="{7EB38FA8-8028-4735-96D8-7D2EAD462320}" srcOrd="6" destOrd="0" presId="urn:microsoft.com/office/officeart/2005/8/layout/list1"/>
    <dgm:cxn modelId="{59194A43-FC8E-4540-A8F1-7307810CA875}" type="presParOf" srcId="{2A358094-F8E1-42B6-BE0D-8C481D7BCB96}" destId="{763B147C-19E2-49A9-B801-ECFDA15AC32E}" srcOrd="7" destOrd="0" presId="urn:microsoft.com/office/officeart/2005/8/layout/list1"/>
    <dgm:cxn modelId="{EE9A2F60-AABB-4290-9C0D-6BDCDE14BFF7}" type="presParOf" srcId="{2A358094-F8E1-42B6-BE0D-8C481D7BCB96}" destId="{4E8F0915-3E15-4EC1-BC7E-999D1DA1E32B}" srcOrd="8" destOrd="0" presId="urn:microsoft.com/office/officeart/2005/8/layout/list1"/>
    <dgm:cxn modelId="{6EBFEEC0-BB3D-4586-9990-8DDD9F463518}" type="presParOf" srcId="{4E8F0915-3E15-4EC1-BC7E-999D1DA1E32B}" destId="{38845894-7F0D-49EB-8D47-05F772A75F9B}" srcOrd="0" destOrd="0" presId="urn:microsoft.com/office/officeart/2005/8/layout/list1"/>
    <dgm:cxn modelId="{A0A23384-A1D4-404C-B9B4-77FF713B88E9}" type="presParOf" srcId="{4E8F0915-3E15-4EC1-BC7E-999D1DA1E32B}" destId="{C9F7015A-EC14-4625-BE44-B9F973A078B7}" srcOrd="1" destOrd="0" presId="urn:microsoft.com/office/officeart/2005/8/layout/list1"/>
    <dgm:cxn modelId="{EF0761FC-3A09-4DF2-96F1-B37BDB6895D5}" type="presParOf" srcId="{2A358094-F8E1-42B6-BE0D-8C481D7BCB96}" destId="{B18E7CF3-B033-4AAE-9C65-FB942C471477}" srcOrd="9" destOrd="0" presId="urn:microsoft.com/office/officeart/2005/8/layout/list1"/>
    <dgm:cxn modelId="{87527362-0CDC-4745-B3EE-B66C73D27DD3}" type="presParOf" srcId="{2A358094-F8E1-42B6-BE0D-8C481D7BCB96}" destId="{D5B0B48C-D5EB-4AA5-816C-6B70559E1C11}" srcOrd="10" destOrd="0" presId="urn:microsoft.com/office/officeart/2005/8/layout/list1"/>
    <dgm:cxn modelId="{937CD4C5-A84F-4877-84AD-71A966A540DE}" type="presParOf" srcId="{2A358094-F8E1-42B6-BE0D-8C481D7BCB96}" destId="{1C8CFF43-9AD2-4D69-A772-B1A76C251975}" srcOrd="11" destOrd="0" presId="urn:microsoft.com/office/officeart/2005/8/layout/list1"/>
    <dgm:cxn modelId="{3A15F200-4B8B-4926-AA3A-8BF11C06A4D7}" type="presParOf" srcId="{2A358094-F8E1-42B6-BE0D-8C481D7BCB96}" destId="{0BC5B6AB-40A4-4766-89AF-123A5DE88805}" srcOrd="12" destOrd="0" presId="urn:microsoft.com/office/officeart/2005/8/layout/list1"/>
    <dgm:cxn modelId="{A40155AC-EAA5-41AE-8113-A2DDCF77C1C3}" type="presParOf" srcId="{0BC5B6AB-40A4-4766-89AF-123A5DE88805}" destId="{9BD37EC9-B4AE-4199-960C-52719ADC1FE7}" srcOrd="0" destOrd="0" presId="urn:microsoft.com/office/officeart/2005/8/layout/list1"/>
    <dgm:cxn modelId="{C5D78BB1-C70B-4EF0-834B-FBA5BC4E0CC4}" type="presParOf" srcId="{0BC5B6AB-40A4-4766-89AF-123A5DE88805}" destId="{8B9219BE-3B8A-4A72-9C57-3A165CBD72E6}" srcOrd="1" destOrd="0" presId="urn:microsoft.com/office/officeart/2005/8/layout/list1"/>
    <dgm:cxn modelId="{B5A841B3-AC1C-44C2-B3AE-8BC2DDFBCF9F}" type="presParOf" srcId="{2A358094-F8E1-42B6-BE0D-8C481D7BCB96}" destId="{CADA3228-B20A-4BF1-91CD-ACFF50375756}" srcOrd="13" destOrd="0" presId="urn:microsoft.com/office/officeart/2005/8/layout/list1"/>
    <dgm:cxn modelId="{99ACCA27-61B9-47B4-B8E5-179E9958AED0}" type="presParOf" srcId="{2A358094-F8E1-42B6-BE0D-8C481D7BCB96}" destId="{13AB529E-0320-471E-BAB1-FD5477D2F4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6E03A-00B3-435A-A858-AEE7F4F7017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B91AC9-F28A-49B9-A5F3-2BBBB7FD656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положения законодательных и иных нормативных правовых актов Российской Федерации, нормативных правовых и правовых актов Министерства финансов Российской Федерации </a:t>
          </a:r>
          <a:br>
            <a:rPr lang="ru-RU" sz="1800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Федерального казначейства, иных документов, которые были нарушены;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EB6140A-1B83-47B2-9DE2-EE56C80D8E71}" type="parTrans" cxnId="{77CFBF17-F4FE-4EEB-A731-3FFFF1464E6C}">
      <dgm:prSet/>
      <dgm:spPr/>
      <dgm:t>
        <a:bodyPr/>
        <a:lstStyle/>
        <a:p>
          <a:endParaRPr lang="ru-RU"/>
        </a:p>
      </dgm:t>
    </dgm:pt>
    <dgm:pt modelId="{68338B39-82BE-4CDC-87D8-87C61424154A}" type="sibTrans" cxnId="{77CFBF17-F4FE-4EEB-A731-3FFFF1464E6C}">
      <dgm:prSet/>
      <dgm:spPr/>
      <dgm:t>
        <a:bodyPr/>
        <a:lstStyle/>
        <a:p>
          <a:endParaRPr lang="ru-RU"/>
        </a:p>
      </dgm:t>
    </dgm:pt>
    <dgm:pt modelId="{501C8644-1103-4EF3-BA9A-B1F9A2E19812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документально подтвержденная сумма нарушения, исчисляемая в количественном и денежном (если применимо) выражении;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640F8AD-FA5A-4FD9-A3DC-F83A96DCF564}" type="parTrans" cxnId="{7E6E5C97-9EC9-4929-B072-AAA495826D20}">
      <dgm:prSet/>
      <dgm:spPr/>
      <dgm:t>
        <a:bodyPr/>
        <a:lstStyle/>
        <a:p>
          <a:endParaRPr lang="ru-RU"/>
        </a:p>
      </dgm:t>
    </dgm:pt>
    <dgm:pt modelId="{1F7C22F3-9D0C-47BC-8A06-610CFB151ECB}" type="sibTrans" cxnId="{7E6E5C97-9EC9-4929-B072-AAA495826D20}">
      <dgm:prSet/>
      <dgm:spPr/>
      <dgm:t>
        <a:bodyPr/>
        <a:lstStyle/>
        <a:p>
          <a:endParaRPr lang="ru-RU"/>
        </a:p>
      </dgm:t>
    </dgm:pt>
    <dgm:pt modelId="{6FA17756-4338-4493-BF39-F658616846D1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реквизиты, позволяющие однозначно идентифицировать операцию, документ, при проверке которого выявлено нарушение (недостаток);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3AF373C-410B-4C0B-A3D7-D6AC6511A958}" type="parTrans" cxnId="{79EF32AD-203E-4B07-A071-C0004947E72D}">
      <dgm:prSet/>
      <dgm:spPr/>
      <dgm:t>
        <a:bodyPr/>
        <a:lstStyle/>
        <a:p>
          <a:endParaRPr lang="ru-RU"/>
        </a:p>
      </dgm:t>
    </dgm:pt>
    <dgm:pt modelId="{AAA82C2E-9787-45F5-A841-8ECB8C061D75}" type="sibTrans" cxnId="{79EF32AD-203E-4B07-A071-C0004947E72D}">
      <dgm:prSet/>
      <dgm:spPr/>
      <dgm:t>
        <a:bodyPr/>
        <a:lstStyle/>
        <a:p>
          <a:endParaRPr lang="ru-RU"/>
        </a:p>
      </dgm:t>
    </dgm:pt>
    <dgm:pt modelId="{6FCB0309-52D3-43DE-804F-2022C75FC305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общее количество проверенных документов и сведений;</a:t>
          </a: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26627BC-CE3C-4662-8916-85A440E10267}" type="parTrans" cxnId="{6997491B-7672-4B5D-BC36-2E3ACFD13F63}">
      <dgm:prSet/>
      <dgm:spPr/>
      <dgm:t>
        <a:bodyPr/>
        <a:lstStyle/>
        <a:p>
          <a:endParaRPr lang="ru-RU"/>
        </a:p>
      </dgm:t>
    </dgm:pt>
    <dgm:pt modelId="{FAE71DEB-0FC4-4465-A7CE-F9A56F1A30FC}" type="sibTrans" cxnId="{6997491B-7672-4B5D-BC36-2E3ACFD13F63}">
      <dgm:prSet/>
      <dgm:spPr/>
      <dgm:t>
        <a:bodyPr/>
        <a:lstStyle/>
        <a:p>
          <a:endParaRPr lang="ru-RU"/>
        </a:p>
      </dgm:t>
    </dgm:pt>
    <dgm:pt modelId="{BE342AC2-5825-4BD2-8662-FDBE49B29C25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конкретный период (дата), за который проведена проверка документов;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656F966-9437-42B9-9674-38099AF91B6C}" type="parTrans" cxnId="{6E7A1749-3E8D-4025-87D9-2B80CFF9FCA8}">
      <dgm:prSet/>
      <dgm:spPr/>
      <dgm:t>
        <a:bodyPr/>
        <a:lstStyle/>
        <a:p>
          <a:endParaRPr lang="ru-RU"/>
        </a:p>
      </dgm:t>
    </dgm:pt>
    <dgm:pt modelId="{E911DC51-968D-4A4D-B298-24772B6DBE4C}" type="sibTrans" cxnId="{6E7A1749-3E8D-4025-87D9-2B80CFF9FCA8}">
      <dgm:prSet/>
      <dgm:spPr/>
      <dgm:t>
        <a:bodyPr/>
        <a:lstStyle/>
        <a:p>
          <a:endParaRPr lang="ru-RU"/>
        </a:p>
      </dgm:t>
    </dgm:pt>
    <dgm:pt modelId="{0CA5D370-9F0D-49E6-9182-106BE522157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информация о причинах нарушений (недостатков); сведения о значимых казначейских рисках.</a:t>
          </a:r>
        </a:p>
      </dgm:t>
    </dgm:pt>
    <dgm:pt modelId="{53B56A7B-D00A-4F13-A7E9-1C2101BD4025}" type="parTrans" cxnId="{C646E069-2D16-4ECC-A64A-1D65CF2BF577}">
      <dgm:prSet/>
      <dgm:spPr/>
      <dgm:t>
        <a:bodyPr/>
        <a:lstStyle/>
        <a:p>
          <a:endParaRPr lang="ru-RU"/>
        </a:p>
      </dgm:t>
    </dgm:pt>
    <dgm:pt modelId="{AF20E715-1D9F-4B43-B6CB-01AEDCF3264B}" type="sibTrans" cxnId="{C646E069-2D16-4ECC-A64A-1D65CF2BF577}">
      <dgm:prSet/>
      <dgm:spPr/>
      <dgm:t>
        <a:bodyPr/>
        <a:lstStyle/>
        <a:p>
          <a:endParaRPr lang="ru-RU"/>
        </a:p>
      </dgm:t>
    </dgm:pt>
    <dgm:pt modelId="{3077F425-D79B-4B84-BD3B-68FAB5D2EBC7}" type="pres">
      <dgm:prSet presAssocID="{B5B6E03A-00B3-435A-A858-AEE7F4F701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9B87D-A302-48CB-9C8D-77026A0B359B}" type="pres">
      <dgm:prSet presAssocID="{96B91AC9-F28A-49B9-A5F3-2BBBB7FD6561}" presName="parentLin" presStyleCnt="0"/>
      <dgm:spPr/>
    </dgm:pt>
    <dgm:pt modelId="{B008A97D-9574-4C65-9F10-06632237FD29}" type="pres">
      <dgm:prSet presAssocID="{96B91AC9-F28A-49B9-A5F3-2BBBB7FD656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1AEBDFC-7DD3-4116-858D-3E6F6B928F58}" type="pres">
      <dgm:prSet presAssocID="{96B91AC9-F28A-49B9-A5F3-2BBBB7FD6561}" presName="parentText" presStyleLbl="node1" presStyleIdx="0" presStyleCnt="6" custScaleX="142857" custScaleY="206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41A5-EF2D-457B-8CD6-B87D8D64814B}" type="pres">
      <dgm:prSet presAssocID="{96B91AC9-F28A-49B9-A5F3-2BBBB7FD6561}" presName="negativeSpace" presStyleCnt="0"/>
      <dgm:spPr/>
    </dgm:pt>
    <dgm:pt modelId="{23EFE257-3D8F-49BC-8FBC-AD0C4513A496}" type="pres">
      <dgm:prSet presAssocID="{96B91AC9-F28A-49B9-A5F3-2BBBB7FD6561}" presName="childText" presStyleLbl="conFgAcc1" presStyleIdx="0" presStyleCnt="6">
        <dgm:presLayoutVars>
          <dgm:bulletEnabled val="1"/>
        </dgm:presLayoutVars>
      </dgm:prSet>
      <dgm:spPr/>
    </dgm:pt>
    <dgm:pt modelId="{73C00972-B188-445F-A2A5-2DE776742065}" type="pres">
      <dgm:prSet presAssocID="{68338B39-82BE-4CDC-87D8-87C61424154A}" presName="spaceBetweenRectangles" presStyleCnt="0"/>
      <dgm:spPr/>
    </dgm:pt>
    <dgm:pt modelId="{6E9DB7DC-CF2F-47E8-9D78-B0565D69FD38}" type="pres">
      <dgm:prSet presAssocID="{6FA17756-4338-4493-BF39-F658616846D1}" presName="parentLin" presStyleCnt="0"/>
      <dgm:spPr/>
    </dgm:pt>
    <dgm:pt modelId="{CEB5E853-854A-440A-BB11-964D907AB6F7}" type="pres">
      <dgm:prSet presAssocID="{6FA17756-4338-4493-BF39-F658616846D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EF898FA-F92C-45E5-9F11-1E4B3D8E5B17}" type="pres">
      <dgm:prSet presAssocID="{6FA17756-4338-4493-BF39-F658616846D1}" presName="parentText" presStyleLbl="node1" presStyleIdx="1" presStyleCnt="6" custScaleX="142857" custScaleY="151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C5DD8-52B7-4875-9734-3E92192FB8A4}" type="pres">
      <dgm:prSet presAssocID="{6FA17756-4338-4493-BF39-F658616846D1}" presName="negativeSpace" presStyleCnt="0"/>
      <dgm:spPr/>
    </dgm:pt>
    <dgm:pt modelId="{2FE1EE03-2B2F-4A18-9288-AE8F8AA27296}" type="pres">
      <dgm:prSet presAssocID="{6FA17756-4338-4493-BF39-F658616846D1}" presName="childText" presStyleLbl="conFgAcc1" presStyleIdx="1" presStyleCnt="6">
        <dgm:presLayoutVars>
          <dgm:bulletEnabled val="1"/>
        </dgm:presLayoutVars>
      </dgm:prSet>
      <dgm:spPr/>
    </dgm:pt>
    <dgm:pt modelId="{C1EB5B9B-086F-404F-960B-A8E9719A660B}" type="pres">
      <dgm:prSet presAssocID="{AAA82C2E-9787-45F5-A841-8ECB8C061D75}" presName="spaceBetweenRectangles" presStyleCnt="0"/>
      <dgm:spPr/>
    </dgm:pt>
    <dgm:pt modelId="{966BB9C5-D907-4AC9-BC98-39AF5CFEAC51}" type="pres">
      <dgm:prSet presAssocID="{6FCB0309-52D3-43DE-804F-2022C75FC305}" presName="parentLin" presStyleCnt="0"/>
      <dgm:spPr/>
    </dgm:pt>
    <dgm:pt modelId="{88F6C734-8B15-449C-850D-BAE43ECB57CB}" type="pres">
      <dgm:prSet presAssocID="{6FCB0309-52D3-43DE-804F-2022C75FC30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EA5F77C-2EA5-4F12-BFA7-DA1E50A4BE97}" type="pres">
      <dgm:prSet presAssocID="{6FCB0309-52D3-43DE-804F-2022C75FC305}" presName="parentText" presStyleLbl="node1" presStyleIdx="2" presStyleCnt="6" custScaleX="142857" custScaleY="140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33F46-5F9F-4AB0-B313-65A66A8F9085}" type="pres">
      <dgm:prSet presAssocID="{6FCB0309-52D3-43DE-804F-2022C75FC305}" presName="negativeSpace" presStyleCnt="0"/>
      <dgm:spPr/>
    </dgm:pt>
    <dgm:pt modelId="{29AD2CB9-434A-41DF-96D8-0E6A27014F91}" type="pres">
      <dgm:prSet presAssocID="{6FCB0309-52D3-43DE-804F-2022C75FC305}" presName="childText" presStyleLbl="conFgAcc1" presStyleIdx="2" presStyleCnt="6">
        <dgm:presLayoutVars>
          <dgm:bulletEnabled val="1"/>
        </dgm:presLayoutVars>
      </dgm:prSet>
      <dgm:spPr/>
    </dgm:pt>
    <dgm:pt modelId="{78071926-AB0F-4F56-911A-F971CAD3D96F}" type="pres">
      <dgm:prSet presAssocID="{FAE71DEB-0FC4-4465-A7CE-F9A56F1A30FC}" presName="spaceBetweenRectangles" presStyleCnt="0"/>
      <dgm:spPr/>
    </dgm:pt>
    <dgm:pt modelId="{637412D1-35C2-4CBD-A237-D184AD7E2E24}" type="pres">
      <dgm:prSet presAssocID="{BE342AC2-5825-4BD2-8662-FDBE49B29C25}" presName="parentLin" presStyleCnt="0"/>
      <dgm:spPr/>
    </dgm:pt>
    <dgm:pt modelId="{B5D1FE90-D33A-44D4-8128-58B77E8D9B7C}" type="pres">
      <dgm:prSet presAssocID="{BE342AC2-5825-4BD2-8662-FDBE49B29C2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BF25153-53FE-4671-B781-E1DCEBF9076C}" type="pres">
      <dgm:prSet presAssocID="{BE342AC2-5825-4BD2-8662-FDBE49B29C25}" presName="parentText" presStyleLbl="node1" presStyleIdx="3" presStyleCnt="6" custScaleX="142857" custScaleY="180615" custLinFactNeighborX="-4110" custLinFactNeighborY="-7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C38C4-AC83-4DF5-86E2-45E668FDCA9A}" type="pres">
      <dgm:prSet presAssocID="{BE342AC2-5825-4BD2-8662-FDBE49B29C25}" presName="negativeSpace" presStyleCnt="0"/>
      <dgm:spPr/>
    </dgm:pt>
    <dgm:pt modelId="{FEAF59AE-6E61-4ACC-B82F-22BCC24776A1}" type="pres">
      <dgm:prSet presAssocID="{BE342AC2-5825-4BD2-8662-FDBE49B29C25}" presName="childText" presStyleLbl="conFgAcc1" presStyleIdx="3" presStyleCnt="6">
        <dgm:presLayoutVars>
          <dgm:bulletEnabled val="1"/>
        </dgm:presLayoutVars>
      </dgm:prSet>
      <dgm:spPr/>
    </dgm:pt>
    <dgm:pt modelId="{24F4E0FD-6295-4B9E-B27C-1004062E13D6}" type="pres">
      <dgm:prSet presAssocID="{E911DC51-968D-4A4D-B298-24772B6DBE4C}" presName="spaceBetweenRectangles" presStyleCnt="0"/>
      <dgm:spPr/>
    </dgm:pt>
    <dgm:pt modelId="{5FA4ED5C-E692-41C4-9DB3-1D2ADE8923D6}" type="pres">
      <dgm:prSet presAssocID="{501C8644-1103-4EF3-BA9A-B1F9A2E19812}" presName="parentLin" presStyleCnt="0"/>
      <dgm:spPr/>
    </dgm:pt>
    <dgm:pt modelId="{DA5D8A4A-D42B-49E3-896C-3518ADF95438}" type="pres">
      <dgm:prSet presAssocID="{501C8644-1103-4EF3-BA9A-B1F9A2E1981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1CF4370-099B-4FEB-9316-7EA28989C727}" type="pres">
      <dgm:prSet presAssocID="{501C8644-1103-4EF3-BA9A-B1F9A2E19812}" presName="parentText" presStyleLbl="node1" presStyleIdx="4" presStyleCnt="6" custScaleX="142857" custScaleY="140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A7AC6-B998-4731-A870-5ED1DCAEFF30}" type="pres">
      <dgm:prSet presAssocID="{501C8644-1103-4EF3-BA9A-B1F9A2E19812}" presName="negativeSpace" presStyleCnt="0"/>
      <dgm:spPr/>
    </dgm:pt>
    <dgm:pt modelId="{BF039C1E-6F8C-4EF7-A883-23061D72CC5F}" type="pres">
      <dgm:prSet presAssocID="{501C8644-1103-4EF3-BA9A-B1F9A2E19812}" presName="childText" presStyleLbl="conFgAcc1" presStyleIdx="4" presStyleCnt="6">
        <dgm:presLayoutVars>
          <dgm:bulletEnabled val="1"/>
        </dgm:presLayoutVars>
      </dgm:prSet>
      <dgm:spPr/>
    </dgm:pt>
    <dgm:pt modelId="{8CFF4AA3-9930-4BC0-B2FB-FBBC57AD11AC}" type="pres">
      <dgm:prSet presAssocID="{1F7C22F3-9D0C-47BC-8A06-610CFB151ECB}" presName="spaceBetweenRectangles" presStyleCnt="0"/>
      <dgm:spPr/>
    </dgm:pt>
    <dgm:pt modelId="{F878732F-EB6F-494E-B19A-450C36FE7CD8}" type="pres">
      <dgm:prSet presAssocID="{0CA5D370-9F0D-49E6-9182-106BE5221577}" presName="parentLin" presStyleCnt="0"/>
      <dgm:spPr/>
    </dgm:pt>
    <dgm:pt modelId="{F0C9172E-FE23-4DDC-B4AB-EE83B1655D13}" type="pres">
      <dgm:prSet presAssocID="{0CA5D370-9F0D-49E6-9182-106BE522157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0593561-AF07-423D-978C-99F803E09D44}" type="pres">
      <dgm:prSet presAssocID="{0CA5D370-9F0D-49E6-9182-106BE5221577}" presName="parentText" presStyleLbl="node1" presStyleIdx="5" presStyleCnt="6" custScaleX="142857" custScaleY="155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AC08B-8300-465C-944A-632A759E1F80}" type="pres">
      <dgm:prSet presAssocID="{0CA5D370-9F0D-49E6-9182-106BE5221577}" presName="negativeSpace" presStyleCnt="0"/>
      <dgm:spPr/>
    </dgm:pt>
    <dgm:pt modelId="{8B79C30F-F1BD-4743-BEEC-8FA0AD074554}" type="pres">
      <dgm:prSet presAssocID="{0CA5D370-9F0D-49E6-9182-106BE522157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76A84FC-1252-4546-BD8B-1FA9E2F4B221}" type="presOf" srcId="{501C8644-1103-4EF3-BA9A-B1F9A2E19812}" destId="{DA5D8A4A-D42B-49E3-896C-3518ADF95438}" srcOrd="0" destOrd="0" presId="urn:microsoft.com/office/officeart/2005/8/layout/list1"/>
    <dgm:cxn modelId="{DC2088C8-6468-4E27-9E3E-A307AEC15541}" type="presOf" srcId="{6FA17756-4338-4493-BF39-F658616846D1}" destId="{CEB5E853-854A-440A-BB11-964D907AB6F7}" srcOrd="0" destOrd="0" presId="urn:microsoft.com/office/officeart/2005/8/layout/list1"/>
    <dgm:cxn modelId="{8D941508-2DE5-4C57-9FDC-84587825A5BF}" type="presOf" srcId="{6FA17756-4338-4493-BF39-F658616846D1}" destId="{FEF898FA-F92C-45E5-9F11-1E4B3D8E5B17}" srcOrd="1" destOrd="0" presId="urn:microsoft.com/office/officeart/2005/8/layout/list1"/>
    <dgm:cxn modelId="{2F1D9F6A-1059-4292-8F92-6C37C6440871}" type="presOf" srcId="{0CA5D370-9F0D-49E6-9182-106BE5221577}" destId="{F0C9172E-FE23-4DDC-B4AB-EE83B1655D13}" srcOrd="0" destOrd="0" presId="urn:microsoft.com/office/officeart/2005/8/layout/list1"/>
    <dgm:cxn modelId="{7E6E5C97-9EC9-4929-B072-AAA495826D20}" srcId="{B5B6E03A-00B3-435A-A858-AEE7F4F70178}" destId="{501C8644-1103-4EF3-BA9A-B1F9A2E19812}" srcOrd="4" destOrd="0" parTransId="{0640F8AD-FA5A-4FD9-A3DC-F83A96DCF564}" sibTransId="{1F7C22F3-9D0C-47BC-8A06-610CFB151ECB}"/>
    <dgm:cxn modelId="{8B1AF683-98BB-4165-B590-88574AFA3922}" type="presOf" srcId="{6FCB0309-52D3-43DE-804F-2022C75FC305}" destId="{1EA5F77C-2EA5-4F12-BFA7-DA1E50A4BE97}" srcOrd="1" destOrd="0" presId="urn:microsoft.com/office/officeart/2005/8/layout/list1"/>
    <dgm:cxn modelId="{2757E81F-1427-4DA7-902D-4D33F3A8B350}" type="presOf" srcId="{BE342AC2-5825-4BD2-8662-FDBE49B29C25}" destId="{CBF25153-53FE-4671-B781-E1DCEBF9076C}" srcOrd="1" destOrd="0" presId="urn:microsoft.com/office/officeart/2005/8/layout/list1"/>
    <dgm:cxn modelId="{A8AB45A9-75A2-4AD8-80B7-15CD23DDC086}" type="presOf" srcId="{96B91AC9-F28A-49B9-A5F3-2BBBB7FD6561}" destId="{B008A97D-9574-4C65-9F10-06632237FD29}" srcOrd="0" destOrd="0" presId="urn:microsoft.com/office/officeart/2005/8/layout/list1"/>
    <dgm:cxn modelId="{EE055CEA-5068-4FB7-9B72-D7F94C538FB7}" type="presOf" srcId="{0CA5D370-9F0D-49E6-9182-106BE5221577}" destId="{D0593561-AF07-423D-978C-99F803E09D44}" srcOrd="1" destOrd="0" presId="urn:microsoft.com/office/officeart/2005/8/layout/list1"/>
    <dgm:cxn modelId="{79EF32AD-203E-4B07-A071-C0004947E72D}" srcId="{B5B6E03A-00B3-435A-A858-AEE7F4F70178}" destId="{6FA17756-4338-4493-BF39-F658616846D1}" srcOrd="1" destOrd="0" parTransId="{C3AF373C-410B-4C0B-A3D7-D6AC6511A958}" sibTransId="{AAA82C2E-9787-45F5-A841-8ECB8C061D75}"/>
    <dgm:cxn modelId="{C049536C-AAE6-4965-B08D-52808B1DBA54}" type="presOf" srcId="{BE342AC2-5825-4BD2-8662-FDBE49B29C25}" destId="{B5D1FE90-D33A-44D4-8128-58B77E8D9B7C}" srcOrd="0" destOrd="0" presId="urn:microsoft.com/office/officeart/2005/8/layout/list1"/>
    <dgm:cxn modelId="{6997491B-7672-4B5D-BC36-2E3ACFD13F63}" srcId="{B5B6E03A-00B3-435A-A858-AEE7F4F70178}" destId="{6FCB0309-52D3-43DE-804F-2022C75FC305}" srcOrd="2" destOrd="0" parTransId="{026627BC-CE3C-4662-8916-85A440E10267}" sibTransId="{FAE71DEB-0FC4-4465-A7CE-F9A56F1A30FC}"/>
    <dgm:cxn modelId="{4E63C266-DB07-4DC1-AFD7-E54E5C0D7DCD}" type="presOf" srcId="{96B91AC9-F28A-49B9-A5F3-2BBBB7FD6561}" destId="{31AEBDFC-7DD3-4116-858D-3E6F6B928F58}" srcOrd="1" destOrd="0" presId="urn:microsoft.com/office/officeart/2005/8/layout/list1"/>
    <dgm:cxn modelId="{EB9BABC3-8C48-46AE-A896-351770EBB8D5}" type="presOf" srcId="{B5B6E03A-00B3-435A-A858-AEE7F4F70178}" destId="{3077F425-D79B-4B84-BD3B-68FAB5D2EBC7}" srcOrd="0" destOrd="0" presId="urn:microsoft.com/office/officeart/2005/8/layout/list1"/>
    <dgm:cxn modelId="{C646E069-2D16-4ECC-A64A-1D65CF2BF577}" srcId="{B5B6E03A-00B3-435A-A858-AEE7F4F70178}" destId="{0CA5D370-9F0D-49E6-9182-106BE5221577}" srcOrd="5" destOrd="0" parTransId="{53B56A7B-D00A-4F13-A7E9-1C2101BD4025}" sibTransId="{AF20E715-1D9F-4B43-B6CB-01AEDCF3264B}"/>
    <dgm:cxn modelId="{856C9A66-3516-4957-8553-EB79796D36A5}" type="presOf" srcId="{501C8644-1103-4EF3-BA9A-B1F9A2E19812}" destId="{A1CF4370-099B-4FEB-9316-7EA28989C727}" srcOrd="1" destOrd="0" presId="urn:microsoft.com/office/officeart/2005/8/layout/list1"/>
    <dgm:cxn modelId="{77CFBF17-F4FE-4EEB-A731-3FFFF1464E6C}" srcId="{B5B6E03A-00B3-435A-A858-AEE7F4F70178}" destId="{96B91AC9-F28A-49B9-A5F3-2BBBB7FD6561}" srcOrd="0" destOrd="0" parTransId="{5EB6140A-1B83-47B2-9DE2-EE56C80D8E71}" sibTransId="{68338B39-82BE-4CDC-87D8-87C61424154A}"/>
    <dgm:cxn modelId="{0C1467D0-1996-40B9-91B5-A50C83405CC4}" type="presOf" srcId="{6FCB0309-52D3-43DE-804F-2022C75FC305}" destId="{88F6C734-8B15-449C-850D-BAE43ECB57CB}" srcOrd="0" destOrd="0" presId="urn:microsoft.com/office/officeart/2005/8/layout/list1"/>
    <dgm:cxn modelId="{6E7A1749-3E8D-4025-87D9-2B80CFF9FCA8}" srcId="{B5B6E03A-00B3-435A-A858-AEE7F4F70178}" destId="{BE342AC2-5825-4BD2-8662-FDBE49B29C25}" srcOrd="3" destOrd="0" parTransId="{4656F966-9437-42B9-9674-38099AF91B6C}" sibTransId="{E911DC51-968D-4A4D-B298-24772B6DBE4C}"/>
    <dgm:cxn modelId="{48CE7367-6952-4060-A0DD-A9D9BED4E414}" type="presParOf" srcId="{3077F425-D79B-4B84-BD3B-68FAB5D2EBC7}" destId="{D149B87D-A302-48CB-9C8D-77026A0B359B}" srcOrd="0" destOrd="0" presId="urn:microsoft.com/office/officeart/2005/8/layout/list1"/>
    <dgm:cxn modelId="{F922BF4A-7ED5-4191-900A-9B44AE03385A}" type="presParOf" srcId="{D149B87D-A302-48CB-9C8D-77026A0B359B}" destId="{B008A97D-9574-4C65-9F10-06632237FD29}" srcOrd="0" destOrd="0" presId="urn:microsoft.com/office/officeart/2005/8/layout/list1"/>
    <dgm:cxn modelId="{4CA90202-073B-4D38-B753-22EFD4DE7889}" type="presParOf" srcId="{D149B87D-A302-48CB-9C8D-77026A0B359B}" destId="{31AEBDFC-7DD3-4116-858D-3E6F6B928F58}" srcOrd="1" destOrd="0" presId="urn:microsoft.com/office/officeart/2005/8/layout/list1"/>
    <dgm:cxn modelId="{F03C8A14-4921-44E8-A0D7-75AD1A2A14DA}" type="presParOf" srcId="{3077F425-D79B-4B84-BD3B-68FAB5D2EBC7}" destId="{ABA641A5-EF2D-457B-8CD6-B87D8D64814B}" srcOrd="1" destOrd="0" presId="urn:microsoft.com/office/officeart/2005/8/layout/list1"/>
    <dgm:cxn modelId="{5B027665-3DD6-4943-B2DF-576893A2B79D}" type="presParOf" srcId="{3077F425-D79B-4B84-BD3B-68FAB5D2EBC7}" destId="{23EFE257-3D8F-49BC-8FBC-AD0C4513A496}" srcOrd="2" destOrd="0" presId="urn:microsoft.com/office/officeart/2005/8/layout/list1"/>
    <dgm:cxn modelId="{A20B3AE9-B8F1-41FC-BBD5-01A0A5CB1E10}" type="presParOf" srcId="{3077F425-D79B-4B84-BD3B-68FAB5D2EBC7}" destId="{73C00972-B188-445F-A2A5-2DE776742065}" srcOrd="3" destOrd="0" presId="urn:microsoft.com/office/officeart/2005/8/layout/list1"/>
    <dgm:cxn modelId="{D57CC8BF-923F-458F-BBC3-81519123CF6B}" type="presParOf" srcId="{3077F425-D79B-4B84-BD3B-68FAB5D2EBC7}" destId="{6E9DB7DC-CF2F-47E8-9D78-B0565D69FD38}" srcOrd="4" destOrd="0" presId="urn:microsoft.com/office/officeart/2005/8/layout/list1"/>
    <dgm:cxn modelId="{DE020B84-072B-4E26-AB87-39482C769714}" type="presParOf" srcId="{6E9DB7DC-CF2F-47E8-9D78-B0565D69FD38}" destId="{CEB5E853-854A-440A-BB11-964D907AB6F7}" srcOrd="0" destOrd="0" presId="urn:microsoft.com/office/officeart/2005/8/layout/list1"/>
    <dgm:cxn modelId="{9F7222CD-5677-4222-852A-390552BAE0B6}" type="presParOf" srcId="{6E9DB7DC-CF2F-47E8-9D78-B0565D69FD38}" destId="{FEF898FA-F92C-45E5-9F11-1E4B3D8E5B17}" srcOrd="1" destOrd="0" presId="urn:microsoft.com/office/officeart/2005/8/layout/list1"/>
    <dgm:cxn modelId="{7931E8D5-A005-4F7D-B691-180DF93484AA}" type="presParOf" srcId="{3077F425-D79B-4B84-BD3B-68FAB5D2EBC7}" destId="{EE2C5DD8-52B7-4875-9734-3E92192FB8A4}" srcOrd="5" destOrd="0" presId="urn:microsoft.com/office/officeart/2005/8/layout/list1"/>
    <dgm:cxn modelId="{5780AEF8-71C7-4352-B2B2-903C156458E4}" type="presParOf" srcId="{3077F425-D79B-4B84-BD3B-68FAB5D2EBC7}" destId="{2FE1EE03-2B2F-4A18-9288-AE8F8AA27296}" srcOrd="6" destOrd="0" presId="urn:microsoft.com/office/officeart/2005/8/layout/list1"/>
    <dgm:cxn modelId="{AF0ECBD4-0CC6-44F6-9724-13D6FCF95065}" type="presParOf" srcId="{3077F425-D79B-4B84-BD3B-68FAB5D2EBC7}" destId="{C1EB5B9B-086F-404F-960B-A8E9719A660B}" srcOrd="7" destOrd="0" presId="urn:microsoft.com/office/officeart/2005/8/layout/list1"/>
    <dgm:cxn modelId="{76436084-B427-4E90-9426-0E34C13FDCBF}" type="presParOf" srcId="{3077F425-D79B-4B84-BD3B-68FAB5D2EBC7}" destId="{966BB9C5-D907-4AC9-BC98-39AF5CFEAC51}" srcOrd="8" destOrd="0" presId="urn:microsoft.com/office/officeart/2005/8/layout/list1"/>
    <dgm:cxn modelId="{19489521-390A-4788-9F12-DB6CC646011B}" type="presParOf" srcId="{966BB9C5-D907-4AC9-BC98-39AF5CFEAC51}" destId="{88F6C734-8B15-449C-850D-BAE43ECB57CB}" srcOrd="0" destOrd="0" presId="urn:microsoft.com/office/officeart/2005/8/layout/list1"/>
    <dgm:cxn modelId="{727148CE-A9B1-43FC-9F4E-36B1E0DC27FF}" type="presParOf" srcId="{966BB9C5-D907-4AC9-BC98-39AF5CFEAC51}" destId="{1EA5F77C-2EA5-4F12-BFA7-DA1E50A4BE97}" srcOrd="1" destOrd="0" presId="urn:microsoft.com/office/officeart/2005/8/layout/list1"/>
    <dgm:cxn modelId="{18F584A3-7808-4933-B460-3C5429C77B14}" type="presParOf" srcId="{3077F425-D79B-4B84-BD3B-68FAB5D2EBC7}" destId="{C1E33F46-5F9F-4AB0-B313-65A66A8F9085}" srcOrd="9" destOrd="0" presId="urn:microsoft.com/office/officeart/2005/8/layout/list1"/>
    <dgm:cxn modelId="{D8CA5680-B39A-4B9D-B24D-32CD22FE7265}" type="presParOf" srcId="{3077F425-D79B-4B84-BD3B-68FAB5D2EBC7}" destId="{29AD2CB9-434A-41DF-96D8-0E6A27014F91}" srcOrd="10" destOrd="0" presId="urn:microsoft.com/office/officeart/2005/8/layout/list1"/>
    <dgm:cxn modelId="{20F28B25-1F50-4B5D-9DBA-786C054A21FF}" type="presParOf" srcId="{3077F425-D79B-4B84-BD3B-68FAB5D2EBC7}" destId="{78071926-AB0F-4F56-911A-F971CAD3D96F}" srcOrd="11" destOrd="0" presId="urn:microsoft.com/office/officeart/2005/8/layout/list1"/>
    <dgm:cxn modelId="{15BD9344-6C26-4068-9B62-CE269F81D0D3}" type="presParOf" srcId="{3077F425-D79B-4B84-BD3B-68FAB5D2EBC7}" destId="{637412D1-35C2-4CBD-A237-D184AD7E2E24}" srcOrd="12" destOrd="0" presId="urn:microsoft.com/office/officeart/2005/8/layout/list1"/>
    <dgm:cxn modelId="{E346DF79-BDDB-4417-83E5-D826F5C98802}" type="presParOf" srcId="{637412D1-35C2-4CBD-A237-D184AD7E2E24}" destId="{B5D1FE90-D33A-44D4-8128-58B77E8D9B7C}" srcOrd="0" destOrd="0" presId="urn:microsoft.com/office/officeart/2005/8/layout/list1"/>
    <dgm:cxn modelId="{B73AEC9C-5374-4FC1-A685-E7D6690075FF}" type="presParOf" srcId="{637412D1-35C2-4CBD-A237-D184AD7E2E24}" destId="{CBF25153-53FE-4671-B781-E1DCEBF9076C}" srcOrd="1" destOrd="0" presId="urn:microsoft.com/office/officeart/2005/8/layout/list1"/>
    <dgm:cxn modelId="{3D9EB9F4-4B19-48B3-9293-7C84CA7341B6}" type="presParOf" srcId="{3077F425-D79B-4B84-BD3B-68FAB5D2EBC7}" destId="{3CEC38C4-AC83-4DF5-86E2-45E668FDCA9A}" srcOrd="13" destOrd="0" presId="urn:microsoft.com/office/officeart/2005/8/layout/list1"/>
    <dgm:cxn modelId="{0EC7662A-8612-45B5-B4B5-1911241E1402}" type="presParOf" srcId="{3077F425-D79B-4B84-BD3B-68FAB5D2EBC7}" destId="{FEAF59AE-6E61-4ACC-B82F-22BCC24776A1}" srcOrd="14" destOrd="0" presId="urn:microsoft.com/office/officeart/2005/8/layout/list1"/>
    <dgm:cxn modelId="{C9FB8003-C2C5-4C0A-B4C5-75E4FDBEB5FF}" type="presParOf" srcId="{3077F425-D79B-4B84-BD3B-68FAB5D2EBC7}" destId="{24F4E0FD-6295-4B9E-B27C-1004062E13D6}" srcOrd="15" destOrd="0" presId="urn:microsoft.com/office/officeart/2005/8/layout/list1"/>
    <dgm:cxn modelId="{223A051E-1037-4910-90D4-3C20E38E5255}" type="presParOf" srcId="{3077F425-D79B-4B84-BD3B-68FAB5D2EBC7}" destId="{5FA4ED5C-E692-41C4-9DB3-1D2ADE8923D6}" srcOrd="16" destOrd="0" presId="urn:microsoft.com/office/officeart/2005/8/layout/list1"/>
    <dgm:cxn modelId="{1FA4F34A-EC9A-47BF-A054-0AB54C936FAA}" type="presParOf" srcId="{5FA4ED5C-E692-41C4-9DB3-1D2ADE8923D6}" destId="{DA5D8A4A-D42B-49E3-896C-3518ADF95438}" srcOrd="0" destOrd="0" presId="urn:microsoft.com/office/officeart/2005/8/layout/list1"/>
    <dgm:cxn modelId="{96E4B91B-FFF9-45F5-B9EF-2461E8E5CC9E}" type="presParOf" srcId="{5FA4ED5C-E692-41C4-9DB3-1D2ADE8923D6}" destId="{A1CF4370-099B-4FEB-9316-7EA28989C727}" srcOrd="1" destOrd="0" presId="urn:microsoft.com/office/officeart/2005/8/layout/list1"/>
    <dgm:cxn modelId="{3AF6E38E-332D-4B6F-ACA2-5F8445D91162}" type="presParOf" srcId="{3077F425-D79B-4B84-BD3B-68FAB5D2EBC7}" destId="{DF0A7AC6-B998-4731-A870-5ED1DCAEFF30}" srcOrd="17" destOrd="0" presId="urn:microsoft.com/office/officeart/2005/8/layout/list1"/>
    <dgm:cxn modelId="{4AA0D8A5-4B74-4E41-9BC8-3B27359C505A}" type="presParOf" srcId="{3077F425-D79B-4B84-BD3B-68FAB5D2EBC7}" destId="{BF039C1E-6F8C-4EF7-A883-23061D72CC5F}" srcOrd="18" destOrd="0" presId="urn:microsoft.com/office/officeart/2005/8/layout/list1"/>
    <dgm:cxn modelId="{F935B501-896C-4D68-BA5D-559AD0310556}" type="presParOf" srcId="{3077F425-D79B-4B84-BD3B-68FAB5D2EBC7}" destId="{8CFF4AA3-9930-4BC0-B2FB-FBBC57AD11AC}" srcOrd="19" destOrd="0" presId="urn:microsoft.com/office/officeart/2005/8/layout/list1"/>
    <dgm:cxn modelId="{F6624EB1-B2AB-47CE-92AE-03411354476C}" type="presParOf" srcId="{3077F425-D79B-4B84-BD3B-68FAB5D2EBC7}" destId="{F878732F-EB6F-494E-B19A-450C36FE7CD8}" srcOrd="20" destOrd="0" presId="urn:microsoft.com/office/officeart/2005/8/layout/list1"/>
    <dgm:cxn modelId="{4BF5BFB0-B6A5-489F-8869-32944EBE5FC0}" type="presParOf" srcId="{F878732F-EB6F-494E-B19A-450C36FE7CD8}" destId="{F0C9172E-FE23-4DDC-B4AB-EE83B1655D13}" srcOrd="0" destOrd="0" presId="urn:microsoft.com/office/officeart/2005/8/layout/list1"/>
    <dgm:cxn modelId="{56567584-0877-4C02-8D5D-C42591079C7B}" type="presParOf" srcId="{F878732F-EB6F-494E-B19A-450C36FE7CD8}" destId="{D0593561-AF07-423D-978C-99F803E09D44}" srcOrd="1" destOrd="0" presId="urn:microsoft.com/office/officeart/2005/8/layout/list1"/>
    <dgm:cxn modelId="{CFE3D09C-6270-4011-B147-82D089C3F28F}" type="presParOf" srcId="{3077F425-D79B-4B84-BD3B-68FAB5D2EBC7}" destId="{051AC08B-8300-465C-944A-632A759E1F80}" srcOrd="21" destOrd="0" presId="urn:microsoft.com/office/officeart/2005/8/layout/list1"/>
    <dgm:cxn modelId="{F5B56DCD-AFCA-4C22-8C47-0D60404B36FB}" type="presParOf" srcId="{3077F425-D79B-4B84-BD3B-68FAB5D2EBC7}" destId="{8B79C30F-F1BD-4743-BEEC-8FA0AD07455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4B09B-211C-4E89-93FC-9F2D84076A3D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CBAE55-8ED9-4E70-BA54-E80A369FDA9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Годовой план внутреннего контроля и аудита</a:t>
          </a:r>
          <a:endParaRPr lang="ru-RU" sz="15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8A8F2A-ECDF-427F-92FD-0BCFFA8961A2}" type="parTrans" cxnId="{79B34210-A0BF-464C-A529-0423294293E0}">
      <dgm:prSet/>
      <dgm:spPr/>
      <dgm:t>
        <a:bodyPr/>
        <a:lstStyle/>
        <a:p>
          <a:endParaRPr lang="ru-RU"/>
        </a:p>
      </dgm:t>
    </dgm:pt>
    <dgm:pt modelId="{B2D57A21-F070-44FF-B3C9-94032A0D0833}" type="sibTrans" cxnId="{79B34210-A0BF-464C-A529-0423294293E0}">
      <dgm:prSet/>
      <dgm:spPr/>
      <dgm:t>
        <a:bodyPr/>
        <a:lstStyle/>
        <a:p>
          <a:endParaRPr lang="ru-RU"/>
        </a:p>
      </dgm:t>
    </dgm:pt>
    <dgm:pt modelId="{DEC0833D-3B46-4B63-983F-910086DA53B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Акт проверки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D103A9-99A2-44A2-8CCD-DE12E7F076E8}" type="parTrans" cxnId="{69DEFD36-CC0A-4F0D-A7D3-1C6C8A9E2CA9}">
      <dgm:prSet/>
      <dgm:spPr/>
      <dgm:t>
        <a:bodyPr/>
        <a:lstStyle/>
        <a:p>
          <a:endParaRPr lang="ru-RU"/>
        </a:p>
      </dgm:t>
    </dgm:pt>
    <dgm:pt modelId="{DFED1C02-7408-41B6-9158-3D87A1A6C941}" type="sibTrans" cxnId="{69DEFD36-CC0A-4F0D-A7D3-1C6C8A9E2CA9}">
      <dgm:prSet/>
      <dgm:spPr/>
      <dgm:t>
        <a:bodyPr/>
        <a:lstStyle/>
        <a:p>
          <a:endParaRPr lang="ru-RU"/>
        </a:p>
      </dgm:t>
    </dgm:pt>
    <dgm:pt modelId="{6D1EDB67-8069-4620-AD13-CD317C7809C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Отчет о результатах проверки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7BF739B-63CF-4FF9-ABD9-E4904E3CEA4B}" type="parTrans" cxnId="{CFD15C43-606F-4701-8D15-0FE5417C46BB}">
      <dgm:prSet/>
      <dgm:spPr/>
      <dgm:t>
        <a:bodyPr/>
        <a:lstStyle/>
        <a:p>
          <a:endParaRPr lang="ru-RU"/>
        </a:p>
      </dgm:t>
    </dgm:pt>
    <dgm:pt modelId="{731914B8-0A1B-4883-822D-B433A0182778}" type="sibTrans" cxnId="{CFD15C43-606F-4701-8D15-0FE5417C46BB}">
      <dgm:prSet/>
      <dgm:spPr/>
      <dgm:t>
        <a:bodyPr/>
        <a:lstStyle/>
        <a:p>
          <a:endParaRPr lang="ru-RU"/>
        </a:p>
      </dgm:t>
    </dgm:pt>
    <dgm:pt modelId="{8FC3C667-5870-4E79-B845-A760340457A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Контрольный совет – анализ выявленных нарушений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8EC29F-2E96-4DAE-8EC0-B3A114295E01}" type="parTrans" cxnId="{3B85A737-C0BD-4E55-AC74-FD64966BF8ED}">
      <dgm:prSet/>
      <dgm:spPr/>
      <dgm:t>
        <a:bodyPr/>
        <a:lstStyle/>
        <a:p>
          <a:endParaRPr lang="ru-RU"/>
        </a:p>
      </dgm:t>
    </dgm:pt>
    <dgm:pt modelId="{7441323D-DCE4-48D2-B656-5B82EC9C1CCD}" type="sibTrans" cxnId="{3B85A737-C0BD-4E55-AC74-FD64966BF8ED}">
      <dgm:prSet/>
      <dgm:spPr/>
      <dgm:t>
        <a:bodyPr/>
        <a:lstStyle/>
        <a:p>
          <a:endParaRPr lang="ru-RU"/>
        </a:p>
      </dgm:t>
    </dgm:pt>
    <dgm:pt modelId="{03BF05D5-2785-424B-AC61-63F83A388E9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Реестр реализовавшихся рисков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6C47261-0892-4E31-8FEA-95D9878DF39D}" type="parTrans" cxnId="{F8DEFA08-2EA9-4C2C-8483-84CF0A4FE8CB}">
      <dgm:prSet/>
      <dgm:spPr/>
      <dgm:t>
        <a:bodyPr/>
        <a:lstStyle/>
        <a:p>
          <a:endParaRPr lang="ru-RU"/>
        </a:p>
      </dgm:t>
    </dgm:pt>
    <dgm:pt modelId="{21E2E301-764E-4DFA-AC02-F239CD1C45DC}" type="sibTrans" cxnId="{F8DEFA08-2EA9-4C2C-8483-84CF0A4FE8CB}">
      <dgm:prSet/>
      <dgm:spPr/>
      <dgm:t>
        <a:bodyPr/>
        <a:lstStyle/>
        <a:p>
          <a:endParaRPr lang="ru-RU"/>
        </a:p>
      </dgm:t>
    </dgm:pt>
    <dgm:pt modelId="{042FA040-5A94-4DB6-8A1A-5CB1799C3DE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Анализ реализовавшихся рисков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0C5FA1-484A-4A23-99F8-EFE708E4A56C}" type="parTrans" cxnId="{336B4514-FC89-49FE-B583-193B9A1CD3DB}">
      <dgm:prSet/>
      <dgm:spPr/>
      <dgm:t>
        <a:bodyPr/>
        <a:lstStyle/>
        <a:p>
          <a:endParaRPr lang="ru-RU"/>
        </a:p>
      </dgm:t>
    </dgm:pt>
    <dgm:pt modelId="{581D92B4-5593-42E8-9490-F274D27212A3}" type="sibTrans" cxnId="{336B4514-FC89-49FE-B583-193B9A1CD3DB}">
      <dgm:prSet/>
      <dgm:spPr/>
      <dgm:t>
        <a:bodyPr/>
        <a:lstStyle/>
        <a:p>
          <a:endParaRPr lang="ru-RU"/>
        </a:p>
      </dgm:t>
    </dgm:pt>
    <dgm:pt modelId="{985CA4BB-4C8B-4F68-B825-FD2FE44E774D}" type="pres">
      <dgm:prSet presAssocID="{90D4B09B-211C-4E89-93FC-9F2D84076A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48710-C5F9-4714-A2E2-F65BA4704CD9}" type="pres">
      <dgm:prSet presAssocID="{08CBAE55-8ED9-4E70-BA54-E80A369FDA96}" presName="node" presStyleLbl="node1" presStyleIdx="0" presStyleCnt="6" custScaleX="129034" custScaleY="129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7FDFB-00DF-450F-BF04-A67CF526A2E3}" type="pres">
      <dgm:prSet presAssocID="{B2D57A21-F070-44FF-B3C9-94032A0D083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C499E9B-CBBC-4048-89DE-2B73A0C75836}" type="pres">
      <dgm:prSet presAssocID="{B2D57A21-F070-44FF-B3C9-94032A0D083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94B3C47-580C-4FEB-86D4-9743E331E36E}" type="pres">
      <dgm:prSet presAssocID="{DEC0833D-3B46-4B63-983F-910086DA53BF}" presName="node" presStyleLbl="node1" presStyleIdx="1" presStyleCnt="6" custScaleX="129034" custScaleY="129034" custRadScaleRad="153752" custRadScaleInc="26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7DBE0-79A1-4183-87A0-22409A1397E3}" type="pres">
      <dgm:prSet presAssocID="{DFED1C02-7408-41B6-9158-3D87A1A6C94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F0B1D25-A6F1-4C0A-8D60-D60D6CD37091}" type="pres">
      <dgm:prSet presAssocID="{DFED1C02-7408-41B6-9158-3D87A1A6C94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DDCE96E-DD13-4342-8AC8-2F974E2AA67D}" type="pres">
      <dgm:prSet presAssocID="{6D1EDB67-8069-4620-AD13-CD317C7809C9}" presName="node" presStyleLbl="node1" presStyleIdx="2" presStyleCnt="6" custScaleX="129034" custScaleY="129034" custRadScaleRad="156471" custRadScaleInc="-30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32338-EA2F-49FB-9A0E-EFBA960BC765}" type="pres">
      <dgm:prSet presAssocID="{731914B8-0A1B-4883-822D-B433A018277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F6D4093-2CFD-4907-A222-3AF579040AEE}" type="pres">
      <dgm:prSet presAssocID="{731914B8-0A1B-4883-822D-B433A018277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028CE6A-859B-4B4F-B3F2-78B4A41EC542}" type="pres">
      <dgm:prSet presAssocID="{8FC3C667-5870-4E79-B845-A760340457AF}" presName="node" presStyleLbl="node1" presStyleIdx="3" presStyleCnt="6" custScaleX="129034" custScaleY="129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B0E0D-F661-43CB-9ECC-937A0A36A09F}" type="pres">
      <dgm:prSet presAssocID="{7441323D-DCE4-48D2-B656-5B82EC9C1CC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30687AD-856B-48E7-8441-BF16D93A776D}" type="pres">
      <dgm:prSet presAssocID="{7441323D-DCE4-48D2-B656-5B82EC9C1CC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F6964E6-24C0-43E2-BFA2-EE76C6C68C0F}" type="pres">
      <dgm:prSet presAssocID="{03BF05D5-2785-424B-AC61-63F83A388E9B}" presName="node" presStyleLbl="node1" presStyleIdx="4" presStyleCnt="6" custScaleX="129034" custScaleY="129034" custRadScaleRad="151358" custRadScaleInc="3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851AF-8A87-4924-9EAC-FC0DE2972728}" type="pres">
      <dgm:prSet presAssocID="{21E2E301-764E-4DFA-AC02-F239CD1C45D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A915210-C41D-4771-9C9B-D7F6C30C183A}" type="pres">
      <dgm:prSet presAssocID="{21E2E301-764E-4DFA-AC02-F239CD1C45D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542D517-115C-4DE5-97F6-47D1AFC09AD7}" type="pres">
      <dgm:prSet presAssocID="{042FA040-5A94-4DB6-8A1A-5CB1799C3DE6}" presName="node" presStyleLbl="node1" presStyleIdx="5" presStyleCnt="6" custScaleX="129034" custScaleY="129034" custRadScaleRad="148777" custRadScaleInc="-19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3820-A230-45F9-A2BF-64FEF930066E}" type="pres">
      <dgm:prSet presAssocID="{581D92B4-5593-42E8-9490-F274D27212A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CE54DDF-EE71-4413-95C1-9A77D3312404}" type="pres">
      <dgm:prSet presAssocID="{581D92B4-5593-42E8-9490-F274D27212A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F623F04-9CC3-4BA6-AF9B-502666D0ADAB}" type="presOf" srcId="{21E2E301-764E-4DFA-AC02-F239CD1C45DC}" destId="{0A915210-C41D-4771-9C9B-D7F6C30C183A}" srcOrd="1" destOrd="0" presId="urn:microsoft.com/office/officeart/2005/8/layout/cycle2"/>
    <dgm:cxn modelId="{B9FC71CA-2088-4521-890E-0E5D2F85EDF1}" type="presOf" srcId="{DFED1C02-7408-41B6-9158-3D87A1A6C941}" destId="{9A17DBE0-79A1-4183-87A0-22409A1397E3}" srcOrd="0" destOrd="0" presId="urn:microsoft.com/office/officeart/2005/8/layout/cycle2"/>
    <dgm:cxn modelId="{C2899381-00C1-42F1-9460-57DEBF90FF3C}" type="presOf" srcId="{DEC0833D-3B46-4B63-983F-910086DA53BF}" destId="{F94B3C47-580C-4FEB-86D4-9743E331E36E}" srcOrd="0" destOrd="0" presId="urn:microsoft.com/office/officeart/2005/8/layout/cycle2"/>
    <dgm:cxn modelId="{69DEFD36-CC0A-4F0D-A7D3-1C6C8A9E2CA9}" srcId="{90D4B09B-211C-4E89-93FC-9F2D84076A3D}" destId="{DEC0833D-3B46-4B63-983F-910086DA53BF}" srcOrd="1" destOrd="0" parTransId="{ACD103A9-99A2-44A2-8CCD-DE12E7F076E8}" sibTransId="{DFED1C02-7408-41B6-9158-3D87A1A6C941}"/>
    <dgm:cxn modelId="{67ECFE58-C3E1-4CC9-9433-19E07201E733}" type="presOf" srcId="{B2D57A21-F070-44FF-B3C9-94032A0D0833}" destId="{3497FDFB-00DF-450F-BF04-A67CF526A2E3}" srcOrd="0" destOrd="0" presId="urn:microsoft.com/office/officeart/2005/8/layout/cycle2"/>
    <dgm:cxn modelId="{336B4514-FC89-49FE-B583-193B9A1CD3DB}" srcId="{90D4B09B-211C-4E89-93FC-9F2D84076A3D}" destId="{042FA040-5A94-4DB6-8A1A-5CB1799C3DE6}" srcOrd="5" destOrd="0" parTransId="{450C5FA1-484A-4A23-99F8-EFE708E4A56C}" sibTransId="{581D92B4-5593-42E8-9490-F274D27212A3}"/>
    <dgm:cxn modelId="{DF9453B8-6F51-4C4A-9681-F22654F23562}" type="presOf" srcId="{08CBAE55-8ED9-4E70-BA54-E80A369FDA96}" destId="{C7D48710-C5F9-4714-A2E2-F65BA4704CD9}" srcOrd="0" destOrd="0" presId="urn:microsoft.com/office/officeart/2005/8/layout/cycle2"/>
    <dgm:cxn modelId="{7C0B6DFB-2104-4C39-BC1E-CCD714114B1C}" type="presOf" srcId="{8FC3C667-5870-4E79-B845-A760340457AF}" destId="{4028CE6A-859B-4B4F-B3F2-78B4A41EC542}" srcOrd="0" destOrd="0" presId="urn:microsoft.com/office/officeart/2005/8/layout/cycle2"/>
    <dgm:cxn modelId="{8720EA46-7DCF-41E1-9CB6-BB719CAA1583}" type="presOf" srcId="{7441323D-DCE4-48D2-B656-5B82EC9C1CCD}" destId="{730687AD-856B-48E7-8441-BF16D93A776D}" srcOrd="1" destOrd="0" presId="urn:microsoft.com/office/officeart/2005/8/layout/cycle2"/>
    <dgm:cxn modelId="{2A1ADD0A-078E-449F-8B68-3642FCA444D2}" type="presOf" srcId="{731914B8-0A1B-4883-822D-B433A0182778}" destId="{58732338-EA2F-49FB-9A0E-EFBA960BC765}" srcOrd="0" destOrd="0" presId="urn:microsoft.com/office/officeart/2005/8/layout/cycle2"/>
    <dgm:cxn modelId="{D333C9E3-F345-42E8-8FA4-8C0F78424825}" type="presOf" srcId="{581D92B4-5593-42E8-9490-F274D27212A3}" destId="{2CE54DDF-EE71-4413-95C1-9A77D3312404}" srcOrd="1" destOrd="0" presId="urn:microsoft.com/office/officeart/2005/8/layout/cycle2"/>
    <dgm:cxn modelId="{F8DEFA08-2EA9-4C2C-8483-84CF0A4FE8CB}" srcId="{90D4B09B-211C-4E89-93FC-9F2D84076A3D}" destId="{03BF05D5-2785-424B-AC61-63F83A388E9B}" srcOrd="4" destOrd="0" parTransId="{06C47261-0892-4E31-8FEA-95D9878DF39D}" sibTransId="{21E2E301-764E-4DFA-AC02-F239CD1C45DC}"/>
    <dgm:cxn modelId="{8577D7BB-D697-46CE-AAAE-893BE02683E9}" type="presOf" srcId="{6D1EDB67-8069-4620-AD13-CD317C7809C9}" destId="{EDDCE96E-DD13-4342-8AC8-2F974E2AA67D}" srcOrd="0" destOrd="0" presId="urn:microsoft.com/office/officeart/2005/8/layout/cycle2"/>
    <dgm:cxn modelId="{CFD15C43-606F-4701-8D15-0FE5417C46BB}" srcId="{90D4B09B-211C-4E89-93FC-9F2D84076A3D}" destId="{6D1EDB67-8069-4620-AD13-CD317C7809C9}" srcOrd="2" destOrd="0" parTransId="{B7BF739B-63CF-4FF9-ABD9-E4904E3CEA4B}" sibTransId="{731914B8-0A1B-4883-822D-B433A0182778}"/>
    <dgm:cxn modelId="{79B34210-A0BF-464C-A529-0423294293E0}" srcId="{90D4B09B-211C-4E89-93FC-9F2D84076A3D}" destId="{08CBAE55-8ED9-4E70-BA54-E80A369FDA96}" srcOrd="0" destOrd="0" parTransId="{148A8F2A-ECDF-427F-92FD-0BCFFA8961A2}" sibTransId="{B2D57A21-F070-44FF-B3C9-94032A0D0833}"/>
    <dgm:cxn modelId="{20E9071E-1B84-435A-A5BC-25D1E5E9FCCC}" type="presOf" srcId="{581D92B4-5593-42E8-9490-F274D27212A3}" destId="{64A33820-A230-45F9-A2BF-64FEF930066E}" srcOrd="0" destOrd="0" presId="urn:microsoft.com/office/officeart/2005/8/layout/cycle2"/>
    <dgm:cxn modelId="{CAA947F9-A6FF-4C94-B820-2C57C20DECE7}" type="presOf" srcId="{DFED1C02-7408-41B6-9158-3D87A1A6C941}" destId="{8F0B1D25-A6F1-4C0A-8D60-D60D6CD37091}" srcOrd="1" destOrd="0" presId="urn:microsoft.com/office/officeart/2005/8/layout/cycle2"/>
    <dgm:cxn modelId="{EBBC5B32-3F04-43CE-BDA3-BBA8F59AC8A0}" type="presOf" srcId="{90D4B09B-211C-4E89-93FC-9F2D84076A3D}" destId="{985CA4BB-4C8B-4F68-B825-FD2FE44E774D}" srcOrd="0" destOrd="0" presId="urn:microsoft.com/office/officeart/2005/8/layout/cycle2"/>
    <dgm:cxn modelId="{3B85A737-C0BD-4E55-AC74-FD64966BF8ED}" srcId="{90D4B09B-211C-4E89-93FC-9F2D84076A3D}" destId="{8FC3C667-5870-4E79-B845-A760340457AF}" srcOrd="3" destOrd="0" parTransId="{808EC29F-2E96-4DAE-8EC0-B3A114295E01}" sibTransId="{7441323D-DCE4-48D2-B656-5B82EC9C1CCD}"/>
    <dgm:cxn modelId="{82106EE8-B07A-4E8F-979E-356A8E4AC039}" type="presOf" srcId="{B2D57A21-F070-44FF-B3C9-94032A0D0833}" destId="{CC499E9B-CBBC-4048-89DE-2B73A0C75836}" srcOrd="1" destOrd="0" presId="urn:microsoft.com/office/officeart/2005/8/layout/cycle2"/>
    <dgm:cxn modelId="{B1FF2BAA-6505-4B48-B603-2AB77307A449}" type="presOf" srcId="{21E2E301-764E-4DFA-AC02-F239CD1C45DC}" destId="{656851AF-8A87-4924-9EAC-FC0DE2972728}" srcOrd="0" destOrd="0" presId="urn:microsoft.com/office/officeart/2005/8/layout/cycle2"/>
    <dgm:cxn modelId="{3EB035BA-83B8-443A-8A7B-DFE32176FB09}" type="presOf" srcId="{042FA040-5A94-4DB6-8A1A-5CB1799C3DE6}" destId="{A542D517-115C-4DE5-97F6-47D1AFC09AD7}" srcOrd="0" destOrd="0" presId="urn:microsoft.com/office/officeart/2005/8/layout/cycle2"/>
    <dgm:cxn modelId="{72DC9128-6D1D-486C-815F-D585BED53EA3}" type="presOf" srcId="{03BF05D5-2785-424B-AC61-63F83A388E9B}" destId="{FF6964E6-24C0-43E2-BFA2-EE76C6C68C0F}" srcOrd="0" destOrd="0" presId="urn:microsoft.com/office/officeart/2005/8/layout/cycle2"/>
    <dgm:cxn modelId="{D604987E-16E9-4202-974A-3649466376F2}" type="presOf" srcId="{731914B8-0A1B-4883-822D-B433A0182778}" destId="{2F6D4093-2CFD-4907-A222-3AF579040AEE}" srcOrd="1" destOrd="0" presId="urn:microsoft.com/office/officeart/2005/8/layout/cycle2"/>
    <dgm:cxn modelId="{BD128866-A2D4-40E2-95A5-AA13018D4F15}" type="presOf" srcId="{7441323D-DCE4-48D2-B656-5B82EC9C1CCD}" destId="{4B0B0E0D-F661-43CB-9ECC-937A0A36A09F}" srcOrd="0" destOrd="0" presId="urn:microsoft.com/office/officeart/2005/8/layout/cycle2"/>
    <dgm:cxn modelId="{2072D7B0-A433-47D2-99D6-2B50278CF235}" type="presParOf" srcId="{985CA4BB-4C8B-4F68-B825-FD2FE44E774D}" destId="{C7D48710-C5F9-4714-A2E2-F65BA4704CD9}" srcOrd="0" destOrd="0" presId="urn:microsoft.com/office/officeart/2005/8/layout/cycle2"/>
    <dgm:cxn modelId="{1DAD2A56-7756-4F3F-A254-1BD4C563CF7A}" type="presParOf" srcId="{985CA4BB-4C8B-4F68-B825-FD2FE44E774D}" destId="{3497FDFB-00DF-450F-BF04-A67CF526A2E3}" srcOrd="1" destOrd="0" presId="urn:microsoft.com/office/officeart/2005/8/layout/cycle2"/>
    <dgm:cxn modelId="{C1BBF48A-D98B-4421-A21A-93D4C52BC4C5}" type="presParOf" srcId="{3497FDFB-00DF-450F-BF04-A67CF526A2E3}" destId="{CC499E9B-CBBC-4048-89DE-2B73A0C75836}" srcOrd="0" destOrd="0" presId="urn:microsoft.com/office/officeart/2005/8/layout/cycle2"/>
    <dgm:cxn modelId="{A5C770E4-3AA8-40D7-AA00-A9D3D2BF381E}" type="presParOf" srcId="{985CA4BB-4C8B-4F68-B825-FD2FE44E774D}" destId="{F94B3C47-580C-4FEB-86D4-9743E331E36E}" srcOrd="2" destOrd="0" presId="urn:microsoft.com/office/officeart/2005/8/layout/cycle2"/>
    <dgm:cxn modelId="{3D75829D-EE5F-435F-945A-FB4BB08DCD93}" type="presParOf" srcId="{985CA4BB-4C8B-4F68-B825-FD2FE44E774D}" destId="{9A17DBE0-79A1-4183-87A0-22409A1397E3}" srcOrd="3" destOrd="0" presId="urn:microsoft.com/office/officeart/2005/8/layout/cycle2"/>
    <dgm:cxn modelId="{9B2F2982-FEF6-4043-9686-9997AF6C5BEE}" type="presParOf" srcId="{9A17DBE0-79A1-4183-87A0-22409A1397E3}" destId="{8F0B1D25-A6F1-4C0A-8D60-D60D6CD37091}" srcOrd="0" destOrd="0" presId="urn:microsoft.com/office/officeart/2005/8/layout/cycle2"/>
    <dgm:cxn modelId="{962D04BD-0B26-4899-AF65-4BC0294DCB48}" type="presParOf" srcId="{985CA4BB-4C8B-4F68-B825-FD2FE44E774D}" destId="{EDDCE96E-DD13-4342-8AC8-2F974E2AA67D}" srcOrd="4" destOrd="0" presId="urn:microsoft.com/office/officeart/2005/8/layout/cycle2"/>
    <dgm:cxn modelId="{07B10C97-63CD-46BF-A3C7-AD8DDF96A524}" type="presParOf" srcId="{985CA4BB-4C8B-4F68-B825-FD2FE44E774D}" destId="{58732338-EA2F-49FB-9A0E-EFBA960BC765}" srcOrd="5" destOrd="0" presId="urn:microsoft.com/office/officeart/2005/8/layout/cycle2"/>
    <dgm:cxn modelId="{0487A63B-70C0-4E0F-B520-371B44B97C60}" type="presParOf" srcId="{58732338-EA2F-49FB-9A0E-EFBA960BC765}" destId="{2F6D4093-2CFD-4907-A222-3AF579040AEE}" srcOrd="0" destOrd="0" presId="urn:microsoft.com/office/officeart/2005/8/layout/cycle2"/>
    <dgm:cxn modelId="{FBB6BF69-1F75-453C-84C0-A43D96ACF923}" type="presParOf" srcId="{985CA4BB-4C8B-4F68-B825-FD2FE44E774D}" destId="{4028CE6A-859B-4B4F-B3F2-78B4A41EC542}" srcOrd="6" destOrd="0" presId="urn:microsoft.com/office/officeart/2005/8/layout/cycle2"/>
    <dgm:cxn modelId="{92647F58-07F7-4504-BAF2-F9B5AE7F42E1}" type="presParOf" srcId="{985CA4BB-4C8B-4F68-B825-FD2FE44E774D}" destId="{4B0B0E0D-F661-43CB-9ECC-937A0A36A09F}" srcOrd="7" destOrd="0" presId="urn:microsoft.com/office/officeart/2005/8/layout/cycle2"/>
    <dgm:cxn modelId="{8EF0E399-DA56-4316-A8C6-08D0101DDD62}" type="presParOf" srcId="{4B0B0E0D-F661-43CB-9ECC-937A0A36A09F}" destId="{730687AD-856B-48E7-8441-BF16D93A776D}" srcOrd="0" destOrd="0" presId="urn:microsoft.com/office/officeart/2005/8/layout/cycle2"/>
    <dgm:cxn modelId="{AEDC0D58-CFBC-4EC8-B3F0-ED39FBFBBF32}" type="presParOf" srcId="{985CA4BB-4C8B-4F68-B825-FD2FE44E774D}" destId="{FF6964E6-24C0-43E2-BFA2-EE76C6C68C0F}" srcOrd="8" destOrd="0" presId="urn:microsoft.com/office/officeart/2005/8/layout/cycle2"/>
    <dgm:cxn modelId="{17B5449D-2129-4CAD-9677-BFCA4F788C76}" type="presParOf" srcId="{985CA4BB-4C8B-4F68-B825-FD2FE44E774D}" destId="{656851AF-8A87-4924-9EAC-FC0DE2972728}" srcOrd="9" destOrd="0" presId="urn:microsoft.com/office/officeart/2005/8/layout/cycle2"/>
    <dgm:cxn modelId="{9B726FD2-E102-474E-853F-179129B1D4F4}" type="presParOf" srcId="{656851AF-8A87-4924-9EAC-FC0DE2972728}" destId="{0A915210-C41D-4771-9C9B-D7F6C30C183A}" srcOrd="0" destOrd="0" presId="urn:microsoft.com/office/officeart/2005/8/layout/cycle2"/>
    <dgm:cxn modelId="{AA242247-AAD6-4569-892A-12AD3BF8C6E2}" type="presParOf" srcId="{985CA4BB-4C8B-4F68-B825-FD2FE44E774D}" destId="{A542D517-115C-4DE5-97F6-47D1AFC09AD7}" srcOrd="10" destOrd="0" presId="urn:microsoft.com/office/officeart/2005/8/layout/cycle2"/>
    <dgm:cxn modelId="{FFBE0AF2-54CF-4100-97E2-3A6DE3C549DF}" type="presParOf" srcId="{985CA4BB-4C8B-4F68-B825-FD2FE44E774D}" destId="{64A33820-A230-45F9-A2BF-64FEF930066E}" srcOrd="11" destOrd="0" presId="urn:microsoft.com/office/officeart/2005/8/layout/cycle2"/>
    <dgm:cxn modelId="{7AFE638B-3C5E-43B2-BC39-4D5C527D10FE}" type="presParOf" srcId="{64A33820-A230-45F9-A2BF-64FEF930066E}" destId="{2CE54DDF-EE71-4413-95C1-9A77D33124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02BAD-FB41-4F98-A9E3-5E14425AE8A7}">
      <dsp:nvSpPr>
        <dsp:cNvPr id="0" name=""/>
        <dsp:cNvSpPr/>
      </dsp:nvSpPr>
      <dsp:spPr>
        <a:xfrm>
          <a:off x="0" y="2948332"/>
          <a:ext cx="5339630" cy="9380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Нарушения порядка работы по получению денежных чековых книжек, их учета и выдачи клиентам;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0" y="2994122"/>
        <a:ext cx="5248050" cy="846438"/>
      </dsp:txXfrm>
    </dsp:sp>
    <dsp:sp modelId="{12732EDB-7214-48A1-8BCE-BA0E2AFEBC6B}">
      <dsp:nvSpPr>
        <dsp:cNvPr id="0" name=""/>
        <dsp:cNvSpPr/>
      </dsp:nvSpPr>
      <dsp:spPr>
        <a:xfrm>
          <a:off x="0" y="1019981"/>
          <a:ext cx="5339630" cy="9380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Нарушения порядка учета  бюджетных обязательств получателей средств федерального бюджета;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0" y="1065771"/>
        <a:ext cx="5248050" cy="846438"/>
      </dsp:txXfrm>
    </dsp:sp>
    <dsp:sp modelId="{9F7857C0-C12D-47D4-BA25-8288B35F9F2C}">
      <dsp:nvSpPr>
        <dsp:cNvPr id="0" name=""/>
        <dsp:cNvSpPr/>
      </dsp:nvSpPr>
      <dsp:spPr>
        <a:xfrm>
          <a:off x="0" y="1991960"/>
          <a:ext cx="5339630" cy="9380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Нарушения порядка санкционирования оплаты денежных обязательств получателей средств федерального бюджета;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0" y="2037750"/>
        <a:ext cx="5248050" cy="846438"/>
      </dsp:txXfrm>
    </dsp:sp>
    <dsp:sp modelId="{D9C297ED-75F5-478E-8B8E-6D0E7D474B1F}">
      <dsp:nvSpPr>
        <dsp:cNvPr id="0" name=""/>
        <dsp:cNvSpPr/>
      </dsp:nvSpPr>
      <dsp:spPr>
        <a:xfrm>
          <a:off x="0" y="0"/>
          <a:ext cx="5339630" cy="9727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Несоответствие платежных (расчетных) документов клиентов установленным требованиям;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88" y="47488"/>
        <a:ext cx="5244654" cy="877815"/>
      </dsp:txXfrm>
    </dsp:sp>
    <dsp:sp modelId="{4D5A503E-5D65-4BC8-9C1E-0A796A9F1733}">
      <dsp:nvSpPr>
        <dsp:cNvPr id="0" name=""/>
        <dsp:cNvSpPr/>
      </dsp:nvSpPr>
      <dsp:spPr>
        <a:xfrm>
          <a:off x="0" y="3929376"/>
          <a:ext cx="5339630" cy="93801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Нарушения порядка исполнения требований исполнительных документов, и др.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0" y="3975166"/>
        <a:ext cx="5248050" cy="846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0AFDE-2AC8-48AF-877D-0CC34D6D4B2C}">
      <dsp:nvSpPr>
        <dsp:cNvPr id="0" name=""/>
        <dsp:cNvSpPr/>
      </dsp:nvSpPr>
      <dsp:spPr>
        <a:xfrm>
          <a:off x="3668" y="129678"/>
          <a:ext cx="4964883" cy="611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6699FF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МЕТОДЫ </a:t>
          </a:r>
          <a:endParaRPr lang="ru-RU" sz="2600" kern="1200" dirty="0"/>
        </a:p>
      </dsp:txBody>
      <dsp:txXfrm>
        <a:off x="21585" y="147595"/>
        <a:ext cx="4929049" cy="575894"/>
      </dsp:txXfrm>
    </dsp:sp>
    <dsp:sp modelId="{D2197587-08ED-4D5D-B936-617E221BDFF9}">
      <dsp:nvSpPr>
        <dsp:cNvPr id="0" name=""/>
        <dsp:cNvSpPr/>
      </dsp:nvSpPr>
      <dsp:spPr>
        <a:xfrm>
          <a:off x="1834" y="822768"/>
          <a:ext cx="2382381" cy="2487510"/>
        </a:xfrm>
        <a:prstGeom prst="roundRect">
          <a:avLst>
            <a:gd name="adj" fmla="val 10000"/>
          </a:avLst>
        </a:prstGeom>
        <a:solidFill>
          <a:srgbClr val="896AF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КОМПЛЕКСНАЯ ПРОВЕРКА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(продолжительность– до 21 дня)</a:t>
          </a:r>
          <a:endParaRPr lang="ru-RU" sz="1800" kern="1200" dirty="0"/>
        </a:p>
      </dsp:txBody>
      <dsp:txXfrm>
        <a:off x="71612" y="892546"/>
        <a:ext cx="2242825" cy="2347954"/>
      </dsp:txXfrm>
    </dsp:sp>
    <dsp:sp modelId="{2285A662-6FE1-45EC-B378-EEB85A4E702D}">
      <dsp:nvSpPr>
        <dsp:cNvPr id="0" name=""/>
        <dsp:cNvSpPr/>
      </dsp:nvSpPr>
      <dsp:spPr>
        <a:xfrm>
          <a:off x="2520273" y="824857"/>
          <a:ext cx="2382381" cy="248751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ТЕМАТИЧЕСКАЯ ПРОВЕРКА 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(продолжительность – до 14 дней)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90051" y="894635"/>
        <a:ext cx="2242825" cy="2347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79EF-5828-4DAD-AFB4-3631F21D8DC5}">
      <dsp:nvSpPr>
        <dsp:cNvPr id="0" name=""/>
        <dsp:cNvSpPr/>
      </dsp:nvSpPr>
      <dsp:spPr>
        <a:xfrm>
          <a:off x="0" y="580438"/>
          <a:ext cx="104652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78207-A4D9-4DFF-8784-E6DF0A4F1AFF}">
      <dsp:nvSpPr>
        <dsp:cNvPr id="0" name=""/>
        <dsp:cNvSpPr/>
      </dsp:nvSpPr>
      <dsp:spPr>
        <a:xfrm>
          <a:off x="498223" y="64487"/>
          <a:ext cx="9964463" cy="884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93" tIns="0" rIns="2768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человеческий фактор: недостаток знаний, неправильные действия (намеренные/ненамеренные), неэффективное распределение функциональных обязанностей;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423" y="107687"/>
        <a:ext cx="9878063" cy="798550"/>
      </dsp:txXfrm>
    </dsp:sp>
    <dsp:sp modelId="{7EB38FA8-8028-4735-96D8-7D2EAD462320}">
      <dsp:nvSpPr>
        <dsp:cNvPr id="0" name=""/>
        <dsp:cNvSpPr/>
      </dsp:nvSpPr>
      <dsp:spPr>
        <a:xfrm>
          <a:off x="0" y="1714438"/>
          <a:ext cx="104652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5E3C5-F786-410F-ACE2-4347DC963D98}">
      <dsp:nvSpPr>
        <dsp:cNvPr id="0" name=""/>
        <dsp:cNvSpPr/>
      </dsp:nvSpPr>
      <dsp:spPr>
        <a:xfrm>
          <a:off x="498223" y="1345438"/>
          <a:ext cx="9964463" cy="7380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93" tIns="0" rIns="2768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недостаточный уровень организации внутреннего контроля;</a:t>
          </a:r>
        </a:p>
      </dsp:txBody>
      <dsp:txXfrm>
        <a:off x="534249" y="1381464"/>
        <a:ext cx="9892411" cy="665948"/>
      </dsp:txXfrm>
    </dsp:sp>
    <dsp:sp modelId="{D5B0B48C-D5EB-4AA5-816C-6B70559E1C11}">
      <dsp:nvSpPr>
        <dsp:cNvPr id="0" name=""/>
        <dsp:cNvSpPr/>
      </dsp:nvSpPr>
      <dsp:spPr>
        <a:xfrm>
          <a:off x="0" y="2848438"/>
          <a:ext cx="104652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7015A-EC14-4625-BE44-B9F973A078B7}">
      <dsp:nvSpPr>
        <dsp:cNvPr id="0" name=""/>
        <dsp:cNvSpPr/>
      </dsp:nvSpPr>
      <dsp:spPr>
        <a:xfrm>
          <a:off x="498223" y="2507592"/>
          <a:ext cx="9964463" cy="738000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93" tIns="0" rIns="2768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технологии: ошибки, сбои в работе прикладного программного обеспечения;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249" y="2543618"/>
        <a:ext cx="9892411" cy="665948"/>
      </dsp:txXfrm>
    </dsp:sp>
    <dsp:sp modelId="{13AB529E-0320-471E-BAB1-FD5477D2F4AC}">
      <dsp:nvSpPr>
        <dsp:cNvPr id="0" name=""/>
        <dsp:cNvSpPr/>
      </dsp:nvSpPr>
      <dsp:spPr>
        <a:xfrm>
          <a:off x="0" y="3982438"/>
          <a:ext cx="104652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219BE-3B8A-4A72-9C57-3A165CBD72E6}">
      <dsp:nvSpPr>
        <dsp:cNvPr id="0" name=""/>
        <dsp:cNvSpPr/>
      </dsp:nvSpPr>
      <dsp:spPr>
        <a:xfrm>
          <a:off x="498223" y="3613438"/>
          <a:ext cx="9964463" cy="73800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893" tIns="0" rIns="2768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двоякое толкование норм законодательства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249" y="3649464"/>
        <a:ext cx="9892411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FE257-3D8F-49BC-8FBC-AD0C4513A496}">
      <dsp:nvSpPr>
        <dsp:cNvPr id="0" name=""/>
        <dsp:cNvSpPr/>
      </dsp:nvSpPr>
      <dsp:spPr>
        <a:xfrm>
          <a:off x="0" y="723419"/>
          <a:ext cx="107291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EBDFC-7DD3-4116-858D-3E6F6B928F58}">
      <dsp:nvSpPr>
        <dsp:cNvPr id="0" name=""/>
        <dsp:cNvSpPr/>
      </dsp:nvSpPr>
      <dsp:spPr>
        <a:xfrm>
          <a:off x="510789" y="169196"/>
          <a:ext cx="10215773" cy="731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77" tIns="0" rIns="2838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положения законодательных и иных нормативных правовых актов Российской Федерации, нормативных правовых и правовых актов Министерства финансов Российской Федерации </a:t>
          </a:r>
          <a:br>
            <a:rPr lang="ru-RU" sz="18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Федерального казначейства, иных документов, которые были нарушены;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490" y="204897"/>
        <a:ext cx="10144371" cy="659940"/>
      </dsp:txXfrm>
    </dsp:sp>
    <dsp:sp modelId="{2FE1EE03-2B2F-4A18-9288-AE8F8AA27296}">
      <dsp:nvSpPr>
        <dsp:cNvPr id="0" name=""/>
        <dsp:cNvSpPr/>
      </dsp:nvSpPr>
      <dsp:spPr>
        <a:xfrm>
          <a:off x="0" y="1451033"/>
          <a:ext cx="107291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98FA-F92C-45E5-9F11-1E4B3D8E5B17}">
      <dsp:nvSpPr>
        <dsp:cNvPr id="0" name=""/>
        <dsp:cNvSpPr/>
      </dsp:nvSpPr>
      <dsp:spPr>
        <a:xfrm>
          <a:off x="510789" y="1090619"/>
          <a:ext cx="10215773" cy="537534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77" tIns="0" rIns="2838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реквизиты, позволяющие однозначно идентифицировать операцию, документ, при проверке которого выявлено нарушение (недостаток);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029" y="1116859"/>
        <a:ext cx="10163293" cy="485054"/>
      </dsp:txXfrm>
    </dsp:sp>
    <dsp:sp modelId="{29AD2CB9-434A-41DF-96D8-0E6A27014F91}">
      <dsp:nvSpPr>
        <dsp:cNvPr id="0" name=""/>
        <dsp:cNvSpPr/>
      </dsp:nvSpPr>
      <dsp:spPr>
        <a:xfrm>
          <a:off x="0" y="2137162"/>
          <a:ext cx="107291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5F77C-2EA5-4F12-BFA7-DA1E50A4BE97}">
      <dsp:nvSpPr>
        <dsp:cNvPr id="0" name=""/>
        <dsp:cNvSpPr/>
      </dsp:nvSpPr>
      <dsp:spPr>
        <a:xfrm>
          <a:off x="510789" y="1818233"/>
          <a:ext cx="10215773" cy="496049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77" tIns="0" rIns="2838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общее количество проверенных документов и сведений;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004" y="1842448"/>
        <a:ext cx="10167343" cy="447619"/>
      </dsp:txXfrm>
    </dsp:sp>
    <dsp:sp modelId="{FEAF59AE-6E61-4ACC-B82F-22BCC24776A1}">
      <dsp:nvSpPr>
        <dsp:cNvPr id="0" name=""/>
        <dsp:cNvSpPr/>
      </dsp:nvSpPr>
      <dsp:spPr>
        <a:xfrm>
          <a:off x="0" y="2967053"/>
          <a:ext cx="107291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25153-53FE-4671-B781-E1DCEBF9076C}">
      <dsp:nvSpPr>
        <dsp:cNvPr id="0" name=""/>
        <dsp:cNvSpPr/>
      </dsp:nvSpPr>
      <dsp:spPr>
        <a:xfrm>
          <a:off x="489795" y="2476537"/>
          <a:ext cx="10215773" cy="639810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77" tIns="0" rIns="2838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конкретный период (дата), за который проведена проверка документов;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028" y="2507770"/>
        <a:ext cx="10153307" cy="577344"/>
      </dsp:txXfrm>
    </dsp:sp>
    <dsp:sp modelId="{BF039C1E-6F8C-4EF7-A883-23061D72CC5F}">
      <dsp:nvSpPr>
        <dsp:cNvPr id="0" name=""/>
        <dsp:cNvSpPr/>
      </dsp:nvSpPr>
      <dsp:spPr>
        <a:xfrm>
          <a:off x="0" y="3655591"/>
          <a:ext cx="107291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F4370-099B-4FEB-9316-7EA28989C727}">
      <dsp:nvSpPr>
        <dsp:cNvPr id="0" name=""/>
        <dsp:cNvSpPr/>
      </dsp:nvSpPr>
      <dsp:spPr>
        <a:xfrm>
          <a:off x="510789" y="3334253"/>
          <a:ext cx="10215773" cy="498458"/>
        </a:xfrm>
        <a:prstGeom prst="roundRect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77" tIns="0" rIns="2838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документально подтвержденная сумма нарушения, исчисляемая в количественном и денежном (если применимо) выражении;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122" y="3358586"/>
        <a:ext cx="10167107" cy="449792"/>
      </dsp:txXfrm>
    </dsp:sp>
    <dsp:sp modelId="{8B79C30F-F1BD-4743-BEEC-8FA0AD074554}">
      <dsp:nvSpPr>
        <dsp:cNvPr id="0" name=""/>
        <dsp:cNvSpPr/>
      </dsp:nvSpPr>
      <dsp:spPr>
        <a:xfrm>
          <a:off x="0" y="4397623"/>
          <a:ext cx="107291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93561-AF07-423D-978C-99F803E09D44}">
      <dsp:nvSpPr>
        <dsp:cNvPr id="0" name=""/>
        <dsp:cNvSpPr/>
      </dsp:nvSpPr>
      <dsp:spPr>
        <a:xfrm>
          <a:off x="510789" y="4022791"/>
          <a:ext cx="10215773" cy="551951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77" tIns="0" rIns="2838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информация о причинах нарушений (недостатков); сведения о значимых казначейских рисках.</a:t>
          </a:r>
        </a:p>
      </dsp:txBody>
      <dsp:txXfrm>
        <a:off x="537733" y="4049735"/>
        <a:ext cx="10161885" cy="498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48710-C5F9-4714-A2E2-F65BA4704CD9}">
      <dsp:nvSpPr>
        <dsp:cNvPr id="0" name=""/>
        <dsp:cNvSpPr/>
      </dsp:nvSpPr>
      <dsp:spPr>
        <a:xfrm>
          <a:off x="4068552" y="-200203"/>
          <a:ext cx="1799997" cy="17999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Годовой план внутреннего контроля и аудита</a:t>
          </a:r>
          <a:endParaRPr lang="ru-RU" sz="15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2155" y="63400"/>
        <a:ext cx="1272791" cy="1272791"/>
      </dsp:txXfrm>
    </dsp:sp>
    <dsp:sp modelId="{3497FDFB-00DF-450F-BF04-A67CF526A2E3}">
      <dsp:nvSpPr>
        <dsp:cNvPr id="0" name=""/>
        <dsp:cNvSpPr/>
      </dsp:nvSpPr>
      <dsp:spPr>
        <a:xfrm rot="998248">
          <a:off x="6094230" y="905207"/>
          <a:ext cx="698963" cy="470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097186" y="979148"/>
        <a:ext cx="557722" cy="282483"/>
      </dsp:txXfrm>
    </dsp:sp>
    <dsp:sp modelId="{F94B3C47-580C-4FEB-86D4-9743E331E36E}">
      <dsp:nvSpPr>
        <dsp:cNvPr id="0" name=""/>
        <dsp:cNvSpPr/>
      </dsp:nvSpPr>
      <dsp:spPr>
        <a:xfrm>
          <a:off x="7056783" y="692754"/>
          <a:ext cx="1799997" cy="1799997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Акт проверки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20386" y="956357"/>
        <a:ext cx="1272791" cy="1272791"/>
      </dsp:txXfrm>
    </dsp:sp>
    <dsp:sp modelId="{9A17DBE0-79A1-4183-87A0-22409A1397E3}">
      <dsp:nvSpPr>
        <dsp:cNvPr id="0" name=""/>
        <dsp:cNvSpPr/>
      </dsp:nvSpPr>
      <dsp:spPr>
        <a:xfrm rot="5295849">
          <a:off x="7839526" y="2536827"/>
          <a:ext cx="306000" cy="470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884036" y="2585109"/>
        <a:ext cx="214200" cy="282483"/>
      </dsp:txXfrm>
    </dsp:sp>
    <dsp:sp modelId="{EDDCE96E-DD13-4342-8AC8-2F974E2AA67D}">
      <dsp:nvSpPr>
        <dsp:cNvPr id="0" name=""/>
        <dsp:cNvSpPr/>
      </dsp:nvSpPr>
      <dsp:spPr>
        <a:xfrm>
          <a:off x="7128797" y="3069020"/>
          <a:ext cx="1799997" cy="1799997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Отчет о результатах проверки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92400" y="3332623"/>
        <a:ext cx="1272791" cy="1272791"/>
      </dsp:txXfrm>
    </dsp:sp>
    <dsp:sp modelId="{58732338-EA2F-49FB-9A0E-EFBA960BC765}">
      <dsp:nvSpPr>
        <dsp:cNvPr id="0" name=""/>
        <dsp:cNvSpPr/>
      </dsp:nvSpPr>
      <dsp:spPr>
        <a:xfrm rot="9795559">
          <a:off x="6148865" y="4187829"/>
          <a:ext cx="739713" cy="470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6287113" y="4261648"/>
        <a:ext cx="598472" cy="282483"/>
      </dsp:txXfrm>
    </dsp:sp>
    <dsp:sp modelId="{4028CE6A-859B-4B4F-B3F2-78B4A41EC542}">
      <dsp:nvSpPr>
        <dsp:cNvPr id="0" name=""/>
        <dsp:cNvSpPr/>
      </dsp:nvSpPr>
      <dsp:spPr>
        <a:xfrm>
          <a:off x="4068552" y="3989506"/>
          <a:ext cx="1799997" cy="1799997"/>
        </a:xfrm>
        <a:prstGeom prst="ellipse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Контрольный совет – анализ выявленных нарушений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2155" y="4253109"/>
        <a:ext cx="1272791" cy="1272791"/>
      </dsp:txXfrm>
    </dsp:sp>
    <dsp:sp modelId="{4B0B0E0D-F661-43CB-9ECC-937A0A36A09F}">
      <dsp:nvSpPr>
        <dsp:cNvPr id="0" name=""/>
        <dsp:cNvSpPr/>
      </dsp:nvSpPr>
      <dsp:spPr>
        <a:xfrm rot="11946425">
          <a:off x="3132534" y="4143166"/>
          <a:ext cx="722220" cy="470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69884" y="4260444"/>
        <a:ext cx="580979" cy="282483"/>
      </dsp:txXfrm>
    </dsp:sp>
    <dsp:sp modelId="{FF6964E6-24C0-43E2-BFA2-EE76C6C68C0F}">
      <dsp:nvSpPr>
        <dsp:cNvPr id="0" name=""/>
        <dsp:cNvSpPr/>
      </dsp:nvSpPr>
      <dsp:spPr>
        <a:xfrm>
          <a:off x="1080111" y="2954252"/>
          <a:ext cx="1799997" cy="1799997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Реестр реализовавшихся рисков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3714" y="3217855"/>
        <a:ext cx="1272791" cy="1272791"/>
      </dsp:txXfrm>
    </dsp:sp>
    <dsp:sp modelId="{656851AF-8A87-4924-9EAC-FC0DE2972728}">
      <dsp:nvSpPr>
        <dsp:cNvPr id="0" name=""/>
        <dsp:cNvSpPr/>
      </dsp:nvSpPr>
      <dsp:spPr>
        <a:xfrm rot="16411897">
          <a:off x="1909065" y="2460150"/>
          <a:ext cx="285112" cy="470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949198" y="2596997"/>
        <a:ext cx="199578" cy="282483"/>
      </dsp:txXfrm>
    </dsp:sp>
    <dsp:sp modelId="{A542D517-115C-4DE5-97F6-47D1AFC09AD7}">
      <dsp:nvSpPr>
        <dsp:cNvPr id="0" name=""/>
        <dsp:cNvSpPr/>
      </dsp:nvSpPr>
      <dsp:spPr>
        <a:xfrm>
          <a:off x="1224127" y="620747"/>
          <a:ext cx="1799997" cy="1799997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Анализ реализовавшихся рисков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87730" y="884350"/>
        <a:ext cx="1272791" cy="1272791"/>
      </dsp:txXfrm>
    </dsp:sp>
    <dsp:sp modelId="{64A33820-A230-45F9-A2BF-64FEF930066E}">
      <dsp:nvSpPr>
        <dsp:cNvPr id="0" name=""/>
        <dsp:cNvSpPr/>
      </dsp:nvSpPr>
      <dsp:spPr>
        <a:xfrm rot="20634056">
          <a:off x="3222073" y="879695"/>
          <a:ext cx="615080" cy="470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24842" y="993439"/>
        <a:ext cx="473839" cy="28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813" cy="494110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849" y="0"/>
            <a:ext cx="2945813" cy="494110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157B2-9DC3-4055-A83C-411CDED5AB39}" type="datetimeFigureOut">
              <a:rPr lang="ru-RU"/>
              <a:pPr>
                <a:defRPr/>
              </a:pPr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3363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3" rIns="92108" bIns="46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662"/>
            <a:ext cx="5439410" cy="4443809"/>
          </a:xfrm>
          <a:prstGeom prst="rect">
            <a:avLst/>
          </a:prstGeom>
        </p:spPr>
        <p:txBody>
          <a:bodyPr vert="horz" lIns="92108" tIns="46053" rIns="92108" bIns="460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0142"/>
            <a:ext cx="2945813" cy="494110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849" y="9380142"/>
            <a:ext cx="2945813" cy="494110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7F140-5445-4B72-90F6-D671B1AB4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277FC82-E635-44C5-A2DF-2E62439B3A55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79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79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25EAD-30D6-4BB8-82BA-5124EB22EE5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25EAD-30D6-4BB8-82BA-5124EB22EE5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25EAD-30D6-4BB8-82BA-5124EB22EE5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25EAD-30D6-4BB8-82BA-5124EB22EE5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1524-2EEF-4D35-9BA2-419B27F594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BBEE-396A-4F11-9E30-03ECE3C0A0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2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125"/>
            <a:ext cx="262855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7" y="365125"/>
            <a:ext cx="773329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238A-AF06-4133-88AA-19E1582B82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2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21691" y="10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" y="0"/>
            <a:ext cx="12190413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2112107" y="-1587"/>
            <a:ext cx="76189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12057085" y="-1587"/>
            <a:ext cx="3809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2031686" y="-1587"/>
            <a:ext cx="12697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11968196" y="-1587"/>
            <a:ext cx="33861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1885657" y="0"/>
            <a:ext cx="7407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1832745" y="0"/>
            <a:ext cx="8467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21691" y="10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1" y="-1588"/>
            <a:ext cx="41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D86A6C2-4A76-4FAD-8711-853133DBD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C480-DF72-4FB8-A0BE-8F7547C4F8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0974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89473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D432-F635-43B8-A888-21BD53375D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E62D-5E43-4F1E-85C8-42A1316882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365132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163"/>
            <a:ext cx="5157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076"/>
            <a:ext cx="51571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2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2" y="2505076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41DF-A042-45FC-9757-DE835BFF8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9EFF-3BAF-42CC-9F2B-88892EA97E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5736-C094-4AC9-B4EA-AC43E29B27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6" y="987435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1795-C144-478F-BD5D-C08F1117CD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6" y="987435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FFCF-C78E-40DD-BECB-82779D5F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095" y="365132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095" y="1825625"/>
            <a:ext cx="1051423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4" y="635636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AB894-143D-463C-90B4-F5AE23A5B7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6" y="635636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636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9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702718" y="2456220"/>
            <a:ext cx="9937104" cy="15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АКТУАЛЬНЫЕ ВОПРОСЫ ИСПОЛЬЗОВАНИЯ СТАНДАРТОВ ВНУТРЕННЕГО КОНТРОЛЯ И АУДИТА, ПРИМЕНЯЕМЫХ КОНТРОЛЬНО-АУДИТОРСКИМИ ПОДРАЗДЕЛЕНИЯМИ </a:t>
            </a:r>
            <a:b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ТЕРРИТОРИАЛЬНОМ ОРГАНЕ ФЕДЕРАЛЬНОГО КАЗНАЧЕЙСТВА</a:t>
            </a:r>
          </a:p>
        </p:txBody>
      </p:sp>
      <p:sp>
        <p:nvSpPr>
          <p:cNvPr id="5" name="Прямоугольник 55"/>
          <p:cNvSpPr>
            <a:spLocks noChangeArrowheads="1"/>
          </p:cNvSpPr>
          <p:nvPr/>
        </p:nvSpPr>
        <p:spPr bwMode="auto">
          <a:xfrm>
            <a:off x="6383238" y="5428533"/>
            <a:ext cx="5807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Отдела внутреннего контроля и аудита </a:t>
            </a:r>
            <a:b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Федерального казначейства по Республике Бурятия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Орлова Ольга Викторовна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86198" y="491992"/>
            <a:ext cx="7913664" cy="3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программы проверки</a:t>
            </a:r>
            <a:endParaRPr lang="ru-RU" altLang="ru-RU" sz="1700" b="1" cap="all" dirty="0">
              <a:solidFill>
                <a:srgbClr val="002A7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423798" y="6215162"/>
            <a:ext cx="498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10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9" y="1124744"/>
            <a:ext cx="10982381" cy="530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718942" y="322412"/>
            <a:ext cx="8280920" cy="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 для анализа перечня нарушений, выявленных </a:t>
            </a:r>
            <a:b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ходе проверок, проведенных федеральным казначейством</a:t>
            </a:r>
            <a:endParaRPr lang="ru-RU" altLang="ru-RU" sz="1700" b="1" cap="all" dirty="0">
              <a:solidFill>
                <a:srgbClr val="002A7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567815" y="6215162"/>
            <a:ext cx="432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11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5" y="1124745"/>
            <a:ext cx="11161240" cy="52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67814" y="6356361"/>
            <a:ext cx="432048" cy="365125"/>
          </a:xfrm>
        </p:spPr>
        <p:txBody>
          <a:bodyPr/>
          <a:lstStyle/>
          <a:p>
            <a:pPr>
              <a:defRPr/>
            </a:pPr>
            <a:fld id="{06DC55B0-F570-4545-96B0-85369C05EF79}" type="slidenum">
              <a:rPr lang="ru-RU" altLang="ru-RU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67014" y="663435"/>
            <a:ext cx="7078688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НАРУШЕНИЙ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05708945"/>
              </p:ext>
            </p:extLst>
          </p:nvPr>
        </p:nvGraphicFramePr>
        <p:xfrm>
          <a:off x="995913" y="1461407"/>
          <a:ext cx="10465252" cy="467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545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1192604" y="4603364"/>
            <a:ext cx="10808310" cy="1640546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394780" y="1644438"/>
            <a:ext cx="10606134" cy="164054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48" tIns="39174" rIns="78348" bIns="39174" rtlCol="0" anchor="ctr"/>
          <a:lstStyle/>
          <a:p>
            <a:pPr algn="ctr"/>
            <a:endParaRPr lang="ru-RU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56130" y="692696"/>
            <a:ext cx="8285478" cy="35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ru-RU" altLang="ru-RU" sz="18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ВНУТРЕННЕГО КОНТРОЛЯ И АУДИТА</a:t>
            </a:r>
            <a:endParaRPr lang="ru-RU" altLang="ru-RU" sz="18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612926" y="1771827"/>
            <a:ext cx="1457945" cy="144114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назначении проверки (10 дней до начала проверки, или 1 день до начала внеплановой проверки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214886" y="1779908"/>
            <a:ext cx="1368152" cy="143306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проведения проверки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8903518" y="1866378"/>
            <a:ext cx="2376264" cy="134659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705" tIns="8705" rIns="8705" bIns="8705" numCol="1" spcCol="1088" anchor="ctr" anchorCtr="0">
            <a:noAutofit/>
          </a:bodyPr>
          <a:lstStyle/>
          <a:p>
            <a:pPr algn="ctr" defTabSz="609375"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проверки,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проверки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44714" y="3356129"/>
            <a:ext cx="1180945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44714" y="4530690"/>
            <a:ext cx="11789353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6095206" y="1805695"/>
            <a:ext cx="1080120" cy="140728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ПРОВЕРКИ (составление до окончания проверки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4655046" y="1779909"/>
            <a:ext cx="1224136" cy="143306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по результатам проверки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Номер слайда 4"/>
          <p:cNvSpPr txBox="1">
            <a:spLocks/>
          </p:cNvSpPr>
          <p:nvPr/>
        </p:nvSpPr>
        <p:spPr>
          <a:xfrm>
            <a:off x="11423798" y="6215164"/>
            <a:ext cx="498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13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7285651" y="1828192"/>
            <a:ext cx="1185819" cy="138478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533" tIns="8533" rIns="8533" bIns="8533" numCol="1" spcCol="1067" anchor="ctr" anchorCtr="0">
            <a:noAutofit/>
          </a:bodyPr>
          <a:lstStyle/>
          <a:p>
            <a:pPr algn="ctr" defTabSz="597336">
              <a:lnSpc>
                <a:spcPct val="90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610989" y="4678882"/>
            <a:ext cx="3115351" cy="1489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ПРОВЕРКИ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41897" y="3212979"/>
            <a:ext cx="1444596" cy="14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8618378" y="4678882"/>
            <a:ext cx="3115351" cy="1489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ТОФК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61219" y="3212979"/>
            <a:ext cx="377804" cy="14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75127" y="3212979"/>
            <a:ext cx="72008" cy="14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095207" y="3212977"/>
            <a:ext cx="602641" cy="1465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607589" y="3212979"/>
            <a:ext cx="1270971" cy="14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1" idx="0"/>
          </p:cNvCxnSpPr>
          <p:nvPr/>
        </p:nvCxnSpPr>
        <p:spPr>
          <a:xfrm>
            <a:off x="10176053" y="3212977"/>
            <a:ext cx="1" cy="1465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63558" y="3510873"/>
            <a:ext cx="1656184" cy="6315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200" dirty="0"/>
              <a:t>в срок не позднее </a:t>
            </a:r>
            <a:r>
              <a:rPr lang="ru-RU" sz="1200" dirty="0" smtClean="0"/>
              <a:t>6 рабочих </a:t>
            </a:r>
            <a:r>
              <a:rPr lang="ru-RU" sz="1200" dirty="0"/>
              <a:t>дней с даты окончания проверки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68930" y="3457754"/>
            <a:ext cx="3114108" cy="877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dirty="0"/>
              <a:t>в течение </a:t>
            </a:r>
            <a:r>
              <a:rPr lang="ru-RU" sz="1300" dirty="0" smtClean="0"/>
              <a:t>3 </a:t>
            </a:r>
            <a:r>
              <a:rPr lang="ru-RU" sz="1300" dirty="0"/>
              <a:t>рабочих дней с даты </a:t>
            </a:r>
            <a:r>
              <a:rPr lang="ru-RU" sz="1300" dirty="0" smtClean="0"/>
              <a:t>утверждения</a:t>
            </a:r>
            <a:r>
              <a:rPr lang="ru-RU" sz="1300" dirty="0"/>
              <a:t>, но не позднее чем за </a:t>
            </a:r>
            <a:r>
              <a:rPr lang="ru-RU" sz="1300" dirty="0" smtClean="0"/>
              <a:t>1 </a:t>
            </a:r>
            <a:r>
              <a:rPr lang="ru-RU" sz="1300" dirty="0"/>
              <a:t>рабочий день до даты начала проверки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55046" y="3457753"/>
            <a:ext cx="1224136" cy="10778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dirty="0" smtClean="0"/>
              <a:t>не </a:t>
            </a:r>
            <a:r>
              <a:rPr lang="ru-RU" sz="1300" dirty="0"/>
              <a:t>менее чем на 5 часов (в пределах рабочего времени)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31310" y="3401690"/>
            <a:ext cx="1440159" cy="10008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200" dirty="0"/>
              <a:t>в течение </a:t>
            </a:r>
            <a:r>
              <a:rPr lang="ru-RU" sz="1200" dirty="0" smtClean="0"/>
              <a:t>3 </a:t>
            </a:r>
            <a:r>
              <a:rPr lang="ru-RU" sz="1200" dirty="0"/>
              <a:t>рабочих дней с даты принятия </a:t>
            </a:r>
            <a:r>
              <a:rPr lang="ru-RU" sz="1200" dirty="0" smtClean="0"/>
              <a:t>решения руководителем</a:t>
            </a:r>
            <a:endParaRPr lang="ru-RU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239222" y="3627031"/>
            <a:ext cx="652146" cy="53921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500" dirty="0" smtClean="0"/>
              <a:t>24 часа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162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23798" y="6356361"/>
            <a:ext cx="504056" cy="365125"/>
          </a:xfrm>
        </p:spPr>
        <p:txBody>
          <a:bodyPr/>
          <a:lstStyle/>
          <a:p>
            <a:pPr>
              <a:defRPr/>
            </a:pPr>
            <a:fld id="{06DC55B0-F570-4545-96B0-85369C05EF79}" type="slidenum">
              <a:rPr lang="ru-RU" altLang="ru-RU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150990" y="692696"/>
            <a:ext cx="7828554" cy="3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АКТА ПРОВЕРКИ</a:t>
            </a:r>
            <a:endParaRPr lang="ru-RU" altLang="ru-RU" sz="1700" b="1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04193508"/>
              </p:ext>
            </p:extLst>
          </p:nvPr>
        </p:nvGraphicFramePr>
        <p:xfrm>
          <a:off x="910630" y="1268760"/>
          <a:ext cx="10729192" cy="486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03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23798" y="6309320"/>
            <a:ext cx="555746" cy="365125"/>
          </a:xfrm>
        </p:spPr>
        <p:txBody>
          <a:bodyPr/>
          <a:lstStyle/>
          <a:p>
            <a:pPr>
              <a:defRPr/>
            </a:pPr>
            <a:fld id="{06DC55B0-F570-4545-96B0-85369C05EF79}" type="slidenum">
              <a:rPr lang="ru-RU" altLang="ru-RU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150990" y="599808"/>
            <a:ext cx="7828554" cy="3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ИНТЕГРАЛЬНАЯ ОЦЕНКА ДЕЯТЕЛЬНОСТИ ОБЪЕКТОВ ПРОВЕРКИ</a:t>
            </a:r>
            <a:endParaRPr lang="ru-RU" altLang="ru-RU" sz="1700" b="1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3" y="1071265"/>
            <a:ext cx="10369152" cy="58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9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23798" y="6356361"/>
            <a:ext cx="555746" cy="365125"/>
          </a:xfrm>
        </p:spPr>
        <p:txBody>
          <a:bodyPr/>
          <a:lstStyle/>
          <a:p>
            <a:pPr>
              <a:defRPr/>
            </a:pPr>
            <a:fld id="{06DC55B0-F570-4545-96B0-85369C05EF79}" type="slidenum">
              <a:rPr lang="ru-RU" altLang="ru-RU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0690174"/>
              </p:ext>
            </p:extLst>
          </p:nvPr>
        </p:nvGraphicFramePr>
        <p:xfrm>
          <a:off x="1342678" y="720019"/>
          <a:ext cx="9937103" cy="558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150990" y="260648"/>
            <a:ext cx="7828554" cy="3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7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УПРАВЛЕНИЯ РИСКАМИ</a:t>
            </a:r>
            <a:endParaRPr lang="ru-RU" altLang="ru-RU" sz="1700" b="1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1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39822" y="6309320"/>
            <a:ext cx="360574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38499" y="1825625"/>
            <a:ext cx="7113421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rgbClr val="00349E">
                        <a:shade val="20000"/>
                        <a:satMod val="200000"/>
                      </a:srgbClr>
                    </a:gs>
                    <a:gs pos="78000">
                      <a:srgbClr val="00349E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49E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rgbClr val="00349E">
                      <a:shade val="20000"/>
                      <a:satMod val="200000"/>
                    </a:srgbClr>
                  </a:gs>
                  <a:gs pos="78000">
                    <a:srgbClr val="00349E">
                      <a:tint val="90000"/>
                      <a:shade val="89000"/>
                      <a:satMod val="220000"/>
                    </a:srgbClr>
                  </a:gs>
                  <a:gs pos="100000">
                    <a:srgbClr val="00349E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54" y="3145532"/>
            <a:ext cx="3596807" cy="243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266126" y="692696"/>
            <a:ext cx="8489728" cy="3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Стандарты внутреннего контроля  федерального казначейства </a:t>
            </a:r>
            <a:endParaRPr lang="ru-RU" altLang="ru-RU" sz="1700" b="1" cap="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04980" y="6215162"/>
            <a:ext cx="31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646" y="1412776"/>
            <a:ext cx="6419152" cy="10986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управления внутренними (операционными) казначейскими рисками в Федеральном казначействе,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Федерального казначейства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сентября 2017 г. № 259</a:t>
            </a:r>
            <a:endParaRPr lang="ru-RU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6774" y="2606824"/>
            <a:ext cx="6563168" cy="109861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внутреннего контроля Федерального казначейства,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Федерального казначейства от 16 декабря 2016 г. № 475</a:t>
            </a:r>
            <a:endParaRPr lang="ru-RU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886" y="3789040"/>
            <a:ext cx="7128792" cy="136815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внутреннего контроля и аудита Федерального казначейства, применяемые контрольно-аудиторскими подразделениями при осуществлении ими контрольной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аудиторской деятельности,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приказом Федерального казначейства от 29 ноября 2017 г. № 330  </a:t>
            </a:r>
            <a:endParaRPr lang="ru-RU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5006" y="5229200"/>
            <a:ext cx="7170016" cy="116202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осуществления последующего оперативного внутреннего автоматизированного контроля в территориальных органах Федерального казначейства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Федерального казначейства от 25 декабря 2015 г. № 368</a:t>
            </a:r>
            <a:endParaRPr lang="ru-RU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Скругленный прямоугольник 121"/>
          <p:cNvSpPr/>
          <p:nvPr/>
        </p:nvSpPr>
        <p:spPr>
          <a:xfrm>
            <a:off x="538886" y="1580016"/>
            <a:ext cx="3284110" cy="4766810"/>
          </a:xfrm>
          <a:prstGeom prst="roundRect">
            <a:avLst>
              <a:gd name="adj" fmla="val 8856"/>
            </a:avLst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8206834" y="1059901"/>
            <a:ext cx="3922201" cy="5681732"/>
          </a:xfrm>
          <a:prstGeom prst="roundRect">
            <a:avLst>
              <a:gd name="adj" fmla="val 8856"/>
            </a:avLst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250772" y="228601"/>
            <a:ext cx="7896785" cy="385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ВНУТРЕННЕГО КОНТРОЛЯ И ВНУТРЕННЕГО АУДИТА</a:t>
            </a:r>
            <a:endParaRPr lang="ru-RU" altLang="ru-RU" sz="19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11369" y="1697526"/>
            <a:ext cx="30412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ПЛАНИРОВАНИЕ</a:t>
            </a:r>
            <a:endParaRPr lang="ru-RU" sz="1400" b="1" dirty="0">
              <a:solidFill>
                <a:srgbClr val="3396C7"/>
              </a:solidFill>
              <a:latin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84083" y="1183756"/>
            <a:ext cx="3196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РЕАЛИЗАЦИЯ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3972467" y="1000125"/>
            <a:ext cx="4028551" cy="5779538"/>
          </a:xfrm>
          <a:prstGeom prst="roundRect">
            <a:avLst>
              <a:gd name="adj" fmla="val 6358"/>
            </a:avLst>
          </a:prstGeom>
          <a:solidFill>
            <a:srgbClr val="D6E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4131574" y="1094820"/>
            <a:ext cx="358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     ПРОВЕДЕНИЕ ПРОВЕРКИ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4135652" y="2495723"/>
            <a:ext cx="187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Приказ о назначении проверки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4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88405" y="6314778"/>
            <a:ext cx="273017" cy="365125"/>
          </a:xfrm>
        </p:spPr>
        <p:txBody>
          <a:bodyPr/>
          <a:lstStyle/>
          <a:p>
            <a:pPr>
              <a:defRPr/>
            </a:pPr>
            <a:fld id="{D52D0269-0E1F-4BA2-947E-6BC3E2411368}" type="slidenum">
              <a:rPr lang="ru-RU" altLang="ru-RU" sz="18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9892" y="3853105"/>
            <a:ext cx="129840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Годовой план внутреннего контроля и аудита 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grpSp>
        <p:nvGrpSpPr>
          <p:cNvPr id="8214" name="Группа 51"/>
          <p:cNvGrpSpPr>
            <a:grpSpLocks/>
          </p:cNvGrpSpPr>
          <p:nvPr/>
        </p:nvGrpSpPr>
        <p:grpSpPr bwMode="auto">
          <a:xfrm>
            <a:off x="2081866" y="2928752"/>
            <a:ext cx="1555547" cy="1612206"/>
            <a:chOff x="1413263" y="2754398"/>
            <a:chExt cx="1556030" cy="161213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413263" y="3720230"/>
              <a:ext cx="1556030" cy="6463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Ежеквартальные графики проверок</a:t>
              </a:r>
              <a:endPara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endParaRPr>
            </a:p>
          </p:txBody>
        </p:sp>
        <p:pic>
          <p:nvPicPr>
            <p:cNvPr id="8283" name="Picture 6" descr="document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210" y="2754398"/>
              <a:ext cx="899999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15" name="Picture 2" descr="contract, document, paper, pen, sign, signa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6" y="2928752"/>
            <a:ext cx="89999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Прямая со стрелкой 55"/>
          <p:cNvCxnSpPr>
            <a:stCxn id="8215" idx="3"/>
            <a:endCxn id="8283" idx="1"/>
          </p:cNvCxnSpPr>
          <p:nvPr/>
        </p:nvCxnSpPr>
        <p:spPr>
          <a:xfrm flipV="1">
            <a:off x="1684911" y="3378772"/>
            <a:ext cx="698809" cy="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8220" name="Picture 6" descr="docu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98" y="1569003"/>
            <a:ext cx="89999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Прямоугольник 161"/>
          <p:cNvSpPr/>
          <p:nvPr/>
        </p:nvSpPr>
        <p:spPr>
          <a:xfrm>
            <a:off x="8001017" y="2680388"/>
            <a:ext cx="1796816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Отчет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96" name="Picture 6" descr="docu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29" y="1580016"/>
            <a:ext cx="899886" cy="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Прямоугольник 108"/>
          <p:cNvSpPr/>
          <p:nvPr/>
        </p:nvSpPr>
        <p:spPr bwMode="auto">
          <a:xfrm>
            <a:off x="6145591" y="5647235"/>
            <a:ext cx="187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Запрос-требование документов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4269818" y="5647235"/>
            <a:ext cx="187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План-график проверки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4269818" y="3916852"/>
            <a:ext cx="187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Программа проверки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112" name="Picture 6" descr="docu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47" y="3047598"/>
            <a:ext cx="899886" cy="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6" descr="docu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47" y="1616461"/>
            <a:ext cx="899886" cy="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8" descr="folder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22" y="4575176"/>
            <a:ext cx="1101325" cy="10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8" descr="folder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31" y="4584543"/>
            <a:ext cx="1101325" cy="10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Прямоугольник 119"/>
          <p:cNvSpPr/>
          <p:nvPr/>
        </p:nvSpPr>
        <p:spPr bwMode="auto">
          <a:xfrm>
            <a:off x="6065706" y="2573339"/>
            <a:ext cx="187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Акт проверки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6065707" y="3958837"/>
            <a:ext cx="187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Справка проверки 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132" name="Picture 6" descr="docu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198" y="1628256"/>
            <a:ext cx="89999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Прямоугольник 133"/>
          <p:cNvSpPr/>
          <p:nvPr/>
        </p:nvSpPr>
        <p:spPr>
          <a:xfrm>
            <a:off x="10180899" y="2675499"/>
            <a:ext cx="1796816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Протокол заседания КС УФК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35" name="Picture 6" descr="docu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16" y="3290094"/>
            <a:ext cx="89999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Прямоугольник 136"/>
          <p:cNvSpPr/>
          <p:nvPr/>
        </p:nvSpPr>
        <p:spPr>
          <a:xfrm>
            <a:off x="9265092" y="4221381"/>
            <a:ext cx="1796816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Указания</a:t>
            </a: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39" name="Picture 18" descr="folder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11" y="4645935"/>
            <a:ext cx="1101325" cy="10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8" descr="folder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946" y="4637551"/>
            <a:ext cx="1101325" cy="10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>
            <a:endCxn id="96" idx="1"/>
          </p:cNvCxnSpPr>
          <p:nvPr/>
        </p:nvCxnSpPr>
        <p:spPr>
          <a:xfrm flipV="1">
            <a:off x="3354753" y="2030413"/>
            <a:ext cx="1307976" cy="128797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96" idx="3"/>
          </p:cNvCxnSpPr>
          <p:nvPr/>
        </p:nvCxnSpPr>
        <p:spPr>
          <a:xfrm>
            <a:off x="5562615" y="2030413"/>
            <a:ext cx="61849" cy="1408820"/>
          </a:xfrm>
          <a:prstGeom prst="bentConnector3">
            <a:avLst>
              <a:gd name="adj1" fmla="val 80832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endCxn id="115" idx="3"/>
          </p:cNvCxnSpPr>
          <p:nvPr/>
        </p:nvCxnSpPr>
        <p:spPr>
          <a:xfrm rot="5400000">
            <a:off x="5086409" y="4112980"/>
            <a:ext cx="1653044" cy="305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115" idx="3"/>
            <a:endCxn id="114" idx="1"/>
          </p:cNvCxnSpPr>
          <p:nvPr/>
        </p:nvCxnSpPr>
        <p:spPr>
          <a:xfrm flipV="1">
            <a:off x="5760156" y="5082911"/>
            <a:ext cx="694566" cy="93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>
            <a:stCxn id="114" idx="0"/>
            <a:endCxn id="129" idx="0"/>
          </p:cNvCxnSpPr>
          <p:nvPr/>
        </p:nvCxnSpPr>
        <p:spPr>
          <a:xfrm flipV="1">
            <a:off x="7005384" y="3958837"/>
            <a:ext cx="0" cy="61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>
            <a:stCxn id="112" idx="0"/>
          </p:cNvCxnSpPr>
          <p:nvPr/>
        </p:nvCxnSpPr>
        <p:spPr>
          <a:xfrm flipH="1" flipV="1">
            <a:off x="6951490" y="2528368"/>
            <a:ext cx="1" cy="519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 стрелкой 265"/>
          <p:cNvCxnSpPr/>
          <p:nvPr/>
        </p:nvCxnSpPr>
        <p:spPr>
          <a:xfrm>
            <a:off x="7401432" y="2078311"/>
            <a:ext cx="1351166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/>
          <p:nvPr/>
        </p:nvCxnSpPr>
        <p:spPr>
          <a:xfrm>
            <a:off x="9652593" y="2019058"/>
            <a:ext cx="1030684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 стрелкой 270"/>
          <p:cNvCxnSpPr/>
          <p:nvPr/>
        </p:nvCxnSpPr>
        <p:spPr>
          <a:xfrm>
            <a:off x="9265092" y="2495723"/>
            <a:ext cx="532742" cy="883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 стрелкой 272"/>
          <p:cNvCxnSpPr/>
          <p:nvPr/>
        </p:nvCxnSpPr>
        <p:spPr>
          <a:xfrm flipH="1">
            <a:off x="10390423" y="2528369"/>
            <a:ext cx="671486" cy="850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 bwMode="auto">
          <a:xfrm>
            <a:off x="10268203" y="5670899"/>
            <a:ext cx="187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Отчет об устранении нарушений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8203132" y="5671990"/>
            <a:ext cx="187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План устранения нарушений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200" name="Овал 199"/>
          <p:cNvSpPr/>
          <p:nvPr/>
        </p:nvSpPr>
        <p:spPr bwMode="auto">
          <a:xfrm>
            <a:off x="4711003" y="3000655"/>
            <a:ext cx="898408" cy="900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29" y="3186523"/>
            <a:ext cx="418882" cy="4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25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22086" y="300724"/>
            <a:ext cx="7913664" cy="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выявленных нарушений в ходе проверок </a:t>
            </a:r>
            <a:b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2017 году (</a:t>
            </a:r>
            <a:r>
              <a:rPr lang="ru-RU" altLang="ru-RU" sz="1700" b="1" cap="all" dirty="0" err="1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рискоемкие</a:t>
            </a: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направления)</a:t>
            </a:r>
            <a:endParaRPr lang="ru-RU" altLang="ru-RU" sz="1700" b="1" cap="all" dirty="0">
              <a:solidFill>
                <a:srgbClr val="0066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34943" y="6215162"/>
            <a:ext cx="31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4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23528" y="1556792"/>
            <a:ext cx="5699670" cy="4884704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552553"/>
              </p:ext>
            </p:extLst>
          </p:nvPr>
        </p:nvGraphicFramePr>
        <p:xfrm>
          <a:off x="550590" y="1861219"/>
          <a:ext cx="5411638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43074475"/>
              </p:ext>
            </p:extLst>
          </p:nvPr>
        </p:nvGraphicFramePr>
        <p:xfrm>
          <a:off x="6356996" y="1484784"/>
          <a:ext cx="5339631" cy="495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86198" y="322412"/>
            <a:ext cx="7913664" cy="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годового плана внутреннего контроля </a:t>
            </a:r>
            <a:b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внутреннего аудита</a:t>
            </a:r>
            <a:endParaRPr lang="ru-RU" altLang="ru-RU" sz="1700" b="1" cap="all" dirty="0">
              <a:solidFill>
                <a:srgbClr val="002A7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04980" y="6215162"/>
            <a:ext cx="31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5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65399"/>
            <a:ext cx="11171007" cy="52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93789" y="332656"/>
            <a:ext cx="8273704" cy="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Реестр реализовавшихся рисков и нарушений, </a:t>
            </a:r>
            <a:b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выявленных в ходе проверок</a:t>
            </a:r>
            <a:endParaRPr lang="ru-RU" altLang="ru-RU" sz="1700" b="1" cap="all" dirty="0">
              <a:solidFill>
                <a:srgbClr val="002A7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04980" y="6397724"/>
            <a:ext cx="31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6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1" y="1358626"/>
            <a:ext cx="11486438" cy="503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86198" y="322412"/>
            <a:ext cx="7913664" cy="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cap="all" dirty="0" smtClean="0">
                <a:solidFill>
                  <a:srgbClr val="002A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 для анализа перечня нарушений, выявленных в ходе проверок, проведенных федеральным казначейством</a:t>
            </a:r>
            <a:endParaRPr lang="ru-RU" altLang="ru-RU" sz="1700" b="1" cap="all" dirty="0">
              <a:solidFill>
                <a:srgbClr val="002A7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11604980" y="6215162"/>
            <a:ext cx="31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7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1196752"/>
            <a:ext cx="9902825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93" y="3639021"/>
            <a:ext cx="9958387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93504" y="188640"/>
            <a:ext cx="7828554" cy="3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КОЛИЧЕСТВО ПРОВЕРОК</a:t>
            </a:r>
            <a:endParaRPr lang="ru-RU" altLang="ru-RU" sz="2000" b="1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604980" y="6232227"/>
            <a:ext cx="317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8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601218"/>
              </p:ext>
            </p:extLst>
          </p:nvPr>
        </p:nvGraphicFramePr>
        <p:xfrm>
          <a:off x="838622" y="1196753"/>
          <a:ext cx="49685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636274"/>
              </p:ext>
            </p:extLst>
          </p:nvPr>
        </p:nvGraphicFramePr>
        <p:xfrm>
          <a:off x="6101030" y="1124744"/>
          <a:ext cx="579657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Нашивка 22"/>
          <p:cNvSpPr/>
          <p:nvPr/>
        </p:nvSpPr>
        <p:spPr bwMode="auto">
          <a:xfrm>
            <a:off x="766614" y="5157192"/>
            <a:ext cx="10945216" cy="1152128"/>
          </a:xfrm>
          <a:prstGeom prst="chevron">
            <a:avLst>
              <a:gd name="adj" fmla="val 2087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по поручению руководства Заключения Отдела внутреннего контроля и аудита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соответствии отдельных процессов, операций в деятельности структурных подразделений установленным требованиям. Продолжительность анализа – до 5 дней.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0" y="5452268"/>
            <a:ext cx="584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093504" y="381303"/>
            <a:ext cx="7828554" cy="38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0" tIns="38400" rIns="76800" bIns="384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ПРОВЕРОК</a:t>
            </a:r>
            <a:endParaRPr lang="ru-RU" altLang="ru-RU" sz="2000" b="1" dirty="0">
              <a:solidFill>
                <a:srgbClr val="002A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11495806" y="6232227"/>
            <a:ext cx="426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B9E8D9A-9C98-4E9D-9D17-FA7D9733C07E}" type="slidenum">
              <a:rPr lang="ru-RU" sz="1800" smtClean="0">
                <a:latin typeface="Garamond" panose="02020404030301010803" pitchFamily="18" charset="0"/>
              </a:rPr>
              <a:pPr>
                <a:defRPr/>
              </a:pPr>
              <a:t>9</a:t>
            </a:fld>
            <a:endParaRPr lang="ru-RU" sz="18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530605"/>
              </p:ext>
            </p:extLst>
          </p:nvPr>
        </p:nvGraphicFramePr>
        <p:xfrm>
          <a:off x="1846734" y="1208014"/>
          <a:ext cx="8784976" cy="500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18514</TotalTime>
  <Words>582</Words>
  <Application>Microsoft Office PowerPoint</Application>
  <PresentationFormat>Произвольный</PresentationFormat>
  <Paragraphs>114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2303</dc:creator>
  <cp:lastModifiedBy>Орлова Ольга Викторовна</cp:lastModifiedBy>
  <cp:revision>788</cp:revision>
  <cp:lastPrinted>2018-06-29T04:42:45Z</cp:lastPrinted>
  <dcterms:created xsi:type="dcterms:W3CDTF">2013-02-18T08:51:06Z</dcterms:created>
  <dcterms:modified xsi:type="dcterms:W3CDTF">2018-06-29T06:07:34Z</dcterms:modified>
</cp:coreProperties>
</file>