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9"/>
  </p:notesMasterIdLst>
  <p:sldIdLst>
    <p:sldId id="284" r:id="rId2"/>
    <p:sldId id="395" r:id="rId3"/>
    <p:sldId id="414" r:id="rId4"/>
    <p:sldId id="425" r:id="rId5"/>
    <p:sldId id="401" r:id="rId6"/>
    <p:sldId id="415" r:id="rId7"/>
    <p:sldId id="416" r:id="rId8"/>
    <p:sldId id="426" r:id="rId9"/>
    <p:sldId id="440" r:id="rId10"/>
    <p:sldId id="441" r:id="rId11"/>
    <p:sldId id="444" r:id="rId12"/>
    <p:sldId id="442" r:id="rId13"/>
    <p:sldId id="443" r:id="rId14"/>
    <p:sldId id="417" r:id="rId15"/>
    <p:sldId id="399" r:id="rId16"/>
    <p:sldId id="407" r:id="rId17"/>
    <p:sldId id="419" r:id="rId18"/>
    <p:sldId id="420" r:id="rId19"/>
    <p:sldId id="403" r:id="rId20"/>
    <p:sldId id="404" r:id="rId21"/>
    <p:sldId id="405" r:id="rId22"/>
    <p:sldId id="406" r:id="rId23"/>
    <p:sldId id="422" r:id="rId24"/>
    <p:sldId id="423" r:id="rId25"/>
    <p:sldId id="400" r:id="rId26"/>
    <p:sldId id="369" r:id="rId27"/>
    <p:sldId id="384" r:id="rId28"/>
    <p:sldId id="394" r:id="rId29"/>
    <p:sldId id="424" r:id="rId30"/>
    <p:sldId id="427" r:id="rId31"/>
    <p:sldId id="382" r:id="rId32"/>
    <p:sldId id="429" r:id="rId33"/>
    <p:sldId id="430" r:id="rId34"/>
    <p:sldId id="433" r:id="rId35"/>
    <p:sldId id="435" r:id="rId36"/>
    <p:sldId id="434" r:id="rId37"/>
    <p:sldId id="328" r:id="rId38"/>
  </p:sldIdLst>
  <p:sldSz cx="9144000" cy="6858000" type="screen4x3"/>
  <p:notesSz cx="6794500" cy="99314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B9C8FF"/>
    <a:srgbClr val="D9E6FF"/>
    <a:srgbClr val="D5E3FF"/>
    <a:srgbClr val="AFCAFF"/>
    <a:srgbClr val="C9D5FF"/>
    <a:srgbClr val="CDD8FF"/>
    <a:srgbClr val="E1EBFF"/>
    <a:srgbClr val="D1DBFF"/>
    <a:srgbClr val="B2B2B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566" autoAdjust="0"/>
    <p:restoredTop sz="82172" autoAdjust="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2DFB69-87EC-45D3-AF4C-CE319D5AAD59}" type="doc">
      <dgm:prSet loTypeId="urn:microsoft.com/office/officeart/2005/8/layout/list1" loCatId="list" qsTypeId="urn:microsoft.com/office/officeart/2005/8/quickstyle/3d6" qsCatId="3D" csTypeId="urn:microsoft.com/office/officeart/2005/8/colors/colorful5" csCatId="colorful" phldr="1"/>
      <dgm:spPr>
        <a:scene3d>
          <a:camera prst="perspectiveRelaxedModerately" zoom="92000">
            <a:rot lat="21594000" lon="0" rev="0"/>
          </a:camera>
          <a:lightRig rig="balanced" dir="t">
            <a:rot lat="0" lon="0" rev="12700000"/>
          </a:lightRig>
        </a:scene3d>
      </dgm:spPr>
      <dgm:t>
        <a:bodyPr/>
        <a:lstStyle/>
        <a:p>
          <a:endParaRPr lang="ru-RU"/>
        </a:p>
      </dgm:t>
    </dgm:pt>
    <dgm:pt modelId="{85A13697-D631-4CEE-8F11-A47C025706BF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2000" b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В соответствии с положениями Приказа № 157н</a:t>
          </a:r>
        </a:p>
        <a:p>
          <a:pPr>
            <a:spcAft>
              <a:spcPts val="0"/>
            </a:spcAft>
          </a:pPr>
          <a:r>
            <a:rPr lang="ru-RU" sz="2000" b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(в редакции Приказа Минфина России № 124н)</a:t>
          </a:r>
        </a:p>
        <a:p>
          <a:pPr>
            <a:spcAft>
              <a:spcPts val="0"/>
            </a:spcAft>
          </a:pPr>
          <a:r>
            <a:rPr lang="ru-RU" sz="2000" b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начиная с 1 января 2016 года:</a:t>
          </a:r>
          <a:endParaRPr lang="ru-RU" sz="2000" b="0" dirty="0">
            <a:effectLst/>
          </a:endParaRPr>
        </a:p>
      </dgm:t>
    </dgm:pt>
    <dgm:pt modelId="{181CC829-53C1-4DEC-876D-6E6FDCC36A93}" type="parTrans" cxnId="{4890B4D2-D17B-47E5-8414-0EE87DE158B4}">
      <dgm:prSet/>
      <dgm:spPr/>
      <dgm:t>
        <a:bodyPr/>
        <a:lstStyle/>
        <a:p>
          <a:endParaRPr lang="ru-RU"/>
        </a:p>
      </dgm:t>
    </dgm:pt>
    <dgm:pt modelId="{4D7B27E5-B0A4-49EC-AED9-F1BDE4551922}" type="sibTrans" cxnId="{4890B4D2-D17B-47E5-8414-0EE87DE158B4}">
      <dgm:prSet/>
      <dgm:spPr/>
      <dgm:t>
        <a:bodyPr/>
        <a:lstStyle/>
        <a:p>
          <a:endParaRPr lang="ru-RU"/>
        </a:p>
      </dgm:t>
    </dgm:pt>
    <dgm:pt modelId="{DDACCA40-5E9A-4D17-9AEB-3FE2B4998B55}">
      <dgm:prSet custT="1"/>
      <dgm:spPr/>
      <dgm:t>
        <a:bodyPr/>
        <a:lstStyle/>
        <a:p>
          <a:pPr marL="271463" indent="-271463"/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органов, осуществляющих кассовое обслуживание, применяется </a:t>
          </a:r>
          <a:r>
            <a:rPr lang="ru-RU" sz="2000" b="0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План счетов казначейского учета</a:t>
          </a: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3B8FA9-5799-4220-B699-EF2781611D10}" type="parTrans" cxnId="{AC2E6DA4-6A47-4475-834F-7DA90B378448}">
      <dgm:prSet/>
      <dgm:spPr/>
      <dgm:t>
        <a:bodyPr/>
        <a:lstStyle/>
        <a:p>
          <a:endParaRPr lang="ru-RU"/>
        </a:p>
      </dgm:t>
    </dgm:pt>
    <dgm:pt modelId="{220F7256-C1E7-4494-8F54-4946940C76E1}" type="sibTrans" cxnId="{AC2E6DA4-6A47-4475-834F-7DA90B378448}">
      <dgm:prSet/>
      <dgm:spPr/>
      <dgm:t>
        <a:bodyPr/>
        <a:lstStyle/>
        <a:p>
          <a:endParaRPr lang="ru-RU"/>
        </a:p>
      </dgm:t>
    </dgm:pt>
    <dgm:pt modelId="{0F74D72B-4B4C-4800-9D9C-7BB5ECA2ECD3}">
      <dgm:prSet custT="1"/>
      <dgm:spPr/>
      <dgm:t>
        <a:bodyPr/>
        <a:lstStyle/>
        <a:p>
          <a:pPr marL="271463" indent="-271463"/>
          <a:endParaRPr lang="ru-RU" sz="18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570F36-76D3-4099-8B44-D8B709478F0E}" type="parTrans" cxnId="{FCAAE2B6-6966-4434-8003-DF8D84102630}">
      <dgm:prSet/>
      <dgm:spPr/>
      <dgm:t>
        <a:bodyPr/>
        <a:lstStyle/>
        <a:p>
          <a:endParaRPr lang="ru-RU"/>
        </a:p>
      </dgm:t>
    </dgm:pt>
    <dgm:pt modelId="{F018DA82-4717-4EE7-8461-32464A19ECEF}" type="sibTrans" cxnId="{FCAAE2B6-6966-4434-8003-DF8D84102630}">
      <dgm:prSet/>
      <dgm:spPr/>
      <dgm:t>
        <a:bodyPr/>
        <a:lstStyle/>
        <a:p>
          <a:endParaRPr lang="ru-RU"/>
        </a:p>
      </dgm:t>
    </dgm:pt>
    <dgm:pt modelId="{ED83A951-4888-475B-AA64-EB5F62751F28}">
      <dgm:prSet custT="1"/>
      <dgm:spPr/>
      <dgm:t>
        <a:bodyPr/>
        <a:lstStyle/>
        <a:p>
          <a:pPr marL="228600" indent="0"/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95CA9B-0F1F-49DC-A530-F369311BF724}" type="parTrans" cxnId="{8C387200-2FEA-4BCE-B0DB-33DD210CC946}">
      <dgm:prSet/>
      <dgm:spPr/>
      <dgm:t>
        <a:bodyPr/>
        <a:lstStyle/>
        <a:p>
          <a:endParaRPr lang="ru-RU"/>
        </a:p>
      </dgm:t>
    </dgm:pt>
    <dgm:pt modelId="{87ABF98F-9E37-4548-B60F-135A9D8C6B5E}" type="sibTrans" cxnId="{8C387200-2FEA-4BCE-B0DB-33DD210CC946}">
      <dgm:prSet/>
      <dgm:spPr/>
      <dgm:t>
        <a:bodyPr/>
        <a:lstStyle/>
        <a:p>
          <a:endParaRPr lang="ru-RU"/>
        </a:p>
      </dgm:t>
    </dgm:pt>
    <dgm:pt modelId="{67D2800B-82CA-4107-8A34-8D701AA3E375}">
      <dgm:prSet custT="1"/>
      <dgm:spPr/>
      <dgm:t>
        <a:bodyPr/>
        <a:lstStyle/>
        <a:p>
          <a:pPr marL="228600" indent="0"/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8DBEA9-A11F-44E6-A197-20859C6DF77E}" type="parTrans" cxnId="{A89798D8-7F0E-445C-B879-991719735F07}">
      <dgm:prSet/>
      <dgm:spPr/>
      <dgm:t>
        <a:bodyPr/>
        <a:lstStyle/>
        <a:p>
          <a:endParaRPr lang="ru-RU"/>
        </a:p>
      </dgm:t>
    </dgm:pt>
    <dgm:pt modelId="{449AEEF6-81D2-47F3-88F6-3C5DA9F905F2}" type="sibTrans" cxnId="{A89798D8-7F0E-445C-B879-991719735F07}">
      <dgm:prSet/>
      <dgm:spPr/>
      <dgm:t>
        <a:bodyPr/>
        <a:lstStyle/>
        <a:p>
          <a:endParaRPr lang="ru-RU"/>
        </a:p>
      </dgm:t>
    </dgm:pt>
    <dgm:pt modelId="{8669C177-7B93-41D4-9951-FA8D0B9B9039}">
      <dgm:prSet custT="1"/>
      <dgm:spPr/>
      <dgm:t>
        <a:bodyPr/>
        <a:lstStyle/>
        <a:p>
          <a:pPr marL="271463" indent="-271463"/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вводится </a:t>
          </a:r>
          <a:r>
            <a:rPr lang="ru-RU" sz="2000" b="0" u="sng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новая структура счетов </a:t>
          </a:r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бухгалтерского (бюджетного) учета</a:t>
          </a: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EE22AA0-BAD8-47F8-85D4-148FF1DAE2F7}" type="sibTrans" cxnId="{C906A5ED-FE55-451E-A904-3DE0A5167D5E}">
      <dgm:prSet/>
      <dgm:spPr/>
      <dgm:t>
        <a:bodyPr/>
        <a:lstStyle/>
        <a:p>
          <a:endParaRPr lang="ru-RU"/>
        </a:p>
      </dgm:t>
    </dgm:pt>
    <dgm:pt modelId="{FFD8F4FD-1212-4EC6-B4CE-542662A44FBA}" type="parTrans" cxnId="{C906A5ED-FE55-451E-A904-3DE0A5167D5E}">
      <dgm:prSet/>
      <dgm:spPr/>
      <dgm:t>
        <a:bodyPr/>
        <a:lstStyle/>
        <a:p>
          <a:endParaRPr lang="ru-RU"/>
        </a:p>
      </dgm:t>
    </dgm:pt>
    <dgm:pt modelId="{D0C0459A-9EE9-433D-AB37-389893A1FB58}" type="pres">
      <dgm:prSet presAssocID="{F72DFB69-87EC-45D3-AF4C-CE319D5AAD5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73D816-91E2-45D0-8735-501330A96001}" type="pres">
      <dgm:prSet presAssocID="{85A13697-D631-4CEE-8F11-A47C025706BF}" presName="parentLin" presStyleCnt="0"/>
      <dgm:spPr/>
      <dgm:t>
        <a:bodyPr/>
        <a:lstStyle/>
        <a:p>
          <a:endParaRPr lang="ru-RU"/>
        </a:p>
      </dgm:t>
    </dgm:pt>
    <dgm:pt modelId="{B552FE85-B668-4BC7-B5F0-3F7092B78732}" type="pres">
      <dgm:prSet presAssocID="{85A13697-D631-4CEE-8F11-A47C025706BF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A7D402D8-F96F-4193-993D-02FA0E52D204}" type="pres">
      <dgm:prSet presAssocID="{85A13697-D631-4CEE-8F11-A47C025706BF}" presName="parentText" presStyleLbl="node1" presStyleIdx="0" presStyleCnt="1" custScaleX="110273" custScaleY="243902" custLinFactNeighborX="-44058" custLinFactNeighborY="736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C53466-829F-41EC-8B7B-4FAC7DBE5595}" type="pres">
      <dgm:prSet presAssocID="{85A13697-D631-4CEE-8F11-A47C025706BF}" presName="negativeSpace" presStyleCnt="0"/>
      <dgm:spPr/>
      <dgm:t>
        <a:bodyPr/>
        <a:lstStyle/>
        <a:p>
          <a:endParaRPr lang="ru-RU"/>
        </a:p>
      </dgm:t>
    </dgm:pt>
    <dgm:pt modelId="{55DD4CFB-426F-4980-A0F6-128F7C32C897}" type="pres">
      <dgm:prSet presAssocID="{85A13697-D631-4CEE-8F11-A47C025706BF}" presName="childText" presStyleLbl="conFgAcc1" presStyleIdx="0" presStyleCnt="1" custScaleY="112594" custLinFactY="279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DCABE3-12C1-4D44-B570-6AE613BB55FB}" type="presOf" srcId="{85A13697-D631-4CEE-8F11-A47C025706BF}" destId="{A7D402D8-F96F-4193-993D-02FA0E52D204}" srcOrd="1" destOrd="0" presId="urn:microsoft.com/office/officeart/2005/8/layout/list1"/>
    <dgm:cxn modelId="{C906A5ED-FE55-451E-A904-3DE0A5167D5E}" srcId="{85A13697-D631-4CEE-8F11-A47C025706BF}" destId="{8669C177-7B93-41D4-9951-FA8D0B9B9039}" srcOrd="2" destOrd="0" parTransId="{FFD8F4FD-1212-4EC6-B4CE-542662A44FBA}" sibTransId="{4EE22AA0-BAD8-47F8-85D4-148FF1DAE2F7}"/>
    <dgm:cxn modelId="{8C387200-2FEA-4BCE-B0DB-33DD210CC946}" srcId="{85A13697-D631-4CEE-8F11-A47C025706BF}" destId="{ED83A951-4888-475B-AA64-EB5F62751F28}" srcOrd="0" destOrd="0" parTransId="{7D95CA9B-0F1F-49DC-A530-F369311BF724}" sibTransId="{87ABF98F-9E37-4548-B60F-135A9D8C6B5E}"/>
    <dgm:cxn modelId="{AC2E6DA4-6A47-4475-834F-7DA90B378448}" srcId="{85A13697-D631-4CEE-8F11-A47C025706BF}" destId="{DDACCA40-5E9A-4D17-9AEB-3FE2B4998B55}" srcOrd="4" destOrd="0" parTransId="{2A3B8FA9-5799-4220-B699-EF2781611D10}" sibTransId="{220F7256-C1E7-4494-8F54-4946940C76E1}"/>
    <dgm:cxn modelId="{B7415754-3459-4F19-BA19-005F34850911}" type="presOf" srcId="{0F74D72B-4B4C-4800-9D9C-7BB5ECA2ECD3}" destId="{55DD4CFB-426F-4980-A0F6-128F7C32C897}" srcOrd="0" destOrd="3" presId="urn:microsoft.com/office/officeart/2005/8/layout/list1"/>
    <dgm:cxn modelId="{050C06E5-0FF2-4735-A183-8159276B8F67}" type="presOf" srcId="{85A13697-D631-4CEE-8F11-A47C025706BF}" destId="{B552FE85-B668-4BC7-B5F0-3F7092B78732}" srcOrd="0" destOrd="0" presId="urn:microsoft.com/office/officeart/2005/8/layout/list1"/>
    <dgm:cxn modelId="{E24D7A01-87DA-4149-ACFC-5EDCD6345063}" type="presOf" srcId="{8669C177-7B93-41D4-9951-FA8D0B9B9039}" destId="{55DD4CFB-426F-4980-A0F6-128F7C32C897}" srcOrd="0" destOrd="2" presId="urn:microsoft.com/office/officeart/2005/8/layout/list1"/>
    <dgm:cxn modelId="{4A2E54C5-3A91-4C8C-AF12-D772C3367535}" type="presOf" srcId="{F72DFB69-87EC-45D3-AF4C-CE319D5AAD59}" destId="{D0C0459A-9EE9-433D-AB37-389893A1FB58}" srcOrd="0" destOrd="0" presId="urn:microsoft.com/office/officeart/2005/8/layout/list1"/>
    <dgm:cxn modelId="{4890B4D2-D17B-47E5-8414-0EE87DE158B4}" srcId="{F72DFB69-87EC-45D3-AF4C-CE319D5AAD59}" destId="{85A13697-D631-4CEE-8F11-A47C025706BF}" srcOrd="0" destOrd="0" parTransId="{181CC829-53C1-4DEC-876D-6E6FDCC36A93}" sibTransId="{4D7B27E5-B0A4-49EC-AED9-F1BDE4551922}"/>
    <dgm:cxn modelId="{A89798D8-7F0E-445C-B879-991719735F07}" srcId="{85A13697-D631-4CEE-8F11-A47C025706BF}" destId="{67D2800B-82CA-4107-8A34-8D701AA3E375}" srcOrd="1" destOrd="0" parTransId="{928DBEA9-A11F-44E6-A197-20859C6DF77E}" sibTransId="{449AEEF6-81D2-47F3-88F6-3C5DA9F905F2}"/>
    <dgm:cxn modelId="{FCAAE2B6-6966-4434-8003-DF8D84102630}" srcId="{85A13697-D631-4CEE-8F11-A47C025706BF}" destId="{0F74D72B-4B4C-4800-9D9C-7BB5ECA2ECD3}" srcOrd="3" destOrd="0" parTransId="{36570F36-76D3-4099-8B44-D8B709478F0E}" sibTransId="{F018DA82-4717-4EE7-8461-32464A19ECEF}"/>
    <dgm:cxn modelId="{FEF63385-7D5F-4E51-B8CF-03E6CA353295}" type="presOf" srcId="{DDACCA40-5E9A-4D17-9AEB-3FE2B4998B55}" destId="{55DD4CFB-426F-4980-A0F6-128F7C32C897}" srcOrd="0" destOrd="4" presId="urn:microsoft.com/office/officeart/2005/8/layout/list1"/>
    <dgm:cxn modelId="{DA4C4EE8-A0A0-497C-B359-86CD3E562C12}" type="presOf" srcId="{67D2800B-82CA-4107-8A34-8D701AA3E375}" destId="{55DD4CFB-426F-4980-A0F6-128F7C32C897}" srcOrd="0" destOrd="1" presId="urn:microsoft.com/office/officeart/2005/8/layout/list1"/>
    <dgm:cxn modelId="{AA3DDE3A-CFA2-4936-8264-69F3344797FA}" type="presOf" srcId="{ED83A951-4888-475B-AA64-EB5F62751F28}" destId="{55DD4CFB-426F-4980-A0F6-128F7C32C897}" srcOrd="0" destOrd="0" presId="urn:microsoft.com/office/officeart/2005/8/layout/list1"/>
    <dgm:cxn modelId="{592097E5-4A5E-417E-B846-FAB1587C58C2}" type="presParOf" srcId="{D0C0459A-9EE9-433D-AB37-389893A1FB58}" destId="{FC73D816-91E2-45D0-8735-501330A96001}" srcOrd="0" destOrd="0" presId="urn:microsoft.com/office/officeart/2005/8/layout/list1"/>
    <dgm:cxn modelId="{DDC9A063-DABC-43BF-9F9A-5C1DCCF491A9}" type="presParOf" srcId="{FC73D816-91E2-45D0-8735-501330A96001}" destId="{B552FE85-B668-4BC7-B5F0-3F7092B78732}" srcOrd="0" destOrd="0" presId="urn:microsoft.com/office/officeart/2005/8/layout/list1"/>
    <dgm:cxn modelId="{0558AC0E-5716-4635-829A-4893B86A83D7}" type="presParOf" srcId="{FC73D816-91E2-45D0-8735-501330A96001}" destId="{A7D402D8-F96F-4193-993D-02FA0E52D204}" srcOrd="1" destOrd="0" presId="urn:microsoft.com/office/officeart/2005/8/layout/list1"/>
    <dgm:cxn modelId="{79D0AC3B-529C-41B5-8CB5-3A0E52B18888}" type="presParOf" srcId="{D0C0459A-9EE9-433D-AB37-389893A1FB58}" destId="{8AC53466-829F-41EC-8B7B-4FAC7DBE5595}" srcOrd="1" destOrd="0" presId="urn:microsoft.com/office/officeart/2005/8/layout/list1"/>
    <dgm:cxn modelId="{6D8ECCE8-F5E4-4070-B1C9-DD1E1DC4EA37}" type="presParOf" srcId="{D0C0459A-9EE9-433D-AB37-389893A1FB58}" destId="{55DD4CFB-426F-4980-A0F6-128F7C32C897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2DFB69-87EC-45D3-AF4C-CE319D5AAD59}" type="doc">
      <dgm:prSet loTypeId="urn:microsoft.com/office/officeart/2005/8/layout/list1" loCatId="list" qsTypeId="urn:microsoft.com/office/officeart/2005/8/quickstyle/3d6" qsCatId="3D" csTypeId="urn:microsoft.com/office/officeart/2005/8/colors/colorful5" csCatId="colorful" phldr="1"/>
      <dgm:spPr>
        <a:scene3d>
          <a:camera prst="perspectiveRelaxedModerately" zoom="92000">
            <a:rot lat="21594000" lon="0" rev="0"/>
          </a:camera>
          <a:lightRig rig="balanced" dir="t">
            <a:rot lat="0" lon="0" rev="12700000"/>
          </a:lightRig>
        </a:scene3d>
      </dgm:spPr>
      <dgm:t>
        <a:bodyPr/>
        <a:lstStyle/>
        <a:p>
          <a:endParaRPr lang="ru-RU"/>
        </a:p>
      </dgm:t>
    </dgm:pt>
    <dgm:pt modelId="{85A13697-D631-4CEE-8F11-A47C025706BF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spcAft>
              <a:spcPts val="0"/>
            </a:spcAft>
          </a:pPr>
          <a:r>
            <a:rPr lang="ru-RU" sz="2000" b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Особенности отражения в бюджетном учете операций с невыясненными поступлениями прошлых лет:</a:t>
          </a:r>
          <a:endParaRPr lang="ru-RU" sz="2000" b="0" dirty="0">
            <a:effectLst/>
          </a:endParaRPr>
        </a:p>
      </dgm:t>
    </dgm:pt>
    <dgm:pt modelId="{181CC829-53C1-4DEC-876D-6E6FDCC36A93}" type="parTrans" cxnId="{4890B4D2-D17B-47E5-8414-0EE87DE158B4}">
      <dgm:prSet/>
      <dgm:spPr/>
      <dgm:t>
        <a:bodyPr/>
        <a:lstStyle/>
        <a:p>
          <a:endParaRPr lang="ru-RU"/>
        </a:p>
      </dgm:t>
    </dgm:pt>
    <dgm:pt modelId="{4D7B27E5-B0A4-49EC-AED9-F1BDE4551922}" type="sibTrans" cxnId="{4890B4D2-D17B-47E5-8414-0EE87DE158B4}">
      <dgm:prSet/>
      <dgm:spPr/>
      <dgm:t>
        <a:bodyPr/>
        <a:lstStyle/>
        <a:p>
          <a:endParaRPr lang="ru-RU"/>
        </a:p>
      </dgm:t>
    </dgm:pt>
    <dgm:pt modelId="{DDACCA40-5E9A-4D17-9AEB-3FE2B4998B55}">
      <dgm:prSet custT="1"/>
      <dgm:spPr/>
      <dgm:t>
        <a:bodyPr/>
        <a:lstStyle/>
        <a:p>
          <a:pPr marL="444500" indent="-444500">
            <a:tabLst/>
          </a:pPr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Реализация функционала ведения забалансового счета 19 «Невыясненные поступления бюджета прошлых лет» в ППО «АСФК»</a:t>
          </a: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A3B8FA9-5799-4220-B699-EF2781611D10}" type="parTrans" cxnId="{AC2E6DA4-6A47-4475-834F-7DA90B378448}">
      <dgm:prSet/>
      <dgm:spPr/>
      <dgm:t>
        <a:bodyPr/>
        <a:lstStyle/>
        <a:p>
          <a:endParaRPr lang="ru-RU"/>
        </a:p>
      </dgm:t>
    </dgm:pt>
    <dgm:pt modelId="{220F7256-C1E7-4494-8F54-4946940C76E1}" type="sibTrans" cxnId="{AC2E6DA4-6A47-4475-834F-7DA90B378448}">
      <dgm:prSet/>
      <dgm:spPr/>
      <dgm:t>
        <a:bodyPr/>
        <a:lstStyle/>
        <a:p>
          <a:endParaRPr lang="ru-RU"/>
        </a:p>
      </dgm:t>
    </dgm:pt>
    <dgm:pt modelId="{8669C177-7B93-41D4-9951-FA8D0B9B9039}">
      <dgm:prSet custT="1"/>
      <dgm:spPr/>
      <dgm:t>
        <a:bodyPr/>
        <a:lstStyle/>
        <a:p>
          <a:pPr marL="444500" indent="-444500">
            <a:tabLst/>
          </a:pPr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Выверка невыясненных поступлений прошлых лет</a:t>
          </a: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FD8F4FD-1212-4EC6-B4CE-542662A44FBA}" type="parTrans" cxnId="{C906A5ED-FE55-451E-A904-3DE0A5167D5E}">
      <dgm:prSet/>
      <dgm:spPr/>
      <dgm:t>
        <a:bodyPr/>
        <a:lstStyle/>
        <a:p>
          <a:endParaRPr lang="ru-RU"/>
        </a:p>
      </dgm:t>
    </dgm:pt>
    <dgm:pt modelId="{4EE22AA0-BAD8-47F8-85D4-148FF1DAE2F7}" type="sibTrans" cxnId="{C906A5ED-FE55-451E-A904-3DE0A5167D5E}">
      <dgm:prSet/>
      <dgm:spPr/>
      <dgm:t>
        <a:bodyPr/>
        <a:lstStyle/>
        <a:p>
          <a:endParaRPr lang="ru-RU"/>
        </a:p>
      </dgm:t>
    </dgm:pt>
    <dgm:pt modelId="{0F74D72B-4B4C-4800-9D9C-7BB5ECA2ECD3}">
      <dgm:prSet custT="1"/>
      <dgm:spPr/>
      <dgm:t>
        <a:bodyPr/>
        <a:lstStyle/>
        <a:p>
          <a:pPr marL="444500" indent="-444500">
            <a:tabLst/>
          </a:pPr>
          <a:endParaRPr lang="ru-RU" sz="18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6570F36-76D3-4099-8B44-D8B709478F0E}" type="parTrans" cxnId="{FCAAE2B6-6966-4434-8003-DF8D84102630}">
      <dgm:prSet/>
      <dgm:spPr/>
      <dgm:t>
        <a:bodyPr/>
        <a:lstStyle/>
        <a:p>
          <a:endParaRPr lang="ru-RU"/>
        </a:p>
      </dgm:t>
    </dgm:pt>
    <dgm:pt modelId="{F018DA82-4717-4EE7-8461-32464A19ECEF}" type="sibTrans" cxnId="{FCAAE2B6-6966-4434-8003-DF8D84102630}">
      <dgm:prSet/>
      <dgm:spPr/>
      <dgm:t>
        <a:bodyPr/>
        <a:lstStyle/>
        <a:p>
          <a:endParaRPr lang="ru-RU"/>
        </a:p>
      </dgm:t>
    </dgm:pt>
    <dgm:pt modelId="{ED83A951-4888-475B-AA64-EB5F62751F28}">
      <dgm:prSet custT="1"/>
      <dgm:spPr/>
      <dgm:t>
        <a:bodyPr/>
        <a:lstStyle/>
        <a:p>
          <a:pPr marL="228600" indent="0"/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D95CA9B-0F1F-49DC-A530-F369311BF724}" type="parTrans" cxnId="{8C387200-2FEA-4BCE-B0DB-33DD210CC946}">
      <dgm:prSet/>
      <dgm:spPr/>
      <dgm:t>
        <a:bodyPr/>
        <a:lstStyle/>
        <a:p>
          <a:endParaRPr lang="ru-RU"/>
        </a:p>
      </dgm:t>
    </dgm:pt>
    <dgm:pt modelId="{87ABF98F-9E37-4548-B60F-135A9D8C6B5E}" type="sibTrans" cxnId="{8C387200-2FEA-4BCE-B0DB-33DD210CC946}">
      <dgm:prSet/>
      <dgm:spPr/>
      <dgm:t>
        <a:bodyPr/>
        <a:lstStyle/>
        <a:p>
          <a:endParaRPr lang="ru-RU"/>
        </a:p>
      </dgm:t>
    </dgm:pt>
    <dgm:pt modelId="{67D2800B-82CA-4107-8A34-8D701AA3E375}">
      <dgm:prSet custT="1"/>
      <dgm:spPr/>
      <dgm:t>
        <a:bodyPr/>
        <a:lstStyle/>
        <a:p>
          <a:pPr marL="228600" indent="0"/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8DBEA9-A11F-44E6-A197-20859C6DF77E}" type="parTrans" cxnId="{A89798D8-7F0E-445C-B879-991719735F07}">
      <dgm:prSet/>
      <dgm:spPr/>
      <dgm:t>
        <a:bodyPr/>
        <a:lstStyle/>
        <a:p>
          <a:endParaRPr lang="ru-RU"/>
        </a:p>
      </dgm:t>
    </dgm:pt>
    <dgm:pt modelId="{449AEEF6-81D2-47F3-88F6-3C5DA9F905F2}" type="sibTrans" cxnId="{A89798D8-7F0E-445C-B879-991719735F07}">
      <dgm:prSet/>
      <dgm:spPr/>
      <dgm:t>
        <a:bodyPr/>
        <a:lstStyle/>
        <a:p>
          <a:endParaRPr lang="ru-RU"/>
        </a:p>
      </dgm:t>
    </dgm:pt>
    <dgm:pt modelId="{FD756734-426C-43D9-9AE7-BA29D890DC2D}">
      <dgm:prSet custT="1"/>
      <dgm:spPr/>
      <dgm:t>
        <a:bodyPr/>
        <a:lstStyle/>
        <a:p>
          <a:pPr marL="444500" indent="-444500">
            <a:tabLst/>
          </a:pPr>
          <a:r>
            <a:rPr lang="ru-RU" sz="20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Ведение забалансового счета 19 в установленном порядке начиная с 2016 года</a:t>
          </a:r>
          <a:endParaRPr lang="ru-RU" sz="2000" b="0" dirty="0"/>
        </a:p>
      </dgm:t>
    </dgm:pt>
    <dgm:pt modelId="{7917BCB4-DB41-4CAF-8E43-2E3BDB10F292}" type="parTrans" cxnId="{59EAD8B0-B53E-491B-B411-A60CA74FBC8C}">
      <dgm:prSet/>
      <dgm:spPr/>
      <dgm:t>
        <a:bodyPr/>
        <a:lstStyle/>
        <a:p>
          <a:endParaRPr lang="ru-RU"/>
        </a:p>
      </dgm:t>
    </dgm:pt>
    <dgm:pt modelId="{4B499D0A-3E8B-4015-91BB-93DC90ACC2B8}" type="sibTrans" cxnId="{59EAD8B0-B53E-491B-B411-A60CA74FBC8C}">
      <dgm:prSet/>
      <dgm:spPr/>
      <dgm:t>
        <a:bodyPr/>
        <a:lstStyle/>
        <a:p>
          <a:endParaRPr lang="ru-RU"/>
        </a:p>
      </dgm:t>
    </dgm:pt>
    <dgm:pt modelId="{4367B516-A4D1-4F20-A5A5-E77570975C95}">
      <dgm:prSet custT="1"/>
      <dgm:spPr/>
      <dgm:t>
        <a:bodyPr/>
        <a:lstStyle/>
        <a:p>
          <a:pPr marL="444500" indent="-444500">
            <a:tabLst/>
          </a:pPr>
          <a:endParaRPr lang="ru-RU" sz="20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7A402F1-6B6D-45CA-86D6-DC7ADA423508}" type="parTrans" cxnId="{B032F9C5-D6DE-48C1-BCD6-CDFE12434950}">
      <dgm:prSet/>
      <dgm:spPr/>
      <dgm:t>
        <a:bodyPr/>
        <a:lstStyle/>
        <a:p>
          <a:endParaRPr lang="ru-RU"/>
        </a:p>
      </dgm:t>
    </dgm:pt>
    <dgm:pt modelId="{9E38E168-F1B2-4B04-BB9C-FF1D970CE206}" type="sibTrans" cxnId="{B032F9C5-D6DE-48C1-BCD6-CDFE12434950}">
      <dgm:prSet/>
      <dgm:spPr/>
      <dgm:t>
        <a:bodyPr/>
        <a:lstStyle/>
        <a:p>
          <a:endParaRPr lang="ru-RU"/>
        </a:p>
      </dgm:t>
    </dgm:pt>
    <dgm:pt modelId="{D0C0459A-9EE9-433D-AB37-389893A1FB58}" type="pres">
      <dgm:prSet presAssocID="{F72DFB69-87EC-45D3-AF4C-CE319D5AAD5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73D816-91E2-45D0-8735-501330A96001}" type="pres">
      <dgm:prSet presAssocID="{85A13697-D631-4CEE-8F11-A47C025706BF}" presName="parentLin" presStyleCnt="0"/>
      <dgm:spPr/>
      <dgm:t>
        <a:bodyPr/>
        <a:lstStyle/>
        <a:p>
          <a:endParaRPr lang="ru-RU"/>
        </a:p>
      </dgm:t>
    </dgm:pt>
    <dgm:pt modelId="{B552FE85-B668-4BC7-B5F0-3F7092B78732}" type="pres">
      <dgm:prSet presAssocID="{85A13697-D631-4CEE-8F11-A47C025706BF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A7D402D8-F96F-4193-993D-02FA0E52D204}" type="pres">
      <dgm:prSet presAssocID="{85A13697-D631-4CEE-8F11-A47C025706BF}" presName="parentText" presStyleLbl="node1" presStyleIdx="0" presStyleCnt="1" custScaleX="110273" custScaleY="680273" custLinFactY="100000" custLinFactNeighborX="-50057" custLinFactNeighborY="14402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C53466-829F-41EC-8B7B-4FAC7DBE5595}" type="pres">
      <dgm:prSet presAssocID="{85A13697-D631-4CEE-8F11-A47C025706BF}" presName="negativeSpace" presStyleCnt="0"/>
      <dgm:spPr/>
      <dgm:t>
        <a:bodyPr/>
        <a:lstStyle/>
        <a:p>
          <a:endParaRPr lang="ru-RU"/>
        </a:p>
      </dgm:t>
    </dgm:pt>
    <dgm:pt modelId="{55DD4CFB-426F-4980-A0F6-128F7C32C897}" type="pres">
      <dgm:prSet presAssocID="{85A13697-D631-4CEE-8F11-A47C025706BF}" presName="childText" presStyleLbl="conFgAcc1" presStyleIdx="0" presStyleCnt="1" custScaleY="112594" custLinFactY="2795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387200-2FEA-4BCE-B0DB-33DD210CC946}" srcId="{85A13697-D631-4CEE-8F11-A47C025706BF}" destId="{ED83A951-4888-475B-AA64-EB5F62751F28}" srcOrd="0" destOrd="0" parTransId="{7D95CA9B-0F1F-49DC-A530-F369311BF724}" sibTransId="{87ABF98F-9E37-4548-B60F-135A9D8C6B5E}"/>
    <dgm:cxn modelId="{C906A5ED-FE55-451E-A904-3DE0A5167D5E}" srcId="{85A13697-D631-4CEE-8F11-A47C025706BF}" destId="{8669C177-7B93-41D4-9951-FA8D0B9B9039}" srcOrd="2" destOrd="0" parTransId="{FFD8F4FD-1212-4EC6-B4CE-542662A44FBA}" sibTransId="{4EE22AA0-BAD8-47F8-85D4-148FF1DAE2F7}"/>
    <dgm:cxn modelId="{699022BD-ACA5-41FE-A22C-652D5360A8FD}" type="presOf" srcId="{DDACCA40-5E9A-4D17-9AEB-3FE2B4998B55}" destId="{55DD4CFB-426F-4980-A0F6-128F7C32C897}" srcOrd="0" destOrd="4" presId="urn:microsoft.com/office/officeart/2005/8/layout/list1"/>
    <dgm:cxn modelId="{B032F9C5-D6DE-48C1-BCD6-CDFE12434950}" srcId="{85A13697-D631-4CEE-8F11-A47C025706BF}" destId="{4367B516-A4D1-4F20-A5A5-E77570975C95}" srcOrd="5" destOrd="0" parTransId="{E7A402F1-6B6D-45CA-86D6-DC7ADA423508}" sibTransId="{9E38E168-F1B2-4B04-BB9C-FF1D970CE206}"/>
    <dgm:cxn modelId="{DFFA2F50-3F13-4137-A8AB-96C935E34714}" type="presOf" srcId="{8669C177-7B93-41D4-9951-FA8D0B9B9039}" destId="{55DD4CFB-426F-4980-A0F6-128F7C32C897}" srcOrd="0" destOrd="2" presId="urn:microsoft.com/office/officeart/2005/8/layout/list1"/>
    <dgm:cxn modelId="{A89798D8-7F0E-445C-B879-991719735F07}" srcId="{85A13697-D631-4CEE-8F11-A47C025706BF}" destId="{67D2800B-82CA-4107-8A34-8D701AA3E375}" srcOrd="1" destOrd="0" parTransId="{928DBEA9-A11F-44E6-A197-20859C6DF77E}" sibTransId="{449AEEF6-81D2-47F3-88F6-3C5DA9F905F2}"/>
    <dgm:cxn modelId="{4890B4D2-D17B-47E5-8414-0EE87DE158B4}" srcId="{F72DFB69-87EC-45D3-AF4C-CE319D5AAD59}" destId="{85A13697-D631-4CEE-8F11-A47C025706BF}" srcOrd="0" destOrd="0" parTransId="{181CC829-53C1-4DEC-876D-6E6FDCC36A93}" sibTransId="{4D7B27E5-B0A4-49EC-AED9-F1BDE4551922}"/>
    <dgm:cxn modelId="{59EAD8B0-B53E-491B-B411-A60CA74FBC8C}" srcId="{85A13697-D631-4CEE-8F11-A47C025706BF}" destId="{FD756734-426C-43D9-9AE7-BA29D890DC2D}" srcOrd="6" destOrd="0" parTransId="{7917BCB4-DB41-4CAF-8E43-2E3BDB10F292}" sibTransId="{4B499D0A-3E8B-4015-91BB-93DC90ACC2B8}"/>
    <dgm:cxn modelId="{E0193933-FB14-4B45-BFCD-170A392820A0}" type="presOf" srcId="{67D2800B-82CA-4107-8A34-8D701AA3E375}" destId="{55DD4CFB-426F-4980-A0F6-128F7C32C897}" srcOrd="0" destOrd="1" presId="urn:microsoft.com/office/officeart/2005/8/layout/list1"/>
    <dgm:cxn modelId="{FCAAE2B6-6966-4434-8003-DF8D84102630}" srcId="{85A13697-D631-4CEE-8F11-A47C025706BF}" destId="{0F74D72B-4B4C-4800-9D9C-7BB5ECA2ECD3}" srcOrd="3" destOrd="0" parTransId="{36570F36-76D3-4099-8B44-D8B709478F0E}" sibTransId="{F018DA82-4717-4EE7-8461-32464A19ECEF}"/>
    <dgm:cxn modelId="{C60C9306-4C60-4DCC-8C61-D26C816750A1}" type="presOf" srcId="{85A13697-D631-4CEE-8F11-A47C025706BF}" destId="{B552FE85-B668-4BC7-B5F0-3F7092B78732}" srcOrd="0" destOrd="0" presId="urn:microsoft.com/office/officeart/2005/8/layout/list1"/>
    <dgm:cxn modelId="{2C141BFD-F63D-4908-B018-DF4D5EED4D62}" type="presOf" srcId="{85A13697-D631-4CEE-8F11-A47C025706BF}" destId="{A7D402D8-F96F-4193-993D-02FA0E52D204}" srcOrd="1" destOrd="0" presId="urn:microsoft.com/office/officeart/2005/8/layout/list1"/>
    <dgm:cxn modelId="{E26FF64E-2D09-4443-9E10-7BF8F5926B7F}" type="presOf" srcId="{F72DFB69-87EC-45D3-AF4C-CE319D5AAD59}" destId="{D0C0459A-9EE9-433D-AB37-389893A1FB58}" srcOrd="0" destOrd="0" presId="urn:microsoft.com/office/officeart/2005/8/layout/list1"/>
    <dgm:cxn modelId="{5AB5310D-B4A3-47D9-8F94-A9E49A5988A5}" type="presOf" srcId="{ED83A951-4888-475B-AA64-EB5F62751F28}" destId="{55DD4CFB-426F-4980-A0F6-128F7C32C897}" srcOrd="0" destOrd="0" presId="urn:microsoft.com/office/officeart/2005/8/layout/list1"/>
    <dgm:cxn modelId="{34AD638F-8582-4BB3-B341-64FD1FF884EE}" type="presOf" srcId="{4367B516-A4D1-4F20-A5A5-E77570975C95}" destId="{55DD4CFB-426F-4980-A0F6-128F7C32C897}" srcOrd="0" destOrd="5" presId="urn:microsoft.com/office/officeart/2005/8/layout/list1"/>
    <dgm:cxn modelId="{AC2E6DA4-6A47-4475-834F-7DA90B378448}" srcId="{85A13697-D631-4CEE-8F11-A47C025706BF}" destId="{DDACCA40-5E9A-4D17-9AEB-3FE2B4998B55}" srcOrd="4" destOrd="0" parTransId="{2A3B8FA9-5799-4220-B699-EF2781611D10}" sibTransId="{220F7256-C1E7-4494-8F54-4946940C76E1}"/>
    <dgm:cxn modelId="{8FA40C07-0AFB-491A-83A9-5EB2FA3DDF64}" type="presOf" srcId="{0F74D72B-4B4C-4800-9D9C-7BB5ECA2ECD3}" destId="{55DD4CFB-426F-4980-A0F6-128F7C32C897}" srcOrd="0" destOrd="3" presId="urn:microsoft.com/office/officeart/2005/8/layout/list1"/>
    <dgm:cxn modelId="{5DABD0C8-B24F-4B11-BC21-53386530B7A1}" type="presOf" srcId="{FD756734-426C-43D9-9AE7-BA29D890DC2D}" destId="{55DD4CFB-426F-4980-A0F6-128F7C32C897}" srcOrd="0" destOrd="6" presId="urn:microsoft.com/office/officeart/2005/8/layout/list1"/>
    <dgm:cxn modelId="{7DF878D1-8611-4C51-A076-5B76274766D7}" type="presParOf" srcId="{D0C0459A-9EE9-433D-AB37-389893A1FB58}" destId="{FC73D816-91E2-45D0-8735-501330A96001}" srcOrd="0" destOrd="0" presId="urn:microsoft.com/office/officeart/2005/8/layout/list1"/>
    <dgm:cxn modelId="{E44FD823-2F2E-4E22-BB39-763D619694CD}" type="presParOf" srcId="{FC73D816-91E2-45D0-8735-501330A96001}" destId="{B552FE85-B668-4BC7-B5F0-3F7092B78732}" srcOrd="0" destOrd="0" presId="urn:microsoft.com/office/officeart/2005/8/layout/list1"/>
    <dgm:cxn modelId="{CFFFDDCA-38DE-4355-96FB-DF816C7413D8}" type="presParOf" srcId="{FC73D816-91E2-45D0-8735-501330A96001}" destId="{A7D402D8-F96F-4193-993D-02FA0E52D204}" srcOrd="1" destOrd="0" presId="urn:microsoft.com/office/officeart/2005/8/layout/list1"/>
    <dgm:cxn modelId="{53DB7176-B4EA-49B1-9F3A-20717933D690}" type="presParOf" srcId="{D0C0459A-9EE9-433D-AB37-389893A1FB58}" destId="{8AC53466-829F-41EC-8B7B-4FAC7DBE5595}" srcOrd="1" destOrd="0" presId="urn:microsoft.com/office/officeart/2005/8/layout/list1"/>
    <dgm:cxn modelId="{3541EFB9-134A-4425-BCA9-0D41C4570283}" type="presParOf" srcId="{D0C0459A-9EE9-433D-AB37-389893A1FB58}" destId="{55DD4CFB-426F-4980-A0F6-128F7C32C897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5DD4CFB-426F-4980-A0F6-128F7C32C897}">
      <dsp:nvSpPr>
        <dsp:cNvPr id="0" name=""/>
        <dsp:cNvSpPr/>
      </dsp:nvSpPr>
      <dsp:spPr>
        <a:xfrm>
          <a:off x="0" y="1134785"/>
          <a:ext cx="9001000" cy="289766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RelaxedModerately" zoom="92000">
            <a:rot lat="21594000" lon="0" rev="0"/>
          </a:camera>
          <a:lightRig rig="balanced" dir="t">
            <a:rot lat="0" lon="0" rev="12700000"/>
          </a:lightRig>
        </a:scene3d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98578" tIns="395732" rIns="698578" bIns="142240" numCol="1" spcCol="1270" anchor="t" anchorCtr="0">
          <a:noAutofit/>
        </a:bodyPr>
        <a:lstStyle/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71463" lvl="1" indent="-271463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вводится </a:t>
          </a:r>
          <a:r>
            <a:rPr lang="ru-RU" sz="2000" b="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новая структура счетов </a:t>
          </a: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бухгалтерского (бюджетного) учета</a:t>
          </a: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71463" lvl="1" indent="-271463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8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71463" lvl="1" indent="-271463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для органов, осуществляющих кассовое обслуживание, применяется </a:t>
          </a:r>
          <a:r>
            <a:rPr lang="ru-RU" sz="2000" b="0" u="sng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План счетов казначейского учета</a:t>
          </a: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0" y="1134785"/>
        <a:ext cx="9001000" cy="2897662"/>
      </dsp:txXfrm>
    </dsp:sp>
    <dsp:sp modelId="{A7D402D8-F96F-4193-993D-02FA0E52D204}">
      <dsp:nvSpPr>
        <dsp:cNvPr id="0" name=""/>
        <dsp:cNvSpPr/>
      </dsp:nvSpPr>
      <dsp:spPr>
        <a:xfrm>
          <a:off x="251521" y="436673"/>
          <a:ext cx="6941185" cy="1367997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RelaxedModerately" zoom="92000">
            <a:rot lat="21594000" lon="0" rev="0"/>
          </a:camera>
          <a:lightRig rig="balanced" dir="t">
            <a:rot lat="0" lon="0" rev="12700000"/>
          </a:lightRig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38151" tIns="0" rIns="23815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0" kern="1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В соответствии с положениями Приказа № 157н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0" kern="1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(в редакции Приказа Минфина России № 124н)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0" kern="1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начиная с 1 января 2016 года:</a:t>
          </a:r>
          <a:endParaRPr lang="ru-RU" sz="2000" b="0" kern="1200" dirty="0">
            <a:effectLst/>
          </a:endParaRPr>
        </a:p>
      </dsp:txBody>
      <dsp:txXfrm>
        <a:off x="251521" y="436673"/>
        <a:ext cx="6941185" cy="136799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5DD4CFB-426F-4980-A0F6-128F7C32C897}">
      <dsp:nvSpPr>
        <dsp:cNvPr id="0" name=""/>
        <dsp:cNvSpPr/>
      </dsp:nvSpPr>
      <dsp:spPr>
        <a:xfrm>
          <a:off x="0" y="839022"/>
          <a:ext cx="9001000" cy="31934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perspectiveRelaxedModerately" zoom="92000">
            <a:rot lat="21594000" lon="0" rev="0"/>
          </a:camera>
          <a:lightRig rig="balanced" dir="t">
            <a:rot lat="0" lon="0" rev="12700000"/>
          </a:lightRig>
        </a:scene3d>
        <a:sp3d z="-152400" prstMaterial="plastic">
          <a:bevelT w="25400" h="25400"/>
          <a:bevelB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98578" tIns="166624" rIns="698578" bIns="142240" numCol="1" spcCol="1270" anchor="t" anchorCtr="0">
          <a:noAutofit/>
        </a:bodyPr>
        <a:lstStyle/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444500" lvl="1" indent="-4445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Выверка невыясненных поступлений прошлых лет</a:t>
          </a: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444500" lvl="1" indent="-44450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endParaRPr lang="ru-RU" sz="18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444500" lvl="1" indent="-4445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Реализация функционала ведения забалансового счета 19 «Невыясненные поступления бюджета прошлых лет» в ППО «АСФК»</a:t>
          </a: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444500" lvl="1" indent="-4445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endParaRPr lang="ru-RU" sz="20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444500" lvl="1" indent="-4445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ru-RU" sz="20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Ведение забалансового счета 19 в установленном порядке начиная с 2016 года</a:t>
          </a:r>
          <a:endParaRPr lang="ru-RU" sz="2000" b="0" kern="1200" dirty="0"/>
        </a:p>
      </dsp:txBody>
      <dsp:txXfrm>
        <a:off x="0" y="839022"/>
        <a:ext cx="9001000" cy="3193425"/>
      </dsp:txXfrm>
    </dsp:sp>
    <dsp:sp modelId="{A7D402D8-F96F-4193-993D-02FA0E52D204}">
      <dsp:nvSpPr>
        <dsp:cNvPr id="0" name=""/>
        <dsp:cNvSpPr/>
      </dsp:nvSpPr>
      <dsp:spPr>
        <a:xfrm>
          <a:off x="224548" y="325003"/>
          <a:ext cx="6941185" cy="904066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perspectiveRelaxedModerately" zoom="92000">
            <a:rot lat="21594000" lon="0" rev="0"/>
          </a:camera>
          <a:lightRig rig="balanced" dir="t">
            <a:rot lat="0" lon="0" rev="12700000"/>
          </a:lightRig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238151" tIns="0" rIns="238151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000" b="0" kern="120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Особенности отражения в бюджетном учете операций с невыясненными поступлениями прошлых лет:</a:t>
          </a:r>
          <a:endParaRPr lang="ru-RU" sz="2000" b="0" kern="1200" dirty="0">
            <a:effectLst/>
          </a:endParaRPr>
        </a:p>
      </dsp:txBody>
      <dsp:txXfrm>
        <a:off x="224548" y="325003"/>
        <a:ext cx="6941185" cy="9040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t" anchorCtr="0" compatLnSpc="1">
            <a:prstTxWarp prst="textNoShape">
              <a:avLst/>
            </a:prstTxWarp>
          </a:bodyPr>
          <a:lstStyle>
            <a:lvl1pPr defTabSz="9197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t" anchorCtr="0" compatLnSpc="1">
            <a:prstTxWarp prst="textNoShape">
              <a:avLst/>
            </a:prstTxWarp>
          </a:bodyPr>
          <a:lstStyle>
            <a:lvl1pPr algn="r" defTabSz="919750">
              <a:defRPr sz="1200">
                <a:latin typeface="Arial" charset="0"/>
              </a:defRPr>
            </a:lvl1pPr>
          </a:lstStyle>
          <a:p>
            <a:pPr>
              <a:defRPr/>
            </a:pPr>
            <a:fld id="{13CA60D6-CF7E-4E70-8FC7-C378ACD34FC4}" type="datetimeFigureOut">
              <a:rPr lang="ru-RU"/>
              <a:pPr>
                <a:defRPr/>
              </a:pPr>
              <a:t>17.09.2015</a:t>
            </a:fld>
            <a:endParaRPr lang="ru-RU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b" anchorCtr="0" compatLnSpc="1">
            <a:prstTxWarp prst="textNoShape">
              <a:avLst/>
            </a:prstTxWarp>
          </a:bodyPr>
          <a:lstStyle>
            <a:lvl1pPr defTabSz="91975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2925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24" tIns="46062" rIns="92124" bIns="46062" numCol="1" anchor="b" anchorCtr="0" compatLnSpc="1">
            <a:prstTxWarp prst="textNoShape">
              <a:avLst/>
            </a:prstTxWarp>
          </a:bodyPr>
          <a:lstStyle>
            <a:lvl1pPr algn="r" defTabSz="919750">
              <a:defRPr sz="1200">
                <a:latin typeface="Arial" charset="0"/>
              </a:defRPr>
            </a:lvl1pPr>
          </a:lstStyle>
          <a:p>
            <a:pPr>
              <a:defRPr/>
            </a:pPr>
            <a:fld id="{2F25EE93-69F9-45D3-9282-EA638CF9B7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49433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dirty="0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1916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191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0894DEF-68FB-405E-9D76-8ABA8A47F42A}" type="slidenum">
              <a:rPr lang="ru-RU" altLang="ru-RU" smtClean="0">
                <a:latin typeface="Arial" pitchFamily="34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ru-RU" altLang="ru-R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5760640" cy="504056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B406E-AE63-40A0-B03A-C88C3F804B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73782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C8DC2-93AB-412B-8903-797538F720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53209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FDE9A-AFAC-4DF6-83C9-97A898C647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2096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F3031-9BA5-4CC1-A3D3-7BA1B64BE61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5062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B5B3F-670B-4735-BA74-6189EB34C2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4680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617831-8FCD-41F3-8E81-5B3223D59C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48500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B0A9D-607F-4C9F-8560-7D41A190D4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80245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44B4C-6E07-498E-A534-42CCFCD166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3210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7C628-B9BE-42E0-9F0F-473FC6681B9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40936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B9794-4CC1-4699-AC48-2885840D71E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05895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6D90B-FC5E-42B3-A57D-77527A204B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0640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F35E2-3660-46E7-A0F2-35AAD472A6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7508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Shablon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0768F8-9D36-4283-9A29-83059C05E4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3"/>
          <p:cNvSpPr txBox="1">
            <a:spLocks noChangeArrowheads="1"/>
          </p:cNvSpPr>
          <p:nvPr/>
        </p:nvSpPr>
        <p:spPr bwMode="auto">
          <a:xfrm>
            <a:off x="539750" y="2852738"/>
            <a:ext cx="81375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endParaRPr lang="ru-RU" altLang="ru-RU" b="1" u="sng" dirty="0">
              <a:latin typeface="Times New Roman" pitchFamily="18" charset="0"/>
            </a:endParaRPr>
          </a:p>
        </p:txBody>
      </p:sp>
      <p:sp>
        <p:nvSpPr>
          <p:cNvPr id="2051" name="Text Box 4"/>
          <p:cNvSpPr txBox="1">
            <a:spLocks noChangeArrowheads="1"/>
          </p:cNvSpPr>
          <p:nvPr/>
        </p:nvSpPr>
        <p:spPr bwMode="auto">
          <a:xfrm>
            <a:off x="179388" y="1844675"/>
            <a:ext cx="87137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altLang="ru-RU" sz="1800" dirty="0">
              <a:latin typeface="Arial" pitchFamily="34" charset="0"/>
            </a:endParaRPr>
          </a:p>
        </p:txBody>
      </p:sp>
      <p:sp>
        <p:nvSpPr>
          <p:cNvPr id="2052" name="Text Box 5"/>
          <p:cNvSpPr txBox="1">
            <a:spLocks noChangeArrowheads="1"/>
          </p:cNvSpPr>
          <p:nvPr/>
        </p:nvSpPr>
        <p:spPr bwMode="auto">
          <a:xfrm>
            <a:off x="359568" y="1854730"/>
            <a:ext cx="849788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Arial" pitchFamily="34" charset="0"/>
                <a:cs typeface="Arial" pitchFamily="34" charset="0"/>
              </a:rPr>
              <a:t>Актуальные вопросы ведения бюджетного учета и формирования бюджетной отчетности по кассовому исполнению федерального бюджета, кассовому обслуживанию исполнения бюджетов бюджетной системы Российской Федерации и юридических лиц</a:t>
            </a:r>
          </a:p>
        </p:txBody>
      </p:sp>
      <p:sp>
        <p:nvSpPr>
          <p:cNvPr id="2053" name="Rectangle 9"/>
          <p:cNvSpPr>
            <a:spLocks noChangeArrowheads="1"/>
          </p:cNvSpPr>
          <p:nvPr/>
        </p:nvSpPr>
        <p:spPr bwMode="auto">
          <a:xfrm>
            <a:off x="3095624" y="4581128"/>
            <a:ext cx="6048375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i="1" dirty="0">
                <a:latin typeface="Arial" pitchFamily="34" charset="0"/>
              </a:rPr>
              <a:t>Васильев Евгений Николаевич,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i="1" dirty="0">
                <a:latin typeface="Arial" pitchFamily="34" charset="0"/>
              </a:rPr>
              <a:t>начальник отдела методического обеспечения бюджетного учета и отчетности кассового обслуживания </a:t>
            </a:r>
            <a:r>
              <a:rPr lang="ru-RU" altLang="ru-RU" sz="1400" i="1" dirty="0" smtClean="0">
                <a:latin typeface="Arial" pitchFamily="34" charset="0"/>
              </a:rPr>
              <a:t>бюджетов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i="1" dirty="0" smtClean="0">
                <a:latin typeface="Arial" pitchFamily="34" charset="0"/>
              </a:rPr>
              <a:t>Управления </a:t>
            </a:r>
            <a:r>
              <a:rPr lang="ru-RU" altLang="ru-RU" sz="1400" i="1" dirty="0">
                <a:latin typeface="Arial" pitchFamily="34" charset="0"/>
              </a:rPr>
              <a:t>бюджетного учета и отчетности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i="1" dirty="0">
                <a:latin typeface="Arial" pitchFamily="34" charset="0"/>
              </a:rPr>
              <a:t> Федерального </a:t>
            </a:r>
            <a:r>
              <a:rPr lang="ru-RU" altLang="ru-RU" sz="1400" i="1" dirty="0" smtClean="0">
                <a:latin typeface="Arial" pitchFamily="34" charset="0"/>
              </a:rPr>
              <a:t>казначейства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i="1" dirty="0">
              <a:latin typeface="Arial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400" i="1" dirty="0">
              <a:latin typeface="Arial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i="1" dirty="0" smtClean="0">
                <a:latin typeface="Arial" pitchFamily="34" charset="0"/>
              </a:rPr>
              <a:t>Сентябрь 2015 г.</a:t>
            </a:r>
            <a:endParaRPr lang="ru-RU" altLang="ru-RU" sz="1400" i="1" dirty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10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2967774" y="2389203"/>
            <a:ext cx="3433378" cy="8640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Отчеты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операциях по счетам Главной книги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(ф. 0531981)</a:t>
            </a:r>
          </a:p>
        </p:txBody>
      </p:sp>
      <p:sp>
        <p:nvSpPr>
          <p:cNvPr id="15" name="AutoShape 35"/>
          <p:cNvSpPr>
            <a:spLocks noChangeArrowheads="1"/>
          </p:cNvSpPr>
          <p:nvPr/>
        </p:nvSpPr>
        <p:spPr bwMode="auto">
          <a:xfrm>
            <a:off x="3106039" y="4274566"/>
            <a:ext cx="3156848" cy="41166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книга (ф. 0504072)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трелка вправо 21"/>
          <p:cNvSpPr>
            <a:spLocks noChangeArrowheads="1"/>
          </p:cNvSpPr>
          <p:nvPr/>
        </p:nvSpPr>
        <p:spPr bwMode="auto">
          <a:xfrm rot="5400000">
            <a:off x="4356107" y="3595486"/>
            <a:ext cx="656710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трелка вправо 13"/>
          <p:cNvSpPr>
            <a:spLocks noChangeArrowheads="1"/>
          </p:cNvSpPr>
          <p:nvPr/>
        </p:nvSpPr>
        <p:spPr bwMode="auto">
          <a:xfrm rot="8456649">
            <a:off x="2079544" y="4966603"/>
            <a:ext cx="1033370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507999" y="5570710"/>
            <a:ext cx="8197536" cy="648073"/>
            <a:chOff x="118680" y="3717032"/>
            <a:chExt cx="8197536" cy="648073"/>
          </a:xfrm>
        </p:grpSpPr>
        <p:sp>
          <p:nvSpPr>
            <p:cNvPr id="20" name="AutoShape 35"/>
            <p:cNvSpPr>
              <a:spLocks noChangeArrowheads="1"/>
            </p:cNvSpPr>
            <p:nvPr/>
          </p:nvSpPr>
          <p:spPr bwMode="auto">
            <a:xfrm>
              <a:off x="118680" y="3717032"/>
              <a:ext cx="1800200" cy="648072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18000">
                  <a:srgbClr val="B9C8FF"/>
                </a:gs>
                <a:gs pos="100000">
                  <a:srgbClr val="D9E6FF"/>
                </a:gs>
              </a:gsLst>
              <a:path path="circle">
                <a:fillToRect r="100000" b="100000"/>
              </a:path>
              <a:tileRect l="-100000" t="-100000"/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Выборка № 1</a:t>
              </a:r>
              <a:endPara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AutoShape 35"/>
            <p:cNvSpPr>
              <a:spLocks noChangeArrowheads="1"/>
            </p:cNvSpPr>
            <p:nvPr/>
          </p:nvSpPr>
          <p:spPr bwMode="auto">
            <a:xfrm>
              <a:off x="2206912" y="3717032"/>
              <a:ext cx="1800200" cy="648072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18000">
                  <a:srgbClr val="B9C8FF"/>
                </a:gs>
                <a:gs pos="100000">
                  <a:srgbClr val="D9E6FF"/>
                </a:gs>
              </a:gsLst>
              <a:path path="circle">
                <a:fillToRect r="100000" b="100000"/>
              </a:path>
              <a:tileRect l="-100000" t="-100000"/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Выборка № </a:t>
              </a:r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AutoShape 35"/>
            <p:cNvSpPr>
              <a:spLocks noChangeArrowheads="1"/>
            </p:cNvSpPr>
            <p:nvPr/>
          </p:nvSpPr>
          <p:spPr bwMode="auto">
            <a:xfrm>
              <a:off x="4355976" y="3717032"/>
              <a:ext cx="1800200" cy="648072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18000">
                  <a:srgbClr val="B9C8FF"/>
                </a:gs>
                <a:gs pos="100000">
                  <a:srgbClr val="D9E6FF"/>
                </a:gs>
              </a:gsLst>
              <a:path path="circle">
                <a:fillToRect r="100000" b="100000"/>
              </a:path>
              <a:tileRect l="-100000" t="-100000"/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Выборка № </a:t>
              </a:r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AutoShape 35"/>
            <p:cNvSpPr>
              <a:spLocks noChangeArrowheads="1"/>
            </p:cNvSpPr>
            <p:nvPr/>
          </p:nvSpPr>
          <p:spPr bwMode="auto">
            <a:xfrm>
              <a:off x="6516216" y="3717033"/>
              <a:ext cx="1800000" cy="648072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18000">
                  <a:srgbClr val="B9C8FF"/>
                </a:gs>
                <a:gs pos="100000">
                  <a:srgbClr val="D9E6FF"/>
                </a:gs>
              </a:gsLst>
              <a:path path="circle">
                <a:fillToRect r="100000" b="100000"/>
              </a:path>
              <a:tileRect l="-100000" t="-100000"/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Выборка № …</a:t>
              </a:r>
            </a:p>
          </p:txBody>
        </p:sp>
      </p:grpSp>
      <p:sp>
        <p:nvSpPr>
          <p:cNvPr id="28" name="Стрелка вправо 27"/>
          <p:cNvSpPr>
            <a:spLocks noChangeArrowheads="1"/>
          </p:cNvSpPr>
          <p:nvPr/>
        </p:nvSpPr>
        <p:spPr bwMode="auto">
          <a:xfrm rot="2700000">
            <a:off x="6218685" y="4966603"/>
            <a:ext cx="1033370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Стрелка вправо 28"/>
          <p:cNvSpPr>
            <a:spLocks noChangeArrowheads="1"/>
          </p:cNvSpPr>
          <p:nvPr/>
        </p:nvSpPr>
        <p:spPr bwMode="auto">
          <a:xfrm rot="5400000">
            <a:off x="3370168" y="4966603"/>
            <a:ext cx="656710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Стрелка вправо 29"/>
          <p:cNvSpPr>
            <a:spLocks noChangeArrowheads="1"/>
          </p:cNvSpPr>
          <p:nvPr/>
        </p:nvSpPr>
        <p:spPr bwMode="auto">
          <a:xfrm rot="5400000">
            <a:off x="5109895" y="4966604"/>
            <a:ext cx="656710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составления бюджетной отчетности 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органами Федерального казначейства в 2016 году</a:t>
            </a: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827584" y="1124744"/>
            <a:ext cx="7560840" cy="93610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форм оперативной отчетности, представляемой территориальными органами Федерального казначейства в Межрегиональное операционное управление Федерального казначейства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460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11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составления бюджетной отчетности 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органами Федерального казначейства в 2016 году</a:t>
            </a: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827584" y="1124744"/>
            <a:ext cx="7560840" cy="93610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форм оперативной отчетности, представляемой территориальными органами Федерального казначейства в Межрегиональное операционное управление Федерального казначейства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620" y="2780928"/>
            <a:ext cx="91027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Оптимизация порядка составления и представления Отчета (ф. 0531981):</a:t>
            </a:r>
          </a:p>
          <a:p>
            <a:endParaRPr lang="ru-RU" dirty="0" smtClean="0"/>
          </a:p>
          <a:p>
            <a:pPr marL="541338"/>
            <a:r>
              <a:rPr lang="ru-RU" dirty="0" smtClean="0"/>
              <a:t>Оптимизация порядка формирования Отчета (ф.0531981) в ППО «АСФК»</a:t>
            </a:r>
          </a:p>
          <a:p>
            <a:pPr marL="541338"/>
            <a:endParaRPr lang="ru-RU" dirty="0" smtClean="0"/>
          </a:p>
          <a:p>
            <a:pPr marL="541338"/>
            <a:r>
              <a:rPr lang="ru-RU" dirty="0" smtClean="0"/>
              <a:t>Сокращение сроков представления Отчета (ф. 0531981) в Межрегиональное операционное управление Федерального казначейства:</a:t>
            </a:r>
          </a:p>
          <a:p>
            <a:pPr marL="541338"/>
            <a:r>
              <a:rPr lang="ru-RU" dirty="0" smtClean="0"/>
              <a:t>Отчет (ф. 0531981) необходимо представлять не позднее дня, следующего за отчетным</a:t>
            </a:r>
            <a:endParaRPr lang="ru-RU" dirty="0"/>
          </a:p>
        </p:txBody>
      </p:sp>
      <p:pic>
        <p:nvPicPr>
          <p:cNvPr id="2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667" y="3127356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667" y="3677864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4607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12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575556" y="1484784"/>
            <a:ext cx="8136904" cy="89163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Внутренние расчеты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органами Федерального казначейства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учете операций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средствами бюджетных, автономных учреждений и юридических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лиц, </a:t>
            </a:r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учитываемые в 2015 </a:t>
            </a: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 и ранее</a:t>
            </a:r>
            <a:endParaRPr lang="ru-RU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281000" y="2988987"/>
            <a:ext cx="3930959" cy="114071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Расчеты между головной организацией и ее обособленными подразделениями (между обособленными подразделениями)</a:t>
            </a:r>
          </a:p>
        </p:txBody>
      </p:sp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5076056" y="2988987"/>
            <a:ext cx="3905500" cy="114071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Расчеты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юридическими лицами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право 14"/>
          <p:cNvSpPr>
            <a:spLocks noChangeArrowheads="1"/>
          </p:cNvSpPr>
          <p:nvPr/>
        </p:nvSpPr>
        <p:spPr bwMode="auto">
          <a:xfrm rot="5400000">
            <a:off x="6857532" y="2431567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 rot="5400000">
            <a:off x="1973189" y="2431567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281001" y="4861195"/>
            <a:ext cx="3816424" cy="96361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 7 (8, 9) 21200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560,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 7 (8, 9) 30900 730</a:t>
            </a:r>
          </a:p>
        </p:txBody>
      </p:sp>
      <p:sp>
        <p:nvSpPr>
          <p:cNvPr id="18" name="Стрелка вправо 17"/>
          <p:cNvSpPr>
            <a:spLocks noChangeArrowheads="1"/>
          </p:cNvSpPr>
          <p:nvPr/>
        </p:nvSpPr>
        <p:spPr bwMode="auto">
          <a:xfrm rot="5400000">
            <a:off x="1973189" y="4231767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5165556" y="4861195"/>
            <a:ext cx="3816000" cy="96361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 7 (8, 9)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30713(4, 5) 241,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 7 (8, 9)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30713(4, 5) 180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трелка вправо 20"/>
          <p:cNvSpPr>
            <a:spLocks noChangeArrowheads="1"/>
          </p:cNvSpPr>
          <p:nvPr/>
        </p:nvSpPr>
        <p:spPr bwMode="auto">
          <a:xfrm rot="5400000">
            <a:off x="6857532" y="4231767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составления бюджетной отчетности 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органами Федерального казначейства в 2016 году</a:t>
            </a:r>
          </a:p>
        </p:txBody>
      </p:sp>
    </p:spTree>
    <p:extLst>
      <p:ext uri="{BB962C8B-B14F-4D97-AF65-F5344CB8AC3E}">
        <p14:creationId xmlns:p14="http://schemas.microsoft.com/office/powerpoint/2010/main" xmlns="" val="154084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13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575556" y="1484784"/>
            <a:ext cx="8136904" cy="89163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Внутренние расчеты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органами Федерального казначейства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учете операций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средствами бюджетных, автономных учреждений и юридических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лиц, </a:t>
            </a: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начиная с 2016 года</a:t>
            </a:r>
            <a:endParaRPr lang="ru-RU" b="1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281000" y="2988987"/>
            <a:ext cx="3930959" cy="114071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Расчеты между головной организацией и ее обособленными подразделениями (между обособленными подразделениями)</a:t>
            </a:r>
          </a:p>
        </p:txBody>
      </p:sp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5076056" y="2988987"/>
            <a:ext cx="3905500" cy="114071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Расчеты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юридическими лицами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право 14"/>
          <p:cNvSpPr>
            <a:spLocks noChangeArrowheads="1"/>
          </p:cNvSpPr>
          <p:nvPr/>
        </p:nvSpPr>
        <p:spPr bwMode="auto">
          <a:xfrm rot="5400000">
            <a:off x="6857532" y="2431567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 rot="5400000">
            <a:off x="1973189" y="2431567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281001" y="4861195"/>
            <a:ext cx="3816424" cy="96361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 7 (8, 9) 21200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560,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 7 (8, 9) 30900 730</a:t>
            </a:r>
          </a:p>
        </p:txBody>
      </p:sp>
      <p:sp>
        <p:nvSpPr>
          <p:cNvPr id="18" name="Стрелка вправо 17"/>
          <p:cNvSpPr>
            <a:spLocks noChangeArrowheads="1"/>
          </p:cNvSpPr>
          <p:nvPr/>
        </p:nvSpPr>
        <p:spPr bwMode="auto">
          <a:xfrm rot="5400000">
            <a:off x="1973189" y="4231767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5165556" y="4861195"/>
            <a:ext cx="3816000" cy="96361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 7 (8, 9)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30713(4, 5) 241,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 7 (8, 9)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30713(4, 5) 180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трелка вправо 20"/>
          <p:cNvSpPr>
            <a:spLocks noChangeArrowheads="1"/>
          </p:cNvSpPr>
          <p:nvPr/>
        </p:nvSpPr>
        <p:spPr bwMode="auto">
          <a:xfrm rot="5400000">
            <a:off x="6857532" y="4231767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23 июня 2012 - Архив изображений - Хостинг картинок и изобра…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45452" y="2432500"/>
            <a:ext cx="936104" cy="936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2" descr="23 июня 2012 - Архив изображений - Хостинг картинок и изобра…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45452" y="4241207"/>
            <a:ext cx="936104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TextBox 23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составления бюджетной отчетности 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органами Федерального казначейства в 2016 году</a:t>
            </a:r>
          </a:p>
        </p:txBody>
      </p:sp>
    </p:spTree>
    <p:extLst>
      <p:ext uri="{BB962C8B-B14F-4D97-AF65-F5344CB8AC3E}">
        <p14:creationId xmlns:p14="http://schemas.microsoft.com/office/powerpoint/2010/main" xmlns="" val="7269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14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625045" y="1340768"/>
            <a:ext cx="7920880" cy="216024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17.08.2015 №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127н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внесении изменений в приказ Министерства финансов Российской Федерации от 6 декабря 2010 г. № 162н «Об утверждении Плана счетов бюджетного учета и Инструкции по его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применению»»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/>
          <p:cNvSpPr>
            <a:spLocks noChangeArrowheads="1"/>
          </p:cNvSpPr>
          <p:nvPr/>
        </p:nvSpPr>
        <p:spPr bwMode="auto">
          <a:xfrm rot="5400000">
            <a:off x="4369461" y="1926154"/>
            <a:ext cx="432048" cy="4013804"/>
          </a:xfrm>
          <a:prstGeom prst="rightArrow">
            <a:avLst>
              <a:gd name="adj1" fmla="val 50000"/>
              <a:gd name="adj2" fmla="val 5706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auto">
          <a:xfrm>
            <a:off x="755576" y="4293096"/>
            <a:ext cx="7776864" cy="19558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06.12.2010 № 162н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Плана счетов бюджетного учета и Инструкции по его применению»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ведения бюджетного учета органами Федерального казначейства в 2015 году</a:t>
            </a:r>
          </a:p>
        </p:txBody>
      </p:sp>
      <p:pic>
        <p:nvPicPr>
          <p:cNvPr id="9" name="Picture 2" descr="http://iconspot.ru/image.php?width=512&amp;height=512&amp;crop=none&amp;id=1024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7024" y="3639788"/>
            <a:ext cx="586533" cy="586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9711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15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ведения бюджетного учета органами Федерального казначейства в 2015 году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01006701"/>
              </p:ext>
            </p:extLst>
          </p:nvPr>
        </p:nvGraphicFramePr>
        <p:xfrm>
          <a:off x="1449852" y="1988840"/>
          <a:ext cx="6096000" cy="4394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Операция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Дебет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Кредит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Списание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кредитового остатка по счетам бюджетного учета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21100 560</a:t>
                      </a:r>
                    </a:p>
                    <a:p>
                      <a:pPr algn="ctr"/>
                      <a:r>
                        <a:rPr lang="ru-RU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21200 560</a:t>
                      </a:r>
                    </a:p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30700 000</a:t>
                      </a:r>
                    </a:p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30800 830</a:t>
                      </a:r>
                    </a:p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30900 830</a:t>
                      </a:r>
                    </a:p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40210 000</a:t>
                      </a:r>
                    </a:p>
                    <a:p>
                      <a:pPr algn="ctr"/>
                      <a:r>
                        <a:rPr lang="ru-RU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40220 000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40230 000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Списание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дебетового остатка по счетам бюджетного учета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40230 000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21100 660</a:t>
                      </a:r>
                    </a:p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21200 660</a:t>
                      </a:r>
                    </a:p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30700 000</a:t>
                      </a:r>
                    </a:p>
                    <a:p>
                      <a:pPr algn="ctr"/>
                      <a:r>
                        <a:rPr lang="ru-RU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30800 730</a:t>
                      </a:r>
                    </a:p>
                    <a:p>
                      <a:pPr algn="ctr"/>
                      <a:r>
                        <a:rPr lang="ru-RU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30900 730</a:t>
                      </a:r>
                    </a:p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40210 000</a:t>
                      </a:r>
                    </a:p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40220 000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521860" y="1196752"/>
            <a:ext cx="5904656" cy="64807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в бюджетном учете операций по заключению счетов бюджетного учета в 2015 году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376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16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81462496"/>
              </p:ext>
            </p:extLst>
          </p:nvPr>
        </p:nvGraphicFramePr>
        <p:xfrm>
          <a:off x="1403648" y="2348880"/>
          <a:ext cx="6096000" cy="3296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Зачисление средств, поступивших во временное распоряжение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u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3 20211 510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3 40210 510</a:t>
                      </a:r>
                      <a:endParaRPr lang="ru-RU" b="1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Перечисление средств, поступивших во временное распоряжение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3 40220 610</a:t>
                      </a:r>
                      <a:endParaRPr lang="ru-RU" b="1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3 20211 610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AutoShape 35"/>
          <p:cNvSpPr>
            <a:spLocks noChangeArrowheads="1"/>
          </p:cNvSpPr>
          <p:nvPr/>
        </p:nvSpPr>
        <p:spPr bwMode="auto">
          <a:xfrm>
            <a:off x="611560" y="1124744"/>
            <a:ext cx="7920880" cy="108012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в бюджетном учете </a:t>
            </a: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кассовому исполнению федерального бюджета</a:t>
            </a:r>
            <a:r>
              <a:rPr lang="ru-RU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операций со средствами, поступающими во временное распоряжение (СВР) казенных учреждений (органов государственной власти)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ведения бюджетного учета органами Федерального казначейства в 2015 году</a:t>
            </a:r>
          </a:p>
        </p:txBody>
      </p:sp>
    </p:spTree>
    <p:extLst>
      <p:ext uri="{BB962C8B-B14F-4D97-AF65-F5344CB8AC3E}">
        <p14:creationId xmlns:p14="http://schemas.microsoft.com/office/powerpoint/2010/main" xmlns="" val="190326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17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66593556"/>
              </p:ext>
            </p:extLst>
          </p:nvPr>
        </p:nvGraphicFramePr>
        <p:xfrm>
          <a:off x="1403648" y="2348880"/>
          <a:ext cx="6096000" cy="32969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Операция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Дебет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Зачисление средств, поступивших во временное распоряжение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u="none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3 20312 510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3 30712 510</a:t>
                      </a:r>
                      <a:endParaRPr lang="ru-RU" b="1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Перечисление средств, поступивших во временное распоряжение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3 30712 610</a:t>
                      </a:r>
                      <a:endParaRPr lang="ru-RU" b="1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3 20312 610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AutoShape 35"/>
          <p:cNvSpPr>
            <a:spLocks noChangeArrowheads="1"/>
          </p:cNvSpPr>
          <p:nvPr/>
        </p:nvSpPr>
        <p:spPr bwMode="auto">
          <a:xfrm>
            <a:off x="611560" y="1124744"/>
            <a:ext cx="7920880" cy="108012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Отражение в бюджетном учете </a:t>
            </a:r>
            <a:r>
              <a:rPr lang="ru-RU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кассовому обслуживанию бюджетов бюджетной системы Российской Федерации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операций с СВР казенных учреждений (органов государственной власти (местного самоуправления)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ведения бюджетного учета органами Федерального казначейства в 2015 году</a:t>
            </a:r>
          </a:p>
        </p:txBody>
      </p:sp>
    </p:spTree>
    <p:extLst>
      <p:ext uri="{BB962C8B-B14F-4D97-AF65-F5344CB8AC3E}">
        <p14:creationId xmlns:p14="http://schemas.microsoft.com/office/powerpoint/2010/main" xmlns="" val="78353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18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1250197" y="1268760"/>
            <a:ext cx="6552728" cy="1093732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на новый порядок отражения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бюджетном учете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операций с СВР казенных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 (органов государственной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власти (местного самоуправления)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4822" y="2924944"/>
            <a:ext cx="91027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Особенности:</a:t>
            </a:r>
          </a:p>
          <a:p>
            <a:endParaRPr lang="ru-RU" dirty="0" smtClean="0"/>
          </a:p>
          <a:p>
            <a:pPr marL="541338"/>
            <a:r>
              <a:rPr lang="ru-RU" dirty="0" smtClean="0"/>
              <a:t>Отражение в бюджетном учете операций с СВР в соответствии с положениями Приказа Минфина России № 127н осуществляется с момента соответствующей доработки ППО «АСФК»</a:t>
            </a:r>
          </a:p>
          <a:p>
            <a:pPr marL="541338"/>
            <a:endParaRPr lang="ru-RU" dirty="0" smtClean="0"/>
          </a:p>
          <a:p>
            <a:pPr marL="541338"/>
            <a:r>
              <a:rPr lang="ru-RU" dirty="0" smtClean="0"/>
              <a:t>Перенос учетных данных по ранее проведенным операциям со счетов    40210 180 и 30712 180 на счета 40210510 (40220610) и 30712 510 (610) не осуществляется</a:t>
            </a:r>
            <a:endParaRPr lang="ru-RU" dirty="0"/>
          </a:p>
        </p:txBody>
      </p:sp>
      <p:pic>
        <p:nvPicPr>
          <p:cNvPr id="28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151" y="4466659"/>
            <a:ext cx="491143" cy="49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153" y="3429000"/>
            <a:ext cx="491143" cy="49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ведения бюджетного учета органами Федерального казначейства в 2015 году</a:t>
            </a:r>
          </a:p>
        </p:txBody>
      </p:sp>
    </p:spTree>
    <p:extLst>
      <p:ext uri="{BB962C8B-B14F-4D97-AF65-F5344CB8AC3E}">
        <p14:creationId xmlns:p14="http://schemas.microsoft.com/office/powerpoint/2010/main" xmlns="" val="139890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19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68400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200"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/>
              <a:t>Учет операций со средствами</a:t>
            </a:r>
            <a:r>
              <a:rPr lang="en-US" dirty="0"/>
              <a:t>,</a:t>
            </a:r>
            <a:r>
              <a:rPr lang="ru-RU" dirty="0"/>
              <a:t> поступающими во временное распоряжение бюджетных (автономных) учреждений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20385" y="3443335"/>
            <a:ext cx="3312368" cy="1798340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Зачисление СВР и их перечисление отправителю: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Минфина России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08.10.2014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02-07-07/50609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116066" y="3443335"/>
            <a:ext cx="3312367" cy="1798340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средств во временное распоряжение и зачисление их возврата: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Письмо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Минфина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27.04.2015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02-07-07/24261</a:t>
            </a:r>
          </a:p>
        </p:txBody>
      </p:sp>
      <p:sp>
        <p:nvSpPr>
          <p:cNvPr id="13" name="Стрелка вправо 12"/>
          <p:cNvSpPr>
            <a:spLocks noChangeArrowheads="1"/>
          </p:cNvSpPr>
          <p:nvPr/>
        </p:nvSpPr>
        <p:spPr bwMode="auto">
          <a:xfrm rot="5400000">
            <a:off x="2117555" y="2650643"/>
            <a:ext cx="518028" cy="800100"/>
          </a:xfrm>
          <a:prstGeom prst="rightArrow">
            <a:avLst>
              <a:gd name="adj1" fmla="val 50000"/>
              <a:gd name="adj2" fmla="val 3478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345179" y="1700808"/>
            <a:ext cx="6381633" cy="936104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отражения в бухгалтерском учете операций с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СВР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бюджетными и автономными учреждениями </a:t>
            </a:r>
          </a:p>
        </p:txBody>
      </p:sp>
      <p:sp>
        <p:nvSpPr>
          <p:cNvPr id="23" name="Стрелка вправо 22"/>
          <p:cNvSpPr>
            <a:spLocks noChangeArrowheads="1"/>
          </p:cNvSpPr>
          <p:nvPr/>
        </p:nvSpPr>
        <p:spPr bwMode="auto">
          <a:xfrm rot="5400000">
            <a:off x="6513236" y="2650643"/>
            <a:ext cx="518028" cy="800100"/>
          </a:xfrm>
          <a:prstGeom prst="rightArrow">
            <a:avLst>
              <a:gd name="adj1" fmla="val 50000"/>
              <a:gd name="adj2" fmla="val 3478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867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2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ведения бюджетного (казначейского) учета органами Федерального казначейства в 2016 году</a:t>
            </a: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625045" y="1340768"/>
            <a:ext cx="7920880" cy="216024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06.08.2015 № 124н</a:t>
            </a:r>
          </a:p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внесении изменений в приказ Министерства финансов Российской Федерации от 1 декабря 2010 г. № 157н «Об утверждении Единого плана счетов бухгалтерского учета для органов государственной власти (государственных органов), органов местного самоуправления, органов управления государственными внебюджетными фондами, государственных академий наук, государственных (муниципальных) учреждений и Инструкции по его применению»</a:t>
            </a:r>
          </a:p>
        </p:txBody>
      </p:sp>
      <p:sp>
        <p:nvSpPr>
          <p:cNvPr id="11" name="Стрелка вправо 10"/>
          <p:cNvSpPr>
            <a:spLocks noChangeArrowheads="1"/>
          </p:cNvSpPr>
          <p:nvPr/>
        </p:nvSpPr>
        <p:spPr bwMode="auto">
          <a:xfrm rot="5400000">
            <a:off x="4369461" y="1926154"/>
            <a:ext cx="432048" cy="4013804"/>
          </a:xfrm>
          <a:prstGeom prst="rightArrow">
            <a:avLst>
              <a:gd name="adj1" fmla="val 50000"/>
              <a:gd name="adj2" fmla="val 5706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auto">
          <a:xfrm>
            <a:off x="755576" y="4293096"/>
            <a:ext cx="7776864" cy="19558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01.12.2010 № 157н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 утверждении Единого плана счетов бухгалтерского учета для органов государственной власти (государственных органов), органов местного самоуправления, органов управления государственными внебюджетными фондами, государственных академий наук, государственных (муниципальных) учреждений и Инструкции по его применению»</a:t>
            </a:r>
          </a:p>
        </p:txBody>
      </p:sp>
      <p:pic>
        <p:nvPicPr>
          <p:cNvPr id="1026" name="Picture 2" descr="http://iconspot.ru/image.php?width=512&amp;height=512&amp;crop=none&amp;id=1024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7024" y="3639788"/>
            <a:ext cx="586533" cy="586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886486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20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624883" y="2059312"/>
            <a:ext cx="2448272" cy="1440159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Зачисление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СВР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лицевые счета бюджетных учреждений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81267" y="2059312"/>
            <a:ext cx="2448272" cy="1440159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КОСГУ 510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«Поступление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счета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бюджетов»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 вправо 12"/>
          <p:cNvSpPr>
            <a:spLocks noChangeArrowheads="1"/>
          </p:cNvSpPr>
          <p:nvPr/>
        </p:nvSpPr>
        <p:spPr bwMode="auto">
          <a:xfrm>
            <a:off x="4318197" y="2379341"/>
            <a:ext cx="518028" cy="800100"/>
          </a:xfrm>
          <a:prstGeom prst="rightArrow">
            <a:avLst>
              <a:gd name="adj1" fmla="val 50000"/>
              <a:gd name="adj2" fmla="val 3478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5664" y="4100981"/>
            <a:ext cx="2448272" cy="144015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Уточнение поступлений, учтенных как СВР, на другой код КОСГУ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712047" y="4100981"/>
            <a:ext cx="5206319" cy="144015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КОСГУ 510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«Поступление на счета бюджетов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КОСГУ </a:t>
            </a:r>
            <a:r>
              <a:rPr lang="ru-RU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endParaRPr lang="ru-RU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>
            <a:off x="2948978" y="4421010"/>
            <a:ext cx="518028" cy="800100"/>
          </a:xfrm>
          <a:prstGeom prst="rightArrow">
            <a:avLst>
              <a:gd name="adj1" fmla="val 50000"/>
              <a:gd name="adj2" fmla="val 34783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2755" y="3855571"/>
            <a:ext cx="491143" cy="49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низ 5"/>
          <p:cNvSpPr/>
          <p:nvPr/>
        </p:nvSpPr>
        <p:spPr>
          <a:xfrm>
            <a:off x="6110055" y="4749053"/>
            <a:ext cx="576064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11560" y="68400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Учет операций со средствами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поступающими во временное распоряжение бюджетных (автономных) учреждений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67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21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624883" y="2059312"/>
            <a:ext cx="2448272" cy="1440159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(возврат)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СВР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лицевых счетов бюджетных учреждений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81267" y="2059312"/>
            <a:ext cx="2448272" cy="1440159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КОСГУ 610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«Выбытие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счетов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бюджетов»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 вправо 12"/>
          <p:cNvSpPr>
            <a:spLocks noChangeArrowheads="1"/>
          </p:cNvSpPr>
          <p:nvPr/>
        </p:nvSpPr>
        <p:spPr bwMode="auto">
          <a:xfrm>
            <a:off x="4318197" y="2379341"/>
            <a:ext cx="518028" cy="800100"/>
          </a:xfrm>
          <a:prstGeom prst="rightArrow">
            <a:avLst>
              <a:gd name="adj1" fmla="val 50000"/>
              <a:gd name="adj2" fmla="val 3478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55664" y="4100981"/>
            <a:ext cx="2448272" cy="144015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Уточнение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перечислений,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учтенных как СВР, на другой код КОСГУ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712047" y="4100981"/>
            <a:ext cx="5206319" cy="144015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КОСГУ </a:t>
            </a:r>
            <a:r>
              <a:rPr lang="ru-RU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610</a:t>
            </a:r>
            <a:endParaRPr lang="ru-RU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Выбытие со счетов бюджетов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КОСГУ </a:t>
            </a:r>
            <a:r>
              <a:rPr lang="ru-RU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ХХХ</a:t>
            </a:r>
            <a:endParaRPr lang="ru-RU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>
            <a:off x="2948978" y="4421010"/>
            <a:ext cx="518028" cy="800100"/>
          </a:xfrm>
          <a:prstGeom prst="rightArrow">
            <a:avLst>
              <a:gd name="adj1" fmla="val 50000"/>
              <a:gd name="adj2" fmla="val 3478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2755" y="3855571"/>
            <a:ext cx="491143" cy="49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низ 5"/>
          <p:cNvSpPr/>
          <p:nvPr/>
        </p:nvSpPr>
        <p:spPr>
          <a:xfrm>
            <a:off x="6110055" y="4749053"/>
            <a:ext cx="576064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11560" y="68400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Учет операций со средствами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поступающими во временное распоряжение бюджетных (автономных) учреждений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798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1055037" y="1196752"/>
            <a:ext cx="6961918" cy="792088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с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СВР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и автономных учреждений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22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027145" y="2747342"/>
            <a:ext cx="5017702" cy="1289745"/>
          </a:xfrm>
          <a:prstGeom prst="roundRect">
            <a:avLst/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Лицевые счета с кодом: </a:t>
            </a:r>
          </a:p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лицевой счет бюджетного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лицевой счет автономного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52959" y="4590256"/>
            <a:ext cx="8366074" cy="179779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Операции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СВР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автономных учреждений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должны осуществляются на лицевых счетах с кодом:</a:t>
            </a:r>
          </a:p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(31) - отдельный лицевой счет бюджетного (автономного)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(32) - лицевой счет бюджетного (автономного) учреждения для учета операций со средствами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обязательного медицинского страхования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19165" y="2111691"/>
            <a:ext cx="1153852" cy="115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23 июня 2012 - Архив изображений - Хостинг картинок и изобра…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07862" y="4047894"/>
            <a:ext cx="936104" cy="936104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Стрелка вправо 12"/>
          <p:cNvSpPr>
            <a:spLocks noChangeArrowheads="1"/>
          </p:cNvSpPr>
          <p:nvPr/>
        </p:nvSpPr>
        <p:spPr bwMode="auto">
          <a:xfrm rot="5400000">
            <a:off x="4319972" y="2097965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1560" y="68400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Учет операций со средствами</a:t>
            </a:r>
            <a:r>
              <a:rPr 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поступающими во временное распоряжение бюджетных (автономных) учреждений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1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23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5866" y="188640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формирования регистров бюджетного учета</a:t>
            </a: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625045" y="1340768"/>
            <a:ext cx="7920880" cy="216024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30.03.2015 № 52н</a:t>
            </a:r>
          </a:p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форм первичных учетных документов и регистров бухгалтерского учета, применяемых органами государственной власти (государственными органами), органами местного самоуправления, органами управления государственными внебюджетными фондами, государственными (муниципальными) учреждениями, и Методических указаний по их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применению»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auto">
          <a:xfrm>
            <a:off x="755576" y="4005064"/>
            <a:ext cx="7776864" cy="2243832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Минфина России от 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15.12.2010 № 173н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форм первичных учетных документов и регистров бухгалтерского учета, применяемых органами государственной власти (государственными органами), органами местного самоуправления, органами управления государственными внебюджетными фондами, государственными академиями наук, государственными (муниципальными) учреждениями и Методических указаний по их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применению»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5778" y="957839"/>
            <a:ext cx="1153852" cy="1153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23 июня 2012 - Архив изображений - Хостинг картинок и изобра…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4652" y="3537012"/>
            <a:ext cx="936104" cy="9361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73671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24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638" y="2204864"/>
            <a:ext cx="910276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Особенности </a:t>
            </a:r>
            <a:r>
              <a:rPr lang="ru-RU" dirty="0"/>
              <a:t>формирования регистров бюджетного учета:</a:t>
            </a:r>
            <a:endParaRPr lang="ru-RU" dirty="0" smtClean="0"/>
          </a:p>
          <a:p>
            <a:pPr algn="ctr"/>
            <a:endParaRPr lang="ru-RU" dirty="0" smtClean="0"/>
          </a:p>
          <a:p>
            <a:pPr marL="541338"/>
            <a:r>
              <a:rPr lang="ru-RU" dirty="0" smtClean="0"/>
              <a:t>Формирование регистров бюджетного учета по формам, утвержденным приказом Минфина России № 52н, осуществляется со дня соответствующего обновления ППО «АСФК» (версия – 24) </a:t>
            </a:r>
            <a:r>
              <a:rPr lang="ru-RU" dirty="0"/>
              <a:t>(письмо от 10.06.2015 </a:t>
            </a:r>
            <a:r>
              <a:rPr lang="ru-RU" smtClean="0"/>
              <a:t>№ </a:t>
            </a:r>
            <a:r>
              <a:rPr lang="ru-RU" smtClean="0"/>
              <a:t>07-04-05/02-374)</a:t>
            </a:r>
            <a:endParaRPr lang="ru-RU" dirty="0" smtClean="0"/>
          </a:p>
          <a:p>
            <a:pPr marL="541338"/>
            <a:endParaRPr lang="ru-RU" dirty="0" smtClean="0"/>
          </a:p>
          <a:p>
            <a:pPr marL="541338">
              <a:tabLst>
                <a:tab pos="541338" algn="l"/>
              </a:tabLst>
            </a:pPr>
            <a:r>
              <a:rPr lang="ru-RU" dirty="0" smtClean="0"/>
              <a:t>Формирование (переформирование) регистров бюджетного учета за более ранние даты, относительно даты соответствующего обновления ППО «АСФК», осуществляется по формам, утвержденным приказом Минфина России № 173н</a:t>
            </a:r>
            <a:endParaRPr lang="ru-RU" dirty="0"/>
          </a:p>
        </p:txBody>
      </p:sp>
      <p:pic>
        <p:nvPicPr>
          <p:cNvPr id="27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91" y="2662917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691" y="3991452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95866" y="187200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формирования регистров бюджетного учета</a:t>
            </a:r>
          </a:p>
        </p:txBody>
      </p:sp>
    </p:spTree>
    <p:extLst>
      <p:ext uri="{BB962C8B-B14F-4D97-AF65-F5344CB8AC3E}">
        <p14:creationId xmlns:p14="http://schemas.microsoft.com/office/powerpoint/2010/main" xmlns="" val="32398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25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5866" y="187200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регистров бюджетного учета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067" y="1021777"/>
            <a:ext cx="3780221" cy="5515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Скругленная прямоугольная выноска 11"/>
          <p:cNvSpPr/>
          <p:nvPr/>
        </p:nvSpPr>
        <p:spPr>
          <a:xfrm>
            <a:off x="4553060" y="2852936"/>
            <a:ext cx="3096344" cy="1469656"/>
          </a:xfrm>
          <a:prstGeom prst="wedgeRoundRectCallout">
            <a:avLst>
              <a:gd name="adj1" fmla="val -100677"/>
              <a:gd name="adj2" fmla="val 9096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19177" y="4941168"/>
            <a:ext cx="1566274" cy="576064"/>
          </a:xfrm>
          <a:prstGeom prst="round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1072" y="3140395"/>
            <a:ext cx="2880320" cy="894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263304" y="5088632"/>
            <a:ext cx="46376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55600"/>
            <a:r>
              <a:rPr lang="ru-RU" dirty="0" smtClean="0"/>
              <a:t>Согласование Бухгалтерской</a:t>
            </a:r>
          </a:p>
          <a:p>
            <a:pPr marL="355600"/>
            <a:r>
              <a:rPr lang="ru-RU" dirty="0" smtClean="0"/>
              <a:t>справки сотрудником, ответственным </a:t>
            </a:r>
          </a:p>
          <a:p>
            <a:pPr marL="355600"/>
            <a:r>
              <a:rPr lang="ru-RU" dirty="0"/>
              <a:t>з</a:t>
            </a:r>
            <a:r>
              <a:rPr lang="ru-RU" dirty="0" smtClean="0"/>
              <a:t>а проведение ее проверки</a:t>
            </a:r>
            <a:endParaRPr lang="ru-RU" dirty="0"/>
          </a:p>
        </p:txBody>
      </p:sp>
      <p:pic>
        <p:nvPicPr>
          <p:cNvPr id="19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77075" y="4944616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Стрелка вправо 19"/>
          <p:cNvSpPr>
            <a:spLocks noChangeArrowheads="1"/>
          </p:cNvSpPr>
          <p:nvPr/>
        </p:nvSpPr>
        <p:spPr bwMode="auto">
          <a:xfrm rot="5400000">
            <a:off x="5832029" y="4322112"/>
            <a:ext cx="518028" cy="800100"/>
          </a:xfrm>
          <a:prstGeom prst="rightArrow">
            <a:avLst>
              <a:gd name="adj1" fmla="val 50000"/>
              <a:gd name="adj2" fmla="val 34783"/>
            </a:avLst>
          </a:prstGeom>
          <a:noFill/>
          <a:ln w="19050">
            <a:prstDash val="dash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376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26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отражения в бюджетном учете операций с невыясненными поступлениями прошлых лет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2572583186"/>
              </p:ext>
            </p:extLst>
          </p:nvPr>
        </p:nvGraphicFramePr>
        <p:xfrm>
          <a:off x="8966" y="1628800"/>
          <a:ext cx="900100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9579" y="3068960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9578" y="4744178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3763" y="3717032"/>
            <a:ext cx="491143" cy="49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9745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27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auto">
          <a:xfrm>
            <a:off x="1552415" y="1115683"/>
            <a:ext cx="5904656" cy="81962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Выверка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невыясненных поступлений прошлых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575556" y="2411087"/>
            <a:ext cx="8136904" cy="729141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Определение суммы невыясненных поступлений, подлежащих учету на забалансовом счете 19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575557" y="3645024"/>
            <a:ext cx="8136904" cy="81962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 невыясненных поступлений, подлежащих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учету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забалансовом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19,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ТОФК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</a:t>
            </a:r>
          </a:p>
        </p:txBody>
      </p:sp>
      <p:sp>
        <p:nvSpPr>
          <p:cNvPr id="17" name="Стрелка вправо 16"/>
          <p:cNvSpPr>
            <a:spLocks noChangeArrowheads="1"/>
          </p:cNvSpPr>
          <p:nvPr/>
        </p:nvSpPr>
        <p:spPr bwMode="auto">
          <a:xfrm rot="5400000">
            <a:off x="4462468" y="3140564"/>
            <a:ext cx="363077" cy="538776"/>
          </a:xfrm>
          <a:prstGeom prst="rightArrow">
            <a:avLst>
              <a:gd name="adj1" fmla="val 50000"/>
              <a:gd name="adj2" fmla="val 5706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отражения в бюджетном учете операций с невыясненными поступлениями прошлых лет</a:t>
            </a:r>
          </a:p>
        </p:txBody>
      </p:sp>
    </p:spTree>
    <p:extLst>
      <p:ext uri="{BB962C8B-B14F-4D97-AF65-F5344CB8AC3E}">
        <p14:creationId xmlns:p14="http://schemas.microsoft.com/office/powerpoint/2010/main" xmlns="" val="258844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28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583060" y="2348880"/>
            <a:ext cx="8136904" cy="81962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 Выверка невыясненных поступлений прошлых лет по письму Федерального казначейства от 12.12.2014 № 42-7.4-05/2.2-764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498054" y="3632914"/>
            <a:ext cx="8306916" cy="1656556"/>
            <a:chOff x="369540" y="3717032"/>
            <a:chExt cx="8306916" cy="1656556"/>
          </a:xfrm>
        </p:grpSpPr>
        <p:sp>
          <p:nvSpPr>
            <p:cNvPr id="26" name="AutoShape 35"/>
            <p:cNvSpPr>
              <a:spLocks noChangeArrowheads="1"/>
            </p:cNvSpPr>
            <p:nvPr/>
          </p:nvSpPr>
          <p:spPr bwMode="auto">
            <a:xfrm>
              <a:off x="369540" y="3717404"/>
              <a:ext cx="3554388" cy="1656184"/>
            </a:xfrm>
            <a:prstGeom prst="roundRect">
              <a:avLst>
                <a:gd name="adj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Невыясненные поступления, учтенные по кассовому обслуживанию и кассовому исполнению федерального бюджета</a:t>
              </a:r>
            </a:p>
          </p:txBody>
        </p:sp>
        <p:sp>
          <p:nvSpPr>
            <p:cNvPr id="27" name="AutoShape 35"/>
            <p:cNvSpPr>
              <a:spLocks noChangeArrowheads="1"/>
            </p:cNvSpPr>
            <p:nvPr/>
          </p:nvSpPr>
          <p:spPr bwMode="auto">
            <a:xfrm>
              <a:off x="5122068" y="3717032"/>
              <a:ext cx="3554388" cy="1656184"/>
            </a:xfrm>
            <a:prstGeom prst="roundRect">
              <a:avLst>
                <a:gd name="adj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Невыясненные поступления, учтенные органами Федерального </a:t>
              </a:r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казначейства при </a:t>
              </a:r>
              <a:r>
                <a: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исполнении </a:t>
              </a:r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полномочий </a:t>
              </a:r>
              <a:r>
                <a: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администратора доходов федерального бюджета</a:t>
              </a:r>
            </a:p>
          </p:txBody>
        </p:sp>
        <p:sp>
          <p:nvSpPr>
            <p:cNvPr id="4" name="Равно 3"/>
            <p:cNvSpPr/>
            <p:nvPr/>
          </p:nvSpPr>
          <p:spPr>
            <a:xfrm>
              <a:off x="4127728" y="4149452"/>
              <a:ext cx="842485" cy="792088"/>
            </a:xfrm>
            <a:prstGeom prst="mathEqual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отражения в бюджетном учете операций с невыясненными поступлениями прошлых лет</a:t>
            </a: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1552415" y="1115683"/>
            <a:ext cx="5904656" cy="81962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Выверка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невыясненных поступлений прошлых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239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29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575556" y="2140821"/>
            <a:ext cx="8136904" cy="81962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Корректировка невыясненных поступлений прошлых лет в соответствии с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положениями письма Федерального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казначейства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18.03.2015 № 07-04-05/02-172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281001" y="3789040"/>
            <a:ext cx="3816424" cy="924686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по кассовому обслуживанию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кассовому исполнению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бюджета</a:t>
            </a:r>
          </a:p>
        </p:txBody>
      </p:sp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5165556" y="3789040"/>
            <a:ext cx="3816000" cy="924686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 по исполнению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полномочий администратора доходов федерального бюджета</a:t>
            </a:r>
          </a:p>
        </p:txBody>
      </p:sp>
      <p:sp>
        <p:nvSpPr>
          <p:cNvPr id="15" name="Стрелка вправо 14"/>
          <p:cNvSpPr>
            <a:spLocks noChangeArrowheads="1"/>
          </p:cNvSpPr>
          <p:nvPr/>
        </p:nvSpPr>
        <p:spPr bwMode="auto">
          <a:xfrm rot="5400000">
            <a:off x="6857532" y="3146445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 rot="5400000">
            <a:off x="1973189" y="3146445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281001" y="5445224"/>
            <a:ext cx="3816424" cy="96361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Платежное поручение на общую сумму отклонений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трелка вправо 17"/>
          <p:cNvSpPr>
            <a:spLocks noChangeArrowheads="1"/>
          </p:cNvSpPr>
          <p:nvPr/>
        </p:nvSpPr>
        <p:spPr bwMode="auto">
          <a:xfrm rot="5400000">
            <a:off x="1973189" y="4815796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5165556" y="5445224"/>
            <a:ext cx="3816000" cy="96361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Бухгалтерская справка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(ф. 0504833) на общую сумму отклонений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трелка вправо 20"/>
          <p:cNvSpPr>
            <a:spLocks noChangeArrowheads="1"/>
          </p:cNvSpPr>
          <p:nvPr/>
        </p:nvSpPr>
        <p:spPr bwMode="auto">
          <a:xfrm rot="5400000">
            <a:off x="6857532" y="4815796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отражения в бюджетном учете операций с невыясненными поступлениями прошлых лет</a:t>
            </a:r>
          </a:p>
        </p:txBody>
      </p:sp>
      <p:sp>
        <p:nvSpPr>
          <p:cNvPr id="24" name="AutoShape 35"/>
          <p:cNvSpPr>
            <a:spLocks noChangeArrowheads="1"/>
          </p:cNvSpPr>
          <p:nvPr/>
        </p:nvSpPr>
        <p:spPr bwMode="auto">
          <a:xfrm>
            <a:off x="1552415" y="1115683"/>
            <a:ext cx="5904656" cy="81962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Выверка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невыясненных поступлений прошлых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204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3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xmlns="" val="1482027268"/>
              </p:ext>
            </p:extLst>
          </p:nvPr>
        </p:nvGraphicFramePr>
        <p:xfrm>
          <a:off x="0" y="1484784"/>
          <a:ext cx="9001000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462904"/>
            <a:ext cx="491143" cy="49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5" y="4221088"/>
            <a:ext cx="491143" cy="49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ведения бюджетного (казначейского) учета органами Федерального казначейства в 2016 году</a:t>
            </a:r>
          </a:p>
        </p:txBody>
      </p:sp>
    </p:spTree>
    <p:extLst>
      <p:ext uri="{BB962C8B-B14F-4D97-AF65-F5344CB8AC3E}">
        <p14:creationId xmlns:p14="http://schemas.microsoft.com/office/powerpoint/2010/main" xmlns="" val="9163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30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611560" y="1115683"/>
            <a:ext cx="7848872" cy="81962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Реализация функционала ведения забалансового счета 19 «Невыясненные поступления бюджета прошлых лет» в ППО «АСФК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611560" y="2204864"/>
            <a:ext cx="7848872" cy="81962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Отражение учетных данных по невыясненным поступлениям прошлых лет на забалансовом счете 19 «Невыясненные поступления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прошлых лет» в ППО «АСФК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35"/>
          <p:cNvSpPr>
            <a:spLocks noChangeArrowheads="1"/>
          </p:cNvSpPr>
          <p:nvPr/>
        </p:nvSpPr>
        <p:spPr bwMode="auto">
          <a:xfrm>
            <a:off x="281000" y="3789040"/>
            <a:ext cx="3913200" cy="924686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первичным учетным документам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5076056" y="3789040"/>
            <a:ext cx="3905500" cy="924686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первичным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учетным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документам, суммы по которым были частично уточнены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/>
          <p:cNvSpPr>
            <a:spLocks noChangeArrowheads="1"/>
          </p:cNvSpPr>
          <p:nvPr/>
        </p:nvSpPr>
        <p:spPr bwMode="auto">
          <a:xfrm rot="5400000">
            <a:off x="6857532" y="3146445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 вправо 11"/>
          <p:cNvSpPr>
            <a:spLocks noChangeArrowheads="1"/>
          </p:cNvSpPr>
          <p:nvPr/>
        </p:nvSpPr>
        <p:spPr bwMode="auto">
          <a:xfrm rot="5400000">
            <a:off x="1973189" y="3146445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трелка вправо 12"/>
          <p:cNvSpPr>
            <a:spLocks noChangeArrowheads="1"/>
          </p:cNvSpPr>
          <p:nvPr/>
        </p:nvSpPr>
        <p:spPr bwMode="auto">
          <a:xfrm rot="5400000">
            <a:off x="6857532" y="4815796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  <a:ln>
            <a:prstDash val="sys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ln>
                <a:solidFill>
                  <a:schemeClr val="tx1"/>
                </a:solidFill>
                <a:prstDash val="dash"/>
              </a:ln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5120806" y="5373216"/>
            <a:ext cx="3905500" cy="924686"/>
          </a:xfrm>
          <a:prstGeom prst="roundRect">
            <a:avLst>
              <a:gd name="adj" fmla="val 16667"/>
            </a:avLst>
          </a:prstGeom>
          <a:ln>
            <a:prstDash val="sysDot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Первичные учетные документа на частичное уточнение невыясненных поступлений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отражения в бюджетном учете операций с невыясненными поступлениями прошлых лет</a:t>
            </a:r>
          </a:p>
        </p:txBody>
      </p:sp>
    </p:spTree>
    <p:extLst>
      <p:ext uri="{BB962C8B-B14F-4D97-AF65-F5344CB8AC3E}">
        <p14:creationId xmlns:p14="http://schemas.microsoft.com/office/powerpoint/2010/main" xmlns="" val="4665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31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611560" y="1115683"/>
            <a:ext cx="7848872" cy="81962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Реализация функционала ведения забалансового счета 19 «Невыясненные поступления бюджета прошлых лет» в ППО «АСФК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AutoShape 35"/>
          <p:cNvSpPr>
            <a:spLocks noChangeArrowheads="1"/>
          </p:cNvSpPr>
          <p:nvPr/>
        </p:nvSpPr>
        <p:spPr bwMode="auto">
          <a:xfrm>
            <a:off x="611560" y="2204864"/>
            <a:ext cx="7848872" cy="81962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 Учет операций с невыясненными поступлениями прошлых лет на забалансовом счете 19 «Невыясненные поступления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прошлых лет» в ППО «АСФК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право 8"/>
          <p:cNvSpPr>
            <a:spLocks noChangeArrowheads="1"/>
          </p:cNvSpPr>
          <p:nvPr/>
        </p:nvSpPr>
        <p:spPr bwMode="auto">
          <a:xfrm rot="5400000">
            <a:off x="4427984" y="3087604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611559" y="3645024"/>
            <a:ext cx="7848873" cy="81962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казначейства от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07.08.2015 № 07-04-05/02-526 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612" y="4941168"/>
            <a:ext cx="91027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9138"/>
            <a:r>
              <a:rPr lang="ru-RU" dirty="0" smtClean="0"/>
              <a:t>Установлен порядок отражения операций на забалансовом счете 19</a:t>
            </a:r>
          </a:p>
          <a:p>
            <a:pPr marL="719138"/>
            <a:endParaRPr lang="ru-RU" dirty="0"/>
          </a:p>
          <a:p>
            <a:pPr marL="719138"/>
            <a:r>
              <a:rPr lang="ru-RU" dirty="0" smtClean="0"/>
              <a:t>Установлена форма и порядок формирования и заполнения Ведомости учета невыясненных поступлений (ф. 0531ХХХ)</a:t>
            </a:r>
          </a:p>
        </p:txBody>
      </p:sp>
      <p:pic>
        <p:nvPicPr>
          <p:cNvPr id="17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804048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5325852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отражения в бюджетном учете операций с невыясненными поступлениями прошлых лет</a:t>
            </a:r>
          </a:p>
        </p:txBody>
      </p:sp>
    </p:spTree>
    <p:extLst>
      <p:ext uri="{BB962C8B-B14F-4D97-AF65-F5344CB8AC3E}">
        <p14:creationId xmlns:p14="http://schemas.microsoft.com/office/powerpoint/2010/main" xmlns="" val="257936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32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611560" y="1115683"/>
            <a:ext cx="7848872" cy="81962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Реализация функционала ведения забалансового счета 19 «Невыясненные поступления бюджета прошлых лет» в ППО «АСФК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539552" y="2132856"/>
            <a:ext cx="7992887" cy="64807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Режимы формирования Ведомости учета невыясненных поступлений (ф. 0531ХХХ)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720148" y="3111018"/>
            <a:ext cx="2639177" cy="524147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Регламентированный</a:t>
            </a:r>
          </a:p>
        </p:txBody>
      </p:sp>
      <p:sp>
        <p:nvSpPr>
          <p:cNvPr id="15" name="AutoShape 35"/>
          <p:cNvSpPr>
            <a:spLocks noChangeArrowheads="1"/>
          </p:cNvSpPr>
          <p:nvPr/>
        </p:nvSpPr>
        <p:spPr bwMode="auto">
          <a:xfrm>
            <a:off x="4860032" y="3167793"/>
            <a:ext cx="3320128" cy="524147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Нерегламентированный</a:t>
            </a:r>
          </a:p>
        </p:txBody>
      </p: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347548" y="3987830"/>
            <a:ext cx="3384376" cy="116936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положениями письма Федерального казначейства</a:t>
            </a:r>
          </a:p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07.08.2015 № 07-04-05/02-526</a:t>
            </a:r>
          </a:p>
        </p:txBody>
      </p:sp>
      <p:sp>
        <p:nvSpPr>
          <p:cNvPr id="20" name="Стрелка вправо 19"/>
          <p:cNvSpPr>
            <a:spLocks noChangeArrowheads="1"/>
          </p:cNvSpPr>
          <p:nvPr/>
        </p:nvSpPr>
        <p:spPr bwMode="auto">
          <a:xfrm rot="5400000">
            <a:off x="1926427" y="3601267"/>
            <a:ext cx="226618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право 22"/>
          <p:cNvSpPr>
            <a:spLocks noChangeArrowheads="1"/>
          </p:cNvSpPr>
          <p:nvPr/>
        </p:nvSpPr>
        <p:spPr bwMode="auto">
          <a:xfrm rot="5400000">
            <a:off x="6732098" y="2769213"/>
            <a:ext cx="257325" cy="404385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трелка вправо 23"/>
          <p:cNvSpPr>
            <a:spLocks noChangeArrowheads="1"/>
          </p:cNvSpPr>
          <p:nvPr/>
        </p:nvSpPr>
        <p:spPr bwMode="auto">
          <a:xfrm rot="5400000">
            <a:off x="5221594" y="3714576"/>
            <a:ext cx="257325" cy="404385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трелка вправо 24"/>
          <p:cNvSpPr>
            <a:spLocks noChangeArrowheads="1"/>
          </p:cNvSpPr>
          <p:nvPr/>
        </p:nvSpPr>
        <p:spPr bwMode="auto">
          <a:xfrm rot="5400000">
            <a:off x="7597858" y="3706174"/>
            <a:ext cx="257325" cy="404385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Стрелка вправо 25"/>
          <p:cNvSpPr>
            <a:spLocks noChangeArrowheads="1"/>
          </p:cNvSpPr>
          <p:nvPr/>
        </p:nvSpPr>
        <p:spPr bwMode="auto">
          <a:xfrm rot="5400000">
            <a:off x="1926426" y="2753465"/>
            <a:ext cx="226618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AutoShape 35"/>
          <p:cNvSpPr>
            <a:spLocks noChangeArrowheads="1"/>
          </p:cNvSpPr>
          <p:nvPr/>
        </p:nvSpPr>
        <p:spPr bwMode="auto">
          <a:xfrm>
            <a:off x="3851920" y="4149492"/>
            <a:ext cx="2520280" cy="2231836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указанием в табличной части </a:t>
            </a:r>
            <a:r>
              <a:rPr lang="ru-RU" sz="16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 по невыясненным поступлениям, не уточненным на дату формирования Ведомости</a:t>
            </a:r>
            <a:endParaRPr lang="ru-RU" sz="16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AutoShape 35"/>
          <p:cNvSpPr>
            <a:spLocks noChangeArrowheads="1"/>
          </p:cNvSpPr>
          <p:nvPr/>
        </p:nvSpPr>
        <p:spPr bwMode="auto">
          <a:xfrm>
            <a:off x="6528734" y="4149905"/>
            <a:ext cx="2520000" cy="2231423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указанием в табличной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части </a:t>
            </a:r>
            <a:r>
              <a:rPr lang="ru-RU" sz="1600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 по невыясненным </a:t>
            </a:r>
            <a:r>
              <a:rPr lang="ru-RU" sz="1600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поступлениям и документов на их уточнение (возврат) на дату формирования Ведомости</a:t>
            </a:r>
            <a:endParaRPr lang="ru-RU" sz="1600" u="sng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отражения в бюджетном учете операций с невыясненными поступлениями прошлых лет</a:t>
            </a:r>
          </a:p>
        </p:txBody>
      </p:sp>
    </p:spTree>
    <p:extLst>
      <p:ext uri="{BB962C8B-B14F-4D97-AF65-F5344CB8AC3E}">
        <p14:creationId xmlns:p14="http://schemas.microsoft.com/office/powerpoint/2010/main" xmlns="" val="45357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33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7" name="AutoShape 35"/>
          <p:cNvSpPr>
            <a:spLocks noChangeArrowheads="1"/>
          </p:cNvSpPr>
          <p:nvPr/>
        </p:nvSpPr>
        <p:spPr bwMode="auto">
          <a:xfrm>
            <a:off x="611560" y="1115683"/>
            <a:ext cx="7848872" cy="81962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Ведение забалансового счета 19 в установленном порядке начиная с 2016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611560" y="2204864"/>
            <a:ext cx="7848872" cy="81962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Федерального казначейства от 07.08.2015 №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07-04-05/02-526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611559" y="3645024"/>
            <a:ext cx="7848873" cy="115212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этом ТОФК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«…» </a:t>
            </a:r>
            <a:r>
              <a:rPr lang="ru-RU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ежеквартально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составлением бюджетной отчетности (в том числе годовой бюджетной отчетности) </a:t>
            </a:r>
            <a:r>
              <a:rPr lang="ru-RU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проверку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соответствия учетных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данных,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отраженных в бюджетном учете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«…»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трелка вправо 20"/>
          <p:cNvSpPr>
            <a:spLocks noChangeArrowheads="1"/>
          </p:cNvSpPr>
          <p:nvPr/>
        </p:nvSpPr>
        <p:spPr bwMode="auto">
          <a:xfrm rot="5400000">
            <a:off x="4427984" y="4815796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719571" y="5373216"/>
            <a:ext cx="7848873" cy="932082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проведения проверки определяется каждым</a:t>
            </a:r>
          </a:p>
          <a:p>
            <a:pPr algn="ctr"/>
            <a:r>
              <a:rPr lang="ru-RU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Органом Федерального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казначейства самостоятельно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96944" y="5093804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отражения в бюджетном учете операций с невыясненными поступлениями прошлых лет</a:t>
            </a:r>
          </a:p>
        </p:txBody>
      </p:sp>
    </p:spTree>
    <p:extLst>
      <p:ext uri="{BB962C8B-B14F-4D97-AF65-F5344CB8AC3E}">
        <p14:creationId xmlns:p14="http://schemas.microsoft.com/office/powerpoint/2010/main" xmlns="" val="106372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34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2000" y="68400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изменений в приказ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Казначейства от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24.03.2014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50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690392" y="3140968"/>
            <a:ext cx="7848872" cy="81962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Федерального казначейства от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28.10.2014 № 42-7.4-05/2.2-638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 направлении предложении по внесению изменений в приказ»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трелка вправо 16"/>
          <p:cNvSpPr>
            <a:spLocks noChangeArrowheads="1"/>
          </p:cNvSpPr>
          <p:nvPr/>
        </p:nvSpPr>
        <p:spPr bwMode="auto">
          <a:xfrm rot="5400000">
            <a:off x="4398804" y="2536279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690392" y="1242203"/>
            <a:ext cx="7848873" cy="115212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изменений в приказ Федерального казначейства от 24.03.2014 №50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утверждении Перечня документов, образующихся в деятельности Федерального казначейства, его территориальных органов и подведомственных учреждений, с указанием сроков хранения»</a:t>
            </a:r>
          </a:p>
        </p:txBody>
      </p:sp>
      <p:sp>
        <p:nvSpPr>
          <p:cNvPr id="21" name="Стрелка вправо 20"/>
          <p:cNvSpPr>
            <a:spLocks noChangeArrowheads="1"/>
          </p:cNvSpPr>
          <p:nvPr/>
        </p:nvSpPr>
        <p:spPr bwMode="auto">
          <a:xfrm rot="5400000">
            <a:off x="4441881" y="4023708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737083" y="4627763"/>
            <a:ext cx="7848873" cy="932082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находятся на рассмотрении в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Административном управлении Федерального казначейства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89397" y="2836030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48122" y="4382191"/>
            <a:ext cx="491143" cy="49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7086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35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2000" y="68400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порядка отправки документов в электронный архив в ППО «АСФК»</a:t>
            </a: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654719" y="4282232"/>
            <a:ext cx="7848872" cy="81962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задании параметров архивирования электронных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указывать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«Дополнительные настройки архивирования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трелка вправо 16"/>
          <p:cNvSpPr>
            <a:spLocks noChangeArrowheads="1"/>
          </p:cNvSpPr>
          <p:nvPr/>
        </p:nvSpPr>
        <p:spPr bwMode="auto">
          <a:xfrm rot="5400000">
            <a:off x="4363131" y="3677543"/>
            <a:ext cx="432048" cy="538776"/>
          </a:xfrm>
          <a:prstGeom prst="rightArrow">
            <a:avLst>
              <a:gd name="adj1" fmla="val 50000"/>
              <a:gd name="adj2" fmla="val 5706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1479899" y="2394926"/>
            <a:ext cx="6221537" cy="1152128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 УФК по Ивановской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53724" y="3977294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credit-market.org/files/1st_plac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1738" y="2588374"/>
            <a:ext cx="1189488" cy="158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259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36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5605" y="1052736"/>
            <a:ext cx="8242880" cy="5472608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619672" y="5157192"/>
            <a:ext cx="1440160" cy="288032"/>
          </a:xfrm>
          <a:prstGeom prst="round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3743908" y="5517232"/>
            <a:ext cx="1980220" cy="576064"/>
          </a:xfrm>
          <a:prstGeom prst="wedgeRoundRectCallout">
            <a:avLst>
              <a:gd name="adj1" fmla="val -88088"/>
              <a:gd name="adj2" fmla="val -65368"/>
              <a:gd name="adj3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SQL-</a:t>
            </a:r>
            <a:r>
              <a:rPr lang="ru-RU" dirty="0" smtClean="0"/>
              <a:t>выражение!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2000" y="68400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порядка отправки документов в электронный архив в ППО «АСФК»</a:t>
            </a:r>
          </a:p>
        </p:txBody>
      </p:sp>
    </p:spTree>
    <p:extLst>
      <p:ext uri="{BB962C8B-B14F-4D97-AF65-F5344CB8AC3E}">
        <p14:creationId xmlns:p14="http://schemas.microsoft.com/office/powerpoint/2010/main" xmlns="" val="5391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/>
          <p:cNvSpPr txBox="1">
            <a:spLocks noGrp="1"/>
          </p:cNvSpPr>
          <p:nvPr/>
        </p:nvSpPr>
        <p:spPr bwMode="auto">
          <a:xfrm>
            <a:off x="8404225" y="6454775"/>
            <a:ext cx="282575" cy="2667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wrap="none" anchor="ctr"/>
          <a:lstStyle/>
          <a:p>
            <a:pPr algn="r">
              <a:defRPr/>
            </a:pPr>
            <a:fld id="{1F2FDAD2-E711-4A16-A06E-2DAAF4BBC1EC}" type="slidenum">
              <a:rPr lang="en-US" sz="1200">
                <a:solidFill>
                  <a:srgbClr val="878787"/>
                </a:solidFill>
                <a:latin typeface="+mn-lt"/>
                <a:sym typeface="Lucida Grande" charset="0"/>
              </a:rPr>
              <a:pPr algn="r">
                <a:defRPr/>
              </a:pPr>
              <a:t>37</a:t>
            </a:fld>
            <a:endParaRPr lang="en-US" sz="1200" dirty="0">
              <a:solidFill>
                <a:srgbClr val="878787"/>
              </a:solidFill>
              <a:latin typeface="+mn-lt"/>
              <a:sym typeface="Lucida Grande" charset="0"/>
            </a:endParaRP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Rectangle 3"/>
          <p:cNvSpPr>
            <a:spLocks/>
          </p:cNvSpPr>
          <p:nvPr/>
        </p:nvSpPr>
        <p:spPr bwMode="auto">
          <a:xfrm>
            <a:off x="1284288" y="249238"/>
            <a:ext cx="65405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solidFill>
                <a:srgbClr val="1F497D"/>
              </a:solidFill>
              <a:latin typeface="Arial" pitchFamily="34" charset="0"/>
              <a:cs typeface="Arial" pitchFamily="34" charset="0"/>
              <a:sym typeface="Arial" pitchFamily="34" charset="0"/>
            </a:endParaRPr>
          </a:p>
        </p:txBody>
      </p:sp>
      <p:sp>
        <p:nvSpPr>
          <p:cNvPr id="17413" name="Rectangle 23"/>
          <p:cNvSpPr>
            <a:spLocks/>
          </p:cNvSpPr>
          <p:nvPr/>
        </p:nvSpPr>
        <p:spPr bwMode="auto">
          <a:xfrm>
            <a:off x="323850" y="363538"/>
            <a:ext cx="85852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n-US" altLang="ru-RU" sz="2000" b="1" dirty="0">
              <a:latin typeface="Times New Roman" pitchFamily="18" charset="0"/>
              <a:sym typeface="Lucida Grande"/>
            </a:endParaRPr>
          </a:p>
        </p:txBody>
      </p:sp>
      <p:sp>
        <p:nvSpPr>
          <p:cNvPr id="17414" name="Rectangle 24"/>
          <p:cNvSpPr>
            <a:spLocks/>
          </p:cNvSpPr>
          <p:nvPr/>
        </p:nvSpPr>
        <p:spPr bwMode="auto">
          <a:xfrm>
            <a:off x="1965325" y="2349500"/>
            <a:ext cx="52117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lvl1pPr marL="342900" indent="-342900"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lnSpc>
                <a:spcPct val="95000"/>
              </a:lnSpc>
              <a:spcBef>
                <a:spcPts val="575"/>
              </a:spcBef>
              <a:buClr>
                <a:srgbClr val="014B65"/>
              </a:buClr>
              <a:buFont typeface="Lucida Grande"/>
              <a:buNone/>
            </a:pPr>
            <a:r>
              <a:rPr lang="ru-RU" alt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Lucida Grande"/>
              </a:rPr>
              <a:t>Благодарю за внимание!</a:t>
            </a:r>
            <a:endParaRPr lang="en-US" alt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pic>
        <p:nvPicPr>
          <p:cNvPr id="17415" name="Picture 25" descr="circle_422_23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5775" y="3644900"/>
            <a:ext cx="3089275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6" name="Rectangle 26"/>
          <p:cNvSpPr>
            <a:spLocks/>
          </p:cNvSpPr>
          <p:nvPr/>
        </p:nvSpPr>
        <p:spPr bwMode="auto">
          <a:xfrm>
            <a:off x="4695825" y="5013325"/>
            <a:ext cx="18415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763"/>
              </a:spcBef>
              <a:buFontTx/>
              <a:buNone/>
            </a:pPr>
            <a:endParaRPr lang="en-US" alt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  <a:sym typeface="Lucida Grande"/>
            </a:endParaRP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37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Прямоугольник 36"/>
          <p:cNvSpPr/>
          <p:nvPr/>
        </p:nvSpPr>
        <p:spPr>
          <a:xfrm>
            <a:off x="5971964" y="1700808"/>
            <a:ext cx="1480356" cy="475252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7452320" y="1700808"/>
            <a:ext cx="1525314" cy="4752528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5004048" y="1700808"/>
            <a:ext cx="967916" cy="475252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107504" y="1700808"/>
            <a:ext cx="4883637" cy="4752528"/>
          </a:xfrm>
          <a:prstGeom prst="rect">
            <a:avLst/>
          </a:prstGeom>
          <a:solidFill>
            <a:schemeClr val="bg1"/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4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75839006"/>
              </p:ext>
            </p:extLst>
          </p:nvPr>
        </p:nvGraphicFramePr>
        <p:xfrm>
          <a:off x="5055958" y="1772816"/>
          <a:ext cx="864096" cy="267527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864096"/>
              </a:tblGrid>
              <a:tr h="26752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ctr"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07386207"/>
              </p:ext>
            </p:extLst>
          </p:nvPr>
        </p:nvGraphicFramePr>
        <p:xfrm>
          <a:off x="186085" y="1772816"/>
          <a:ext cx="4752520" cy="267527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79560"/>
                <a:gridCol w="279560"/>
                <a:gridCol w="279560"/>
                <a:gridCol w="279560"/>
                <a:gridCol w="279560"/>
                <a:gridCol w="279560"/>
                <a:gridCol w="279560"/>
                <a:gridCol w="279560"/>
                <a:gridCol w="279560"/>
                <a:gridCol w="279560"/>
                <a:gridCol w="279560"/>
                <a:gridCol w="279560"/>
                <a:gridCol w="279560"/>
                <a:gridCol w="279560"/>
                <a:gridCol w="279560"/>
                <a:gridCol w="279560"/>
                <a:gridCol w="279560"/>
              </a:tblGrid>
              <a:tr h="26752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79912448"/>
              </p:ext>
            </p:extLst>
          </p:nvPr>
        </p:nvGraphicFramePr>
        <p:xfrm>
          <a:off x="173058" y="3151560"/>
          <a:ext cx="4752528" cy="86409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4752528"/>
              </a:tblGrid>
              <a:tr h="864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Аналитический код по классификационному признаку поступлений и выбытий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ctr"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66202376"/>
              </p:ext>
            </p:extLst>
          </p:nvPr>
        </p:nvGraphicFramePr>
        <p:xfrm>
          <a:off x="7530900" y="1772816"/>
          <a:ext cx="1368153" cy="26752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456051"/>
                <a:gridCol w="456051"/>
                <a:gridCol w="456051"/>
              </a:tblGrid>
              <a:tr h="26752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24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25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</a:rPr>
                        <a:t>26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96489106"/>
              </p:ext>
            </p:extLst>
          </p:nvPr>
        </p:nvGraphicFramePr>
        <p:xfrm>
          <a:off x="5055958" y="3140968"/>
          <a:ext cx="864096" cy="86409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864096"/>
              </a:tblGrid>
              <a:tr h="864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деятель-ности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ctr"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90137789"/>
              </p:ext>
            </p:extLst>
          </p:nvPr>
        </p:nvGraphicFramePr>
        <p:xfrm>
          <a:off x="6064069" y="1772816"/>
          <a:ext cx="1296145" cy="267527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25417"/>
                <a:gridCol w="281770"/>
                <a:gridCol w="281770"/>
                <a:gridCol w="225417"/>
                <a:gridCol w="281771"/>
              </a:tblGrid>
              <a:tr h="26752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80958255"/>
              </p:ext>
            </p:extLst>
          </p:nvPr>
        </p:nvGraphicFramePr>
        <p:xfrm>
          <a:off x="6064070" y="2852936"/>
          <a:ext cx="1296144" cy="150135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296144"/>
              </a:tblGrid>
              <a:tr h="86409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синтетического (аналитическо-го)</a:t>
                      </a:r>
                      <a:r>
                        <a:rPr lang="ru-RU" sz="1400" b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счета</a:t>
                      </a:r>
                    </a:p>
                    <a:p>
                      <a:pPr algn="ctr" fontAlgn="ctr"/>
                      <a:r>
                        <a:rPr lang="ru-RU" sz="14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бюджетного (казначейского)</a:t>
                      </a:r>
                      <a:r>
                        <a:rPr lang="ru-RU" sz="1400" b="0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учета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ctr"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82749922"/>
              </p:ext>
            </p:extLst>
          </p:nvPr>
        </p:nvGraphicFramePr>
        <p:xfrm>
          <a:off x="7530901" y="3304126"/>
          <a:ext cx="1368152" cy="86409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368152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Аналитическая группа подвида доходов</a:t>
                      </a:r>
                      <a:r>
                        <a:rPr lang="ru-RU" sz="1400" baseline="0" dirty="0" smtClean="0"/>
                        <a:t> бюджетов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8361849"/>
              </p:ext>
            </p:extLst>
          </p:nvPr>
        </p:nvGraphicFramePr>
        <p:xfrm>
          <a:off x="7524328" y="4293096"/>
          <a:ext cx="1381298" cy="86409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381298"/>
              </a:tblGrid>
              <a:tr h="86409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Код</a:t>
                      </a:r>
                      <a:r>
                        <a:rPr lang="ru-RU" baseline="0" dirty="0" smtClean="0"/>
                        <a:t> вида расходов бюджетов</a:t>
                      </a:r>
                      <a:endParaRPr lang="ru-RU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833" marR="7833" marT="7833" marB="0" anchor="b"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2075330"/>
              </p:ext>
            </p:extLst>
          </p:nvPr>
        </p:nvGraphicFramePr>
        <p:xfrm>
          <a:off x="7524328" y="2132856"/>
          <a:ext cx="1381298" cy="1105113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381298"/>
              </a:tblGrid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Аналитическая группа вида источников финансирования дефицитов бюджетов</a:t>
                      </a:r>
                      <a:endParaRPr lang="ru-RU" sz="1200" b="0" dirty="0"/>
                    </a:p>
                  </a:txBody>
                  <a:tcPr marL="7833" marR="7833" marT="7833" marB="0" anchor="b"/>
                </a:tc>
              </a:tr>
            </a:tbl>
          </a:graphicData>
        </a:graphic>
      </p:graphicFrame>
      <p:sp>
        <p:nvSpPr>
          <p:cNvPr id="31" name="Правая фигурная скобка 30"/>
          <p:cNvSpPr/>
          <p:nvPr/>
        </p:nvSpPr>
        <p:spPr>
          <a:xfrm rot="5400000">
            <a:off x="1822789" y="2497035"/>
            <a:ext cx="1440159" cy="4765435"/>
          </a:xfrm>
          <a:prstGeom prst="rightBrace">
            <a:avLst>
              <a:gd name="adj1" fmla="val 13708"/>
              <a:gd name="adj2" fmla="val 50000"/>
            </a:avLst>
          </a:prstGeom>
          <a:ln cmpd="sng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авая фигурная скобка 31"/>
          <p:cNvSpPr/>
          <p:nvPr/>
        </p:nvSpPr>
        <p:spPr>
          <a:xfrm rot="5400000">
            <a:off x="8031867" y="4756996"/>
            <a:ext cx="366218" cy="1368153"/>
          </a:xfrm>
          <a:prstGeom prst="rightBrace">
            <a:avLst>
              <a:gd name="adj1" fmla="val 2009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AutoShape 35"/>
          <p:cNvSpPr>
            <a:spLocks noChangeArrowheads="1"/>
          </p:cNvSpPr>
          <p:nvPr/>
        </p:nvSpPr>
        <p:spPr bwMode="auto">
          <a:xfrm>
            <a:off x="1613218" y="5730056"/>
            <a:ext cx="1800200" cy="64807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1-17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разряды КБК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AutoShape 35"/>
          <p:cNvSpPr>
            <a:spLocks noChangeArrowheads="1"/>
          </p:cNvSpPr>
          <p:nvPr/>
        </p:nvSpPr>
        <p:spPr bwMode="auto">
          <a:xfrm>
            <a:off x="7524326" y="5730056"/>
            <a:ext cx="1381300" cy="648072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18-20 </a:t>
            </a:r>
          </a:p>
          <a:p>
            <a:pPr algn="ctr"/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разряды КБК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AutoShape 35"/>
          <p:cNvSpPr>
            <a:spLocks noChangeArrowheads="1"/>
          </p:cNvSpPr>
          <p:nvPr/>
        </p:nvSpPr>
        <p:spPr bwMode="auto">
          <a:xfrm>
            <a:off x="129373" y="1052736"/>
            <a:ext cx="8870130" cy="576064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номеров счетов бюджетного учета для финансовых органов,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номера счета казначейского учета 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ведения бюджетного (казначейского) учета органами Федерального казначейства в 2016 году</a:t>
            </a:r>
          </a:p>
        </p:txBody>
      </p:sp>
    </p:spTree>
    <p:extLst>
      <p:ext uri="{BB962C8B-B14F-4D97-AF65-F5344CB8AC3E}">
        <p14:creationId xmlns:p14="http://schemas.microsoft.com/office/powerpoint/2010/main" xmlns="" val="96222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5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2927319" y="2420888"/>
            <a:ext cx="3433378" cy="64807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157н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 rot="8100000">
            <a:off x="2008673" y="3342104"/>
            <a:ext cx="1033370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35"/>
          <p:cNvSpPr>
            <a:spLocks noChangeArrowheads="1"/>
          </p:cNvSpPr>
          <p:nvPr/>
        </p:nvSpPr>
        <p:spPr bwMode="auto">
          <a:xfrm>
            <a:off x="437128" y="3946211"/>
            <a:ext cx="1800200" cy="64807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162н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AutoShape 35"/>
          <p:cNvSpPr>
            <a:spLocks noChangeArrowheads="1"/>
          </p:cNvSpPr>
          <p:nvPr/>
        </p:nvSpPr>
        <p:spPr bwMode="auto">
          <a:xfrm>
            <a:off x="2525360" y="3946211"/>
            <a:ext cx="1800200" cy="64807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174н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4674424" y="3946211"/>
            <a:ext cx="1800200" cy="64807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183н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6834664" y="3946211"/>
            <a:ext cx="2016224" cy="2304256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утвержде-нии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сче-тов казначейс-кого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учета и Инструкции по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примене-нию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13" name="AutoShape 35"/>
          <p:cNvSpPr>
            <a:spLocks noChangeArrowheads="1"/>
          </p:cNvSpPr>
          <p:nvPr/>
        </p:nvSpPr>
        <p:spPr bwMode="auto">
          <a:xfrm>
            <a:off x="1367644" y="1124744"/>
            <a:ext cx="6552728" cy="79208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Плана счетов казначейского учета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его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применению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трелка вправо 20"/>
          <p:cNvSpPr>
            <a:spLocks noChangeArrowheads="1"/>
          </p:cNvSpPr>
          <p:nvPr/>
        </p:nvSpPr>
        <p:spPr bwMode="auto">
          <a:xfrm rot="2700000">
            <a:off x="6234810" y="3342103"/>
            <a:ext cx="1033370" cy="404385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трелка вправо 21"/>
          <p:cNvSpPr>
            <a:spLocks noChangeArrowheads="1"/>
          </p:cNvSpPr>
          <p:nvPr/>
        </p:nvSpPr>
        <p:spPr bwMode="auto">
          <a:xfrm rot="5400000">
            <a:off x="3299297" y="3342104"/>
            <a:ext cx="656710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трелка вправо 23"/>
          <p:cNvSpPr>
            <a:spLocks noChangeArrowheads="1"/>
          </p:cNvSpPr>
          <p:nvPr/>
        </p:nvSpPr>
        <p:spPr bwMode="auto">
          <a:xfrm rot="5400000">
            <a:off x="5039024" y="3342105"/>
            <a:ext cx="656710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ведения бюджетного (казначейского) учета органами Федерального казначейства в 2016 году</a:t>
            </a:r>
          </a:p>
        </p:txBody>
      </p:sp>
    </p:spTree>
    <p:extLst>
      <p:ext uri="{BB962C8B-B14F-4D97-AF65-F5344CB8AC3E}">
        <p14:creationId xmlns:p14="http://schemas.microsoft.com/office/powerpoint/2010/main" xmlns="" val="292727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6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1007262" y="2793359"/>
            <a:ext cx="2304256" cy="2651802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</a:t>
            </a:r>
          </a:p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счетов казначейского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учета и Инструкции по его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применению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23" name="Стрелка вправо 22"/>
          <p:cNvSpPr>
            <a:spLocks noChangeArrowheads="1"/>
          </p:cNvSpPr>
          <p:nvPr/>
        </p:nvSpPr>
        <p:spPr bwMode="auto">
          <a:xfrm>
            <a:off x="3815574" y="3437031"/>
            <a:ext cx="1427531" cy="1364041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ведения бюджетного (казначейского) учета органами Федерального казначейства в 2016 году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5829011" y="2575270"/>
            <a:ext cx="2232248" cy="3087980"/>
            <a:chOff x="5829011" y="2842382"/>
            <a:chExt cx="2232248" cy="3087980"/>
          </a:xfrm>
        </p:grpSpPr>
        <p:sp>
          <p:nvSpPr>
            <p:cNvPr id="12" name="AutoShape 35"/>
            <p:cNvSpPr>
              <a:spLocks noChangeArrowheads="1"/>
            </p:cNvSpPr>
            <p:nvPr/>
          </p:nvSpPr>
          <p:spPr bwMode="auto">
            <a:xfrm>
              <a:off x="5829011" y="4437112"/>
              <a:ext cx="2232248" cy="429402"/>
            </a:xfrm>
            <a:prstGeom prst="roundRect">
              <a:avLst>
                <a:gd name="adj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Счет 30700</a:t>
              </a:r>
              <a:endPara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AutoShape 35"/>
            <p:cNvSpPr>
              <a:spLocks noChangeArrowheads="1"/>
            </p:cNvSpPr>
            <p:nvPr/>
          </p:nvSpPr>
          <p:spPr bwMode="auto">
            <a:xfrm>
              <a:off x="5829011" y="2842382"/>
              <a:ext cx="2232248" cy="429402"/>
            </a:xfrm>
            <a:prstGeom prst="roundRect">
              <a:avLst>
                <a:gd name="adj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Счет 20300</a:t>
              </a:r>
              <a:endPara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AutoShape 35"/>
            <p:cNvSpPr>
              <a:spLocks noChangeArrowheads="1"/>
            </p:cNvSpPr>
            <p:nvPr/>
          </p:nvSpPr>
          <p:spPr bwMode="auto">
            <a:xfrm>
              <a:off x="5829011" y="3375412"/>
              <a:ext cx="2232248" cy="429402"/>
            </a:xfrm>
            <a:prstGeom prst="roundRect">
              <a:avLst>
                <a:gd name="adj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Счета 21100, 21200</a:t>
              </a:r>
              <a:endPara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AutoShape 35"/>
            <p:cNvSpPr>
              <a:spLocks noChangeArrowheads="1"/>
            </p:cNvSpPr>
            <p:nvPr/>
          </p:nvSpPr>
          <p:spPr bwMode="auto">
            <a:xfrm>
              <a:off x="5829011" y="4955479"/>
              <a:ext cx="2232248" cy="429402"/>
            </a:xfrm>
            <a:prstGeom prst="roundRect">
              <a:avLst>
                <a:gd name="adj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Счета 30800, 30900</a:t>
              </a:r>
              <a:endPara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AutoShape 35"/>
            <p:cNvSpPr>
              <a:spLocks noChangeArrowheads="1"/>
            </p:cNvSpPr>
            <p:nvPr/>
          </p:nvSpPr>
          <p:spPr bwMode="auto">
            <a:xfrm>
              <a:off x="5829011" y="5500960"/>
              <a:ext cx="2232248" cy="429402"/>
            </a:xfrm>
            <a:prstGeom prst="roundRect">
              <a:avLst>
                <a:gd name="adj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Счет 40200</a:t>
              </a:r>
              <a:endPara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AutoShape 35"/>
            <p:cNvSpPr>
              <a:spLocks noChangeArrowheads="1"/>
            </p:cNvSpPr>
            <p:nvPr/>
          </p:nvSpPr>
          <p:spPr bwMode="auto">
            <a:xfrm>
              <a:off x="5829011" y="3904559"/>
              <a:ext cx="2232248" cy="429402"/>
            </a:xfrm>
            <a:prstGeom prst="roundRect">
              <a:avLst>
                <a:gd name="adj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Счет 30600</a:t>
              </a:r>
              <a:endPara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1367644" y="1124744"/>
            <a:ext cx="6552728" cy="79208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Плана счетов казначейского учета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его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применению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675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7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624" y="2218476"/>
            <a:ext cx="910276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Особенности ведения казначейского учета органами Федерального казначейства:</a:t>
            </a:r>
          </a:p>
          <a:p>
            <a:endParaRPr lang="ru-RU" dirty="0" smtClean="0"/>
          </a:p>
          <a:p>
            <a:pPr marL="541338"/>
            <a:r>
              <a:rPr lang="ru-RU" dirty="0" smtClean="0"/>
              <a:t>Порядок отражения операций на счетах казначейского учета для органов Федерального казначейства не изменяется по сравнению с порядком отражения аналогичных операций в бюджетном учете в 2015 году и ранее</a:t>
            </a:r>
          </a:p>
          <a:p>
            <a:pPr marL="541338"/>
            <a:endParaRPr lang="ru-RU" dirty="0" smtClean="0"/>
          </a:p>
          <a:p>
            <a:pPr marL="541338"/>
            <a:r>
              <a:rPr lang="ru-RU" dirty="0" smtClean="0"/>
              <a:t>Письма Федерального казначейства, устанавливающие особенности ведения бюджетного учета, также применяются в целях ведения казначейского учета</a:t>
            </a:r>
          </a:p>
          <a:p>
            <a:pPr marL="541338"/>
            <a:endParaRPr lang="ru-RU" dirty="0"/>
          </a:p>
          <a:p>
            <a:pPr marL="541338"/>
            <a:r>
              <a:rPr lang="ru-RU" dirty="0" smtClean="0"/>
              <a:t>При ведении казначейского учета также применяются регистры</a:t>
            </a:r>
          </a:p>
          <a:p>
            <a:pPr marL="541338"/>
            <a:r>
              <a:rPr lang="ru-RU" dirty="0" smtClean="0"/>
              <a:t>бухгалтерского учета, установленные приказом Минфина России </a:t>
            </a:r>
          </a:p>
          <a:p>
            <a:pPr marL="541338"/>
            <a:r>
              <a:rPr lang="ru-RU" dirty="0" smtClean="0"/>
              <a:t>от </a:t>
            </a:r>
            <a:r>
              <a:rPr lang="ru-RU" dirty="0"/>
              <a:t>30.03.2015 </a:t>
            </a:r>
            <a:r>
              <a:rPr lang="ru-RU" dirty="0" smtClean="0"/>
              <a:t>№ 52н</a:t>
            </a:r>
            <a:endParaRPr lang="ru-RU" dirty="0"/>
          </a:p>
          <a:p>
            <a:pPr marL="541338"/>
            <a:endParaRPr lang="ru-RU" dirty="0"/>
          </a:p>
          <a:p>
            <a:pPr marL="541338"/>
            <a:r>
              <a:rPr lang="ru-RU" dirty="0" smtClean="0"/>
              <a:t>Используется структура счетов казначейского учета</a:t>
            </a:r>
            <a:r>
              <a:rPr lang="en-US" dirty="0" smtClean="0"/>
              <a:t> </a:t>
            </a:r>
            <a:r>
              <a:rPr lang="ru-RU" dirty="0" smtClean="0"/>
              <a:t>в соответствии с Приказом Минфина России № 157н</a:t>
            </a:r>
            <a:endParaRPr lang="ru-RU" dirty="0"/>
          </a:p>
        </p:txBody>
      </p:sp>
      <p:pic>
        <p:nvPicPr>
          <p:cNvPr id="27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677" y="2708920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1\AppData\Local\Microsoft\Windows\Temporary Internet Files\Content.IE5\FUZSU1KV\MC900434750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861" y="5698081"/>
            <a:ext cx="491143" cy="49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677" y="3791905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:\Users\1\AppData\Local\Microsoft\Windows\Temporary Internet Files\Content.IE5\FUZSU1KV\MC90044131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677" y="4653136"/>
            <a:ext cx="579512" cy="579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ведения бюджетного (казначейского) учета органами Федерального казначейства в 2016 году</a:t>
            </a: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1367644" y="1124744"/>
            <a:ext cx="6552728" cy="79208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Плана счетов казначейского учета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его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применению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710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8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11" name="AutoShape 35"/>
          <p:cNvSpPr>
            <a:spLocks noChangeArrowheads="1"/>
          </p:cNvSpPr>
          <p:nvPr/>
        </p:nvSpPr>
        <p:spPr bwMode="auto">
          <a:xfrm>
            <a:off x="5160123" y="4526157"/>
            <a:ext cx="3744416" cy="864096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«Об утверждении Плана счетов казначейского учета и Инструкции по его применению»</a:t>
            </a:r>
          </a:p>
        </p:txBody>
      </p:sp>
      <p:sp>
        <p:nvSpPr>
          <p:cNvPr id="14" name="AutoShape 35"/>
          <p:cNvSpPr>
            <a:spLocks noChangeArrowheads="1"/>
          </p:cNvSpPr>
          <p:nvPr/>
        </p:nvSpPr>
        <p:spPr bwMode="auto">
          <a:xfrm>
            <a:off x="2675909" y="2005877"/>
            <a:ext cx="3433378" cy="648072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Бухгалтерский учет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казначейства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AutoShape 35"/>
          <p:cNvSpPr>
            <a:spLocks noChangeArrowheads="1"/>
          </p:cNvSpPr>
          <p:nvPr/>
        </p:nvSpPr>
        <p:spPr bwMode="auto">
          <a:xfrm>
            <a:off x="780695" y="3158005"/>
            <a:ext cx="2515538" cy="8640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Кассовое исполнение федерального бюджета</a:t>
            </a: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auto">
          <a:xfrm>
            <a:off x="5090005" y="3158005"/>
            <a:ext cx="3744415" cy="8640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Кассовое обслуживание исполнения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бюджетов бюджетной системы РФ, бюджетных, автономных учреждений, юридических лиц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5699164" y="5894309"/>
            <a:ext cx="2666334" cy="521899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Казначейский учет</a:t>
            </a:r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780695" y="5894309"/>
            <a:ext cx="2515538" cy="521899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Бюджетный учет</a:t>
            </a:r>
          </a:p>
        </p:txBody>
      </p: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780695" y="4526157"/>
            <a:ext cx="2515538" cy="8640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162н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Стрелка вправо 19"/>
          <p:cNvSpPr>
            <a:spLocks noChangeArrowheads="1"/>
          </p:cNvSpPr>
          <p:nvPr/>
        </p:nvSpPr>
        <p:spPr bwMode="auto">
          <a:xfrm rot="5400000">
            <a:off x="1882987" y="4071936"/>
            <a:ext cx="360041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трелка вправо 20"/>
          <p:cNvSpPr>
            <a:spLocks noChangeArrowheads="1"/>
          </p:cNvSpPr>
          <p:nvPr/>
        </p:nvSpPr>
        <p:spPr bwMode="auto">
          <a:xfrm rot="5400000">
            <a:off x="1882987" y="5440088"/>
            <a:ext cx="360041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трелка вправо 21"/>
          <p:cNvSpPr>
            <a:spLocks noChangeArrowheads="1"/>
          </p:cNvSpPr>
          <p:nvPr/>
        </p:nvSpPr>
        <p:spPr bwMode="auto">
          <a:xfrm rot="8598806">
            <a:off x="3008428" y="2702662"/>
            <a:ext cx="538205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трелка вправо 22"/>
          <p:cNvSpPr>
            <a:spLocks noChangeArrowheads="1"/>
          </p:cNvSpPr>
          <p:nvPr/>
        </p:nvSpPr>
        <p:spPr bwMode="auto">
          <a:xfrm rot="1837535">
            <a:off x="5359290" y="2702661"/>
            <a:ext cx="538205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трелка вправо 23"/>
          <p:cNvSpPr>
            <a:spLocks noChangeArrowheads="1"/>
          </p:cNvSpPr>
          <p:nvPr/>
        </p:nvSpPr>
        <p:spPr bwMode="auto">
          <a:xfrm rot="5400000">
            <a:off x="6839609" y="4086196"/>
            <a:ext cx="385442" cy="404385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трелка вправо 24"/>
          <p:cNvSpPr>
            <a:spLocks noChangeArrowheads="1"/>
          </p:cNvSpPr>
          <p:nvPr/>
        </p:nvSpPr>
        <p:spPr bwMode="auto">
          <a:xfrm rot="5400000">
            <a:off x="6866501" y="5452790"/>
            <a:ext cx="385442" cy="404385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ведения бюджетного (казначейского) учета органами Федерального казначейства в 2016 году</a:t>
            </a:r>
          </a:p>
        </p:txBody>
      </p:sp>
      <p:sp>
        <p:nvSpPr>
          <p:cNvPr id="27" name="AutoShape 35"/>
          <p:cNvSpPr>
            <a:spLocks noChangeArrowheads="1"/>
          </p:cNvSpPr>
          <p:nvPr/>
        </p:nvSpPr>
        <p:spPr bwMode="auto">
          <a:xfrm>
            <a:off x="1367644" y="1124744"/>
            <a:ext cx="6552728" cy="792088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Утверждение Плана счетов казначейского учета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Инструкции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его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применению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2364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2"/>
          <p:cNvSpPr txBox="1">
            <a:spLocks noChangeArrowheads="1"/>
          </p:cNvSpPr>
          <p:nvPr/>
        </p:nvSpPr>
        <p:spPr bwMode="auto">
          <a:xfrm>
            <a:off x="8820472" y="6593284"/>
            <a:ext cx="31432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67A11392-0F2C-41A3-ABAB-50B823E91791}" type="slidenum">
              <a:rPr lang="en-US" altLang="ru-RU" sz="1400">
                <a:solidFill>
                  <a:srgbClr val="1F497D"/>
                </a:solidFill>
                <a:latin typeface="Lucida Grande"/>
                <a:sym typeface="Lucida Grande"/>
              </a:rPr>
              <a:pPr algn="r" eaLnBrk="1" hangingPunct="1"/>
              <a:t>9</a:t>
            </a:fld>
            <a:endParaRPr lang="en-US" altLang="ru-RU" sz="1400" dirty="0">
              <a:solidFill>
                <a:srgbClr val="1F497D"/>
              </a:solidFill>
              <a:latin typeface="Lucida Grande"/>
              <a:sym typeface="Lucida Grande"/>
            </a:endParaRPr>
          </a:p>
        </p:txBody>
      </p:sp>
      <p:sp>
        <p:nvSpPr>
          <p:cNvPr id="10" name="AutoShape 35"/>
          <p:cNvSpPr>
            <a:spLocks noChangeArrowheads="1"/>
          </p:cNvSpPr>
          <p:nvPr/>
        </p:nvSpPr>
        <p:spPr bwMode="auto">
          <a:xfrm>
            <a:off x="2922282" y="2603925"/>
            <a:ext cx="3433378" cy="864096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Оперативная отчетность об исполнении федерального бюджета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право 15"/>
          <p:cNvSpPr>
            <a:spLocks noChangeArrowheads="1"/>
          </p:cNvSpPr>
          <p:nvPr/>
        </p:nvSpPr>
        <p:spPr bwMode="auto">
          <a:xfrm rot="8456649">
            <a:off x="2003636" y="3741165"/>
            <a:ext cx="1033370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432091" y="4345272"/>
            <a:ext cx="8413760" cy="1643029"/>
            <a:chOff x="118680" y="3717032"/>
            <a:chExt cx="8413760" cy="1643029"/>
          </a:xfrm>
        </p:grpSpPr>
        <p:sp>
          <p:nvSpPr>
            <p:cNvPr id="12" name="AutoShape 35"/>
            <p:cNvSpPr>
              <a:spLocks noChangeArrowheads="1"/>
            </p:cNvSpPr>
            <p:nvPr/>
          </p:nvSpPr>
          <p:spPr bwMode="auto">
            <a:xfrm>
              <a:off x="118680" y="3717032"/>
              <a:ext cx="1800200" cy="648072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18000">
                  <a:srgbClr val="B9C8FF"/>
                </a:gs>
                <a:gs pos="100000">
                  <a:srgbClr val="D9E6FF"/>
                </a:gs>
              </a:gsLst>
              <a:path path="circle">
                <a:fillToRect r="100000" b="100000"/>
              </a:path>
              <a:tileRect l="-100000" t="-100000"/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Отчет № 1</a:t>
              </a:r>
              <a:endPara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AutoShape 35"/>
            <p:cNvSpPr>
              <a:spLocks noChangeArrowheads="1"/>
            </p:cNvSpPr>
            <p:nvPr/>
          </p:nvSpPr>
          <p:spPr bwMode="auto">
            <a:xfrm>
              <a:off x="2206912" y="3717032"/>
              <a:ext cx="1800200" cy="648072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18000">
                  <a:srgbClr val="B9C8FF"/>
                </a:gs>
                <a:gs pos="100000">
                  <a:srgbClr val="D9E6FF"/>
                </a:gs>
              </a:gsLst>
              <a:path path="circle">
                <a:fillToRect r="100000" b="100000"/>
              </a:path>
              <a:tileRect l="-100000" t="-100000"/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Отчет № 2</a:t>
              </a:r>
              <a:endPara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AutoShape 35"/>
            <p:cNvSpPr>
              <a:spLocks noChangeArrowheads="1"/>
            </p:cNvSpPr>
            <p:nvPr/>
          </p:nvSpPr>
          <p:spPr bwMode="auto">
            <a:xfrm>
              <a:off x="4355976" y="3717032"/>
              <a:ext cx="1800200" cy="648072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18000">
                  <a:srgbClr val="B9C8FF"/>
                </a:gs>
                <a:gs pos="100000">
                  <a:srgbClr val="D9E6FF"/>
                </a:gs>
              </a:gsLst>
              <a:path path="circle">
                <a:fillToRect r="100000" b="100000"/>
              </a:path>
              <a:tileRect l="-100000" t="-100000"/>
            </a:gra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Отчет № …</a:t>
              </a:r>
              <a:endPara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AutoShape 35"/>
            <p:cNvSpPr>
              <a:spLocks noChangeArrowheads="1"/>
            </p:cNvSpPr>
            <p:nvPr/>
          </p:nvSpPr>
          <p:spPr bwMode="auto">
            <a:xfrm>
              <a:off x="6516216" y="3717032"/>
              <a:ext cx="2016224" cy="1643029"/>
            </a:xfrm>
            <a:prstGeom prst="roundRect">
              <a:avLst>
                <a:gd name="adj" fmla="val 16667"/>
              </a:avLst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ru-RU" dirty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Отчет об операциях по счетам Главной </a:t>
              </a:r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книги</a:t>
              </a:r>
            </a:p>
            <a:p>
              <a:pPr algn="ctr"/>
              <a:r>
                <a:rPr lang="ru-RU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(ф. 0531981)</a:t>
              </a:r>
              <a:endPara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Стрелка вправо 20"/>
          <p:cNvSpPr>
            <a:spLocks noChangeArrowheads="1"/>
          </p:cNvSpPr>
          <p:nvPr/>
        </p:nvSpPr>
        <p:spPr bwMode="auto">
          <a:xfrm rot="2700000">
            <a:off x="6142777" y="3741165"/>
            <a:ext cx="1033370" cy="404385"/>
          </a:xfrm>
          <a:prstGeom prst="rightArrow">
            <a:avLst>
              <a:gd name="adj1" fmla="val 37213"/>
              <a:gd name="adj2" fmla="val 4324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Стрелка вправо 21"/>
          <p:cNvSpPr>
            <a:spLocks noChangeArrowheads="1"/>
          </p:cNvSpPr>
          <p:nvPr/>
        </p:nvSpPr>
        <p:spPr bwMode="auto">
          <a:xfrm rot="5400000">
            <a:off x="3294260" y="3741165"/>
            <a:ext cx="656710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Стрелка вправо 23"/>
          <p:cNvSpPr>
            <a:spLocks noChangeArrowheads="1"/>
          </p:cNvSpPr>
          <p:nvPr/>
        </p:nvSpPr>
        <p:spPr bwMode="auto">
          <a:xfrm rot="5400000">
            <a:off x="5033987" y="3741166"/>
            <a:ext cx="656710" cy="404385"/>
          </a:xfrm>
          <a:prstGeom prst="rightArrow">
            <a:avLst>
              <a:gd name="adj1" fmla="val 37213"/>
              <a:gd name="adj2" fmla="val 43243"/>
            </a:avLst>
          </a:prstGeom>
          <a:gradFill flip="none" rotWithShape="1">
            <a:gsLst>
              <a:gs pos="18000">
                <a:srgbClr val="B9C8FF"/>
              </a:gs>
              <a:gs pos="100000">
                <a:srgbClr val="D9E6FF"/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1560" y="67271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составления бюджетной отчетности </a:t>
            </a:r>
          </a:p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органами Федерального казначейства в 2016 году</a:t>
            </a:r>
          </a:p>
        </p:txBody>
      </p:sp>
      <p:sp>
        <p:nvSpPr>
          <p:cNvPr id="18" name="AutoShape 35"/>
          <p:cNvSpPr>
            <a:spLocks noChangeArrowheads="1"/>
          </p:cNvSpPr>
          <p:nvPr/>
        </p:nvSpPr>
        <p:spPr bwMode="auto">
          <a:xfrm>
            <a:off x="827584" y="1124744"/>
            <a:ext cx="7560840" cy="93610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форм оперативной отчетности, представляемой территориальными органами Федерального казначейства в Межрегиональное операционное управление Федерального казначейства</a:t>
            </a:r>
            <a:endParaRPr lang="ru-RU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152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Яркая">
    <a:dk1>
      <a:sysClr val="windowText" lastClr="000000"/>
    </a:dk1>
    <a:lt1>
      <a:sysClr val="window" lastClr="FFFFFF"/>
    </a:lt1>
    <a:dk2>
      <a:srgbClr val="666666"/>
    </a:dk2>
    <a:lt2>
      <a:srgbClr val="D2D2D2"/>
    </a:lt2>
    <a:accent1>
      <a:srgbClr val="FF388C"/>
    </a:accent1>
    <a:accent2>
      <a:srgbClr val="E40059"/>
    </a:accent2>
    <a:accent3>
      <a:srgbClr val="9C007F"/>
    </a:accent3>
    <a:accent4>
      <a:srgbClr val="68007F"/>
    </a:accent4>
    <a:accent5>
      <a:srgbClr val="005BD3"/>
    </a:accent5>
    <a:accent6>
      <a:srgbClr val="00349E"/>
    </a:accent6>
    <a:hlink>
      <a:srgbClr val="17BBFD"/>
    </a:hlink>
    <a:folHlink>
      <a:srgbClr val="FF79C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15997</TotalTime>
  <Words>2523</Words>
  <Application>Microsoft Office PowerPoint</Application>
  <PresentationFormat>Экран (4:3)</PresentationFormat>
  <Paragraphs>371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vvnikolaev</dc:creator>
  <cp:lastModifiedBy>Совещание</cp:lastModifiedBy>
  <cp:revision>745</cp:revision>
  <dcterms:created xsi:type="dcterms:W3CDTF">2012-02-14T07:53:23Z</dcterms:created>
  <dcterms:modified xsi:type="dcterms:W3CDTF">2015-09-17T06:07:56Z</dcterms:modified>
</cp:coreProperties>
</file>