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48" r:id="rId3"/>
    <p:sldId id="354" r:id="rId4"/>
    <p:sldId id="356" r:id="rId5"/>
    <p:sldId id="357" r:id="rId6"/>
    <p:sldId id="358" r:id="rId7"/>
    <p:sldId id="353" r:id="rId8"/>
    <p:sldId id="352" r:id="rId9"/>
    <p:sldId id="351" r:id="rId10"/>
    <p:sldId id="275" r:id="rId11"/>
    <p:sldId id="361" r:id="rId12"/>
    <p:sldId id="344" r:id="rId13"/>
    <p:sldId id="349" r:id="rId14"/>
    <p:sldId id="280" r:id="rId15"/>
    <p:sldId id="322" r:id="rId16"/>
    <p:sldId id="323" r:id="rId17"/>
    <p:sldId id="324" r:id="rId18"/>
    <p:sldId id="362" r:id="rId1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62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5C6204-E6DE-4D96-9435-D0568BB7C055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7D7B73-9A9E-4F7D-91DC-7918CCDB13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284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060-B560-4953-AC61-49C2201956C8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DA409-C0BA-4D89-B589-8E5526BA6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326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060-B560-4953-AC61-49C2201956C8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DA409-C0BA-4D89-B589-8E5526BA6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992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060-B560-4953-AC61-49C2201956C8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DA409-C0BA-4D89-B589-8E5526BA6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679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060-B560-4953-AC61-49C2201956C8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DA409-C0BA-4D89-B589-8E5526BA6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588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060-B560-4953-AC61-49C2201956C8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DA409-C0BA-4D89-B589-8E5526BA6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89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060-B560-4953-AC61-49C2201956C8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DA409-C0BA-4D89-B589-8E5526BA6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907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060-B560-4953-AC61-49C2201956C8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DA409-C0BA-4D89-B589-8E5526BA6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15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060-B560-4953-AC61-49C2201956C8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DA409-C0BA-4D89-B589-8E5526BA6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003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060-B560-4953-AC61-49C2201956C8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DA409-C0BA-4D89-B589-8E5526BA6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243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060-B560-4953-AC61-49C2201956C8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DA409-C0BA-4D89-B589-8E5526BA6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669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060-B560-4953-AC61-49C2201956C8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DA409-C0BA-4D89-B589-8E5526BA6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454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B3060-B560-4953-AC61-49C2201956C8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DA409-C0BA-4D89-B589-8E5526BA6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606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krista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udgetkubani.ru/" TargetMode="External"/><Relationship Id="rId3" Type="http://schemas.openxmlformats.org/officeDocument/2006/relationships/image" Target="../media/image29.png"/><Relationship Id="rId7" Type="http://schemas.openxmlformats.org/officeDocument/2006/relationships/hyperlink" Target="http://www.ob.mosreg.ru/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onitoring.lenreg.ru/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://ob.mosreg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youtu.be/P6jGGPCm27I" TargetMode="External"/><Relationship Id="rId3" Type="http://schemas.openxmlformats.org/officeDocument/2006/relationships/image" Target="../media/image1.jp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30.png"/><Relationship Id="rId11" Type="http://schemas.openxmlformats.org/officeDocument/2006/relationships/image" Target="../media/image36.gif"/><Relationship Id="rId5" Type="http://schemas.openxmlformats.org/officeDocument/2006/relationships/image" Target="../media/image34.png"/><Relationship Id="rId10" Type="http://schemas.openxmlformats.org/officeDocument/2006/relationships/image" Target="../media/image4.png"/><Relationship Id="rId4" Type="http://schemas.openxmlformats.org/officeDocument/2006/relationships/hyperlink" Target="http://budget.omsk.ifinmon.ru/" TargetMode="External"/><Relationship Id="rId9" Type="http://schemas.openxmlformats.org/officeDocument/2006/relationships/hyperlink" Target="http://www.youtube.com/watch?v=lQld3vs2dXA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://monitoring.lenreg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budgetkubani.ru/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g"/><Relationship Id="rId7" Type="http://schemas.openxmlformats.org/officeDocument/2006/relationships/hyperlink" Target="http://www.youtube.com/watch?v=lQld3vs2dXA" TargetMode="Externa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hyperlink" Target="https://youtu.be/RH0ZPX-Hle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02" y="699542"/>
            <a:ext cx="9144000" cy="3024336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76482"/>
                </a:solidFill>
                <a:latin typeface="Arial" pitchFamily="34" charset="0"/>
                <a:cs typeface="Arial" pitchFamily="34" charset="0"/>
              </a:rPr>
              <a:t>Практика обеспечения аналитической информацией об исполнении бюджетов бюджетной системы Российской Федерации заинтересованных </a:t>
            </a:r>
            <a:r>
              <a:rPr lang="ru-RU" sz="2000" b="1" dirty="0" smtClean="0">
                <a:solidFill>
                  <a:srgbClr val="076482"/>
                </a:solidFill>
                <a:latin typeface="Arial" pitchFamily="34" charset="0"/>
                <a:cs typeface="Arial" pitchFamily="34" charset="0"/>
              </a:rPr>
              <a:t>пользователей</a:t>
            </a:r>
            <a:r>
              <a:rPr lang="ru-RU" sz="2000" b="1" dirty="0" smtClean="0">
                <a:solidFill>
                  <a:srgbClr val="07648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srgbClr val="076482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07648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>
                <a:solidFill>
                  <a:srgbClr val="076482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076482"/>
                </a:solidFill>
                <a:latin typeface="Arial" pitchFamily="34" charset="0"/>
                <a:cs typeface="Arial" pitchFamily="34" charset="0"/>
              </a:rPr>
              <a:t>Практика применения единых технологических процедур автоматизации учета и отчетности по исполнению бюджетов публично-правовых образований и отчетности бюджетных и автономных учреждениях в условиях централизации полномочий по ведению учета и формированию отчетности  </a:t>
            </a:r>
            <a:endParaRPr lang="ru-RU" sz="2000" b="1" dirty="0">
              <a:solidFill>
                <a:srgbClr val="07648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02390" y="4336033"/>
            <a:ext cx="8353425" cy="359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076583"/>
                </a:solidFill>
                <a:latin typeface="Arial" panose="020B0604020202020204" pitchFamily="34" charset="0"/>
              </a:rPr>
              <a:t>НПО </a:t>
            </a:r>
            <a:r>
              <a:rPr lang="ru-RU" altLang="ru-RU" sz="1200" b="1" dirty="0">
                <a:solidFill>
                  <a:srgbClr val="076583"/>
                </a:solidFill>
                <a:latin typeface="Arial" panose="020B0604020202020204" pitchFamily="34" charset="0"/>
              </a:rPr>
              <a:t>«Криста» </a:t>
            </a:r>
            <a:r>
              <a:rPr lang="ru-RU" altLang="ru-RU" sz="1200" b="1" dirty="0" smtClean="0">
                <a:solidFill>
                  <a:srgbClr val="076583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200" b="1" dirty="0" smtClean="0">
                <a:solidFill>
                  <a:srgbClr val="076583"/>
                </a:solidFill>
                <a:latin typeface="Arial" panose="020B0604020202020204" pitchFamily="34" charset="0"/>
                <a:hlinkClick r:id="rId2"/>
              </a:rPr>
              <a:t>www.krista.ru</a:t>
            </a:r>
            <a:r>
              <a:rPr lang="ru-RU" altLang="ru-RU" sz="1200" b="1" dirty="0" smtClean="0">
                <a:solidFill>
                  <a:srgbClr val="076583"/>
                </a:solidFill>
                <a:latin typeface="Arial" panose="020B0604020202020204" pitchFamily="34" charset="0"/>
              </a:rPr>
              <a:t>  </a:t>
            </a:r>
            <a:r>
              <a:rPr lang="ru-RU" altLang="ru-RU" sz="1200" b="1" dirty="0">
                <a:solidFill>
                  <a:srgbClr val="076583"/>
                </a:solidFill>
                <a:latin typeface="Arial" panose="020B0604020202020204" pitchFamily="34" charset="0"/>
              </a:rPr>
              <a:t>fm@krista.ru </a:t>
            </a:r>
            <a:r>
              <a:rPr lang="ru-RU" altLang="ru-RU" sz="1200" b="1" dirty="0" smtClean="0">
                <a:solidFill>
                  <a:srgbClr val="076583"/>
                </a:solidFill>
                <a:latin typeface="Arial" panose="020B0604020202020204" pitchFamily="34" charset="0"/>
              </a:rPr>
              <a:t>8-800-200-20-73 </a:t>
            </a:r>
            <a:endParaRPr lang="ru-RU" altLang="ru-RU" sz="1200" b="1" dirty="0">
              <a:solidFill>
                <a:srgbClr val="076583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45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auto">
          <a:xfrm>
            <a:off x="32915" y="267494"/>
            <a:ext cx="9143999" cy="45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rgbClr val="076583"/>
                </a:solidFill>
                <a:latin typeface="Arial" charset="0"/>
                <a:ea typeface="+mj-ea"/>
                <a:cs typeface="+mj-cs"/>
                <a:sym typeface="Arial" panose="020B0604020202020204" pitchFamily="34" charset="0"/>
              </a:rPr>
              <a:t>Расширение состава информации, размещаемой на </a:t>
            </a:r>
          </a:p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rgbClr val="076583"/>
                </a:solidFill>
                <a:latin typeface="Arial" charset="0"/>
                <a:ea typeface="+mj-ea"/>
                <a:cs typeface="+mj-cs"/>
                <a:sym typeface="Arial" panose="020B0604020202020204" pitchFamily="34" charset="0"/>
              </a:rPr>
              <a:t>портале бюджетной системы в 2015 году. Новые разделы и рубрики</a:t>
            </a:r>
          </a:p>
        </p:txBody>
      </p:sp>
      <p:pic>
        <p:nvPicPr>
          <p:cNvPr id="10242" name="Picture 2" descr="\\fs\design\ЕПБС\ЗАДАЧИ\Новый ролик\JPG\20_схема 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71550"/>
            <a:ext cx="7632848" cy="42934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734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auto">
          <a:xfrm>
            <a:off x="32915" y="319106"/>
            <a:ext cx="9143999" cy="45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rgbClr val="076583"/>
                </a:solidFill>
                <a:latin typeface="Arial" charset="0"/>
                <a:ea typeface="+mj-ea"/>
                <a:cs typeface="+mj-cs"/>
                <a:sym typeface="Arial" panose="020B0604020202020204" pitchFamily="34" charset="0"/>
              </a:rPr>
              <a:t>Единый портал бюджетной системы </a:t>
            </a:r>
            <a:r>
              <a:rPr lang="ru-RU" b="1" dirty="0" smtClean="0">
                <a:solidFill>
                  <a:srgbClr val="076583"/>
                </a:solidFill>
                <a:latin typeface="Arial" charset="0"/>
                <a:ea typeface="+mj-ea"/>
                <a:cs typeface="+mj-cs"/>
                <a:sym typeface="Arial" panose="020B0604020202020204" pitchFamily="34" charset="0"/>
              </a:rPr>
              <a:t>Российской </a:t>
            </a:r>
            <a:r>
              <a:rPr lang="ru-RU" b="1" dirty="0">
                <a:solidFill>
                  <a:srgbClr val="076583"/>
                </a:solidFill>
                <a:latin typeface="Arial" charset="0"/>
                <a:ea typeface="+mj-ea"/>
                <a:cs typeface="+mj-cs"/>
                <a:sym typeface="Arial" panose="020B0604020202020204" pitchFamily="34" charset="0"/>
              </a:rPr>
              <a:t>Федерации. </a:t>
            </a:r>
          </a:p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rgbClr val="076583"/>
                </a:solidFill>
                <a:latin typeface="Arial" charset="0"/>
                <a:ea typeface="+mj-ea"/>
                <a:cs typeface="+mj-cs"/>
                <a:sym typeface="Arial" panose="020B0604020202020204" pitchFamily="34" charset="0"/>
              </a:rPr>
              <a:t>Планы на </a:t>
            </a:r>
            <a:r>
              <a:rPr lang="ru-RU" b="1" dirty="0" smtClean="0">
                <a:solidFill>
                  <a:srgbClr val="076583"/>
                </a:solidFill>
                <a:latin typeface="Arial" charset="0"/>
                <a:ea typeface="+mj-ea"/>
                <a:cs typeface="+mj-cs"/>
                <a:sym typeface="Arial" panose="020B0604020202020204" pitchFamily="34" charset="0"/>
              </a:rPr>
              <a:t>2015-2018 </a:t>
            </a:r>
            <a:r>
              <a:rPr lang="ru-RU" b="1" dirty="0">
                <a:solidFill>
                  <a:srgbClr val="076583"/>
                </a:solidFill>
                <a:latin typeface="Arial" charset="0"/>
                <a:ea typeface="+mj-ea"/>
                <a:cs typeface="+mj-cs"/>
                <a:sym typeface="Arial" panose="020B0604020202020204" pitchFamily="34" charset="0"/>
              </a:rPr>
              <a:t>годы</a:t>
            </a:r>
          </a:p>
        </p:txBody>
      </p:sp>
      <p:pic>
        <p:nvPicPr>
          <p:cNvPr id="11267" name="Picture 3" descr="C:\Users\tulicheva\Desktop\ЕПБС\21_паспорт региона_карта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71550"/>
            <a:ext cx="7488832" cy="42124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\\fs\design\ЕПБС\ЗАДАЧИ\Новый ролик\JPG\18_планы_точка 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62" b="17347"/>
          <a:stretch/>
        </p:blipFill>
        <p:spPr bwMode="auto">
          <a:xfrm>
            <a:off x="2704703" y="1419622"/>
            <a:ext cx="6339085" cy="2452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Блок-схема: процесс 13"/>
          <p:cNvSpPr/>
          <p:nvPr/>
        </p:nvSpPr>
        <p:spPr>
          <a:xfrm>
            <a:off x="5436096" y="3723878"/>
            <a:ext cx="3456384" cy="1112902"/>
          </a:xfrm>
          <a:prstGeom prst="flowChart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В </a:t>
            </a:r>
            <a:r>
              <a:rPr lang="ru-RU" sz="1200" b="1" dirty="0" smtClean="0">
                <a:solidFill>
                  <a:schemeClr val="tx1"/>
                </a:solidFill>
                <a:latin typeface="Arial" charset="0"/>
              </a:rPr>
              <a:t>2015-2016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 годах на портале будут созданы </a:t>
            </a:r>
            <a:r>
              <a:rPr lang="ru-RU" sz="1200" b="1" dirty="0" smtClean="0">
                <a:solidFill>
                  <a:schemeClr val="tx1"/>
                </a:solidFill>
                <a:latin typeface="Arial" charset="0"/>
              </a:rPr>
              <a:t>85 страниц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 для каждого субъекта РФ.</a:t>
            </a:r>
          </a:p>
          <a:p>
            <a:endParaRPr lang="ru-RU" sz="800" dirty="0" smtClean="0">
              <a:solidFill>
                <a:schemeClr val="tx1"/>
              </a:solidFill>
              <a:latin typeface="Arial" charset="0"/>
            </a:endParaRPr>
          </a:p>
          <a:p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В </a:t>
            </a:r>
            <a:r>
              <a:rPr lang="ru-RU" sz="1200" b="1" dirty="0" smtClean="0">
                <a:solidFill>
                  <a:schemeClr val="tx1"/>
                </a:solidFill>
                <a:latin typeface="Arial" charset="0"/>
              </a:rPr>
              <a:t>2017-2018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 годах на портале будут созданы </a:t>
            </a:r>
            <a:r>
              <a:rPr lang="ru-RU" sz="1200" b="1" dirty="0" smtClean="0">
                <a:solidFill>
                  <a:schemeClr val="tx1"/>
                </a:solidFill>
                <a:latin typeface="Arial" charset="0"/>
              </a:rPr>
              <a:t>страницы для всех муниципальных образований</a:t>
            </a:r>
          </a:p>
          <a:p>
            <a:endParaRPr lang="ru-RU" sz="12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8732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2" t="7320" r="18665" b="13597"/>
          <a:stretch/>
        </p:blipFill>
        <p:spPr bwMode="auto">
          <a:xfrm>
            <a:off x="798888" y="555526"/>
            <a:ext cx="4709216" cy="44673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1512169" y="195486"/>
            <a:ext cx="6372199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rgbClr val="076583"/>
                </a:solidFill>
                <a:latin typeface="Arial" pitchFamily="34" charset="0"/>
                <a:cs typeface="Arial" pitchFamily="34" charset="0"/>
              </a:rPr>
              <a:t>Витрины </a:t>
            </a:r>
            <a:r>
              <a:rPr lang="ru-RU" sz="1800" b="1" dirty="0">
                <a:solidFill>
                  <a:srgbClr val="076583"/>
                </a:solidFill>
                <a:latin typeface="Arial" pitchFamily="34" charset="0"/>
                <a:cs typeface="Arial" pitchFamily="34" charset="0"/>
              </a:rPr>
              <a:t>данных Федерального </a:t>
            </a:r>
            <a:r>
              <a:rPr lang="ru-RU" sz="1800" b="1" dirty="0" smtClean="0">
                <a:solidFill>
                  <a:srgbClr val="076583"/>
                </a:solidFill>
                <a:latin typeface="Arial" pitchFamily="34" charset="0"/>
                <a:cs typeface="Arial" pitchFamily="34" charset="0"/>
              </a:rPr>
              <a:t>казначейства</a:t>
            </a:r>
            <a:endParaRPr lang="ru-RU" sz="1800" b="1" dirty="0">
              <a:solidFill>
                <a:srgbClr val="07658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652120" y="753572"/>
            <a:ext cx="3168352" cy="386140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Подсистема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формирования и визуализации витрин данных для </a:t>
            </a:r>
            <a:r>
              <a:rPr lang="ru-RU" sz="1200" dirty="0" err="1">
                <a:latin typeface="Arial" pitchFamily="34" charset="0"/>
                <a:cs typeface="Arial" pitchFamily="34" charset="0"/>
              </a:rPr>
              <a:t>Cистемы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 обеспечения сбора, анализа и визуализации данных для центрального аппарата Федерального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казначейства доступна: </a:t>
            </a:r>
          </a:p>
          <a:p>
            <a:pPr>
              <a:defRPr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по адресу </a:t>
            </a:r>
            <a:r>
              <a:rPr lang="en-US" sz="1200" b="1" dirty="0" smtClean="0">
                <a:solidFill>
                  <a:schemeClr val="tx1"/>
                </a:solidFill>
                <a:latin typeface="Arial" charset="0"/>
              </a:rPr>
              <a:t>datamarts.roskazna.ru</a:t>
            </a:r>
            <a:endParaRPr lang="ru-RU" sz="1200" b="1" dirty="0">
              <a:solidFill>
                <a:schemeClr val="tx1"/>
              </a:solidFill>
              <a:latin typeface="Arial" charset="0"/>
            </a:endParaRPr>
          </a:p>
          <a:p>
            <a:pPr>
              <a:defRPr/>
            </a:pP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в </a:t>
            </a:r>
            <a:r>
              <a:rPr lang="ru-RU" sz="1200" dirty="0">
                <a:solidFill>
                  <a:schemeClr val="tx1"/>
                </a:solidFill>
                <a:latin typeface="Arial" charset="0"/>
              </a:rPr>
              <a:t>подразделе «Витрины данных информационно-аналитической системы» раздела «Исполнение бюджетов» официального сайта Федерального казначейства (</a:t>
            </a:r>
            <a:r>
              <a:rPr lang="en-US" sz="1200" b="1" dirty="0">
                <a:solidFill>
                  <a:schemeClr val="tx1"/>
                </a:solidFill>
                <a:latin typeface="Arial" charset="0"/>
              </a:rPr>
              <a:t>roskazna.ru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).</a:t>
            </a:r>
          </a:p>
          <a:p>
            <a:pPr>
              <a:defRPr/>
            </a:pPr>
            <a:endParaRPr lang="ru-RU" sz="1200" dirty="0">
              <a:solidFill>
                <a:schemeClr val="tx1"/>
              </a:solidFill>
              <a:latin typeface="Arial" charset="0"/>
            </a:endParaRPr>
          </a:p>
          <a:p>
            <a:pPr>
              <a:defRPr/>
            </a:pPr>
            <a:r>
              <a: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Состав витрин данных: </a:t>
            </a:r>
          </a:p>
          <a:p>
            <a:pPr>
              <a:defRPr/>
            </a:pPr>
            <a:r>
              <a:rPr lang="ru-RU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55 аналитические отчетов</a:t>
            </a:r>
            <a:r>
              <a: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содержащих информацию об исполнении бюджетов бюджетной системы РФ для обеспечения открытого доступа граждан через публичный портал</a:t>
            </a:r>
          </a:p>
          <a:p>
            <a:pPr>
              <a:defRPr/>
            </a:pPr>
            <a:endParaRPr lang="ru-RU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31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7" t="8990" r="23549" b="6394"/>
          <a:stretch/>
        </p:blipFill>
        <p:spPr bwMode="auto">
          <a:xfrm>
            <a:off x="35496" y="627534"/>
            <a:ext cx="5198325" cy="44299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6" t="12161" r="13333"/>
          <a:stretch/>
        </p:blipFill>
        <p:spPr bwMode="auto">
          <a:xfrm>
            <a:off x="4355976" y="1851670"/>
            <a:ext cx="4716016" cy="3046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7"/>
          <p:cNvSpPr>
            <a:spLocks noChangeArrowheads="1"/>
          </p:cNvSpPr>
          <p:nvPr/>
        </p:nvSpPr>
        <p:spPr bwMode="auto">
          <a:xfrm>
            <a:off x="5148064" y="699542"/>
            <a:ext cx="3888432" cy="172819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1200" b="1" dirty="0" smtClean="0">
                <a:solidFill>
                  <a:schemeClr val="tx1"/>
                </a:solidFill>
                <a:latin typeface="Arial" charset="0"/>
              </a:rPr>
              <a:t>Представлены данные следующих бюджетов:</a:t>
            </a:r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Федеральный бюджет</a:t>
            </a:r>
            <a:endParaRPr lang="en-US" sz="1200" dirty="0" smtClean="0">
              <a:solidFill>
                <a:schemeClr val="tx1"/>
              </a:solidFill>
              <a:latin typeface="Arial" charset="0"/>
            </a:endParaRPr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Консолидированный бюджет РФ и ГВБФ</a:t>
            </a:r>
            <a:endParaRPr lang="en-US" sz="1200" dirty="0" smtClean="0">
              <a:solidFill>
                <a:schemeClr val="tx1"/>
              </a:solidFill>
              <a:latin typeface="Arial" charset="0"/>
            </a:endParaRPr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Консолидированные данные по ППО и учреждениям</a:t>
            </a:r>
          </a:p>
          <a:p>
            <a:pPr marL="285750" indent="-285750" eaLnBrk="1" hangingPunct="1">
              <a:buFont typeface="Wingdings" panose="05000000000000000000" pitchFamily="2" charset="2"/>
              <a:buChar char="§"/>
              <a:defRPr/>
            </a:pP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Сводные данные по бюджетам бюджетных и автономных учреждений</a:t>
            </a:r>
            <a:endParaRPr lang="en-US" sz="1200" dirty="0" smtClean="0">
              <a:solidFill>
                <a:schemeClr val="tx1"/>
              </a:solidFill>
              <a:latin typeface="Arial" charset="0"/>
            </a:endParaRPr>
          </a:p>
          <a:p>
            <a:pPr>
              <a:defRPr/>
            </a:pPr>
            <a:endParaRPr lang="ru-RU" sz="1200" b="1" dirty="0" smtClean="0">
              <a:solidFill>
                <a:schemeClr val="tx1"/>
              </a:solidFill>
              <a:latin typeface="Arial" charset="0"/>
            </a:endParaRPr>
          </a:p>
          <a:p>
            <a:pPr>
              <a:defRPr/>
            </a:pP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Витрины данных</a:t>
            </a:r>
            <a:r>
              <a:rPr lang="ru-RU" sz="1200" b="1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ru-RU" sz="1200" b="1" dirty="0">
                <a:solidFill>
                  <a:schemeClr val="tx1"/>
                </a:solidFill>
                <a:latin typeface="Arial" charset="0"/>
              </a:rPr>
              <a:t>обновляются </a:t>
            </a:r>
            <a:r>
              <a:rPr lang="ru-RU" sz="1200" b="1" dirty="0" smtClean="0">
                <a:solidFill>
                  <a:schemeClr val="tx1"/>
                </a:solidFill>
                <a:latin typeface="Arial" charset="0"/>
              </a:rPr>
              <a:t>ежегодно</a:t>
            </a:r>
            <a:endParaRPr lang="en-US" sz="12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547664" y="195486"/>
            <a:ext cx="6372199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rgbClr val="076583"/>
                </a:solidFill>
                <a:latin typeface="Arial" pitchFamily="34" charset="0"/>
                <a:cs typeface="Arial" pitchFamily="34" charset="0"/>
              </a:rPr>
              <a:t>Витрины </a:t>
            </a:r>
            <a:r>
              <a:rPr lang="ru-RU" sz="1800" b="1" dirty="0">
                <a:solidFill>
                  <a:srgbClr val="076583"/>
                </a:solidFill>
                <a:latin typeface="Arial" pitchFamily="34" charset="0"/>
                <a:cs typeface="Arial" pitchFamily="34" charset="0"/>
              </a:rPr>
              <a:t>данных Федерального </a:t>
            </a:r>
            <a:r>
              <a:rPr lang="ru-RU" sz="1800" b="1" dirty="0" smtClean="0">
                <a:solidFill>
                  <a:srgbClr val="076583"/>
                </a:solidFill>
                <a:latin typeface="Arial" pitchFamily="34" charset="0"/>
                <a:cs typeface="Arial" pitchFamily="34" charset="0"/>
              </a:rPr>
              <a:t>казначейства</a:t>
            </a:r>
            <a:endParaRPr lang="ru-RU" sz="1800" b="1" dirty="0">
              <a:solidFill>
                <a:srgbClr val="07658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46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6" t="5471" r="25137"/>
          <a:stretch/>
        </p:blipFill>
        <p:spPr bwMode="auto">
          <a:xfrm>
            <a:off x="3131840" y="694221"/>
            <a:ext cx="4890097" cy="38328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934" y="267494"/>
            <a:ext cx="9142065" cy="50405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altLang="ru-RU" sz="1600" b="1" dirty="0" smtClean="0">
                <a:solidFill>
                  <a:srgbClr val="076583"/>
                </a:solidFill>
                <a:latin typeface="Arial" pitchFamily="34" charset="0"/>
                <a:cs typeface="Arial" pitchFamily="34" charset="0"/>
              </a:rPr>
              <a:t>Лучшая практика и опыт создания систем открытого бюджета и открытого правительства</a:t>
            </a:r>
            <a:endParaRPr lang="ru-RU" altLang="ru-RU" sz="1600" b="1" dirty="0">
              <a:solidFill>
                <a:srgbClr val="07658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 rotWithShape="1">
          <a:blip r:embed="rId3"/>
          <a:srcRect b="20280"/>
          <a:stretch/>
        </p:blipFill>
        <p:spPr bwMode="auto">
          <a:xfrm>
            <a:off x="6012160" y="915566"/>
            <a:ext cx="3081320" cy="41544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 rotWithShape="1">
          <a:blip r:embed="rId4" cstate="print"/>
          <a:srcRect l="15485"/>
          <a:stretch/>
        </p:blipFill>
        <p:spPr bwMode="auto">
          <a:xfrm>
            <a:off x="323528" y="747044"/>
            <a:ext cx="2811172" cy="42291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80"/>
          <a:stretch/>
        </p:blipFill>
        <p:spPr>
          <a:xfrm>
            <a:off x="1247834" y="1944216"/>
            <a:ext cx="3108142" cy="31478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308645" y="4011910"/>
            <a:ext cx="4702387" cy="100811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1200" b="1" dirty="0">
                <a:solidFill>
                  <a:schemeClr val="tx1"/>
                </a:solidFill>
                <a:latin typeface="Arial" charset="0"/>
              </a:rPr>
              <a:t>Ведущая практика разработки аналитических порталов</a:t>
            </a:r>
            <a:r>
              <a:rPr lang="ru-RU" sz="1200" dirty="0">
                <a:solidFill>
                  <a:schemeClr val="tx1"/>
                </a:solidFill>
                <a:latin typeface="Arial" charset="0"/>
              </a:rPr>
              <a:t>:</a:t>
            </a:r>
          </a:p>
          <a:p>
            <a:r>
              <a:rPr lang="ru-RU" sz="1200" dirty="0">
                <a:solidFill>
                  <a:schemeClr val="tx1"/>
                </a:solidFill>
                <a:latin typeface="Arial" charset="0"/>
              </a:rPr>
              <a:t>ИАС Ленинградской области </a:t>
            </a:r>
            <a:r>
              <a:rPr lang="en-US" sz="1200" dirty="0">
                <a:solidFill>
                  <a:schemeClr val="tx1"/>
                </a:solidFill>
                <a:latin typeface="Arial" charset="0"/>
                <a:hlinkClick r:id="rId6"/>
              </a:rPr>
              <a:t>monitoring.lenreg.ru</a:t>
            </a:r>
            <a:endParaRPr lang="ru-RU" sz="1200" dirty="0">
              <a:solidFill>
                <a:schemeClr val="tx1"/>
              </a:solidFill>
              <a:latin typeface="Arial" charset="0"/>
            </a:endParaRPr>
          </a:p>
          <a:p>
            <a:r>
              <a:rPr lang="ru-RU" sz="1200" dirty="0">
                <a:solidFill>
                  <a:schemeClr val="tx1"/>
                </a:solidFill>
                <a:latin typeface="Arial" charset="0"/>
              </a:rPr>
              <a:t>Открытый бюджет Московской области </a:t>
            </a:r>
            <a:r>
              <a:rPr lang="en-US" sz="1200" dirty="0">
                <a:solidFill>
                  <a:schemeClr val="tx1"/>
                </a:solidFill>
                <a:latin typeface="Arial" charset="0"/>
                <a:hlinkClick r:id="rId7"/>
              </a:rPr>
              <a:t>ob.mosreg.ru</a:t>
            </a:r>
            <a:r>
              <a:rPr lang="ru-RU" sz="1200" dirty="0">
                <a:solidFill>
                  <a:schemeClr val="tx1"/>
                </a:solidFill>
                <a:latin typeface="Arial" charset="0"/>
              </a:rPr>
              <a:t> </a:t>
            </a:r>
            <a:endParaRPr lang="en-US" sz="1200" dirty="0" smtClean="0">
              <a:solidFill>
                <a:schemeClr val="tx1"/>
              </a:solidFill>
              <a:latin typeface="Arial" charset="0"/>
            </a:endParaRPr>
          </a:p>
          <a:p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Бюджет </a:t>
            </a:r>
            <a:r>
              <a:rPr lang="ru-RU" sz="1200" dirty="0">
                <a:solidFill>
                  <a:schemeClr val="tx1"/>
                </a:solidFill>
                <a:latin typeface="Arial" charset="0"/>
              </a:rPr>
              <a:t>для граждан Омской области </a:t>
            </a:r>
            <a:r>
              <a:rPr lang="en-US" sz="1200" dirty="0" smtClean="0">
                <a:solidFill>
                  <a:schemeClr val="tx1"/>
                </a:solidFill>
                <a:latin typeface="Arial" charset="0"/>
                <a:hlinkClick r:id="rId7"/>
              </a:rPr>
              <a:t>budget.omsk.ifinmon.ru</a:t>
            </a:r>
            <a:endParaRPr lang="ru-RU" sz="1200" dirty="0" smtClean="0">
              <a:solidFill>
                <a:schemeClr val="tx1"/>
              </a:solidFill>
              <a:latin typeface="Arial" charset="0"/>
            </a:endParaRPr>
          </a:p>
          <a:p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Открытый </a:t>
            </a:r>
            <a:r>
              <a:rPr lang="ru-RU" sz="1200" dirty="0">
                <a:solidFill>
                  <a:schemeClr val="tx1"/>
                </a:solidFill>
                <a:latin typeface="Arial" charset="0"/>
              </a:rPr>
              <a:t>бюджет Краснодарского 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края </a:t>
            </a:r>
            <a:r>
              <a:rPr lang="en-US" sz="1200" dirty="0" smtClean="0">
                <a:solidFill>
                  <a:schemeClr val="tx1"/>
                </a:solidFill>
                <a:latin typeface="Arial" charset="0"/>
                <a:hlinkClick r:id="rId8"/>
              </a:rPr>
              <a:t>budgetkubani.ru</a:t>
            </a:r>
            <a:endParaRPr lang="en-US" sz="1200" dirty="0" smtClean="0">
              <a:solidFill>
                <a:schemeClr val="tx1"/>
              </a:solidFill>
              <a:latin typeface="Arial" charset="0"/>
            </a:endParaRPr>
          </a:p>
          <a:p>
            <a:endParaRPr lang="ru-RU" sz="1200" dirty="0">
              <a:solidFill>
                <a:schemeClr val="tx1"/>
              </a:solidFill>
              <a:latin typeface="Arial" charset="0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 </a:t>
            </a:r>
            <a:endParaRPr lang="ru-RU" sz="1200" dirty="0" smtClean="0">
              <a:solidFill>
                <a:schemeClr val="tx1"/>
              </a:solidFill>
              <a:latin typeface="Arial" charset="0"/>
            </a:endParaRPr>
          </a:p>
          <a:p>
            <a:r>
              <a:rPr lang="ru-RU" sz="1200" dirty="0">
                <a:solidFill>
                  <a:schemeClr val="tx1"/>
                </a:solidFill>
                <a:latin typeface="Arial" charset="0"/>
              </a:rPr>
              <a:t>	 </a:t>
            </a:r>
          </a:p>
        </p:txBody>
      </p:sp>
    </p:spTree>
    <p:extLst>
      <p:ext uri="{BB962C8B-B14F-4D97-AF65-F5344CB8AC3E}">
        <p14:creationId xmlns:p14="http://schemas.microsoft.com/office/powerpoint/2010/main" val="212762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7494"/>
            <a:ext cx="9144000" cy="36004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rgbClr val="076583"/>
                </a:solidFill>
                <a:latin typeface="Arial" charset="0"/>
              </a:rPr>
              <a:t>Открытый бюджет Московской области</a:t>
            </a:r>
            <a:r>
              <a:rPr lang="en-US" sz="1800" b="1" dirty="0" smtClean="0">
                <a:solidFill>
                  <a:srgbClr val="076583"/>
                </a:solidFill>
                <a:latin typeface="Arial" charset="0"/>
              </a:rPr>
              <a:t> </a:t>
            </a:r>
            <a:r>
              <a:rPr lang="en-US" sz="1800" b="1" dirty="0" smtClean="0">
                <a:solidFill>
                  <a:srgbClr val="076583"/>
                </a:solidFill>
                <a:latin typeface="Arial" charset="0"/>
                <a:hlinkClick r:id="rId2"/>
              </a:rPr>
              <a:t>http</a:t>
            </a:r>
            <a:r>
              <a:rPr lang="en-US" sz="1800" b="1" dirty="0">
                <a:solidFill>
                  <a:srgbClr val="076583"/>
                </a:solidFill>
                <a:latin typeface="Arial" charset="0"/>
                <a:hlinkClick r:id="rId2"/>
              </a:rPr>
              <a:t>://ob.mosreg.ru</a:t>
            </a:r>
            <a:r>
              <a:rPr lang="en-US" sz="1800" b="1" dirty="0" smtClean="0">
                <a:solidFill>
                  <a:srgbClr val="076583"/>
                </a:solidFill>
                <a:latin typeface="Arial" charset="0"/>
                <a:hlinkClick r:id="rId2"/>
              </a:rPr>
              <a:t>/</a:t>
            </a:r>
            <a:r>
              <a:rPr lang="ru-RU" sz="1800" b="1" dirty="0" smtClean="0">
                <a:solidFill>
                  <a:srgbClr val="076583"/>
                </a:solidFill>
                <a:latin typeface="Arial" charset="0"/>
              </a:rPr>
              <a:t> </a:t>
            </a:r>
            <a:endParaRPr lang="ru-RU" sz="1800" b="1" dirty="0" smtClean="0">
              <a:solidFill>
                <a:srgbClr val="076583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49"/>
          <a:stretch/>
        </p:blipFill>
        <p:spPr>
          <a:xfrm>
            <a:off x="125642" y="599652"/>
            <a:ext cx="4230334" cy="43771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26" r="23442" b="15926"/>
          <a:stretch/>
        </p:blipFill>
        <p:spPr>
          <a:xfrm>
            <a:off x="4499992" y="599652"/>
            <a:ext cx="4523424" cy="32723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Блок-схема: процесс 7"/>
          <p:cNvSpPr/>
          <p:nvPr/>
        </p:nvSpPr>
        <p:spPr bwMode="auto">
          <a:xfrm>
            <a:off x="4139952" y="3579862"/>
            <a:ext cx="4769743" cy="1368152"/>
          </a:xfrm>
          <a:prstGeom prst="flowChart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1200" dirty="0">
                <a:solidFill>
                  <a:schemeClr val="tx1"/>
                </a:solidFill>
                <a:latin typeface="Arial" charset="0"/>
              </a:rPr>
              <a:t>Информация на портале:</a:t>
            </a:r>
          </a:p>
          <a:p>
            <a:pPr marL="171450" indent="-171450" eaLnBrk="1" hangingPunct="1"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tx1"/>
                </a:solidFill>
                <a:latin typeface="Arial" charset="0"/>
              </a:rPr>
              <a:t>Общая информация о бюджете и бюджетном процессе;</a:t>
            </a:r>
          </a:p>
          <a:p>
            <a:pPr marL="171450" indent="-171450" eaLnBrk="1" hangingPunct="1"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tx1"/>
                </a:solidFill>
                <a:latin typeface="Arial" charset="0"/>
              </a:rPr>
              <a:t>Исполнение бюджета;</a:t>
            </a:r>
          </a:p>
          <a:p>
            <a:pPr marL="171450" indent="-171450" eaLnBrk="1" hangingPunct="1"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tx1"/>
                </a:solidFill>
                <a:latin typeface="Arial" charset="0"/>
              </a:rPr>
              <a:t>Налоговые поступления, задолженность, платежи в бюджет;</a:t>
            </a:r>
          </a:p>
          <a:p>
            <a:pPr marL="171450" indent="-171450" eaLnBrk="1" hangingPunct="1"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tx1"/>
                </a:solidFill>
                <a:latin typeface="Arial" charset="0"/>
              </a:rPr>
              <a:t>Расходные обязательства;</a:t>
            </a:r>
          </a:p>
          <a:p>
            <a:pPr marL="171450" indent="-171450" eaLnBrk="1" hangingPunct="1"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tx1"/>
                </a:solidFill>
                <a:latin typeface="Arial" charset="0"/>
              </a:rPr>
              <a:t>Государственные программы;</a:t>
            </a:r>
          </a:p>
          <a:p>
            <a:pPr marL="171450" indent="-171450" eaLnBrk="1" hangingPunct="1"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tx1"/>
                </a:solidFill>
                <a:latin typeface="Arial" charset="0"/>
              </a:rPr>
              <a:t>Муниципальные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14757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11511"/>
            <a:ext cx="9144000" cy="288031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rgbClr val="076583"/>
                </a:solidFill>
                <a:latin typeface="Arial" charset="0"/>
              </a:rPr>
              <a:t>Бюджет для граждан Омской области </a:t>
            </a:r>
            <a:r>
              <a:rPr lang="en-US" sz="1800" b="1" dirty="0">
                <a:solidFill>
                  <a:srgbClr val="076583"/>
                </a:solidFill>
                <a:latin typeface="Arial" charset="0"/>
                <a:hlinkClick r:id="rId4"/>
              </a:rPr>
              <a:t>http://budget.omsk.ifinmon.ru</a:t>
            </a:r>
            <a:r>
              <a:rPr lang="en-US" sz="1800" b="1" dirty="0" smtClean="0">
                <a:solidFill>
                  <a:srgbClr val="076583"/>
                </a:solidFill>
                <a:latin typeface="Arial" charset="0"/>
                <a:hlinkClick r:id="rId4"/>
              </a:rPr>
              <a:t>/</a:t>
            </a:r>
            <a:r>
              <a:rPr lang="ru-RU" sz="1800" b="1" dirty="0" smtClean="0">
                <a:solidFill>
                  <a:srgbClr val="076583"/>
                </a:solidFill>
                <a:latin typeface="Arial" charset="0"/>
              </a:rPr>
              <a:t> </a:t>
            </a:r>
            <a:endParaRPr lang="ru-RU" sz="1800" b="1" dirty="0" smtClean="0">
              <a:solidFill>
                <a:srgbClr val="076583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2777" y="718866"/>
            <a:ext cx="5653499" cy="3797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680" y="718866"/>
            <a:ext cx="3326192" cy="42291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95736" y="2233997"/>
            <a:ext cx="3330526" cy="27140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Блок-схема: процесс 7"/>
          <p:cNvSpPr/>
          <p:nvPr/>
        </p:nvSpPr>
        <p:spPr bwMode="auto">
          <a:xfrm>
            <a:off x="5436096" y="4011910"/>
            <a:ext cx="3312368" cy="859482"/>
          </a:xfrm>
          <a:prstGeom prst="flowChart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1200" b="1" dirty="0">
                <a:latin typeface="Arial" pitchFamily="34" charset="0"/>
                <a:cs typeface="Arial" pitchFamily="34" charset="0"/>
              </a:rPr>
              <a:t>Сервис «Народный бюджет»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позволяет гражданам принимать непосредственное участие в формировании областного бюджета на очередной финансовый год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3298" y="3645159"/>
            <a:ext cx="1918422" cy="144687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tIns="64800" rtlCol="0">
            <a:noAutofit/>
          </a:bodyPr>
          <a:lstStyle/>
          <a:p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hlinkClick r:id="rId8"/>
              </a:rPr>
              <a:t>Видео презентация</a:t>
            </a:r>
            <a:endParaRPr lang="ru-RU" sz="1400" b="1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</a:endParaRPr>
          </a:p>
          <a:p>
            <a:endParaRPr lang="en-US" sz="1600" dirty="0" smtClean="0">
              <a:hlinkClick r:id="rId9"/>
            </a:endParaRPr>
          </a:p>
        </p:txBody>
      </p:sp>
      <p:pic>
        <p:nvPicPr>
          <p:cNvPr id="13" name="Picture 2" descr="Главная страница YouTube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904" y="4083918"/>
            <a:ext cx="68580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6" t="6756" r="4872" b="7207"/>
          <a:stretch/>
        </p:blipFill>
        <p:spPr>
          <a:xfrm>
            <a:off x="177075" y="4072183"/>
            <a:ext cx="931862" cy="90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7100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0" y="339501"/>
            <a:ext cx="9144000" cy="28803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ctr" eaLnBrk="1" fontAlgn="auto" hangingPunct="1">
              <a:lnSpc>
                <a:spcPct val="80000"/>
              </a:lnSpc>
              <a:spcAft>
                <a:spcPts val="0"/>
              </a:spcAft>
              <a:defRPr sz="2200" b="1">
                <a:solidFill>
                  <a:srgbClr val="076583"/>
                </a:solidFill>
                <a:latin typeface="Arial" pitchFamily="34" charset="0"/>
                <a:ea typeface="+mj-ea"/>
              </a:defRPr>
            </a:lvl1pPr>
            <a:lvl2pPr algn="ctr">
              <a:defRPr sz="4400"/>
            </a:lvl2pPr>
            <a:lvl3pPr algn="ctr">
              <a:defRPr sz="4400"/>
            </a:lvl3pPr>
            <a:lvl4pPr algn="ctr">
              <a:defRPr sz="4400"/>
            </a:lvl4pPr>
            <a:lvl5pPr algn="ctr">
              <a:defRPr sz="4400"/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/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/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/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/>
            </a:lvl9pPr>
          </a:lstStyle>
          <a:p>
            <a:r>
              <a:rPr lang="ru-RU" sz="1800" dirty="0" smtClean="0"/>
              <a:t>Мониторинг Ленинградской области </a:t>
            </a:r>
            <a:r>
              <a:rPr lang="en-US" sz="1800" dirty="0">
                <a:hlinkClick r:id="rId2"/>
              </a:rPr>
              <a:t>http://monitoring.lenreg.ru</a:t>
            </a:r>
            <a:r>
              <a:rPr lang="en-US" sz="1800" dirty="0" smtClean="0">
                <a:hlinkClick r:id="rId2"/>
              </a:rPr>
              <a:t>/</a:t>
            </a:r>
            <a:endParaRPr lang="ru-RU" sz="18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1" t="6335" r="20079" b="7546"/>
          <a:stretch/>
        </p:blipFill>
        <p:spPr bwMode="auto">
          <a:xfrm>
            <a:off x="251520" y="699542"/>
            <a:ext cx="5377543" cy="42654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1" t="19936" r="25000" b="13983"/>
          <a:stretch/>
        </p:blipFill>
        <p:spPr bwMode="auto">
          <a:xfrm>
            <a:off x="4283968" y="1923678"/>
            <a:ext cx="4054045" cy="27577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8" t="15045" r="24013" b="1905"/>
          <a:stretch/>
        </p:blipFill>
        <p:spPr bwMode="auto">
          <a:xfrm>
            <a:off x="5575826" y="825582"/>
            <a:ext cx="3172638" cy="2682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294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744"/>
          <a:stretch/>
        </p:blipFill>
        <p:spPr bwMode="auto">
          <a:xfrm>
            <a:off x="179512" y="634250"/>
            <a:ext cx="5904656" cy="43150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339501"/>
            <a:ext cx="9144000" cy="28803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ctr" eaLnBrk="1" fontAlgn="auto" hangingPunct="1">
              <a:lnSpc>
                <a:spcPct val="80000"/>
              </a:lnSpc>
              <a:spcAft>
                <a:spcPts val="0"/>
              </a:spcAft>
              <a:defRPr sz="2200" b="1">
                <a:solidFill>
                  <a:srgbClr val="076583"/>
                </a:solidFill>
                <a:latin typeface="Arial" pitchFamily="34" charset="0"/>
                <a:ea typeface="+mj-ea"/>
              </a:defRPr>
            </a:lvl1pPr>
            <a:lvl2pPr algn="ctr">
              <a:defRPr sz="4400"/>
            </a:lvl2pPr>
            <a:lvl3pPr algn="ctr">
              <a:defRPr sz="4400"/>
            </a:lvl3pPr>
            <a:lvl4pPr algn="ctr">
              <a:defRPr sz="4400"/>
            </a:lvl4pPr>
            <a:lvl5pPr algn="ctr">
              <a:defRPr sz="4400"/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/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/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/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/>
            </a:lvl9pPr>
          </a:lstStyle>
          <a:p>
            <a:r>
              <a:rPr lang="ru-RU" sz="1800" dirty="0"/>
              <a:t>Открытый бюджет Краснодарского края</a:t>
            </a:r>
            <a:r>
              <a:rPr lang="ru-RU" sz="1800" dirty="0" smtClean="0">
                <a:latin typeface="Arial" charset="0"/>
              </a:rPr>
              <a:t> </a:t>
            </a:r>
            <a:r>
              <a:rPr lang="en-US" sz="1800" dirty="0">
                <a:latin typeface="Arial" charset="0"/>
                <a:hlinkClick r:id="rId3"/>
              </a:rPr>
              <a:t>http://budgetkubani.ru</a:t>
            </a:r>
            <a:r>
              <a:rPr lang="en-US" sz="1800" dirty="0" smtClean="0">
                <a:latin typeface="Arial" charset="0"/>
                <a:hlinkClick r:id="rId3"/>
              </a:rPr>
              <a:t>/</a:t>
            </a:r>
            <a:endParaRPr lang="en-US" sz="1800" dirty="0" smtClean="0">
              <a:latin typeface="Arial" charset="0"/>
            </a:endParaRPr>
          </a:p>
          <a:p>
            <a:endParaRPr lang="ru-RU" sz="18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7" b="49139"/>
          <a:stretch/>
        </p:blipFill>
        <p:spPr bwMode="auto">
          <a:xfrm>
            <a:off x="2499438" y="3042642"/>
            <a:ext cx="6574685" cy="15453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864690" y="771550"/>
            <a:ext cx="3178913" cy="19115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200" b="1" dirty="0">
                <a:latin typeface="Arial" pitchFamily="34" charset="0"/>
                <a:cs typeface="Arial" pitchFamily="34" charset="0"/>
              </a:rPr>
              <a:t>Наполнение Портала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база финансовых и бюджетных знаний;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тематические разделы аналитики;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Краснодарский край и регионы России;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муниципальные образования;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бюджет для граждан;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открытые данные;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интерактивные сервисы обратной связи;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веб-конструктор данных.</a:t>
            </a:r>
          </a:p>
        </p:txBody>
      </p:sp>
    </p:spTree>
    <p:extLst>
      <p:ext uri="{BB962C8B-B14F-4D97-AF65-F5344CB8AC3E}">
        <p14:creationId xmlns:p14="http://schemas.microsoft.com/office/powerpoint/2010/main" val="78710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1520" y="270346"/>
            <a:ext cx="8892480" cy="3571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1800" b="1" dirty="0" smtClean="0">
                <a:solidFill>
                  <a:srgbClr val="076583"/>
                </a:solidFill>
                <a:latin typeface="Arial" pitchFamily="34" charset="0"/>
                <a:cs typeface="Arial" pitchFamily="34" charset="0"/>
                <a:sym typeface="Arial" panose="020B0604020202020204" pitchFamily="34" charset="0"/>
              </a:rPr>
              <a:t>Единый портал </a:t>
            </a:r>
            <a:r>
              <a:rPr lang="ru-RU" sz="1800" b="1" dirty="0">
                <a:solidFill>
                  <a:srgbClr val="076583"/>
                </a:solidFill>
                <a:latin typeface="Arial" pitchFamily="34" charset="0"/>
                <a:cs typeface="Arial" pitchFamily="34" charset="0"/>
                <a:sym typeface="Arial" panose="020B0604020202020204" pitchFamily="34" charset="0"/>
              </a:rPr>
              <a:t>бюджетной </a:t>
            </a:r>
            <a:r>
              <a:rPr lang="ru-RU" sz="1800" b="1" dirty="0" smtClean="0">
                <a:solidFill>
                  <a:srgbClr val="076583"/>
                </a:solidFill>
                <a:latin typeface="Arial" pitchFamily="34" charset="0"/>
                <a:cs typeface="Arial" pitchFamily="34" charset="0"/>
                <a:sym typeface="Arial" panose="020B0604020202020204" pitchFamily="34" charset="0"/>
              </a:rPr>
              <a:t>системы Российской Федерации </a:t>
            </a:r>
            <a:endParaRPr lang="ru-RU" sz="1800" b="1" dirty="0">
              <a:solidFill>
                <a:srgbClr val="07658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3155913"/>
            <a:ext cx="812698" cy="812698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8"/>
          <a:stretch/>
        </p:blipFill>
        <p:spPr bwMode="auto">
          <a:xfrm>
            <a:off x="235396" y="589722"/>
            <a:ext cx="8665786" cy="4430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58618" y="3795886"/>
            <a:ext cx="1189046" cy="112341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tIns="64800" rtlCol="0">
            <a:noAutofit/>
          </a:bodyPr>
          <a:lstStyle/>
          <a:p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hlinkClick r:id="rId6"/>
              </a:rPr>
              <a:t>Видео презентация</a:t>
            </a:r>
            <a:endParaRPr lang="ru-RU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</a:endParaRPr>
          </a:p>
          <a:p>
            <a:endParaRPr lang="en-US" sz="1600" dirty="0" smtClean="0">
              <a:hlinkClick r:id="rId7"/>
            </a:endParaRPr>
          </a:p>
        </p:txBody>
      </p:sp>
      <p:pic>
        <p:nvPicPr>
          <p:cNvPr id="16" name="Picture 2" descr="Главная страница YouTub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212" y="4619099"/>
            <a:ext cx="532488" cy="22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47" y="4299942"/>
            <a:ext cx="547354" cy="547354"/>
          </a:xfrm>
          <a:prstGeom prst="rect">
            <a:avLst/>
          </a:prstGeom>
        </p:spPr>
      </p:pic>
      <p:sp>
        <p:nvSpPr>
          <p:cNvPr id="19" name="Блок-схема: процесс 18"/>
          <p:cNvSpPr/>
          <p:nvPr/>
        </p:nvSpPr>
        <p:spPr>
          <a:xfrm>
            <a:off x="3923928" y="2427734"/>
            <a:ext cx="5148064" cy="2485243"/>
          </a:xfrm>
          <a:prstGeom prst="flowChart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Единый портал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на платформе «Электронного бюджета» 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развернут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по адресу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budget.gov.ru</a:t>
            </a:r>
            <a:endParaRPr lang="en-US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ru-RU" sz="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Открытая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часть портала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предусматривается как публичный информационный ресурс, обеспечивающий свободный доступ к нормативной, статистической и аналитической информации в сфере управления общественными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финансами.</a:t>
            </a:r>
          </a:p>
          <a:p>
            <a:pPr>
              <a:defRPr/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Бюджетным кодексом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единый портал определен как инструмент реализации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принципа прозрачности (открытости)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бюджетов бюджетной системы Российской Федерации.</a:t>
            </a:r>
          </a:p>
          <a:p>
            <a:pPr>
              <a:defRPr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новой редакции Бюджетного кодекса портал определен как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публичный информационный ресурс в сфере бюджетных правоотношений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5347648" y="855204"/>
            <a:ext cx="3724344" cy="495672"/>
          </a:xfrm>
          <a:prstGeom prst="flowChart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Единый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портал переведен в промышленную эксплуатацию с 1 июля 2015 года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790" y="2191100"/>
            <a:ext cx="812698" cy="81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2224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0223" t="15684" r="23818" b="22901"/>
          <a:stretch/>
        </p:blipFill>
        <p:spPr>
          <a:xfrm>
            <a:off x="4614" y="627534"/>
            <a:ext cx="3275745" cy="20222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-11410" y="339502"/>
            <a:ext cx="9155410" cy="288032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rgbClr val="076583"/>
                </a:solidFill>
                <a:latin typeface="Arial" pitchFamily="34" charset="0"/>
                <a:cs typeface="Arial" pitchFamily="34" charset="0"/>
              </a:rPr>
              <a:t>Форма представления данных на портале</a:t>
            </a:r>
            <a:endParaRPr lang="ru-RU" sz="1800" b="1" dirty="0">
              <a:solidFill>
                <a:srgbClr val="07658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6692" t="17047" r="25933" b="17230"/>
          <a:stretch/>
        </p:blipFill>
        <p:spPr>
          <a:xfrm>
            <a:off x="3056984" y="627534"/>
            <a:ext cx="5828145" cy="31979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8261" r="27450" b="38945"/>
          <a:stretch/>
        </p:blipFill>
        <p:spPr>
          <a:xfrm>
            <a:off x="5319856" y="655489"/>
            <a:ext cx="3838084" cy="15710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14451" t="16464" r="12519" b="31280"/>
          <a:stretch/>
        </p:blipFill>
        <p:spPr>
          <a:xfrm>
            <a:off x="4427983" y="3075806"/>
            <a:ext cx="4210535" cy="16946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6408948" y="2290178"/>
            <a:ext cx="2772308" cy="194421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1200" b="1" dirty="0">
                <a:solidFill>
                  <a:schemeClr val="tx1"/>
                </a:solidFill>
                <a:latin typeface="Arial" charset="0"/>
              </a:rPr>
              <a:t>Наглядная и простая форма представления информации</a:t>
            </a:r>
            <a:r>
              <a:rPr lang="ru-RU" sz="1200" dirty="0">
                <a:solidFill>
                  <a:schemeClr val="tx1"/>
                </a:solidFill>
                <a:latin typeface="Arial" charset="0"/>
              </a:rPr>
              <a:t>. </a:t>
            </a:r>
            <a:endParaRPr lang="ru-RU" sz="1200" dirty="0" smtClean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defRPr/>
            </a:pPr>
            <a:r>
              <a:rPr lang="ru-RU" sz="1200" b="1" dirty="0" smtClean="0">
                <a:solidFill>
                  <a:schemeClr val="tx1"/>
                </a:solidFill>
                <a:latin typeface="Arial" charset="0"/>
              </a:rPr>
              <a:t>Современные </a:t>
            </a:r>
            <a:r>
              <a:rPr lang="ru-RU" sz="1200" b="1" dirty="0">
                <a:solidFill>
                  <a:schemeClr val="tx1"/>
                </a:solidFill>
                <a:latin typeface="Arial" charset="0"/>
              </a:rPr>
              <a:t>технологии визуализации</a:t>
            </a:r>
            <a:r>
              <a:rPr lang="ru-RU" sz="1200" dirty="0">
                <a:solidFill>
                  <a:schemeClr val="tx1"/>
                </a:solidFill>
                <a:latin typeface="Arial" charset="0"/>
              </a:rPr>
              <a:t> с использованием HTML5. </a:t>
            </a:r>
          </a:p>
          <a:p>
            <a:pPr eaLnBrk="1" hangingPunct="1">
              <a:defRPr/>
            </a:pPr>
            <a:r>
              <a:rPr lang="ru-RU" sz="1200" b="1" dirty="0">
                <a:solidFill>
                  <a:schemeClr val="tx1"/>
                </a:solidFill>
                <a:latin typeface="Arial" charset="0"/>
              </a:rPr>
              <a:t>Последовательная детализация</a:t>
            </a:r>
            <a:r>
              <a:rPr lang="ru-RU" sz="1200" dirty="0">
                <a:solidFill>
                  <a:schemeClr val="tx1"/>
                </a:solidFill>
                <a:latin typeface="Arial" charset="0"/>
              </a:rPr>
              <a:t>: укрупненные сигналы -&gt; ситуационные панели &gt; детализированные 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данные.</a:t>
            </a:r>
          </a:p>
          <a:p>
            <a:pPr eaLnBrk="1" hangingPunct="1">
              <a:defRPr/>
            </a:pPr>
            <a:r>
              <a:rPr lang="ru-RU" sz="1200" b="1" dirty="0" smtClean="0">
                <a:solidFill>
                  <a:schemeClr val="tx1"/>
                </a:solidFill>
                <a:latin typeface="Arial" charset="0"/>
              </a:rPr>
              <a:t>Интерактивные сервисы</a:t>
            </a:r>
            <a:endParaRPr lang="ru-RU" sz="1200" b="1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defRPr/>
            </a:pPr>
            <a:endParaRPr lang="ru-RU" sz="1050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3074" name="Picture 2" descr="C:\Users\tulicheva\Desktop\ЕПБС\12_формы представления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6" t="28493" r="17010" b="6625"/>
          <a:stretch/>
        </p:blipFill>
        <p:spPr bwMode="auto">
          <a:xfrm>
            <a:off x="72008" y="2138202"/>
            <a:ext cx="5220072" cy="29021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10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-11410" y="339502"/>
            <a:ext cx="9155410" cy="360040"/>
          </a:xfrm>
        </p:spPr>
        <p:txBody>
          <a:bodyPr rtlCol="0">
            <a:no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1800" b="1" dirty="0">
                <a:solidFill>
                  <a:srgbClr val="076583"/>
                </a:solidFill>
                <a:latin typeface="Arial" pitchFamily="34" charset="0"/>
                <a:cs typeface="Arial" pitchFamily="34" charset="0"/>
              </a:rPr>
              <a:t>Информационные источники. </a:t>
            </a:r>
            <a:r>
              <a:rPr lang="ru-RU" sz="1800" b="1" dirty="0" smtClean="0">
                <a:solidFill>
                  <a:srgbClr val="076583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800" b="1" dirty="0" smtClean="0">
                <a:solidFill>
                  <a:srgbClr val="076583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rgbClr val="076583"/>
                </a:solidFill>
                <a:latin typeface="Arial" pitchFamily="34" charset="0"/>
                <a:cs typeface="Arial" pitchFamily="34" charset="0"/>
              </a:rPr>
              <a:t>Функциональные подсистемы системы Электронный бюджет</a:t>
            </a:r>
            <a:endParaRPr lang="ru-RU" sz="1800" b="1" dirty="0">
              <a:solidFill>
                <a:srgbClr val="07658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1" name="Picture 3" descr="\\fs\design\ЕПБС\ЗАДАЧИ\Новый ролик\JPG\11_схема 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" t="7160" r="6320" b="6049"/>
          <a:stretch/>
        </p:blipFill>
        <p:spPr bwMode="auto">
          <a:xfrm>
            <a:off x="611560" y="749042"/>
            <a:ext cx="7839616" cy="43429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59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-11410" y="339502"/>
            <a:ext cx="9155410" cy="288032"/>
          </a:xfrm>
        </p:spPr>
        <p:txBody>
          <a:bodyPr rtlCol="0">
            <a:no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rgbClr val="076583"/>
                </a:solidFill>
                <a:latin typeface="Arial" pitchFamily="34" charset="0"/>
                <a:cs typeface="Arial" pitchFamily="34" charset="0"/>
              </a:rPr>
              <a:t>Информационные источники. Внешние информационные системы</a:t>
            </a:r>
            <a:endParaRPr lang="ru-RU" sz="1800" b="1" dirty="0">
              <a:solidFill>
                <a:srgbClr val="07658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\\fs\design\ЕПБС\ЗАДАЧИ\Новый ролик\JPG\схема 1_со стрелками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6" b="7306"/>
          <a:stretch/>
        </p:blipFill>
        <p:spPr bwMode="auto">
          <a:xfrm>
            <a:off x="206747" y="747489"/>
            <a:ext cx="8757741" cy="4200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802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-11410" y="339502"/>
            <a:ext cx="9155410" cy="288032"/>
          </a:xfrm>
        </p:spPr>
        <p:txBody>
          <a:bodyPr rtlCol="0">
            <a:no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1800" b="1" dirty="0">
                <a:solidFill>
                  <a:srgbClr val="076583"/>
                </a:solidFill>
                <a:latin typeface="Arial" pitchFamily="34" charset="0"/>
                <a:cs typeface="Arial" pitchFamily="34" charset="0"/>
              </a:rPr>
              <a:t>Сервис конструктора </a:t>
            </a:r>
            <a:r>
              <a:rPr lang="ru-RU" sz="1800" b="1" dirty="0" smtClean="0">
                <a:solidFill>
                  <a:srgbClr val="076583"/>
                </a:solidFill>
                <a:latin typeface="Arial" pitchFamily="34" charset="0"/>
                <a:cs typeface="Arial" pitchFamily="34" charset="0"/>
              </a:rPr>
              <a:t>данных</a:t>
            </a:r>
            <a:endParaRPr lang="ru-RU" sz="1800" b="1" dirty="0">
              <a:solidFill>
                <a:srgbClr val="07658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9" name="Picture 3" descr="C:\Users\tulicheva\Downloads\07 cop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53" y="699740"/>
            <a:ext cx="7296459" cy="41042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tulicheva\Downloads\14 cop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32" y="2499742"/>
            <a:ext cx="457200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tulicheva\Downloads\09 copy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35"/>
          <a:stretch/>
        </p:blipFill>
        <p:spPr bwMode="auto">
          <a:xfrm>
            <a:off x="5868144" y="928234"/>
            <a:ext cx="3194348" cy="22928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228184" y="3363838"/>
            <a:ext cx="2664296" cy="158417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1050" b="1" dirty="0" smtClean="0">
                <a:solidFill>
                  <a:schemeClr val="tx1"/>
                </a:solidFill>
                <a:latin typeface="Arial" charset="0"/>
              </a:rPr>
              <a:t>Сервис </a:t>
            </a:r>
            <a:r>
              <a:rPr lang="ru-RU" sz="1050" b="1" dirty="0">
                <a:solidFill>
                  <a:schemeClr val="tx1"/>
                </a:solidFill>
                <a:latin typeface="Arial" charset="0"/>
              </a:rPr>
              <a:t>конструктора данных</a:t>
            </a:r>
            <a:r>
              <a:rPr lang="ru-RU" sz="1050" dirty="0">
                <a:solidFill>
                  <a:schemeClr val="tx1"/>
                </a:solidFill>
                <a:latin typeface="Arial" charset="0"/>
              </a:rPr>
              <a:t> работает с многомерными моделями в терминах предметной области и предназначен для экспертного сообщества и учебных учреждений</a:t>
            </a:r>
          </a:p>
          <a:p>
            <a:pPr eaLnBrk="1" hangingPunct="1">
              <a:defRPr/>
            </a:pPr>
            <a:endParaRPr lang="ru-RU" sz="1050" dirty="0" smtClean="0">
              <a:solidFill>
                <a:schemeClr val="tx1"/>
              </a:solidFill>
              <a:latin typeface="Arial" charset="0"/>
            </a:endParaRPr>
          </a:p>
          <a:p>
            <a:pPr>
              <a:defRPr/>
            </a:pPr>
            <a:r>
              <a:rPr lang="ru-RU" sz="1050" dirty="0">
                <a:solidFill>
                  <a:schemeClr val="tx1"/>
                </a:solidFill>
                <a:latin typeface="Arial" charset="0"/>
              </a:rPr>
              <a:t>В сервисе конструктора данных доступно </a:t>
            </a:r>
            <a:r>
              <a:rPr lang="ru-RU" sz="1050" b="1" dirty="0">
                <a:solidFill>
                  <a:schemeClr val="tx1"/>
                </a:solidFill>
                <a:latin typeface="Arial" charset="0"/>
              </a:rPr>
              <a:t>62 базы данных</a:t>
            </a:r>
            <a:r>
              <a:rPr lang="ru-RU" sz="1050" dirty="0">
                <a:solidFill>
                  <a:schemeClr val="tx1"/>
                </a:solidFill>
                <a:latin typeface="Arial" charset="0"/>
              </a:rPr>
              <a:t> для анализа</a:t>
            </a:r>
          </a:p>
          <a:p>
            <a:pPr eaLnBrk="1" hangingPunct="1">
              <a:defRPr/>
            </a:pPr>
            <a:endParaRPr lang="ru-RU" sz="105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88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95486"/>
            <a:ext cx="9144000" cy="43204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1800" b="1" dirty="0" smtClean="0">
                <a:solidFill>
                  <a:srgbClr val="076583"/>
                </a:solidFill>
                <a:latin typeface="Arial" charset="0"/>
              </a:rPr>
              <a:t>API</a:t>
            </a:r>
            <a:r>
              <a:rPr lang="ru-RU" sz="1800" b="1" dirty="0" smtClean="0">
                <a:solidFill>
                  <a:srgbClr val="076583"/>
                </a:solidFill>
                <a:latin typeface="Arial" charset="0"/>
              </a:rPr>
              <a:t>, </a:t>
            </a:r>
            <a:r>
              <a:rPr lang="en-US" sz="1800" b="1" dirty="0" smtClean="0">
                <a:solidFill>
                  <a:srgbClr val="076583"/>
                </a:solidFill>
                <a:latin typeface="Arial" charset="0"/>
              </a:rPr>
              <a:t>SDK</a:t>
            </a:r>
            <a:r>
              <a:rPr lang="ru-RU" sz="1800" b="1" dirty="0" smtClean="0">
                <a:solidFill>
                  <a:srgbClr val="076583"/>
                </a:solidFill>
                <a:latin typeface="Arial" charset="0"/>
              </a:rPr>
              <a:t> и открытые машиночитаемые данные</a:t>
            </a:r>
            <a:endParaRPr lang="ru-RU" sz="1800" b="1" dirty="0" smtClean="0">
              <a:solidFill>
                <a:srgbClr val="076583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3957" t="28257" r="5445" b="1102"/>
          <a:stretch/>
        </p:blipFill>
        <p:spPr>
          <a:xfrm>
            <a:off x="395536" y="627534"/>
            <a:ext cx="8208912" cy="3600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51520" y="3859110"/>
            <a:ext cx="4464496" cy="10572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Формируются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наборы открытых данных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 соответствии с методическими рекомендациями согласно протоколу заседания Правительственной комиссии </a:t>
            </a:r>
          </a:p>
          <a:p>
            <a:pPr>
              <a:defRPr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по координации деятельности открытого правительства </a:t>
            </a:r>
          </a:p>
          <a:p>
            <a:pPr>
              <a:defRPr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от 29 мая 2014 года № 4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148064" y="3859110"/>
            <a:ext cx="3600400" cy="104773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1200" dirty="0">
                <a:solidFill>
                  <a:schemeClr val="tx1"/>
                </a:solidFill>
                <a:latin typeface="Arial" charset="0"/>
              </a:rPr>
              <a:t>Разработчики других программных комплексов и автоматизированных систем могут использовать </a:t>
            </a:r>
            <a:r>
              <a:rPr lang="en-US" sz="1200" b="1" dirty="0">
                <a:solidFill>
                  <a:schemeClr val="tx1"/>
                </a:solidFill>
                <a:latin typeface="Arial" charset="0"/>
              </a:rPr>
              <a:t>API</a:t>
            </a:r>
            <a:r>
              <a:rPr lang="ru-RU" sz="1200" b="1" dirty="0">
                <a:solidFill>
                  <a:schemeClr val="tx1"/>
                </a:solidFill>
                <a:latin typeface="Arial" charset="0"/>
              </a:rPr>
              <a:t> (</a:t>
            </a:r>
            <a:r>
              <a:rPr lang="en-US" sz="1200" b="1" dirty="0">
                <a:solidFill>
                  <a:schemeClr val="tx1"/>
                </a:solidFill>
                <a:latin typeface="Arial" charset="0"/>
              </a:rPr>
              <a:t>application programming interface</a:t>
            </a:r>
            <a:r>
              <a:rPr lang="ru-RU" sz="1200" dirty="0">
                <a:solidFill>
                  <a:schemeClr val="tx1"/>
                </a:solidFill>
                <a:latin typeface="Arial" charset="0"/>
              </a:rPr>
              <a:t>)</a:t>
            </a:r>
            <a:r>
              <a:rPr lang="en-US" sz="1200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Arial" charset="0"/>
              </a:rPr>
              <a:t>и </a:t>
            </a:r>
            <a:r>
              <a:rPr lang="en-US" sz="1200" b="1" dirty="0">
                <a:solidFill>
                  <a:schemeClr val="tx1"/>
                </a:solidFill>
                <a:latin typeface="Arial" charset="0"/>
              </a:rPr>
              <a:t>SDK</a:t>
            </a:r>
            <a:r>
              <a:rPr lang="ru-RU" sz="1200" b="1" dirty="0">
                <a:solidFill>
                  <a:schemeClr val="tx1"/>
                </a:solidFill>
                <a:latin typeface="Arial" charset="0"/>
              </a:rPr>
              <a:t> (</a:t>
            </a:r>
            <a:r>
              <a:rPr lang="en-US" sz="1200" b="1" dirty="0">
                <a:solidFill>
                  <a:schemeClr val="tx1"/>
                </a:solidFill>
                <a:latin typeface="Arial" charset="0"/>
              </a:rPr>
              <a:t>software development kit</a:t>
            </a:r>
            <a:r>
              <a:rPr lang="ru-RU" sz="1200" b="1" dirty="0">
                <a:solidFill>
                  <a:schemeClr val="tx1"/>
                </a:solidFill>
                <a:latin typeface="Arial" charset="0"/>
              </a:rPr>
              <a:t>)</a:t>
            </a:r>
            <a:r>
              <a:rPr lang="en-US" sz="1200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портала</a:t>
            </a:r>
            <a:endParaRPr lang="ru-RU" sz="12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defRPr/>
            </a:pPr>
            <a:endParaRPr lang="ru-RU" sz="12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6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8101" y="267494"/>
            <a:ext cx="91440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eaLnBrk="1" fontAlgn="auto" hangingPunct="1">
              <a:lnSpc>
                <a:spcPct val="80000"/>
              </a:lnSpc>
              <a:spcAft>
                <a:spcPts val="0"/>
              </a:spcAft>
              <a:defRPr sz="2200" b="1">
                <a:solidFill>
                  <a:srgbClr val="076583"/>
                </a:solidFill>
                <a:latin typeface="Arial" pitchFamily="34" charset="0"/>
                <a:ea typeface="+mj-ea"/>
              </a:defRPr>
            </a:lvl1pPr>
            <a:lvl2pPr algn="ctr">
              <a:defRPr sz="4400"/>
            </a:lvl2pPr>
            <a:lvl3pPr algn="ctr">
              <a:defRPr sz="4400"/>
            </a:lvl3pPr>
            <a:lvl4pPr algn="ctr">
              <a:defRPr sz="4400"/>
            </a:lvl4pPr>
            <a:lvl5pPr algn="ctr">
              <a:defRPr sz="4400"/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/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/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/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/>
            </a:lvl9pPr>
          </a:lstStyle>
          <a:p>
            <a:r>
              <a:rPr lang="ru-RU" sz="1800" dirty="0" smtClean="0"/>
              <a:t>Работа редакторского </a:t>
            </a:r>
            <a:r>
              <a:rPr lang="ru-RU" sz="1800" dirty="0"/>
              <a:t>персонала для наполнения контента </a:t>
            </a:r>
            <a:endParaRPr lang="ru-RU" sz="1800" dirty="0" smtClean="0"/>
          </a:p>
          <a:p>
            <a:r>
              <a:rPr lang="ru-RU" sz="1800" dirty="0" smtClean="0"/>
              <a:t>открытой части единого портала</a:t>
            </a:r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2187" b="45617"/>
          <a:stretch/>
        </p:blipFill>
        <p:spPr>
          <a:xfrm>
            <a:off x="38101" y="780956"/>
            <a:ext cx="7598112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2708" t="5555" r="23437" b="41296"/>
          <a:stretch/>
        </p:blipFill>
        <p:spPr>
          <a:xfrm>
            <a:off x="1681566" y="1478558"/>
            <a:ext cx="5562719" cy="30880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Блок-схема: процесс 6"/>
          <p:cNvSpPr/>
          <p:nvPr/>
        </p:nvSpPr>
        <p:spPr>
          <a:xfrm>
            <a:off x="179512" y="3589268"/>
            <a:ext cx="5328592" cy="1358746"/>
          </a:xfrm>
          <a:prstGeom prst="flowChart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ru-RU" sz="1200" dirty="0">
                <a:solidFill>
                  <a:schemeClr val="tx1"/>
                </a:solidFill>
                <a:latin typeface="Arial" charset="0"/>
              </a:rPr>
              <a:t>Реализованы компоненты редактирования структуры и страниц портала, </a:t>
            </a:r>
            <a:r>
              <a:rPr lang="ru-RU" sz="1200" dirty="0" err="1">
                <a:solidFill>
                  <a:schemeClr val="tx1"/>
                </a:solidFill>
                <a:latin typeface="Arial" charset="0"/>
              </a:rPr>
              <a:t>тэгирования</a:t>
            </a:r>
            <a:r>
              <a:rPr lang="ru-RU" sz="1200" dirty="0">
                <a:solidFill>
                  <a:schemeClr val="tx1"/>
                </a:solidFill>
                <a:latin typeface="Arial" charset="0"/>
              </a:rPr>
              <a:t> страниц, создания новостей, опросов, НПА. Реализован </a:t>
            </a:r>
            <a:r>
              <a:rPr lang="ru-RU" sz="1200" dirty="0" err="1">
                <a:solidFill>
                  <a:schemeClr val="tx1"/>
                </a:solidFill>
                <a:latin typeface="Arial" charset="0"/>
              </a:rPr>
              <a:t>портлетный</a:t>
            </a:r>
            <a:r>
              <a:rPr lang="ru-RU" sz="1200" dirty="0">
                <a:solidFill>
                  <a:schemeClr val="tx1"/>
                </a:solidFill>
                <a:latin typeface="Arial" charset="0"/>
              </a:rPr>
              <a:t> механизм встраивания аналитических элементов таблиц, диаграмм, картограмм в любую страницу портала или любую страницу личного кабинета ЭБ. Также элементы 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порталов могут </a:t>
            </a:r>
            <a:r>
              <a:rPr lang="ru-RU" sz="1200" dirty="0">
                <a:solidFill>
                  <a:schemeClr val="tx1"/>
                </a:solidFill>
                <a:latin typeface="Arial" charset="0"/>
              </a:rPr>
              <a:t>встраиваться в портальные решения других организаций сектора </a:t>
            </a:r>
            <a:r>
              <a:rPr lang="ru-RU" sz="1200" dirty="0" err="1">
                <a:solidFill>
                  <a:schemeClr val="tx1"/>
                </a:solidFill>
                <a:latin typeface="Arial" charset="0"/>
              </a:rPr>
              <a:t>госуправления</a:t>
            </a:r>
            <a:endParaRPr lang="ru-RU" sz="1200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r="1056" b="16482"/>
          <a:stretch/>
        </p:blipFill>
        <p:spPr>
          <a:xfrm>
            <a:off x="4355976" y="996980"/>
            <a:ext cx="4681074" cy="2222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Блок-схема: процесс 9"/>
          <p:cNvSpPr/>
          <p:nvPr/>
        </p:nvSpPr>
        <p:spPr>
          <a:xfrm>
            <a:off x="5724128" y="3589268"/>
            <a:ext cx="3086102" cy="1358746"/>
          </a:xfrm>
          <a:prstGeom prst="flowChart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200" dirty="0">
                <a:solidFill>
                  <a:schemeClr val="tx1"/>
                </a:solidFill>
                <a:latin typeface="Arial" charset="0"/>
              </a:rPr>
              <a:t>Реализованы компоненты отслеживания изменений, выполненных редакторами ЕПБС, отправки изменений на согласование по бизнес-процессу, утверждения и подписания ЭП и публикации изменений в открытом контуре 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Портала</a:t>
            </a:r>
            <a:endParaRPr lang="ru-RU" sz="12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21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fs\design\ЕПБС\ЗАДАЧИ\Новый ролик\JPG\17_вход в ЛК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34"/>
          <a:stretch/>
        </p:blipFill>
        <p:spPr bwMode="auto">
          <a:xfrm>
            <a:off x="107504" y="699542"/>
            <a:ext cx="8650932" cy="4392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16959" y="2297551"/>
            <a:ext cx="2133600" cy="365125"/>
          </a:xfrm>
        </p:spPr>
        <p:txBody>
          <a:bodyPr/>
          <a:lstStyle/>
          <a:p>
            <a:pPr>
              <a:defRPr/>
            </a:pPr>
            <a:fld id="{37E93BFB-D100-4523-84CB-4E149CCACB6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5743872" y="1059582"/>
            <a:ext cx="3203848" cy="2520280"/>
          </a:xfrm>
          <a:prstGeom prst="flowChart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200" b="1" dirty="0">
                <a:solidFill>
                  <a:schemeClr val="tx1"/>
                </a:solidFill>
                <a:latin typeface="Arial" charset="0"/>
              </a:rPr>
              <a:t>Закрытая часть портала</a:t>
            </a:r>
            <a:r>
              <a:rPr lang="ru-RU" sz="1200" dirty="0">
                <a:solidFill>
                  <a:schemeClr val="tx1"/>
                </a:solidFill>
                <a:latin typeface="Arial" charset="0"/>
              </a:rPr>
              <a:t> состоит из «личных кабинетов», доступных пользователям, обладающим соответствующими полномочиями и имеющими сертификаты ключей электронной подписи, и является единой точкой доступа пользователей к функциям централизованных и сервисных подсистем системы «Электронный бюджет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»</a:t>
            </a:r>
          </a:p>
          <a:p>
            <a:r>
              <a:rPr lang="ru-RU" sz="1200" dirty="0">
                <a:solidFill>
                  <a:schemeClr val="tx1"/>
                </a:solidFill>
                <a:latin typeface="Arial" charset="0"/>
              </a:rPr>
              <a:t>Через портал осуществляется вход в интерфейс </a:t>
            </a:r>
            <a:r>
              <a:rPr lang="ru-RU" sz="1200" b="1" dirty="0">
                <a:solidFill>
                  <a:schemeClr val="tx1"/>
                </a:solidFill>
                <a:latin typeface="Arial" charset="0"/>
              </a:rPr>
              <a:t>функциональных подсистем системы «Электронный бюджет»</a:t>
            </a:r>
          </a:p>
          <a:p>
            <a:endParaRPr lang="ru-RU" sz="1200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6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67712" y="1089680"/>
            <a:ext cx="8128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2"/>
          <p:cNvSpPr txBox="1">
            <a:spLocks noGrp="1" noChangeArrowheads="1"/>
          </p:cNvSpPr>
          <p:nvPr>
            <p:ph type="title"/>
          </p:nvPr>
        </p:nvSpPr>
        <p:spPr>
          <a:xfrm>
            <a:off x="899592" y="267494"/>
            <a:ext cx="7348466" cy="4215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rgbClr val="076583"/>
                </a:solidFill>
                <a:latin typeface="Arial" pitchFamily="34" charset="0"/>
                <a:cs typeface="Arial" pitchFamily="34" charset="0"/>
              </a:rPr>
              <a:t>Закрытая часть единого портала бюджетной системы РФ</a:t>
            </a:r>
            <a:endParaRPr lang="ru-RU" sz="1800" b="1" dirty="0">
              <a:solidFill>
                <a:srgbClr val="07658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40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3317</TotalTime>
  <Words>711</Words>
  <Application>Microsoft Office PowerPoint</Application>
  <PresentationFormat>Экран (16:9)</PresentationFormat>
  <Paragraphs>87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Wingdings</vt:lpstr>
      <vt:lpstr>Тема Office</vt:lpstr>
      <vt:lpstr>Практика обеспечения аналитической информацией об исполнении бюджетов бюджетной системы Российской Федерации заинтересованных пользователей  Практика применения единых технологических процедур автоматизации учета и отчетности по исполнению бюджетов публично-правовых образований и отчетности бюджетных и автономных учреждениях в условиях централизации полномочий по ведению учета и формированию отчетности  </vt:lpstr>
      <vt:lpstr>Презентация PowerPoint</vt:lpstr>
      <vt:lpstr>Форма представления данных на портале</vt:lpstr>
      <vt:lpstr>Информационные источники.  Функциональные подсистемы системы Электронный бюджет</vt:lpstr>
      <vt:lpstr>Информационные источники. Внешние информационные системы</vt:lpstr>
      <vt:lpstr>Сервис конструктора данных</vt:lpstr>
      <vt:lpstr>API, SDK и открытые машиночитаемые данные</vt:lpstr>
      <vt:lpstr>Презентация PowerPoint</vt:lpstr>
      <vt:lpstr>Закрытая часть единого портала бюджетной системы РФ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Открытый бюджет Московской области http://ob.mosreg.ru/ </vt:lpstr>
      <vt:lpstr>Бюджет для граждан Омской области http://budget.omsk.ifinmon.ru/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Чекалов Сергей Викторович</dc:creator>
  <cp:lastModifiedBy>Заречина Анастасия Юрьевна</cp:lastModifiedBy>
  <cp:revision>161</cp:revision>
  <dcterms:created xsi:type="dcterms:W3CDTF">2015-06-02T07:52:51Z</dcterms:created>
  <dcterms:modified xsi:type="dcterms:W3CDTF">2015-09-15T08:58:15Z</dcterms:modified>
</cp:coreProperties>
</file>