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4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6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7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8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9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0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1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0" r:id="rId2"/>
    <p:sldMasterId id="2147484754" r:id="rId3"/>
    <p:sldMasterId id="2147484769" r:id="rId4"/>
    <p:sldMasterId id="2147484784" r:id="rId5"/>
    <p:sldMasterId id="2147484799" r:id="rId6"/>
    <p:sldMasterId id="2147484814" r:id="rId7"/>
    <p:sldMasterId id="2147484835" r:id="rId8"/>
    <p:sldMasterId id="2147484856" r:id="rId9"/>
    <p:sldMasterId id="2147484871" r:id="rId10"/>
    <p:sldMasterId id="2147484889" r:id="rId11"/>
    <p:sldMasterId id="2147484911" r:id="rId12"/>
  </p:sldMasterIdLst>
  <p:notesMasterIdLst>
    <p:notesMasterId r:id="rId24"/>
  </p:notesMasterIdLst>
  <p:handoutMasterIdLst>
    <p:handoutMasterId r:id="rId25"/>
  </p:handoutMasterIdLst>
  <p:sldIdLst>
    <p:sldId id="437" r:id="rId13"/>
    <p:sldId id="1557" r:id="rId14"/>
    <p:sldId id="1471" r:id="rId15"/>
    <p:sldId id="1532" r:id="rId16"/>
    <p:sldId id="1554" r:id="rId17"/>
    <p:sldId id="1561" r:id="rId18"/>
    <p:sldId id="1550" r:id="rId19"/>
    <p:sldId id="1551" r:id="rId20"/>
    <p:sldId id="1552" r:id="rId21"/>
    <p:sldId id="1556" r:id="rId22"/>
    <p:sldId id="1562" r:id="rId23"/>
  </p:sldIdLst>
  <p:sldSz cx="9144000" cy="6858000" type="screen4x3"/>
  <p:notesSz cx="6797675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76E9CB2-267B-4486-A407-0F5E4E79BBFA}">
          <p14:sldIdLst>
            <p14:sldId id="437"/>
            <p14:sldId id="1557"/>
            <p14:sldId id="1471"/>
            <p14:sldId id="1532"/>
            <p14:sldId id="1554"/>
            <p14:sldId id="1561"/>
            <p14:sldId id="1550"/>
            <p14:sldId id="1551"/>
            <p14:sldId id="1552"/>
            <p14:sldId id="1556"/>
            <p14:sldId id="15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0000"/>
    <a:srgbClr val="FFBC9B"/>
    <a:srgbClr val="CCCCFF"/>
    <a:srgbClr val="FF9966"/>
    <a:srgbClr val="99CCFF"/>
    <a:srgbClr val="494A7B"/>
    <a:srgbClr val="FFB28B"/>
    <a:srgbClr val="CC3300"/>
    <a:srgbClr val="99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97" autoAdjust="0"/>
    <p:restoredTop sz="67429" autoAdjust="0"/>
  </p:normalViewPr>
  <p:slideViewPr>
    <p:cSldViewPr>
      <p:cViewPr>
        <p:scale>
          <a:sx n="100" d="100"/>
          <a:sy n="100" d="100"/>
        </p:scale>
        <p:origin x="-221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0" y="1"/>
            <a:ext cx="294640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13" tIns="45557" rIns="91113" bIns="45557" numCol="1" anchor="t" anchorCtr="0" compatLnSpc="1">
            <a:prstTxWarp prst="textNoShape">
              <a:avLst/>
            </a:prstTxWarp>
          </a:bodyPr>
          <a:lstStyle>
            <a:lvl1pPr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690" y="1"/>
            <a:ext cx="294640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13" tIns="45557" rIns="91113" bIns="45557" numCol="1" anchor="t" anchorCtr="0" compatLnSpc="1">
            <a:prstTxWarp prst="textNoShape">
              <a:avLst/>
            </a:prstTxWarp>
          </a:bodyPr>
          <a:lstStyle>
            <a:lvl1pPr algn="r"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fld id="{610D1F21-8775-490F-B6EF-E67A8D699FDC}" type="datetimeFigureOut">
              <a:rPr lang="ru-RU"/>
              <a:pPr>
                <a:defRPr/>
              </a:pPr>
              <a:t>16.09.2015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0" y="9430218"/>
            <a:ext cx="294640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13" tIns="45557" rIns="91113" bIns="45557" numCol="1" anchor="b" anchorCtr="0" compatLnSpc="1">
            <a:prstTxWarp prst="textNoShape">
              <a:avLst/>
            </a:prstTxWarp>
          </a:bodyPr>
          <a:lstStyle>
            <a:lvl1pPr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690" y="9430218"/>
            <a:ext cx="2946400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113" tIns="45557" rIns="91113" bIns="45557" numCol="1" anchor="b" anchorCtr="0" compatLnSpc="1">
            <a:prstTxWarp prst="textNoShape">
              <a:avLst/>
            </a:prstTxWarp>
          </a:bodyPr>
          <a:lstStyle>
            <a:lvl1pPr algn="r"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fld id="{8C9E32CA-AD5A-44B0-8A60-C7964B4DCE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223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4813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71" tIns="46186" rIns="92371" bIns="46186" numCol="1" anchor="t" anchorCtr="0" compatLnSpc="1">
            <a:prstTxWarp prst="textNoShape">
              <a:avLst/>
            </a:prstTxWarp>
          </a:bodyPr>
          <a:lstStyle>
            <a:lvl1pPr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8" y="1"/>
            <a:ext cx="2944813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71" tIns="46186" rIns="92371" bIns="46186" numCol="1" anchor="t" anchorCtr="0" compatLnSpc="1">
            <a:prstTxWarp prst="textNoShape">
              <a:avLst/>
            </a:prstTxWarp>
          </a:bodyPr>
          <a:lstStyle>
            <a:lvl1pPr algn="r"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81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2950"/>
            <a:ext cx="4964113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2" y="4716707"/>
            <a:ext cx="5438775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71" tIns="46186" rIns="92371" bIns="461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0218"/>
            <a:ext cx="2944813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71" tIns="46186" rIns="92371" bIns="46186" numCol="1" anchor="b" anchorCtr="0" compatLnSpc="1">
            <a:prstTxWarp prst="textNoShape">
              <a:avLst/>
            </a:prstTxWarp>
          </a:bodyPr>
          <a:lstStyle>
            <a:lvl1pPr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8" y="9430218"/>
            <a:ext cx="2944813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371" tIns="46186" rIns="92371" bIns="46186" numCol="1" anchor="b" anchorCtr="0" compatLnSpc="1">
            <a:prstTxWarp prst="textNoShape">
              <a:avLst/>
            </a:prstTxWarp>
          </a:bodyPr>
          <a:lstStyle>
            <a:lvl1pPr algn="r" defTabSz="922534">
              <a:defRPr sz="1100" b="0">
                <a:latin typeface="Arial" pitchFamily="34" charset="0"/>
              </a:defRPr>
            </a:lvl1pPr>
          </a:lstStyle>
          <a:p>
            <a:pPr>
              <a:defRPr/>
            </a:pPr>
            <a:fld id="{62F9C2C4-C4A1-461E-9823-DC4A922C04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6936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225" y="68263"/>
            <a:ext cx="6753225" cy="5065712"/>
          </a:xfrm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97675" cy="4467225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802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97675" cy="4467225"/>
          </a:xfrm>
        </p:spPr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769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97675" cy="45323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86469" y="4716707"/>
            <a:ext cx="6624735" cy="44677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000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0"/>
            <a:ext cx="6797675" cy="4608513"/>
          </a:xfrm>
          <a:ln/>
        </p:spPr>
      </p:sp>
      <p:sp>
        <p:nvSpPr>
          <p:cNvPr id="4" name="Заметки 2"/>
          <p:cNvSpPr>
            <a:spLocks noGrp="1"/>
          </p:cNvSpPr>
          <p:nvPr>
            <p:ph type="body" idx="3"/>
          </p:nvPr>
        </p:nvSpPr>
        <p:spPr>
          <a:xfrm>
            <a:off x="3531" y="4604072"/>
            <a:ext cx="6794144" cy="5324153"/>
          </a:xfrm>
          <a:ln/>
        </p:spPr>
        <p:txBody>
          <a:bodyPr/>
          <a:lstStyle/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b="1" dirty="0" smtClean="0">
                <a:latin typeface="Times New Roman"/>
                <a:ea typeface="Times New Roman"/>
              </a:rPr>
              <a:t>Справочная таблица не входит состав основной ежемесячной отчетности, предоставляемой финансовыми органами субъектов Российской Федерации в рамах приказа Минфина России № 191н </a:t>
            </a:r>
            <a:r>
              <a:rPr lang="ru-RU" sz="1300" dirty="0" smtClean="0">
                <a:latin typeface="Times New Roman"/>
                <a:ea typeface="Times New Roman"/>
              </a:rPr>
              <a:t>от 28 декабря 2010 г. «Об утверждении инструкции о порядке составления и представления годовой, квартальной и месячной отчетности об исполнении бюджетов бюджетной системы Российской Федерации». </a:t>
            </a:r>
            <a:r>
              <a:rPr lang="ru-RU" sz="1300" b="1" dirty="0" smtClean="0">
                <a:latin typeface="Times New Roman"/>
                <a:ea typeface="Times New Roman"/>
              </a:rPr>
              <a:t>Справочная таблица предоставляется в дополнение к основной ежемесячной отчетности в сроки, установленные для месячной отчетности, т.е. до 15 числа месяца, следующего за отчетным.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latin typeface="Times New Roman"/>
                <a:ea typeface="Times New Roman"/>
              </a:rPr>
              <a:t>Что представляет из себя справочная таблица.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latin typeface="Times New Roman"/>
                <a:ea typeface="Times New Roman"/>
              </a:rPr>
              <a:t>1.</a:t>
            </a:r>
            <a:r>
              <a:rPr lang="en-US" sz="1300" dirty="0" smtClean="0">
                <a:latin typeface="Times New Roman"/>
                <a:ea typeface="Times New Roman"/>
              </a:rPr>
              <a:t> </a:t>
            </a:r>
            <a:r>
              <a:rPr lang="ru-RU" sz="1300" b="1" dirty="0" smtClean="0">
                <a:latin typeface="Times New Roman"/>
                <a:ea typeface="Times New Roman"/>
              </a:rPr>
              <a:t>Она содержит основные статьи расходов </a:t>
            </a:r>
            <a:r>
              <a:rPr lang="ru-RU" sz="1300" dirty="0" smtClean="0">
                <a:latin typeface="Times New Roman"/>
                <a:ea typeface="Times New Roman"/>
              </a:rPr>
              <a:t>такие как: заработная плата, коммунальные услуги, расходы на содержание недвижимого имущества, прочие работы, услуги, капитальные вложения.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latin typeface="Times New Roman"/>
                <a:ea typeface="Times New Roman"/>
              </a:rPr>
              <a:t>2.</a:t>
            </a:r>
            <a:r>
              <a:rPr lang="en-US" sz="1300" dirty="0" smtClean="0">
                <a:latin typeface="Times New Roman"/>
                <a:ea typeface="Times New Roman"/>
              </a:rPr>
              <a:t> </a:t>
            </a:r>
            <a:r>
              <a:rPr lang="ru-RU" sz="1300" b="1" dirty="0" smtClean="0">
                <a:latin typeface="Times New Roman"/>
                <a:ea typeface="Times New Roman"/>
              </a:rPr>
              <a:t>Содержит основные  направления расходов</a:t>
            </a:r>
            <a:r>
              <a:rPr lang="ru-RU" sz="1300" dirty="0" smtClean="0">
                <a:latin typeface="Times New Roman"/>
                <a:ea typeface="Times New Roman"/>
              </a:rPr>
              <a:t> такие как: расходы на содержание органов государственной власти субъектов российской Федерации и органов местного самоуправления, расходы осуществляемые за счет средств субсидий и субвенций из федерального бюджета, расходы в области дорожного хозяйства, жилищно-коммунального хозяйства, социальной сферы.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latin typeface="Times New Roman"/>
                <a:ea typeface="Times New Roman"/>
              </a:rPr>
              <a:t>3.</a:t>
            </a:r>
            <a:r>
              <a:rPr lang="en-US" sz="1300" dirty="0" smtClean="0">
                <a:latin typeface="Times New Roman"/>
                <a:ea typeface="Times New Roman"/>
              </a:rPr>
              <a:t> </a:t>
            </a:r>
            <a:r>
              <a:rPr lang="ru-RU" sz="1300" b="1" dirty="0" smtClean="0">
                <a:latin typeface="Times New Roman"/>
                <a:ea typeface="Times New Roman"/>
              </a:rPr>
              <a:t>Содержит сведения о просроченной кредиторской задолженности, об остатках средств бюджетов на отчетную дату, размере средней заработной платы, приросте расходов на оплату труда.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dirty="0" smtClean="0">
                <a:latin typeface="Times New Roman"/>
                <a:ea typeface="Times New Roman"/>
              </a:rPr>
              <a:t>4.</a:t>
            </a:r>
            <a:r>
              <a:rPr lang="en-US" sz="1300" dirty="0" smtClean="0">
                <a:latin typeface="Times New Roman"/>
                <a:ea typeface="Times New Roman"/>
              </a:rPr>
              <a:t> </a:t>
            </a:r>
            <a:r>
              <a:rPr lang="ru-RU" sz="1300" dirty="0" smtClean="0">
                <a:latin typeface="Times New Roman"/>
                <a:ea typeface="Times New Roman"/>
              </a:rPr>
              <a:t>Разбита на два раздела: 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b="1" dirty="0" smtClean="0">
                <a:latin typeface="Times New Roman"/>
                <a:ea typeface="Times New Roman"/>
              </a:rPr>
              <a:t>I раздел: показатели за счет бюджетных средств</a:t>
            </a:r>
            <a:r>
              <a:rPr lang="ru-RU" sz="1300" dirty="0" smtClean="0">
                <a:latin typeface="Times New Roman"/>
                <a:ea typeface="Times New Roman"/>
              </a:rPr>
              <a:t>. Сведения по данному разделу представляются </a:t>
            </a:r>
            <a:r>
              <a:rPr lang="ru-RU" sz="1300" b="1" dirty="0" smtClean="0">
                <a:latin typeface="Times New Roman"/>
                <a:ea typeface="Times New Roman"/>
              </a:rPr>
              <a:t>ежемесячно.</a:t>
            </a:r>
          </a:p>
          <a:p>
            <a:pPr indent="450214" algn="just">
              <a:spcBef>
                <a:spcPts val="0"/>
              </a:spcBef>
              <a:spcAft>
                <a:spcPts val="0"/>
              </a:spcAft>
            </a:pPr>
            <a:r>
              <a:rPr lang="ru-RU" sz="1300" b="1" dirty="0" smtClean="0">
                <a:latin typeface="Times New Roman"/>
                <a:ea typeface="Times New Roman"/>
              </a:rPr>
              <a:t>II раздел: </a:t>
            </a:r>
            <a:r>
              <a:rPr lang="ru-RU" sz="1300" dirty="0" smtClean="0">
                <a:latin typeface="Times New Roman"/>
                <a:ea typeface="Times New Roman"/>
              </a:rPr>
              <a:t>показатели с учетом финансово-хозяйственной деятельности учреждений </a:t>
            </a:r>
            <a:r>
              <a:rPr lang="ru-RU" sz="1300" b="1" dirty="0" smtClean="0">
                <a:latin typeface="Times New Roman"/>
                <a:ea typeface="Times New Roman"/>
              </a:rPr>
              <a:t>за счет всех источников финансирования</a:t>
            </a:r>
            <a:r>
              <a:rPr lang="ru-RU" sz="1300" dirty="0" smtClean="0">
                <a:latin typeface="Times New Roman"/>
                <a:ea typeface="Times New Roman"/>
              </a:rPr>
              <a:t>. Сведения по данному разделу представляются </a:t>
            </a:r>
            <a:r>
              <a:rPr lang="ru-RU" sz="1300" b="1" dirty="0" smtClean="0">
                <a:latin typeface="Times New Roman"/>
                <a:ea typeface="Times New Roman"/>
              </a:rPr>
              <a:t>ежеквартально</a:t>
            </a:r>
            <a:r>
              <a:rPr lang="ru-RU" sz="1300" dirty="0" smtClean="0">
                <a:latin typeface="Times New Roman"/>
                <a:ea typeface="Times New Roman"/>
              </a:rPr>
              <a:t>. </a:t>
            </a:r>
          </a:p>
          <a:p>
            <a:pPr indent="450214" algn="just">
              <a:spcAft>
                <a:spcPts val="0"/>
              </a:spcAft>
            </a:pPr>
            <a:endParaRPr lang="ru-RU" sz="1300" dirty="0">
              <a:solidFill>
                <a:srgbClr val="FF0000"/>
              </a:solidFill>
              <a:latin typeface="Times New Roman"/>
              <a:ea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97675" cy="4532313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86469" y="4716707"/>
            <a:ext cx="6624735" cy="4467701"/>
          </a:xfrm>
        </p:spPr>
        <p:txBody>
          <a:bodyPr/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справочной таблицы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следующих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анализ исполнения бюджетов субъектов Российской Федерации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подготовка заключений и аналитических справок об исполнении бюджетов субъектов Российской Федерации;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предложений о предоставлении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субъектам Российской Федерации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на возвратной основе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финансового положения субъектов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и муниципальных образований, оценка качества управления региональными финансами;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экспертиза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подготовка проектов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заключений на соответствие требованиям бюджетного законодательства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 законов о бюджетах высокодотационных субъектов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Российской Федерации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размещение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отдельных показателей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сайте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Минфина России в разделе «Финансовые взаимоотношения с регионами и муниципальными образованиями»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материалов при проведении встреч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должностных лиц субъектов Российской Федерации с руководителями Минфина России.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9141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11205" cy="40274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1" y="3956000"/>
            <a:ext cx="6793698" cy="5972225"/>
          </a:xfrm>
        </p:spPr>
        <p:txBody>
          <a:bodyPr/>
          <a:lstStyle/>
          <a:p>
            <a:pPr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форма справочной таблицы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в полной мере соответствует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действующему бюджетному законодательству.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Последние внесения изменений в форму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производились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феврале 2014 года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последние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заполнению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справочной таблицы размещались на сайте Минфина России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ноябре 2013 года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 регионов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 возникают вопросы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заполнению тех или иных показателей. Таким образом,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назрела необходимость во внесении изменений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справочную таблицу, а также в подготовке новых рекомендации по ее заполнению.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настоящий момент проводится работа по подготовке нового бланка справочной таблицы с учетом следующих моментов:</a:t>
            </a:r>
          </a:p>
          <a:p>
            <a:pPr algn="just">
              <a:spcBef>
                <a:spcPts val="0"/>
              </a:spcBef>
            </a:pP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установить едины подходы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аналогично распоряжению Правительства Российской Федерации от 26 ноября 2012 г. № 2190-р «Об утверждении Программы поэтапного совершенствования системы оплаты труда в государственных (муниципальных) учреждениях на 2012-2018 годы», а также инструментарию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росстата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наблюдения в сфере оплаты труда отдельных категорий работников социальной сферы.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хотелось бы сразу ответить на вопрос Минфина Омской области по поводу разъяснений в части отнесения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физической культуры и спорта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к категории работников физической культуры и спорта или к педагогическим работникам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indent="0" algn="just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инструментарием Росстата (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Росстата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19 ноября 2014 г.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671) 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педагогическим работникам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 руководители физического воспитания и инструктора по физической культуре в учреждениях, реализующих программы дошкольного, общего, начального, среднего профессионального образования и организаций дополнительного профессионального образования. </a:t>
            </a:r>
          </a:p>
          <a:p>
            <a:pPr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организациях, реализующих программы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образования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педагогическим работникам относят инструктора по адаптивной физической культуре; инструктора по спорту; спортсмена-инструктора; инструктора-методиста по адаптивной физической культуре; инструктора-методиста физкультурно-спортивных организаций; тренера; тренера-преподавателя по адаптивной физической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отдельную категорию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физической культуры и спорта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относить работников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иных учреждений, замещающие штатные должности и проводящие физкультурно-оздоровительную и спортивную работу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Доработку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справочной таблицы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планируется осуществить до конца 2015 года. Представление информации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новой формой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планируется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2016 года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установленные сроки.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80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6797675" cy="49291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302493" y="5180136"/>
            <a:ext cx="6336703" cy="4004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34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0" y="68263"/>
            <a:ext cx="6808788" cy="5045075"/>
          </a:xfrm>
          <a:ln/>
        </p:spPr>
      </p:sp>
      <p:sp>
        <p:nvSpPr>
          <p:cNvPr id="4" name="Заметки 2"/>
          <p:cNvSpPr>
            <a:spLocks noGrp="1"/>
          </p:cNvSpPr>
          <p:nvPr>
            <p:ph type="body" idx="3"/>
          </p:nvPr>
        </p:nvSpPr>
        <p:spPr>
          <a:xfrm>
            <a:off x="3531" y="5396160"/>
            <a:ext cx="6564639" cy="3887051"/>
          </a:xfrm>
          <a:ln/>
        </p:spPr>
        <p:txBody>
          <a:bodyPr/>
          <a:lstStyle/>
          <a:p>
            <a:pPr indent="450214"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Отчет по сети, штатам и контингентам</a:t>
            </a:r>
            <a:r>
              <a:rPr lang="ru-RU" sz="1600" b="1" dirty="0" smtClean="0">
                <a:latin typeface="Times New Roman"/>
                <a:ea typeface="Times New Roman"/>
              </a:rPr>
              <a:t> не входит состав основной годовой отчетности</a:t>
            </a:r>
            <a:r>
              <a:rPr lang="ru-RU" sz="1600" dirty="0" smtClean="0">
                <a:latin typeface="Times New Roman"/>
                <a:ea typeface="Times New Roman"/>
              </a:rPr>
              <a:t>, предоставляемой финансовыми органами субъектов Российской Федерации в рамах приказа Минфина России № 191н. Отчет предоставляется в дополнение к годовой отчетности </a:t>
            </a:r>
            <a:r>
              <a:rPr lang="ru-RU" sz="1600" b="1" dirty="0" smtClean="0">
                <a:latin typeface="Times New Roman"/>
                <a:ea typeface="Times New Roman"/>
              </a:rPr>
              <a:t>в сроки</a:t>
            </a:r>
            <a:r>
              <a:rPr lang="ru-RU" sz="1600" dirty="0" smtClean="0">
                <a:latin typeface="Times New Roman"/>
                <a:ea typeface="Times New Roman"/>
              </a:rPr>
              <a:t>, установленные для субъектов Российской Федерации по </a:t>
            </a:r>
            <a:r>
              <a:rPr lang="ru-RU" sz="1600" b="1" dirty="0" smtClean="0">
                <a:latin typeface="Times New Roman"/>
                <a:ea typeface="Times New Roman"/>
              </a:rPr>
              <a:t>сдаче годовой отчетности</a:t>
            </a:r>
            <a:r>
              <a:rPr lang="ru-RU" sz="1600" dirty="0" smtClean="0">
                <a:latin typeface="Times New Roman"/>
                <a:ea typeface="Times New Roman"/>
              </a:rPr>
              <a:t>.</a:t>
            </a:r>
          </a:p>
          <a:p>
            <a:pPr indent="450214" algn="just"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Отчет по сети, штатам и контингентам </a:t>
            </a:r>
            <a:r>
              <a:rPr lang="ru-RU" sz="1600" b="1" dirty="0" smtClean="0">
                <a:latin typeface="Times New Roman"/>
                <a:ea typeface="Times New Roman"/>
              </a:rPr>
              <a:t>содержит сведения </a:t>
            </a:r>
            <a:r>
              <a:rPr lang="ru-RU" sz="1600" dirty="0" smtClean="0">
                <a:latin typeface="Times New Roman"/>
                <a:ea typeface="Times New Roman"/>
              </a:rPr>
              <a:t>как об объемах </a:t>
            </a:r>
            <a:r>
              <a:rPr lang="ru-RU" sz="1600" b="1" dirty="0" smtClean="0">
                <a:latin typeface="Times New Roman"/>
                <a:ea typeface="Times New Roman"/>
              </a:rPr>
              <a:t>расходов </a:t>
            </a:r>
            <a:r>
              <a:rPr lang="ru-RU" sz="1600" dirty="0" smtClean="0">
                <a:latin typeface="Times New Roman"/>
                <a:ea typeface="Times New Roman"/>
              </a:rPr>
              <a:t>на те или иные цели, так и сведения о </a:t>
            </a:r>
            <a:r>
              <a:rPr lang="ru-RU" sz="1600" b="1" dirty="0" smtClean="0">
                <a:latin typeface="Times New Roman"/>
                <a:ea typeface="Times New Roman"/>
              </a:rPr>
              <a:t>штатной численности </a:t>
            </a:r>
            <a:r>
              <a:rPr lang="ru-RU" sz="1600" dirty="0" smtClean="0">
                <a:latin typeface="Times New Roman"/>
                <a:ea typeface="Times New Roman"/>
              </a:rPr>
              <a:t>сотрудников, </a:t>
            </a:r>
            <a:r>
              <a:rPr lang="ru-RU" sz="1600" b="1" dirty="0" smtClean="0">
                <a:latin typeface="Times New Roman"/>
                <a:ea typeface="Times New Roman"/>
              </a:rPr>
              <a:t>количестве учреждений</a:t>
            </a:r>
            <a:r>
              <a:rPr lang="ru-RU" sz="1600" dirty="0" smtClean="0">
                <a:latin typeface="Times New Roman"/>
                <a:ea typeface="Times New Roman"/>
              </a:rPr>
              <a:t>, </a:t>
            </a:r>
            <a:r>
              <a:rPr lang="ru-RU" sz="1600" b="1" dirty="0" smtClean="0">
                <a:latin typeface="Times New Roman"/>
                <a:ea typeface="Times New Roman"/>
              </a:rPr>
              <a:t>численности получателей государственных услуг и социальной поддержки. </a:t>
            </a:r>
          </a:p>
          <a:p>
            <a:pPr indent="450214" algn="just">
              <a:spcAft>
                <a:spcPts val="0"/>
              </a:spcAft>
            </a:pPr>
            <a:endParaRPr lang="ru-RU" sz="1400" dirty="0" smtClean="0">
              <a:latin typeface="Times New Roman"/>
              <a:ea typeface="Times New Roman"/>
            </a:endParaRPr>
          </a:p>
          <a:p>
            <a:pPr indent="450214" algn="just">
              <a:spcAft>
                <a:spcPts val="0"/>
              </a:spcAft>
            </a:pPr>
            <a:r>
              <a:rPr lang="ru-RU" sz="1400" dirty="0" smtClean="0">
                <a:latin typeface="Times New Roman"/>
                <a:ea typeface="Times New Roman"/>
              </a:rPr>
              <a:t>Данные отчета используются Департаментом </a:t>
            </a:r>
            <a:r>
              <a:rPr lang="ru-RU" sz="1400" b="1" dirty="0" smtClean="0">
                <a:latin typeface="Times New Roman"/>
                <a:ea typeface="Times New Roman"/>
              </a:rPr>
              <a:t>при проведении сравнительного анализа сетевых показателей учреждений бюджетной сферы</a:t>
            </a:r>
            <a:endParaRPr lang="ru-RU" sz="1400" b="1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0" y="119063"/>
            <a:ext cx="6797675" cy="45577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86469" y="4676080"/>
            <a:ext cx="6624735" cy="5112568"/>
          </a:xfrm>
        </p:spPr>
        <p:txBody>
          <a:bodyPr/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нововведениями отчета за 2014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было:</a:t>
            </a: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ряда показателей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показатели, связанные с компенсационными выплатами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книгоиздательскую продукцию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показатели, связанные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предоставлением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бесплатного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питания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предоставлением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молочных смесей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показатели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связанные с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оказанием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дополнительной медицинской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участковыми врачами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связанные с единовременной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денежной компенсации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категориям граждан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получения транспортного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средства.</a:t>
            </a:r>
          </a:p>
          <a:p>
            <a:pPr algn="just"/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форм отчета за 2014 год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наибольшее число вопросов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возникло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части кодирования строк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кодов целевых статей и видов расходов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бюджетной классификации, утративших силу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Действующая бюджетная классификация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 именно, коды целевых статьей расходов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 привязку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бюджетных ассигнований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государственным программам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Федерации, их подпрограммам или непрограммным направлениям деятельности органов власти,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не к конкретным направлениям деятельности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бюджетного планирования и участников бюджетного процесса, как это было раньше.</a:t>
            </a:r>
          </a:p>
          <a:p>
            <a:pPr algn="just"/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было принято решение о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применении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старых кодов целевых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статей и видов расходов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удобства работы при фильтрации и анализе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данных отчета.</a:t>
            </a:r>
          </a:p>
          <a:p>
            <a:pPr algn="just"/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Кодировка строк носит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справочный и аналитический характер 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позволяет сделать каждую строку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уникальной</a:t>
            </a:r>
            <a:r>
              <a:rPr lang="ru-RU" sz="1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466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30200" y="0"/>
            <a:ext cx="6137275" cy="4603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86469" y="4716707"/>
            <a:ext cx="6552727" cy="4467701"/>
          </a:xfrm>
        </p:spPr>
        <p:txBody>
          <a:bodyPr/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бланка отчета за 2015 год планируется учесть следующие моменты: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учесть новые виды муниципальных образований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городской округ с внутригородским делением, внутригородской район, городское поселение и сельское поселение (136-ФЗ от 27 мая 2014 г., 383-ФЗ от 29 ноября 2014 г.);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показателя 572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«расходы на содержание недвижимого имущества и особо ценного движимого имущества» на «расходы на иные цели», что позволить увидеть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объем бюджетных средств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направляемых на функционирование бюджетных и автономных учреждений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дополнить блоком показателей по расходам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заработную плату  за счет всех источников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разрезе категорий работников учреждений бюджетной сферы.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оптимизировать форму отчета за счет исключения показателей.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F9C2C4-C4A1-461E-9823-DC4A922C04E8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007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Master" Target="../slideMasters/slideMaster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9AD8-B57B-4C2B-8C90-3C7BB33201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0439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15A3-BCAB-48B4-8E85-0897EFCD74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62509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15A3-BCAB-48B4-8E85-0897EFCD74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86188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CDF2B-EC34-4895-93A0-0D8E4945E7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51577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7F9F-2458-4072-99F4-42F5BF429A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42346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63D-55A4-408A-AF6A-D136E73EF0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93468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45B4-F397-44DA-A0F3-276612130E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431738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198D6-E05A-4CEF-83FC-DF4C30B5F758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62CE487-227F-455C-AB32-833E47CA63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60479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2581-9C81-4BCE-BE75-F9C09CD46089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C93073A6-EF46-471F-BFBE-704A24EF2B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81291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A513A-A68F-43EF-BA35-EF071B5A692A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B433A66-5ED2-474A-A094-F9CBD6AC0B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56417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FD00-FC96-46D7-B1F8-A0D55FC8627C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A6E770B-A217-42D6-B723-E2CDFB3099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5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01289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EFC92-B242-4447-82BC-0C6ABF814EAE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F6716FC-F240-477F-B864-0FF269A75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5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04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CDF2B-EC34-4895-93A0-0D8E4945E7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97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F49EA-CCE4-425B-94A2-8A5109C6F661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565FEB6C-372F-42F6-896A-506FA029D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9859287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2C758-E915-4DF4-A25C-FADB5A9402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42025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2C881-354F-4A59-B7ED-4FEB6D44DB1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82620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D1537-3249-46EF-A6AA-FDE415BFFC1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99681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DA7EE-D3E3-461B-BD8C-7D3CD9129F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39263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5AF80-FD02-4BBB-A174-94174E282D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51110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B6E7C-2999-4783-9223-87180756F8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353325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C7403-599B-4282-8D5D-B99719F5BD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56182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05F85-B2AA-4FD1-B93F-57B006E0CA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837823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E5922-7BF6-4917-870B-185D9183DF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285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7F9F-2458-4072-99F4-42F5BF429A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1829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F37A2-3D50-4DAB-B8A7-12915F7E61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144568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95741-BDE3-463C-B379-93A2B76B7B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27850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AEFDC-C5DF-4343-87F0-5B3C840F97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997964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D38B2-6246-4A95-AD1B-8791F90CB1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05027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88384-6763-4B41-9527-BD0E999C2D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108414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E3F8853-5CC9-4FDC-AF2A-E28728715104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0DEF0FF-658E-420C-A779-80ED33B000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677059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63F1CBD1-54D2-44AD-87A4-A72A181A15B5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2C13F72-235B-445B-97AA-EB918E3A3A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85316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78BF752-5CDA-4256-8D5D-D877C57DD07F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772AFE6-B7DD-4B73-98BD-0987B51C920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28521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4EFED89-79E8-48AB-B892-ED6B4B3FA7E8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A3AE3E50-F2AD-4D82-9348-F811DE103A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5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30673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B05F784-8EB7-4C43-B4F9-A2DD7E355EBC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9D418E09-3385-4BAC-BCD9-C84C79463D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5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4161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63D-55A4-408A-AF6A-D136E73EF0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15976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D2AB1B74-FCF8-4EEC-A578-94C01A6BEC01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4A4C6FE2-3591-4D04-9BB1-BEDE7B2A7A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19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18606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AC8D3-A832-4D31-80CE-E936714A74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57526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147F2-F269-49F3-A8CB-4A59B1539C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71627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52F39-A499-43B2-A33C-39C661BEBA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83684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70EE6-DB6E-4F4E-B664-C2EB9EA4DF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369327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5EF75-3476-4752-9D61-E54EAC61A7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932656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06A3B-302B-4FB0-BAAE-D3F6C0C874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91119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2261-F2AE-4F18-8004-B87CD9D03C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64886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3207D-8760-4069-A853-3EBAE51B7B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08374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32182-35FE-4628-8BDC-71155C242BB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9471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45B4-F397-44DA-A0F3-276612130E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29291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2B83A-F143-46D8-88D9-6C92124978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62042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DED6C-E5C9-429A-8DB2-4684304165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3300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255F8-7664-4BDA-A9D7-99271B071E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49901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5D584-4945-4F67-9A03-57CA1E9794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32328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EC7F2-7328-4285-8960-AD821E5BFC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7374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73588-B017-44D6-BABB-7C44A135BE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9973988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BB266-467E-43C8-9D12-9D54CDBCEF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294710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F243-82C1-4E8B-AB51-A3226A35EF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83400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E3B24-8742-4EBE-B8AC-CF66A6D602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011409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D2DF8-47A5-419A-85F4-EFED493535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0649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198D6-E05A-4CEF-83FC-DF4C30B5F758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62CE487-227F-455C-AB32-833E47CA63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828904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35F2E-F9D7-4C14-8F76-1F5F63B87B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36100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AFD33-4C10-4A0B-B842-5B4F7B66BDD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034140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A2590-2833-41CF-B6DC-CD278EA6937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209356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D8C79-B32F-446F-9CE5-EFEF866091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65981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933C0B-6FEF-4540-9945-BCE3FF18DE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417649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FA207-F7E6-42DD-BFC2-3CF742C9BE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9860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A68B-32C0-4865-B3FB-F3C51E2D2B5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353689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613D7-9C8B-4F91-8621-8CA602CB1A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306297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A4CE5-D9F8-42E8-B10B-AC21714B8A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52254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6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9AD8-B57B-4C2B-8C90-3C7BB33201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954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2581-9C81-4BCE-BE75-F9C09CD46089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C93073A6-EF46-471F-BFBE-704A24EF2B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751375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81FF-2E81-4500-9FDA-5EFC3F26F9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064198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4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0740-AD11-45BB-9CA4-483CF594F7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10920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95E5B-57AB-4342-9C72-6866E61659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3643240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339B5-CB87-4454-BAB7-706305CBA8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309341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12A4-C2A7-4C69-BFC2-F86551D105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874083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9E27D-A02F-437D-BC9F-C09551257F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989558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7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619A-4028-4929-A7A0-E5DD2D995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66060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A0B89-499A-4FB2-A893-B3667799B4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65094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15A3-BCAB-48B4-8E85-0897EFCD74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06350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6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20" y="404816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CDF2B-EC34-4895-93A0-0D8E4945E7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3008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A513A-A68F-43EF-BA35-EF071B5A692A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B433A66-5ED2-474A-A094-F9CBD6AC0B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3459577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7F9F-2458-4072-99F4-42F5BF429A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017827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20" y="404816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F63D-55A4-408A-AF6A-D136E73EF0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6628494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E45B4-F397-44DA-A0F3-276612130E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7255512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92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198D6-E05A-4CEF-83FC-DF4C30B5F758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62CE487-227F-455C-AB32-833E47CA63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50409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92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F2581-9C81-4BCE-BE75-F9C09CD46089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C93073A6-EF46-471F-BFBE-704A24EF2B8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347301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92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A513A-A68F-43EF-BA35-EF071B5A692A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7B433A66-5ED2-474A-A094-F9CBD6AC0B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45962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FD00-FC96-46D7-B1F8-A0D55FC8627C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A6E770B-A217-42D6-B723-E2CDFB3099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033596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EFC92-B242-4447-82BC-0C6ABF814EAE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F6716FC-F240-477F-B864-0FF269A75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1191211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3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92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F49EA-CCE4-425B-94A2-8A5109C6F661}" type="datetime1">
              <a:rPr lang="ru-RU">
                <a:solidFill>
                  <a:srgbClr val="000000"/>
                </a:solidFill>
              </a:rPr>
              <a:pPr>
                <a:defRPr/>
              </a:pPr>
              <a:t>16.09.2015</a:t>
            </a:fld>
            <a:r>
              <a:rPr lang="ru-RU" dirty="0">
                <a:solidFill>
                  <a:srgbClr val="000000"/>
                </a:solidFill>
              </a:rPr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565FEB6C-372F-42F6-896A-506FA029D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2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320749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385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4358" y="-1587"/>
            <a:ext cx="2784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5309" y="-1587"/>
            <a:ext cx="8792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6951" y="-1587"/>
            <a:ext cx="2637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4" y="0"/>
            <a:ext cx="5568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839" y="0"/>
            <a:ext cx="586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Номер слайда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652B57F-E6B2-477A-A458-E62C3B0A626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70" y="-1588"/>
            <a:ext cx="311645" cy="36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961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FD00-FC96-46D7-B1F8-A0D55FC8627C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A6E770B-A217-42D6-B723-E2CDFB3099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29666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E04D0-020E-49EC-B86B-F4B344307AD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58666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3FE7D-D548-4950-9F5C-7616ACB1EE4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2236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85E4-CA35-47A5-A2BE-E662F8F6E5C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9870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16125"/>
            <a:ext cx="4038600" cy="455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16125"/>
            <a:ext cx="4038600" cy="455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6ADC6-B6E6-4FFE-92B0-20B588A09BC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80462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F9E86-8B69-4D45-BB6A-A883781273BD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28171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2EAA-BFF5-46BD-B6C2-765F4B1A257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104488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51C5-7628-4521-8A57-01087B3ACB3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09607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10645-4C8B-4F6D-A4B8-0EF870DF32B5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72316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41D0B-8F85-44F5-B12A-9150611E1A4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15410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67F4-E02A-4AED-9EC3-7010063AC8F8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980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0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EFC92-B242-4447-82BC-0C6ABF814EAE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3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F6716FC-F240-477F-B864-0FF269A75A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154142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1638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1638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90E6-C1ED-482F-8A11-127539BC257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52828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385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4355" y="-1587"/>
            <a:ext cx="2784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5306" y="-1587"/>
            <a:ext cx="8792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6948" y="-1587"/>
            <a:ext cx="2637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1" y="0"/>
            <a:ext cx="5568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836" y="0"/>
            <a:ext cx="586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7" y="-1588"/>
            <a:ext cx="31212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DB4DD37-3EED-4F6E-8ACE-01C795C86E5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313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81FF-2E81-4500-9FDA-5EFC3F26F9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644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/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0"/>
            <a:ext cx="41910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F49EA-CCE4-425B-94A2-8A5109C6F661}" type="datetime1">
              <a:rPr lang="ru-RU"/>
              <a:pPr>
                <a:defRPr/>
              </a:pPr>
              <a:t>16.09.2015</a:t>
            </a:fld>
            <a:r>
              <a:rPr lang="ru-RU" dirty="0"/>
              <a:t>06.10.2009</a:t>
            </a:r>
          </a:p>
        </p:txBody>
      </p:sp>
      <p:sp>
        <p:nvSpPr>
          <p:cNvPr id="1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565FEB6C-372F-42F6-896A-506FA029DA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8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2655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E04D0-020E-49EC-B86B-F4B344307A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25511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3FE7D-D548-4950-9F5C-7616ACB1EE4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3376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185E4-CA35-47A5-A2BE-E662F8F6E5C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225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016125"/>
            <a:ext cx="4038600" cy="455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016125"/>
            <a:ext cx="4038600" cy="4557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6ADC6-B6E6-4FFE-92B0-20B588A09BC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61939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F9E86-8B69-4D45-BB6A-A883781273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9157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2EAA-BFF5-46BD-B6C2-765F4B1A25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6446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751C5-7628-4521-8A57-01087B3ACB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592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10645-4C8B-4F6D-A4B8-0EF870DF32B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681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41D0B-8F85-44F5-B12A-9150611E1A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4718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0740-AD11-45BB-9CA4-483CF594F7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21643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67F4-E02A-4AED-9EC3-7010063AC8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4251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01638"/>
            <a:ext cx="2057400" cy="6172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1638"/>
            <a:ext cx="6019800" cy="6172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690E6-C1ED-482F-8A11-127539BC25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3152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latin typeface="Arial" charset="0"/>
              <a:cs typeface="+mn-cs"/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385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4355" y="-1587"/>
            <a:ext cx="2784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5306" y="-1587"/>
            <a:ext cx="8792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6948" y="-1587"/>
            <a:ext cx="2637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1" y="0"/>
            <a:ext cx="5568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836" y="0"/>
            <a:ext cx="586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latin typeface="Arial" charset="0"/>
              <a:cs typeface="+mn-cs"/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7" y="-1588"/>
            <a:ext cx="31212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DB4DD37-3EED-4F6E-8ACE-01C795C86E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0350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0C91F-78AD-4A87-90B3-3586F57045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2001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C252-D258-485D-B551-BAAD5DA642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6963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AE59-FF56-4E06-81F6-BBF70D7238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65176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80C3-F257-4A6E-B028-02333E3AA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05010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CDB7-352E-4480-B959-17A899C22D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2931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F7C4-4EF2-40B8-903E-7BEA78B0C1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76096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7EE9-0CA4-49C3-8275-90CBC9F62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3336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95E5B-57AB-4342-9C72-6866E61659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9456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90F2-E7DC-4E2B-8BD2-6606F44C51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9777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5B15-39DD-4385-B8B6-94B21F704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9401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3D57E-BF23-40DC-BD47-7E2D88EA6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3177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6D1A-BA74-46D8-A6F2-D4A7F8612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203394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844F-D9FE-40C5-8A45-30DF45C15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16900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6ADF-1FBF-4A17-8299-96BB0305C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1346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0AA01-0691-454C-A49C-6932193A1B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94904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0C91F-78AD-4A87-90B3-3586F57045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26690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C252-D258-485D-B551-BAAD5DA642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341112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AE59-FF56-4E06-81F6-BBF70D7238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529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339B5-CB87-4454-BAB7-706305CBA8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82178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80C3-F257-4A6E-B028-02333E3AA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095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CDB7-352E-4480-B959-17A899C22D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9032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F7C4-4EF2-40B8-903E-7BEA78B0C1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17619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7EE9-0CA4-49C3-8275-90CBC9F62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43296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90F2-E7DC-4E2B-8BD2-6606F44C51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5374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5B15-39DD-4385-B8B6-94B21F704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62881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3D57E-BF23-40DC-BD47-7E2D88EA6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5666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6D1A-BA74-46D8-A6F2-D4A7F8612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142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844F-D9FE-40C5-8A45-30DF45C15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70270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6ADF-1FBF-4A17-8299-96BB0305C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11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12A4-C2A7-4C69-BFC2-F86551D105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6492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0AA01-0691-454C-A49C-6932193A1B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331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0C91F-78AD-4A87-90B3-3586F57045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977465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C252-D258-485D-B551-BAAD5DA642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689258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AE59-FF56-4E06-81F6-BBF70D7238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841165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80C3-F257-4A6E-B028-02333E3AA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9654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CDB7-352E-4480-B959-17A899C22D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060357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F7C4-4EF2-40B8-903E-7BEA78B0C1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20580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7EE9-0CA4-49C3-8275-90CBC9F62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19643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90F2-E7DC-4E2B-8BD2-6606F44C51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602701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5B15-39DD-4385-B8B6-94B21F704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4336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9E27D-A02F-437D-BC9F-C09551257F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84811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3D57E-BF23-40DC-BD47-7E2D88EA6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58673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6D1A-BA74-46D8-A6F2-D4A7F8612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5310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844F-D9FE-40C5-8A45-30DF45C15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604373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6ADF-1FBF-4A17-8299-96BB0305C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8037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0AA01-0691-454C-A49C-6932193A1B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204958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0C91F-78AD-4A87-90B3-3586F57045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5890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2C252-D258-485D-B551-BAAD5DA642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01148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7AE59-FF56-4E06-81F6-BBF70D7238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87515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280C3-F257-4A6E-B028-02333E3AAC2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41550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7CDB7-352E-4480-B959-17A899C22D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4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619A-4028-4929-A7A0-E5DD2D995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376802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0F7C4-4EF2-40B8-903E-7BEA78B0C1D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8965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57EE9-0CA4-49C3-8275-90CBC9F6222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6893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90F2-E7DC-4E2B-8BD2-6606F44C51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391403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45B15-39DD-4385-B8B6-94B21F704E8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6359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3D57E-BF23-40DC-BD47-7E2D88EA65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338205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38925" y="404813"/>
            <a:ext cx="2058988" cy="61690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04813"/>
            <a:ext cx="6029325" cy="61690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86D1A-BA74-46D8-A6F2-D4A7F86125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87755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D844F-D9FE-40C5-8A45-30DF45C155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6708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04813"/>
            <a:ext cx="8240713" cy="61690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46ADF-1FBF-4A17-8299-96BB0305C4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613772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2249488"/>
            <a:ext cx="8229600" cy="43243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0AA01-0691-454C-A49C-6932193A1B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4211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latin typeface="Arial" charset="0"/>
              <a:cs typeface="+mn-cs"/>
            </a:endParaRPr>
          </a:p>
        </p:txBody>
      </p:sp>
      <p:sp>
        <p:nvSpPr>
          <p:cNvPr id="3" name="Прямоугольник 11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85385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44355" y="-1587"/>
            <a:ext cx="27843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25306" y="-1587"/>
            <a:ext cx="8792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76948" y="-1587"/>
            <a:ext cx="26377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15401" y="0"/>
            <a:ext cx="55685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875836" y="0"/>
            <a:ext cx="5862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540728" y="1"/>
            <a:ext cx="464526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dirty="0">
              <a:latin typeface="Arial" charset="0"/>
              <a:cs typeface="+mn-cs"/>
            </a:endParaRPr>
          </a:p>
        </p:txBody>
      </p:sp>
      <p:sp>
        <p:nvSpPr>
          <p:cNvPr id="13" name="Прямоугольник 27"/>
          <p:cNvSpPr>
            <a:spLocks noChangeArrowheads="1"/>
          </p:cNvSpPr>
          <p:nvPr userDrawn="1"/>
        </p:nvSpPr>
        <p:spPr bwMode="auto">
          <a:xfrm>
            <a:off x="96422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5189" y="-61913"/>
            <a:ext cx="3866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2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77" y="-1588"/>
            <a:ext cx="31212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Номер слайда 26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3DB4DD37-3EED-4F6E-8ACE-01C795C86E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3456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A0B89-499A-4FB2-A893-B3667799B4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87291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итульный слайд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525">
            <a:solidFill>
              <a:srgbClr val="000030"/>
            </a:solidFill>
            <a:miter lim="800000"/>
            <a:headEnd/>
            <a:tailEnd/>
          </a:ln>
        </p:spPr>
        <p:txBody>
          <a:bodyPr wrap="none" lIns="91404" tIns="45702" rIns="91404" bIns="45702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5" name="Freeform 17"/>
          <p:cNvSpPr>
            <a:spLocks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4" tIns="45702" rIns="91404" bIns="45702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27" descr="Надпись Минфи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8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" name="Photo Editor Photo" r:id="rId4" imgW="466692" imgH="509406" progId="MSPhotoEd.3">
                  <p:embed/>
                </p:oleObj>
              </mc:Choice>
              <mc:Fallback>
                <p:oleObj name="Photo Editor Photo" r:id="rId4" imgW="466692" imgH="509406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9" descr="untitled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6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31"/>
          <p:cNvSpPr>
            <a:spLocks/>
          </p:cNvSpPr>
          <p:nvPr/>
        </p:nvSpPr>
        <p:spPr bwMode="auto">
          <a:xfrm>
            <a:off x="-1582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1404" tIns="45702" rIns="91404" bIns="45702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22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C9AD8-B57B-4C2B-8C90-3C7BB33201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00067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C81FF-2E81-4500-9FDA-5EFC3F26F94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75442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70740-AD11-45BB-9CA4-483CF594F75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32252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88"/>
            <a:ext cx="4038600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95E5B-57AB-4342-9C72-6866E61659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732952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339B5-CB87-4454-BAB7-706305CBA8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95105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912A4-C2A7-4C69-BFC2-F86551D105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33918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9E27D-A02F-437D-BC9F-C09551257F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464068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7619A-4028-4929-A7A0-E5DD2D99585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944332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A0B89-499A-4FB2-A893-B3667799B4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25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slideLayout" Target="../slideLayouts/slideLayout157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Relationship Id="rId14" Type="http://schemas.openxmlformats.org/officeDocument/2006/relationships/slideLayout" Target="../slideLayouts/slideLayout15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71.xml"/><Relationship Id="rId1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61.xml"/><Relationship Id="rId21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17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60.xml"/><Relationship Id="rId16" Type="http://schemas.openxmlformats.org/officeDocument/2006/relationships/slideLayout" Target="../slideLayouts/slideLayout174.xml"/><Relationship Id="rId20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slideLayout" Target="../slideLayouts/slideLayout173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68.xml"/><Relationship Id="rId19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72.xml"/><Relationship Id="rId22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7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77.xml"/><Relationship Id="rId7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6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76.xml"/><Relationship Id="rId16" Type="http://schemas.openxmlformats.org/officeDocument/2006/relationships/slideLayout" Target="../slideLayouts/slideLayout90.xml"/><Relationship Id="rId1" Type="http://schemas.openxmlformats.org/officeDocument/2006/relationships/slideLayout" Target="../slideLayouts/slideLayout75.xml"/><Relationship Id="rId6" Type="http://schemas.openxmlformats.org/officeDocument/2006/relationships/slideLayout" Target="../slideLayouts/slideLayout80.xml"/><Relationship Id="rId11" Type="http://schemas.openxmlformats.org/officeDocument/2006/relationships/slideLayout" Target="../slideLayouts/slideLayout85.xml"/><Relationship Id="rId5" Type="http://schemas.openxmlformats.org/officeDocument/2006/relationships/slideLayout" Target="../slideLayouts/slideLayout79.xml"/><Relationship Id="rId1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84.xml"/><Relationship Id="rId4" Type="http://schemas.openxmlformats.org/officeDocument/2006/relationships/slideLayout" Target="../slideLayouts/slideLayout78.xml"/><Relationship Id="rId9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103.xml"/><Relationship Id="rId18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3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102.xml"/><Relationship Id="rId17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2.xml"/><Relationship Id="rId16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5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100.xml"/><Relationship Id="rId19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4.xml"/><Relationship Id="rId22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slideLayout" Target="../slideLayouts/slideLayout123.xml"/><Relationship Id="rId1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3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117.xml"/><Relationship Id="rId12" Type="http://schemas.openxmlformats.org/officeDocument/2006/relationships/slideLayout" Target="../slideLayouts/slideLayout122.xml"/><Relationship Id="rId17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2.xml"/><Relationship Id="rId16" Type="http://schemas.openxmlformats.org/officeDocument/2006/relationships/slideLayout" Target="../slideLayouts/slideLayout126.xml"/><Relationship Id="rId20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20.xml"/><Relationship Id="rId19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slideLayout" Target="../slideLayouts/slideLayout124.xml"/><Relationship Id="rId22" Type="http://schemas.openxmlformats.org/officeDocument/2006/relationships/image" Target="../media/image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8.xml"/><Relationship Id="rId13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3.xml"/><Relationship Id="rId7" Type="http://schemas.openxmlformats.org/officeDocument/2006/relationships/slideLayout" Target="../slideLayouts/slideLayout137.xml"/><Relationship Id="rId12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31.xml"/><Relationship Id="rId6" Type="http://schemas.openxmlformats.org/officeDocument/2006/relationships/slideLayout" Target="../slideLayouts/slideLayout136.xml"/><Relationship Id="rId11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35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40.xml"/><Relationship Id="rId4" Type="http://schemas.openxmlformats.org/officeDocument/2006/relationships/slideLayout" Target="../slideLayouts/slideLayout134.xml"/><Relationship Id="rId9" Type="http://schemas.openxmlformats.org/officeDocument/2006/relationships/slideLayout" Target="../slideLayouts/slideLayout139.xml"/><Relationship Id="rId14" Type="http://schemas.openxmlformats.org/officeDocument/2006/relationships/slideLayout" Target="../slideLayouts/slideLayout1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/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FC1ED075-6DD8-4843-848D-0F8556E48D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2050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22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  <p:sldLayoutId id="2147484733" r:id="rId12"/>
    <p:sldLayoutId id="2147484734" r:id="rId13"/>
    <p:sldLayoutId id="2147484735" r:id="rId14"/>
    <p:sldLayoutId id="2147484747" r:id="rId15"/>
    <p:sldLayoutId id="2147484748" r:id="rId16"/>
    <p:sldLayoutId id="2147484749" r:id="rId17"/>
    <p:sldLayoutId id="2147484750" r:id="rId18"/>
    <p:sldLayoutId id="2147484751" r:id="rId19"/>
    <p:sldLayoutId id="2147484753" r:id="rId2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5131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5133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5134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  <a:cs typeface="+mn-cs"/>
              </a:defRPr>
            </a:lvl1pPr>
          </a:lstStyle>
          <a:p>
            <a:pPr>
              <a:defRPr/>
            </a:pPr>
            <a:fld id="{E66323D8-7C44-45D1-BDB8-5AA2582781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3200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  <p:sldLayoutId id="2147484883" r:id="rId12"/>
    <p:sldLayoutId id="2147484884" r:id="rId13"/>
    <p:sldLayoutId id="2147484885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7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7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58" y="-1587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7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2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5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43" y="24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35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1" y="-61913"/>
            <a:ext cx="38504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FC1ED075-6DD8-4843-848D-0F8556E48D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2050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9473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90" r:id="rId1"/>
    <p:sldLayoutId id="2147484891" r:id="rId2"/>
    <p:sldLayoutId id="2147484892" r:id="rId3"/>
    <p:sldLayoutId id="2147484893" r:id="rId4"/>
    <p:sldLayoutId id="2147484894" r:id="rId5"/>
    <p:sldLayoutId id="2147484895" r:id="rId6"/>
    <p:sldLayoutId id="2147484896" r:id="rId7"/>
    <p:sldLayoutId id="2147484897" r:id="rId8"/>
    <p:sldLayoutId id="2147484898" r:id="rId9"/>
    <p:sldLayoutId id="2147484899" r:id="rId10"/>
    <p:sldLayoutId id="2147484900" r:id="rId11"/>
    <p:sldLayoutId id="2147484901" r:id="rId12"/>
    <p:sldLayoutId id="2147484902" r:id="rId13"/>
    <p:sldLayoutId id="2147484903" r:id="rId14"/>
    <p:sldLayoutId id="2147484904" r:id="rId15"/>
    <p:sldLayoutId id="2147484905" r:id="rId16"/>
    <p:sldLayoutId id="2147484906" r:id="rId17"/>
    <p:sldLayoutId id="2147484907" r:id="rId18"/>
    <p:sldLayoutId id="2147484908" r:id="rId19"/>
    <p:sldLayoutId id="2147484909" r:id="rId20"/>
    <p:sldLayoutId id="2147484910" r:id="rId2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2062" name="Line 4"/>
          <p:cNvSpPr>
            <a:spLocks noChangeShapeType="1"/>
          </p:cNvSpPr>
          <p:nvPr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063" name="Line 5"/>
          <p:cNvSpPr>
            <a:spLocks noChangeShapeType="1"/>
          </p:cNvSpPr>
          <p:nvPr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2064" name="Rectangle 6"/>
          <p:cNvSpPr>
            <a:spLocks noChangeArrowheads="1"/>
          </p:cNvSpPr>
          <p:nvPr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b="0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2065" name="Rectangle 7"/>
          <p:cNvSpPr>
            <a:spLocks noChangeArrowheads="1"/>
          </p:cNvSpPr>
          <p:nvPr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b="0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2066" name="Rectangle 23"/>
          <p:cNvSpPr>
            <a:spLocks noChangeArrowheads="1"/>
          </p:cNvSpPr>
          <p:nvPr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b="0" dirty="0">
                <a:solidFill>
                  <a:srgbClr val="000000"/>
                </a:solidFill>
                <a:latin typeface="Georgia" pitchFamily="18" charset="0"/>
              </a:rPr>
              <a:t>Минфин России</a:t>
            </a:r>
          </a:p>
        </p:txBody>
      </p:sp>
      <p:sp>
        <p:nvSpPr>
          <p:cNvPr id="206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26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987FC2E-F2E7-45A8-B8E3-50E9E18E010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3074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224" y="5026067"/>
            <a:ext cx="1034352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04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2" r:id="rId1"/>
    <p:sldLayoutId id="2147484913" r:id="rId2"/>
    <p:sldLayoutId id="2147484914" r:id="rId3"/>
    <p:sldLayoutId id="2147484915" r:id="rId4"/>
    <p:sldLayoutId id="2147484916" r:id="rId5"/>
    <p:sldLayoutId id="2147484917" r:id="rId6"/>
    <p:sldLayoutId id="2147484918" r:id="rId7"/>
    <p:sldLayoutId id="2147484919" r:id="rId8"/>
    <p:sldLayoutId id="2147484920" r:id="rId9"/>
    <p:sldLayoutId id="2147484921" r:id="rId10"/>
    <p:sldLayoutId id="2147484922" r:id="rId11"/>
    <p:sldLayoutId id="2147484923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2062" name="Line 4"/>
          <p:cNvSpPr>
            <a:spLocks noChangeShapeType="1"/>
          </p:cNvSpPr>
          <p:nvPr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2063" name="Line 5"/>
          <p:cNvSpPr>
            <a:spLocks noChangeShapeType="1"/>
          </p:cNvSpPr>
          <p:nvPr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2064" name="Rectangle 6"/>
          <p:cNvSpPr>
            <a:spLocks noChangeArrowheads="1"/>
          </p:cNvSpPr>
          <p:nvPr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b="0" dirty="0">
              <a:latin typeface="Georgia" pitchFamily="18" charset="0"/>
            </a:endParaRPr>
          </a:p>
        </p:txBody>
      </p:sp>
      <p:sp>
        <p:nvSpPr>
          <p:cNvPr id="2065" name="Rectangle 7"/>
          <p:cNvSpPr>
            <a:spLocks noChangeArrowheads="1"/>
          </p:cNvSpPr>
          <p:nvPr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b="0" dirty="0">
              <a:latin typeface="Georgia" pitchFamily="18" charset="0"/>
            </a:endParaRPr>
          </a:p>
        </p:txBody>
      </p:sp>
      <p:sp>
        <p:nvSpPr>
          <p:cNvPr id="2066" name="Rectangle 23"/>
          <p:cNvSpPr>
            <a:spLocks noChangeArrowheads="1"/>
          </p:cNvSpPr>
          <p:nvPr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b="0" dirty="0">
                <a:latin typeface="Georgia" pitchFamily="18" charset="0"/>
              </a:rPr>
              <a:t>Минфин России</a:t>
            </a:r>
          </a:p>
        </p:txBody>
      </p:sp>
      <p:sp>
        <p:nvSpPr>
          <p:cNvPr id="206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6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6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 b="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987FC2E-F2E7-45A8-B8E3-50E9E18E01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3074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4224" y="5026067"/>
            <a:ext cx="1034352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36" r:id="rId1"/>
    <p:sldLayoutId id="2147484737" r:id="rId2"/>
    <p:sldLayoutId id="2147484738" r:id="rId3"/>
    <p:sldLayoutId id="2147484739" r:id="rId4"/>
    <p:sldLayoutId id="2147484740" r:id="rId5"/>
    <p:sldLayoutId id="2147484741" r:id="rId6"/>
    <p:sldLayoutId id="2147484742" r:id="rId7"/>
    <p:sldLayoutId id="2147484743" r:id="rId8"/>
    <p:sldLayoutId id="2147484744" r:id="rId9"/>
    <p:sldLayoutId id="2147484745" r:id="rId10"/>
    <p:sldLayoutId id="2147484746" r:id="rId11"/>
    <p:sldLayoutId id="214748488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90E909B7-EE4B-4FE9-A7E0-BDDDF935EA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133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5" r:id="rId1"/>
    <p:sldLayoutId id="2147484756" r:id="rId2"/>
    <p:sldLayoutId id="2147484757" r:id="rId3"/>
    <p:sldLayoutId id="2147484758" r:id="rId4"/>
    <p:sldLayoutId id="2147484759" r:id="rId5"/>
    <p:sldLayoutId id="2147484760" r:id="rId6"/>
    <p:sldLayoutId id="2147484761" r:id="rId7"/>
    <p:sldLayoutId id="2147484762" r:id="rId8"/>
    <p:sldLayoutId id="2147484763" r:id="rId9"/>
    <p:sldLayoutId id="2147484764" r:id="rId10"/>
    <p:sldLayoutId id="2147484765" r:id="rId11"/>
    <p:sldLayoutId id="2147484766" r:id="rId12"/>
    <p:sldLayoutId id="2147484767" r:id="rId13"/>
    <p:sldLayoutId id="2147484768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90E909B7-EE4B-4FE9-A7E0-BDDDF935EA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561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  <p:sldLayoutId id="2147484782" r:id="rId13"/>
    <p:sldLayoutId id="2147484783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90E909B7-EE4B-4FE9-A7E0-BDDDF935EA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3529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5" r:id="rId1"/>
    <p:sldLayoutId id="2147484786" r:id="rId2"/>
    <p:sldLayoutId id="2147484787" r:id="rId3"/>
    <p:sldLayoutId id="2147484788" r:id="rId4"/>
    <p:sldLayoutId id="2147484789" r:id="rId5"/>
    <p:sldLayoutId id="2147484790" r:id="rId6"/>
    <p:sldLayoutId id="2147484791" r:id="rId7"/>
    <p:sldLayoutId id="2147484792" r:id="rId8"/>
    <p:sldLayoutId id="2147484793" r:id="rId9"/>
    <p:sldLayoutId id="2147484794" r:id="rId10"/>
    <p:sldLayoutId id="2147484795" r:id="rId11"/>
    <p:sldLayoutId id="2147484796" r:id="rId12"/>
    <p:sldLayoutId id="2147484797" r:id="rId13"/>
    <p:sldLayoutId id="2147484798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90E909B7-EE4B-4FE9-A7E0-BDDDF935EA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02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782"/>
            <a:ext cx="504056" cy="50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28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0" r:id="rId1"/>
    <p:sldLayoutId id="2147484801" r:id="rId2"/>
    <p:sldLayoutId id="2147484802" r:id="rId3"/>
    <p:sldLayoutId id="2147484803" r:id="rId4"/>
    <p:sldLayoutId id="2147484804" r:id="rId5"/>
    <p:sldLayoutId id="2147484805" r:id="rId6"/>
    <p:sldLayoutId id="2147484806" r:id="rId7"/>
    <p:sldLayoutId id="2147484807" r:id="rId8"/>
    <p:sldLayoutId id="2147484808" r:id="rId9"/>
    <p:sldLayoutId id="2147484809" r:id="rId10"/>
    <p:sldLayoutId id="2147484810" r:id="rId11"/>
    <p:sldLayoutId id="2147484811" r:id="rId12"/>
    <p:sldLayoutId id="2147484812" r:id="rId13"/>
    <p:sldLayoutId id="2147484813" r:id="rId14"/>
    <p:sldLayoutId id="2147484886" r:id="rId15"/>
    <p:sldLayoutId id="2147484887" r:id="rId16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b="0" dirty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b="0" dirty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</a:defRPr>
            </a:lvl1pPr>
          </a:lstStyle>
          <a:p>
            <a:pPr>
              <a:defRPr/>
            </a:pPr>
            <a:fld id="{FC1ED075-6DD8-4843-848D-0F8556E48D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90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5" r:id="rId1"/>
    <p:sldLayoutId id="2147484816" r:id="rId2"/>
    <p:sldLayoutId id="2147484817" r:id="rId3"/>
    <p:sldLayoutId id="2147484818" r:id="rId4"/>
    <p:sldLayoutId id="2147484819" r:id="rId5"/>
    <p:sldLayoutId id="2147484820" r:id="rId6"/>
    <p:sldLayoutId id="2147484821" r:id="rId7"/>
    <p:sldLayoutId id="2147484822" r:id="rId8"/>
    <p:sldLayoutId id="2147484823" r:id="rId9"/>
    <p:sldLayoutId id="2147484824" r:id="rId10"/>
    <p:sldLayoutId id="2147484825" r:id="rId11"/>
    <p:sldLayoutId id="2147484826" r:id="rId12"/>
    <p:sldLayoutId id="2147484827" r:id="rId13"/>
    <p:sldLayoutId id="2147484828" r:id="rId14"/>
    <p:sldLayoutId id="2147484829" r:id="rId15"/>
    <p:sldLayoutId id="2147484830" r:id="rId16"/>
    <p:sldLayoutId id="2147484831" r:id="rId17"/>
    <p:sldLayoutId id="2147484832" r:id="rId18"/>
    <p:sldLayoutId id="2147484833" r:id="rId19"/>
    <p:sldLayoutId id="2147484834" r:id="rId2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1035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7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  <a:cs typeface="+mn-cs"/>
              </a:defRPr>
            </a:lvl1pPr>
          </a:lstStyle>
          <a:p>
            <a:pPr>
              <a:defRPr/>
            </a:pPr>
            <a:fld id="{1CA4F67F-D6AB-4585-AE1C-29BD5CE91D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5673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36" r:id="rId1"/>
    <p:sldLayoutId id="2147484837" r:id="rId2"/>
    <p:sldLayoutId id="2147484838" r:id="rId3"/>
    <p:sldLayoutId id="2147484839" r:id="rId4"/>
    <p:sldLayoutId id="2147484840" r:id="rId5"/>
    <p:sldLayoutId id="2147484841" r:id="rId6"/>
    <p:sldLayoutId id="2147484842" r:id="rId7"/>
    <p:sldLayoutId id="2147484843" r:id="rId8"/>
    <p:sldLayoutId id="2147484844" r:id="rId9"/>
    <p:sldLayoutId id="2147484845" r:id="rId10"/>
    <p:sldLayoutId id="2147484846" r:id="rId11"/>
    <p:sldLayoutId id="2147484847" r:id="rId12"/>
    <p:sldLayoutId id="2147484848" r:id="rId13"/>
    <p:sldLayoutId id="2147484849" r:id="rId14"/>
    <p:sldLayoutId id="2147484850" r:id="rId15"/>
    <p:sldLayoutId id="2147484851" r:id="rId16"/>
    <p:sldLayoutId id="2147484852" r:id="rId17"/>
    <p:sldLayoutId id="2147484853" r:id="rId18"/>
    <p:sldLayoutId id="2147484854" r:id="rId19"/>
    <p:sldLayoutId id="2147484855" r:id="rId2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0" dirty="0">
              <a:solidFill>
                <a:srgbClr val="FFFF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b="0" dirty="0">
                <a:solidFill>
                  <a:srgbClr val="53548A">
                    <a:lumMod val="20000"/>
                    <a:lumOff val="80000"/>
                  </a:srgbClr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0" dirty="0">
              <a:solidFill>
                <a:srgbClr val="000000"/>
              </a:solidFill>
            </a:endParaRPr>
          </a:p>
        </p:txBody>
      </p:sp>
      <p:sp>
        <p:nvSpPr>
          <p:cNvPr id="3083" name="Прямоугольник 14"/>
          <p:cNvSpPr>
            <a:spLocks noChangeArrowheads="1"/>
          </p:cNvSpPr>
          <p:nvPr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b="0" dirty="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b="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6" name="TextBox 13"/>
          <p:cNvSpPr txBox="1">
            <a:spLocks noChangeArrowheads="1"/>
          </p:cNvSpPr>
          <p:nvPr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b="0" i="1" dirty="0" smtClean="0">
                <a:solidFill>
                  <a:srgbClr val="FFFFFF"/>
                </a:solidFill>
                <a:cs typeface="Times New Roman" pitchFamily="18" charset="0"/>
              </a:rPr>
              <a:t>ф</a:t>
            </a:r>
            <a:endParaRPr lang="ru-RU" sz="2200" b="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3085" name="Заголовок 21"/>
          <p:cNvSpPr>
            <a:spLocks noGrp="1"/>
          </p:cNvSpPr>
          <p:nvPr>
            <p:ph type="title"/>
          </p:nvPr>
        </p:nvSpPr>
        <p:spPr bwMode="auto">
          <a:xfrm>
            <a:off x="468313" y="404813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8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885113" y="1588"/>
            <a:ext cx="1050925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2000" b="1">
                <a:solidFill>
                  <a:srgbClr val="FFFFFF"/>
                </a:solidFill>
                <a:latin typeface="Goudy Stout" pitchFamily="18" charset="0"/>
                <a:cs typeface="+mn-cs"/>
              </a:defRPr>
            </a:lvl1pPr>
          </a:lstStyle>
          <a:p>
            <a:pPr>
              <a:defRPr/>
            </a:pPr>
            <a:fld id="{DF1E43A4-3126-4ACC-A5A8-D8EAA8C910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pic>
        <p:nvPicPr>
          <p:cNvPr id="16" name="Picture 2" descr="\\prognoz.ru\dept\Design\Внешние работы (проекты)\Минфин РФ\!Задачи\1078701 - шаблоны презентаций, модификация оформления\в работе\материал\5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20638"/>
            <a:ext cx="478172" cy="47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33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57" r:id="rId1"/>
    <p:sldLayoutId id="2147484858" r:id="rId2"/>
    <p:sldLayoutId id="2147484859" r:id="rId3"/>
    <p:sldLayoutId id="2147484860" r:id="rId4"/>
    <p:sldLayoutId id="2147484861" r:id="rId5"/>
    <p:sldLayoutId id="2147484862" r:id="rId6"/>
    <p:sldLayoutId id="2147484863" r:id="rId7"/>
    <p:sldLayoutId id="2147484864" r:id="rId8"/>
    <p:sldLayoutId id="2147484865" r:id="rId9"/>
    <p:sldLayoutId id="2147484866" r:id="rId10"/>
    <p:sldLayoutId id="2147484867" r:id="rId11"/>
    <p:sldLayoutId id="2147484868" r:id="rId12"/>
    <p:sldLayoutId id="2147484869" r:id="rId13"/>
    <p:sldLayoutId id="2147484870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000">
          <a:solidFill>
            <a:schemeClr val="accent2"/>
          </a:solidFill>
          <a:latin typeface="Arial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>
          <a:solidFill>
            <a:schemeClr val="accent2"/>
          </a:solidFill>
          <a:latin typeface="+mn-lt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>
          <a:solidFill>
            <a:schemeClr val="accent1"/>
          </a:solidFill>
          <a:latin typeface="+mn-lt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>
          <a:solidFill>
            <a:schemeClr val="accent1"/>
          </a:solidFill>
          <a:latin typeface="+mn-lt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5pPr>
      <a:lvl6pPr marL="18462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6pPr>
      <a:lvl7pPr marL="23034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7pPr>
      <a:lvl8pPr marL="27606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8pPr>
      <a:lvl9pPr marL="3217863" indent="-182563" algn="l" rtl="0" fontAlgn="base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>
          <a:solidFill>
            <a:srgbClr val="A04DA3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6876256" y="5127249"/>
            <a:ext cx="931887" cy="839461"/>
            <a:chOff x="0" y="89160"/>
            <a:chExt cx="931887" cy="91146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0" y="89160"/>
              <a:ext cx="931887" cy="911469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Прямоугольник 5"/>
            <p:cNvSpPr/>
            <p:nvPr/>
          </p:nvSpPr>
          <p:spPr>
            <a:xfrm>
              <a:off x="0" y="89160"/>
              <a:ext cx="931887" cy="9114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390" tIns="72390" rIns="72390" bIns="7239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900" kern="1200" dirty="0"/>
            </a:p>
          </p:txBody>
        </p:sp>
      </p:grpSp>
      <p:sp>
        <p:nvSpPr>
          <p:cNvPr id="10242" name="Rectangle 17"/>
          <p:cNvSpPr>
            <a:spLocks noGrp="1"/>
          </p:cNvSpPr>
          <p:nvPr>
            <p:ph type="ctrTitle" idx="4294967295"/>
          </p:nvPr>
        </p:nvSpPr>
        <p:spPr>
          <a:xfrm>
            <a:off x="539552" y="260648"/>
            <a:ext cx="8208912" cy="2773363"/>
          </a:xfrm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ru-RU" sz="2400" b="1" dirty="0" smtClean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Вопросы формирования справочной таблицы к отчету об исполнении консолидированного бюджета субъекта Российской Федерации и свода отчетов по сети, штатам и контингентам получателей бюджетных средств, состоящих на бюджете субъекта Российской Федерации и бюджетах муниципального образования</a:t>
            </a:r>
          </a:p>
        </p:txBody>
      </p:sp>
      <p:pic>
        <p:nvPicPr>
          <p:cNvPr id="3" name="Picture 2" descr="C:\Users\1035\Desktop\Герб МФ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625" y="5127249"/>
            <a:ext cx="722903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088" y="4149725"/>
            <a:ext cx="40005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/>
          <a:lstStyle/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95536" y="4437112"/>
            <a:ext cx="4968552" cy="2168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 anchor="ctr" anchorCtr="1"/>
          <a:lstStyle/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специалист-эксперт </a:t>
            </a: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Департамента межбюджетных отношений </a:t>
            </a: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Минфина России </a:t>
            </a: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Ю.В. Джуплина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579">
              <a:srgbClr val="D3D3E0">
                <a:lumMod val="64000"/>
                <a:lumOff val="36000"/>
              </a:srgbClr>
            </a:gs>
            <a:gs pos="78750">
              <a:srgbClr val="D8D8E4"/>
            </a:gs>
            <a:gs pos="1000">
              <a:schemeClr val="accent2">
                <a:lumMod val="15000"/>
                <a:lumOff val="85000"/>
                <a:alpha val="92000"/>
              </a:schemeClr>
            </a:gs>
            <a:gs pos="50000">
              <a:schemeClr val="accent1">
                <a:tint val="44500"/>
                <a:satMod val="160000"/>
                <a:lumMod val="68000"/>
                <a:lumOff val="32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79512" y="980728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lvl="0" indent="0" algn="ctr">
              <a:buNone/>
              <a:defRPr/>
            </a:pPr>
            <a:r>
              <a:rPr lang="ru-RU" sz="3000" dirty="0" smtClean="0">
                <a:solidFill>
                  <a:sysClr val="windowText" lastClr="000000"/>
                </a:solidFill>
              </a:rPr>
              <a:t>Предложения </a:t>
            </a:r>
            <a:r>
              <a:rPr lang="ru-RU" sz="3000" dirty="0">
                <a:solidFill>
                  <a:sysClr val="windowText" lastClr="000000"/>
                </a:solidFill>
              </a:rPr>
              <a:t>и замечания </a:t>
            </a:r>
            <a:r>
              <a:rPr lang="ru-RU" sz="3000" dirty="0" smtClean="0">
                <a:solidFill>
                  <a:sysClr val="windowText" lastClr="000000"/>
                </a:solidFill>
              </a:rPr>
              <a:t>по доработке справочной таблицы и отчета по сети, штатам и контингентам необходимо направить</a:t>
            </a:r>
          </a:p>
          <a:p>
            <a:pPr marL="109537" lvl="0" indent="0" algn="ctr">
              <a:buNone/>
              <a:defRPr/>
            </a:pPr>
            <a:endParaRPr lang="ru-RU" sz="16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3600" dirty="0" smtClean="0">
                <a:solidFill>
                  <a:srgbClr val="CC0000"/>
                </a:solidFill>
              </a:rPr>
              <a:t>в срок до 1 октября 2015 г.</a:t>
            </a:r>
          </a:p>
          <a:p>
            <a:pPr marL="109537" lvl="0" indent="0" algn="ctr">
              <a:buNone/>
              <a:defRPr/>
            </a:pPr>
            <a:endParaRPr lang="ru-RU" sz="16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3000" dirty="0" smtClean="0">
                <a:solidFill>
                  <a:sysClr val="windowText" lastClr="000000"/>
                </a:solidFill>
              </a:rPr>
              <a:t>на </a:t>
            </a:r>
            <a:r>
              <a:rPr lang="ru-RU" sz="3000" dirty="0">
                <a:solidFill>
                  <a:sysClr val="windowText" lastClr="000000"/>
                </a:solidFill>
              </a:rPr>
              <a:t>адрес электронной почты</a:t>
            </a:r>
            <a:r>
              <a:rPr lang="ru-RU" sz="3000" dirty="0" smtClean="0">
                <a:solidFill>
                  <a:sysClr val="windowText" lastClr="000000"/>
                </a:solidFill>
              </a:rPr>
              <a:t>: 1488</a:t>
            </a:r>
            <a:r>
              <a:rPr lang="en-US" sz="3000" dirty="0" smtClean="0">
                <a:solidFill>
                  <a:sysClr val="windowText" lastClr="000000"/>
                </a:solidFill>
              </a:rPr>
              <a:t>@minfin.ru</a:t>
            </a:r>
            <a:r>
              <a:rPr lang="ru-RU" sz="3000" dirty="0" smtClean="0">
                <a:solidFill>
                  <a:sysClr val="windowText" lastClr="000000"/>
                </a:solidFill>
              </a:rPr>
              <a:t> </a:t>
            </a:r>
            <a:endParaRPr lang="en-US" sz="3000" u="sng" dirty="0">
              <a:solidFill>
                <a:srgbClr val="FF0000"/>
              </a:solidFill>
            </a:endParaRPr>
          </a:p>
          <a:p>
            <a:pPr marL="109537" lvl="0" indent="0" algn="ctr">
              <a:buNone/>
              <a:defRPr/>
            </a:pPr>
            <a:endParaRPr lang="ru-RU" sz="2000" dirty="0">
              <a:solidFill>
                <a:sysClr val="windowText" lastClr="000000"/>
              </a:solidFill>
            </a:endParaRPr>
          </a:p>
          <a:p>
            <a:pPr marL="109537" indent="0" algn="ctr">
              <a:buNone/>
              <a:defRPr/>
            </a:pPr>
            <a:r>
              <a:rPr lang="ru-RU" sz="3000" dirty="0">
                <a:solidFill>
                  <a:sysClr val="windowText" lastClr="000000"/>
                </a:solidFill>
              </a:rPr>
              <a:t>к</a:t>
            </a:r>
            <a:r>
              <a:rPr lang="ru-RU" sz="3000" dirty="0" smtClean="0">
                <a:solidFill>
                  <a:sysClr val="windowText" lastClr="000000"/>
                </a:solidFill>
              </a:rPr>
              <a:t>онтактное лицо: </a:t>
            </a:r>
          </a:p>
          <a:p>
            <a:pPr marL="109537" indent="0" algn="ctr">
              <a:buNone/>
              <a:defRPr/>
            </a:pPr>
            <a:r>
              <a:rPr lang="ru-RU" sz="3000" dirty="0" smtClean="0">
                <a:solidFill>
                  <a:sysClr val="windowText" lastClr="000000"/>
                </a:solidFill>
              </a:rPr>
              <a:t>Джуплина Юлия </a:t>
            </a:r>
            <a:r>
              <a:rPr lang="ru-RU" sz="3000" dirty="0">
                <a:solidFill>
                  <a:sysClr val="windowText" lastClr="000000"/>
                </a:solidFill>
              </a:rPr>
              <a:t>Викторовна </a:t>
            </a:r>
            <a:endParaRPr lang="ru-RU" sz="3000" dirty="0" smtClean="0">
              <a:solidFill>
                <a:sysClr val="windowText" lastClr="000000"/>
              </a:solidFill>
            </a:endParaRPr>
          </a:p>
          <a:p>
            <a:pPr marL="109537" indent="0" algn="ctr">
              <a:buNone/>
              <a:defRPr/>
            </a:pPr>
            <a:r>
              <a:rPr lang="ru-RU" sz="3000" dirty="0" smtClean="0">
                <a:solidFill>
                  <a:sysClr val="windowText" lastClr="000000"/>
                </a:solidFill>
              </a:rPr>
              <a:t>тел</a:t>
            </a:r>
            <a:r>
              <a:rPr lang="ru-RU" sz="3000" dirty="0">
                <a:solidFill>
                  <a:sysClr val="windowText" lastClr="000000"/>
                </a:solidFill>
              </a:rPr>
              <a:t>. </a:t>
            </a:r>
            <a:r>
              <a:rPr lang="ru-RU" sz="3000" dirty="0" smtClean="0">
                <a:solidFill>
                  <a:sysClr val="windowText" lastClr="000000"/>
                </a:solidFill>
              </a:rPr>
              <a:t>8 (</a:t>
            </a:r>
            <a:r>
              <a:rPr lang="ru-RU" sz="3000" dirty="0">
                <a:solidFill>
                  <a:sysClr val="windowText" lastClr="000000"/>
                </a:solidFill>
              </a:rPr>
              <a:t>495</a:t>
            </a:r>
            <a:r>
              <a:rPr lang="en-US" sz="3000" dirty="0">
                <a:solidFill>
                  <a:sysClr val="windowText" lastClr="000000"/>
                </a:solidFill>
              </a:rPr>
              <a:t>)</a:t>
            </a:r>
            <a:r>
              <a:rPr lang="ru-RU" sz="3000" dirty="0">
                <a:solidFill>
                  <a:sysClr val="windowText" lastClr="000000"/>
                </a:solidFill>
              </a:rPr>
              <a:t> 987-99-94</a:t>
            </a:r>
          </a:p>
        </p:txBody>
      </p:sp>
    </p:spTree>
    <p:extLst>
      <p:ext uri="{BB962C8B-B14F-4D97-AF65-F5344CB8AC3E}">
        <p14:creationId xmlns:p14="http://schemas.microsoft.com/office/powerpoint/2010/main" val="237161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579">
              <a:srgbClr val="D3D3E0">
                <a:lumMod val="64000"/>
                <a:lumOff val="36000"/>
              </a:srgbClr>
            </a:gs>
            <a:gs pos="78750">
              <a:srgbClr val="D8D8E4"/>
            </a:gs>
            <a:gs pos="1000">
              <a:schemeClr val="accent2">
                <a:lumMod val="15000"/>
                <a:lumOff val="85000"/>
                <a:alpha val="92000"/>
              </a:schemeClr>
            </a:gs>
            <a:gs pos="50000">
              <a:schemeClr val="accent1">
                <a:tint val="44500"/>
                <a:satMod val="160000"/>
                <a:lumMod val="68000"/>
                <a:lumOff val="32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 bwMode="auto">
          <a:xfrm>
            <a:off x="179512" y="836712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lvl="0" indent="0" algn="ctr">
              <a:buNone/>
              <a:defRPr/>
            </a:pPr>
            <a:endParaRPr lang="ru-RU" sz="54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endParaRPr lang="ru-RU" sz="5400" dirty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6000" dirty="0" smtClean="0">
                <a:solidFill>
                  <a:sysClr val="windowText" lastClr="000000"/>
                </a:solidFill>
              </a:rPr>
              <a:t>Спасибо за внимание!</a:t>
            </a:r>
            <a:endParaRPr lang="ru-RU" sz="60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331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6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 bwMode="auto">
          <a:xfrm>
            <a:off x="179512" y="1233339"/>
            <a:ext cx="8784976" cy="543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marR="0" lvl="0" indent="0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None/>
              <a:tabLst/>
              <a:defRPr/>
            </a:pPr>
            <a:endParaRPr kumimoji="0" lang="ru-RU" sz="195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65795" y="1412776"/>
            <a:ext cx="8784976" cy="383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lvl="0" indent="0" algn="ctr">
              <a:buNone/>
              <a:defRPr/>
            </a:pPr>
            <a:r>
              <a:rPr lang="ru-RU" sz="4000" dirty="0" smtClean="0">
                <a:solidFill>
                  <a:sysClr val="windowText" lastClr="000000"/>
                </a:solidFill>
              </a:rPr>
              <a:t>Справочная </a:t>
            </a:r>
            <a:r>
              <a:rPr lang="ru-RU" sz="4000" dirty="0">
                <a:solidFill>
                  <a:sysClr val="windowText" lastClr="000000"/>
                </a:solidFill>
              </a:rPr>
              <a:t>таблица </a:t>
            </a:r>
            <a:endParaRPr lang="en-US" sz="40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4000" dirty="0" smtClean="0">
                <a:solidFill>
                  <a:sysClr val="windowText" lastClr="000000"/>
                </a:solidFill>
              </a:rPr>
              <a:t>к </a:t>
            </a:r>
            <a:r>
              <a:rPr lang="ru-RU" sz="4000" dirty="0">
                <a:solidFill>
                  <a:sysClr val="windowText" lastClr="000000"/>
                </a:solidFill>
              </a:rPr>
              <a:t>отчету об исполнении консолидированного бюджета </a:t>
            </a:r>
            <a:endParaRPr lang="en-US" sz="40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4000" dirty="0" smtClean="0">
                <a:solidFill>
                  <a:sysClr val="windowText" lastClr="000000"/>
                </a:solidFill>
              </a:rPr>
              <a:t>субъекта </a:t>
            </a:r>
            <a:r>
              <a:rPr lang="ru-RU" sz="4000" dirty="0">
                <a:solidFill>
                  <a:sysClr val="windowText" lastClr="000000"/>
                </a:solidFill>
              </a:rPr>
              <a:t>Российской Федерации </a:t>
            </a:r>
            <a:endParaRPr lang="en-US" sz="4000" dirty="0" smtClean="0">
              <a:solidFill>
                <a:sysClr val="windowText" lastClr="000000"/>
              </a:solidFill>
            </a:endParaRPr>
          </a:p>
          <a:p>
            <a:pPr marL="109537" lvl="0" indent="0" algn="ctr">
              <a:buNone/>
              <a:defRPr/>
            </a:pPr>
            <a:r>
              <a:rPr lang="ru-RU" sz="4000" dirty="0" smtClean="0">
                <a:solidFill>
                  <a:sysClr val="windowText" lastClr="000000"/>
                </a:solidFill>
              </a:rPr>
              <a:t>(</a:t>
            </a:r>
            <a:r>
              <a:rPr lang="ru-RU" sz="4000" dirty="0">
                <a:solidFill>
                  <a:sysClr val="windowText" lastClr="000000"/>
                </a:solidFill>
              </a:rPr>
              <a:t>ф. 0503387)</a:t>
            </a:r>
          </a:p>
          <a:p>
            <a:pPr marL="365125" marR="0" lvl="0" indent="-255588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95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7814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6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654" y="368300"/>
            <a:ext cx="86935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Справочная таблица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к отчету об исполнении консолидированного бюджета субъекта Российской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Федерации (ф. 0503387)</a:t>
            </a: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" name="Номер слайда 26"/>
          <p:cNvSpPr txBox="1">
            <a:spLocks noGrp="1"/>
          </p:cNvSpPr>
          <p:nvPr/>
        </p:nvSpPr>
        <p:spPr>
          <a:xfrm>
            <a:off x="8173915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>
              <a:defRPr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1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054350"/>
              </p:ext>
            </p:extLst>
          </p:nvPr>
        </p:nvGraphicFramePr>
        <p:xfrm>
          <a:off x="107504" y="1014631"/>
          <a:ext cx="8981676" cy="5751087"/>
        </p:xfrm>
        <a:graphic>
          <a:graphicData uri="http://schemas.openxmlformats.org/drawingml/2006/table">
            <a:tbl>
              <a:tblPr/>
              <a:tblGrid>
                <a:gridCol w="1593523"/>
                <a:gridCol w="7388153"/>
              </a:tblGrid>
              <a:tr h="6669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Не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входит в состав основной ежемесячной отчетности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предоставляемой финансовыми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органами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субъектов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Российской Федерации в рамах приказа Минфина России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28 декабря 2010 г.  № 191н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371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Срок   </a:t>
                      </a:r>
                    </a:p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предоставления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числа месяца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следующего за отчетным </a:t>
                      </a:r>
                      <a:endParaRPr lang="ru-RU" sz="16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вместе с ежемесячным отчетом по исполнению бюджета)</a:t>
                      </a: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60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Содержит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Основные 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статьи расходов: заработная плата, коммунальные услуги, расходы на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                                     содержание 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недвижимого имущества, прочие работы, услуги, капитальные вложения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indent="0" algn="l" fontAlgn="ctr">
                        <a:buFont typeface="Wingdings" panose="05000000000000000000" pitchFamily="2" charset="2"/>
                        <a:buNone/>
                      </a:pP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Основные  направления расходов: </a:t>
                      </a:r>
                      <a:endParaRPr lang="ru-RU" sz="15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5125" lvl="0" indent="-255588" algn="just" rtl="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494A7B"/>
                        </a:buClr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расходы </a:t>
                      </a:r>
                      <a:r>
                        <a:rPr lang="ru-RU" sz="1500" b="0" kern="120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на содержание органов государственной власти субъектов 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Российской   Федерации </a:t>
                      </a:r>
                      <a:r>
                        <a:rPr lang="ru-RU" sz="1500" b="0" kern="120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и органов местного 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самоуправления; </a:t>
                      </a:r>
                    </a:p>
                    <a:p>
                      <a:pPr marL="365125" lvl="0" indent="-255588" algn="just" rtl="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494A7B"/>
                        </a:buClr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расходы </a:t>
                      </a:r>
                      <a:r>
                        <a:rPr lang="ru-RU" sz="1500" b="0" kern="120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осуществляемые за счет средств субсидий и субвенций из федерального 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   бюджета; </a:t>
                      </a:r>
                    </a:p>
                    <a:p>
                      <a:pPr marL="365125" lvl="0" indent="-255588" algn="just" rtl="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494A7B"/>
                        </a:buClr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расходы </a:t>
                      </a:r>
                      <a:r>
                        <a:rPr lang="ru-RU" sz="1500" b="0" kern="1200" dirty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в области дорожного хозяйства, жилищно-коммунального хозяйства, социальной 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сферы и другие.</a:t>
                      </a:r>
                    </a:p>
                    <a:p>
                      <a:pPr algn="l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 просроченной кредиторской задолженности, об остатках средств бюджетов на отчетную дату, размере средней заработной платы, приросте расходов на оплату труда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l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Два раздела: </a:t>
                      </a:r>
                    </a:p>
                    <a:p>
                      <a:pPr marL="365125" lvl="0" indent="-255588" algn="just" defTabSz="9144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494A7B"/>
                        </a:buClr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I раздел 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- показатели за счет </a:t>
                      </a: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бюджетных средств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. Сведения по разделу представляются </a:t>
                      </a: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ежемесячно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365125" lvl="0" indent="-255588" algn="just" defTabSz="914400" rtl="0" eaLnBrk="0" fontAlgn="base" latinLnBrk="0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494A7B"/>
                        </a:buClr>
                        <a:buFont typeface="Wingdings" panose="05000000000000000000" pitchFamily="2" charset="2"/>
                        <a:buChar char="Ø"/>
                        <a:defRPr/>
                      </a:pP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II раздел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 - показатели с учетом финансово-хозяйственной деятельности учреждений за счет </a:t>
                      </a: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всех источников финансирования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. Сведения по разделу представляются </a:t>
                      </a:r>
                      <a:r>
                        <a:rPr lang="ru-RU" sz="1500" b="1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ежеквартально</a:t>
                      </a:r>
                      <a:r>
                        <a:rPr lang="ru-RU" sz="1500" b="0" kern="12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ea typeface="+mn-ea"/>
                          <a:cs typeface="+mn-cs"/>
                        </a:rPr>
                        <a:t>. </a:t>
                      </a:r>
                      <a:endParaRPr lang="ru-RU" sz="1500" b="0" kern="12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64000">
                          <a:srgbClr val="CCCCDC">
                            <a:lumMod val="36000"/>
                            <a:lumOff val="64000"/>
                          </a:srgbClr>
                        </a:gs>
                        <a:gs pos="1000">
                          <a:schemeClr val="accent2">
                            <a:lumMod val="18000"/>
                            <a:lumOff val="82000"/>
                            <a:alpha val="86000"/>
                          </a:schemeClr>
                        </a:gs>
                        <a:gs pos="44000">
                          <a:schemeClr val="accent1">
                            <a:tint val="44500"/>
                            <a:satMod val="160000"/>
                            <a:lumMod val="59000"/>
                            <a:lumOff val="41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  <a:lumMod val="56000"/>
                            <a:lumOff val="44000"/>
                          </a:schemeClr>
                        </a:gs>
                      </a:gsLst>
                      <a:lin ang="189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742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6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69268" y="391638"/>
            <a:ext cx="8723212" cy="73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sz="2000" dirty="0" smtClean="0">
                <a:solidFill>
                  <a:sysClr val="windowText" lastClr="000000"/>
                </a:solidFill>
              </a:rPr>
              <a:t>Сведения </a:t>
            </a:r>
            <a:r>
              <a:rPr lang="ru-RU" sz="2000" dirty="0">
                <a:solidFill>
                  <a:sysClr val="windowText" lastClr="000000"/>
                </a:solidFill>
              </a:rPr>
              <a:t>справочной таблицы используются </a:t>
            </a:r>
            <a:r>
              <a:rPr lang="ru-RU" sz="2000" dirty="0" smtClean="0">
                <a:solidFill>
                  <a:sysClr val="windowText" lastClr="000000"/>
                </a:solidFill>
              </a:rPr>
              <a:t>Минфином </a:t>
            </a:r>
            <a:r>
              <a:rPr lang="ru-RU" sz="2000" dirty="0">
                <a:solidFill>
                  <a:sysClr val="windowText" lastClr="000000"/>
                </a:solidFill>
              </a:rPr>
              <a:t>России </a:t>
            </a:r>
            <a:endParaRPr lang="ru-RU" sz="2000" dirty="0" smtClean="0">
              <a:solidFill>
                <a:sysClr val="windowText" lastClr="000000"/>
              </a:solidFill>
            </a:endParaRPr>
          </a:p>
          <a:p>
            <a:r>
              <a:rPr lang="ru-RU" sz="2000" dirty="0" smtClean="0">
                <a:solidFill>
                  <a:sysClr val="windowText" lastClr="000000"/>
                </a:solidFill>
              </a:rPr>
              <a:t>при </a:t>
            </a:r>
            <a:r>
              <a:rPr lang="ru-RU" sz="2000" dirty="0">
                <a:solidFill>
                  <a:sysClr val="windowText" lastClr="000000"/>
                </a:solidFill>
              </a:rPr>
              <a:t>реализации следующих задач</a:t>
            </a:r>
            <a:r>
              <a:rPr lang="ru-RU" sz="2000" dirty="0" smtClean="0">
                <a:solidFill>
                  <a:sysClr val="windowText" lastClr="000000"/>
                </a:solidFill>
              </a:rPr>
              <a:t>:</a:t>
            </a:r>
            <a:endParaRPr lang="ru-RU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79512" y="1233339"/>
            <a:ext cx="8784976" cy="543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 smtClean="0">
                <a:solidFill>
                  <a:sysClr val="windowText" lastClr="000000"/>
                </a:solidFill>
              </a:rPr>
              <a:t>мониторинг </a:t>
            </a:r>
            <a:r>
              <a:rPr lang="ru-RU" sz="1950" b="0" dirty="0">
                <a:solidFill>
                  <a:sysClr val="windowText" lastClr="000000"/>
                </a:solidFill>
              </a:rPr>
              <a:t>и анализ исполнения бюджетов субъектов Российской Федерации, подготовка заключений и аналитических справок об исполнении бюджетов субъектов Российской Федерации;</a:t>
            </a: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 smtClean="0">
                <a:solidFill>
                  <a:sysClr val="windowText" lastClr="000000"/>
                </a:solidFill>
              </a:rPr>
              <a:t>подготовка </a:t>
            </a:r>
            <a:r>
              <a:rPr lang="ru-RU" sz="1950" b="0" dirty="0">
                <a:solidFill>
                  <a:sysClr val="windowText" lastClr="000000"/>
                </a:solidFill>
              </a:rPr>
              <a:t>предложений о предоставлении субъектам Российской Федерации средств на возвратной основе;</a:t>
            </a:r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>
                <a:solidFill>
                  <a:sysClr val="windowText" lastClr="000000"/>
                </a:solidFill>
              </a:rPr>
              <a:t>мониторинг финансового положения субъектов Российской Федерации и муниципальных образований, оценка качества управления региональными финансами;</a:t>
            </a:r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>
                <a:solidFill>
                  <a:sysClr val="windowText" lastClr="000000"/>
                </a:solidFill>
              </a:rPr>
              <a:t>экспертиза и подготовка проектов заключений на соответствие требованиям бюджетного законодательства Российской Федерации проектов законов о бюджетах высокодотационных субъектов Российской Федерации;</a:t>
            </a: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>
                <a:solidFill>
                  <a:sysClr val="windowText" lastClr="000000"/>
                </a:solidFill>
              </a:rPr>
              <a:t>размещение отдельных показателей на сайте Минфина России </a:t>
            </a:r>
            <a:r>
              <a:rPr lang="ru-RU" sz="1950" b="0" dirty="0" smtClean="0">
                <a:solidFill>
                  <a:sysClr val="windowText" lastClr="000000"/>
                </a:solidFill>
              </a:rPr>
              <a:t>в </a:t>
            </a:r>
            <a:r>
              <a:rPr lang="ru-RU" sz="1950" b="0" dirty="0">
                <a:solidFill>
                  <a:sysClr val="windowText" lastClr="000000"/>
                </a:solidFill>
              </a:rPr>
              <a:t>разделе «Финансовые взаимоотношения с регионами и муниципальными образованиями</a:t>
            </a:r>
            <a:r>
              <a:rPr lang="ru-RU" sz="1950" b="0" dirty="0" smtClean="0">
                <a:solidFill>
                  <a:sysClr val="windowText" lastClr="000000"/>
                </a:solidFill>
              </a:rPr>
              <a:t>»;</a:t>
            </a:r>
            <a:endParaRPr lang="ru-RU" sz="1950" b="0" dirty="0">
              <a:solidFill>
                <a:sysClr val="windowText" lastClr="000000"/>
              </a:solidFill>
            </a:endParaRP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50" b="0" dirty="0" smtClean="0">
                <a:solidFill>
                  <a:sysClr val="windowText" lastClr="000000"/>
                </a:solidFill>
              </a:rPr>
              <a:t>подготовка </a:t>
            </a:r>
            <a:r>
              <a:rPr lang="ru-RU" sz="1950" b="0" dirty="0">
                <a:solidFill>
                  <a:sysClr val="windowText" lastClr="000000"/>
                </a:solidFill>
              </a:rPr>
              <a:t>материалов при проведении встреч должностных лиц субъектов Российской Федерации с руководителями Минфина России.</a:t>
            </a:r>
          </a:p>
          <a:p>
            <a:pPr marL="365125" marR="0" lvl="0" indent="-255588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494A7B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ru-RU" sz="195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11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6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276003" y="393201"/>
            <a:ext cx="8723212" cy="73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sz="2000" dirty="0" smtClean="0">
                <a:solidFill>
                  <a:sysClr val="windowText" lastClr="000000"/>
                </a:solidFill>
              </a:rPr>
              <a:t>Планируемые изменения и нововведения в справочной таблице:</a:t>
            </a:r>
            <a:endParaRPr lang="ru-RU" sz="20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79512" y="1233339"/>
            <a:ext cx="8784976" cy="543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00" b="0" dirty="0">
                <a:solidFill>
                  <a:sysClr val="windowText" lastClr="000000"/>
                </a:solidFill>
              </a:rPr>
              <a:t>у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чет новых </a:t>
            </a:r>
            <a:r>
              <a:rPr lang="ru-RU" sz="1900" b="0" dirty="0">
                <a:solidFill>
                  <a:sysClr val="windowText" lastClr="000000"/>
                </a:solidFill>
              </a:rPr>
              <a:t>видов муниципальных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образований: городской </a:t>
            </a:r>
            <a:r>
              <a:rPr lang="ru-RU" sz="1900" b="0" dirty="0">
                <a:solidFill>
                  <a:sysClr val="windowText" lastClr="000000"/>
                </a:solidFill>
              </a:rPr>
              <a:t>округ с внутригородским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делением, </a:t>
            </a:r>
            <a:r>
              <a:rPr lang="ru-RU" sz="1900" b="0" dirty="0">
                <a:solidFill>
                  <a:sysClr val="windowText" lastClr="000000"/>
                </a:solidFill>
              </a:rPr>
              <a:t>внутригородской район, городское поселение и сельское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поселение (136-ФЗ от 27 мая 2014 г., 383-ФЗ от </a:t>
            </a:r>
            <a:r>
              <a:rPr lang="ru-RU" sz="1900" b="0" dirty="0">
                <a:solidFill>
                  <a:sysClr val="windowText" lastClr="000000"/>
                </a:solidFill>
              </a:rPr>
              <a:t>29 ноября 2014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г.);</a:t>
            </a: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endParaRPr lang="ru-RU" sz="1200" b="0" dirty="0" smtClean="0">
              <a:solidFill>
                <a:sysClr val="windowText" lastClr="000000"/>
              </a:solidFill>
            </a:endParaRPr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00" b="0" dirty="0" smtClean="0">
                <a:solidFill>
                  <a:sysClr val="windowText" lastClr="000000"/>
                </a:solidFill>
              </a:rPr>
              <a:t>закрепление </a:t>
            </a:r>
            <a:r>
              <a:rPr lang="ru-RU" sz="1900" b="0" dirty="0">
                <a:solidFill>
                  <a:sysClr val="windowText" lastClr="000000"/>
                </a:solidFill>
              </a:rPr>
              <a:t>единых подходов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при заполнении показателей, относящихся </a:t>
            </a:r>
            <a:r>
              <a:rPr lang="ru-RU" sz="1900" b="0" dirty="0">
                <a:solidFill>
                  <a:sysClr val="windowText" lastClr="000000"/>
                </a:solidFill>
              </a:rPr>
              <a:t>к повышению оплаты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труда отдельных </a:t>
            </a:r>
            <a:r>
              <a:rPr lang="ru-RU" sz="1900" b="0" dirty="0">
                <a:solidFill>
                  <a:sysClr val="windowText" lastClr="000000"/>
                </a:solidFill>
              </a:rPr>
              <a:t>категорий работников социальной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сферы;</a:t>
            </a:r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endParaRPr lang="ru-RU" sz="1200" b="0" dirty="0">
              <a:solidFill>
                <a:sysClr val="windowText" lastClr="000000"/>
              </a:solidFill>
            </a:endParaRP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00" b="0" dirty="0" smtClean="0">
                <a:solidFill>
                  <a:sysClr val="windowText" lastClr="000000"/>
                </a:solidFill>
              </a:rPr>
              <a:t>внесение изменений </a:t>
            </a:r>
            <a:r>
              <a:rPr lang="ru-RU" sz="1900" b="0" dirty="0">
                <a:solidFill>
                  <a:sysClr val="windowText" lastClr="000000"/>
                </a:solidFill>
              </a:rPr>
              <a:t>в блок по программным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расходам (</a:t>
            </a:r>
            <a:r>
              <a:rPr lang="ru-RU" sz="1600" b="0" dirty="0" smtClean="0">
                <a:solidFill>
                  <a:sysClr val="windowText" lastClr="000000"/>
                </a:solidFill>
              </a:rPr>
              <a:t>строку </a:t>
            </a:r>
            <a:r>
              <a:rPr lang="ru-RU" sz="1600" b="0" dirty="0">
                <a:solidFill>
                  <a:sysClr val="windowText" lastClr="000000"/>
                </a:solidFill>
              </a:rPr>
              <a:t>10100 «Региональные и муниципальные программы» планируется переименовать в «Государственные и муниципальные программы», </a:t>
            </a:r>
            <a:r>
              <a:rPr lang="ru-RU" sz="1600" b="0" dirty="0" smtClean="0">
                <a:solidFill>
                  <a:sysClr val="windowText" lastClr="000000"/>
                </a:solidFill>
              </a:rPr>
              <a:t>строку </a:t>
            </a:r>
            <a:r>
              <a:rPr lang="ru-RU" sz="1600" b="0" dirty="0">
                <a:solidFill>
                  <a:sysClr val="windowText" lastClr="000000"/>
                </a:solidFill>
              </a:rPr>
              <a:t>10200 «Государственные программы» </a:t>
            </a:r>
            <a:r>
              <a:rPr lang="ru-RU" sz="1600" b="0" dirty="0" smtClean="0">
                <a:solidFill>
                  <a:sysClr val="windowText" lastClr="000000"/>
                </a:solidFill>
              </a:rPr>
              <a:t>исключить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);</a:t>
            </a:r>
          </a:p>
          <a:p>
            <a:pPr marL="109537" lvl="0" indent="0" algn="just">
              <a:buClr>
                <a:srgbClr val="494A7B"/>
              </a:buClr>
              <a:buNone/>
              <a:defRPr/>
            </a:pPr>
            <a:r>
              <a:rPr lang="ru-RU" sz="1900" b="0" dirty="0" smtClean="0">
                <a:solidFill>
                  <a:sysClr val="windowText" lastClr="000000"/>
                </a:solidFill>
              </a:rPr>
              <a:t> </a:t>
            </a:r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1900" b="0" dirty="0" smtClean="0">
                <a:solidFill>
                  <a:sysClr val="windowText" lastClr="000000"/>
                </a:solidFill>
              </a:rPr>
              <a:t>выделение основных статей </a:t>
            </a:r>
            <a:r>
              <a:rPr lang="ru-RU" sz="1900" b="0" dirty="0">
                <a:solidFill>
                  <a:sysClr val="windowText" lastClr="000000"/>
                </a:solidFill>
              </a:rPr>
              <a:t>расходов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(оплата </a:t>
            </a:r>
            <a:r>
              <a:rPr lang="ru-RU" sz="1900" b="0" dirty="0">
                <a:solidFill>
                  <a:sysClr val="windowText" lastClr="000000"/>
                </a:solidFill>
              </a:rPr>
              <a:t>коммунальных услуг, расходы на содержание недвижимого имущества, прочие работы, услуги, прочие расходы, капитальные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вложения) в </a:t>
            </a:r>
            <a:r>
              <a:rPr lang="ru-RU" sz="1900" b="0" dirty="0">
                <a:solidFill>
                  <a:sysClr val="windowText" lastClr="000000"/>
                </a:solidFill>
              </a:rPr>
              <a:t>разрезе бюджетных, автономных учреждений, а также органов государственной власти субъекта Российской Федерации и органов местного </a:t>
            </a:r>
            <a:r>
              <a:rPr lang="ru-RU" sz="1900" b="0" dirty="0" smtClean="0">
                <a:solidFill>
                  <a:sysClr val="windowText" lastClr="000000"/>
                </a:solidFill>
              </a:rPr>
              <a:t>самоуправления.</a:t>
            </a:r>
            <a:endParaRPr lang="ru-RU" sz="1900" b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55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6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 bwMode="auto">
          <a:xfrm>
            <a:off x="179512" y="1233339"/>
            <a:ext cx="8784976" cy="5436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marR="0" lvl="0" indent="0" algn="just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SzTx/>
              <a:buNone/>
              <a:tabLst/>
              <a:defRPr/>
            </a:pPr>
            <a:endParaRPr kumimoji="0" lang="ru-RU" sz="195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65795" y="1412776"/>
            <a:ext cx="8784976" cy="3837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537" lvl="0" indent="0" algn="ctr">
              <a:buNone/>
              <a:defRPr/>
            </a:pPr>
            <a:r>
              <a:rPr lang="ru-RU" sz="4000" dirty="0" smtClean="0">
                <a:solidFill>
                  <a:sysClr val="windowText" lastClr="000000"/>
                </a:solidFill>
              </a:rPr>
              <a:t>Свод отчетов по сети, штатам и контингентам получателей бюджетных средств, состоящих на бюджете субъекта Российской Федерации и бюджетах муниципального образования</a:t>
            </a:r>
            <a:endParaRPr kumimoji="0" lang="ru-RU" sz="195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2283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4000">
              <a:srgbClr val="CCCCDC">
                <a:lumMod val="36000"/>
                <a:lumOff val="64000"/>
              </a:srgbClr>
            </a:gs>
            <a:gs pos="1000">
              <a:schemeClr val="accent2">
                <a:lumMod val="18000"/>
                <a:lumOff val="82000"/>
                <a:alpha val="89000"/>
              </a:schemeClr>
            </a:gs>
            <a:gs pos="44000">
              <a:schemeClr val="accent1">
                <a:tint val="44500"/>
                <a:satMod val="160000"/>
                <a:lumMod val="59000"/>
                <a:lumOff val="41000"/>
              </a:schemeClr>
            </a:gs>
            <a:gs pos="100000">
              <a:schemeClr val="accent1">
                <a:tint val="23500"/>
                <a:satMod val="160000"/>
                <a:lumMod val="56000"/>
                <a:lumOff val="44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04664"/>
            <a:ext cx="8964908" cy="10801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anose="02020603050405020304" pitchFamily="18" charset="0"/>
              </a:rPr>
              <a:t>Свод отчетов по сети, штатам и контингентам получателей бюджетных средств, состоящих на бюджете субъекта Российской Федерации и бюджетах муниципального </a:t>
            </a: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anose="02020603050405020304" pitchFamily="18" charset="0"/>
              </a:rPr>
              <a:t>образования</a:t>
            </a:r>
            <a:endParaRPr lang="ru-RU" sz="2200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Номер слайда 26"/>
          <p:cNvSpPr txBox="1">
            <a:spLocks noGrp="1"/>
          </p:cNvSpPr>
          <p:nvPr/>
        </p:nvSpPr>
        <p:spPr>
          <a:xfrm>
            <a:off x="8173915" y="1588"/>
            <a:ext cx="762000" cy="36671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r">
              <a:defRPr sz="24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4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954143"/>
              </p:ext>
            </p:extLst>
          </p:nvPr>
        </p:nvGraphicFramePr>
        <p:xfrm>
          <a:off x="90736" y="1656235"/>
          <a:ext cx="8981676" cy="5013125"/>
        </p:xfrm>
        <a:graphic>
          <a:graphicData uri="http://schemas.openxmlformats.org/drawingml/2006/table">
            <a:tbl>
              <a:tblPr/>
              <a:tblGrid>
                <a:gridCol w="2040607"/>
                <a:gridCol w="6941069"/>
              </a:tblGrid>
              <a:tr h="11296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Не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входит в состав основной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ежегодной </a:t>
                      </a:r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отчетности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предоставляемой финансовыми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органами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субъектов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Российской Федерации в рамах </a:t>
                      </a:r>
                      <a:endParaRPr lang="ru-RU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приказа </a:t>
                      </a:r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Минфина России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28 декабря 2010 г.  № 191н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11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Срок   </a:t>
                      </a:r>
                    </a:p>
                    <a:p>
                      <a:pPr algn="l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предоставления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соответствии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сроками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представления </a:t>
                      </a: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годовой отчетности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28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Содержит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ctr">
                        <a:buNone/>
                      </a:pPr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1.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сведения об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объемах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расходов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marL="457200" indent="-457200" algn="l" fontAlgn="ctr">
                        <a:buAutoNum type="arabicPeriod"/>
                      </a:pPr>
                      <a:endParaRPr lang="ru-RU" sz="10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2. сведения о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штатной численности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l" fontAlgn="ctr"/>
                      <a:endParaRPr lang="ru-RU" sz="10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3. сведения о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численности получателей 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государственных   (муниципальных)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услуг</a:t>
                      </a:r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</a:p>
                    <a:p>
                      <a:pPr algn="l" fontAlgn="ctr"/>
                      <a:endParaRPr lang="ru-RU" sz="10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4. сведения о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численности получателей мер социальной поддержки;</a:t>
                      </a:r>
                    </a:p>
                    <a:p>
                      <a:pPr algn="l" fontAlgn="ctr"/>
                      <a:endParaRPr lang="ru-RU" sz="10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fontAlgn="ctr"/>
                      <a:r>
                        <a:rPr lang="ru-RU" sz="18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5. сведения о </a:t>
                      </a:r>
                      <a:r>
                        <a:rPr lang="ru-RU" sz="18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количестве учреждений.</a:t>
                      </a:r>
                      <a:r>
                        <a:rPr lang="ru-RU" sz="1800" b="0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b="0" kern="1200" dirty="0">
                        <a:solidFill>
                          <a:srgbClr val="CC0000"/>
                        </a:solidFill>
                        <a:latin typeface="Times New Roman" pitchFamily="18" charset="0"/>
                        <a:ea typeface="+mn-ea"/>
                        <a:cs typeface="+mn-cs"/>
                      </a:endParaRPr>
                    </a:p>
                  </a:txBody>
                  <a:tcPr marL="7979" marR="7979" marT="79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95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">
              <a:schemeClr val="accent2">
                <a:lumMod val="19000"/>
                <a:lumOff val="81000"/>
                <a:alpha val="95000"/>
              </a:schemeClr>
            </a:gs>
            <a:gs pos="51000">
              <a:schemeClr val="accent1">
                <a:tint val="44500"/>
                <a:satMod val="160000"/>
                <a:lumMod val="43000"/>
                <a:lumOff val="57000"/>
              </a:schemeClr>
            </a:gs>
            <a:gs pos="100000">
              <a:schemeClr val="accent1">
                <a:tint val="23500"/>
                <a:satMod val="160000"/>
                <a:lumMod val="49000"/>
                <a:lumOff val="51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>
          <a:xfrm>
            <a:off x="7863115" y="0"/>
            <a:ext cx="1050925" cy="366712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3513" y="404664"/>
            <a:ext cx="8862983" cy="8309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defPPr>
              <a:defRPr lang="ru-RU"/>
            </a:defPPr>
            <a:lvl1pPr algn="ctr" eaLnBrk="0" hangingPunct="0">
              <a:defRPr sz="240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anose="02020603050405020304" pitchFamily="18" charset="0"/>
              </a:defRPr>
            </a:lvl1pPr>
            <a:lvl2pPr algn="ctr" eaLnBrk="0" hangingPunct="0">
              <a:defRPr sz="3200">
                <a:latin typeface="Times New Roman" pitchFamily="18" charset="0"/>
              </a:defRPr>
            </a:lvl2pPr>
            <a:lvl3pPr algn="ctr" eaLnBrk="0" hangingPunct="0">
              <a:defRPr sz="3200">
                <a:latin typeface="Times New Roman" pitchFamily="18" charset="0"/>
              </a:defRPr>
            </a:lvl3pPr>
            <a:lvl4pPr algn="ctr" eaLnBrk="0" hangingPunct="0">
              <a:defRPr sz="3200">
                <a:latin typeface="Times New Roman" pitchFamily="18" charset="0"/>
              </a:defRPr>
            </a:lvl4pPr>
            <a:lvl5pPr algn="ctr" eaLnBrk="0" hangingPunct="0">
              <a:defRPr sz="3200"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dirty="0"/>
              <a:t>Основные нововведения </a:t>
            </a:r>
          </a:p>
          <a:p>
            <a:r>
              <a:rPr lang="ru-RU" dirty="0"/>
              <a:t>отчета по сети, штатам и контингентам за 2014 год: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0947" y="1628800"/>
            <a:ext cx="8713093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среднесписочная численность;</a:t>
            </a:r>
          </a:p>
          <a:p>
            <a:pPr marL="342900" indent="-342900" algn="just">
              <a:buFontTx/>
              <a:buAutoNum type="arabicPeriod"/>
            </a:pPr>
            <a:endParaRPr 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выделение </a:t>
            </a:r>
            <a:r>
              <a:rPr lang="ru-RU" sz="195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блоков по казенным учреждениям и бюджетным и автономным </a:t>
            </a: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учреждениям;</a:t>
            </a:r>
          </a:p>
          <a:p>
            <a:pPr marL="342900" indent="-342900" algn="just">
              <a:buFontTx/>
              <a:buAutoNum type="arabicPeriod"/>
            </a:pPr>
            <a:endParaRPr 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исключение </a:t>
            </a:r>
            <a:r>
              <a:rPr lang="ru-RU" sz="195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ряда </a:t>
            </a: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(показатели, связанные с компенсационными выплатами </a:t>
            </a:r>
            <a:r>
              <a:rPr lang="ru-RU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книгоиздательскую продукцию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 </a:t>
            </a:r>
            <a:r>
              <a:rPr lang="ru-RU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предоставлением бесплатного питания, предоставлением детских молочных смесей,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оказанием дополнительной медицинской помощи участковыми врачами,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др.);</a:t>
            </a:r>
          </a:p>
          <a:p>
            <a:pPr marL="342900" indent="-342900" algn="just">
              <a:buFontTx/>
              <a:buAutoNum type="arabicPeriod"/>
            </a:pPr>
            <a:endParaRPr lang="ru-RU" sz="8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195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обавление </a:t>
            </a:r>
            <a:r>
              <a:rPr lang="ru-RU" sz="195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новых </a:t>
            </a: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(очередность </a:t>
            </a:r>
            <a:r>
              <a:rPr lang="ru-RU" sz="16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зачисление детей в дошкольные организации, количество  дошкольных организаций иных форм собственности, предоставляющих  услуги по дошкольному образованию, количество  общеобразовательных  организаций иных форм собственности, предоставляющих  услуги по предоставлению начального общего, основного общего и среднего общего образования, численность детей, получающих услуги по  предоставлению начального общего, основного общего и среднего общего образования в общеобразовательных  организациях иных форм 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собственности).</a:t>
            </a:r>
          </a:p>
          <a:p>
            <a:pPr marL="342900" indent="-342900" algn="just">
              <a:buFontTx/>
              <a:buAutoNum type="arabicPeriod"/>
            </a:pPr>
            <a:endParaRPr lang="ru-RU" sz="800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перечня категорий </a:t>
            </a:r>
            <a:r>
              <a:rPr lang="ru-RU" sz="195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работников учреждений бюджетной </a:t>
            </a:r>
            <a:r>
              <a:rPr lang="ru-RU" sz="195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сферы</a:t>
            </a:r>
            <a:r>
              <a:rPr lang="ru-RU" sz="16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Tx/>
              <a:buAutoNum type="arabicPeriod"/>
            </a:pPr>
            <a:endParaRPr lang="ru-RU" sz="1200" b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250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75851">
              <a:srgbClr val="E5E5ED">
                <a:lumMod val="56000"/>
                <a:lumOff val="44000"/>
              </a:srgbClr>
            </a:gs>
            <a:gs pos="37496">
              <a:srgbClr val="DDE4EA">
                <a:lumMod val="63000"/>
                <a:lumOff val="37000"/>
              </a:srgbClr>
            </a:gs>
            <a:gs pos="3000">
              <a:schemeClr val="accent2">
                <a:lumMod val="19000"/>
                <a:lumOff val="81000"/>
                <a:alpha val="95000"/>
              </a:schemeClr>
            </a:gs>
            <a:gs pos="59000">
              <a:schemeClr val="accent1">
                <a:tint val="44500"/>
                <a:satMod val="160000"/>
                <a:lumMod val="49000"/>
                <a:lumOff val="51000"/>
              </a:schemeClr>
            </a:gs>
            <a:gs pos="100000">
              <a:schemeClr val="accent1">
                <a:tint val="23500"/>
                <a:satMod val="160000"/>
                <a:lumMod val="67000"/>
                <a:lumOff val="33000"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89756" y="391638"/>
            <a:ext cx="8964488" cy="94913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chemeClr val="tx1"/>
                </a:solidFill>
                <a:latin typeface="Times New Roman" pitchFamily="18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r>
              <a:rPr lang="ru-RU" sz="28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Предложения по подготовке формы отчета по сети, </a:t>
            </a:r>
          </a:p>
          <a:p>
            <a:r>
              <a:rPr lang="ru-RU" sz="28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штатам и контингентам за 2015 год:</a:t>
            </a:r>
            <a:endParaRPr lang="ru-RU" sz="2800" dirty="0">
              <a:solidFill>
                <a:prstClr val="black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 bwMode="auto">
          <a:xfrm>
            <a:off x="179512" y="1844824"/>
            <a:ext cx="8784976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anose="02040502050405020303" pitchFamily="18" charset="0"/>
              <a:buChar char="▫"/>
              <a:defRPr sz="2600" kern="1200">
                <a:solidFill>
                  <a:schemeClr val="accent2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4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anose="05020102010507070707" pitchFamily="18" charset="2"/>
              <a:buChar char=""/>
              <a:defRPr sz="2200" kern="1200">
                <a:solidFill>
                  <a:schemeClr val="accent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anose="02040502050405020303" pitchFamily="18" charset="0"/>
              <a:buChar char="▫"/>
              <a:defRPr sz="2000" kern="1200">
                <a:solidFill>
                  <a:srgbClr val="A04DA3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2000" b="0" dirty="0" smtClean="0"/>
              <a:t>учесть новые виды </a:t>
            </a:r>
            <a:r>
              <a:rPr lang="ru-RU" sz="2000" b="0" dirty="0"/>
              <a:t>муниципальных образований: городской округ с внутригородским делением, внутригородской район, городское поселение и сельское поселение </a:t>
            </a:r>
            <a:r>
              <a:rPr lang="ru-RU" sz="1800" b="0" dirty="0" smtClean="0"/>
              <a:t>(136-ФЗ от 27 мая 2014 г., 383-ФЗ </a:t>
            </a:r>
            <a:r>
              <a:rPr lang="ru-RU" sz="1800" b="0" dirty="0"/>
              <a:t>от 29 ноября 2014 г</a:t>
            </a:r>
            <a:r>
              <a:rPr lang="ru-RU" sz="1800" b="0" dirty="0" smtClean="0"/>
              <a:t>.);</a:t>
            </a:r>
          </a:p>
          <a:p>
            <a:pPr lvl="0" algn="just">
              <a:buFont typeface="Wingdings" panose="05000000000000000000" pitchFamily="2" charset="2"/>
              <a:buChar char="Ø"/>
              <a:defRPr/>
            </a:pPr>
            <a:endParaRPr lang="ru-RU" sz="1200" b="0" dirty="0"/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2000" b="0" dirty="0"/>
              <a:t>з</a:t>
            </a:r>
            <a:r>
              <a:rPr lang="ru-RU" sz="2000" b="0" dirty="0" smtClean="0"/>
              <a:t>амена показателя 572 «</a:t>
            </a:r>
            <a:r>
              <a:rPr lang="ru-RU" sz="2000" b="0" dirty="0"/>
              <a:t>р</a:t>
            </a:r>
            <a:r>
              <a:rPr lang="ru-RU" sz="2000" b="0" dirty="0" smtClean="0"/>
              <a:t>асходы на содержание недвижимого имущества и особо ценного движимого имущества» на «расходы на иные цели»; </a:t>
            </a:r>
            <a:endParaRPr lang="ru-RU" sz="2000" b="0" dirty="0" smtClean="0"/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endParaRPr lang="ru-RU" sz="1200" b="0" dirty="0" smtClean="0"/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2000" b="0" dirty="0"/>
              <a:t>дополнить блоком показателей по расходам на заработную плату  за счет всех источников в разрезе категорий работников учреждений бюджетной </a:t>
            </a:r>
            <a:r>
              <a:rPr lang="ru-RU" sz="2000" b="0" dirty="0" smtClean="0"/>
              <a:t>сферы; </a:t>
            </a:r>
            <a:endParaRPr lang="ru-RU" sz="2000" b="0" dirty="0"/>
          </a:p>
          <a:p>
            <a:pPr lvl="0"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endParaRPr lang="ru-RU" sz="1200" b="0" dirty="0" smtClean="0"/>
          </a:p>
          <a:p>
            <a:pPr algn="just">
              <a:buClr>
                <a:srgbClr val="494A7B"/>
              </a:buClr>
              <a:buFont typeface="Wingdings" panose="05000000000000000000" pitchFamily="2" charset="2"/>
              <a:buChar char="Ø"/>
              <a:defRPr/>
            </a:pPr>
            <a:r>
              <a:rPr lang="ru-RU" sz="2000" b="0" dirty="0" smtClean="0"/>
              <a:t>оптимизировать форму отчета за счет исключения показателей.</a:t>
            </a:r>
            <a:endParaRPr lang="ru-RU" sz="2000" b="0" dirty="0"/>
          </a:p>
        </p:txBody>
      </p:sp>
    </p:spTree>
    <p:extLst>
      <p:ext uri="{BB962C8B-B14F-4D97-AF65-F5344CB8AC3E}">
        <p14:creationId xmlns:p14="http://schemas.microsoft.com/office/powerpoint/2010/main" val="404771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8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9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0_Городская">
  <a:themeElements>
    <a:clrScheme name="13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13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3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3_Городская">
  <a:themeElements>
    <a:clrScheme name="13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13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3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0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2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5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6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7_Городская">
  <a:themeElements>
    <a:clrScheme name="9_Городская 1">
      <a:dk1>
        <a:srgbClr val="000000"/>
      </a:dk1>
      <a:lt1>
        <a:srgbClr val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FFFFFF"/>
      </a:accent3>
      <a:accent4>
        <a:srgbClr val="000000"/>
      </a:accent4>
      <a:accent5>
        <a:srgbClr val="B3B3C4"/>
      </a:accent5>
      <a:accent6>
        <a:srgbClr val="3C7379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_Городская 1">
        <a:dk1>
          <a:srgbClr val="000000"/>
        </a:dk1>
        <a:lt1>
          <a:srgbClr val="FFFFFF"/>
        </a:lt1>
        <a:dk2>
          <a:srgbClr val="424456"/>
        </a:dk2>
        <a:lt2>
          <a:srgbClr val="DEDEDE"/>
        </a:lt2>
        <a:accent1>
          <a:srgbClr val="53548A"/>
        </a:accent1>
        <a:accent2>
          <a:srgbClr val="438086"/>
        </a:accent2>
        <a:accent3>
          <a:srgbClr val="FFFFFF"/>
        </a:accent3>
        <a:accent4>
          <a:srgbClr val="000000"/>
        </a:accent4>
        <a:accent5>
          <a:srgbClr val="B3B3C4"/>
        </a:accent5>
        <a:accent6>
          <a:srgbClr val="3C7379"/>
        </a:accent6>
        <a:hlink>
          <a:srgbClr val="67AFBD"/>
        </a:hlink>
        <a:folHlink>
          <a:srgbClr val="C2A87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45425</TotalTime>
  <Words>1925</Words>
  <Application>Microsoft Office PowerPoint</Application>
  <PresentationFormat>Экран (4:3)</PresentationFormat>
  <Paragraphs>145</Paragraphs>
  <Slides>11</Slides>
  <Notes>11</Notes>
  <HiddenSlides>0</HiddenSlides>
  <MMClips>0</MMClips>
  <ScaleCrop>false</ScaleCrop>
  <HeadingPairs>
    <vt:vector size="6" baseType="variant">
      <vt:variant>
        <vt:lpstr>Тема</vt:lpstr>
      </vt:variant>
      <vt:variant>
        <vt:i4>12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9_Городская</vt:lpstr>
      <vt:lpstr>13_Городская</vt:lpstr>
      <vt:lpstr>10_Городская</vt:lpstr>
      <vt:lpstr>11_Городская</vt:lpstr>
      <vt:lpstr>12_Городская</vt:lpstr>
      <vt:lpstr>14_Городская</vt:lpstr>
      <vt:lpstr>15_Городская</vt:lpstr>
      <vt:lpstr>16_Городская</vt:lpstr>
      <vt:lpstr>17_Городская</vt:lpstr>
      <vt:lpstr>18_Городская</vt:lpstr>
      <vt:lpstr>19_Городская</vt:lpstr>
      <vt:lpstr>20_Городская</vt:lpstr>
      <vt:lpstr>Photo Editor Photo</vt:lpstr>
      <vt:lpstr>Вопросы формирования справочной таблицы к отчету об исполнении консолидированного бюджета субъекта Российской Федерации и свода отчетов по сети, штатам и контингентам получателей бюджетных средств, состоящих на бюджете субъекта Российской Федерации и бюджетах муниципального образования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Предложения по бюджетному маневру на региональном и муниципальном уровнях</dc:title>
  <dc:creator>Домбровский Е.А.</dc:creator>
  <cp:lastModifiedBy>ДЖУПЛИНА ЮЛИЯ ВИКТОРОВНА</cp:lastModifiedBy>
  <cp:revision>2554</cp:revision>
  <cp:lastPrinted>2015-09-15T09:55:26Z</cp:lastPrinted>
  <dcterms:created xsi:type="dcterms:W3CDTF">2010-03-23T08:48:42Z</dcterms:created>
  <dcterms:modified xsi:type="dcterms:W3CDTF">2015-09-16T07:08:03Z</dcterms:modified>
</cp:coreProperties>
</file>