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52" r:id="rId2"/>
    <p:sldId id="322" r:id="rId3"/>
    <p:sldId id="353" r:id="rId4"/>
    <p:sldId id="354" r:id="rId5"/>
    <p:sldId id="355" r:id="rId6"/>
    <p:sldId id="356" r:id="rId7"/>
    <p:sldId id="357" r:id="rId8"/>
    <p:sldId id="358" r:id="rId9"/>
    <p:sldId id="359" r:id="rId10"/>
    <p:sldId id="360" r:id="rId11"/>
    <p:sldId id="289" r:id="rId12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ABD"/>
    <a:srgbClr val="0070C0"/>
    <a:srgbClr val="CCCACA"/>
    <a:srgbClr val="F9FAEC"/>
    <a:srgbClr val="DC7B22"/>
    <a:srgbClr val="FFDBB7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16" autoAdjust="0"/>
    <p:restoredTop sz="88120" autoAdjust="0"/>
  </p:normalViewPr>
  <p:slideViewPr>
    <p:cSldViewPr snapToGrid="0">
      <p:cViewPr varScale="1">
        <p:scale>
          <a:sx n="117" d="100"/>
          <a:sy n="117" d="100"/>
        </p:scale>
        <p:origin x="-81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13D661-D15B-4C20-916E-F5A821424349}" type="doc">
      <dgm:prSet loTypeId="urn:microsoft.com/office/officeart/2005/8/layout/list1" loCatId="list" qsTypeId="urn:microsoft.com/office/officeart/2005/8/quickstyle/simple2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DBAE3BFB-E17F-4B25-A542-1DE21CC1914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800" b="1" i="0" dirty="0" smtClean="0">
              <a:latin typeface="Arial" pitchFamily="34" charset="0"/>
            </a:rPr>
            <a:t> </a:t>
          </a:r>
          <a:r>
            <a:rPr lang="ru-RU" altLang="ru-RU" sz="1600" b="1" i="0" dirty="0" smtClean="0">
              <a:latin typeface="Arial" pitchFamily="34" charset="0"/>
            </a:rPr>
            <a:t>Финансовые активы</a:t>
          </a:r>
          <a:endParaRPr lang="ru-RU" sz="1600" b="1" i="0" dirty="0"/>
        </a:p>
      </dgm:t>
    </dgm:pt>
    <dgm:pt modelId="{48232471-8ADD-4B02-A3D3-768EB3B6798E}" type="parTrans" cxnId="{847ECC2F-9B3E-4EE0-AC5B-FAA6C1DB0B00}">
      <dgm:prSet/>
      <dgm:spPr/>
      <dgm:t>
        <a:bodyPr/>
        <a:lstStyle/>
        <a:p>
          <a:endParaRPr lang="ru-RU" b="1" i="0"/>
        </a:p>
      </dgm:t>
    </dgm:pt>
    <dgm:pt modelId="{E799C012-C1B8-4D39-BAFA-A29619221BC8}" type="sibTrans" cxnId="{847ECC2F-9B3E-4EE0-AC5B-FAA6C1DB0B00}">
      <dgm:prSet/>
      <dgm:spPr/>
      <dgm:t>
        <a:bodyPr/>
        <a:lstStyle/>
        <a:p>
          <a:endParaRPr lang="ru-RU" b="1" i="0"/>
        </a:p>
      </dgm:t>
    </dgm:pt>
    <dgm:pt modelId="{9DFDA10D-3A99-4789-98CB-59F32B6A24E0}">
      <dgm:prSet phldrT="[Текст]" custT="1"/>
      <dgm:spPr/>
      <dgm:t>
        <a:bodyPr/>
        <a:lstStyle/>
        <a:p>
          <a:r>
            <a:rPr lang="ru-RU" altLang="ru-RU" sz="1600" b="1" i="0" dirty="0" smtClean="0">
              <a:latin typeface="Arial" pitchFamily="34" charset="0"/>
            </a:rPr>
            <a:t>Обязательства</a:t>
          </a:r>
          <a:endParaRPr lang="ru-RU" sz="1600" b="1" i="0" dirty="0"/>
        </a:p>
      </dgm:t>
    </dgm:pt>
    <dgm:pt modelId="{45F540DD-EFF0-4D3F-B7C1-6C969032F121}" type="parTrans" cxnId="{3AF905F3-58DC-4C1C-95C7-FB2F5A6542E0}">
      <dgm:prSet/>
      <dgm:spPr/>
      <dgm:t>
        <a:bodyPr/>
        <a:lstStyle/>
        <a:p>
          <a:endParaRPr lang="ru-RU" b="1" i="0"/>
        </a:p>
      </dgm:t>
    </dgm:pt>
    <dgm:pt modelId="{E8903681-AD8C-4453-A905-7BA4826E0279}" type="sibTrans" cxnId="{3AF905F3-58DC-4C1C-95C7-FB2F5A6542E0}">
      <dgm:prSet/>
      <dgm:spPr/>
      <dgm:t>
        <a:bodyPr/>
        <a:lstStyle/>
        <a:p>
          <a:endParaRPr lang="ru-RU" b="1" i="0"/>
        </a:p>
      </dgm:t>
    </dgm:pt>
    <dgm:pt modelId="{6FC5133B-687D-4198-862F-5908B42422D9}">
      <dgm:prSet custT="1"/>
      <dgm:spPr/>
      <dgm:t>
        <a:bodyPr/>
        <a:lstStyle/>
        <a:p>
          <a:r>
            <a:rPr lang="ru-RU" altLang="ru-RU" sz="1600" b="1" i="0" u="none" dirty="0" smtClean="0">
              <a:latin typeface="Arial" pitchFamily="34" charset="0"/>
            </a:rPr>
            <a:t>Результат управления остатками средств на ЕКС</a:t>
          </a:r>
          <a:endParaRPr lang="ru-RU" altLang="ru-RU" sz="1600" b="1" i="0" u="none" dirty="0">
            <a:latin typeface="Arial" pitchFamily="34" charset="0"/>
          </a:endParaRPr>
        </a:p>
      </dgm:t>
    </dgm:pt>
    <dgm:pt modelId="{FE77BBEB-272C-48E2-A48D-1EF4F8BEAE7C}" type="parTrans" cxnId="{022C7CF5-2D87-4D1C-8706-173FE3DA5690}">
      <dgm:prSet/>
      <dgm:spPr/>
      <dgm:t>
        <a:bodyPr/>
        <a:lstStyle/>
        <a:p>
          <a:endParaRPr lang="ru-RU" b="1" i="0"/>
        </a:p>
      </dgm:t>
    </dgm:pt>
    <dgm:pt modelId="{B0138EDA-A2A3-46CF-ABE6-45789AA36F0A}" type="sibTrans" cxnId="{022C7CF5-2D87-4D1C-8706-173FE3DA5690}">
      <dgm:prSet/>
      <dgm:spPr/>
      <dgm:t>
        <a:bodyPr/>
        <a:lstStyle/>
        <a:p>
          <a:endParaRPr lang="ru-RU" b="1" i="0"/>
        </a:p>
      </dgm:t>
    </dgm:pt>
    <dgm:pt modelId="{084B5AE6-5401-4113-BBBC-C50D28144684}">
      <dgm:prSet custT="1"/>
      <dgm:spPr/>
      <dgm:t>
        <a:bodyPr/>
        <a:lstStyle/>
        <a:p>
          <a:r>
            <a:rPr lang="ru-RU" altLang="ru-RU" sz="1600" b="1" i="0" dirty="0" smtClean="0">
              <a:latin typeface="Arial" pitchFamily="34" charset="0"/>
            </a:rPr>
            <a:t>Санкционирование расходов</a:t>
          </a:r>
          <a:endParaRPr lang="ru-RU" altLang="ru-RU" sz="1600" b="1" i="0" dirty="0">
            <a:latin typeface="Arial" pitchFamily="34" charset="0"/>
          </a:endParaRPr>
        </a:p>
      </dgm:t>
    </dgm:pt>
    <dgm:pt modelId="{1B346AB6-E60F-4804-BF40-E8650C7FC1A5}" type="parTrans" cxnId="{B30BC944-1351-4964-8C98-A84C3A388050}">
      <dgm:prSet/>
      <dgm:spPr/>
      <dgm:t>
        <a:bodyPr/>
        <a:lstStyle/>
        <a:p>
          <a:endParaRPr lang="ru-RU" b="1" i="0"/>
        </a:p>
      </dgm:t>
    </dgm:pt>
    <dgm:pt modelId="{98894711-F9B1-4507-AB8A-F02AE6B73720}" type="sibTrans" cxnId="{B30BC944-1351-4964-8C98-A84C3A388050}">
      <dgm:prSet/>
      <dgm:spPr/>
      <dgm:t>
        <a:bodyPr/>
        <a:lstStyle/>
        <a:p>
          <a:endParaRPr lang="ru-RU" b="1" i="0"/>
        </a:p>
      </dgm:t>
    </dgm:pt>
    <dgm:pt modelId="{4D8ABF37-84AB-4DCD-8A9B-96FA686EC6B6}">
      <dgm:prSet custT="1"/>
      <dgm:spPr/>
      <dgm:t>
        <a:bodyPr/>
        <a:lstStyle/>
        <a:p>
          <a:r>
            <a:rPr lang="ru-RU" altLang="ru-RU" sz="1600" b="1" i="0" dirty="0" smtClean="0">
              <a:latin typeface="Arial" pitchFamily="34" charset="0"/>
            </a:rPr>
            <a:t>средства бюджетов, средства </a:t>
          </a:r>
          <a:r>
            <a:rPr lang="ru-RU" altLang="ru-RU" sz="1600" b="1" i="0" dirty="0" err="1" smtClean="0">
              <a:latin typeface="Arial" pitchFamily="34" charset="0"/>
            </a:rPr>
            <a:t>неучастников</a:t>
          </a:r>
          <a:r>
            <a:rPr lang="ru-RU" altLang="ru-RU" sz="1600" b="1" i="0" dirty="0" smtClean="0">
              <a:latin typeface="Arial" pitchFamily="34" charset="0"/>
            </a:rPr>
            <a:t> бюджетного процесса и т.п.</a:t>
          </a:r>
          <a:endParaRPr lang="ru-RU" sz="1600" b="1" i="0" dirty="0"/>
        </a:p>
      </dgm:t>
    </dgm:pt>
    <dgm:pt modelId="{2D292598-51D9-453B-B85A-8CE22A1F2715}" type="parTrans" cxnId="{E59CD0BB-D30E-4FC6-988F-5C0CE6E06A13}">
      <dgm:prSet/>
      <dgm:spPr/>
      <dgm:t>
        <a:bodyPr/>
        <a:lstStyle/>
        <a:p>
          <a:endParaRPr lang="ru-RU" b="1" i="0"/>
        </a:p>
      </dgm:t>
    </dgm:pt>
    <dgm:pt modelId="{BC4F736A-32D3-433E-8CDE-5B89AE925ED4}" type="sibTrans" cxnId="{E59CD0BB-D30E-4FC6-988F-5C0CE6E06A13}">
      <dgm:prSet/>
      <dgm:spPr/>
      <dgm:t>
        <a:bodyPr/>
        <a:lstStyle/>
        <a:p>
          <a:endParaRPr lang="ru-RU" b="1" i="0"/>
        </a:p>
      </dgm:t>
    </dgm:pt>
    <dgm:pt modelId="{4B6BD133-8BD8-4633-936D-3250392044F9}">
      <dgm:prSet custT="1"/>
      <dgm:spPr/>
      <dgm:t>
        <a:bodyPr/>
        <a:lstStyle/>
        <a:p>
          <a:r>
            <a:rPr lang="ru-RU" altLang="ru-RU" sz="1600" b="1" i="0" dirty="0" smtClean="0">
              <a:latin typeface="Arial" pitchFamily="34" charset="0"/>
            </a:rPr>
            <a:t>расчеты по средствам клиентов, расчеты по НВП и т.п.</a:t>
          </a:r>
          <a:endParaRPr lang="ru-RU" sz="1600" b="1" i="0" dirty="0"/>
        </a:p>
      </dgm:t>
    </dgm:pt>
    <dgm:pt modelId="{2695DA9D-EC26-47A2-A172-6C04BD73DF63}" type="parTrans" cxnId="{4738020C-F50E-4194-A8FC-CF5AFBC3D28E}">
      <dgm:prSet/>
      <dgm:spPr/>
      <dgm:t>
        <a:bodyPr/>
        <a:lstStyle/>
        <a:p>
          <a:endParaRPr lang="ru-RU" b="1" i="0"/>
        </a:p>
      </dgm:t>
    </dgm:pt>
    <dgm:pt modelId="{1F8ADDBE-5925-41F8-B1E2-E8B70F802289}" type="sibTrans" cxnId="{4738020C-F50E-4194-A8FC-CF5AFBC3D28E}">
      <dgm:prSet/>
      <dgm:spPr/>
      <dgm:t>
        <a:bodyPr/>
        <a:lstStyle/>
        <a:p>
          <a:endParaRPr lang="ru-RU" b="1" i="0"/>
        </a:p>
      </dgm:t>
    </dgm:pt>
    <dgm:pt modelId="{D2CA0301-D54D-4496-B395-AC21A07B3AC0}" type="pres">
      <dgm:prSet presAssocID="{1213D661-D15B-4C20-916E-F5A8214243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1FEAC2-FD10-4D7F-AE72-5562ACE1BCA3}" type="pres">
      <dgm:prSet presAssocID="{DBAE3BFB-E17F-4B25-A542-1DE21CC1914B}" presName="parentLin" presStyleCnt="0"/>
      <dgm:spPr/>
    </dgm:pt>
    <dgm:pt modelId="{03B939F0-6A07-48FA-A578-1748E1829A04}" type="pres">
      <dgm:prSet presAssocID="{DBAE3BFB-E17F-4B25-A542-1DE21CC1914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C285DF3-0662-4C28-9B16-4A4518B364A8}" type="pres">
      <dgm:prSet presAssocID="{DBAE3BFB-E17F-4B25-A542-1DE21CC1914B}" presName="parentText" presStyleLbl="node1" presStyleIdx="0" presStyleCnt="4" custScaleX="120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05BE5-90CC-4DD8-8087-9B8FFB605082}" type="pres">
      <dgm:prSet presAssocID="{DBAE3BFB-E17F-4B25-A542-1DE21CC1914B}" presName="negativeSpace" presStyleCnt="0"/>
      <dgm:spPr/>
    </dgm:pt>
    <dgm:pt modelId="{DFD9EA59-719B-4E8C-8805-B67EC4FB18D5}" type="pres">
      <dgm:prSet presAssocID="{DBAE3BFB-E17F-4B25-A542-1DE21CC1914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79DD74-CD04-4FAD-B286-895BF95D8364}" type="pres">
      <dgm:prSet presAssocID="{E799C012-C1B8-4D39-BAFA-A29619221BC8}" presName="spaceBetweenRectangles" presStyleCnt="0"/>
      <dgm:spPr/>
    </dgm:pt>
    <dgm:pt modelId="{1DBCD7DE-F622-4E32-AE55-E06644FD281C}" type="pres">
      <dgm:prSet presAssocID="{9DFDA10D-3A99-4789-98CB-59F32B6A24E0}" presName="parentLin" presStyleCnt="0"/>
      <dgm:spPr/>
    </dgm:pt>
    <dgm:pt modelId="{B40FAFF8-E298-49A0-8855-EB09ECC42402}" type="pres">
      <dgm:prSet presAssocID="{9DFDA10D-3A99-4789-98CB-59F32B6A24E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0B649D7-32AA-4122-BCD1-EB5BF57404AF}" type="pres">
      <dgm:prSet presAssocID="{9DFDA10D-3A99-4789-98CB-59F32B6A24E0}" presName="parentText" presStyleLbl="node1" presStyleIdx="1" presStyleCnt="4" custScaleX="120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95343-CF98-4CA6-9139-7D74E268C7A0}" type="pres">
      <dgm:prSet presAssocID="{9DFDA10D-3A99-4789-98CB-59F32B6A24E0}" presName="negativeSpace" presStyleCnt="0"/>
      <dgm:spPr/>
    </dgm:pt>
    <dgm:pt modelId="{B93B94F6-BEBB-402E-A737-BBBF5472489D}" type="pres">
      <dgm:prSet presAssocID="{9DFDA10D-3A99-4789-98CB-59F32B6A24E0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DC33E-8E45-44BD-919E-448B3C04358F}" type="pres">
      <dgm:prSet presAssocID="{E8903681-AD8C-4453-A905-7BA4826E0279}" presName="spaceBetweenRectangles" presStyleCnt="0"/>
      <dgm:spPr/>
    </dgm:pt>
    <dgm:pt modelId="{3FAC3CDA-9FC7-44CD-ACD0-93BA4B9F1ABE}" type="pres">
      <dgm:prSet presAssocID="{6FC5133B-687D-4198-862F-5908B42422D9}" presName="parentLin" presStyleCnt="0"/>
      <dgm:spPr/>
    </dgm:pt>
    <dgm:pt modelId="{AF52CB3E-31ED-4FC2-8869-56379DA640C8}" type="pres">
      <dgm:prSet presAssocID="{6FC5133B-687D-4198-862F-5908B42422D9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4B405F0-37A3-4116-B48F-7B6390F0E81E}" type="pres">
      <dgm:prSet presAssocID="{6FC5133B-687D-4198-862F-5908B42422D9}" presName="parentText" presStyleLbl="node1" presStyleIdx="2" presStyleCnt="4" custScaleX="120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04AC61-1757-4133-B172-FCF331D66BF3}" type="pres">
      <dgm:prSet presAssocID="{6FC5133B-687D-4198-862F-5908B42422D9}" presName="negativeSpace" presStyleCnt="0"/>
      <dgm:spPr/>
    </dgm:pt>
    <dgm:pt modelId="{47D9124D-728B-474D-9B99-EFE2C9FCF66E}" type="pres">
      <dgm:prSet presAssocID="{6FC5133B-687D-4198-862F-5908B42422D9}" presName="childText" presStyleLbl="conFgAcc1" presStyleIdx="2" presStyleCnt="4">
        <dgm:presLayoutVars>
          <dgm:bulletEnabled val="1"/>
        </dgm:presLayoutVars>
      </dgm:prSet>
      <dgm:spPr/>
    </dgm:pt>
    <dgm:pt modelId="{425212C1-E63F-4B06-A6AA-FA2CF096E24B}" type="pres">
      <dgm:prSet presAssocID="{B0138EDA-A2A3-46CF-ABE6-45789AA36F0A}" presName="spaceBetweenRectangles" presStyleCnt="0"/>
      <dgm:spPr/>
    </dgm:pt>
    <dgm:pt modelId="{4CA514DA-A479-49BB-B55D-C960D1302753}" type="pres">
      <dgm:prSet presAssocID="{084B5AE6-5401-4113-BBBC-C50D28144684}" presName="parentLin" presStyleCnt="0"/>
      <dgm:spPr/>
    </dgm:pt>
    <dgm:pt modelId="{0FB3B4E4-8FC8-4811-BB91-E8A938563406}" type="pres">
      <dgm:prSet presAssocID="{084B5AE6-5401-4113-BBBC-C50D28144684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CA90ADBB-94FC-4D91-B751-779B0B2CE5AD}" type="pres">
      <dgm:prSet presAssocID="{084B5AE6-5401-4113-BBBC-C50D28144684}" presName="parentText" presStyleLbl="node1" presStyleIdx="3" presStyleCnt="4" custScaleX="120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07557-AAC0-45A8-9D02-0E1FAA255AA4}" type="pres">
      <dgm:prSet presAssocID="{084B5AE6-5401-4113-BBBC-C50D28144684}" presName="negativeSpace" presStyleCnt="0"/>
      <dgm:spPr/>
    </dgm:pt>
    <dgm:pt modelId="{EC308038-F581-4ABC-B197-AE0B9FF90E7B}" type="pres">
      <dgm:prSet presAssocID="{084B5AE6-5401-4113-BBBC-C50D28144684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D0F74C-0F2F-4E16-9BB4-BB88F9C829A2}" type="presOf" srcId="{4D8ABF37-84AB-4DCD-8A9B-96FA686EC6B6}" destId="{DFD9EA59-719B-4E8C-8805-B67EC4FB18D5}" srcOrd="0" destOrd="0" presId="urn:microsoft.com/office/officeart/2005/8/layout/list1"/>
    <dgm:cxn modelId="{ECD8BD76-A06C-4EFF-A176-B67F35235DB6}" type="presOf" srcId="{9DFDA10D-3A99-4789-98CB-59F32B6A24E0}" destId="{00B649D7-32AA-4122-BCD1-EB5BF57404AF}" srcOrd="1" destOrd="0" presId="urn:microsoft.com/office/officeart/2005/8/layout/list1"/>
    <dgm:cxn modelId="{022C7CF5-2D87-4D1C-8706-173FE3DA5690}" srcId="{1213D661-D15B-4C20-916E-F5A821424349}" destId="{6FC5133B-687D-4198-862F-5908B42422D9}" srcOrd="2" destOrd="0" parTransId="{FE77BBEB-272C-48E2-A48D-1EF4F8BEAE7C}" sibTransId="{B0138EDA-A2A3-46CF-ABE6-45789AA36F0A}"/>
    <dgm:cxn modelId="{379AF9C7-F979-42E0-9F57-55EC21701769}" type="presOf" srcId="{6FC5133B-687D-4198-862F-5908B42422D9}" destId="{64B405F0-37A3-4116-B48F-7B6390F0E81E}" srcOrd="1" destOrd="0" presId="urn:microsoft.com/office/officeart/2005/8/layout/list1"/>
    <dgm:cxn modelId="{71061352-BF9D-4878-9D61-06ADED6CEA17}" type="presOf" srcId="{9DFDA10D-3A99-4789-98CB-59F32B6A24E0}" destId="{B40FAFF8-E298-49A0-8855-EB09ECC42402}" srcOrd="0" destOrd="0" presId="urn:microsoft.com/office/officeart/2005/8/layout/list1"/>
    <dgm:cxn modelId="{F3F8E071-7BB4-4D76-AD80-2E2B2C1CDD90}" type="presOf" srcId="{DBAE3BFB-E17F-4B25-A542-1DE21CC1914B}" destId="{8C285DF3-0662-4C28-9B16-4A4518B364A8}" srcOrd="1" destOrd="0" presId="urn:microsoft.com/office/officeart/2005/8/layout/list1"/>
    <dgm:cxn modelId="{E59CD0BB-D30E-4FC6-988F-5C0CE6E06A13}" srcId="{DBAE3BFB-E17F-4B25-A542-1DE21CC1914B}" destId="{4D8ABF37-84AB-4DCD-8A9B-96FA686EC6B6}" srcOrd="0" destOrd="0" parTransId="{2D292598-51D9-453B-B85A-8CE22A1F2715}" sibTransId="{BC4F736A-32D3-433E-8CDE-5B89AE925ED4}"/>
    <dgm:cxn modelId="{3AF905F3-58DC-4C1C-95C7-FB2F5A6542E0}" srcId="{1213D661-D15B-4C20-916E-F5A821424349}" destId="{9DFDA10D-3A99-4789-98CB-59F32B6A24E0}" srcOrd="1" destOrd="0" parTransId="{45F540DD-EFF0-4D3F-B7C1-6C969032F121}" sibTransId="{E8903681-AD8C-4453-A905-7BA4826E0279}"/>
    <dgm:cxn modelId="{847ECC2F-9B3E-4EE0-AC5B-FAA6C1DB0B00}" srcId="{1213D661-D15B-4C20-916E-F5A821424349}" destId="{DBAE3BFB-E17F-4B25-A542-1DE21CC1914B}" srcOrd="0" destOrd="0" parTransId="{48232471-8ADD-4B02-A3D3-768EB3B6798E}" sibTransId="{E799C012-C1B8-4D39-BAFA-A29619221BC8}"/>
    <dgm:cxn modelId="{B30BC944-1351-4964-8C98-A84C3A388050}" srcId="{1213D661-D15B-4C20-916E-F5A821424349}" destId="{084B5AE6-5401-4113-BBBC-C50D28144684}" srcOrd="3" destOrd="0" parTransId="{1B346AB6-E60F-4804-BF40-E8650C7FC1A5}" sibTransId="{98894711-F9B1-4507-AB8A-F02AE6B73720}"/>
    <dgm:cxn modelId="{62646BF8-8F68-47CD-9E02-06419DE18044}" type="presOf" srcId="{084B5AE6-5401-4113-BBBC-C50D28144684}" destId="{0FB3B4E4-8FC8-4811-BB91-E8A938563406}" srcOrd="0" destOrd="0" presId="urn:microsoft.com/office/officeart/2005/8/layout/list1"/>
    <dgm:cxn modelId="{04A924AA-E8B1-41FC-A62F-1413D0F35E12}" type="presOf" srcId="{DBAE3BFB-E17F-4B25-A542-1DE21CC1914B}" destId="{03B939F0-6A07-48FA-A578-1748E1829A04}" srcOrd="0" destOrd="0" presId="urn:microsoft.com/office/officeart/2005/8/layout/list1"/>
    <dgm:cxn modelId="{AA08A63F-08D4-49CE-9AEF-01B32280A0D0}" type="presOf" srcId="{6FC5133B-687D-4198-862F-5908B42422D9}" destId="{AF52CB3E-31ED-4FC2-8869-56379DA640C8}" srcOrd="0" destOrd="0" presId="urn:microsoft.com/office/officeart/2005/8/layout/list1"/>
    <dgm:cxn modelId="{4738020C-F50E-4194-A8FC-CF5AFBC3D28E}" srcId="{9DFDA10D-3A99-4789-98CB-59F32B6A24E0}" destId="{4B6BD133-8BD8-4633-936D-3250392044F9}" srcOrd="0" destOrd="0" parTransId="{2695DA9D-EC26-47A2-A172-6C04BD73DF63}" sibTransId="{1F8ADDBE-5925-41F8-B1E2-E8B70F802289}"/>
    <dgm:cxn modelId="{32C8AE97-0BB2-4509-B361-4C63AC4714B3}" type="presOf" srcId="{1213D661-D15B-4C20-916E-F5A821424349}" destId="{D2CA0301-D54D-4496-B395-AC21A07B3AC0}" srcOrd="0" destOrd="0" presId="urn:microsoft.com/office/officeart/2005/8/layout/list1"/>
    <dgm:cxn modelId="{E2DE68CA-433B-4377-A503-9078231B33AA}" type="presOf" srcId="{4B6BD133-8BD8-4633-936D-3250392044F9}" destId="{B93B94F6-BEBB-402E-A737-BBBF5472489D}" srcOrd="0" destOrd="0" presId="urn:microsoft.com/office/officeart/2005/8/layout/list1"/>
    <dgm:cxn modelId="{1AE809F5-32F4-4F53-8B0A-63F7D2CD260B}" type="presOf" srcId="{084B5AE6-5401-4113-BBBC-C50D28144684}" destId="{CA90ADBB-94FC-4D91-B751-779B0B2CE5AD}" srcOrd="1" destOrd="0" presId="urn:microsoft.com/office/officeart/2005/8/layout/list1"/>
    <dgm:cxn modelId="{D4B0915F-ABD5-441C-9462-66F3E21E5C1B}" type="presParOf" srcId="{D2CA0301-D54D-4496-B395-AC21A07B3AC0}" destId="{CC1FEAC2-FD10-4D7F-AE72-5562ACE1BCA3}" srcOrd="0" destOrd="0" presId="urn:microsoft.com/office/officeart/2005/8/layout/list1"/>
    <dgm:cxn modelId="{52F08D4D-D365-48E1-B8F5-A66F0A5DBD28}" type="presParOf" srcId="{CC1FEAC2-FD10-4D7F-AE72-5562ACE1BCA3}" destId="{03B939F0-6A07-48FA-A578-1748E1829A04}" srcOrd="0" destOrd="0" presId="urn:microsoft.com/office/officeart/2005/8/layout/list1"/>
    <dgm:cxn modelId="{52CEC1E8-B4CF-4F8A-949D-7899F97E828B}" type="presParOf" srcId="{CC1FEAC2-FD10-4D7F-AE72-5562ACE1BCA3}" destId="{8C285DF3-0662-4C28-9B16-4A4518B364A8}" srcOrd="1" destOrd="0" presId="urn:microsoft.com/office/officeart/2005/8/layout/list1"/>
    <dgm:cxn modelId="{83338543-D71A-4334-8077-91D07C0C40BE}" type="presParOf" srcId="{D2CA0301-D54D-4496-B395-AC21A07B3AC0}" destId="{A3F05BE5-90CC-4DD8-8087-9B8FFB605082}" srcOrd="1" destOrd="0" presId="urn:microsoft.com/office/officeart/2005/8/layout/list1"/>
    <dgm:cxn modelId="{34F76141-2248-48D1-9808-3DC72A86CE75}" type="presParOf" srcId="{D2CA0301-D54D-4496-B395-AC21A07B3AC0}" destId="{DFD9EA59-719B-4E8C-8805-B67EC4FB18D5}" srcOrd="2" destOrd="0" presId="urn:microsoft.com/office/officeart/2005/8/layout/list1"/>
    <dgm:cxn modelId="{64DBDCDA-F43B-4758-AEC8-08BBE426EB5B}" type="presParOf" srcId="{D2CA0301-D54D-4496-B395-AC21A07B3AC0}" destId="{0579DD74-CD04-4FAD-B286-895BF95D8364}" srcOrd="3" destOrd="0" presId="urn:microsoft.com/office/officeart/2005/8/layout/list1"/>
    <dgm:cxn modelId="{E0DE5B06-BFED-4279-A31F-E3A2FABF81A5}" type="presParOf" srcId="{D2CA0301-D54D-4496-B395-AC21A07B3AC0}" destId="{1DBCD7DE-F622-4E32-AE55-E06644FD281C}" srcOrd="4" destOrd="0" presId="urn:microsoft.com/office/officeart/2005/8/layout/list1"/>
    <dgm:cxn modelId="{2421E3EC-ACCE-401C-AEE1-A4AA66DDD308}" type="presParOf" srcId="{1DBCD7DE-F622-4E32-AE55-E06644FD281C}" destId="{B40FAFF8-E298-49A0-8855-EB09ECC42402}" srcOrd="0" destOrd="0" presId="urn:microsoft.com/office/officeart/2005/8/layout/list1"/>
    <dgm:cxn modelId="{798D76A9-FF7A-4ED9-A65A-91E118B96A88}" type="presParOf" srcId="{1DBCD7DE-F622-4E32-AE55-E06644FD281C}" destId="{00B649D7-32AA-4122-BCD1-EB5BF57404AF}" srcOrd="1" destOrd="0" presId="urn:microsoft.com/office/officeart/2005/8/layout/list1"/>
    <dgm:cxn modelId="{FB61DB1F-CCD5-441F-A00B-1D44FF733301}" type="presParOf" srcId="{D2CA0301-D54D-4496-B395-AC21A07B3AC0}" destId="{0FC95343-CF98-4CA6-9139-7D74E268C7A0}" srcOrd="5" destOrd="0" presId="urn:microsoft.com/office/officeart/2005/8/layout/list1"/>
    <dgm:cxn modelId="{FF173889-BF29-4848-AAA9-B876F89294AD}" type="presParOf" srcId="{D2CA0301-D54D-4496-B395-AC21A07B3AC0}" destId="{B93B94F6-BEBB-402E-A737-BBBF5472489D}" srcOrd="6" destOrd="0" presId="urn:microsoft.com/office/officeart/2005/8/layout/list1"/>
    <dgm:cxn modelId="{9E8B47D9-9587-4287-8C20-EDC6DA35B632}" type="presParOf" srcId="{D2CA0301-D54D-4496-B395-AC21A07B3AC0}" destId="{5BCDC33E-8E45-44BD-919E-448B3C04358F}" srcOrd="7" destOrd="0" presId="urn:microsoft.com/office/officeart/2005/8/layout/list1"/>
    <dgm:cxn modelId="{AD7E078E-78EF-41ED-99A3-E6388058B591}" type="presParOf" srcId="{D2CA0301-D54D-4496-B395-AC21A07B3AC0}" destId="{3FAC3CDA-9FC7-44CD-ACD0-93BA4B9F1ABE}" srcOrd="8" destOrd="0" presId="urn:microsoft.com/office/officeart/2005/8/layout/list1"/>
    <dgm:cxn modelId="{CCD8B6BA-07DA-40DE-87CE-CAF1A1D3C9E3}" type="presParOf" srcId="{3FAC3CDA-9FC7-44CD-ACD0-93BA4B9F1ABE}" destId="{AF52CB3E-31ED-4FC2-8869-56379DA640C8}" srcOrd="0" destOrd="0" presId="urn:microsoft.com/office/officeart/2005/8/layout/list1"/>
    <dgm:cxn modelId="{7134CD52-D59D-404C-BB00-A4ECE090B6F3}" type="presParOf" srcId="{3FAC3CDA-9FC7-44CD-ACD0-93BA4B9F1ABE}" destId="{64B405F0-37A3-4116-B48F-7B6390F0E81E}" srcOrd="1" destOrd="0" presId="urn:microsoft.com/office/officeart/2005/8/layout/list1"/>
    <dgm:cxn modelId="{6B888954-55E5-4531-A8BF-BFE7A1EE597A}" type="presParOf" srcId="{D2CA0301-D54D-4496-B395-AC21A07B3AC0}" destId="{E804AC61-1757-4133-B172-FCF331D66BF3}" srcOrd="9" destOrd="0" presId="urn:microsoft.com/office/officeart/2005/8/layout/list1"/>
    <dgm:cxn modelId="{9230E1B6-6D96-4B19-BB6A-83C84FBE67A5}" type="presParOf" srcId="{D2CA0301-D54D-4496-B395-AC21A07B3AC0}" destId="{47D9124D-728B-474D-9B99-EFE2C9FCF66E}" srcOrd="10" destOrd="0" presId="urn:microsoft.com/office/officeart/2005/8/layout/list1"/>
    <dgm:cxn modelId="{BC5367D2-6E41-4B6F-875E-803A4ED9BB2E}" type="presParOf" srcId="{D2CA0301-D54D-4496-B395-AC21A07B3AC0}" destId="{425212C1-E63F-4B06-A6AA-FA2CF096E24B}" srcOrd="11" destOrd="0" presId="urn:microsoft.com/office/officeart/2005/8/layout/list1"/>
    <dgm:cxn modelId="{E922287C-C158-49E6-B6BB-82161E4E8A17}" type="presParOf" srcId="{D2CA0301-D54D-4496-B395-AC21A07B3AC0}" destId="{4CA514DA-A479-49BB-B55D-C960D1302753}" srcOrd="12" destOrd="0" presId="urn:microsoft.com/office/officeart/2005/8/layout/list1"/>
    <dgm:cxn modelId="{FD3D98D6-5242-4779-B1AB-B137014EEBDD}" type="presParOf" srcId="{4CA514DA-A479-49BB-B55D-C960D1302753}" destId="{0FB3B4E4-8FC8-4811-BB91-E8A938563406}" srcOrd="0" destOrd="0" presId="urn:microsoft.com/office/officeart/2005/8/layout/list1"/>
    <dgm:cxn modelId="{C145D051-780D-4CC2-84B4-61121075F967}" type="presParOf" srcId="{4CA514DA-A479-49BB-B55D-C960D1302753}" destId="{CA90ADBB-94FC-4D91-B751-779B0B2CE5AD}" srcOrd="1" destOrd="0" presId="urn:microsoft.com/office/officeart/2005/8/layout/list1"/>
    <dgm:cxn modelId="{529BE510-B8DA-4CCC-A295-F44F647BE92C}" type="presParOf" srcId="{D2CA0301-D54D-4496-B395-AC21A07B3AC0}" destId="{46E07557-AAC0-45A8-9D02-0E1FAA255AA4}" srcOrd="13" destOrd="0" presId="urn:microsoft.com/office/officeart/2005/8/layout/list1"/>
    <dgm:cxn modelId="{E53F8576-1DB5-4600-A634-B555046132D1}" type="presParOf" srcId="{D2CA0301-D54D-4496-B395-AC21A07B3AC0}" destId="{EC308038-F581-4ABC-B197-AE0B9FF90E7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9EA59-719B-4E8C-8805-B67EC4FB18D5}">
      <dsp:nvSpPr>
        <dsp:cNvPr id="0" name=""/>
        <dsp:cNvSpPr/>
      </dsp:nvSpPr>
      <dsp:spPr>
        <a:xfrm>
          <a:off x="0" y="348218"/>
          <a:ext cx="8716347" cy="976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6485" tIns="416560" rIns="6764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b="1" i="0" kern="1200" dirty="0" smtClean="0">
              <a:latin typeface="Arial" pitchFamily="34" charset="0"/>
            </a:rPr>
            <a:t>средства бюджетов, средства </a:t>
          </a:r>
          <a:r>
            <a:rPr lang="ru-RU" altLang="ru-RU" sz="1600" b="1" i="0" kern="1200" dirty="0" err="1" smtClean="0">
              <a:latin typeface="Arial" pitchFamily="34" charset="0"/>
            </a:rPr>
            <a:t>неучастников</a:t>
          </a:r>
          <a:r>
            <a:rPr lang="ru-RU" altLang="ru-RU" sz="1600" b="1" i="0" kern="1200" dirty="0" smtClean="0">
              <a:latin typeface="Arial" pitchFamily="34" charset="0"/>
            </a:rPr>
            <a:t> бюджетного процесса и т.п.</a:t>
          </a:r>
          <a:endParaRPr lang="ru-RU" sz="1600" b="1" i="0" kern="1200" dirty="0"/>
        </a:p>
      </dsp:txBody>
      <dsp:txXfrm>
        <a:off x="0" y="348218"/>
        <a:ext cx="8716347" cy="976500"/>
      </dsp:txXfrm>
    </dsp:sp>
    <dsp:sp modelId="{8C285DF3-0662-4C28-9B16-4A4518B364A8}">
      <dsp:nvSpPr>
        <dsp:cNvPr id="0" name=""/>
        <dsp:cNvSpPr/>
      </dsp:nvSpPr>
      <dsp:spPr>
        <a:xfrm>
          <a:off x="435817" y="53018"/>
          <a:ext cx="73704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0620" tIns="0" rIns="23062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800" b="1" i="0" kern="1200" dirty="0" smtClean="0">
              <a:latin typeface="Arial" pitchFamily="34" charset="0"/>
            </a:rPr>
            <a:t> </a:t>
          </a:r>
          <a:r>
            <a:rPr lang="ru-RU" altLang="ru-RU" sz="1600" b="1" i="0" kern="1200" dirty="0" smtClean="0">
              <a:latin typeface="Arial" pitchFamily="34" charset="0"/>
            </a:rPr>
            <a:t>Финансовые активы</a:t>
          </a:r>
          <a:endParaRPr lang="ru-RU" sz="1600" b="1" i="0" kern="1200" dirty="0"/>
        </a:p>
      </dsp:txBody>
      <dsp:txXfrm>
        <a:off x="464638" y="81839"/>
        <a:ext cx="7312778" cy="532758"/>
      </dsp:txXfrm>
    </dsp:sp>
    <dsp:sp modelId="{B93B94F6-BEBB-402E-A737-BBBF5472489D}">
      <dsp:nvSpPr>
        <dsp:cNvPr id="0" name=""/>
        <dsp:cNvSpPr/>
      </dsp:nvSpPr>
      <dsp:spPr>
        <a:xfrm>
          <a:off x="0" y="1727919"/>
          <a:ext cx="8716347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6485" tIns="416560" rIns="6764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b="1" i="0" kern="1200" dirty="0" smtClean="0">
              <a:latin typeface="Arial" pitchFamily="34" charset="0"/>
            </a:rPr>
            <a:t>расчеты по средствам клиентов, расчеты по НВП и т.п.</a:t>
          </a:r>
          <a:endParaRPr lang="ru-RU" sz="1600" b="1" i="0" kern="1200" dirty="0"/>
        </a:p>
      </dsp:txBody>
      <dsp:txXfrm>
        <a:off x="0" y="1727919"/>
        <a:ext cx="8716347" cy="756000"/>
      </dsp:txXfrm>
    </dsp:sp>
    <dsp:sp modelId="{00B649D7-32AA-4122-BCD1-EB5BF57404AF}">
      <dsp:nvSpPr>
        <dsp:cNvPr id="0" name=""/>
        <dsp:cNvSpPr/>
      </dsp:nvSpPr>
      <dsp:spPr>
        <a:xfrm>
          <a:off x="435817" y="1432719"/>
          <a:ext cx="73704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0620" tIns="0" rIns="2306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i="0" kern="1200" dirty="0" smtClean="0">
              <a:latin typeface="Arial" pitchFamily="34" charset="0"/>
            </a:rPr>
            <a:t>Обязательства</a:t>
          </a:r>
          <a:endParaRPr lang="ru-RU" sz="1600" b="1" i="0" kern="1200" dirty="0"/>
        </a:p>
      </dsp:txBody>
      <dsp:txXfrm>
        <a:off x="464638" y="1461540"/>
        <a:ext cx="7312778" cy="532758"/>
      </dsp:txXfrm>
    </dsp:sp>
    <dsp:sp modelId="{47D9124D-728B-474D-9B99-EFE2C9FCF66E}">
      <dsp:nvSpPr>
        <dsp:cNvPr id="0" name=""/>
        <dsp:cNvSpPr/>
      </dsp:nvSpPr>
      <dsp:spPr>
        <a:xfrm>
          <a:off x="0" y="2887119"/>
          <a:ext cx="871634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B405F0-37A3-4116-B48F-7B6390F0E81E}">
      <dsp:nvSpPr>
        <dsp:cNvPr id="0" name=""/>
        <dsp:cNvSpPr/>
      </dsp:nvSpPr>
      <dsp:spPr>
        <a:xfrm>
          <a:off x="435817" y="2591919"/>
          <a:ext cx="73704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0620" tIns="0" rIns="2306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i="0" u="none" kern="1200" dirty="0" smtClean="0">
              <a:latin typeface="Arial" pitchFamily="34" charset="0"/>
            </a:rPr>
            <a:t>Результат управления остатками средств на ЕКС</a:t>
          </a:r>
          <a:endParaRPr lang="ru-RU" altLang="ru-RU" sz="1600" b="1" i="0" u="none" kern="1200" dirty="0">
            <a:latin typeface="Arial" pitchFamily="34" charset="0"/>
          </a:endParaRPr>
        </a:p>
      </dsp:txBody>
      <dsp:txXfrm>
        <a:off x="464638" y="2620740"/>
        <a:ext cx="7312778" cy="532758"/>
      </dsp:txXfrm>
    </dsp:sp>
    <dsp:sp modelId="{EC308038-F581-4ABC-B197-AE0B9FF90E7B}">
      <dsp:nvSpPr>
        <dsp:cNvPr id="0" name=""/>
        <dsp:cNvSpPr/>
      </dsp:nvSpPr>
      <dsp:spPr>
        <a:xfrm>
          <a:off x="0" y="3794319"/>
          <a:ext cx="871634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90ADBB-94FC-4D91-B751-779B0B2CE5AD}">
      <dsp:nvSpPr>
        <dsp:cNvPr id="0" name=""/>
        <dsp:cNvSpPr/>
      </dsp:nvSpPr>
      <dsp:spPr>
        <a:xfrm>
          <a:off x="435817" y="3499119"/>
          <a:ext cx="73704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0620" tIns="0" rIns="2306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i="0" kern="1200" dirty="0" smtClean="0">
              <a:latin typeface="Arial" pitchFamily="34" charset="0"/>
            </a:rPr>
            <a:t>Санкционирование расходов</a:t>
          </a:r>
          <a:endParaRPr lang="ru-RU" altLang="ru-RU" sz="1600" b="1" i="0" kern="1200" dirty="0">
            <a:latin typeface="Arial" pitchFamily="34" charset="0"/>
          </a:endParaRPr>
        </a:p>
      </dsp:txBody>
      <dsp:txXfrm>
        <a:off x="464638" y="3527940"/>
        <a:ext cx="73127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2228A09E-AD97-4941-B73F-C4C0EFDB13BF}" type="datetimeFigureOut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dirty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797E996-4EA1-41BA-9735-8E527C0CFA2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09844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7FE9EFB9-1932-4BEA-B921-CACCDFA9DA0A}" type="slidenum">
              <a:rPr lang="ru-RU" altLang="ru-RU" smtClean="0">
                <a:latin typeface="Arial" charset="0"/>
                <a:cs typeface="Arial" charset="0"/>
              </a:rPr>
              <a:pPr eaLnBrk="1" hangingPunct="1"/>
              <a:t>11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11" tIns="46257" rIns="92511" bIns="46257" anchor="b"/>
          <a:lstStyle/>
          <a:p>
            <a:pPr algn="r" defTabSz="925513"/>
            <a:fld id="{EA61FCDC-52B7-4C61-87B3-50CD0B4208F3}" type="slidenum">
              <a:rPr lang="ru-RU" altLang="ru-RU" sz="1200">
                <a:latin typeface="Arial" charset="0"/>
              </a:rPr>
              <a:pPr algn="r" defTabSz="925513"/>
              <a:t>11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11" tIns="46257" rIns="92511" bIns="46257" anchor="b"/>
          <a:lstStyle/>
          <a:p>
            <a:pPr algn="r" defTabSz="925513"/>
            <a:fld id="{982A8D6C-0373-4F23-B028-70F73BC3F940}" type="slidenum">
              <a:rPr lang="ru-RU" altLang="ru-RU" sz="1200">
                <a:latin typeface="Arial" charset="0"/>
              </a:rPr>
              <a:pPr algn="r" defTabSz="925513"/>
              <a:t>11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511" tIns="46257" rIns="92511" bIns="46257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680FB-23EC-4E1D-A7E9-1BFA2CCB9ABB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2E3C4-B75C-47BA-A90F-32B627F5E42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81510-BBA8-4918-879E-A32833D5A742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3EC56-4224-4DBA-853E-B5A13B55757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8DE-4C1D-4EB1-9849-7BF94FF0AA87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2F1D7-CFAC-43CF-BCDA-92DD7A18A29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43FBD-04F7-4D6D-BBA8-836F5B50F2FB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9C3F3-F76A-40D8-BC8B-BB9DE2F7563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0F9AE-A97D-401C-BCFB-D2A8DC7BF0CA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4C3CA-D346-4D9C-BFAD-434441B75F7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B8A67-8ACF-44DA-95A2-1EDEED6DC214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B5E8-4F9E-435A-A208-154B31D5244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3A29-B24F-4587-A374-C17BA525CB85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99656-CEB3-4704-81F2-E15BB29A5B4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0CED-18E1-44E4-A012-737A76577192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CE80D-15C2-4FF7-A141-0F6F062820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EE866-FB05-404F-B73B-BD4D53F656E1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C80FC-853B-4289-92D2-8E9CD7D0C31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770D-9BF1-49DF-8F36-6CBB9EC257F8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9A22A-857E-4D52-81A9-1E1F87859A7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21510-263B-42DB-8152-62A443E4AC92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9205A-7E46-4AA7-AD40-F1156993E4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37AF02-75B8-4165-BED5-36AA94FEF969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110427E-5AC3-4E7C-91C1-30AE4CED2FC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9194800" y="6356350"/>
            <a:ext cx="27432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806DB9C-295E-4068-A9CD-8065AC307C5D}" type="slidenum">
              <a:rPr lang="ru-RU" altLang="ru-RU" smtClean="0">
                <a:cs typeface="Arial" charset="0"/>
              </a:rPr>
              <a:pPr/>
              <a:t>1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1936750" y="1662113"/>
            <a:ext cx="86423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ts val="600"/>
              </a:spcBef>
            </a:pPr>
            <a:r>
              <a:rPr lang="ru-RU" altLang="ru-RU" sz="3200" b="1">
                <a:solidFill>
                  <a:srgbClr val="376092"/>
                </a:solidFill>
                <a:latin typeface="Arial" charset="0"/>
              </a:rPr>
              <a:t>Актуальные вопросы развития казначейских технологий,</a:t>
            </a:r>
          </a:p>
          <a:p>
            <a:pPr algn="ctr" eaLnBrk="0" hangingPunct="0">
              <a:spcBef>
                <a:spcPts val="600"/>
              </a:spcBef>
            </a:pPr>
            <a:r>
              <a:rPr lang="ru-RU" altLang="ru-RU" sz="3200" b="1">
                <a:solidFill>
                  <a:srgbClr val="376092"/>
                </a:solidFill>
                <a:latin typeface="Arial" charset="0"/>
              </a:rPr>
              <a:t>учетных и отчетных процедур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10200" y="4616450"/>
            <a:ext cx="57245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руководителя </a:t>
            </a:r>
          </a:p>
          <a:p>
            <a:pPr algn="r" eaLnBrk="0" hangingPunct="0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</a:p>
          <a:p>
            <a:pPr algn="r" eaLnBrk="0" hangingPunct="0"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Смирнов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54163" y="5356225"/>
            <a:ext cx="204946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сентября 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 rot="5400000">
            <a:off x="5658887" y="1841899"/>
            <a:ext cx="404070" cy="1197195"/>
            <a:chOff x="4886983" y="4656667"/>
            <a:chExt cx="1297052" cy="14586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9" name="Стрелка вверх 28"/>
            <p:cNvSpPr/>
            <p:nvPr/>
          </p:nvSpPr>
          <p:spPr>
            <a:xfrm>
              <a:off x="4886983" y="4995333"/>
              <a:ext cx="1297052" cy="1119984"/>
            </a:xfrm>
            <a:prstGeom prst="upArrow">
              <a:avLst>
                <a:gd name="adj1" fmla="val 70888"/>
                <a:gd name="adj2" fmla="val 50893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30" name="Стрелка вверх 29"/>
            <p:cNvSpPr/>
            <p:nvPr/>
          </p:nvSpPr>
          <p:spPr>
            <a:xfrm>
              <a:off x="4886983" y="5317067"/>
              <a:ext cx="1297052" cy="792182"/>
            </a:xfrm>
            <a:prstGeom prst="upArrow">
              <a:avLst>
                <a:gd name="adj1" fmla="val 70888"/>
                <a:gd name="adj2" fmla="val 75414"/>
              </a:avLst>
            </a:prstGeom>
            <a:solidFill>
              <a:schemeClr val="accent1">
                <a:lumMod val="50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31" name="Стрелка вверх 30"/>
            <p:cNvSpPr/>
            <p:nvPr/>
          </p:nvSpPr>
          <p:spPr>
            <a:xfrm>
              <a:off x="4886983" y="4656667"/>
              <a:ext cx="1297052" cy="1452583"/>
            </a:xfrm>
            <a:prstGeom prst="upArrow">
              <a:avLst>
                <a:gd name="adj1" fmla="val 70888"/>
                <a:gd name="adj2" fmla="val 44605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</p:grpSp>
      <p:sp>
        <p:nvSpPr>
          <p:cNvPr id="235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038850"/>
            <a:ext cx="27432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7708BF7-038B-4C1D-B169-F34CC769ED47}" type="slidenum">
              <a:rPr lang="ru-RU" altLang="ru-RU" smtClean="0">
                <a:cs typeface="Arial" charset="0"/>
              </a:rPr>
              <a:pPr/>
              <a:t>10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23555" name="Заголовок 8"/>
          <p:cNvSpPr txBox="1">
            <a:spLocks/>
          </p:cNvSpPr>
          <p:nvPr/>
        </p:nvSpPr>
        <p:spPr bwMode="auto">
          <a:xfrm>
            <a:off x="2901950" y="411163"/>
            <a:ext cx="8836025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Учетная модель Федерального казначейства в рамках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реализации концепции реформирования бюджетных платежей.</a:t>
            </a:r>
          </a:p>
          <a:p>
            <a:pPr algn="ctr" eaLnBrk="0" hangingPunct="0">
              <a:lnSpc>
                <a:spcPct val="90000"/>
              </a:lnSpc>
            </a:pPr>
            <a:endParaRPr lang="ru-RU" altLang="ru-RU" sz="2400" b="1">
              <a:solidFill>
                <a:srgbClr val="0070C0"/>
              </a:solidFill>
              <a:sym typeface="Arial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 b="1">
                <a:solidFill>
                  <a:srgbClr val="0070C0"/>
                </a:solidFill>
                <a:sym typeface="Arial" charset="0"/>
              </a:rPr>
              <a:t>«Архитектура» номера счета казначейского учета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225550" y="2130425"/>
            <a:ext cx="3724275" cy="704850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/>
              <a:t>Объект учета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187450" y="4011613"/>
            <a:ext cx="3724275" cy="704850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Клиент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238250" y="4946650"/>
            <a:ext cx="3724275" cy="704850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err="1"/>
              <a:t>ОрФК</a:t>
            </a:r>
            <a:endParaRPr lang="ru-RU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200150" y="3063875"/>
            <a:ext cx="3724275" cy="704850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b="1" dirty="0"/>
              <a:t>Классификационный признак поступлений и выбытий</a:t>
            </a:r>
          </a:p>
        </p:txBody>
      </p:sp>
      <p:grpSp>
        <p:nvGrpSpPr>
          <p:cNvPr id="32" name="Группа 31"/>
          <p:cNvGrpSpPr/>
          <p:nvPr/>
        </p:nvGrpSpPr>
        <p:grpSpPr>
          <a:xfrm rot="5400000">
            <a:off x="5608087" y="3789776"/>
            <a:ext cx="404070" cy="1197195"/>
            <a:chOff x="4886983" y="4656667"/>
            <a:chExt cx="1297052" cy="14586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4" name="Стрелка вверх 33"/>
            <p:cNvSpPr/>
            <p:nvPr/>
          </p:nvSpPr>
          <p:spPr>
            <a:xfrm>
              <a:off x="4886983" y="5317067"/>
              <a:ext cx="1297052" cy="792182"/>
            </a:xfrm>
            <a:prstGeom prst="upArrow">
              <a:avLst>
                <a:gd name="adj1" fmla="val 70888"/>
                <a:gd name="adj2" fmla="val 75414"/>
              </a:avLst>
            </a:prstGeom>
            <a:solidFill>
              <a:schemeClr val="accent1">
                <a:lumMod val="50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35" name="Стрелка вверх 34"/>
            <p:cNvSpPr/>
            <p:nvPr/>
          </p:nvSpPr>
          <p:spPr>
            <a:xfrm>
              <a:off x="4886983" y="4656667"/>
              <a:ext cx="1297052" cy="1452583"/>
            </a:xfrm>
            <a:prstGeom prst="upArrow">
              <a:avLst>
                <a:gd name="adj1" fmla="val 70888"/>
                <a:gd name="adj2" fmla="val 44605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33" name="Стрелка вверх 32"/>
            <p:cNvSpPr/>
            <p:nvPr/>
          </p:nvSpPr>
          <p:spPr>
            <a:xfrm>
              <a:off x="4886983" y="4995333"/>
              <a:ext cx="1297052" cy="1119984"/>
            </a:xfrm>
            <a:prstGeom prst="upArrow">
              <a:avLst>
                <a:gd name="adj1" fmla="val 70888"/>
                <a:gd name="adj2" fmla="val 50893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 rot="5400000">
            <a:off x="5685005" y="4657265"/>
            <a:ext cx="404070" cy="1197195"/>
            <a:chOff x="4886983" y="4656667"/>
            <a:chExt cx="1297052" cy="14586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7" name="Стрелка вверх 36"/>
            <p:cNvSpPr/>
            <p:nvPr/>
          </p:nvSpPr>
          <p:spPr>
            <a:xfrm>
              <a:off x="4886983" y="4995333"/>
              <a:ext cx="1297052" cy="1119984"/>
            </a:xfrm>
            <a:prstGeom prst="upArrow">
              <a:avLst>
                <a:gd name="adj1" fmla="val 70888"/>
                <a:gd name="adj2" fmla="val 50893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38" name="Стрелка вверх 37"/>
            <p:cNvSpPr/>
            <p:nvPr/>
          </p:nvSpPr>
          <p:spPr>
            <a:xfrm>
              <a:off x="4886983" y="5317067"/>
              <a:ext cx="1297052" cy="792182"/>
            </a:xfrm>
            <a:prstGeom prst="upArrow">
              <a:avLst>
                <a:gd name="adj1" fmla="val 70888"/>
                <a:gd name="adj2" fmla="val 75414"/>
              </a:avLst>
            </a:prstGeom>
            <a:solidFill>
              <a:schemeClr val="accent1">
                <a:lumMod val="50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39" name="Стрелка вверх 38"/>
            <p:cNvSpPr/>
            <p:nvPr/>
          </p:nvSpPr>
          <p:spPr>
            <a:xfrm>
              <a:off x="4886983" y="4656667"/>
              <a:ext cx="1297052" cy="1452583"/>
            </a:xfrm>
            <a:prstGeom prst="upArrow">
              <a:avLst>
                <a:gd name="adj1" fmla="val 70888"/>
                <a:gd name="adj2" fmla="val 44605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5400000">
            <a:off x="5646905" y="2763381"/>
            <a:ext cx="404070" cy="1197195"/>
            <a:chOff x="4886983" y="4656667"/>
            <a:chExt cx="1297052" cy="14586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1" name="Стрелка вверх 40"/>
            <p:cNvSpPr/>
            <p:nvPr/>
          </p:nvSpPr>
          <p:spPr>
            <a:xfrm>
              <a:off x="4886983" y="4995333"/>
              <a:ext cx="1297052" cy="1119984"/>
            </a:xfrm>
            <a:prstGeom prst="upArrow">
              <a:avLst>
                <a:gd name="adj1" fmla="val 70888"/>
                <a:gd name="adj2" fmla="val 50893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42" name="Стрелка вверх 41"/>
            <p:cNvSpPr/>
            <p:nvPr/>
          </p:nvSpPr>
          <p:spPr>
            <a:xfrm>
              <a:off x="4886983" y="5317067"/>
              <a:ext cx="1297052" cy="792182"/>
            </a:xfrm>
            <a:prstGeom prst="upArrow">
              <a:avLst>
                <a:gd name="adj1" fmla="val 70888"/>
                <a:gd name="adj2" fmla="val 75414"/>
              </a:avLst>
            </a:prstGeom>
            <a:solidFill>
              <a:schemeClr val="accent1">
                <a:lumMod val="50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43" name="Стрелка вверх 42"/>
            <p:cNvSpPr/>
            <p:nvPr/>
          </p:nvSpPr>
          <p:spPr>
            <a:xfrm>
              <a:off x="4886983" y="4656667"/>
              <a:ext cx="1297052" cy="1452583"/>
            </a:xfrm>
            <a:prstGeom prst="upArrow">
              <a:avLst>
                <a:gd name="adj1" fmla="val 70888"/>
                <a:gd name="adj2" fmla="val 44605"/>
              </a:avLst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</p:grpSp>
      <p:sp>
        <p:nvSpPr>
          <p:cNvPr id="23563" name="Прямоугольник 43"/>
          <p:cNvSpPr>
            <a:spLocks noChangeArrowheads="1"/>
          </p:cNvSpPr>
          <p:nvPr/>
        </p:nvSpPr>
        <p:spPr bwMode="auto">
          <a:xfrm>
            <a:off x="7043738" y="2228850"/>
            <a:ext cx="298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</a:rPr>
              <a:t>Деньги, расчеты</a:t>
            </a:r>
            <a:r>
              <a:rPr lang="en-US" altLang="ru-RU" b="1">
                <a:solidFill>
                  <a:srgbClr val="002060"/>
                </a:solidFill>
              </a:rPr>
              <a:t>, </a:t>
            </a:r>
            <a:r>
              <a:rPr lang="ru-RU" altLang="ru-RU" b="1">
                <a:solidFill>
                  <a:srgbClr val="002060"/>
                </a:solidFill>
              </a:rPr>
              <a:t>  ЛБО ……..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23564" name="Прямоугольник 44"/>
          <p:cNvSpPr>
            <a:spLocks noChangeArrowheads="1"/>
          </p:cNvSpPr>
          <p:nvPr/>
        </p:nvSpPr>
        <p:spPr bwMode="auto">
          <a:xfrm>
            <a:off x="6992938" y="4179888"/>
            <a:ext cx="3468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</a:rPr>
              <a:t>Бюджет, ГРБС, ПБС, АУ/БУ….</a:t>
            </a:r>
          </a:p>
        </p:txBody>
      </p:sp>
      <p:sp>
        <p:nvSpPr>
          <p:cNvPr id="23565" name="Прямоугольник 45"/>
          <p:cNvSpPr>
            <a:spLocks noChangeArrowheads="1"/>
          </p:cNvSpPr>
          <p:nvPr/>
        </p:nvSpPr>
        <p:spPr bwMode="auto">
          <a:xfrm>
            <a:off x="7121525" y="5046663"/>
            <a:ext cx="1058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</a:rPr>
              <a:t>КОФК….</a:t>
            </a:r>
          </a:p>
        </p:txBody>
      </p:sp>
      <p:sp>
        <p:nvSpPr>
          <p:cNvPr id="23566" name="Прямоугольник 46"/>
          <p:cNvSpPr>
            <a:spLocks noChangeArrowheads="1"/>
          </p:cNvSpPr>
          <p:nvPr/>
        </p:nvSpPr>
        <p:spPr bwMode="auto">
          <a:xfrm>
            <a:off x="7159625" y="3033713"/>
            <a:ext cx="421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</a:rPr>
              <a:t>КБК, код цели, код объекта ФАИП…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7108825" y="2643188"/>
            <a:ext cx="291623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100888" y="4575175"/>
            <a:ext cx="291465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7172325" y="5400675"/>
            <a:ext cx="99218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7185025" y="3417888"/>
            <a:ext cx="357822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4"/>
          <p:cNvSpPr txBox="1">
            <a:spLocks noGrp="1"/>
          </p:cNvSpPr>
          <p:nvPr/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altLang="ru-RU" sz="140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66347" y="2276873"/>
            <a:ext cx="8160907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www.roskazna.ru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CBFD06-29EA-49AC-B8FC-48A547E91CE5}" type="slidenum">
              <a:rPr lang="ru-RU" altLang="ru-RU" smtClean="0">
                <a:cs typeface="Arial" charset="0"/>
              </a:rPr>
              <a:pPr/>
              <a:t>2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5362" name="Заголовок 8"/>
          <p:cNvSpPr>
            <a:spLocks noGrp="1"/>
          </p:cNvSpPr>
          <p:nvPr>
            <p:ph type="title"/>
          </p:nvPr>
        </p:nvSpPr>
        <p:spPr>
          <a:xfrm>
            <a:off x="3629025" y="458788"/>
            <a:ext cx="7724775" cy="757237"/>
          </a:xfrm>
        </p:spPr>
        <p:txBody>
          <a:bodyPr>
            <a:spAutoFit/>
          </a:bodyPr>
          <a:lstStyle/>
          <a:p>
            <a:pPr algn="ctr"/>
            <a:r>
              <a:rPr lang="ru-RU" altLang="ru-RU" sz="2400" smtClean="0">
                <a:solidFill>
                  <a:srgbClr val="0070C0"/>
                </a:solidFill>
                <a:latin typeface="Calibri" pitchFamily="34" charset="0"/>
                <a:cs typeface="Arial" charset="0"/>
                <a:sym typeface="Arial" charset="0"/>
              </a:rPr>
              <a:t>Исполнение бюджетов бюджетной системы Российской Федерации на 01.01.2015 г., млрд руб.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39525" y="209550"/>
            <a:ext cx="276225" cy="361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09129" y="1686054"/>
          <a:ext cx="10730395" cy="446405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01120"/>
                <a:gridCol w="2034746"/>
                <a:gridCol w="1639329"/>
                <a:gridCol w="1685326"/>
                <a:gridCol w="1922847"/>
                <a:gridCol w="1447027"/>
              </a:tblGrid>
              <a:tr h="143204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Показатель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5" marB="4571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/>
                        <a:t>К</a:t>
                      </a:r>
                      <a:r>
                        <a:rPr lang="ru-RU" sz="1600" kern="1200" dirty="0" smtClean="0"/>
                        <a:t>онсолидированный </a:t>
                      </a:r>
                      <a:r>
                        <a:rPr lang="ru-RU" sz="1600" kern="1200" dirty="0"/>
                        <a:t>бюджет </a:t>
                      </a:r>
                      <a:r>
                        <a:rPr lang="ru-RU" sz="1600" kern="1200" dirty="0" smtClean="0"/>
                        <a:t>РФ и бюджетов ГВБФ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/>
                        <a:t>федеральный бюджет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/>
                        <a:t>бюджеты </a:t>
                      </a:r>
                      <a:r>
                        <a:rPr lang="ru-RU" sz="1600" kern="1200" dirty="0" smtClean="0"/>
                        <a:t>ГВБФ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/>
                        <a:t>консолидированные бюджеты субъектов </a:t>
                      </a:r>
                      <a:r>
                        <a:rPr lang="ru-RU" sz="1600" kern="1200" dirty="0" smtClean="0"/>
                        <a:t>РФ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/>
                        <a:t>бюджеты </a:t>
                      </a:r>
                      <a:endParaRPr lang="ru-RU" sz="1600" kern="1200" dirty="0" smtClean="0"/>
                    </a:p>
                    <a:p>
                      <a:pPr algn="ctr" fontAlgn="ctr"/>
                      <a:r>
                        <a:rPr lang="ru-RU" sz="1600" kern="1200" dirty="0" smtClean="0"/>
                        <a:t>ТФОМС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</a:tr>
              <a:tr h="58385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</a:rPr>
                        <a:t>   Доходы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26 766,1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14 496,9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7 979,4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8 905,7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1 417,5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</a:tr>
              <a:tr h="671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</a:rPr>
                        <a:t>   Расходы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27 611,7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14 831,6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8 005,0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9 353,3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1 455,2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</a:tr>
              <a:tr h="74662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</a:rPr>
                        <a:t>   Дефицит</a:t>
                      </a:r>
                      <a:r>
                        <a:rPr lang="ru-RU" sz="1600" u="none" strike="noStrike" dirty="0">
                          <a:effectLst/>
                        </a:rPr>
                        <a:t>/ профицит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-845,6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-334,7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-25,6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-447,6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-37,7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</a:tr>
              <a:tr h="102956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kern="1200" dirty="0" smtClean="0">
                          <a:effectLst/>
                        </a:rPr>
                        <a:t>   Источники </a:t>
                      </a:r>
                    </a:p>
                    <a:p>
                      <a:pPr algn="l" fontAlgn="b"/>
                      <a:r>
                        <a:rPr lang="ru-RU" sz="1600" u="none" strike="noStrike" kern="1200" dirty="0" smtClean="0">
                          <a:effectLst/>
                        </a:rPr>
                        <a:t>   финансирования 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845,6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334,7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25,6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447,6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37,7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4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74F755-244A-4FED-A313-9711D3857685}" type="slidenum">
              <a:rPr lang="ru-RU" altLang="ru-RU" smtClean="0">
                <a:cs typeface="Arial" charset="0"/>
              </a:rPr>
              <a:pPr/>
              <a:t>3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6386" name="Заголовок 8"/>
          <p:cNvSpPr txBox="1">
            <a:spLocks/>
          </p:cNvSpPr>
          <p:nvPr/>
        </p:nvSpPr>
        <p:spPr bwMode="auto">
          <a:xfrm>
            <a:off x="3022600" y="487363"/>
            <a:ext cx="86121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Дебиторская задолженность консолидированного бюджета 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РФ и бюджетов ГВБФ на 01.01.2015 г., млрд руб.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6530" y="1530219"/>
          <a:ext cx="10944810" cy="466051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89968"/>
                <a:gridCol w="2218139"/>
                <a:gridCol w="1735494"/>
                <a:gridCol w="1563996"/>
                <a:gridCol w="2149587"/>
                <a:gridCol w="1287626"/>
              </a:tblGrid>
              <a:tr h="139650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30" marB="4573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консолидированный бюджет 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и бюджетов ГВБФ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бюджет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 </a:t>
                      </a:r>
                      <a:endParaRPr lang="ru-RU" sz="160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ГВБФ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консолидированные бюджеты субъектов 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 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ТФОМС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</a:tr>
              <a:tr h="470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6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3 751,0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3 832,9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- 433,2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317,1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</a:tr>
              <a:tr h="139650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Дебиторская задолженность по доходам</a:t>
                      </a:r>
                    </a:p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(счета 205, 209,210)</a:t>
                      </a:r>
                      <a:endParaRPr lang="ru-RU" sz="16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610,1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1 247,9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-620,8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-172,9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-14,4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</a:tr>
              <a:tr h="139650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Дебиторская задолженность по расходам</a:t>
                      </a:r>
                    </a:p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(счета 206, 208)</a:t>
                      </a:r>
                      <a:endParaRPr lang="ru-RU" sz="16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3 140,9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2 585,0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187,6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490,0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48,6</a:t>
                      </a:r>
                      <a:endParaRPr lang="ru-RU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6" marR="9526" marT="9527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50B0BA-E307-4D40-BC8A-AC72DC14BD0E}" type="slidenum">
              <a:rPr lang="ru-RU" altLang="ru-RU" smtClean="0">
                <a:cs typeface="Arial" charset="0"/>
              </a:rPr>
              <a:pPr/>
              <a:t>4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7410" name="Заголовок 8"/>
          <p:cNvSpPr txBox="1">
            <a:spLocks/>
          </p:cNvSpPr>
          <p:nvPr/>
        </p:nvSpPr>
        <p:spPr bwMode="auto">
          <a:xfrm>
            <a:off x="3022600" y="542925"/>
            <a:ext cx="8612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000">
                <a:solidFill>
                  <a:srgbClr val="0070C0"/>
                </a:solidFill>
                <a:sym typeface="Arial" charset="0"/>
              </a:rPr>
              <a:t>Динамика остатков целевых межбюджетных трансфертов представленных из федерального бюджета в 2009 – 2014 гг., млрд руб.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414463"/>
            <a:ext cx="9247187" cy="4711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9612E5-3401-41AE-A258-006F9459356E}" type="slidenum">
              <a:rPr lang="ru-RU" altLang="ru-RU" smtClean="0">
                <a:cs typeface="Arial" charset="0"/>
              </a:rPr>
              <a:pPr/>
              <a:t>5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8434" name="Заголовок 8"/>
          <p:cNvSpPr txBox="1">
            <a:spLocks/>
          </p:cNvSpPr>
          <p:nvPr/>
        </p:nvSpPr>
        <p:spPr bwMode="auto">
          <a:xfrm>
            <a:off x="3022600" y="487363"/>
            <a:ext cx="795972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Представление средств юридическим лицам 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под потребность</a:t>
            </a:r>
          </a:p>
        </p:txBody>
      </p:sp>
      <p:pic>
        <p:nvPicPr>
          <p:cNvPr id="18435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575" y="3036888"/>
            <a:ext cx="763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790575" y="3798888"/>
            <a:ext cx="668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latin typeface="Arial" charset="0"/>
              </a:rPr>
              <a:t>ПБС</a:t>
            </a:r>
          </a:p>
        </p:txBody>
      </p:sp>
      <p:pic>
        <p:nvPicPr>
          <p:cNvPr id="1843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1838" y="2465388"/>
            <a:ext cx="16287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3298825" y="3794125"/>
            <a:ext cx="1368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latin typeface="Arial" charset="0"/>
              </a:rPr>
              <a:t>Поставщик</a:t>
            </a:r>
          </a:p>
        </p:txBody>
      </p:sp>
      <p:pic>
        <p:nvPicPr>
          <p:cNvPr id="18439" name="Picture 13" descr="F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4888" y="2568575"/>
            <a:ext cx="1208087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Двойная стрелка влево/вправо 10"/>
          <p:cNvSpPr>
            <a:spLocks noChangeArrowheads="1"/>
          </p:cNvSpPr>
          <p:nvPr/>
        </p:nvSpPr>
        <p:spPr bwMode="auto">
          <a:xfrm>
            <a:off x="1554163" y="3471863"/>
            <a:ext cx="1717675" cy="138112"/>
          </a:xfrm>
          <a:prstGeom prst="leftRightArrow">
            <a:avLst>
              <a:gd name="adj1" fmla="val 50000"/>
              <a:gd name="adj2" fmla="val 50034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18" name="Стрелка вниз 26"/>
          <p:cNvSpPr>
            <a:spLocks noChangeArrowheads="1"/>
          </p:cNvSpPr>
          <p:nvPr/>
        </p:nvSpPr>
        <p:spPr bwMode="auto">
          <a:xfrm rot="16200000">
            <a:off x="6079331" y="2043907"/>
            <a:ext cx="131763" cy="2374900"/>
          </a:xfrm>
          <a:prstGeom prst="downArrow">
            <a:avLst>
              <a:gd name="adj1" fmla="val 50000"/>
              <a:gd name="adj2" fmla="val 50103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>
              <a:solidFill>
                <a:srgbClr val="00206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8442" name="Прямоугольник 1"/>
          <p:cNvSpPr>
            <a:spLocks noChangeArrowheads="1"/>
          </p:cNvSpPr>
          <p:nvPr/>
        </p:nvSpPr>
        <p:spPr bwMode="auto">
          <a:xfrm>
            <a:off x="1524000" y="3013075"/>
            <a:ext cx="1978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0000"/>
                </a:solidFill>
              </a:rPr>
              <a:t>1 Заключение контракта (соглашения, договора)</a:t>
            </a:r>
          </a:p>
        </p:txBody>
      </p:sp>
      <p:sp>
        <p:nvSpPr>
          <p:cNvPr id="18443" name="TextBox 7"/>
          <p:cNvSpPr txBox="1">
            <a:spLocks noChangeArrowheads="1"/>
          </p:cNvSpPr>
          <p:nvPr/>
        </p:nvSpPr>
        <p:spPr bwMode="auto">
          <a:xfrm>
            <a:off x="7480300" y="3808413"/>
            <a:ext cx="804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latin typeface="Arial" charset="0"/>
              </a:rPr>
              <a:t>ТОФК</a:t>
            </a:r>
          </a:p>
        </p:txBody>
      </p:sp>
      <p:sp>
        <p:nvSpPr>
          <p:cNvPr id="18444" name="Прямоугольник 32"/>
          <p:cNvSpPr>
            <a:spLocks noChangeArrowheads="1"/>
          </p:cNvSpPr>
          <p:nvPr/>
        </p:nvSpPr>
        <p:spPr bwMode="auto">
          <a:xfrm>
            <a:off x="5191125" y="2878138"/>
            <a:ext cx="1212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200">
                <a:solidFill>
                  <a:srgbClr val="000000"/>
                </a:solidFill>
              </a:rPr>
              <a:t>2 Открытие л/с</a:t>
            </a:r>
          </a:p>
        </p:txBody>
      </p:sp>
      <p:sp>
        <p:nvSpPr>
          <p:cNvPr id="34" name="Выгнутая вниз стрелка 33"/>
          <p:cNvSpPr/>
          <p:nvPr/>
        </p:nvSpPr>
        <p:spPr>
          <a:xfrm>
            <a:off x="941388" y="4484688"/>
            <a:ext cx="7256462" cy="11239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446" name="Прямоугольник 34"/>
          <p:cNvSpPr>
            <a:spLocks noChangeArrowheads="1"/>
          </p:cNvSpPr>
          <p:nvPr/>
        </p:nvSpPr>
        <p:spPr bwMode="auto">
          <a:xfrm>
            <a:off x="3670300" y="5229225"/>
            <a:ext cx="2560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0000"/>
                </a:solidFill>
              </a:rPr>
              <a:t>3 Перечисление средств</a:t>
            </a:r>
          </a:p>
        </p:txBody>
      </p:sp>
      <p:sp>
        <p:nvSpPr>
          <p:cNvPr id="36" name="Стрелка вниз 26"/>
          <p:cNvSpPr>
            <a:spLocks noChangeArrowheads="1"/>
          </p:cNvSpPr>
          <p:nvPr/>
        </p:nvSpPr>
        <p:spPr bwMode="auto">
          <a:xfrm rot="16200000">
            <a:off x="6070600" y="2395538"/>
            <a:ext cx="133350" cy="2374900"/>
          </a:xfrm>
          <a:prstGeom prst="downArrow">
            <a:avLst>
              <a:gd name="adj1" fmla="val 50000"/>
              <a:gd name="adj2" fmla="val 50103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>
              <a:solidFill>
                <a:srgbClr val="00206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8448" name="Прямоугольник 36"/>
          <p:cNvSpPr>
            <a:spLocks noChangeArrowheads="1"/>
          </p:cNvSpPr>
          <p:nvPr/>
        </p:nvSpPr>
        <p:spPr bwMode="auto">
          <a:xfrm>
            <a:off x="4905375" y="3271838"/>
            <a:ext cx="19637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1200">
                <a:solidFill>
                  <a:srgbClr val="000000"/>
                </a:solidFill>
              </a:rPr>
              <a:t>4 Представление сведений</a:t>
            </a:r>
            <a:endParaRPr lang="ru-RU" sz="1400"/>
          </a:p>
        </p:txBody>
      </p:sp>
      <p:pic>
        <p:nvPicPr>
          <p:cNvPr id="18449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52000" y="2593975"/>
            <a:ext cx="1558925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0" name="TextBox 7"/>
          <p:cNvSpPr txBox="1">
            <a:spLocks noChangeArrowheads="1"/>
          </p:cNvSpPr>
          <p:nvPr/>
        </p:nvSpPr>
        <p:spPr bwMode="auto">
          <a:xfrm>
            <a:off x="9764713" y="3897313"/>
            <a:ext cx="15319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latin typeface="Arial" charset="0"/>
              </a:rPr>
              <a:t>Контрагент</a:t>
            </a:r>
          </a:p>
        </p:txBody>
      </p:sp>
      <p:sp>
        <p:nvSpPr>
          <p:cNvPr id="18451" name="Прямоугольник 41"/>
          <p:cNvSpPr>
            <a:spLocks noChangeArrowheads="1"/>
          </p:cNvSpPr>
          <p:nvPr/>
        </p:nvSpPr>
        <p:spPr bwMode="auto">
          <a:xfrm>
            <a:off x="6216650" y="2025650"/>
            <a:ext cx="22161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1200">
                <a:solidFill>
                  <a:srgbClr val="000000"/>
                </a:solidFill>
              </a:rPr>
              <a:t>5 Возникновение обязательств</a:t>
            </a:r>
            <a:endParaRPr lang="ru-RU" sz="1400"/>
          </a:p>
        </p:txBody>
      </p:sp>
      <p:sp>
        <p:nvSpPr>
          <p:cNvPr id="45" name="Выгнутая вверх стрелка 44"/>
          <p:cNvSpPr/>
          <p:nvPr/>
        </p:nvSpPr>
        <p:spPr>
          <a:xfrm>
            <a:off x="4430713" y="1903413"/>
            <a:ext cx="5802312" cy="79851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453" name="Прямоугольник 46"/>
          <p:cNvSpPr>
            <a:spLocks noChangeArrowheads="1"/>
          </p:cNvSpPr>
          <p:nvPr/>
        </p:nvSpPr>
        <p:spPr bwMode="auto">
          <a:xfrm>
            <a:off x="4249738" y="4243388"/>
            <a:ext cx="31400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200">
                <a:solidFill>
                  <a:srgbClr val="000000"/>
                </a:solidFill>
              </a:rPr>
              <a:t>6 Представление документов, подтверждающих обязательство</a:t>
            </a:r>
            <a:endParaRPr lang="ru-RU" sz="1400"/>
          </a:p>
        </p:txBody>
      </p:sp>
      <p:sp>
        <p:nvSpPr>
          <p:cNvPr id="48" name="Выгнутая вниз стрелка 47"/>
          <p:cNvSpPr/>
          <p:nvPr/>
        </p:nvSpPr>
        <p:spPr>
          <a:xfrm>
            <a:off x="3983038" y="4265613"/>
            <a:ext cx="3744912" cy="55403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Выгнутая вниз стрелка 48"/>
          <p:cNvSpPr/>
          <p:nvPr/>
        </p:nvSpPr>
        <p:spPr>
          <a:xfrm>
            <a:off x="7958138" y="4278313"/>
            <a:ext cx="2794000" cy="5524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456" name="Прямоугольник 49"/>
          <p:cNvSpPr>
            <a:spLocks noChangeArrowheads="1"/>
          </p:cNvSpPr>
          <p:nvPr/>
        </p:nvSpPr>
        <p:spPr bwMode="auto">
          <a:xfrm>
            <a:off x="8497888" y="4903788"/>
            <a:ext cx="1660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1200">
                <a:solidFill>
                  <a:srgbClr val="000000"/>
                </a:solidFill>
              </a:rPr>
              <a:t>7 Оплата обязательств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CBAECB-D571-403B-A2BC-4B950A8FB248}" type="slidenum">
              <a:rPr lang="ru-RU" altLang="ru-RU" smtClean="0">
                <a:cs typeface="Arial" charset="0"/>
              </a:rPr>
              <a:pPr/>
              <a:t>6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9458" name="Заголовок 8"/>
          <p:cNvSpPr txBox="1">
            <a:spLocks/>
          </p:cNvSpPr>
          <p:nvPr/>
        </p:nvSpPr>
        <p:spPr bwMode="auto">
          <a:xfrm>
            <a:off x="3022600" y="487363"/>
            <a:ext cx="86121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Представление бюджетных кредитов на пополнение остатков средств в 2014 году 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6938" y="1470025"/>
            <a:ext cx="795655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04825" y="1935163"/>
            <a:ext cx="16621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Arial" charset="0"/>
              </a:rPr>
              <a:t>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116263" y="2209800"/>
            <a:ext cx="1511300" cy="914400"/>
          </a:xfrm>
          <a:prstGeom prst="round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Итого</a:t>
            </a:r>
          </a:p>
          <a:p>
            <a:pPr algn="ctr">
              <a:defRPr/>
            </a:pPr>
            <a:r>
              <a:rPr lang="ru-RU" alt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521,6 </a:t>
            </a:r>
          </a:p>
          <a:p>
            <a:pPr algn="ctr">
              <a:defRPr/>
            </a:pPr>
            <a:r>
              <a:rPr lang="ru-RU" alt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млрд. руб.</a:t>
            </a:r>
            <a:endParaRPr lang="ru-RU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2B577A-CDA6-412B-ABDC-32C35D44A18D}" type="slidenum">
              <a:rPr lang="ru-RU" altLang="ru-RU" smtClean="0">
                <a:cs typeface="Arial" charset="0"/>
              </a:rPr>
              <a:pPr/>
              <a:t>7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20482" name="Заголовок 8"/>
          <p:cNvSpPr txBox="1">
            <a:spLocks/>
          </p:cNvSpPr>
          <p:nvPr/>
        </p:nvSpPr>
        <p:spPr bwMode="auto">
          <a:xfrm>
            <a:off x="2938463" y="487363"/>
            <a:ext cx="8612187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Управление ликвидностью </a:t>
            </a:r>
            <a:r>
              <a:rPr lang="en-US" altLang="ru-RU" sz="2400">
                <a:solidFill>
                  <a:srgbClr val="0070C0"/>
                </a:solidFill>
                <a:sym typeface="Arial" charset="0"/>
              </a:rPr>
              <a:t>EKC</a:t>
            </a: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.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Объем бюджетных кредитов и уплата процентов , млн руб. </a:t>
            </a:r>
            <a:endParaRPr lang="en-US" altLang="ru-RU" sz="2400">
              <a:solidFill>
                <a:srgbClr val="0070C0"/>
              </a:solidFill>
              <a:sym typeface="Arial" charset="0"/>
            </a:endParaRPr>
          </a:p>
        </p:txBody>
      </p:sp>
      <p:pic>
        <p:nvPicPr>
          <p:cNvPr id="2048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1475" y="1354138"/>
            <a:ext cx="893445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3480B7C-8DC9-49C6-864F-56C3FC960A83}" type="slidenum">
              <a:rPr lang="ru-RU" altLang="ru-RU" smtClean="0">
                <a:cs typeface="Arial" charset="0"/>
              </a:rPr>
              <a:pPr/>
              <a:t>8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21506" name="Заголовок 8"/>
          <p:cNvSpPr txBox="1">
            <a:spLocks/>
          </p:cNvSpPr>
          <p:nvPr/>
        </p:nvSpPr>
        <p:spPr bwMode="auto">
          <a:xfrm>
            <a:off x="3022600" y="487363"/>
            <a:ext cx="86121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Учетная модель Федерального казначейства в рамках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реализации концепции реформирования бюджетных платежей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889125" y="1500188"/>
            <a:ext cx="8370888" cy="1938337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Приказ Минфина России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от 29 августа 2013 г. № 227</a:t>
            </a:r>
            <a:r>
              <a:rPr lang="ru-RU" altLang="ru-RU" sz="2800" dirty="0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ru-RU" altLang="ru-RU" sz="2400" dirty="0">
              <a:solidFill>
                <a:srgbClr val="002060"/>
              </a:solidFill>
              <a:latin typeface="Arial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«Об утверждении концепции реформирования системы бюджетных платежей на период до 2017 года»</a:t>
            </a:r>
          </a:p>
        </p:txBody>
      </p:sp>
      <p:grpSp>
        <p:nvGrpSpPr>
          <p:cNvPr id="7" name="Группа 6"/>
          <p:cNvGrpSpPr/>
          <p:nvPr/>
        </p:nvGrpSpPr>
        <p:grpSpPr>
          <a:xfrm rot="10800000">
            <a:off x="5746506" y="3552862"/>
            <a:ext cx="656646" cy="627251"/>
            <a:chOff x="4886981" y="4768570"/>
            <a:chExt cx="1297054" cy="1074672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9" name="Стрелка вверх 8"/>
            <p:cNvSpPr/>
            <p:nvPr/>
          </p:nvSpPr>
          <p:spPr>
            <a:xfrm>
              <a:off x="4886985" y="4768572"/>
              <a:ext cx="1297050" cy="1074672"/>
            </a:xfrm>
            <a:prstGeom prst="upArrow">
              <a:avLst>
                <a:gd name="adj1" fmla="val 70888"/>
                <a:gd name="adj2" fmla="val 37052"/>
              </a:avLst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  <p:sp>
          <p:nvSpPr>
            <p:cNvPr id="8" name="Стрелка вверх 7"/>
            <p:cNvSpPr/>
            <p:nvPr/>
          </p:nvSpPr>
          <p:spPr>
            <a:xfrm>
              <a:off x="4886981" y="4995331"/>
              <a:ext cx="1297051" cy="847910"/>
            </a:xfrm>
            <a:prstGeom prst="upArrow">
              <a:avLst>
                <a:gd name="adj1" fmla="val 70888"/>
                <a:gd name="adj2" fmla="val 50893"/>
              </a:avLst>
            </a:prstGeom>
            <a:solidFill>
              <a:schemeClr val="accent1">
                <a:lumMod val="60000"/>
                <a:lumOff val="4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dirty="0"/>
            </a:p>
          </p:txBody>
        </p:sp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109663" y="4295775"/>
            <a:ext cx="9872662" cy="1938338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0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anose="020B0604020202020204" pitchFamily="34" charset="0"/>
              </a:rPr>
              <a:t>Приказ Минфина России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0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anose="020B0604020202020204" pitchFamily="34" charset="0"/>
              </a:rPr>
              <a:t>от 28 июля 2015 г. № 230</a:t>
            </a:r>
            <a:r>
              <a:rPr lang="ru-RU" altLang="ru-RU" sz="28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ru-RU" altLang="ru-RU" sz="2400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4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anose="020B0604020202020204" pitchFamily="34" charset="0"/>
              </a:rPr>
              <a:t>«О создании рабочей группы по разработке учетной модели Федерального казначейства….»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BCA06B-2AE1-4C8B-8BFA-CB9C1631DE6D}" type="slidenum">
              <a:rPr lang="ru-RU" altLang="ru-RU" smtClean="0">
                <a:cs typeface="Arial" charset="0"/>
              </a:rPr>
              <a:pPr/>
              <a:t>9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22530" name="Заголовок 8"/>
          <p:cNvSpPr txBox="1">
            <a:spLocks/>
          </p:cNvSpPr>
          <p:nvPr/>
        </p:nvSpPr>
        <p:spPr bwMode="auto">
          <a:xfrm>
            <a:off x="2665413" y="393700"/>
            <a:ext cx="8721725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Учетная модель Федерального казначейства в рамках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реализации концепции реформирования бюджетных платежей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>
                <a:solidFill>
                  <a:srgbClr val="0070C0"/>
                </a:solidFill>
                <a:sym typeface="Arial" charset="0"/>
              </a:rPr>
              <a:t> 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2400" b="1">
                <a:solidFill>
                  <a:srgbClr val="0070C0"/>
                </a:solidFill>
                <a:sym typeface="Arial" charset="0"/>
              </a:rPr>
              <a:t>Объекты учета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4896626"/>
              </p:ext>
            </p:extLst>
          </p:nvPr>
        </p:nvGraphicFramePr>
        <p:xfrm>
          <a:off x="1961606" y="2006639"/>
          <a:ext cx="871634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11628</TotalTime>
  <Words>438</Words>
  <Application>Microsoft Office PowerPoint</Application>
  <PresentationFormat>Произвольный</PresentationFormat>
  <Paragraphs>136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Исполнение бюджетов бюджетной системы Российской Федерации на 01.01.2015 г., млрд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Дубовик Антон Викторович</cp:lastModifiedBy>
  <cp:revision>306</cp:revision>
  <cp:lastPrinted>2015-09-03T12:29:35Z</cp:lastPrinted>
  <dcterms:created xsi:type="dcterms:W3CDTF">2015-03-03T16:27:21Z</dcterms:created>
  <dcterms:modified xsi:type="dcterms:W3CDTF">2015-09-21T06:08:07Z</dcterms:modified>
</cp:coreProperties>
</file>