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8.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9.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0.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1.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2.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3.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91" r:id="rId1"/>
  </p:sldMasterIdLst>
  <p:notesMasterIdLst>
    <p:notesMasterId r:id="rId20"/>
  </p:notesMasterIdLst>
  <p:handoutMasterIdLst>
    <p:handoutMasterId r:id="rId21"/>
  </p:handoutMasterIdLst>
  <p:sldIdLst>
    <p:sldId id="374" r:id="rId2"/>
    <p:sldId id="382" r:id="rId3"/>
    <p:sldId id="383" r:id="rId4"/>
    <p:sldId id="387" r:id="rId5"/>
    <p:sldId id="440" r:id="rId6"/>
    <p:sldId id="441" r:id="rId7"/>
    <p:sldId id="390" r:id="rId8"/>
    <p:sldId id="391" r:id="rId9"/>
    <p:sldId id="395" r:id="rId10"/>
    <p:sldId id="438" r:id="rId11"/>
    <p:sldId id="397" r:id="rId12"/>
    <p:sldId id="405" r:id="rId13"/>
    <p:sldId id="416" r:id="rId14"/>
    <p:sldId id="442" r:id="rId15"/>
    <p:sldId id="443" r:id="rId16"/>
    <p:sldId id="444" r:id="rId17"/>
    <p:sldId id="445" r:id="rId18"/>
    <p:sldId id="446" r:id="rId19"/>
  </p:sldIdLst>
  <p:sldSz cx="9144000" cy="6858000" type="screen4x3"/>
  <p:notesSz cx="6797675" cy="9874250"/>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FFFD"/>
    <a:srgbClr val="B5D7D9"/>
    <a:srgbClr val="E5FFFE"/>
    <a:srgbClr val="B3B4D1"/>
    <a:srgbClr val="D585B5"/>
    <a:srgbClr val="F8C0D8"/>
    <a:srgbClr val="FDE7C7"/>
    <a:srgbClr val="FBD7A3"/>
    <a:srgbClr val="FECEE5"/>
    <a:srgbClr val="91FD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19" autoAdjust="0"/>
  </p:normalViewPr>
  <p:slideViewPr>
    <p:cSldViewPr showGuides="1">
      <p:cViewPr>
        <p:scale>
          <a:sx n="90" d="100"/>
          <a:sy n="90" d="100"/>
        </p:scale>
        <p:origin x="-1848" y="-104"/>
      </p:cViewPr>
      <p:guideLst>
        <p:guide orient="horz" pos="1680"/>
        <p:guide orient="horz" pos="4319"/>
        <p:guide orient="horz" pos="288"/>
        <p:guide orient="horz" pos="3360"/>
        <p:guide pos="4967"/>
        <p:guide pos="249"/>
        <p:guide pos="573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p:scale>
          <a:sx n="90" d="100"/>
          <a:sy n="90" d="100"/>
        </p:scale>
        <p:origin x="-1302" y="-72"/>
      </p:cViewPr>
      <p:guideLst>
        <p:guide orient="horz" pos="3109"/>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handoutMaster" Target="handoutMasters/handout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image" Target="../media/image10.png"/><Relationship Id="rId2" Type="http://schemas.openxmlformats.org/officeDocument/2006/relationships/image" Target="../media/image11.png"/></Relationships>
</file>

<file path=ppt/diagrams/_rels/data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image" Target="../media/image15.png"/><Relationship Id="rId2" Type="http://schemas.openxmlformats.org/officeDocument/2006/relationships/image" Target="../media/image16.png"/></Relationships>
</file>

<file path=ppt/diagrams/_rels/data5.xml.rels><?xml version="1.0" encoding="UTF-8" standalone="yes"?>
<Relationships xmlns="http://schemas.openxmlformats.org/package/2006/relationships"><Relationship Id="rId1" Type="http://schemas.openxmlformats.org/officeDocument/2006/relationships/image" Target="../media/image21.jpeg"/><Relationship Id="rId2" Type="http://schemas.openxmlformats.org/officeDocument/2006/relationships/image" Target="../media/image22.jpeg"/><Relationship Id="rId3" Type="http://schemas.openxmlformats.org/officeDocument/2006/relationships/image" Target="../media/image23.jpeg"/></Relationships>
</file>

<file path=ppt/diagrams/_rels/data6.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image" Target="../media/image24.png"/><Relationship Id="rId2" Type="http://schemas.openxmlformats.org/officeDocument/2006/relationships/image" Target="../media/image2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1" Type="http://schemas.openxmlformats.org/officeDocument/2006/relationships/image" Target="../media/image10.png"/><Relationship Id="rId2" Type="http://schemas.openxmlformats.org/officeDocument/2006/relationships/image" Target="../media/image11.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image" Target="../media/image15.png"/><Relationship Id="rId2" Type="http://schemas.openxmlformats.org/officeDocument/2006/relationships/image" Target="../media/image16.png"/></Relationships>
</file>

<file path=ppt/diagrams/_rels/drawing5.xml.rels><?xml version="1.0" encoding="UTF-8" standalone="yes"?>
<Relationships xmlns="http://schemas.openxmlformats.org/package/2006/relationships"><Relationship Id="rId1" Type="http://schemas.openxmlformats.org/officeDocument/2006/relationships/image" Target="../media/image21.jpeg"/><Relationship Id="rId2" Type="http://schemas.openxmlformats.org/officeDocument/2006/relationships/image" Target="../media/image22.jpeg"/><Relationship Id="rId3" Type="http://schemas.openxmlformats.org/officeDocument/2006/relationships/image" Target="../media/image23.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5" Type="http://schemas.openxmlformats.org/officeDocument/2006/relationships/image" Target="../media/image28.png"/><Relationship Id="rId6" Type="http://schemas.openxmlformats.org/officeDocument/2006/relationships/image" Target="../media/image29.png"/><Relationship Id="rId1" Type="http://schemas.openxmlformats.org/officeDocument/2006/relationships/image" Target="../media/image24.png"/><Relationship Id="rId2"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7E2084-2501-9549-864D-F22547188FAC}" type="doc">
      <dgm:prSet loTypeId="urn:microsoft.com/office/officeart/2008/layout/VerticalCurvedList" loCatId="" qsTypeId="urn:microsoft.com/office/officeart/2005/8/quickstyle/simple5" qsCatId="simple" csTypeId="urn:microsoft.com/office/officeart/2005/8/colors/accent1_2" csCatId="accent1" phldr="1"/>
      <dgm:spPr/>
      <dgm:t>
        <a:bodyPr/>
        <a:lstStyle/>
        <a:p>
          <a:endParaRPr lang="ru-RU"/>
        </a:p>
      </dgm:t>
    </dgm:pt>
    <dgm:pt modelId="{8B5EE82B-1023-E641-97CB-FE5E670C61B1}">
      <dgm:prSet phldrT="[Текст]" custT="1"/>
      <dgm:spPr/>
      <dgm:t>
        <a:bodyPr/>
        <a:lstStyle/>
        <a:p>
          <a:r>
            <a:rPr lang="ru-RU" sz="2200" b="1" dirty="0" smtClean="0">
              <a:latin typeface="Arial" panose="020B0604020202020204" pitchFamily="34" charset="0"/>
              <a:cs typeface="Arial" panose="020B0604020202020204" pitchFamily="34" charset="0"/>
            </a:rPr>
            <a:t>Повышение эффективности оказания государственных (муниципальных) услуг</a:t>
          </a:r>
          <a:endParaRPr lang="ru-RU" sz="2200" b="1" dirty="0">
            <a:latin typeface="Arial" panose="020B0604020202020204" pitchFamily="34" charset="0"/>
            <a:cs typeface="Arial" panose="020B0604020202020204" pitchFamily="34" charset="0"/>
          </a:endParaRPr>
        </a:p>
      </dgm:t>
    </dgm:pt>
    <dgm:pt modelId="{E74E0EAD-E907-DB45-B1F1-EB1E429C300E}" type="parTrans" cxnId="{E97C3315-EA5F-484B-9FB5-991B99B79202}">
      <dgm:prSet/>
      <dgm:spPr/>
      <dgm:t>
        <a:bodyPr/>
        <a:lstStyle/>
        <a:p>
          <a:endParaRPr lang="ru-RU"/>
        </a:p>
      </dgm:t>
    </dgm:pt>
    <dgm:pt modelId="{D16E1BA8-943F-AA4F-802D-85121B4D9296}" type="sibTrans" cxnId="{E97C3315-EA5F-484B-9FB5-991B99B79202}">
      <dgm:prSet/>
      <dgm:spPr/>
      <dgm:t>
        <a:bodyPr/>
        <a:lstStyle/>
        <a:p>
          <a:endParaRPr lang="ru-RU"/>
        </a:p>
      </dgm:t>
    </dgm:pt>
    <dgm:pt modelId="{B679D500-B7EE-F540-96F3-6BCEBBC5F82B}">
      <dgm:prSet phldrT="[Текст]" custT="1"/>
      <dgm:spPr/>
      <dgm:t>
        <a:bodyPr/>
        <a:lstStyle/>
        <a:p>
          <a:endParaRPr lang="ru-RU" sz="2000" b="1" i="0" u="none" dirty="0" smtClean="0">
            <a:latin typeface="Arial" panose="020B0604020202020204" pitchFamily="34" charset="0"/>
            <a:cs typeface="Arial" panose="020B0604020202020204" pitchFamily="34" charset="0"/>
          </a:endParaRPr>
        </a:p>
        <a:p>
          <a:r>
            <a:rPr lang="ru-RU" sz="2200" b="1" dirty="0" smtClean="0">
              <a:latin typeface="Arial" panose="020B0604020202020204" pitchFamily="34" charset="0"/>
              <a:cs typeface="Arial" panose="020B0604020202020204" pitchFamily="34" charset="0"/>
            </a:rPr>
            <a:t>Методологическое обеспечение функционирования и развития интегрированной системы управления государственными финансами («Электронный бюджет»)</a:t>
          </a:r>
        </a:p>
        <a:p>
          <a:endParaRPr lang="ru-RU" sz="2000" b="1" dirty="0">
            <a:latin typeface="Arial" panose="020B0604020202020204" pitchFamily="34" charset="0"/>
            <a:cs typeface="Arial" panose="020B0604020202020204" pitchFamily="34" charset="0"/>
          </a:endParaRPr>
        </a:p>
      </dgm:t>
    </dgm:pt>
    <dgm:pt modelId="{CCB0BC4C-8257-8743-B352-94882BFE1D63}" type="parTrans" cxnId="{57203FC9-9C6B-124D-A0D9-34A97FAC546A}">
      <dgm:prSet/>
      <dgm:spPr/>
      <dgm:t>
        <a:bodyPr/>
        <a:lstStyle/>
        <a:p>
          <a:endParaRPr lang="ru-RU"/>
        </a:p>
      </dgm:t>
    </dgm:pt>
    <dgm:pt modelId="{33474165-BC3D-6E4C-8929-5C7CEFB076F3}" type="sibTrans" cxnId="{57203FC9-9C6B-124D-A0D9-34A97FAC546A}">
      <dgm:prSet/>
      <dgm:spPr/>
      <dgm:t>
        <a:bodyPr/>
        <a:lstStyle/>
        <a:p>
          <a:endParaRPr lang="ru-RU"/>
        </a:p>
      </dgm:t>
    </dgm:pt>
    <dgm:pt modelId="{0BFC3730-6542-EE48-A748-EFD222F1C0DB}">
      <dgm:prSet phldrT="[Текст]" custT="1"/>
      <dgm:spPr/>
      <dgm:t>
        <a:bodyPr/>
        <a:lstStyle/>
        <a:p>
          <a:r>
            <a:rPr lang="ru-RU" sz="2200" b="1" dirty="0" smtClean="0">
              <a:latin typeface="Arial" panose="020B0604020202020204" pitchFamily="34" charset="0"/>
              <a:cs typeface="Arial" panose="020B0604020202020204" pitchFamily="34" charset="0"/>
            </a:rPr>
            <a:t>Совершенствование методологии планирования и исполнения бюджетов по расходам</a:t>
          </a:r>
          <a:endParaRPr lang="ru-RU" sz="2200" b="1" dirty="0">
            <a:latin typeface="Arial" panose="020B0604020202020204" pitchFamily="34" charset="0"/>
            <a:cs typeface="Arial" panose="020B0604020202020204" pitchFamily="34" charset="0"/>
          </a:endParaRPr>
        </a:p>
      </dgm:t>
    </dgm:pt>
    <dgm:pt modelId="{001BD294-901C-3B4E-88AC-325975140D4B}" type="parTrans" cxnId="{1EF46D78-BE38-0B4B-A992-B3EAC2F431C9}">
      <dgm:prSet/>
      <dgm:spPr/>
      <dgm:t>
        <a:bodyPr/>
        <a:lstStyle/>
        <a:p>
          <a:endParaRPr lang="ru-RU"/>
        </a:p>
      </dgm:t>
    </dgm:pt>
    <dgm:pt modelId="{CBC96EA7-33BD-6343-BA39-C84D7FA21E4C}" type="sibTrans" cxnId="{1EF46D78-BE38-0B4B-A992-B3EAC2F431C9}">
      <dgm:prSet/>
      <dgm:spPr/>
      <dgm:t>
        <a:bodyPr/>
        <a:lstStyle/>
        <a:p>
          <a:endParaRPr lang="ru-RU"/>
        </a:p>
      </dgm:t>
    </dgm:pt>
    <dgm:pt modelId="{07E315F4-6D78-2844-ADE3-5FD666E9260D}">
      <dgm:prSet phldrT="[Текст]" custT="1"/>
      <dgm:spPr/>
      <dgm:t>
        <a:bodyPr/>
        <a:lstStyle/>
        <a:p>
          <a:r>
            <a:rPr lang="ru-RU" sz="2200" b="1" dirty="0" smtClean="0">
              <a:latin typeface="Arial" panose="020B0604020202020204" pitchFamily="34" charset="0"/>
              <a:cs typeface="Arial" panose="020B0604020202020204" pitchFamily="34" charset="0"/>
            </a:rPr>
            <a:t>Обеспечение и развитие методологии бухгалтерского (бюджетного) учета и отчетности в секторе государственного управления</a:t>
          </a:r>
          <a:endParaRPr lang="ru-RU" sz="2200" b="1" dirty="0">
            <a:latin typeface="Arial" panose="020B0604020202020204" pitchFamily="34" charset="0"/>
            <a:cs typeface="Arial" panose="020B0604020202020204" pitchFamily="34" charset="0"/>
          </a:endParaRPr>
        </a:p>
      </dgm:t>
    </dgm:pt>
    <dgm:pt modelId="{AA7B9ED3-5792-2443-821C-DA503EB5B15E}" type="parTrans" cxnId="{283B0066-BD9B-4841-8741-6D807A9F1A6B}">
      <dgm:prSet/>
      <dgm:spPr/>
      <dgm:t>
        <a:bodyPr/>
        <a:lstStyle/>
        <a:p>
          <a:endParaRPr lang="ru-RU"/>
        </a:p>
      </dgm:t>
    </dgm:pt>
    <dgm:pt modelId="{334D3198-B801-9C48-A6F4-EDA6312E6C2E}" type="sibTrans" cxnId="{283B0066-BD9B-4841-8741-6D807A9F1A6B}">
      <dgm:prSet/>
      <dgm:spPr/>
      <dgm:t>
        <a:bodyPr/>
        <a:lstStyle/>
        <a:p>
          <a:endParaRPr lang="ru-RU"/>
        </a:p>
      </dgm:t>
    </dgm:pt>
    <dgm:pt modelId="{073FA352-6DF6-4A31-B11F-2DFC816AE4EB}">
      <dgm:prSet custT="1"/>
      <dgm:spPr/>
      <dgm:t>
        <a:bodyPr/>
        <a:lstStyle/>
        <a:p>
          <a:r>
            <a:rPr lang="ru-RU" sz="1600" b="1" i="0" u="none" dirty="0" smtClean="0">
              <a:latin typeface="Arial" panose="020B0604020202020204" pitchFamily="34" charset="0"/>
              <a:cs typeface="Arial" panose="020B0604020202020204" pitchFamily="34" charset="0"/>
            </a:rPr>
            <a:t>  </a:t>
          </a:r>
          <a:r>
            <a:rPr lang="ru-RU" sz="2200" b="1" dirty="0" smtClean="0">
              <a:latin typeface="Arial" panose="020B0604020202020204" pitchFamily="34" charset="0"/>
              <a:cs typeface="Arial" panose="020B0604020202020204" pitchFamily="34" charset="0"/>
            </a:rPr>
            <a:t>Обеспечение и развитие методологии по  доходам и источникам финансирования дефицита бюджетов бюджетной системы</a:t>
          </a:r>
          <a:endParaRPr lang="ru-RU" sz="2200" b="1" dirty="0">
            <a:latin typeface="Arial" panose="020B0604020202020204" pitchFamily="34" charset="0"/>
            <a:cs typeface="Arial" panose="020B0604020202020204" pitchFamily="34" charset="0"/>
          </a:endParaRPr>
        </a:p>
      </dgm:t>
    </dgm:pt>
    <dgm:pt modelId="{8FEE725C-1DFC-4A6F-ACB4-1F0670AB50CB}" type="sibTrans" cxnId="{9989CEE3-6551-4939-B3EA-51878BE2CE03}">
      <dgm:prSet/>
      <dgm:spPr/>
      <dgm:t>
        <a:bodyPr/>
        <a:lstStyle/>
        <a:p>
          <a:endParaRPr lang="ru-RU"/>
        </a:p>
      </dgm:t>
    </dgm:pt>
    <dgm:pt modelId="{737EEC10-8B9B-4AB2-9307-1BA74B121E7B}" type="parTrans" cxnId="{9989CEE3-6551-4939-B3EA-51878BE2CE03}">
      <dgm:prSet/>
      <dgm:spPr/>
      <dgm:t>
        <a:bodyPr/>
        <a:lstStyle/>
        <a:p>
          <a:endParaRPr lang="ru-RU"/>
        </a:p>
      </dgm:t>
    </dgm:pt>
    <dgm:pt modelId="{16CED174-A7E1-7743-9EC4-8DD23CD8ACC6}" type="pres">
      <dgm:prSet presAssocID="{397E2084-2501-9549-864D-F22547188FAC}" presName="Name0" presStyleCnt="0">
        <dgm:presLayoutVars>
          <dgm:chMax val="7"/>
          <dgm:chPref val="7"/>
          <dgm:dir/>
        </dgm:presLayoutVars>
      </dgm:prSet>
      <dgm:spPr/>
      <dgm:t>
        <a:bodyPr/>
        <a:lstStyle/>
        <a:p>
          <a:endParaRPr lang="ru-RU"/>
        </a:p>
      </dgm:t>
    </dgm:pt>
    <dgm:pt modelId="{3F58C35E-B343-0149-BD38-83A6008DA92E}" type="pres">
      <dgm:prSet presAssocID="{397E2084-2501-9549-864D-F22547188FAC}" presName="Name1" presStyleCnt="0"/>
      <dgm:spPr/>
    </dgm:pt>
    <dgm:pt modelId="{15907757-A219-AE46-BD6D-5D36BBB78B59}" type="pres">
      <dgm:prSet presAssocID="{397E2084-2501-9549-864D-F22547188FAC}" presName="cycle" presStyleCnt="0"/>
      <dgm:spPr/>
    </dgm:pt>
    <dgm:pt modelId="{F537CD8D-F9D0-4E44-84CA-57787B637560}" type="pres">
      <dgm:prSet presAssocID="{397E2084-2501-9549-864D-F22547188FAC}" presName="srcNode" presStyleLbl="node1" presStyleIdx="0" presStyleCnt="5"/>
      <dgm:spPr/>
    </dgm:pt>
    <dgm:pt modelId="{AD493EF1-0B52-5148-882F-D572A9550A28}" type="pres">
      <dgm:prSet presAssocID="{397E2084-2501-9549-864D-F22547188FAC}" presName="conn" presStyleLbl="parChTrans1D2" presStyleIdx="0" presStyleCnt="1"/>
      <dgm:spPr/>
      <dgm:t>
        <a:bodyPr/>
        <a:lstStyle/>
        <a:p>
          <a:endParaRPr lang="ru-RU"/>
        </a:p>
      </dgm:t>
    </dgm:pt>
    <dgm:pt modelId="{AE7F7599-9531-E843-AAA7-FEEEF6E3F562}" type="pres">
      <dgm:prSet presAssocID="{397E2084-2501-9549-864D-F22547188FAC}" presName="extraNode" presStyleLbl="node1" presStyleIdx="0" presStyleCnt="5"/>
      <dgm:spPr/>
    </dgm:pt>
    <dgm:pt modelId="{48246E0E-8934-E447-AD32-A01C5B196F0F}" type="pres">
      <dgm:prSet presAssocID="{397E2084-2501-9549-864D-F22547188FAC}" presName="dstNode" presStyleLbl="node1" presStyleIdx="0" presStyleCnt="5"/>
      <dgm:spPr/>
    </dgm:pt>
    <dgm:pt modelId="{914FBF87-EB19-8C44-853C-D851A988D3EB}" type="pres">
      <dgm:prSet presAssocID="{8B5EE82B-1023-E641-97CB-FE5E670C61B1}" presName="text_1" presStyleLbl="node1" presStyleIdx="0" presStyleCnt="5" custScaleX="98078" custScaleY="95870" custLinFactNeighborX="168" custLinFactNeighborY="-13271">
        <dgm:presLayoutVars>
          <dgm:bulletEnabled val="1"/>
        </dgm:presLayoutVars>
      </dgm:prSet>
      <dgm:spPr/>
      <dgm:t>
        <a:bodyPr/>
        <a:lstStyle/>
        <a:p>
          <a:endParaRPr lang="ru-RU"/>
        </a:p>
      </dgm:t>
    </dgm:pt>
    <dgm:pt modelId="{E2B1E4BB-2872-1A4F-8D17-1CC508CDF75C}" type="pres">
      <dgm:prSet presAssocID="{8B5EE82B-1023-E641-97CB-FE5E670C61B1}" presName="accent_1" presStyleCnt="0"/>
      <dgm:spPr/>
    </dgm:pt>
    <dgm:pt modelId="{C8B7D29B-8FF6-4440-B5CF-9D939E0AA967}" type="pres">
      <dgm:prSet presAssocID="{8B5EE82B-1023-E641-97CB-FE5E670C61B1}" presName="accentRepeatNode" presStyleLbl="solidFgAcc1" presStyleIdx="0" presStyleCnt="5" custLinFactNeighborX="4427" custLinFactNeighborY="-18103"/>
      <dgm:spPr>
        <a:blipFill rotWithShape="0">
          <a:blip xmlns:r="http://schemas.openxmlformats.org/officeDocument/2006/relationships" r:embed="rId1"/>
          <a:stretch>
            <a:fillRect/>
          </a:stretch>
        </a:blipFill>
      </dgm:spPr>
      <dgm:t>
        <a:bodyPr/>
        <a:lstStyle/>
        <a:p>
          <a:endParaRPr lang="ru-RU"/>
        </a:p>
      </dgm:t>
    </dgm:pt>
    <dgm:pt modelId="{D64175BA-EAA1-4B4C-B023-A0DC88471B96}" type="pres">
      <dgm:prSet presAssocID="{B679D500-B7EE-F540-96F3-6BCEBBC5F82B}" presName="text_2" presStyleLbl="node1" presStyleIdx="1" presStyleCnt="5" custScaleX="99994" custScaleY="160589" custLinFactNeighborX="-826" custLinFactNeighborY="-15028">
        <dgm:presLayoutVars>
          <dgm:bulletEnabled val="1"/>
        </dgm:presLayoutVars>
      </dgm:prSet>
      <dgm:spPr/>
      <dgm:t>
        <a:bodyPr/>
        <a:lstStyle/>
        <a:p>
          <a:endParaRPr lang="ru-RU"/>
        </a:p>
      </dgm:t>
    </dgm:pt>
    <dgm:pt modelId="{540A3833-C57C-A94E-93CD-70070C4C0532}" type="pres">
      <dgm:prSet presAssocID="{B679D500-B7EE-F540-96F3-6BCEBBC5F82B}" presName="accent_2" presStyleCnt="0"/>
      <dgm:spPr/>
    </dgm:pt>
    <dgm:pt modelId="{3F657CE4-8DBB-C64A-8AAD-FA6E3F35EB60}" type="pres">
      <dgm:prSet presAssocID="{B679D500-B7EE-F540-96F3-6BCEBBC5F82B}" presName="accentRepeatNode" presStyleLbl="solidFgAcc1" presStyleIdx="1" presStyleCnt="5" custScaleX="107640" custScaleY="107641" custLinFactNeighborX="-1162" custLinFactNeighborY="-14451"/>
      <dgm:spPr>
        <a:blipFill rotWithShape="0">
          <a:blip xmlns:r="http://schemas.openxmlformats.org/officeDocument/2006/relationships" r:embed="rId2"/>
          <a:stretch>
            <a:fillRect/>
          </a:stretch>
        </a:blipFill>
      </dgm:spPr>
      <dgm:t>
        <a:bodyPr/>
        <a:lstStyle/>
        <a:p>
          <a:endParaRPr lang="ru-RU"/>
        </a:p>
      </dgm:t>
    </dgm:pt>
    <dgm:pt modelId="{78292CF5-4719-BC48-AF41-374D0958582B}" type="pres">
      <dgm:prSet presAssocID="{0BFC3730-6542-EE48-A748-EFD222F1C0DB}" presName="text_3" presStyleLbl="node1" presStyleIdx="2" presStyleCnt="5" custScaleY="101555" custLinFactNeighborX="-1034" custLinFactNeighborY="-4825">
        <dgm:presLayoutVars>
          <dgm:bulletEnabled val="1"/>
        </dgm:presLayoutVars>
      </dgm:prSet>
      <dgm:spPr/>
      <dgm:t>
        <a:bodyPr/>
        <a:lstStyle/>
        <a:p>
          <a:endParaRPr lang="ru-RU"/>
        </a:p>
      </dgm:t>
    </dgm:pt>
    <dgm:pt modelId="{32EC37F7-93DB-5445-91DC-007E5C2156E5}" type="pres">
      <dgm:prSet presAssocID="{0BFC3730-6542-EE48-A748-EFD222F1C0DB}" presName="accent_3" presStyleCnt="0"/>
      <dgm:spPr/>
    </dgm:pt>
    <dgm:pt modelId="{4D890868-2E5F-E447-B79E-2685842E5821}" type="pres">
      <dgm:prSet presAssocID="{0BFC3730-6542-EE48-A748-EFD222F1C0DB}" presName="accentRepeatNode" presStyleLbl="solidFgAcc1" presStyleIdx="2" presStyleCnt="5" custLinFactNeighborX="-6604" custLinFactNeighborY="-2468"/>
      <dgm:spPr>
        <a:blipFill rotWithShape="0">
          <a:blip xmlns:r="http://schemas.openxmlformats.org/officeDocument/2006/relationships" r:embed="rId3"/>
          <a:stretch>
            <a:fillRect/>
          </a:stretch>
        </a:blipFill>
      </dgm:spPr>
      <dgm:t>
        <a:bodyPr/>
        <a:lstStyle/>
        <a:p>
          <a:endParaRPr lang="ru-RU"/>
        </a:p>
      </dgm:t>
    </dgm:pt>
    <dgm:pt modelId="{6D85EC03-4108-9248-ABD0-CA8919ABE6E6}" type="pres">
      <dgm:prSet presAssocID="{07E315F4-6D78-2844-ADE3-5FD666E9260D}" presName="text_4" presStyleLbl="node1" presStyleIdx="3" presStyleCnt="5" custScaleX="100064" custScaleY="136671" custLinFactNeighborX="-791" custLinFactNeighborY="2539">
        <dgm:presLayoutVars>
          <dgm:bulletEnabled val="1"/>
        </dgm:presLayoutVars>
      </dgm:prSet>
      <dgm:spPr/>
      <dgm:t>
        <a:bodyPr/>
        <a:lstStyle/>
        <a:p>
          <a:endParaRPr lang="ru-RU"/>
        </a:p>
      </dgm:t>
    </dgm:pt>
    <dgm:pt modelId="{9AED23C3-35C4-B340-8884-600B7FBDA77C}" type="pres">
      <dgm:prSet presAssocID="{07E315F4-6D78-2844-ADE3-5FD666E9260D}" presName="accent_4" presStyleCnt="0"/>
      <dgm:spPr/>
    </dgm:pt>
    <dgm:pt modelId="{9C01103F-7566-9F4A-8F0A-C28CA89A585D}" type="pres">
      <dgm:prSet presAssocID="{07E315F4-6D78-2844-ADE3-5FD666E9260D}" presName="accentRepeatNode" presStyleLbl="solidFgAcc1" presStyleIdx="3" presStyleCnt="5" custLinFactNeighborX="-4982" custLinFactNeighborY="5349"/>
      <dgm:spPr>
        <a:blipFill rotWithShape="0">
          <a:blip xmlns:r="http://schemas.openxmlformats.org/officeDocument/2006/relationships" r:embed="rId4"/>
          <a:stretch>
            <a:fillRect/>
          </a:stretch>
        </a:blipFill>
      </dgm:spPr>
      <dgm:t>
        <a:bodyPr/>
        <a:lstStyle/>
        <a:p>
          <a:endParaRPr lang="ru-RU"/>
        </a:p>
      </dgm:t>
    </dgm:pt>
    <dgm:pt modelId="{8F28605A-183F-4F3F-A1A5-93976A9D721F}" type="pres">
      <dgm:prSet presAssocID="{073FA352-6DF6-4A31-B11F-2DFC816AE4EB}" presName="text_5" presStyleLbl="node1" presStyleIdx="4" presStyleCnt="5" custScaleX="97218" custScaleY="119620" custLinFactNeighborX="610" custLinFactNeighborY="3785">
        <dgm:presLayoutVars>
          <dgm:bulletEnabled val="1"/>
        </dgm:presLayoutVars>
      </dgm:prSet>
      <dgm:spPr/>
      <dgm:t>
        <a:bodyPr/>
        <a:lstStyle/>
        <a:p>
          <a:endParaRPr lang="ru-RU"/>
        </a:p>
      </dgm:t>
    </dgm:pt>
    <dgm:pt modelId="{A8438895-2469-4F2E-89A6-3F6E4E134E4A}" type="pres">
      <dgm:prSet presAssocID="{073FA352-6DF6-4A31-B11F-2DFC816AE4EB}" presName="accent_5" presStyleCnt="0"/>
      <dgm:spPr/>
    </dgm:pt>
    <dgm:pt modelId="{B67300E1-5C1B-4CE4-B7DD-ECEABE09EDD7}" type="pres">
      <dgm:prSet presAssocID="{073FA352-6DF6-4A31-B11F-2DFC816AE4EB}" presName="accentRepeatNode" presStyleLbl="solidFgAcc1" presStyleIdx="4" presStyleCnt="5" custLinFactNeighborX="4427" custLinFactNeighborY="5180"/>
      <dgm:spPr>
        <a:blipFill rotWithShape="0">
          <a:blip xmlns:r="http://schemas.openxmlformats.org/officeDocument/2006/relationships" r:embed="rId5"/>
          <a:stretch>
            <a:fillRect/>
          </a:stretch>
        </a:blipFill>
      </dgm:spPr>
      <dgm:t>
        <a:bodyPr/>
        <a:lstStyle/>
        <a:p>
          <a:endParaRPr lang="ru-RU"/>
        </a:p>
      </dgm:t>
    </dgm:pt>
  </dgm:ptLst>
  <dgm:cxnLst>
    <dgm:cxn modelId="{86EAA178-AB05-4C4E-BF27-5B26455D1D97}" type="presOf" srcId="{0BFC3730-6542-EE48-A748-EFD222F1C0DB}" destId="{78292CF5-4719-BC48-AF41-374D0958582B}" srcOrd="0" destOrd="0" presId="urn:microsoft.com/office/officeart/2008/layout/VerticalCurvedList"/>
    <dgm:cxn modelId="{E97C3315-EA5F-484B-9FB5-991B99B79202}" srcId="{397E2084-2501-9549-864D-F22547188FAC}" destId="{8B5EE82B-1023-E641-97CB-FE5E670C61B1}" srcOrd="0" destOrd="0" parTransId="{E74E0EAD-E907-DB45-B1F1-EB1E429C300E}" sibTransId="{D16E1BA8-943F-AA4F-802D-85121B4D9296}"/>
    <dgm:cxn modelId="{E27F7A0D-F249-49F8-861F-040DC9754159}" type="presOf" srcId="{397E2084-2501-9549-864D-F22547188FAC}" destId="{16CED174-A7E1-7743-9EC4-8DD23CD8ACC6}" srcOrd="0" destOrd="0" presId="urn:microsoft.com/office/officeart/2008/layout/VerticalCurvedList"/>
    <dgm:cxn modelId="{283B0066-BD9B-4841-8741-6D807A9F1A6B}" srcId="{397E2084-2501-9549-864D-F22547188FAC}" destId="{07E315F4-6D78-2844-ADE3-5FD666E9260D}" srcOrd="3" destOrd="0" parTransId="{AA7B9ED3-5792-2443-821C-DA503EB5B15E}" sibTransId="{334D3198-B801-9C48-A6F4-EDA6312E6C2E}"/>
    <dgm:cxn modelId="{65DF4C2E-2DC7-4702-8680-837AF6F6624B}" type="presOf" srcId="{D16E1BA8-943F-AA4F-802D-85121B4D9296}" destId="{AD493EF1-0B52-5148-882F-D572A9550A28}" srcOrd="0" destOrd="0" presId="urn:microsoft.com/office/officeart/2008/layout/VerticalCurvedList"/>
    <dgm:cxn modelId="{57203FC9-9C6B-124D-A0D9-34A97FAC546A}" srcId="{397E2084-2501-9549-864D-F22547188FAC}" destId="{B679D500-B7EE-F540-96F3-6BCEBBC5F82B}" srcOrd="1" destOrd="0" parTransId="{CCB0BC4C-8257-8743-B352-94882BFE1D63}" sibTransId="{33474165-BC3D-6E4C-8929-5C7CEFB076F3}"/>
    <dgm:cxn modelId="{6B124C3B-972A-4447-8120-B0A0995B75AC}" type="presOf" srcId="{B679D500-B7EE-F540-96F3-6BCEBBC5F82B}" destId="{D64175BA-EAA1-4B4C-B023-A0DC88471B96}" srcOrd="0" destOrd="0" presId="urn:microsoft.com/office/officeart/2008/layout/VerticalCurvedList"/>
    <dgm:cxn modelId="{09C30BA0-917D-49C6-BCAF-7A8427BBEEAE}" type="presOf" srcId="{8B5EE82B-1023-E641-97CB-FE5E670C61B1}" destId="{914FBF87-EB19-8C44-853C-D851A988D3EB}" srcOrd="0" destOrd="0" presId="urn:microsoft.com/office/officeart/2008/layout/VerticalCurvedList"/>
    <dgm:cxn modelId="{1A99F16D-0C68-49D2-AE19-962E7CF56D3C}" type="presOf" srcId="{073FA352-6DF6-4A31-B11F-2DFC816AE4EB}" destId="{8F28605A-183F-4F3F-A1A5-93976A9D721F}" srcOrd="0" destOrd="0" presId="urn:microsoft.com/office/officeart/2008/layout/VerticalCurvedList"/>
    <dgm:cxn modelId="{1EF46D78-BE38-0B4B-A992-B3EAC2F431C9}" srcId="{397E2084-2501-9549-864D-F22547188FAC}" destId="{0BFC3730-6542-EE48-A748-EFD222F1C0DB}" srcOrd="2" destOrd="0" parTransId="{001BD294-901C-3B4E-88AC-325975140D4B}" sibTransId="{CBC96EA7-33BD-6343-BA39-C84D7FA21E4C}"/>
    <dgm:cxn modelId="{A6470DCB-E851-424C-A855-FE173F4D612F}" type="presOf" srcId="{07E315F4-6D78-2844-ADE3-5FD666E9260D}" destId="{6D85EC03-4108-9248-ABD0-CA8919ABE6E6}" srcOrd="0" destOrd="0" presId="urn:microsoft.com/office/officeart/2008/layout/VerticalCurvedList"/>
    <dgm:cxn modelId="{9989CEE3-6551-4939-B3EA-51878BE2CE03}" srcId="{397E2084-2501-9549-864D-F22547188FAC}" destId="{073FA352-6DF6-4A31-B11F-2DFC816AE4EB}" srcOrd="4" destOrd="0" parTransId="{737EEC10-8B9B-4AB2-9307-1BA74B121E7B}" sibTransId="{8FEE725C-1DFC-4A6F-ACB4-1F0670AB50CB}"/>
    <dgm:cxn modelId="{D8AA09DD-59E4-49E6-9D73-244CBC967137}" type="presParOf" srcId="{16CED174-A7E1-7743-9EC4-8DD23CD8ACC6}" destId="{3F58C35E-B343-0149-BD38-83A6008DA92E}" srcOrd="0" destOrd="0" presId="urn:microsoft.com/office/officeart/2008/layout/VerticalCurvedList"/>
    <dgm:cxn modelId="{E1AEA0E8-46FC-45AC-901C-2B301379AE24}" type="presParOf" srcId="{3F58C35E-B343-0149-BD38-83A6008DA92E}" destId="{15907757-A219-AE46-BD6D-5D36BBB78B59}" srcOrd="0" destOrd="0" presId="urn:microsoft.com/office/officeart/2008/layout/VerticalCurvedList"/>
    <dgm:cxn modelId="{4551E2A7-D2F0-4F41-9738-8CD3B1A5B434}" type="presParOf" srcId="{15907757-A219-AE46-BD6D-5D36BBB78B59}" destId="{F537CD8D-F9D0-4E44-84CA-57787B637560}" srcOrd="0" destOrd="0" presId="urn:microsoft.com/office/officeart/2008/layout/VerticalCurvedList"/>
    <dgm:cxn modelId="{F83A4089-E9D5-427D-80D3-E3E723C82E67}" type="presParOf" srcId="{15907757-A219-AE46-BD6D-5D36BBB78B59}" destId="{AD493EF1-0B52-5148-882F-D572A9550A28}" srcOrd="1" destOrd="0" presId="urn:microsoft.com/office/officeart/2008/layout/VerticalCurvedList"/>
    <dgm:cxn modelId="{DF4A54AA-9D53-4AB5-9298-1326ABBE11C9}" type="presParOf" srcId="{15907757-A219-AE46-BD6D-5D36BBB78B59}" destId="{AE7F7599-9531-E843-AAA7-FEEEF6E3F562}" srcOrd="2" destOrd="0" presId="urn:microsoft.com/office/officeart/2008/layout/VerticalCurvedList"/>
    <dgm:cxn modelId="{5D391291-B9DE-435C-8FF4-99C2218F6986}" type="presParOf" srcId="{15907757-A219-AE46-BD6D-5D36BBB78B59}" destId="{48246E0E-8934-E447-AD32-A01C5B196F0F}" srcOrd="3" destOrd="0" presId="urn:microsoft.com/office/officeart/2008/layout/VerticalCurvedList"/>
    <dgm:cxn modelId="{D1998C02-9D82-4362-8EF5-FBE8F32B7E88}" type="presParOf" srcId="{3F58C35E-B343-0149-BD38-83A6008DA92E}" destId="{914FBF87-EB19-8C44-853C-D851A988D3EB}" srcOrd="1" destOrd="0" presId="urn:microsoft.com/office/officeart/2008/layout/VerticalCurvedList"/>
    <dgm:cxn modelId="{11080099-290A-4ECE-A516-D606ED25F22E}" type="presParOf" srcId="{3F58C35E-B343-0149-BD38-83A6008DA92E}" destId="{E2B1E4BB-2872-1A4F-8D17-1CC508CDF75C}" srcOrd="2" destOrd="0" presId="urn:microsoft.com/office/officeart/2008/layout/VerticalCurvedList"/>
    <dgm:cxn modelId="{DB8C8095-DEE2-4FF2-B2F6-9F8943924749}" type="presParOf" srcId="{E2B1E4BB-2872-1A4F-8D17-1CC508CDF75C}" destId="{C8B7D29B-8FF6-4440-B5CF-9D939E0AA967}" srcOrd="0" destOrd="0" presId="urn:microsoft.com/office/officeart/2008/layout/VerticalCurvedList"/>
    <dgm:cxn modelId="{6E0D95B5-0916-4521-829B-D4DA6E2D5BA0}" type="presParOf" srcId="{3F58C35E-B343-0149-BD38-83A6008DA92E}" destId="{D64175BA-EAA1-4B4C-B023-A0DC88471B96}" srcOrd="3" destOrd="0" presId="urn:microsoft.com/office/officeart/2008/layout/VerticalCurvedList"/>
    <dgm:cxn modelId="{D392754A-3B73-4185-99B2-90C02D9635A2}" type="presParOf" srcId="{3F58C35E-B343-0149-BD38-83A6008DA92E}" destId="{540A3833-C57C-A94E-93CD-70070C4C0532}" srcOrd="4" destOrd="0" presId="urn:microsoft.com/office/officeart/2008/layout/VerticalCurvedList"/>
    <dgm:cxn modelId="{D5E82A21-3D58-4DCE-8C8E-D93209B8B20A}" type="presParOf" srcId="{540A3833-C57C-A94E-93CD-70070C4C0532}" destId="{3F657CE4-8DBB-C64A-8AAD-FA6E3F35EB60}" srcOrd="0" destOrd="0" presId="urn:microsoft.com/office/officeart/2008/layout/VerticalCurvedList"/>
    <dgm:cxn modelId="{28894649-CEC7-4232-846D-267A7A4F932A}" type="presParOf" srcId="{3F58C35E-B343-0149-BD38-83A6008DA92E}" destId="{78292CF5-4719-BC48-AF41-374D0958582B}" srcOrd="5" destOrd="0" presId="urn:microsoft.com/office/officeart/2008/layout/VerticalCurvedList"/>
    <dgm:cxn modelId="{1BB13985-5B1B-43B7-AEEA-6A299DF3C165}" type="presParOf" srcId="{3F58C35E-B343-0149-BD38-83A6008DA92E}" destId="{32EC37F7-93DB-5445-91DC-007E5C2156E5}" srcOrd="6" destOrd="0" presId="urn:microsoft.com/office/officeart/2008/layout/VerticalCurvedList"/>
    <dgm:cxn modelId="{2ACE7A6B-1794-497E-92AC-5951A090E603}" type="presParOf" srcId="{32EC37F7-93DB-5445-91DC-007E5C2156E5}" destId="{4D890868-2E5F-E447-B79E-2685842E5821}" srcOrd="0" destOrd="0" presId="urn:microsoft.com/office/officeart/2008/layout/VerticalCurvedList"/>
    <dgm:cxn modelId="{14B2124E-83BA-4C2A-8225-682DA364ACFA}" type="presParOf" srcId="{3F58C35E-B343-0149-BD38-83A6008DA92E}" destId="{6D85EC03-4108-9248-ABD0-CA8919ABE6E6}" srcOrd="7" destOrd="0" presId="urn:microsoft.com/office/officeart/2008/layout/VerticalCurvedList"/>
    <dgm:cxn modelId="{98062013-C2BA-442F-BCE4-E3DAD3E01B1B}" type="presParOf" srcId="{3F58C35E-B343-0149-BD38-83A6008DA92E}" destId="{9AED23C3-35C4-B340-8884-600B7FBDA77C}" srcOrd="8" destOrd="0" presId="urn:microsoft.com/office/officeart/2008/layout/VerticalCurvedList"/>
    <dgm:cxn modelId="{43ACBC62-DB25-46A9-A03F-4F29A4387C21}" type="presParOf" srcId="{9AED23C3-35C4-B340-8884-600B7FBDA77C}" destId="{9C01103F-7566-9F4A-8F0A-C28CA89A585D}" srcOrd="0" destOrd="0" presId="urn:microsoft.com/office/officeart/2008/layout/VerticalCurvedList"/>
    <dgm:cxn modelId="{B254D550-8D5D-494B-8FEC-8EE325A38122}" type="presParOf" srcId="{3F58C35E-B343-0149-BD38-83A6008DA92E}" destId="{8F28605A-183F-4F3F-A1A5-93976A9D721F}" srcOrd="9" destOrd="0" presId="urn:microsoft.com/office/officeart/2008/layout/VerticalCurvedList"/>
    <dgm:cxn modelId="{9EBE08EE-A68C-4BFF-ACA8-6392F3D286C9}" type="presParOf" srcId="{3F58C35E-B343-0149-BD38-83A6008DA92E}" destId="{A8438895-2469-4F2E-89A6-3F6E4E134E4A}" srcOrd="10" destOrd="0" presId="urn:microsoft.com/office/officeart/2008/layout/VerticalCurvedList"/>
    <dgm:cxn modelId="{405861E9-A3E8-4D09-8D54-C1BB19B47150}" type="presParOf" srcId="{A8438895-2469-4F2E-89A6-3F6E4E134E4A}" destId="{B67300E1-5C1B-4CE4-B7DD-ECEABE09EDD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E627309-3E84-FD48-BB80-621A4A569095}"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ru-RU"/>
        </a:p>
      </dgm:t>
    </dgm:pt>
    <dgm:pt modelId="{4C8B3ADD-0D1B-4945-85B9-3F2DB6779B84}">
      <dgm:prSet phldrT="[Текст]" custT="1"/>
      <dgm:spPr>
        <a:gradFill rotWithShape="0">
          <a:gsLst>
            <a:gs pos="0">
              <a:schemeClr val="bg1"/>
            </a:gs>
            <a:gs pos="53000">
              <a:srgbClr val="E2F2EF"/>
            </a:gs>
            <a:gs pos="100000">
              <a:schemeClr val="accent2">
                <a:lumMod val="60000"/>
                <a:lumOff val="40000"/>
              </a:schemeClr>
            </a:gs>
          </a:gsLst>
        </a:gradFill>
      </dgm:spPr>
      <dgm:t>
        <a:bodyPr/>
        <a:lstStyle/>
        <a:p>
          <a:endParaRPr lang="ru-RU" sz="1800" b="1" dirty="0" smtClean="0"/>
        </a:p>
        <a:p>
          <a:r>
            <a:rPr lang="ru-RU" sz="1800" b="1" dirty="0" smtClean="0"/>
            <a:t>4. Обеспечение и развитие методологии бухгалтерского (бюджетного) учета и отчетности в секторе государственного управления</a:t>
          </a:r>
        </a:p>
        <a:p>
          <a:endParaRPr lang="ru-RU" sz="1800" b="1" dirty="0" smtClean="0"/>
        </a:p>
      </dgm:t>
    </dgm:pt>
    <dgm:pt modelId="{7479BD79-32BC-1C4F-B20F-17DB123E280A}" type="parTrans" cxnId="{9167E8B4-8366-A048-BFD5-F3175BA7CF6A}">
      <dgm:prSet/>
      <dgm:spPr/>
      <dgm:t>
        <a:bodyPr/>
        <a:lstStyle/>
        <a:p>
          <a:endParaRPr lang="ru-RU"/>
        </a:p>
      </dgm:t>
    </dgm:pt>
    <dgm:pt modelId="{6B994F9E-D766-144D-ACEB-ED6C5D45D526}" type="sibTrans" cxnId="{9167E8B4-8366-A048-BFD5-F3175BA7CF6A}">
      <dgm:prSet/>
      <dgm:spPr/>
      <dgm:t>
        <a:bodyPr/>
        <a:lstStyle/>
        <a:p>
          <a:endParaRPr lang="ru-RU"/>
        </a:p>
      </dgm:t>
    </dgm:pt>
    <dgm:pt modelId="{AA749C5C-7173-5443-8C13-0752C8FA7C68}">
      <dgm:prSet custT="1"/>
      <dgm:spPr/>
      <dgm:t>
        <a:bodyPr/>
        <a:lstStyle/>
        <a:p>
          <a:r>
            <a:rPr lang="ru-RU" sz="2400" i="1" dirty="0" smtClean="0"/>
            <a:t>Формирование национальных стандартов бухгалтерского учета в секторе государственного управления</a:t>
          </a:r>
          <a:endParaRPr lang="ru-RU" sz="2400" dirty="0"/>
        </a:p>
      </dgm:t>
    </dgm:pt>
    <dgm:pt modelId="{FE529AD7-ECDE-2A4B-BBAE-F1DDAF3596C5}" type="parTrans" cxnId="{43890E85-7E47-E745-B71E-87F4F5332336}">
      <dgm:prSet/>
      <dgm:spPr/>
      <dgm:t>
        <a:bodyPr/>
        <a:lstStyle/>
        <a:p>
          <a:endParaRPr lang="ru-RU"/>
        </a:p>
      </dgm:t>
    </dgm:pt>
    <dgm:pt modelId="{EBF4698E-6339-7D42-94E8-D9508D572B56}" type="sibTrans" cxnId="{43890E85-7E47-E745-B71E-87F4F5332336}">
      <dgm:prSet/>
      <dgm:spPr/>
      <dgm:t>
        <a:bodyPr/>
        <a:lstStyle/>
        <a:p>
          <a:endParaRPr lang="ru-RU"/>
        </a:p>
      </dgm:t>
    </dgm:pt>
    <dgm:pt modelId="{36272BE1-84ED-FA4D-9740-B05708EB2DF6}">
      <dgm:prSet custT="1"/>
      <dgm:spPr/>
      <dgm:t>
        <a:bodyPr/>
        <a:lstStyle/>
        <a:p>
          <a:endParaRPr lang="en-US" sz="2200" i="1" dirty="0" smtClean="0"/>
        </a:p>
        <a:p>
          <a:r>
            <a:rPr lang="ru-RU" sz="2200" i="1" dirty="0" smtClean="0"/>
            <a:t>Обеспечение и  развитие методологии бухгалтерского (бюджетного) учета и отчетности при осуществлении отдельных категорий учетных операций </a:t>
          </a:r>
          <a:endParaRPr lang="ru-RU" sz="2200" dirty="0"/>
        </a:p>
      </dgm:t>
    </dgm:pt>
    <dgm:pt modelId="{541EC43D-6616-1C42-A4B6-EDF994537849}" type="parTrans" cxnId="{21EA5C20-A086-7D4D-A149-D945EAF55751}">
      <dgm:prSet/>
      <dgm:spPr/>
      <dgm:t>
        <a:bodyPr/>
        <a:lstStyle/>
        <a:p>
          <a:endParaRPr lang="ru-RU"/>
        </a:p>
      </dgm:t>
    </dgm:pt>
    <dgm:pt modelId="{E6060EB8-8331-6B48-B391-0950C98C40D5}" type="sibTrans" cxnId="{21EA5C20-A086-7D4D-A149-D945EAF55751}">
      <dgm:prSet/>
      <dgm:spPr/>
      <dgm:t>
        <a:bodyPr/>
        <a:lstStyle/>
        <a:p>
          <a:endParaRPr lang="ru-RU"/>
        </a:p>
      </dgm:t>
    </dgm:pt>
    <dgm:pt modelId="{9D0E2E60-E190-4A49-930D-762CAF95107B}">
      <dgm:prSet custT="1"/>
      <dgm:spPr/>
      <dgm:t>
        <a:bodyPr/>
        <a:lstStyle/>
        <a:p>
          <a:r>
            <a:rPr lang="ru-RU" sz="1800" i="1" dirty="0" smtClean="0"/>
            <a:t>Формирование бюджетной  методологии:</a:t>
          </a:r>
        </a:p>
        <a:p>
          <a:r>
            <a:rPr lang="ru-RU" sz="1800" i="1" dirty="0" smtClean="0"/>
            <a:t>- при централизации функций бюджетного учета в центрах компетенции (ФК);</a:t>
          </a:r>
        </a:p>
        <a:p>
          <a:r>
            <a:rPr lang="ru-RU" sz="1800" i="1" dirty="0" smtClean="0"/>
            <a:t>- в условиях включения ФК в состав прямых участников платежной системы Банка России</a:t>
          </a:r>
          <a:endParaRPr lang="ru-RU" sz="1800" i="1" dirty="0"/>
        </a:p>
      </dgm:t>
    </dgm:pt>
    <dgm:pt modelId="{43D74D3F-4672-A54D-A989-1E1D9635816C}" type="parTrans" cxnId="{83AD221F-A895-4A4A-9701-983807B05413}">
      <dgm:prSet/>
      <dgm:spPr/>
      <dgm:t>
        <a:bodyPr/>
        <a:lstStyle/>
        <a:p>
          <a:endParaRPr lang="ru-RU"/>
        </a:p>
      </dgm:t>
    </dgm:pt>
    <dgm:pt modelId="{22B54D98-855E-6E47-94A9-10953207FF8D}" type="sibTrans" cxnId="{83AD221F-A895-4A4A-9701-983807B05413}">
      <dgm:prSet/>
      <dgm:spPr/>
      <dgm:t>
        <a:bodyPr/>
        <a:lstStyle/>
        <a:p>
          <a:endParaRPr lang="ru-RU"/>
        </a:p>
      </dgm:t>
    </dgm:pt>
    <dgm:pt modelId="{40D4BF3E-2F02-40D9-ACD4-31B423A733A5}">
      <dgm:prSet custT="1"/>
      <dgm:spPr/>
      <dgm:t>
        <a:bodyPr/>
        <a:lstStyle/>
        <a:p>
          <a:r>
            <a:rPr lang="ru-RU" sz="1600" i="1" dirty="0" smtClean="0"/>
            <a:t>Сближение  состава информации финансовой отчетности о государственных финансах с международными стандартами (СНС, СГФ, </a:t>
          </a:r>
          <a:r>
            <a:rPr lang="en-US" sz="1600" i="1" dirty="0" smtClean="0"/>
            <a:t>IPSAS</a:t>
          </a:r>
          <a:r>
            <a:rPr lang="ru-RU" sz="1600" i="1" dirty="0" smtClean="0"/>
            <a:t>)</a:t>
          </a:r>
        </a:p>
        <a:p>
          <a:r>
            <a:rPr lang="ru-RU" sz="1600" i="1" dirty="0" smtClean="0"/>
            <a:t>Повышение достоверности отчетности о государственных финансах и государственном имуществе</a:t>
          </a:r>
          <a:endParaRPr lang="ru-RU" sz="2800" dirty="0"/>
        </a:p>
      </dgm:t>
    </dgm:pt>
    <dgm:pt modelId="{7F2B30B2-DC67-42B1-BDCC-2757D8F4F4E1}" type="parTrans" cxnId="{55835E91-0923-4DD9-A169-1D489007A959}">
      <dgm:prSet/>
      <dgm:spPr/>
      <dgm:t>
        <a:bodyPr/>
        <a:lstStyle/>
        <a:p>
          <a:endParaRPr lang="ru-RU"/>
        </a:p>
      </dgm:t>
    </dgm:pt>
    <dgm:pt modelId="{75DF61F0-6CD1-4DC9-9D9A-6B6D16312150}" type="sibTrans" cxnId="{55835E91-0923-4DD9-A169-1D489007A959}">
      <dgm:prSet/>
      <dgm:spPr/>
      <dgm:t>
        <a:bodyPr/>
        <a:lstStyle/>
        <a:p>
          <a:endParaRPr lang="ru-RU"/>
        </a:p>
      </dgm:t>
    </dgm:pt>
    <dgm:pt modelId="{6324761C-70F3-6D4B-B4F7-B828E926BD43}" type="pres">
      <dgm:prSet presAssocID="{3E627309-3E84-FD48-BB80-621A4A569095}" presName="diagram" presStyleCnt="0">
        <dgm:presLayoutVars>
          <dgm:chMax val="1"/>
          <dgm:dir/>
          <dgm:animLvl val="ctr"/>
          <dgm:resizeHandles val="exact"/>
        </dgm:presLayoutVars>
      </dgm:prSet>
      <dgm:spPr/>
      <dgm:t>
        <a:bodyPr/>
        <a:lstStyle/>
        <a:p>
          <a:endParaRPr lang="ru-RU"/>
        </a:p>
      </dgm:t>
    </dgm:pt>
    <dgm:pt modelId="{F38DAA36-200D-F544-9E42-83FC73B1408E}" type="pres">
      <dgm:prSet presAssocID="{3E627309-3E84-FD48-BB80-621A4A569095}" presName="matrix" presStyleCnt="0"/>
      <dgm:spPr/>
    </dgm:pt>
    <dgm:pt modelId="{772BEA16-F728-C741-85A0-46CE6E5B4DBF}" type="pres">
      <dgm:prSet presAssocID="{3E627309-3E84-FD48-BB80-621A4A569095}" presName="tile1" presStyleLbl="node1" presStyleIdx="0" presStyleCnt="4"/>
      <dgm:spPr/>
      <dgm:t>
        <a:bodyPr/>
        <a:lstStyle/>
        <a:p>
          <a:endParaRPr lang="ru-RU"/>
        </a:p>
      </dgm:t>
    </dgm:pt>
    <dgm:pt modelId="{72D47326-019A-6A49-87D6-FCD0E0A092D0}" type="pres">
      <dgm:prSet presAssocID="{3E627309-3E84-FD48-BB80-621A4A569095}" presName="tile1text" presStyleLbl="node1" presStyleIdx="0" presStyleCnt="4">
        <dgm:presLayoutVars>
          <dgm:chMax val="0"/>
          <dgm:chPref val="0"/>
          <dgm:bulletEnabled val="1"/>
        </dgm:presLayoutVars>
      </dgm:prSet>
      <dgm:spPr/>
      <dgm:t>
        <a:bodyPr/>
        <a:lstStyle/>
        <a:p>
          <a:endParaRPr lang="ru-RU"/>
        </a:p>
      </dgm:t>
    </dgm:pt>
    <dgm:pt modelId="{9C8AFDC5-438B-114A-B314-7D8941B34520}" type="pres">
      <dgm:prSet presAssocID="{3E627309-3E84-FD48-BB80-621A4A569095}" presName="tile2" presStyleLbl="node1" presStyleIdx="1" presStyleCnt="4"/>
      <dgm:spPr/>
      <dgm:t>
        <a:bodyPr/>
        <a:lstStyle/>
        <a:p>
          <a:endParaRPr lang="ru-RU"/>
        </a:p>
      </dgm:t>
    </dgm:pt>
    <dgm:pt modelId="{24863503-1ECF-834F-A1A2-1B14FF36EE90}" type="pres">
      <dgm:prSet presAssocID="{3E627309-3E84-FD48-BB80-621A4A569095}" presName="tile2text" presStyleLbl="node1" presStyleIdx="1" presStyleCnt="4">
        <dgm:presLayoutVars>
          <dgm:chMax val="0"/>
          <dgm:chPref val="0"/>
          <dgm:bulletEnabled val="1"/>
        </dgm:presLayoutVars>
      </dgm:prSet>
      <dgm:spPr/>
      <dgm:t>
        <a:bodyPr/>
        <a:lstStyle/>
        <a:p>
          <a:endParaRPr lang="ru-RU"/>
        </a:p>
      </dgm:t>
    </dgm:pt>
    <dgm:pt modelId="{85BAEAE0-1878-2149-80C5-3667DB9B9E2F}" type="pres">
      <dgm:prSet presAssocID="{3E627309-3E84-FD48-BB80-621A4A569095}" presName="tile3" presStyleLbl="node1" presStyleIdx="2" presStyleCnt="4"/>
      <dgm:spPr/>
      <dgm:t>
        <a:bodyPr/>
        <a:lstStyle/>
        <a:p>
          <a:endParaRPr lang="ru-RU"/>
        </a:p>
      </dgm:t>
    </dgm:pt>
    <dgm:pt modelId="{702A7488-9867-284A-A6B0-1B874B2C84AA}" type="pres">
      <dgm:prSet presAssocID="{3E627309-3E84-FD48-BB80-621A4A569095}" presName="tile3text" presStyleLbl="node1" presStyleIdx="2" presStyleCnt="4">
        <dgm:presLayoutVars>
          <dgm:chMax val="0"/>
          <dgm:chPref val="0"/>
          <dgm:bulletEnabled val="1"/>
        </dgm:presLayoutVars>
      </dgm:prSet>
      <dgm:spPr/>
      <dgm:t>
        <a:bodyPr/>
        <a:lstStyle/>
        <a:p>
          <a:endParaRPr lang="ru-RU"/>
        </a:p>
      </dgm:t>
    </dgm:pt>
    <dgm:pt modelId="{AFCC72A1-6219-8346-AC7B-94204CF33CC0}" type="pres">
      <dgm:prSet presAssocID="{3E627309-3E84-FD48-BB80-621A4A569095}" presName="tile4" presStyleLbl="node1" presStyleIdx="3" presStyleCnt="4"/>
      <dgm:spPr/>
      <dgm:t>
        <a:bodyPr/>
        <a:lstStyle/>
        <a:p>
          <a:endParaRPr lang="ru-RU"/>
        </a:p>
      </dgm:t>
    </dgm:pt>
    <dgm:pt modelId="{15C353A2-75F0-BB4F-8391-56EB94FF4C30}" type="pres">
      <dgm:prSet presAssocID="{3E627309-3E84-FD48-BB80-621A4A569095}" presName="tile4text" presStyleLbl="node1" presStyleIdx="3" presStyleCnt="4">
        <dgm:presLayoutVars>
          <dgm:chMax val="0"/>
          <dgm:chPref val="0"/>
          <dgm:bulletEnabled val="1"/>
        </dgm:presLayoutVars>
      </dgm:prSet>
      <dgm:spPr/>
      <dgm:t>
        <a:bodyPr/>
        <a:lstStyle/>
        <a:p>
          <a:endParaRPr lang="ru-RU"/>
        </a:p>
      </dgm:t>
    </dgm:pt>
    <dgm:pt modelId="{DEE94F21-7DC6-AA41-945B-94E087714761}" type="pres">
      <dgm:prSet presAssocID="{3E627309-3E84-FD48-BB80-621A4A569095}" presName="centerTile" presStyleLbl="fgShp" presStyleIdx="0" presStyleCnt="1" custScaleX="198198" custScaleY="76287">
        <dgm:presLayoutVars>
          <dgm:chMax val="0"/>
          <dgm:chPref val="0"/>
        </dgm:presLayoutVars>
      </dgm:prSet>
      <dgm:spPr/>
      <dgm:t>
        <a:bodyPr/>
        <a:lstStyle/>
        <a:p>
          <a:endParaRPr lang="ru-RU"/>
        </a:p>
      </dgm:t>
    </dgm:pt>
  </dgm:ptLst>
  <dgm:cxnLst>
    <dgm:cxn modelId="{9167E8B4-8366-A048-BFD5-F3175BA7CF6A}" srcId="{3E627309-3E84-FD48-BB80-621A4A569095}" destId="{4C8B3ADD-0D1B-4945-85B9-3F2DB6779B84}" srcOrd="0" destOrd="0" parTransId="{7479BD79-32BC-1C4F-B20F-17DB123E280A}" sibTransId="{6B994F9E-D766-144D-ACEB-ED6C5D45D526}"/>
    <dgm:cxn modelId="{5E35908E-7599-4C18-A71A-C77FCE960E0F}" type="presOf" srcId="{3E627309-3E84-FD48-BB80-621A4A569095}" destId="{6324761C-70F3-6D4B-B4F7-B828E926BD43}" srcOrd="0" destOrd="0" presId="urn:microsoft.com/office/officeart/2005/8/layout/matrix1"/>
    <dgm:cxn modelId="{21EA5C20-A086-7D4D-A149-D945EAF55751}" srcId="{4C8B3ADD-0D1B-4945-85B9-3F2DB6779B84}" destId="{36272BE1-84ED-FA4D-9740-B05708EB2DF6}" srcOrd="1" destOrd="0" parTransId="{541EC43D-6616-1C42-A4B6-EDF994537849}" sibTransId="{E6060EB8-8331-6B48-B391-0950C98C40D5}"/>
    <dgm:cxn modelId="{A06F29EB-EA19-4044-956A-4309F83C5B6F}" type="presOf" srcId="{36272BE1-84ED-FA4D-9740-B05708EB2DF6}" destId="{24863503-1ECF-834F-A1A2-1B14FF36EE90}" srcOrd="1" destOrd="0" presId="urn:microsoft.com/office/officeart/2005/8/layout/matrix1"/>
    <dgm:cxn modelId="{6F82047F-D003-447F-B823-E5CF978B1DF6}" type="presOf" srcId="{40D4BF3E-2F02-40D9-ACD4-31B423A733A5}" destId="{15C353A2-75F0-BB4F-8391-56EB94FF4C30}" srcOrd="1" destOrd="0" presId="urn:microsoft.com/office/officeart/2005/8/layout/matrix1"/>
    <dgm:cxn modelId="{D5278DCE-084D-4345-A909-2DE7B9102A51}" type="presOf" srcId="{9D0E2E60-E190-4A49-930D-762CAF95107B}" destId="{702A7488-9867-284A-A6B0-1B874B2C84AA}" srcOrd="1" destOrd="0" presId="urn:microsoft.com/office/officeart/2005/8/layout/matrix1"/>
    <dgm:cxn modelId="{67CF7F87-27F5-4AAC-B578-BB2B56447945}" type="presOf" srcId="{AA749C5C-7173-5443-8C13-0752C8FA7C68}" destId="{72D47326-019A-6A49-87D6-FCD0E0A092D0}" srcOrd="1" destOrd="0" presId="urn:microsoft.com/office/officeart/2005/8/layout/matrix1"/>
    <dgm:cxn modelId="{55835E91-0923-4DD9-A169-1D489007A959}" srcId="{4C8B3ADD-0D1B-4945-85B9-3F2DB6779B84}" destId="{40D4BF3E-2F02-40D9-ACD4-31B423A733A5}" srcOrd="3" destOrd="0" parTransId="{7F2B30B2-DC67-42B1-BDCC-2757D8F4F4E1}" sibTransId="{75DF61F0-6CD1-4DC9-9D9A-6B6D16312150}"/>
    <dgm:cxn modelId="{3ED718AD-3B33-483F-B1DD-421A5E2243C3}" type="presOf" srcId="{9D0E2E60-E190-4A49-930D-762CAF95107B}" destId="{85BAEAE0-1878-2149-80C5-3667DB9B9E2F}" srcOrd="0" destOrd="0" presId="urn:microsoft.com/office/officeart/2005/8/layout/matrix1"/>
    <dgm:cxn modelId="{745F4CC8-C1D3-4EDB-B86E-778456559E9F}" type="presOf" srcId="{40D4BF3E-2F02-40D9-ACD4-31B423A733A5}" destId="{AFCC72A1-6219-8346-AC7B-94204CF33CC0}" srcOrd="0" destOrd="0" presId="urn:microsoft.com/office/officeart/2005/8/layout/matrix1"/>
    <dgm:cxn modelId="{6335E545-6C22-46DC-8153-2BCE371C535A}" type="presOf" srcId="{4C8B3ADD-0D1B-4945-85B9-3F2DB6779B84}" destId="{DEE94F21-7DC6-AA41-945B-94E087714761}" srcOrd="0" destOrd="0" presId="urn:microsoft.com/office/officeart/2005/8/layout/matrix1"/>
    <dgm:cxn modelId="{93FBC36E-9234-4575-934A-7B0F430B60E0}" type="presOf" srcId="{AA749C5C-7173-5443-8C13-0752C8FA7C68}" destId="{772BEA16-F728-C741-85A0-46CE6E5B4DBF}" srcOrd="0" destOrd="0" presId="urn:microsoft.com/office/officeart/2005/8/layout/matrix1"/>
    <dgm:cxn modelId="{CD3B50A7-9FB6-4F8D-B54F-1CDB986F589A}" type="presOf" srcId="{36272BE1-84ED-FA4D-9740-B05708EB2DF6}" destId="{9C8AFDC5-438B-114A-B314-7D8941B34520}" srcOrd="0" destOrd="0" presId="urn:microsoft.com/office/officeart/2005/8/layout/matrix1"/>
    <dgm:cxn modelId="{43890E85-7E47-E745-B71E-87F4F5332336}" srcId="{4C8B3ADD-0D1B-4945-85B9-3F2DB6779B84}" destId="{AA749C5C-7173-5443-8C13-0752C8FA7C68}" srcOrd="0" destOrd="0" parTransId="{FE529AD7-ECDE-2A4B-BBAE-F1DDAF3596C5}" sibTransId="{EBF4698E-6339-7D42-94E8-D9508D572B56}"/>
    <dgm:cxn modelId="{83AD221F-A895-4A4A-9701-983807B05413}" srcId="{4C8B3ADD-0D1B-4945-85B9-3F2DB6779B84}" destId="{9D0E2E60-E190-4A49-930D-762CAF95107B}" srcOrd="2" destOrd="0" parTransId="{43D74D3F-4672-A54D-A989-1E1D9635816C}" sibTransId="{22B54D98-855E-6E47-94A9-10953207FF8D}"/>
    <dgm:cxn modelId="{4CC59535-0B80-4315-8A88-DF979718C6A1}" type="presParOf" srcId="{6324761C-70F3-6D4B-B4F7-B828E926BD43}" destId="{F38DAA36-200D-F544-9E42-83FC73B1408E}" srcOrd="0" destOrd="0" presId="urn:microsoft.com/office/officeart/2005/8/layout/matrix1"/>
    <dgm:cxn modelId="{C1A06675-686A-4E5D-A69E-EB420722C5DA}" type="presParOf" srcId="{F38DAA36-200D-F544-9E42-83FC73B1408E}" destId="{772BEA16-F728-C741-85A0-46CE6E5B4DBF}" srcOrd="0" destOrd="0" presId="urn:microsoft.com/office/officeart/2005/8/layout/matrix1"/>
    <dgm:cxn modelId="{B4B513A6-DE06-4593-9C47-86FAE8C927E1}" type="presParOf" srcId="{F38DAA36-200D-F544-9E42-83FC73B1408E}" destId="{72D47326-019A-6A49-87D6-FCD0E0A092D0}" srcOrd="1" destOrd="0" presId="urn:microsoft.com/office/officeart/2005/8/layout/matrix1"/>
    <dgm:cxn modelId="{AA659090-F619-4717-AB49-00ABA4AC6B71}" type="presParOf" srcId="{F38DAA36-200D-F544-9E42-83FC73B1408E}" destId="{9C8AFDC5-438B-114A-B314-7D8941B34520}" srcOrd="2" destOrd="0" presId="urn:microsoft.com/office/officeart/2005/8/layout/matrix1"/>
    <dgm:cxn modelId="{601C09E6-F2AF-4389-9028-D1BC01F6A02F}" type="presParOf" srcId="{F38DAA36-200D-F544-9E42-83FC73B1408E}" destId="{24863503-1ECF-834F-A1A2-1B14FF36EE90}" srcOrd="3" destOrd="0" presId="urn:microsoft.com/office/officeart/2005/8/layout/matrix1"/>
    <dgm:cxn modelId="{72D74410-F6CB-473E-A2E7-6560E64BD569}" type="presParOf" srcId="{F38DAA36-200D-F544-9E42-83FC73B1408E}" destId="{85BAEAE0-1878-2149-80C5-3667DB9B9E2F}" srcOrd="4" destOrd="0" presId="urn:microsoft.com/office/officeart/2005/8/layout/matrix1"/>
    <dgm:cxn modelId="{765AC8B4-D3DA-4298-8F14-B9611843B047}" type="presParOf" srcId="{F38DAA36-200D-F544-9E42-83FC73B1408E}" destId="{702A7488-9867-284A-A6B0-1B874B2C84AA}" srcOrd="5" destOrd="0" presId="urn:microsoft.com/office/officeart/2005/8/layout/matrix1"/>
    <dgm:cxn modelId="{7146D8D4-291A-4B10-8C68-D54584011877}" type="presParOf" srcId="{F38DAA36-200D-F544-9E42-83FC73B1408E}" destId="{AFCC72A1-6219-8346-AC7B-94204CF33CC0}" srcOrd="6" destOrd="0" presId="urn:microsoft.com/office/officeart/2005/8/layout/matrix1"/>
    <dgm:cxn modelId="{D8A93DB2-5B21-4622-B353-685A68A00BFC}" type="presParOf" srcId="{F38DAA36-200D-F544-9E42-83FC73B1408E}" destId="{15C353A2-75F0-BB4F-8391-56EB94FF4C30}" srcOrd="7" destOrd="0" presId="urn:microsoft.com/office/officeart/2005/8/layout/matrix1"/>
    <dgm:cxn modelId="{037BC46B-BB64-466C-B38D-2973BCBB850D}" type="presParOf" srcId="{6324761C-70F3-6D4B-B4F7-B828E926BD43}" destId="{DEE94F21-7DC6-AA41-945B-94E08771476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E627309-3E84-FD48-BB80-621A4A569095}"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ru-RU"/>
        </a:p>
      </dgm:t>
    </dgm:pt>
    <dgm:pt modelId="{4C8B3ADD-0D1B-4945-85B9-3F2DB6779B84}">
      <dgm:prSet phldrT="[Текст]" custT="1"/>
      <dgm:spPr>
        <a:gradFill rotWithShape="0">
          <a:gsLst>
            <a:gs pos="0">
              <a:schemeClr val="bg1"/>
            </a:gs>
            <a:gs pos="55000">
              <a:srgbClr val="E2F2EF"/>
            </a:gs>
            <a:gs pos="100000">
              <a:schemeClr val="accent2">
                <a:lumMod val="60000"/>
                <a:lumOff val="40000"/>
              </a:schemeClr>
            </a:gs>
          </a:gsLst>
        </a:gradFill>
      </dgm:spPr>
      <dgm:t>
        <a:bodyPr/>
        <a:lstStyle/>
        <a:p>
          <a:endParaRPr lang="ru-RU" sz="1800" b="1" dirty="0" smtClean="0"/>
        </a:p>
        <a:p>
          <a:r>
            <a:rPr lang="ru-RU" sz="1800" b="1" dirty="0" smtClean="0"/>
            <a:t>5. Совершенствование методологии применения бюджетной классификации Российской Федерации</a:t>
          </a:r>
        </a:p>
        <a:p>
          <a:endParaRPr lang="ru-RU" sz="1800" b="1" dirty="0" smtClean="0"/>
        </a:p>
      </dgm:t>
    </dgm:pt>
    <dgm:pt modelId="{7479BD79-32BC-1C4F-B20F-17DB123E280A}" type="parTrans" cxnId="{9167E8B4-8366-A048-BFD5-F3175BA7CF6A}">
      <dgm:prSet/>
      <dgm:spPr/>
      <dgm:t>
        <a:bodyPr/>
        <a:lstStyle/>
        <a:p>
          <a:endParaRPr lang="ru-RU"/>
        </a:p>
      </dgm:t>
    </dgm:pt>
    <dgm:pt modelId="{6B994F9E-D766-144D-ACEB-ED6C5D45D526}" type="sibTrans" cxnId="{9167E8B4-8366-A048-BFD5-F3175BA7CF6A}">
      <dgm:prSet/>
      <dgm:spPr/>
      <dgm:t>
        <a:bodyPr/>
        <a:lstStyle/>
        <a:p>
          <a:endParaRPr lang="ru-RU"/>
        </a:p>
      </dgm:t>
    </dgm:pt>
    <dgm:pt modelId="{1E41AFC5-5FAF-E645-A2DF-F37ACDF21EA8}">
      <dgm:prSet phldrT="[Текст]" custT="1"/>
      <dgm:spPr/>
      <dgm:t>
        <a:bodyPr/>
        <a:lstStyle/>
        <a:p>
          <a:endParaRPr lang="ru-RU" dirty="0"/>
        </a:p>
      </dgm:t>
    </dgm:pt>
    <dgm:pt modelId="{B49F041A-5052-0543-BEA9-219B40E1BA8A}" type="parTrans" cxnId="{80F48660-29EE-6342-9255-574FB5CD0C61}">
      <dgm:prSet/>
      <dgm:spPr/>
      <dgm:t>
        <a:bodyPr/>
        <a:lstStyle/>
        <a:p>
          <a:endParaRPr lang="ru-RU"/>
        </a:p>
      </dgm:t>
    </dgm:pt>
    <dgm:pt modelId="{DB0FB5AA-82E8-9A40-ABB7-0CB05DD0626D}" type="sibTrans" cxnId="{80F48660-29EE-6342-9255-574FB5CD0C61}">
      <dgm:prSet/>
      <dgm:spPr/>
      <dgm:t>
        <a:bodyPr/>
        <a:lstStyle/>
        <a:p>
          <a:endParaRPr lang="ru-RU"/>
        </a:p>
      </dgm:t>
    </dgm:pt>
    <dgm:pt modelId="{A49CB97D-33F1-3E4D-BDD2-6C96E40EA360}">
      <dgm:prSet phldrT="[Текст]" custT="1"/>
      <dgm:spPr/>
      <dgm:t>
        <a:bodyPr/>
        <a:lstStyle/>
        <a:p>
          <a:endParaRPr lang="ru-RU" dirty="0"/>
        </a:p>
      </dgm:t>
    </dgm:pt>
    <dgm:pt modelId="{A8C7311F-22A0-1846-97FC-F28F1BA43748}" type="parTrans" cxnId="{568195A7-EBE4-6F4F-83A8-AAA37C97541D}">
      <dgm:prSet/>
      <dgm:spPr/>
      <dgm:t>
        <a:bodyPr/>
        <a:lstStyle/>
        <a:p>
          <a:endParaRPr lang="ru-RU"/>
        </a:p>
      </dgm:t>
    </dgm:pt>
    <dgm:pt modelId="{1D1C9F4F-EED0-A041-8C3C-48BD9D216619}" type="sibTrans" cxnId="{568195A7-EBE4-6F4F-83A8-AAA37C97541D}">
      <dgm:prSet/>
      <dgm:spPr/>
      <dgm:t>
        <a:bodyPr/>
        <a:lstStyle/>
        <a:p>
          <a:endParaRPr lang="ru-RU"/>
        </a:p>
      </dgm:t>
    </dgm:pt>
    <dgm:pt modelId="{AA749C5C-7173-5443-8C13-0752C8FA7C68}">
      <dgm:prSet custT="1"/>
      <dgm:spPr/>
      <dgm:t>
        <a:bodyPr/>
        <a:lstStyle/>
        <a:p>
          <a:endParaRPr lang="ru-RU" sz="1900" i="1" dirty="0" smtClean="0"/>
        </a:p>
        <a:p>
          <a:r>
            <a:rPr lang="ru-RU" sz="1900" i="1" dirty="0" smtClean="0"/>
            <a:t>Определение окончательного формата бюджетной классификации в целях программно-целевого бюджетирования</a:t>
          </a:r>
          <a:r>
            <a:rPr lang="en-US" sz="1900" i="1" dirty="0" smtClean="0"/>
            <a:t> (</a:t>
          </a:r>
          <a:r>
            <a:rPr lang="ru-RU" sz="1900" i="1" dirty="0" smtClean="0"/>
            <a:t>изменение структуры кодов доходов, расходов и источников финансирования бюджетов</a:t>
          </a:r>
          <a:r>
            <a:rPr lang="en-US" sz="1900" i="1" dirty="0" smtClean="0"/>
            <a:t>)</a:t>
          </a:r>
          <a:r>
            <a:rPr lang="ru-RU" sz="1900" i="1" dirty="0" smtClean="0"/>
            <a:t>, гармонизация со структурой ГП РФ</a:t>
          </a:r>
          <a:endParaRPr lang="ru-RU" sz="1900" i="1" dirty="0"/>
        </a:p>
      </dgm:t>
    </dgm:pt>
    <dgm:pt modelId="{FE529AD7-ECDE-2A4B-BBAE-F1DDAF3596C5}" type="parTrans" cxnId="{43890E85-7E47-E745-B71E-87F4F5332336}">
      <dgm:prSet/>
      <dgm:spPr/>
      <dgm:t>
        <a:bodyPr/>
        <a:lstStyle/>
        <a:p>
          <a:endParaRPr lang="ru-RU"/>
        </a:p>
      </dgm:t>
    </dgm:pt>
    <dgm:pt modelId="{EBF4698E-6339-7D42-94E8-D9508D572B56}" type="sibTrans" cxnId="{43890E85-7E47-E745-B71E-87F4F5332336}">
      <dgm:prSet/>
      <dgm:spPr/>
      <dgm:t>
        <a:bodyPr/>
        <a:lstStyle/>
        <a:p>
          <a:endParaRPr lang="ru-RU"/>
        </a:p>
      </dgm:t>
    </dgm:pt>
    <dgm:pt modelId="{36272BE1-84ED-FA4D-9740-B05708EB2DF6}">
      <dgm:prSet custT="1"/>
      <dgm:spPr/>
      <dgm:t>
        <a:bodyPr/>
        <a:lstStyle/>
        <a:p>
          <a:endParaRPr lang="ru-RU" sz="2200" i="1" dirty="0" smtClean="0"/>
        </a:p>
        <a:p>
          <a:r>
            <a:rPr lang="ru-RU" sz="2000" i="1" dirty="0" smtClean="0"/>
            <a:t>Изменение порядка применения классификации КОСГУ при организации и исполнении бюджетов бюджетной системы Российской Федерации, ее гармонизация с международными стандартами статистики государственных финансов и требованиям СНС </a:t>
          </a:r>
          <a:endParaRPr lang="ru-RU" sz="2000" dirty="0"/>
        </a:p>
      </dgm:t>
    </dgm:pt>
    <dgm:pt modelId="{541EC43D-6616-1C42-A4B6-EDF994537849}" type="parTrans" cxnId="{21EA5C20-A086-7D4D-A149-D945EAF55751}">
      <dgm:prSet/>
      <dgm:spPr/>
      <dgm:t>
        <a:bodyPr/>
        <a:lstStyle/>
        <a:p>
          <a:endParaRPr lang="ru-RU"/>
        </a:p>
      </dgm:t>
    </dgm:pt>
    <dgm:pt modelId="{E6060EB8-8331-6B48-B391-0950C98C40D5}" type="sibTrans" cxnId="{21EA5C20-A086-7D4D-A149-D945EAF55751}">
      <dgm:prSet/>
      <dgm:spPr/>
      <dgm:t>
        <a:bodyPr/>
        <a:lstStyle/>
        <a:p>
          <a:endParaRPr lang="ru-RU"/>
        </a:p>
      </dgm:t>
    </dgm:pt>
    <dgm:pt modelId="{9D0E2E60-E190-4A49-930D-762CAF95107B}">
      <dgm:prSet custT="1"/>
      <dgm:spPr/>
      <dgm:t>
        <a:bodyPr/>
        <a:lstStyle/>
        <a:p>
          <a:r>
            <a:rPr lang="ru-RU" sz="1900" i="1" dirty="0" smtClean="0"/>
            <a:t>Создание инструментов формирования и ведения бюджетной классификации в составе механизмов ведения единых реестров доходов, расходов и источников финансирования бюджетов</a:t>
          </a:r>
          <a:endParaRPr lang="ru-RU" sz="1900" i="1" dirty="0"/>
        </a:p>
      </dgm:t>
    </dgm:pt>
    <dgm:pt modelId="{43D74D3F-4672-A54D-A989-1E1D9635816C}" type="parTrans" cxnId="{83AD221F-A895-4A4A-9701-983807B05413}">
      <dgm:prSet/>
      <dgm:spPr/>
      <dgm:t>
        <a:bodyPr/>
        <a:lstStyle/>
        <a:p>
          <a:endParaRPr lang="ru-RU"/>
        </a:p>
      </dgm:t>
    </dgm:pt>
    <dgm:pt modelId="{22B54D98-855E-6E47-94A9-10953207FF8D}" type="sibTrans" cxnId="{83AD221F-A895-4A4A-9701-983807B05413}">
      <dgm:prSet/>
      <dgm:spPr/>
      <dgm:t>
        <a:bodyPr/>
        <a:lstStyle/>
        <a:p>
          <a:endParaRPr lang="ru-RU"/>
        </a:p>
      </dgm:t>
    </dgm:pt>
    <dgm:pt modelId="{40D4BF3E-2F02-40D9-ACD4-31B423A733A5}">
      <dgm:prSet custT="1"/>
      <dgm:spPr/>
      <dgm:t>
        <a:bodyPr/>
        <a:lstStyle/>
        <a:p>
          <a:r>
            <a:rPr lang="ru-RU" sz="2400" i="1" dirty="0" smtClean="0"/>
            <a:t>Методологическое обеспечение субъектов РФ и местных бюджетов в части применения единых для бюджетной системы РФ классификаций </a:t>
          </a:r>
          <a:endParaRPr lang="ru-RU" sz="2400" i="1" dirty="0"/>
        </a:p>
      </dgm:t>
    </dgm:pt>
    <dgm:pt modelId="{7F2B30B2-DC67-42B1-BDCC-2757D8F4F4E1}" type="parTrans" cxnId="{55835E91-0923-4DD9-A169-1D489007A959}">
      <dgm:prSet/>
      <dgm:spPr/>
      <dgm:t>
        <a:bodyPr/>
        <a:lstStyle/>
        <a:p>
          <a:endParaRPr lang="ru-RU"/>
        </a:p>
      </dgm:t>
    </dgm:pt>
    <dgm:pt modelId="{75DF61F0-6CD1-4DC9-9D9A-6B6D16312150}" type="sibTrans" cxnId="{55835E91-0923-4DD9-A169-1D489007A959}">
      <dgm:prSet/>
      <dgm:spPr/>
      <dgm:t>
        <a:bodyPr/>
        <a:lstStyle/>
        <a:p>
          <a:endParaRPr lang="ru-RU"/>
        </a:p>
      </dgm:t>
    </dgm:pt>
    <dgm:pt modelId="{6324761C-70F3-6D4B-B4F7-B828E926BD43}" type="pres">
      <dgm:prSet presAssocID="{3E627309-3E84-FD48-BB80-621A4A569095}" presName="diagram" presStyleCnt="0">
        <dgm:presLayoutVars>
          <dgm:chMax val="1"/>
          <dgm:dir/>
          <dgm:animLvl val="ctr"/>
          <dgm:resizeHandles val="exact"/>
        </dgm:presLayoutVars>
      </dgm:prSet>
      <dgm:spPr/>
      <dgm:t>
        <a:bodyPr/>
        <a:lstStyle/>
        <a:p>
          <a:endParaRPr lang="ru-RU"/>
        </a:p>
      </dgm:t>
    </dgm:pt>
    <dgm:pt modelId="{F38DAA36-200D-F544-9E42-83FC73B1408E}" type="pres">
      <dgm:prSet presAssocID="{3E627309-3E84-FD48-BB80-621A4A569095}" presName="matrix" presStyleCnt="0"/>
      <dgm:spPr/>
    </dgm:pt>
    <dgm:pt modelId="{772BEA16-F728-C741-85A0-46CE6E5B4DBF}" type="pres">
      <dgm:prSet presAssocID="{3E627309-3E84-FD48-BB80-621A4A569095}" presName="tile1" presStyleLbl="node1" presStyleIdx="0" presStyleCnt="4"/>
      <dgm:spPr/>
      <dgm:t>
        <a:bodyPr/>
        <a:lstStyle/>
        <a:p>
          <a:endParaRPr lang="ru-RU"/>
        </a:p>
      </dgm:t>
    </dgm:pt>
    <dgm:pt modelId="{72D47326-019A-6A49-87D6-FCD0E0A092D0}" type="pres">
      <dgm:prSet presAssocID="{3E627309-3E84-FD48-BB80-621A4A569095}" presName="tile1text" presStyleLbl="node1" presStyleIdx="0" presStyleCnt="4">
        <dgm:presLayoutVars>
          <dgm:chMax val="0"/>
          <dgm:chPref val="0"/>
          <dgm:bulletEnabled val="1"/>
        </dgm:presLayoutVars>
      </dgm:prSet>
      <dgm:spPr/>
      <dgm:t>
        <a:bodyPr/>
        <a:lstStyle/>
        <a:p>
          <a:endParaRPr lang="ru-RU"/>
        </a:p>
      </dgm:t>
    </dgm:pt>
    <dgm:pt modelId="{9C8AFDC5-438B-114A-B314-7D8941B34520}" type="pres">
      <dgm:prSet presAssocID="{3E627309-3E84-FD48-BB80-621A4A569095}" presName="tile2" presStyleLbl="node1" presStyleIdx="1" presStyleCnt="4"/>
      <dgm:spPr/>
      <dgm:t>
        <a:bodyPr/>
        <a:lstStyle/>
        <a:p>
          <a:endParaRPr lang="ru-RU"/>
        </a:p>
      </dgm:t>
    </dgm:pt>
    <dgm:pt modelId="{24863503-1ECF-834F-A1A2-1B14FF36EE90}" type="pres">
      <dgm:prSet presAssocID="{3E627309-3E84-FD48-BB80-621A4A569095}" presName="tile2text" presStyleLbl="node1" presStyleIdx="1" presStyleCnt="4">
        <dgm:presLayoutVars>
          <dgm:chMax val="0"/>
          <dgm:chPref val="0"/>
          <dgm:bulletEnabled val="1"/>
        </dgm:presLayoutVars>
      </dgm:prSet>
      <dgm:spPr/>
      <dgm:t>
        <a:bodyPr/>
        <a:lstStyle/>
        <a:p>
          <a:endParaRPr lang="ru-RU"/>
        </a:p>
      </dgm:t>
    </dgm:pt>
    <dgm:pt modelId="{85BAEAE0-1878-2149-80C5-3667DB9B9E2F}" type="pres">
      <dgm:prSet presAssocID="{3E627309-3E84-FD48-BB80-621A4A569095}" presName="tile3" presStyleLbl="node1" presStyleIdx="2" presStyleCnt="4"/>
      <dgm:spPr/>
      <dgm:t>
        <a:bodyPr/>
        <a:lstStyle/>
        <a:p>
          <a:endParaRPr lang="ru-RU"/>
        </a:p>
      </dgm:t>
    </dgm:pt>
    <dgm:pt modelId="{702A7488-9867-284A-A6B0-1B874B2C84AA}" type="pres">
      <dgm:prSet presAssocID="{3E627309-3E84-FD48-BB80-621A4A569095}" presName="tile3text" presStyleLbl="node1" presStyleIdx="2" presStyleCnt="4">
        <dgm:presLayoutVars>
          <dgm:chMax val="0"/>
          <dgm:chPref val="0"/>
          <dgm:bulletEnabled val="1"/>
        </dgm:presLayoutVars>
      </dgm:prSet>
      <dgm:spPr/>
      <dgm:t>
        <a:bodyPr/>
        <a:lstStyle/>
        <a:p>
          <a:endParaRPr lang="ru-RU"/>
        </a:p>
      </dgm:t>
    </dgm:pt>
    <dgm:pt modelId="{AFCC72A1-6219-8346-AC7B-94204CF33CC0}" type="pres">
      <dgm:prSet presAssocID="{3E627309-3E84-FD48-BB80-621A4A569095}" presName="tile4" presStyleLbl="node1" presStyleIdx="3" presStyleCnt="4"/>
      <dgm:spPr/>
      <dgm:t>
        <a:bodyPr/>
        <a:lstStyle/>
        <a:p>
          <a:endParaRPr lang="ru-RU"/>
        </a:p>
      </dgm:t>
    </dgm:pt>
    <dgm:pt modelId="{15C353A2-75F0-BB4F-8391-56EB94FF4C30}" type="pres">
      <dgm:prSet presAssocID="{3E627309-3E84-FD48-BB80-621A4A569095}" presName="tile4text" presStyleLbl="node1" presStyleIdx="3" presStyleCnt="4">
        <dgm:presLayoutVars>
          <dgm:chMax val="0"/>
          <dgm:chPref val="0"/>
          <dgm:bulletEnabled val="1"/>
        </dgm:presLayoutVars>
      </dgm:prSet>
      <dgm:spPr/>
      <dgm:t>
        <a:bodyPr/>
        <a:lstStyle/>
        <a:p>
          <a:endParaRPr lang="ru-RU"/>
        </a:p>
      </dgm:t>
    </dgm:pt>
    <dgm:pt modelId="{DEE94F21-7DC6-AA41-945B-94E087714761}" type="pres">
      <dgm:prSet presAssocID="{3E627309-3E84-FD48-BB80-621A4A569095}" presName="centerTile" presStyleLbl="fgShp" presStyleIdx="0" presStyleCnt="1" custScaleX="204320" custScaleY="64505" custLinFactNeighborX="378" custLinFactNeighborY="5028">
        <dgm:presLayoutVars>
          <dgm:chMax val="0"/>
          <dgm:chPref val="0"/>
        </dgm:presLayoutVars>
      </dgm:prSet>
      <dgm:spPr/>
      <dgm:t>
        <a:bodyPr/>
        <a:lstStyle/>
        <a:p>
          <a:endParaRPr lang="ru-RU"/>
        </a:p>
      </dgm:t>
    </dgm:pt>
  </dgm:ptLst>
  <dgm:cxnLst>
    <dgm:cxn modelId="{9167E8B4-8366-A048-BFD5-F3175BA7CF6A}" srcId="{3E627309-3E84-FD48-BB80-621A4A569095}" destId="{4C8B3ADD-0D1B-4945-85B9-3F2DB6779B84}" srcOrd="0" destOrd="0" parTransId="{7479BD79-32BC-1C4F-B20F-17DB123E280A}" sibTransId="{6B994F9E-D766-144D-ACEB-ED6C5D45D526}"/>
    <dgm:cxn modelId="{21EA5C20-A086-7D4D-A149-D945EAF55751}" srcId="{4C8B3ADD-0D1B-4945-85B9-3F2DB6779B84}" destId="{36272BE1-84ED-FA4D-9740-B05708EB2DF6}" srcOrd="1" destOrd="0" parTransId="{541EC43D-6616-1C42-A4B6-EDF994537849}" sibTransId="{E6060EB8-8331-6B48-B391-0950C98C40D5}"/>
    <dgm:cxn modelId="{1491976B-E67A-4F27-8AF7-0DDCBAC101E8}" type="presOf" srcId="{AA749C5C-7173-5443-8C13-0752C8FA7C68}" destId="{72D47326-019A-6A49-87D6-FCD0E0A092D0}" srcOrd="1" destOrd="0" presId="urn:microsoft.com/office/officeart/2005/8/layout/matrix1"/>
    <dgm:cxn modelId="{55835E91-0923-4DD9-A169-1D489007A959}" srcId="{4C8B3ADD-0D1B-4945-85B9-3F2DB6779B84}" destId="{40D4BF3E-2F02-40D9-ACD4-31B423A733A5}" srcOrd="3" destOrd="0" parTransId="{7F2B30B2-DC67-42B1-BDCC-2757D8F4F4E1}" sibTransId="{75DF61F0-6CD1-4DC9-9D9A-6B6D16312150}"/>
    <dgm:cxn modelId="{C0BF51DB-CC53-49B8-867B-C3B006275C73}" type="presOf" srcId="{9D0E2E60-E190-4A49-930D-762CAF95107B}" destId="{85BAEAE0-1878-2149-80C5-3667DB9B9E2F}" srcOrd="0" destOrd="0" presId="urn:microsoft.com/office/officeart/2005/8/layout/matrix1"/>
    <dgm:cxn modelId="{71BD8353-0ED8-4881-A81B-3C241E57D2B6}" type="presOf" srcId="{AA749C5C-7173-5443-8C13-0752C8FA7C68}" destId="{772BEA16-F728-C741-85A0-46CE6E5B4DBF}" srcOrd="0" destOrd="0" presId="urn:microsoft.com/office/officeart/2005/8/layout/matrix1"/>
    <dgm:cxn modelId="{30993442-C70C-488C-B14F-6B8DDECE15E2}" type="presOf" srcId="{3E627309-3E84-FD48-BB80-621A4A569095}" destId="{6324761C-70F3-6D4B-B4F7-B828E926BD43}" srcOrd="0" destOrd="0" presId="urn:microsoft.com/office/officeart/2005/8/layout/matrix1"/>
    <dgm:cxn modelId="{150B2708-F983-47E3-BE37-B46EEB604596}" type="presOf" srcId="{40D4BF3E-2F02-40D9-ACD4-31B423A733A5}" destId="{AFCC72A1-6219-8346-AC7B-94204CF33CC0}" srcOrd="0" destOrd="0" presId="urn:microsoft.com/office/officeart/2005/8/layout/matrix1"/>
    <dgm:cxn modelId="{962945D1-B8CD-4AE1-A50E-B4C212FC7A13}" type="presOf" srcId="{40D4BF3E-2F02-40D9-ACD4-31B423A733A5}" destId="{15C353A2-75F0-BB4F-8391-56EB94FF4C30}" srcOrd="1" destOrd="0" presId="urn:microsoft.com/office/officeart/2005/8/layout/matrix1"/>
    <dgm:cxn modelId="{D2873315-A1CB-4684-9C98-78795084D5D0}" type="presOf" srcId="{9D0E2E60-E190-4A49-930D-762CAF95107B}" destId="{702A7488-9867-284A-A6B0-1B874B2C84AA}" srcOrd="1" destOrd="0" presId="urn:microsoft.com/office/officeart/2005/8/layout/matrix1"/>
    <dgm:cxn modelId="{46609A25-8B28-4CB9-8BB7-698E826A0A97}" type="presOf" srcId="{4C8B3ADD-0D1B-4945-85B9-3F2DB6779B84}" destId="{DEE94F21-7DC6-AA41-945B-94E087714761}" srcOrd="0" destOrd="0" presId="urn:microsoft.com/office/officeart/2005/8/layout/matrix1"/>
    <dgm:cxn modelId="{E8E8F2C3-6573-42E1-908C-ADFCA9ABD41D}" type="presOf" srcId="{36272BE1-84ED-FA4D-9740-B05708EB2DF6}" destId="{24863503-1ECF-834F-A1A2-1B14FF36EE90}" srcOrd="1" destOrd="0" presId="urn:microsoft.com/office/officeart/2005/8/layout/matrix1"/>
    <dgm:cxn modelId="{43890E85-7E47-E745-B71E-87F4F5332336}" srcId="{4C8B3ADD-0D1B-4945-85B9-3F2DB6779B84}" destId="{AA749C5C-7173-5443-8C13-0752C8FA7C68}" srcOrd="0" destOrd="0" parTransId="{FE529AD7-ECDE-2A4B-BBAE-F1DDAF3596C5}" sibTransId="{EBF4698E-6339-7D42-94E8-D9508D572B56}"/>
    <dgm:cxn modelId="{CD826ACC-28F9-460C-9A0D-CD702C96C973}" type="presOf" srcId="{36272BE1-84ED-FA4D-9740-B05708EB2DF6}" destId="{9C8AFDC5-438B-114A-B314-7D8941B34520}" srcOrd="0" destOrd="0" presId="urn:microsoft.com/office/officeart/2005/8/layout/matrix1"/>
    <dgm:cxn modelId="{83AD221F-A895-4A4A-9701-983807B05413}" srcId="{4C8B3ADD-0D1B-4945-85B9-3F2DB6779B84}" destId="{9D0E2E60-E190-4A49-930D-762CAF95107B}" srcOrd="2" destOrd="0" parTransId="{43D74D3F-4672-A54D-A989-1E1D9635816C}" sibTransId="{22B54D98-855E-6E47-94A9-10953207FF8D}"/>
    <dgm:cxn modelId="{80F48660-29EE-6342-9255-574FB5CD0C61}" srcId="{3E627309-3E84-FD48-BB80-621A4A569095}" destId="{1E41AFC5-5FAF-E645-A2DF-F37ACDF21EA8}" srcOrd="1" destOrd="0" parTransId="{B49F041A-5052-0543-BEA9-219B40E1BA8A}" sibTransId="{DB0FB5AA-82E8-9A40-ABB7-0CB05DD0626D}"/>
    <dgm:cxn modelId="{568195A7-EBE4-6F4F-83A8-AAA37C97541D}" srcId="{1E41AFC5-5FAF-E645-A2DF-F37ACDF21EA8}" destId="{A49CB97D-33F1-3E4D-BDD2-6C96E40EA360}" srcOrd="0" destOrd="0" parTransId="{A8C7311F-22A0-1846-97FC-F28F1BA43748}" sibTransId="{1D1C9F4F-EED0-A041-8C3C-48BD9D216619}"/>
    <dgm:cxn modelId="{078A87C4-2487-46EB-AAFF-CEB7521E9CE2}" type="presParOf" srcId="{6324761C-70F3-6D4B-B4F7-B828E926BD43}" destId="{F38DAA36-200D-F544-9E42-83FC73B1408E}" srcOrd="0" destOrd="0" presId="urn:microsoft.com/office/officeart/2005/8/layout/matrix1"/>
    <dgm:cxn modelId="{057DBB4A-9A14-4BC9-AAB7-EA9450B2BEC1}" type="presParOf" srcId="{F38DAA36-200D-F544-9E42-83FC73B1408E}" destId="{772BEA16-F728-C741-85A0-46CE6E5B4DBF}" srcOrd="0" destOrd="0" presId="urn:microsoft.com/office/officeart/2005/8/layout/matrix1"/>
    <dgm:cxn modelId="{72DA1C70-3F5B-4703-B690-D960C48E533B}" type="presParOf" srcId="{F38DAA36-200D-F544-9E42-83FC73B1408E}" destId="{72D47326-019A-6A49-87D6-FCD0E0A092D0}" srcOrd="1" destOrd="0" presId="urn:microsoft.com/office/officeart/2005/8/layout/matrix1"/>
    <dgm:cxn modelId="{6065AB57-C2F0-4F85-AF56-A665CD7DCAE4}" type="presParOf" srcId="{F38DAA36-200D-F544-9E42-83FC73B1408E}" destId="{9C8AFDC5-438B-114A-B314-7D8941B34520}" srcOrd="2" destOrd="0" presId="urn:microsoft.com/office/officeart/2005/8/layout/matrix1"/>
    <dgm:cxn modelId="{E595510B-2E8D-4404-9BCF-68CBA13F4F69}" type="presParOf" srcId="{F38DAA36-200D-F544-9E42-83FC73B1408E}" destId="{24863503-1ECF-834F-A1A2-1B14FF36EE90}" srcOrd="3" destOrd="0" presId="urn:microsoft.com/office/officeart/2005/8/layout/matrix1"/>
    <dgm:cxn modelId="{F716A2EB-3D0E-4815-91AE-5B6A04A9587D}" type="presParOf" srcId="{F38DAA36-200D-F544-9E42-83FC73B1408E}" destId="{85BAEAE0-1878-2149-80C5-3667DB9B9E2F}" srcOrd="4" destOrd="0" presId="urn:microsoft.com/office/officeart/2005/8/layout/matrix1"/>
    <dgm:cxn modelId="{BC746A9D-02EF-4E62-84A5-6CBCF374E514}" type="presParOf" srcId="{F38DAA36-200D-F544-9E42-83FC73B1408E}" destId="{702A7488-9867-284A-A6B0-1B874B2C84AA}" srcOrd="5" destOrd="0" presId="urn:microsoft.com/office/officeart/2005/8/layout/matrix1"/>
    <dgm:cxn modelId="{5C2E5639-82DE-45AB-A0B0-66A42D253872}" type="presParOf" srcId="{F38DAA36-200D-F544-9E42-83FC73B1408E}" destId="{AFCC72A1-6219-8346-AC7B-94204CF33CC0}" srcOrd="6" destOrd="0" presId="urn:microsoft.com/office/officeart/2005/8/layout/matrix1"/>
    <dgm:cxn modelId="{3C03CE2A-1C98-4223-917A-29A75A7E77B6}" type="presParOf" srcId="{F38DAA36-200D-F544-9E42-83FC73B1408E}" destId="{15C353A2-75F0-BB4F-8391-56EB94FF4C30}" srcOrd="7" destOrd="0" presId="urn:microsoft.com/office/officeart/2005/8/layout/matrix1"/>
    <dgm:cxn modelId="{E41C985F-B2F7-4D07-939F-8482C2D780EC}" type="presParOf" srcId="{6324761C-70F3-6D4B-B4F7-B828E926BD43}" destId="{DEE94F21-7DC6-AA41-945B-94E08771476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E627309-3E84-FD48-BB80-621A4A569095}"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ru-RU"/>
        </a:p>
      </dgm:t>
    </dgm:pt>
    <dgm:pt modelId="{4C8B3ADD-0D1B-4945-85B9-3F2DB6779B84}">
      <dgm:prSet phldrT="[Текст]" custT="1"/>
      <dgm:spPr>
        <a:gradFill rotWithShape="0">
          <a:gsLst>
            <a:gs pos="0">
              <a:schemeClr val="bg1"/>
            </a:gs>
            <a:gs pos="43000">
              <a:srgbClr val="E2F2EF"/>
            </a:gs>
            <a:gs pos="100000">
              <a:schemeClr val="accent2">
                <a:lumMod val="60000"/>
                <a:lumOff val="40000"/>
              </a:schemeClr>
            </a:gs>
          </a:gsLst>
        </a:gradFill>
      </dgm:spPr>
      <dgm:t>
        <a:bodyPr/>
        <a:lstStyle/>
        <a:p>
          <a:pPr algn="just"/>
          <a:r>
            <a:rPr lang="ru-RU" sz="1800" b="1" dirty="0" smtClean="0"/>
            <a:t>          </a:t>
          </a:r>
        </a:p>
        <a:p>
          <a:pPr algn="ctr"/>
          <a:r>
            <a:rPr lang="ru-RU" sz="1800" b="1" dirty="0" smtClean="0"/>
            <a:t>6.Развитие внутреннего государственного (муниципального) финансового контроля, систем внутреннего финансового контроля  и аудита государственных органов РФ.</a:t>
          </a:r>
        </a:p>
        <a:p>
          <a:pPr algn="ctr"/>
          <a:endParaRPr lang="ru-RU" sz="1800" b="1" dirty="0" smtClean="0"/>
        </a:p>
      </dgm:t>
    </dgm:pt>
    <dgm:pt modelId="{7479BD79-32BC-1C4F-B20F-17DB123E280A}" type="parTrans" cxnId="{9167E8B4-8366-A048-BFD5-F3175BA7CF6A}">
      <dgm:prSet/>
      <dgm:spPr/>
      <dgm:t>
        <a:bodyPr/>
        <a:lstStyle/>
        <a:p>
          <a:endParaRPr lang="ru-RU"/>
        </a:p>
      </dgm:t>
    </dgm:pt>
    <dgm:pt modelId="{6B994F9E-D766-144D-ACEB-ED6C5D45D526}" type="sibTrans" cxnId="{9167E8B4-8366-A048-BFD5-F3175BA7CF6A}">
      <dgm:prSet/>
      <dgm:spPr/>
      <dgm:t>
        <a:bodyPr/>
        <a:lstStyle/>
        <a:p>
          <a:endParaRPr lang="ru-RU"/>
        </a:p>
      </dgm:t>
    </dgm:pt>
    <dgm:pt modelId="{1E41AFC5-5FAF-E645-A2DF-F37ACDF21EA8}">
      <dgm:prSet phldrT="[Текст]" custT="1"/>
      <dgm:spPr/>
      <dgm:t>
        <a:bodyPr/>
        <a:lstStyle/>
        <a:p>
          <a:endParaRPr lang="ru-RU" dirty="0"/>
        </a:p>
      </dgm:t>
    </dgm:pt>
    <dgm:pt modelId="{B49F041A-5052-0543-BEA9-219B40E1BA8A}" type="parTrans" cxnId="{80F48660-29EE-6342-9255-574FB5CD0C61}">
      <dgm:prSet/>
      <dgm:spPr/>
      <dgm:t>
        <a:bodyPr/>
        <a:lstStyle/>
        <a:p>
          <a:endParaRPr lang="ru-RU"/>
        </a:p>
      </dgm:t>
    </dgm:pt>
    <dgm:pt modelId="{DB0FB5AA-82E8-9A40-ABB7-0CB05DD0626D}" type="sibTrans" cxnId="{80F48660-29EE-6342-9255-574FB5CD0C61}">
      <dgm:prSet/>
      <dgm:spPr/>
      <dgm:t>
        <a:bodyPr/>
        <a:lstStyle/>
        <a:p>
          <a:endParaRPr lang="ru-RU"/>
        </a:p>
      </dgm:t>
    </dgm:pt>
    <dgm:pt modelId="{A49CB97D-33F1-3E4D-BDD2-6C96E40EA360}">
      <dgm:prSet phldrT="[Текст]" custT="1"/>
      <dgm:spPr/>
      <dgm:t>
        <a:bodyPr/>
        <a:lstStyle/>
        <a:p>
          <a:endParaRPr lang="ru-RU" dirty="0"/>
        </a:p>
      </dgm:t>
    </dgm:pt>
    <dgm:pt modelId="{A8C7311F-22A0-1846-97FC-F28F1BA43748}" type="parTrans" cxnId="{568195A7-EBE4-6F4F-83A8-AAA37C97541D}">
      <dgm:prSet/>
      <dgm:spPr/>
      <dgm:t>
        <a:bodyPr/>
        <a:lstStyle/>
        <a:p>
          <a:endParaRPr lang="ru-RU"/>
        </a:p>
      </dgm:t>
    </dgm:pt>
    <dgm:pt modelId="{1D1C9F4F-EED0-A041-8C3C-48BD9D216619}" type="sibTrans" cxnId="{568195A7-EBE4-6F4F-83A8-AAA37C97541D}">
      <dgm:prSet/>
      <dgm:spPr/>
      <dgm:t>
        <a:bodyPr/>
        <a:lstStyle/>
        <a:p>
          <a:endParaRPr lang="ru-RU"/>
        </a:p>
      </dgm:t>
    </dgm:pt>
    <dgm:pt modelId="{AA749C5C-7173-5443-8C13-0752C8FA7C68}">
      <dgm:prSet custT="1"/>
      <dgm:spPr/>
      <dgm:t>
        <a:bodyPr/>
        <a:lstStyle/>
        <a:p>
          <a:r>
            <a:rPr lang="ru-RU" sz="2400" i="1" dirty="0" smtClean="0"/>
            <a:t>Развитие систем внутреннего контроля и аудита государственных органов Российской Федерации</a:t>
          </a:r>
          <a:endParaRPr lang="ru-RU" sz="2400" i="1" dirty="0"/>
        </a:p>
      </dgm:t>
    </dgm:pt>
    <dgm:pt modelId="{FE529AD7-ECDE-2A4B-BBAE-F1DDAF3596C5}" type="parTrans" cxnId="{43890E85-7E47-E745-B71E-87F4F5332336}">
      <dgm:prSet/>
      <dgm:spPr/>
      <dgm:t>
        <a:bodyPr/>
        <a:lstStyle/>
        <a:p>
          <a:endParaRPr lang="ru-RU"/>
        </a:p>
      </dgm:t>
    </dgm:pt>
    <dgm:pt modelId="{EBF4698E-6339-7D42-94E8-D9508D572B56}" type="sibTrans" cxnId="{43890E85-7E47-E745-B71E-87F4F5332336}">
      <dgm:prSet/>
      <dgm:spPr/>
      <dgm:t>
        <a:bodyPr/>
        <a:lstStyle/>
        <a:p>
          <a:endParaRPr lang="ru-RU"/>
        </a:p>
      </dgm:t>
    </dgm:pt>
    <dgm:pt modelId="{36272BE1-84ED-FA4D-9740-B05708EB2DF6}">
      <dgm:prSet custT="1"/>
      <dgm:spPr/>
      <dgm:t>
        <a:bodyPr/>
        <a:lstStyle/>
        <a:p>
          <a:endParaRPr lang="en-US" sz="2200" i="1" dirty="0" smtClean="0"/>
        </a:p>
        <a:p>
          <a:r>
            <a:rPr lang="ru-RU" sz="2000" i="1" dirty="0" smtClean="0"/>
            <a:t>Повышение эффективности и качества оценки финансового менеджмента главных администраторов средств федерального бюджета с учетом внедрения программно-целевых методов бюджетирования</a:t>
          </a:r>
          <a:endParaRPr lang="ru-RU" sz="2000" dirty="0"/>
        </a:p>
      </dgm:t>
    </dgm:pt>
    <dgm:pt modelId="{541EC43D-6616-1C42-A4B6-EDF994537849}" type="parTrans" cxnId="{21EA5C20-A086-7D4D-A149-D945EAF55751}">
      <dgm:prSet/>
      <dgm:spPr/>
      <dgm:t>
        <a:bodyPr/>
        <a:lstStyle/>
        <a:p>
          <a:endParaRPr lang="ru-RU"/>
        </a:p>
      </dgm:t>
    </dgm:pt>
    <dgm:pt modelId="{E6060EB8-8331-6B48-B391-0950C98C40D5}" type="sibTrans" cxnId="{21EA5C20-A086-7D4D-A149-D945EAF55751}">
      <dgm:prSet/>
      <dgm:spPr/>
      <dgm:t>
        <a:bodyPr/>
        <a:lstStyle/>
        <a:p>
          <a:endParaRPr lang="ru-RU"/>
        </a:p>
      </dgm:t>
    </dgm:pt>
    <dgm:pt modelId="{9D0E2E60-E190-4A49-930D-762CAF95107B}">
      <dgm:prSet custT="1"/>
      <dgm:spPr/>
      <dgm:t>
        <a:bodyPr/>
        <a:lstStyle/>
        <a:p>
          <a:r>
            <a:rPr lang="ru-RU" sz="2400" i="1" dirty="0" smtClean="0"/>
            <a:t>Повышение эффективности работы органов внутреннего государственного финансового контроля</a:t>
          </a:r>
          <a:endParaRPr lang="ru-RU" sz="2400" i="1" dirty="0"/>
        </a:p>
      </dgm:t>
    </dgm:pt>
    <dgm:pt modelId="{43D74D3F-4672-A54D-A989-1E1D9635816C}" type="parTrans" cxnId="{83AD221F-A895-4A4A-9701-983807B05413}">
      <dgm:prSet/>
      <dgm:spPr/>
      <dgm:t>
        <a:bodyPr/>
        <a:lstStyle/>
        <a:p>
          <a:endParaRPr lang="ru-RU"/>
        </a:p>
      </dgm:t>
    </dgm:pt>
    <dgm:pt modelId="{22B54D98-855E-6E47-94A9-10953207FF8D}" type="sibTrans" cxnId="{83AD221F-A895-4A4A-9701-983807B05413}">
      <dgm:prSet/>
      <dgm:spPr/>
      <dgm:t>
        <a:bodyPr/>
        <a:lstStyle/>
        <a:p>
          <a:endParaRPr lang="ru-RU"/>
        </a:p>
      </dgm:t>
    </dgm:pt>
    <dgm:pt modelId="{40D4BF3E-2F02-40D9-ACD4-31B423A733A5}">
      <dgm:prSet/>
      <dgm:spPr/>
      <dgm:t>
        <a:bodyPr/>
        <a:lstStyle/>
        <a:p>
          <a:r>
            <a:rPr lang="ru-RU" i="1" dirty="0" smtClean="0"/>
            <a:t>Разработка </a:t>
          </a:r>
          <a:r>
            <a:rPr lang="en-US" i="1" dirty="0" smtClean="0"/>
            <a:t>  </a:t>
          </a:r>
          <a:r>
            <a:rPr lang="ru-RU" i="1" dirty="0" smtClean="0"/>
            <a:t>методологии внутреннего финансового контроля и внутреннего финансового аудита</a:t>
          </a:r>
          <a:endParaRPr lang="ru-RU" i="1" dirty="0"/>
        </a:p>
      </dgm:t>
    </dgm:pt>
    <dgm:pt modelId="{7F2B30B2-DC67-42B1-BDCC-2757D8F4F4E1}" type="parTrans" cxnId="{55835E91-0923-4DD9-A169-1D489007A959}">
      <dgm:prSet/>
      <dgm:spPr/>
      <dgm:t>
        <a:bodyPr/>
        <a:lstStyle/>
        <a:p>
          <a:endParaRPr lang="ru-RU"/>
        </a:p>
      </dgm:t>
    </dgm:pt>
    <dgm:pt modelId="{75DF61F0-6CD1-4DC9-9D9A-6B6D16312150}" type="sibTrans" cxnId="{55835E91-0923-4DD9-A169-1D489007A959}">
      <dgm:prSet/>
      <dgm:spPr/>
      <dgm:t>
        <a:bodyPr/>
        <a:lstStyle/>
        <a:p>
          <a:endParaRPr lang="ru-RU"/>
        </a:p>
      </dgm:t>
    </dgm:pt>
    <dgm:pt modelId="{6324761C-70F3-6D4B-B4F7-B828E926BD43}" type="pres">
      <dgm:prSet presAssocID="{3E627309-3E84-FD48-BB80-621A4A569095}" presName="diagram" presStyleCnt="0">
        <dgm:presLayoutVars>
          <dgm:chMax val="1"/>
          <dgm:dir/>
          <dgm:animLvl val="ctr"/>
          <dgm:resizeHandles val="exact"/>
        </dgm:presLayoutVars>
      </dgm:prSet>
      <dgm:spPr/>
      <dgm:t>
        <a:bodyPr/>
        <a:lstStyle/>
        <a:p>
          <a:endParaRPr lang="ru-RU"/>
        </a:p>
      </dgm:t>
    </dgm:pt>
    <dgm:pt modelId="{F38DAA36-200D-F544-9E42-83FC73B1408E}" type="pres">
      <dgm:prSet presAssocID="{3E627309-3E84-FD48-BB80-621A4A569095}" presName="matrix" presStyleCnt="0"/>
      <dgm:spPr/>
    </dgm:pt>
    <dgm:pt modelId="{772BEA16-F728-C741-85A0-46CE6E5B4DBF}" type="pres">
      <dgm:prSet presAssocID="{3E627309-3E84-FD48-BB80-621A4A569095}" presName="tile1" presStyleLbl="node1" presStyleIdx="0" presStyleCnt="4"/>
      <dgm:spPr/>
      <dgm:t>
        <a:bodyPr/>
        <a:lstStyle/>
        <a:p>
          <a:endParaRPr lang="ru-RU"/>
        </a:p>
      </dgm:t>
    </dgm:pt>
    <dgm:pt modelId="{72D47326-019A-6A49-87D6-FCD0E0A092D0}" type="pres">
      <dgm:prSet presAssocID="{3E627309-3E84-FD48-BB80-621A4A569095}" presName="tile1text" presStyleLbl="node1" presStyleIdx="0" presStyleCnt="4">
        <dgm:presLayoutVars>
          <dgm:chMax val="0"/>
          <dgm:chPref val="0"/>
          <dgm:bulletEnabled val="1"/>
        </dgm:presLayoutVars>
      </dgm:prSet>
      <dgm:spPr/>
      <dgm:t>
        <a:bodyPr/>
        <a:lstStyle/>
        <a:p>
          <a:endParaRPr lang="ru-RU"/>
        </a:p>
      </dgm:t>
    </dgm:pt>
    <dgm:pt modelId="{9C8AFDC5-438B-114A-B314-7D8941B34520}" type="pres">
      <dgm:prSet presAssocID="{3E627309-3E84-FD48-BB80-621A4A569095}" presName="tile2" presStyleLbl="node1" presStyleIdx="1" presStyleCnt="4"/>
      <dgm:spPr/>
      <dgm:t>
        <a:bodyPr/>
        <a:lstStyle/>
        <a:p>
          <a:endParaRPr lang="ru-RU"/>
        </a:p>
      </dgm:t>
    </dgm:pt>
    <dgm:pt modelId="{24863503-1ECF-834F-A1A2-1B14FF36EE90}" type="pres">
      <dgm:prSet presAssocID="{3E627309-3E84-FD48-BB80-621A4A569095}" presName="tile2text" presStyleLbl="node1" presStyleIdx="1" presStyleCnt="4">
        <dgm:presLayoutVars>
          <dgm:chMax val="0"/>
          <dgm:chPref val="0"/>
          <dgm:bulletEnabled val="1"/>
        </dgm:presLayoutVars>
      </dgm:prSet>
      <dgm:spPr/>
      <dgm:t>
        <a:bodyPr/>
        <a:lstStyle/>
        <a:p>
          <a:endParaRPr lang="ru-RU"/>
        </a:p>
      </dgm:t>
    </dgm:pt>
    <dgm:pt modelId="{85BAEAE0-1878-2149-80C5-3667DB9B9E2F}" type="pres">
      <dgm:prSet presAssocID="{3E627309-3E84-FD48-BB80-621A4A569095}" presName="tile3" presStyleLbl="node1" presStyleIdx="2" presStyleCnt="4"/>
      <dgm:spPr/>
      <dgm:t>
        <a:bodyPr/>
        <a:lstStyle/>
        <a:p>
          <a:endParaRPr lang="ru-RU"/>
        </a:p>
      </dgm:t>
    </dgm:pt>
    <dgm:pt modelId="{702A7488-9867-284A-A6B0-1B874B2C84AA}" type="pres">
      <dgm:prSet presAssocID="{3E627309-3E84-FD48-BB80-621A4A569095}" presName="tile3text" presStyleLbl="node1" presStyleIdx="2" presStyleCnt="4">
        <dgm:presLayoutVars>
          <dgm:chMax val="0"/>
          <dgm:chPref val="0"/>
          <dgm:bulletEnabled val="1"/>
        </dgm:presLayoutVars>
      </dgm:prSet>
      <dgm:spPr/>
      <dgm:t>
        <a:bodyPr/>
        <a:lstStyle/>
        <a:p>
          <a:endParaRPr lang="ru-RU"/>
        </a:p>
      </dgm:t>
    </dgm:pt>
    <dgm:pt modelId="{AFCC72A1-6219-8346-AC7B-94204CF33CC0}" type="pres">
      <dgm:prSet presAssocID="{3E627309-3E84-FD48-BB80-621A4A569095}" presName="tile4" presStyleLbl="node1" presStyleIdx="3" presStyleCnt="4"/>
      <dgm:spPr/>
      <dgm:t>
        <a:bodyPr/>
        <a:lstStyle/>
        <a:p>
          <a:endParaRPr lang="ru-RU"/>
        </a:p>
      </dgm:t>
    </dgm:pt>
    <dgm:pt modelId="{15C353A2-75F0-BB4F-8391-56EB94FF4C30}" type="pres">
      <dgm:prSet presAssocID="{3E627309-3E84-FD48-BB80-621A4A569095}" presName="tile4text" presStyleLbl="node1" presStyleIdx="3" presStyleCnt="4">
        <dgm:presLayoutVars>
          <dgm:chMax val="0"/>
          <dgm:chPref val="0"/>
          <dgm:bulletEnabled val="1"/>
        </dgm:presLayoutVars>
      </dgm:prSet>
      <dgm:spPr/>
      <dgm:t>
        <a:bodyPr/>
        <a:lstStyle/>
        <a:p>
          <a:endParaRPr lang="ru-RU"/>
        </a:p>
      </dgm:t>
    </dgm:pt>
    <dgm:pt modelId="{DEE94F21-7DC6-AA41-945B-94E087714761}" type="pres">
      <dgm:prSet presAssocID="{3E627309-3E84-FD48-BB80-621A4A569095}" presName="centerTile" presStyleLbl="fgShp" presStyleIdx="0" presStyleCnt="1" custScaleX="274089" custScaleY="74562" custLinFactNeighborX="16478" custLinFactNeighborY="7053">
        <dgm:presLayoutVars>
          <dgm:chMax val="0"/>
          <dgm:chPref val="0"/>
        </dgm:presLayoutVars>
      </dgm:prSet>
      <dgm:spPr/>
      <dgm:t>
        <a:bodyPr/>
        <a:lstStyle/>
        <a:p>
          <a:endParaRPr lang="ru-RU"/>
        </a:p>
      </dgm:t>
    </dgm:pt>
  </dgm:ptLst>
  <dgm:cxnLst>
    <dgm:cxn modelId="{9167E8B4-8366-A048-BFD5-F3175BA7CF6A}" srcId="{3E627309-3E84-FD48-BB80-621A4A569095}" destId="{4C8B3ADD-0D1B-4945-85B9-3F2DB6779B84}" srcOrd="0" destOrd="0" parTransId="{7479BD79-32BC-1C4F-B20F-17DB123E280A}" sibTransId="{6B994F9E-D766-144D-ACEB-ED6C5D45D526}"/>
    <dgm:cxn modelId="{21EA5C20-A086-7D4D-A149-D945EAF55751}" srcId="{4C8B3ADD-0D1B-4945-85B9-3F2DB6779B84}" destId="{36272BE1-84ED-FA4D-9740-B05708EB2DF6}" srcOrd="1" destOrd="0" parTransId="{541EC43D-6616-1C42-A4B6-EDF994537849}" sibTransId="{E6060EB8-8331-6B48-B391-0950C98C40D5}"/>
    <dgm:cxn modelId="{55835E91-0923-4DD9-A169-1D489007A959}" srcId="{4C8B3ADD-0D1B-4945-85B9-3F2DB6779B84}" destId="{40D4BF3E-2F02-40D9-ACD4-31B423A733A5}" srcOrd="3" destOrd="0" parTransId="{7F2B30B2-DC67-42B1-BDCC-2757D8F4F4E1}" sibTransId="{75DF61F0-6CD1-4DC9-9D9A-6B6D16312150}"/>
    <dgm:cxn modelId="{08647F98-EBEC-4491-B974-47D3A806AD10}" type="presOf" srcId="{4C8B3ADD-0D1B-4945-85B9-3F2DB6779B84}" destId="{DEE94F21-7DC6-AA41-945B-94E087714761}" srcOrd="0" destOrd="0" presId="urn:microsoft.com/office/officeart/2005/8/layout/matrix1"/>
    <dgm:cxn modelId="{E0F2375E-BDD7-48FD-81D9-74A9AE54CB2E}" type="presOf" srcId="{9D0E2E60-E190-4A49-930D-762CAF95107B}" destId="{702A7488-9867-284A-A6B0-1B874B2C84AA}" srcOrd="1" destOrd="0" presId="urn:microsoft.com/office/officeart/2005/8/layout/matrix1"/>
    <dgm:cxn modelId="{8CA3A85F-D4D4-4A2A-A611-EC98D6BDE4BC}" type="presOf" srcId="{40D4BF3E-2F02-40D9-ACD4-31B423A733A5}" destId="{15C353A2-75F0-BB4F-8391-56EB94FF4C30}" srcOrd="1" destOrd="0" presId="urn:microsoft.com/office/officeart/2005/8/layout/matrix1"/>
    <dgm:cxn modelId="{BB12AE20-92D4-4305-82C4-B4000EC0C243}" type="presOf" srcId="{36272BE1-84ED-FA4D-9740-B05708EB2DF6}" destId="{24863503-1ECF-834F-A1A2-1B14FF36EE90}" srcOrd="1" destOrd="0" presId="urn:microsoft.com/office/officeart/2005/8/layout/matrix1"/>
    <dgm:cxn modelId="{F6EB3C37-65DE-41AE-9AEB-C2EEFCF098AC}" type="presOf" srcId="{36272BE1-84ED-FA4D-9740-B05708EB2DF6}" destId="{9C8AFDC5-438B-114A-B314-7D8941B34520}" srcOrd="0" destOrd="0" presId="urn:microsoft.com/office/officeart/2005/8/layout/matrix1"/>
    <dgm:cxn modelId="{A19A604D-F234-4E6C-A9AF-73BFB6E37234}" type="presOf" srcId="{9D0E2E60-E190-4A49-930D-762CAF95107B}" destId="{85BAEAE0-1878-2149-80C5-3667DB9B9E2F}" srcOrd="0" destOrd="0" presId="urn:microsoft.com/office/officeart/2005/8/layout/matrix1"/>
    <dgm:cxn modelId="{43890E85-7E47-E745-B71E-87F4F5332336}" srcId="{4C8B3ADD-0D1B-4945-85B9-3F2DB6779B84}" destId="{AA749C5C-7173-5443-8C13-0752C8FA7C68}" srcOrd="0" destOrd="0" parTransId="{FE529AD7-ECDE-2A4B-BBAE-F1DDAF3596C5}" sibTransId="{EBF4698E-6339-7D42-94E8-D9508D572B56}"/>
    <dgm:cxn modelId="{F4741260-0478-439B-8E05-3458BAE7BF76}" type="presOf" srcId="{AA749C5C-7173-5443-8C13-0752C8FA7C68}" destId="{72D47326-019A-6A49-87D6-FCD0E0A092D0}" srcOrd="1" destOrd="0" presId="urn:microsoft.com/office/officeart/2005/8/layout/matrix1"/>
    <dgm:cxn modelId="{D32CCCEB-18B1-4C2F-9B27-B13C35380144}" type="presOf" srcId="{40D4BF3E-2F02-40D9-ACD4-31B423A733A5}" destId="{AFCC72A1-6219-8346-AC7B-94204CF33CC0}" srcOrd="0" destOrd="0" presId="urn:microsoft.com/office/officeart/2005/8/layout/matrix1"/>
    <dgm:cxn modelId="{83AD221F-A895-4A4A-9701-983807B05413}" srcId="{4C8B3ADD-0D1B-4945-85B9-3F2DB6779B84}" destId="{9D0E2E60-E190-4A49-930D-762CAF95107B}" srcOrd="2" destOrd="0" parTransId="{43D74D3F-4672-A54D-A989-1E1D9635816C}" sibTransId="{22B54D98-855E-6E47-94A9-10953207FF8D}"/>
    <dgm:cxn modelId="{283A28CE-F8FD-4C01-BFC0-CD2605DC2CAA}" type="presOf" srcId="{3E627309-3E84-FD48-BB80-621A4A569095}" destId="{6324761C-70F3-6D4B-B4F7-B828E926BD43}" srcOrd="0" destOrd="0" presId="urn:microsoft.com/office/officeart/2005/8/layout/matrix1"/>
    <dgm:cxn modelId="{80F48660-29EE-6342-9255-574FB5CD0C61}" srcId="{3E627309-3E84-FD48-BB80-621A4A569095}" destId="{1E41AFC5-5FAF-E645-A2DF-F37ACDF21EA8}" srcOrd="1" destOrd="0" parTransId="{B49F041A-5052-0543-BEA9-219B40E1BA8A}" sibTransId="{DB0FB5AA-82E8-9A40-ABB7-0CB05DD0626D}"/>
    <dgm:cxn modelId="{568195A7-EBE4-6F4F-83A8-AAA37C97541D}" srcId="{1E41AFC5-5FAF-E645-A2DF-F37ACDF21EA8}" destId="{A49CB97D-33F1-3E4D-BDD2-6C96E40EA360}" srcOrd="0" destOrd="0" parTransId="{A8C7311F-22A0-1846-97FC-F28F1BA43748}" sibTransId="{1D1C9F4F-EED0-A041-8C3C-48BD9D216619}"/>
    <dgm:cxn modelId="{B58F59EC-EA4C-45BB-9460-9BF896D0F1FA}" type="presOf" srcId="{AA749C5C-7173-5443-8C13-0752C8FA7C68}" destId="{772BEA16-F728-C741-85A0-46CE6E5B4DBF}" srcOrd="0" destOrd="0" presId="urn:microsoft.com/office/officeart/2005/8/layout/matrix1"/>
    <dgm:cxn modelId="{92A7AE68-A1BD-4E3D-A87F-10BAAAC9B04F}" type="presParOf" srcId="{6324761C-70F3-6D4B-B4F7-B828E926BD43}" destId="{F38DAA36-200D-F544-9E42-83FC73B1408E}" srcOrd="0" destOrd="0" presId="urn:microsoft.com/office/officeart/2005/8/layout/matrix1"/>
    <dgm:cxn modelId="{1DA25290-0AC2-42B2-AD00-99881E100E15}" type="presParOf" srcId="{F38DAA36-200D-F544-9E42-83FC73B1408E}" destId="{772BEA16-F728-C741-85A0-46CE6E5B4DBF}" srcOrd="0" destOrd="0" presId="urn:microsoft.com/office/officeart/2005/8/layout/matrix1"/>
    <dgm:cxn modelId="{8E35F5C3-9123-4D6A-83C3-29B440A1225F}" type="presParOf" srcId="{F38DAA36-200D-F544-9E42-83FC73B1408E}" destId="{72D47326-019A-6A49-87D6-FCD0E0A092D0}" srcOrd="1" destOrd="0" presId="urn:microsoft.com/office/officeart/2005/8/layout/matrix1"/>
    <dgm:cxn modelId="{C99FD678-F5A7-4EC2-AA6C-6019E4FC7EAB}" type="presParOf" srcId="{F38DAA36-200D-F544-9E42-83FC73B1408E}" destId="{9C8AFDC5-438B-114A-B314-7D8941B34520}" srcOrd="2" destOrd="0" presId="urn:microsoft.com/office/officeart/2005/8/layout/matrix1"/>
    <dgm:cxn modelId="{7EF47B76-D709-49BD-9155-0A91F5F7EC28}" type="presParOf" srcId="{F38DAA36-200D-F544-9E42-83FC73B1408E}" destId="{24863503-1ECF-834F-A1A2-1B14FF36EE90}" srcOrd="3" destOrd="0" presId="urn:microsoft.com/office/officeart/2005/8/layout/matrix1"/>
    <dgm:cxn modelId="{C7050AD5-E407-4C69-927A-51911FADB5C8}" type="presParOf" srcId="{F38DAA36-200D-F544-9E42-83FC73B1408E}" destId="{85BAEAE0-1878-2149-80C5-3667DB9B9E2F}" srcOrd="4" destOrd="0" presId="urn:microsoft.com/office/officeart/2005/8/layout/matrix1"/>
    <dgm:cxn modelId="{DCA81233-6F1F-4210-BC57-7394D39CF05D}" type="presParOf" srcId="{F38DAA36-200D-F544-9E42-83FC73B1408E}" destId="{702A7488-9867-284A-A6B0-1B874B2C84AA}" srcOrd="5" destOrd="0" presId="urn:microsoft.com/office/officeart/2005/8/layout/matrix1"/>
    <dgm:cxn modelId="{E11AD8DA-FBFE-458B-B561-08C553DDAB4E}" type="presParOf" srcId="{F38DAA36-200D-F544-9E42-83FC73B1408E}" destId="{AFCC72A1-6219-8346-AC7B-94204CF33CC0}" srcOrd="6" destOrd="0" presId="urn:microsoft.com/office/officeart/2005/8/layout/matrix1"/>
    <dgm:cxn modelId="{3B7A228B-18EE-4ACD-891A-1189417410D7}" type="presParOf" srcId="{F38DAA36-200D-F544-9E42-83FC73B1408E}" destId="{15C353A2-75F0-BB4F-8391-56EB94FF4C30}" srcOrd="7" destOrd="0" presId="urn:microsoft.com/office/officeart/2005/8/layout/matrix1"/>
    <dgm:cxn modelId="{AF64EB2D-CA57-493C-A0D0-6AAFC4CE5C83}" type="presParOf" srcId="{6324761C-70F3-6D4B-B4F7-B828E926BD43}" destId="{DEE94F21-7DC6-AA41-945B-94E08771476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7E2084-2501-9549-864D-F22547188FAC}" type="doc">
      <dgm:prSet loTypeId="urn:microsoft.com/office/officeart/2008/layout/VerticalCurvedList" loCatId="" qsTypeId="urn:microsoft.com/office/officeart/2005/8/quickstyle/simple5" qsCatId="simple" csTypeId="urn:microsoft.com/office/officeart/2005/8/colors/accent1_2" csCatId="accent1" phldr="1"/>
      <dgm:spPr/>
      <dgm:t>
        <a:bodyPr/>
        <a:lstStyle/>
        <a:p>
          <a:endParaRPr lang="ru-RU"/>
        </a:p>
      </dgm:t>
    </dgm:pt>
    <dgm:pt modelId="{B679D500-B7EE-F540-96F3-6BCEBBC5F82B}">
      <dgm:prSet phldrT="[Текст]" custT="1"/>
      <dgm:spPr/>
      <dgm:t>
        <a:bodyPr/>
        <a:lstStyle/>
        <a:p>
          <a:pPr algn="l"/>
          <a:r>
            <a:rPr lang="ru-RU" sz="2200" b="1" dirty="0" smtClean="0">
              <a:latin typeface="Arial" panose="020B0604020202020204" pitchFamily="34" charset="0"/>
              <a:cs typeface="Arial" panose="020B0604020202020204" pitchFamily="34" charset="0"/>
            </a:rPr>
            <a:t>Развитие системы внутреннего государственного (муниципального) финансового контроля</a:t>
          </a:r>
          <a:endParaRPr lang="ru-RU" sz="2200" b="1" dirty="0">
            <a:latin typeface="Arial" panose="020B0604020202020204" pitchFamily="34" charset="0"/>
            <a:cs typeface="Arial" panose="020B0604020202020204" pitchFamily="34" charset="0"/>
          </a:endParaRPr>
        </a:p>
      </dgm:t>
    </dgm:pt>
    <dgm:pt modelId="{CCB0BC4C-8257-8743-B352-94882BFE1D63}" type="parTrans" cxnId="{57203FC9-9C6B-124D-A0D9-34A97FAC546A}">
      <dgm:prSet/>
      <dgm:spPr/>
      <dgm:t>
        <a:bodyPr/>
        <a:lstStyle/>
        <a:p>
          <a:endParaRPr lang="ru-RU"/>
        </a:p>
      </dgm:t>
    </dgm:pt>
    <dgm:pt modelId="{33474165-BC3D-6E4C-8929-5C7CEFB076F3}" type="sibTrans" cxnId="{57203FC9-9C6B-124D-A0D9-34A97FAC546A}">
      <dgm:prSet/>
      <dgm:spPr/>
      <dgm:t>
        <a:bodyPr/>
        <a:lstStyle/>
        <a:p>
          <a:endParaRPr lang="ru-RU"/>
        </a:p>
      </dgm:t>
    </dgm:pt>
    <dgm:pt modelId="{0BFC3730-6542-EE48-A748-EFD222F1C0DB}">
      <dgm:prSet phldrT="[Текст]" custT="1"/>
      <dgm:spPr/>
      <dgm:t>
        <a:bodyPr/>
        <a:lstStyle/>
        <a:p>
          <a:r>
            <a:rPr lang="ru-RU" sz="2200" b="1" dirty="0" smtClean="0">
              <a:latin typeface="Arial" panose="020B0604020202020204" pitchFamily="34" charset="0"/>
              <a:cs typeface="Arial" panose="020B0604020202020204" pitchFamily="34" charset="0"/>
            </a:rPr>
            <a:t>Развитие систем внутреннего контроля и аудита государственных органов Российской Федерации</a:t>
          </a:r>
          <a:endParaRPr lang="ru-RU" sz="2200" b="1" dirty="0">
            <a:latin typeface="Arial" panose="020B0604020202020204" pitchFamily="34" charset="0"/>
            <a:cs typeface="Arial" panose="020B0604020202020204" pitchFamily="34" charset="0"/>
          </a:endParaRPr>
        </a:p>
      </dgm:t>
    </dgm:pt>
    <dgm:pt modelId="{001BD294-901C-3B4E-88AC-325975140D4B}" type="parTrans" cxnId="{1EF46D78-BE38-0B4B-A992-B3EAC2F431C9}">
      <dgm:prSet/>
      <dgm:spPr/>
      <dgm:t>
        <a:bodyPr/>
        <a:lstStyle/>
        <a:p>
          <a:endParaRPr lang="ru-RU"/>
        </a:p>
      </dgm:t>
    </dgm:pt>
    <dgm:pt modelId="{CBC96EA7-33BD-6343-BA39-C84D7FA21E4C}" type="sibTrans" cxnId="{1EF46D78-BE38-0B4B-A992-B3EAC2F431C9}">
      <dgm:prSet/>
      <dgm:spPr/>
      <dgm:t>
        <a:bodyPr/>
        <a:lstStyle/>
        <a:p>
          <a:endParaRPr lang="ru-RU"/>
        </a:p>
      </dgm:t>
    </dgm:pt>
    <dgm:pt modelId="{334E3F44-E844-4FF8-A9ED-BC4DBB8A4B34}">
      <dgm:prSet phldrT="[Текст]" custT="1"/>
      <dgm:spPr/>
      <dgm:t>
        <a:bodyPr/>
        <a:lstStyle/>
        <a:p>
          <a:pPr algn="l"/>
          <a:r>
            <a:rPr lang="ru-RU" sz="2200" b="1" dirty="0" smtClean="0">
              <a:latin typeface="Arial" panose="020B0604020202020204" pitchFamily="34" charset="0"/>
              <a:cs typeface="Arial" panose="020B0604020202020204" pitchFamily="34" charset="0"/>
            </a:rPr>
            <a:t>Реализация мероприятий в рамках интеграции Республики Крым и гфз Севастополя в бюджетную систему Российской Федерации</a:t>
          </a:r>
          <a:endParaRPr lang="ru-RU" sz="2200" b="1" dirty="0">
            <a:latin typeface="Arial" panose="020B0604020202020204" pitchFamily="34" charset="0"/>
            <a:cs typeface="Arial" panose="020B0604020202020204" pitchFamily="34" charset="0"/>
          </a:endParaRPr>
        </a:p>
      </dgm:t>
    </dgm:pt>
    <dgm:pt modelId="{46F53B60-310A-4F11-A15D-9BA1E13BAB37}" type="parTrans" cxnId="{E38C1770-ED9F-4F45-995B-B3D944847106}">
      <dgm:prSet/>
      <dgm:spPr/>
      <dgm:t>
        <a:bodyPr/>
        <a:lstStyle/>
        <a:p>
          <a:endParaRPr lang="ru-RU"/>
        </a:p>
      </dgm:t>
    </dgm:pt>
    <dgm:pt modelId="{A0263D42-9843-4A6C-ADF7-8C1B5396570F}" type="sibTrans" cxnId="{E38C1770-ED9F-4F45-995B-B3D944847106}">
      <dgm:prSet/>
      <dgm:spPr/>
      <dgm:t>
        <a:bodyPr/>
        <a:lstStyle/>
        <a:p>
          <a:endParaRPr lang="ru-RU"/>
        </a:p>
      </dgm:t>
    </dgm:pt>
    <dgm:pt modelId="{63592913-847F-486F-A9ED-A51B3E51BD72}">
      <dgm:prSet custT="1"/>
      <dgm:spPr/>
      <dgm:t>
        <a:bodyPr/>
        <a:lstStyle/>
        <a:p>
          <a:pPr algn="l"/>
          <a:r>
            <a:rPr lang="ru-RU" sz="2200" b="1" dirty="0" smtClean="0">
              <a:latin typeface="Arial" panose="020B0604020202020204" pitchFamily="34" charset="0"/>
              <a:cs typeface="Arial" panose="020B0604020202020204" pitchFamily="34" charset="0"/>
            </a:rPr>
            <a:t>Совершенствование систем кассового обслуживания и казначейского исполнения бюджетов бюджетной системы</a:t>
          </a:r>
          <a:endParaRPr lang="ru-RU" sz="2200" b="1" dirty="0">
            <a:latin typeface="Arial" panose="020B0604020202020204" pitchFamily="34" charset="0"/>
            <a:cs typeface="Arial" panose="020B0604020202020204" pitchFamily="34" charset="0"/>
          </a:endParaRPr>
        </a:p>
      </dgm:t>
    </dgm:pt>
    <dgm:pt modelId="{6E4EB7E5-9CE4-45A2-9D73-0A3E4961AF0D}" type="parTrans" cxnId="{C9289128-815B-4DD2-AA31-A2752E2761A1}">
      <dgm:prSet/>
      <dgm:spPr/>
      <dgm:t>
        <a:bodyPr/>
        <a:lstStyle/>
        <a:p>
          <a:endParaRPr lang="ru-RU"/>
        </a:p>
      </dgm:t>
    </dgm:pt>
    <dgm:pt modelId="{DB69762B-6F62-4384-B3CB-551CB529A3D9}" type="sibTrans" cxnId="{C9289128-815B-4DD2-AA31-A2752E2761A1}">
      <dgm:prSet/>
      <dgm:spPr/>
      <dgm:t>
        <a:bodyPr/>
        <a:lstStyle/>
        <a:p>
          <a:endParaRPr lang="ru-RU"/>
        </a:p>
      </dgm:t>
    </dgm:pt>
    <dgm:pt modelId="{BC296EFC-8C0C-4CFA-897E-2B0A6A2B5D32}">
      <dgm:prSet custT="1"/>
      <dgm:spPr/>
      <dgm:t>
        <a:bodyPr/>
        <a:lstStyle/>
        <a:p>
          <a:pPr algn="l"/>
          <a:r>
            <a:rPr lang="ru-RU" sz="2200" b="1" dirty="0" smtClean="0">
              <a:latin typeface="Arial" panose="020B0604020202020204" pitchFamily="34" charset="0"/>
              <a:cs typeface="Arial" panose="020B0604020202020204" pitchFamily="34" charset="0"/>
            </a:rPr>
            <a:t>Совершенствование методологии применения бюджетной классификации Российской Федерации</a:t>
          </a:r>
          <a:endParaRPr lang="ru-RU" sz="2200" b="1" dirty="0">
            <a:latin typeface="Arial" panose="020B0604020202020204" pitchFamily="34" charset="0"/>
            <a:cs typeface="Arial" panose="020B0604020202020204" pitchFamily="34" charset="0"/>
          </a:endParaRPr>
        </a:p>
      </dgm:t>
    </dgm:pt>
    <dgm:pt modelId="{6E0DE9F0-3176-49A6-A089-D46E998B9F4D}" type="parTrans" cxnId="{203348F0-B67A-45E8-8D8E-12C8E3FE1877}">
      <dgm:prSet/>
      <dgm:spPr/>
      <dgm:t>
        <a:bodyPr/>
        <a:lstStyle/>
        <a:p>
          <a:endParaRPr lang="ru-RU"/>
        </a:p>
      </dgm:t>
    </dgm:pt>
    <dgm:pt modelId="{2659AEC7-3B6A-49D1-A36D-F039804B2E49}" type="sibTrans" cxnId="{203348F0-B67A-45E8-8D8E-12C8E3FE1877}">
      <dgm:prSet/>
      <dgm:spPr/>
      <dgm:t>
        <a:bodyPr/>
        <a:lstStyle/>
        <a:p>
          <a:endParaRPr lang="ru-RU"/>
        </a:p>
      </dgm:t>
    </dgm:pt>
    <dgm:pt modelId="{16CED174-A7E1-7743-9EC4-8DD23CD8ACC6}" type="pres">
      <dgm:prSet presAssocID="{397E2084-2501-9549-864D-F22547188FAC}" presName="Name0" presStyleCnt="0">
        <dgm:presLayoutVars>
          <dgm:chMax val="7"/>
          <dgm:chPref val="7"/>
          <dgm:dir/>
        </dgm:presLayoutVars>
      </dgm:prSet>
      <dgm:spPr/>
      <dgm:t>
        <a:bodyPr/>
        <a:lstStyle/>
        <a:p>
          <a:endParaRPr lang="ru-RU"/>
        </a:p>
      </dgm:t>
    </dgm:pt>
    <dgm:pt modelId="{3F58C35E-B343-0149-BD38-83A6008DA92E}" type="pres">
      <dgm:prSet presAssocID="{397E2084-2501-9549-864D-F22547188FAC}" presName="Name1" presStyleCnt="0"/>
      <dgm:spPr/>
    </dgm:pt>
    <dgm:pt modelId="{15907757-A219-AE46-BD6D-5D36BBB78B59}" type="pres">
      <dgm:prSet presAssocID="{397E2084-2501-9549-864D-F22547188FAC}" presName="cycle" presStyleCnt="0"/>
      <dgm:spPr/>
    </dgm:pt>
    <dgm:pt modelId="{F537CD8D-F9D0-4E44-84CA-57787B637560}" type="pres">
      <dgm:prSet presAssocID="{397E2084-2501-9549-864D-F22547188FAC}" presName="srcNode" presStyleLbl="node1" presStyleIdx="0" presStyleCnt="5"/>
      <dgm:spPr/>
    </dgm:pt>
    <dgm:pt modelId="{AD493EF1-0B52-5148-882F-D572A9550A28}" type="pres">
      <dgm:prSet presAssocID="{397E2084-2501-9549-864D-F22547188FAC}" presName="conn" presStyleLbl="parChTrans1D2" presStyleIdx="0" presStyleCnt="1"/>
      <dgm:spPr/>
      <dgm:t>
        <a:bodyPr/>
        <a:lstStyle/>
        <a:p>
          <a:endParaRPr lang="ru-RU"/>
        </a:p>
      </dgm:t>
    </dgm:pt>
    <dgm:pt modelId="{AE7F7599-9531-E843-AAA7-FEEEF6E3F562}" type="pres">
      <dgm:prSet presAssocID="{397E2084-2501-9549-864D-F22547188FAC}" presName="extraNode" presStyleLbl="node1" presStyleIdx="0" presStyleCnt="5"/>
      <dgm:spPr/>
    </dgm:pt>
    <dgm:pt modelId="{48246E0E-8934-E447-AD32-A01C5B196F0F}" type="pres">
      <dgm:prSet presAssocID="{397E2084-2501-9549-864D-F22547188FAC}" presName="dstNode" presStyleLbl="node1" presStyleIdx="0" presStyleCnt="5"/>
      <dgm:spPr/>
    </dgm:pt>
    <dgm:pt modelId="{4A79D823-E3B2-4BC6-B2E4-8777290A78CA}" type="pres">
      <dgm:prSet presAssocID="{63592913-847F-486F-A9ED-A51B3E51BD72}" presName="text_1" presStyleLbl="node1" presStyleIdx="0" presStyleCnt="5" custScaleX="90587" custScaleY="137129" custLinFactY="100000" custLinFactNeighborX="2662" custLinFactNeighborY="172935">
        <dgm:presLayoutVars>
          <dgm:bulletEnabled val="1"/>
        </dgm:presLayoutVars>
      </dgm:prSet>
      <dgm:spPr/>
      <dgm:t>
        <a:bodyPr/>
        <a:lstStyle/>
        <a:p>
          <a:endParaRPr lang="ru-RU"/>
        </a:p>
      </dgm:t>
    </dgm:pt>
    <dgm:pt modelId="{393DCD2D-897D-4E21-81E8-D1B01DBB63EC}" type="pres">
      <dgm:prSet presAssocID="{63592913-847F-486F-A9ED-A51B3E51BD72}" presName="accent_1" presStyleCnt="0"/>
      <dgm:spPr/>
    </dgm:pt>
    <dgm:pt modelId="{D73FDBD4-4092-419D-AFF8-D83B797075BC}" type="pres">
      <dgm:prSet presAssocID="{63592913-847F-486F-A9ED-A51B3E51BD72}" presName="accentRepeatNode" presStyleLbl="solidFgAcc1" presStyleIdx="0" presStyleCnt="5" custLinFactY="100000" custLinFactNeighborX="53862" custLinFactNeighborY="121482"/>
      <dgm:spPr>
        <a:blipFill rotWithShape="0">
          <a:blip xmlns:r="http://schemas.openxmlformats.org/officeDocument/2006/relationships" r:embed="rId1"/>
          <a:stretch>
            <a:fillRect/>
          </a:stretch>
        </a:blipFill>
      </dgm:spPr>
      <dgm:t>
        <a:bodyPr/>
        <a:lstStyle/>
        <a:p>
          <a:endParaRPr lang="ru-RU"/>
        </a:p>
      </dgm:t>
    </dgm:pt>
    <dgm:pt modelId="{D64175BA-EAA1-4B4C-B023-A0DC88471B96}" type="pres">
      <dgm:prSet presAssocID="{B679D500-B7EE-F540-96F3-6BCEBBC5F82B}" presName="text_2" presStyleLbl="node1" presStyleIdx="1" presStyleCnt="5" custScaleX="104473" custLinFactY="-70519" custLinFactNeighborX="-3938" custLinFactNeighborY="-100000">
        <dgm:presLayoutVars>
          <dgm:bulletEnabled val="1"/>
        </dgm:presLayoutVars>
      </dgm:prSet>
      <dgm:spPr/>
      <dgm:t>
        <a:bodyPr/>
        <a:lstStyle/>
        <a:p>
          <a:endParaRPr lang="ru-RU"/>
        </a:p>
      </dgm:t>
    </dgm:pt>
    <dgm:pt modelId="{540A3833-C57C-A94E-93CD-70070C4C0532}" type="pres">
      <dgm:prSet presAssocID="{B679D500-B7EE-F540-96F3-6BCEBBC5F82B}" presName="accent_2" presStyleCnt="0"/>
      <dgm:spPr/>
    </dgm:pt>
    <dgm:pt modelId="{3F657CE4-8DBB-C64A-8AAD-FA6E3F35EB60}" type="pres">
      <dgm:prSet presAssocID="{B679D500-B7EE-F540-96F3-6BCEBBC5F82B}" presName="accentRepeatNode" presStyleLbl="solidFgAcc1" presStyleIdx="1" presStyleCnt="5" custLinFactY="-35901" custLinFactNeighborX="-58737" custLinFactNeighborY="-100000"/>
      <dgm:spPr>
        <a:blipFill rotWithShape="0">
          <a:blip xmlns:r="http://schemas.openxmlformats.org/officeDocument/2006/relationships" r:embed="rId2"/>
          <a:stretch>
            <a:fillRect/>
          </a:stretch>
        </a:blipFill>
      </dgm:spPr>
      <dgm:t>
        <a:bodyPr/>
        <a:lstStyle/>
        <a:p>
          <a:endParaRPr lang="ru-RU"/>
        </a:p>
      </dgm:t>
    </dgm:pt>
    <dgm:pt modelId="{78292CF5-4719-BC48-AF41-374D0958582B}" type="pres">
      <dgm:prSet presAssocID="{0BFC3730-6542-EE48-A748-EFD222F1C0DB}" presName="text_3" presStyleLbl="node1" presStyleIdx="2" presStyleCnt="5" custScaleX="103469" custScaleY="110385" custLinFactY="-80099" custLinFactNeighborX="-3842" custLinFactNeighborY="-100000">
        <dgm:presLayoutVars>
          <dgm:bulletEnabled val="1"/>
        </dgm:presLayoutVars>
      </dgm:prSet>
      <dgm:spPr/>
      <dgm:t>
        <a:bodyPr/>
        <a:lstStyle/>
        <a:p>
          <a:endParaRPr lang="ru-RU"/>
        </a:p>
      </dgm:t>
    </dgm:pt>
    <dgm:pt modelId="{32EC37F7-93DB-5445-91DC-007E5C2156E5}" type="pres">
      <dgm:prSet presAssocID="{0BFC3730-6542-EE48-A748-EFD222F1C0DB}" presName="accent_3" presStyleCnt="0"/>
      <dgm:spPr/>
    </dgm:pt>
    <dgm:pt modelId="{4D890868-2E5F-E447-B79E-2685842E5821}" type="pres">
      <dgm:prSet presAssocID="{0BFC3730-6542-EE48-A748-EFD222F1C0DB}" presName="accentRepeatNode" presStyleLbl="solidFgAcc1" presStyleIdx="2" presStyleCnt="5" custLinFactY="-46220" custLinFactNeighborX="-45017" custLinFactNeighborY="-100000"/>
      <dgm:spPr>
        <a:blipFill rotWithShape="0">
          <a:blip xmlns:r="http://schemas.openxmlformats.org/officeDocument/2006/relationships" r:embed="rId3"/>
          <a:stretch>
            <a:fillRect/>
          </a:stretch>
        </a:blipFill>
      </dgm:spPr>
      <dgm:t>
        <a:bodyPr/>
        <a:lstStyle/>
        <a:p>
          <a:endParaRPr lang="ru-RU"/>
        </a:p>
      </dgm:t>
    </dgm:pt>
    <dgm:pt modelId="{71CA1F1F-5941-4B81-885B-B16CD1386525}" type="pres">
      <dgm:prSet presAssocID="{334E3F44-E844-4FF8-A9ED-BC4DBB8A4B34}" presName="text_4" presStyleLbl="node1" presStyleIdx="3" presStyleCnt="5" custScaleX="103008" custScaleY="144904" custLinFactY="41268" custLinFactNeighborX="-3771" custLinFactNeighborY="100000">
        <dgm:presLayoutVars>
          <dgm:bulletEnabled val="1"/>
        </dgm:presLayoutVars>
      </dgm:prSet>
      <dgm:spPr/>
      <dgm:t>
        <a:bodyPr/>
        <a:lstStyle/>
        <a:p>
          <a:endParaRPr lang="ru-RU"/>
        </a:p>
      </dgm:t>
    </dgm:pt>
    <dgm:pt modelId="{675503C6-B469-4111-9EE3-3DA19D378868}" type="pres">
      <dgm:prSet presAssocID="{334E3F44-E844-4FF8-A9ED-BC4DBB8A4B34}" presName="accent_4" presStyleCnt="0"/>
      <dgm:spPr/>
    </dgm:pt>
    <dgm:pt modelId="{6258FE99-34B2-4FE7-90A6-6333EC20D04A}" type="pres">
      <dgm:prSet presAssocID="{334E3F44-E844-4FF8-A9ED-BC4DBB8A4B34}" presName="accentRepeatNode" presStyleLbl="solidFgAcc1" presStyleIdx="3" presStyleCnt="5" custLinFactY="9169" custLinFactNeighborX="-43395" custLinFactNeighborY="100000"/>
      <dgm:spPr>
        <a:blipFill rotWithShape="0">
          <a:blip xmlns:r="http://schemas.openxmlformats.org/officeDocument/2006/relationships" r:embed="rId4"/>
          <a:stretch>
            <a:fillRect/>
          </a:stretch>
        </a:blipFill>
      </dgm:spPr>
      <dgm:t>
        <a:bodyPr/>
        <a:lstStyle/>
        <a:p>
          <a:endParaRPr lang="ru-RU"/>
        </a:p>
      </dgm:t>
    </dgm:pt>
    <dgm:pt modelId="{FCB14B98-5949-4FD3-B882-662CFA279B5D}" type="pres">
      <dgm:prSet presAssocID="{BC296EFC-8C0C-4CFA-897E-2B0A6A2B5D32}" presName="text_5" presStyleLbl="node1" presStyleIdx="4" presStyleCnt="5" custScaleX="93070" custScaleY="131383" custLinFactY="-60040" custLinFactNeighborX="1161" custLinFactNeighborY="-100000">
        <dgm:presLayoutVars>
          <dgm:bulletEnabled val="1"/>
        </dgm:presLayoutVars>
      </dgm:prSet>
      <dgm:spPr/>
      <dgm:t>
        <a:bodyPr/>
        <a:lstStyle/>
        <a:p>
          <a:endParaRPr lang="ru-RU"/>
        </a:p>
      </dgm:t>
    </dgm:pt>
    <dgm:pt modelId="{FCF867A3-0DB6-4FA3-AAE6-A6E6371B6D30}" type="pres">
      <dgm:prSet presAssocID="{BC296EFC-8C0C-4CFA-897E-2B0A6A2B5D32}" presName="accent_5" presStyleCnt="0"/>
      <dgm:spPr/>
    </dgm:pt>
    <dgm:pt modelId="{1BE8B018-0FA6-48FC-9CD9-8C23E26CB2A2}" type="pres">
      <dgm:prSet presAssocID="{BC296EFC-8C0C-4CFA-897E-2B0A6A2B5D32}" presName="accentRepeatNode" presStyleLbl="solidFgAcc1" presStyleIdx="4" presStyleCnt="5" custLinFactY="-30585" custLinFactNeighborX="45875" custLinFactNeighborY="-100000"/>
      <dgm:spPr>
        <a:blipFill rotWithShape="0">
          <a:blip xmlns:r="http://schemas.openxmlformats.org/officeDocument/2006/relationships" r:embed="rId5"/>
          <a:stretch>
            <a:fillRect/>
          </a:stretch>
        </a:blipFill>
      </dgm:spPr>
      <dgm:t>
        <a:bodyPr/>
        <a:lstStyle/>
        <a:p>
          <a:endParaRPr lang="ru-RU"/>
        </a:p>
      </dgm:t>
    </dgm:pt>
  </dgm:ptLst>
  <dgm:cxnLst>
    <dgm:cxn modelId="{203348F0-B67A-45E8-8D8E-12C8E3FE1877}" srcId="{397E2084-2501-9549-864D-F22547188FAC}" destId="{BC296EFC-8C0C-4CFA-897E-2B0A6A2B5D32}" srcOrd="4" destOrd="0" parTransId="{6E0DE9F0-3176-49A6-A089-D46E998B9F4D}" sibTransId="{2659AEC7-3B6A-49D1-A36D-F039804B2E49}"/>
    <dgm:cxn modelId="{064A2A0B-F544-4517-B792-2512D8A1D4C8}" type="presOf" srcId="{334E3F44-E844-4FF8-A9ED-BC4DBB8A4B34}" destId="{71CA1F1F-5941-4B81-885B-B16CD1386525}" srcOrd="0" destOrd="0" presId="urn:microsoft.com/office/officeart/2008/layout/VerticalCurvedList"/>
    <dgm:cxn modelId="{90F98C8A-13FB-4F69-B10A-347A079869EE}" type="presOf" srcId="{B679D500-B7EE-F540-96F3-6BCEBBC5F82B}" destId="{D64175BA-EAA1-4B4C-B023-A0DC88471B96}" srcOrd="0" destOrd="0" presId="urn:microsoft.com/office/officeart/2008/layout/VerticalCurvedList"/>
    <dgm:cxn modelId="{3E6667DA-3815-4700-81D3-F5C7ED029663}" type="presOf" srcId="{DB69762B-6F62-4384-B3CB-551CB529A3D9}" destId="{AD493EF1-0B52-5148-882F-D572A9550A28}" srcOrd="0" destOrd="0" presId="urn:microsoft.com/office/officeart/2008/layout/VerticalCurvedList"/>
    <dgm:cxn modelId="{D4E10A0A-306A-4C48-A13F-8747005DE72E}" type="presOf" srcId="{BC296EFC-8C0C-4CFA-897E-2B0A6A2B5D32}" destId="{FCB14B98-5949-4FD3-B882-662CFA279B5D}" srcOrd="0" destOrd="0" presId="urn:microsoft.com/office/officeart/2008/layout/VerticalCurvedList"/>
    <dgm:cxn modelId="{E38C1770-ED9F-4F45-995B-B3D944847106}" srcId="{397E2084-2501-9549-864D-F22547188FAC}" destId="{334E3F44-E844-4FF8-A9ED-BC4DBB8A4B34}" srcOrd="3" destOrd="0" parTransId="{46F53B60-310A-4F11-A15D-9BA1E13BAB37}" sibTransId="{A0263D42-9843-4A6C-ADF7-8C1B5396570F}"/>
    <dgm:cxn modelId="{9AD7DA8B-79AC-434F-87F1-81FA0C10DCBF}" type="presOf" srcId="{0BFC3730-6542-EE48-A748-EFD222F1C0DB}" destId="{78292CF5-4719-BC48-AF41-374D0958582B}" srcOrd="0" destOrd="0" presId="urn:microsoft.com/office/officeart/2008/layout/VerticalCurvedList"/>
    <dgm:cxn modelId="{C9289128-815B-4DD2-AA31-A2752E2761A1}" srcId="{397E2084-2501-9549-864D-F22547188FAC}" destId="{63592913-847F-486F-A9ED-A51B3E51BD72}" srcOrd="0" destOrd="0" parTransId="{6E4EB7E5-9CE4-45A2-9D73-0A3E4961AF0D}" sibTransId="{DB69762B-6F62-4384-B3CB-551CB529A3D9}"/>
    <dgm:cxn modelId="{57203FC9-9C6B-124D-A0D9-34A97FAC546A}" srcId="{397E2084-2501-9549-864D-F22547188FAC}" destId="{B679D500-B7EE-F540-96F3-6BCEBBC5F82B}" srcOrd="1" destOrd="0" parTransId="{CCB0BC4C-8257-8743-B352-94882BFE1D63}" sibTransId="{33474165-BC3D-6E4C-8929-5C7CEFB076F3}"/>
    <dgm:cxn modelId="{1EF46D78-BE38-0B4B-A992-B3EAC2F431C9}" srcId="{397E2084-2501-9549-864D-F22547188FAC}" destId="{0BFC3730-6542-EE48-A748-EFD222F1C0DB}" srcOrd="2" destOrd="0" parTransId="{001BD294-901C-3B4E-88AC-325975140D4B}" sibTransId="{CBC96EA7-33BD-6343-BA39-C84D7FA21E4C}"/>
    <dgm:cxn modelId="{1B04F223-C9E8-4A66-92F7-D6D27181C417}" type="presOf" srcId="{63592913-847F-486F-A9ED-A51B3E51BD72}" destId="{4A79D823-E3B2-4BC6-B2E4-8777290A78CA}" srcOrd="0" destOrd="0" presId="urn:microsoft.com/office/officeart/2008/layout/VerticalCurvedList"/>
    <dgm:cxn modelId="{680D3368-24C8-409D-9F08-8E9D050BF6B5}" type="presOf" srcId="{397E2084-2501-9549-864D-F22547188FAC}" destId="{16CED174-A7E1-7743-9EC4-8DD23CD8ACC6}" srcOrd="0" destOrd="0" presId="urn:microsoft.com/office/officeart/2008/layout/VerticalCurvedList"/>
    <dgm:cxn modelId="{52F782ED-54DF-4FBF-989D-FA9ECFF1C69A}" type="presParOf" srcId="{16CED174-A7E1-7743-9EC4-8DD23CD8ACC6}" destId="{3F58C35E-B343-0149-BD38-83A6008DA92E}" srcOrd="0" destOrd="0" presId="urn:microsoft.com/office/officeart/2008/layout/VerticalCurvedList"/>
    <dgm:cxn modelId="{F414824E-B21A-4EDB-87EE-080BAF741FF5}" type="presParOf" srcId="{3F58C35E-B343-0149-BD38-83A6008DA92E}" destId="{15907757-A219-AE46-BD6D-5D36BBB78B59}" srcOrd="0" destOrd="0" presId="urn:microsoft.com/office/officeart/2008/layout/VerticalCurvedList"/>
    <dgm:cxn modelId="{0983B622-A92F-44CC-9D88-ED28E19F64B3}" type="presParOf" srcId="{15907757-A219-AE46-BD6D-5D36BBB78B59}" destId="{F537CD8D-F9D0-4E44-84CA-57787B637560}" srcOrd="0" destOrd="0" presId="urn:microsoft.com/office/officeart/2008/layout/VerticalCurvedList"/>
    <dgm:cxn modelId="{1AC50BF9-A866-4577-879C-E7397F973987}" type="presParOf" srcId="{15907757-A219-AE46-BD6D-5D36BBB78B59}" destId="{AD493EF1-0B52-5148-882F-D572A9550A28}" srcOrd="1" destOrd="0" presId="urn:microsoft.com/office/officeart/2008/layout/VerticalCurvedList"/>
    <dgm:cxn modelId="{8C2A1B35-F776-4C97-A248-31969583348C}" type="presParOf" srcId="{15907757-A219-AE46-BD6D-5D36BBB78B59}" destId="{AE7F7599-9531-E843-AAA7-FEEEF6E3F562}" srcOrd="2" destOrd="0" presId="urn:microsoft.com/office/officeart/2008/layout/VerticalCurvedList"/>
    <dgm:cxn modelId="{782F6D6B-684C-4BD2-B436-2C3E3459F7BC}" type="presParOf" srcId="{15907757-A219-AE46-BD6D-5D36BBB78B59}" destId="{48246E0E-8934-E447-AD32-A01C5B196F0F}" srcOrd="3" destOrd="0" presId="urn:microsoft.com/office/officeart/2008/layout/VerticalCurvedList"/>
    <dgm:cxn modelId="{08D53A24-3699-4257-ABCE-6D7E3349347E}" type="presParOf" srcId="{3F58C35E-B343-0149-BD38-83A6008DA92E}" destId="{4A79D823-E3B2-4BC6-B2E4-8777290A78CA}" srcOrd="1" destOrd="0" presId="urn:microsoft.com/office/officeart/2008/layout/VerticalCurvedList"/>
    <dgm:cxn modelId="{B88FB1BA-D7DC-41B9-B3B9-B1A7E3825C48}" type="presParOf" srcId="{3F58C35E-B343-0149-BD38-83A6008DA92E}" destId="{393DCD2D-897D-4E21-81E8-D1B01DBB63EC}" srcOrd="2" destOrd="0" presId="urn:microsoft.com/office/officeart/2008/layout/VerticalCurvedList"/>
    <dgm:cxn modelId="{333D8DEC-8C07-4FFC-8283-7B6863976F61}" type="presParOf" srcId="{393DCD2D-897D-4E21-81E8-D1B01DBB63EC}" destId="{D73FDBD4-4092-419D-AFF8-D83B797075BC}" srcOrd="0" destOrd="0" presId="urn:microsoft.com/office/officeart/2008/layout/VerticalCurvedList"/>
    <dgm:cxn modelId="{B211185F-E951-497D-BEE0-AAF456E40333}" type="presParOf" srcId="{3F58C35E-B343-0149-BD38-83A6008DA92E}" destId="{D64175BA-EAA1-4B4C-B023-A0DC88471B96}" srcOrd="3" destOrd="0" presId="urn:microsoft.com/office/officeart/2008/layout/VerticalCurvedList"/>
    <dgm:cxn modelId="{D2FE0973-5B7B-4BEB-8CEB-A32A8A3A006E}" type="presParOf" srcId="{3F58C35E-B343-0149-BD38-83A6008DA92E}" destId="{540A3833-C57C-A94E-93CD-70070C4C0532}" srcOrd="4" destOrd="0" presId="urn:microsoft.com/office/officeart/2008/layout/VerticalCurvedList"/>
    <dgm:cxn modelId="{C5425AAD-6773-499E-B246-673166733BB7}" type="presParOf" srcId="{540A3833-C57C-A94E-93CD-70070C4C0532}" destId="{3F657CE4-8DBB-C64A-8AAD-FA6E3F35EB60}" srcOrd="0" destOrd="0" presId="urn:microsoft.com/office/officeart/2008/layout/VerticalCurvedList"/>
    <dgm:cxn modelId="{EFA60C70-750D-4E41-8768-4B267A905CCB}" type="presParOf" srcId="{3F58C35E-B343-0149-BD38-83A6008DA92E}" destId="{78292CF5-4719-BC48-AF41-374D0958582B}" srcOrd="5" destOrd="0" presId="urn:microsoft.com/office/officeart/2008/layout/VerticalCurvedList"/>
    <dgm:cxn modelId="{7D92D5F9-B79E-4206-A67F-E82585CA37E8}" type="presParOf" srcId="{3F58C35E-B343-0149-BD38-83A6008DA92E}" destId="{32EC37F7-93DB-5445-91DC-007E5C2156E5}" srcOrd="6" destOrd="0" presId="urn:microsoft.com/office/officeart/2008/layout/VerticalCurvedList"/>
    <dgm:cxn modelId="{667ABC56-545B-4201-B7D2-DD5C80895A2D}" type="presParOf" srcId="{32EC37F7-93DB-5445-91DC-007E5C2156E5}" destId="{4D890868-2E5F-E447-B79E-2685842E5821}" srcOrd="0" destOrd="0" presId="urn:microsoft.com/office/officeart/2008/layout/VerticalCurvedList"/>
    <dgm:cxn modelId="{7B040541-6CBE-4724-912F-DD836DB333FD}" type="presParOf" srcId="{3F58C35E-B343-0149-BD38-83A6008DA92E}" destId="{71CA1F1F-5941-4B81-885B-B16CD1386525}" srcOrd="7" destOrd="0" presId="urn:microsoft.com/office/officeart/2008/layout/VerticalCurvedList"/>
    <dgm:cxn modelId="{91EE02FC-A061-4DA7-B0CD-A2B5FC2A1F1D}" type="presParOf" srcId="{3F58C35E-B343-0149-BD38-83A6008DA92E}" destId="{675503C6-B469-4111-9EE3-3DA19D378868}" srcOrd="8" destOrd="0" presId="urn:microsoft.com/office/officeart/2008/layout/VerticalCurvedList"/>
    <dgm:cxn modelId="{4E78A801-D908-4C7F-B021-FB0ABE9E6288}" type="presParOf" srcId="{675503C6-B469-4111-9EE3-3DA19D378868}" destId="{6258FE99-34B2-4FE7-90A6-6333EC20D04A}" srcOrd="0" destOrd="0" presId="urn:microsoft.com/office/officeart/2008/layout/VerticalCurvedList"/>
    <dgm:cxn modelId="{6586E07E-E525-4A38-9601-165FC85E0886}" type="presParOf" srcId="{3F58C35E-B343-0149-BD38-83A6008DA92E}" destId="{FCB14B98-5949-4FD3-B882-662CFA279B5D}" srcOrd="9" destOrd="0" presId="urn:microsoft.com/office/officeart/2008/layout/VerticalCurvedList"/>
    <dgm:cxn modelId="{EBF80EBB-EB17-460C-B9FE-24E78D84EA3B}" type="presParOf" srcId="{3F58C35E-B343-0149-BD38-83A6008DA92E}" destId="{FCF867A3-0DB6-4FA3-AAE6-A6E6371B6D30}" srcOrd="10" destOrd="0" presId="urn:microsoft.com/office/officeart/2008/layout/VerticalCurvedList"/>
    <dgm:cxn modelId="{609AD6C2-AFB0-49F0-811A-4E99D35DBD55}" type="presParOf" srcId="{FCF867A3-0DB6-4FA3-AAE6-A6E6371B6D30}" destId="{1BE8B018-0FA6-48FC-9CD9-8C23E26CB2A2}"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9030CF-FAB2-4718-8047-35A7C8F5F191}" type="doc">
      <dgm:prSet loTypeId="urn:microsoft.com/office/officeart/2005/8/layout/chevron2" loCatId="list" qsTypeId="urn:microsoft.com/office/officeart/2005/8/quickstyle/3d2" qsCatId="3D" csTypeId="urn:microsoft.com/office/officeart/2005/8/colors/accent1_2" csCatId="accent1" phldr="1"/>
      <dgm:spPr/>
      <dgm:t>
        <a:bodyPr/>
        <a:lstStyle/>
        <a:p>
          <a:endParaRPr lang="ru-RU"/>
        </a:p>
      </dgm:t>
    </dgm:pt>
    <dgm:pt modelId="{57059333-A80C-4902-904D-330517E64ABD}">
      <dgm:prSet phldrT="[Текст]" custT="1"/>
      <dgm:spPr>
        <a:gradFill rotWithShape="0">
          <a:gsLst>
            <a:gs pos="0">
              <a:schemeClr val="accent1">
                <a:hueOff val="0"/>
                <a:satOff val="0"/>
                <a:lumOff val="0"/>
                <a:alphaOff val="0"/>
                <a:tint val="43000"/>
                <a:satMod val="165000"/>
              </a:schemeClr>
            </a:gs>
            <a:gs pos="22000">
              <a:schemeClr val="accent1">
                <a:hueOff val="0"/>
                <a:satOff val="0"/>
                <a:lumOff val="0"/>
                <a:alphaOff val="0"/>
                <a:tint val="83000"/>
                <a:satMod val="155000"/>
              </a:schemeClr>
            </a:gs>
            <a:gs pos="100000">
              <a:schemeClr val="accent1">
                <a:hueOff val="0"/>
                <a:satOff val="0"/>
                <a:lumOff val="0"/>
                <a:alphaOff val="0"/>
                <a:shade val="85000"/>
              </a:schemeClr>
            </a:gs>
          </a:gsLst>
        </a:gradFill>
      </dgm:spPr>
      <dgm:t>
        <a:bodyPr/>
        <a:lstStyle/>
        <a:p>
          <a:r>
            <a:rPr lang="ru-RU" sz="1800" b="1" dirty="0" smtClean="0"/>
            <a:t> </a:t>
          </a:r>
          <a:r>
            <a:rPr lang="ru-RU" sz="1100" b="1" dirty="0" smtClean="0"/>
            <a:t>№</a:t>
          </a:r>
          <a:r>
            <a:rPr lang="ru-RU" sz="1800" b="1" dirty="0" smtClean="0"/>
            <a:t>П13-15185</a:t>
          </a:r>
          <a:endParaRPr lang="ru-RU" sz="1800" b="1" dirty="0"/>
        </a:p>
      </dgm:t>
    </dgm:pt>
    <dgm:pt modelId="{D9606AFD-E671-45F8-BEDF-C961FFC112B6}" type="parTrans" cxnId="{D0CEF31D-4F2F-474E-AF43-D3E2D9F96AFB}">
      <dgm:prSet/>
      <dgm:spPr/>
      <dgm:t>
        <a:bodyPr/>
        <a:lstStyle/>
        <a:p>
          <a:endParaRPr lang="ru-RU"/>
        </a:p>
      </dgm:t>
    </dgm:pt>
    <dgm:pt modelId="{F24F7FE3-9E66-4428-B543-D12025F8FDDD}" type="sibTrans" cxnId="{D0CEF31D-4F2F-474E-AF43-D3E2D9F96AFB}">
      <dgm:prSet/>
      <dgm:spPr/>
      <dgm:t>
        <a:bodyPr/>
        <a:lstStyle/>
        <a:p>
          <a:endParaRPr lang="ru-RU"/>
        </a:p>
      </dgm:t>
    </dgm:pt>
    <dgm:pt modelId="{4D926DFA-FBB6-4280-A2AA-3C0BA971C868}">
      <dgm:prSet phldrT="[Текст]" custT="1"/>
      <dgm:spPr>
        <a:gradFill flip="none" rotWithShape="1">
          <a:gsLst>
            <a:gs pos="0">
              <a:srgbClr val="D6E9EA"/>
            </a:gs>
            <a:gs pos="99000">
              <a:srgbClr val="DDFFEC"/>
            </a:gs>
          </a:gsLst>
          <a:lin ang="2700000" scaled="1"/>
          <a:tileRect/>
        </a:gradFill>
      </dgm:spPr>
      <dgm:t>
        <a:bodyPr/>
        <a:lstStyle/>
        <a:p>
          <a:pPr algn="just">
            <a:lnSpc>
              <a:spcPct val="100000"/>
            </a:lnSpc>
          </a:pPr>
          <a:r>
            <a:rPr lang="ru-RU" sz="1600" dirty="0" smtClean="0">
              <a:solidFill>
                <a:schemeClr val="accent1">
                  <a:lumMod val="75000"/>
                </a:schemeClr>
              </a:solidFill>
              <a:latin typeface="Arial" panose="020B0604020202020204" pitchFamily="34" charset="0"/>
              <a:cs typeface="Arial" panose="020B0604020202020204" pitchFamily="34" charset="0"/>
            </a:rPr>
            <a:t>от 01.04.2014 «В суточный срок внести в Прав-во РФ для утверждения проект «Дорожной карты» по интеграции бюджетной системы Республики Крым и г. Севастополя в бюджетную систему РФ» (внесено письмом МФ РФ № 01-02-01/02-14946 от 03.04.2014)</a:t>
          </a:r>
          <a:endParaRPr lang="ru-RU" sz="1600" dirty="0">
            <a:solidFill>
              <a:schemeClr val="accent1">
                <a:lumMod val="75000"/>
              </a:schemeClr>
            </a:solidFill>
            <a:latin typeface="Arial" panose="020B0604020202020204" pitchFamily="34" charset="0"/>
            <a:cs typeface="Arial" panose="020B0604020202020204" pitchFamily="34" charset="0"/>
          </a:endParaRPr>
        </a:p>
      </dgm:t>
    </dgm:pt>
    <dgm:pt modelId="{35CA1A6C-F4C0-4DD6-9F62-6B1B32DC42FB}" type="parTrans" cxnId="{E0614644-23BD-4C03-8608-0601DF258C2A}">
      <dgm:prSet/>
      <dgm:spPr/>
      <dgm:t>
        <a:bodyPr/>
        <a:lstStyle/>
        <a:p>
          <a:endParaRPr lang="ru-RU"/>
        </a:p>
      </dgm:t>
    </dgm:pt>
    <dgm:pt modelId="{313DF906-10CB-4DCC-A930-264E24D40134}" type="sibTrans" cxnId="{E0614644-23BD-4C03-8608-0601DF258C2A}">
      <dgm:prSet/>
      <dgm:spPr/>
      <dgm:t>
        <a:bodyPr/>
        <a:lstStyle/>
        <a:p>
          <a:endParaRPr lang="ru-RU"/>
        </a:p>
      </dgm:t>
    </dgm:pt>
    <dgm:pt modelId="{E58A6354-AE79-453E-9655-B23F12C4B525}">
      <dgm:prSet phldrT="[Текст]" custT="1"/>
      <dgm:spPr>
        <a:gradFill rotWithShape="0">
          <a:gsLst>
            <a:gs pos="0">
              <a:schemeClr val="accent1">
                <a:hueOff val="0"/>
                <a:satOff val="0"/>
                <a:lumOff val="0"/>
                <a:alphaOff val="0"/>
                <a:tint val="43000"/>
                <a:satMod val="165000"/>
              </a:schemeClr>
            </a:gs>
            <a:gs pos="32000">
              <a:schemeClr val="accent1">
                <a:hueOff val="0"/>
                <a:satOff val="0"/>
                <a:lumOff val="0"/>
                <a:alphaOff val="0"/>
                <a:tint val="83000"/>
                <a:satMod val="155000"/>
              </a:schemeClr>
            </a:gs>
            <a:gs pos="100000">
              <a:schemeClr val="accent1">
                <a:hueOff val="0"/>
                <a:satOff val="0"/>
                <a:lumOff val="0"/>
                <a:alphaOff val="0"/>
                <a:shade val="85000"/>
              </a:schemeClr>
            </a:gs>
          </a:gsLst>
        </a:gradFill>
      </dgm:spPr>
      <dgm:t>
        <a:bodyPr/>
        <a:lstStyle/>
        <a:p>
          <a:r>
            <a:rPr lang="ru-RU" sz="1600" b="1" dirty="0" smtClean="0"/>
            <a:t>Приказ МФ №111</a:t>
          </a:r>
          <a:endParaRPr lang="ru-RU" sz="1600" b="1" dirty="0"/>
        </a:p>
      </dgm:t>
    </dgm:pt>
    <dgm:pt modelId="{F7D426F4-C2DE-4EDB-9E16-F0A1D4A10CA0}" type="parTrans" cxnId="{8BD5332E-2563-4EC3-93AF-F9B7D15F7BA6}">
      <dgm:prSet/>
      <dgm:spPr/>
      <dgm:t>
        <a:bodyPr/>
        <a:lstStyle/>
        <a:p>
          <a:endParaRPr lang="ru-RU"/>
        </a:p>
      </dgm:t>
    </dgm:pt>
    <dgm:pt modelId="{3FAD582E-6D9E-480D-B995-456C9EC89FC2}" type="sibTrans" cxnId="{8BD5332E-2563-4EC3-93AF-F9B7D15F7BA6}">
      <dgm:prSet/>
      <dgm:spPr/>
      <dgm:t>
        <a:bodyPr/>
        <a:lstStyle/>
        <a:p>
          <a:endParaRPr lang="ru-RU"/>
        </a:p>
      </dgm:t>
    </dgm:pt>
    <dgm:pt modelId="{36BC41A1-D33D-4C94-96FD-A073923BFF3A}">
      <dgm:prSet phldrT="[Текст]" custT="1"/>
      <dgm:spPr>
        <a:gradFill flip="none" rotWithShape="1">
          <a:gsLst>
            <a:gs pos="0">
              <a:srgbClr val="D6E9EA"/>
            </a:gs>
            <a:gs pos="100000">
              <a:srgbClr val="FBFFFD"/>
            </a:gs>
          </a:gsLst>
          <a:lin ang="2700000" scaled="1"/>
          <a:tileRect/>
        </a:gradFill>
      </dgm:spPr>
      <dgm:t>
        <a:bodyPr/>
        <a:lstStyle/>
        <a:p>
          <a:pPr algn="just">
            <a:lnSpc>
              <a:spcPct val="100000"/>
            </a:lnSpc>
          </a:pPr>
          <a:r>
            <a:rPr lang="ru-RU" sz="1600" dirty="0" smtClean="0">
              <a:solidFill>
                <a:schemeClr val="accent1">
                  <a:lumMod val="75000"/>
                </a:schemeClr>
              </a:solidFill>
              <a:latin typeface="Arial" panose="020B0604020202020204" pitchFamily="34" charset="0"/>
              <a:cs typeface="Arial" panose="020B0604020202020204" pitchFamily="34" charset="0"/>
            </a:rPr>
            <a:t>от 15.04.2014 «Об образовании Рабочей группы по вопросам методологии бюджетного процесса на территории Республики Крым и г. Севастополя»</a:t>
          </a:r>
          <a:endParaRPr lang="ru-RU" sz="1600" dirty="0">
            <a:solidFill>
              <a:schemeClr val="accent1">
                <a:lumMod val="75000"/>
              </a:schemeClr>
            </a:solidFill>
            <a:latin typeface="Arial" panose="020B0604020202020204" pitchFamily="34" charset="0"/>
            <a:cs typeface="Arial" panose="020B0604020202020204" pitchFamily="34" charset="0"/>
          </a:endParaRPr>
        </a:p>
      </dgm:t>
    </dgm:pt>
    <dgm:pt modelId="{E10C307A-6044-486D-B248-6F59B3088309}" type="parTrans" cxnId="{43B87B9A-E579-411E-9945-381A9D15D606}">
      <dgm:prSet/>
      <dgm:spPr/>
      <dgm:t>
        <a:bodyPr/>
        <a:lstStyle/>
        <a:p>
          <a:endParaRPr lang="ru-RU"/>
        </a:p>
      </dgm:t>
    </dgm:pt>
    <dgm:pt modelId="{DD5CDF95-2A65-44DA-B6CD-8913B0084246}" type="sibTrans" cxnId="{43B87B9A-E579-411E-9945-381A9D15D606}">
      <dgm:prSet/>
      <dgm:spPr/>
      <dgm:t>
        <a:bodyPr/>
        <a:lstStyle/>
        <a:p>
          <a:endParaRPr lang="ru-RU"/>
        </a:p>
      </dgm:t>
    </dgm:pt>
    <dgm:pt modelId="{09B0943C-82E0-49E0-A5C7-EC4D2FCD5A09}">
      <dgm:prSet phldrT="[Текст]" custT="1"/>
      <dgm:spPr>
        <a:gradFill rotWithShape="0">
          <a:gsLst>
            <a:gs pos="0">
              <a:schemeClr val="accent1">
                <a:hueOff val="0"/>
                <a:satOff val="0"/>
                <a:lumOff val="0"/>
                <a:alphaOff val="0"/>
                <a:tint val="43000"/>
                <a:satMod val="165000"/>
              </a:schemeClr>
            </a:gs>
            <a:gs pos="29000">
              <a:schemeClr val="accent1">
                <a:hueOff val="0"/>
                <a:satOff val="0"/>
                <a:lumOff val="0"/>
                <a:alphaOff val="0"/>
                <a:tint val="83000"/>
                <a:satMod val="155000"/>
              </a:schemeClr>
            </a:gs>
            <a:gs pos="100000">
              <a:schemeClr val="accent1">
                <a:hueOff val="0"/>
                <a:satOff val="0"/>
                <a:lumOff val="0"/>
                <a:alphaOff val="0"/>
                <a:shade val="85000"/>
              </a:schemeClr>
            </a:gs>
          </a:gsLst>
        </a:gradFill>
      </dgm:spPr>
      <dgm:t>
        <a:bodyPr/>
        <a:lstStyle/>
        <a:p>
          <a:r>
            <a:rPr lang="ru-RU" sz="1200" b="1" dirty="0" smtClean="0"/>
            <a:t>№</a:t>
          </a:r>
          <a:r>
            <a:rPr lang="ru-RU" sz="1600" b="1" dirty="0" smtClean="0"/>
            <a:t>ДК-П13-2750</a:t>
          </a:r>
          <a:endParaRPr lang="ru-RU" sz="1600" b="1" dirty="0"/>
        </a:p>
      </dgm:t>
    </dgm:pt>
    <dgm:pt modelId="{ADD5D61A-9350-4293-B0B1-5C17A4BDB8D7}" type="parTrans" cxnId="{3FDE1812-7C7D-4C4C-AAA2-9042C6AB1EE7}">
      <dgm:prSet/>
      <dgm:spPr/>
      <dgm:t>
        <a:bodyPr/>
        <a:lstStyle/>
        <a:p>
          <a:endParaRPr lang="ru-RU"/>
        </a:p>
      </dgm:t>
    </dgm:pt>
    <dgm:pt modelId="{2051A0B3-231F-4A2E-BC05-0BEEC23190AD}" type="sibTrans" cxnId="{3FDE1812-7C7D-4C4C-AAA2-9042C6AB1EE7}">
      <dgm:prSet/>
      <dgm:spPr/>
      <dgm:t>
        <a:bodyPr/>
        <a:lstStyle/>
        <a:p>
          <a:endParaRPr lang="ru-RU"/>
        </a:p>
      </dgm:t>
    </dgm:pt>
    <dgm:pt modelId="{A845520B-2F62-4A4D-8AEE-8CC228F8B44F}">
      <dgm:prSet phldrT="[Текст]" custT="1"/>
      <dgm:spPr>
        <a:gradFill flip="none" rotWithShape="1">
          <a:gsLst>
            <a:gs pos="21000">
              <a:schemeClr val="accent2">
                <a:lumMod val="20000"/>
                <a:lumOff val="80000"/>
              </a:schemeClr>
            </a:gs>
            <a:gs pos="99000">
              <a:srgbClr val="E5FFF1"/>
            </a:gs>
          </a:gsLst>
          <a:lin ang="2700000" scaled="1"/>
          <a:tileRect/>
        </a:gradFill>
      </dgm:spPr>
      <dgm:t>
        <a:bodyPr/>
        <a:lstStyle/>
        <a:p>
          <a:pPr algn="just">
            <a:lnSpc>
              <a:spcPct val="100000"/>
            </a:lnSpc>
          </a:pPr>
          <a:r>
            <a:rPr lang="ru-RU" sz="1600" dirty="0" smtClean="0">
              <a:solidFill>
                <a:schemeClr val="accent1">
                  <a:lumMod val="75000"/>
                </a:schemeClr>
              </a:solidFill>
              <a:latin typeface="Arial" panose="020B0604020202020204" pitchFamily="34" charset="0"/>
              <a:cs typeface="Arial" panose="020B0604020202020204" pitchFamily="34" charset="0"/>
            </a:rPr>
            <a:t>от 19.04.2014 поручение Д.Н.Козака утвердить план мероприятий ("Дорожную карту") по интеграции бюджетной системы Республики Крым и г. Севастополя в бюджетную систему Российской Федерации и обеспечить его реализацию</a:t>
          </a:r>
          <a:r>
            <a:rPr lang="ru-RU" sz="2000" dirty="0" smtClean="0">
              <a:solidFill>
                <a:schemeClr val="accent1">
                  <a:lumMod val="75000"/>
                </a:schemeClr>
              </a:solidFill>
              <a:latin typeface="Arial" panose="020B0604020202020204" pitchFamily="34" charset="0"/>
              <a:cs typeface="Arial" panose="020B0604020202020204" pitchFamily="34" charset="0"/>
            </a:rPr>
            <a:t>. </a:t>
          </a:r>
          <a:endParaRPr lang="ru-RU" sz="2000" dirty="0">
            <a:solidFill>
              <a:schemeClr val="accent1">
                <a:lumMod val="75000"/>
              </a:schemeClr>
            </a:solidFill>
            <a:latin typeface="Arial" panose="020B0604020202020204" pitchFamily="34" charset="0"/>
            <a:cs typeface="Arial" panose="020B0604020202020204" pitchFamily="34" charset="0"/>
          </a:endParaRPr>
        </a:p>
      </dgm:t>
    </dgm:pt>
    <dgm:pt modelId="{E5727CBB-4C9E-43B4-86D5-192C6D64C167}" type="parTrans" cxnId="{D0A77893-C60B-44FF-93B7-76F33AE464B5}">
      <dgm:prSet/>
      <dgm:spPr/>
      <dgm:t>
        <a:bodyPr/>
        <a:lstStyle/>
        <a:p>
          <a:endParaRPr lang="ru-RU"/>
        </a:p>
      </dgm:t>
    </dgm:pt>
    <dgm:pt modelId="{1EBDC6A4-C895-4F1C-92DD-07AEC0FE3223}" type="sibTrans" cxnId="{D0A77893-C60B-44FF-93B7-76F33AE464B5}">
      <dgm:prSet/>
      <dgm:spPr/>
      <dgm:t>
        <a:bodyPr/>
        <a:lstStyle/>
        <a:p>
          <a:endParaRPr lang="ru-RU"/>
        </a:p>
      </dgm:t>
    </dgm:pt>
    <dgm:pt modelId="{9A61D253-31B9-4A5E-89F6-478669B40EF9}">
      <dgm:prSet phldrT="[Текст]" custT="1"/>
      <dgm:spPr>
        <a:gradFill rotWithShape="0">
          <a:gsLst>
            <a:gs pos="0">
              <a:schemeClr val="accent1">
                <a:hueOff val="0"/>
                <a:satOff val="0"/>
                <a:lumOff val="0"/>
                <a:alphaOff val="0"/>
                <a:tint val="43000"/>
                <a:satMod val="165000"/>
              </a:schemeClr>
            </a:gs>
            <a:gs pos="29000">
              <a:schemeClr val="accent1">
                <a:hueOff val="0"/>
                <a:satOff val="0"/>
                <a:lumOff val="0"/>
                <a:alphaOff val="0"/>
                <a:tint val="83000"/>
                <a:satMod val="155000"/>
              </a:schemeClr>
            </a:gs>
            <a:gs pos="100000">
              <a:schemeClr val="accent1">
                <a:hueOff val="0"/>
                <a:satOff val="0"/>
                <a:lumOff val="0"/>
                <a:alphaOff val="0"/>
                <a:shade val="85000"/>
              </a:schemeClr>
            </a:gs>
          </a:gsLst>
        </a:gradFill>
      </dgm:spPr>
      <dgm:t>
        <a:bodyPr/>
        <a:lstStyle/>
        <a:p>
          <a:r>
            <a:rPr lang="ru-RU" sz="1100" b="1" dirty="0" smtClean="0">
              <a:solidFill>
                <a:schemeClr val="bg1"/>
              </a:solidFill>
            </a:rPr>
            <a:t>Дорожная</a:t>
          </a:r>
          <a:r>
            <a:rPr lang="ru-RU" sz="1400" b="1" dirty="0" smtClean="0">
              <a:solidFill>
                <a:schemeClr val="bg1"/>
              </a:solidFill>
            </a:rPr>
            <a:t> </a:t>
          </a:r>
        </a:p>
        <a:p>
          <a:r>
            <a:rPr lang="ru-RU" sz="1400" b="1" dirty="0" smtClean="0">
              <a:solidFill>
                <a:schemeClr val="bg1"/>
              </a:solidFill>
            </a:rPr>
            <a:t>карта</a:t>
          </a:r>
        </a:p>
        <a:p>
          <a:r>
            <a:rPr lang="ru-RU" sz="1400" b="1" dirty="0" smtClean="0">
              <a:solidFill>
                <a:schemeClr val="bg1"/>
              </a:solidFill>
            </a:rPr>
            <a:t>Крыма</a:t>
          </a:r>
          <a:endParaRPr lang="ru-RU" sz="1400" b="1" dirty="0">
            <a:solidFill>
              <a:schemeClr val="bg1"/>
            </a:solidFill>
          </a:endParaRPr>
        </a:p>
      </dgm:t>
    </dgm:pt>
    <dgm:pt modelId="{220DD626-0601-4D8C-9578-9BD429D2D488}" type="parTrans" cxnId="{13133977-C435-4447-8ECB-F1ED46F9F8C5}">
      <dgm:prSet/>
      <dgm:spPr/>
      <dgm:t>
        <a:bodyPr/>
        <a:lstStyle/>
        <a:p>
          <a:endParaRPr lang="ru-RU"/>
        </a:p>
      </dgm:t>
    </dgm:pt>
    <dgm:pt modelId="{4A665220-3898-41F7-A298-AFFD30839908}" type="sibTrans" cxnId="{13133977-C435-4447-8ECB-F1ED46F9F8C5}">
      <dgm:prSet/>
      <dgm:spPr/>
      <dgm:t>
        <a:bodyPr/>
        <a:lstStyle/>
        <a:p>
          <a:endParaRPr lang="ru-RU"/>
        </a:p>
      </dgm:t>
    </dgm:pt>
    <dgm:pt modelId="{44A719F0-ED60-4E17-8C32-A815C63B377E}">
      <dgm:prSet custT="1"/>
      <dgm:spPr>
        <a:gradFill flip="none" rotWithShape="1">
          <a:gsLst>
            <a:gs pos="0">
              <a:srgbClr val="D6E9EA"/>
            </a:gs>
            <a:gs pos="100000">
              <a:srgbClr val="FBFFFD"/>
            </a:gs>
          </a:gsLst>
          <a:lin ang="2700000" scaled="1"/>
          <a:tileRect/>
        </a:gradFill>
      </dgm:spPr>
      <dgm:t>
        <a:bodyPr/>
        <a:lstStyle/>
        <a:p>
          <a:pPr algn="l">
            <a:lnSpc>
              <a:spcPct val="90000"/>
            </a:lnSpc>
          </a:pPr>
          <a:endParaRPr lang="ru-RU" sz="1600" dirty="0">
            <a:solidFill>
              <a:schemeClr val="accent1">
                <a:lumMod val="75000"/>
              </a:schemeClr>
            </a:solidFill>
          </a:endParaRPr>
        </a:p>
      </dgm:t>
    </dgm:pt>
    <dgm:pt modelId="{62E59803-21E5-4700-96FD-B85E95C17F80}" type="parTrans" cxnId="{2508F1DA-63C8-4BA1-8671-2245B444C915}">
      <dgm:prSet/>
      <dgm:spPr/>
      <dgm:t>
        <a:bodyPr/>
        <a:lstStyle/>
        <a:p>
          <a:endParaRPr lang="ru-RU"/>
        </a:p>
      </dgm:t>
    </dgm:pt>
    <dgm:pt modelId="{D9920FF9-8D7B-4C4F-8B81-105D4E6A1446}" type="sibTrans" cxnId="{2508F1DA-63C8-4BA1-8671-2245B444C915}">
      <dgm:prSet/>
      <dgm:spPr/>
      <dgm:t>
        <a:bodyPr/>
        <a:lstStyle/>
        <a:p>
          <a:endParaRPr lang="ru-RU"/>
        </a:p>
      </dgm:t>
    </dgm:pt>
    <dgm:pt modelId="{7955491A-DF5F-4CB8-B9A3-9BF67D96B31E}">
      <dgm:prSet phldrT="[Текст]" custT="1"/>
      <dgm:spPr>
        <a:gradFill flip="none" rotWithShape="1">
          <a:gsLst>
            <a:gs pos="0">
              <a:srgbClr val="D6E9EA"/>
            </a:gs>
            <a:gs pos="100000">
              <a:srgbClr val="FBFFFD"/>
            </a:gs>
          </a:gsLst>
          <a:lin ang="2700000" scaled="1"/>
          <a:tileRect/>
        </a:gradFill>
      </dgm:spPr>
      <dgm:t>
        <a:bodyPr/>
        <a:lstStyle/>
        <a:p>
          <a:pPr algn="l">
            <a:lnSpc>
              <a:spcPct val="90000"/>
            </a:lnSpc>
          </a:pPr>
          <a:endParaRPr lang="ru-RU" sz="1800" dirty="0">
            <a:solidFill>
              <a:schemeClr val="accent1">
                <a:lumMod val="75000"/>
              </a:schemeClr>
            </a:solidFill>
          </a:endParaRPr>
        </a:p>
      </dgm:t>
    </dgm:pt>
    <dgm:pt modelId="{763704EB-62D9-43E0-BD31-87F14A3B4E64}" type="parTrans" cxnId="{AA4500B5-A484-42CD-B375-41888B0D94AA}">
      <dgm:prSet/>
      <dgm:spPr/>
      <dgm:t>
        <a:bodyPr/>
        <a:lstStyle/>
        <a:p>
          <a:endParaRPr lang="ru-RU"/>
        </a:p>
      </dgm:t>
    </dgm:pt>
    <dgm:pt modelId="{897BFFE7-FA9F-4CB6-A46E-90FBA13556BB}" type="sibTrans" cxnId="{AA4500B5-A484-42CD-B375-41888B0D94AA}">
      <dgm:prSet/>
      <dgm:spPr/>
      <dgm:t>
        <a:bodyPr/>
        <a:lstStyle/>
        <a:p>
          <a:endParaRPr lang="ru-RU"/>
        </a:p>
      </dgm:t>
    </dgm:pt>
    <dgm:pt modelId="{E9317ED0-0402-4A9A-B2A2-5F47996348C5}">
      <dgm:prSet custT="1"/>
      <dgm:spPr>
        <a:gradFill flip="none" rotWithShape="1">
          <a:gsLst>
            <a:gs pos="21000">
              <a:schemeClr val="accent2">
                <a:lumMod val="20000"/>
                <a:lumOff val="80000"/>
              </a:schemeClr>
            </a:gs>
            <a:gs pos="99000">
              <a:srgbClr val="E5FFF1"/>
            </a:gs>
          </a:gsLst>
          <a:lin ang="2700000" scaled="1"/>
          <a:tileRect/>
        </a:gradFill>
      </dgm:spPr>
      <dgm:t>
        <a:bodyPr/>
        <a:lstStyle/>
        <a:p>
          <a:pPr algn="l">
            <a:lnSpc>
              <a:spcPct val="90000"/>
            </a:lnSpc>
          </a:pPr>
          <a:endParaRPr lang="ru-RU" sz="1800" dirty="0">
            <a:solidFill>
              <a:schemeClr val="accent1">
                <a:lumMod val="75000"/>
              </a:schemeClr>
            </a:solidFill>
            <a:latin typeface="Arial" panose="020B0604020202020204" pitchFamily="34" charset="0"/>
            <a:cs typeface="Arial" panose="020B0604020202020204" pitchFamily="34" charset="0"/>
          </a:endParaRPr>
        </a:p>
      </dgm:t>
    </dgm:pt>
    <dgm:pt modelId="{0B0B30A8-79F7-4018-9E67-56597ED4B175}" type="parTrans" cxnId="{A9CF8FDB-CB5F-4134-9EC1-9460391AA7C4}">
      <dgm:prSet/>
      <dgm:spPr/>
      <dgm:t>
        <a:bodyPr/>
        <a:lstStyle/>
        <a:p>
          <a:endParaRPr lang="ru-RU"/>
        </a:p>
      </dgm:t>
    </dgm:pt>
    <dgm:pt modelId="{09FE0624-0AE7-4446-B7AD-3CF1EB59515E}" type="sibTrans" cxnId="{A9CF8FDB-CB5F-4134-9EC1-9460391AA7C4}">
      <dgm:prSet/>
      <dgm:spPr/>
      <dgm:t>
        <a:bodyPr/>
        <a:lstStyle/>
        <a:p>
          <a:endParaRPr lang="ru-RU"/>
        </a:p>
      </dgm:t>
    </dgm:pt>
    <dgm:pt modelId="{526E1E2A-3221-4940-B1CF-55C60A05E883}">
      <dgm:prSet phldrT="[Текст]" custT="1"/>
      <dgm:spPr>
        <a:gradFill flip="none" rotWithShape="1">
          <a:gsLst>
            <a:gs pos="21000">
              <a:schemeClr val="accent2">
                <a:lumMod val="20000"/>
                <a:lumOff val="80000"/>
              </a:schemeClr>
            </a:gs>
            <a:gs pos="99000">
              <a:srgbClr val="E5FFF1"/>
            </a:gs>
          </a:gsLst>
          <a:lin ang="2700000" scaled="1"/>
          <a:tileRect/>
        </a:gradFill>
      </dgm:spPr>
      <dgm:t>
        <a:bodyPr/>
        <a:lstStyle/>
        <a:p>
          <a:pPr algn="l">
            <a:lnSpc>
              <a:spcPct val="90000"/>
            </a:lnSpc>
          </a:pPr>
          <a:endParaRPr lang="ru-RU" sz="1800" dirty="0">
            <a:solidFill>
              <a:schemeClr val="accent1">
                <a:lumMod val="75000"/>
              </a:schemeClr>
            </a:solidFill>
          </a:endParaRPr>
        </a:p>
      </dgm:t>
    </dgm:pt>
    <dgm:pt modelId="{EC86E751-2B35-45A0-A04E-E99F8761692B}" type="parTrans" cxnId="{8D4DDBCD-2D53-4834-B38C-EA69FA7005AE}">
      <dgm:prSet/>
      <dgm:spPr/>
      <dgm:t>
        <a:bodyPr/>
        <a:lstStyle/>
        <a:p>
          <a:endParaRPr lang="ru-RU"/>
        </a:p>
      </dgm:t>
    </dgm:pt>
    <dgm:pt modelId="{943221A4-A755-4A5C-981C-806244723024}" type="sibTrans" cxnId="{8D4DDBCD-2D53-4834-B38C-EA69FA7005AE}">
      <dgm:prSet/>
      <dgm:spPr/>
      <dgm:t>
        <a:bodyPr/>
        <a:lstStyle/>
        <a:p>
          <a:endParaRPr lang="ru-RU"/>
        </a:p>
      </dgm:t>
    </dgm:pt>
    <dgm:pt modelId="{D80B2E6A-F5DE-4B9E-A111-67E911BC42BA}">
      <dgm:prSet custT="1"/>
      <dgm:spPr>
        <a:gradFill flip="none" rotWithShape="1">
          <a:gsLst>
            <a:gs pos="14000">
              <a:schemeClr val="accent2">
                <a:lumMod val="20000"/>
                <a:lumOff val="80000"/>
              </a:schemeClr>
            </a:gs>
            <a:gs pos="99000">
              <a:schemeClr val="bg1"/>
            </a:gs>
          </a:gsLst>
          <a:lin ang="2700000" scaled="1"/>
          <a:tileRect/>
        </a:gradFill>
      </dgm:spPr>
      <dgm:t>
        <a:bodyPr/>
        <a:lstStyle/>
        <a:p>
          <a:pPr algn="l"/>
          <a:endParaRPr lang="ru-RU" sz="1800" dirty="0">
            <a:solidFill>
              <a:schemeClr val="accent1">
                <a:lumMod val="75000"/>
              </a:schemeClr>
            </a:solidFill>
          </a:endParaRPr>
        </a:p>
      </dgm:t>
    </dgm:pt>
    <dgm:pt modelId="{6F7EF0F3-85DD-49FD-82D2-ED2DE64546DA}" type="parTrans" cxnId="{6756FBE3-3A6B-4444-96A0-7F676D145ED2}">
      <dgm:prSet/>
      <dgm:spPr/>
      <dgm:t>
        <a:bodyPr/>
        <a:lstStyle/>
        <a:p>
          <a:endParaRPr lang="ru-RU"/>
        </a:p>
      </dgm:t>
    </dgm:pt>
    <dgm:pt modelId="{E55CCE45-8090-49F2-824C-59478F747ADC}" type="sibTrans" cxnId="{6756FBE3-3A6B-4444-96A0-7F676D145ED2}">
      <dgm:prSet/>
      <dgm:spPr/>
      <dgm:t>
        <a:bodyPr/>
        <a:lstStyle/>
        <a:p>
          <a:endParaRPr lang="ru-RU"/>
        </a:p>
      </dgm:t>
    </dgm:pt>
    <dgm:pt modelId="{C9319399-05AA-433C-9040-C39DD18DCF1F}">
      <dgm:prSet phldrT="[Текст]" custT="1"/>
      <dgm:spPr>
        <a:gradFill flip="none" rotWithShape="1">
          <a:gsLst>
            <a:gs pos="14000">
              <a:schemeClr val="accent2">
                <a:lumMod val="20000"/>
                <a:lumOff val="80000"/>
              </a:schemeClr>
            </a:gs>
            <a:gs pos="99000">
              <a:schemeClr val="bg1"/>
            </a:gs>
          </a:gsLst>
          <a:lin ang="2700000" scaled="1"/>
          <a:tileRect/>
        </a:gradFill>
      </dgm:spPr>
      <dgm:t>
        <a:bodyPr/>
        <a:lstStyle/>
        <a:p>
          <a:pPr algn="just"/>
          <a:r>
            <a:rPr lang="ru-RU" sz="1400" b="1" dirty="0" smtClean="0">
              <a:solidFill>
                <a:schemeClr val="accent1">
                  <a:lumMod val="75000"/>
                </a:schemeClr>
              </a:solidFill>
              <a:latin typeface="Arial" panose="020B0604020202020204" pitchFamily="34" charset="0"/>
              <a:cs typeface="Arial" panose="020B0604020202020204" pitchFamily="34" charset="0"/>
            </a:rPr>
            <a:t>План мероприятий («Дорожная карта») по интеграции бюджетной системы Республики Крым и г. Севастополя в бюджетную систему Российской Федерации </a:t>
          </a:r>
          <a:r>
            <a:rPr lang="ru-RU" sz="1600" dirty="0" smtClean="0">
              <a:solidFill>
                <a:schemeClr val="accent1">
                  <a:lumMod val="75000"/>
                </a:schemeClr>
              </a:solidFill>
              <a:latin typeface="Arial" panose="020B0604020202020204" pitchFamily="34" charset="0"/>
              <a:cs typeface="Arial" panose="020B0604020202020204" pitchFamily="34" charset="0"/>
            </a:rPr>
            <a:t>утвержден первым заместителем Министра финансов Российской Федерации Т.Г. Нестеренко и согласован Министерством регионального развития Российской Федерации,  Министерством Российской Федерации по делам Крыма,  органами исполнительной власти Республики Крым и г. Севастополя </a:t>
          </a:r>
          <a:r>
            <a:rPr lang="ru-RU" sz="1600" b="1" dirty="0" smtClean="0">
              <a:solidFill>
                <a:schemeClr val="accent1">
                  <a:lumMod val="75000"/>
                </a:schemeClr>
              </a:solidFill>
              <a:latin typeface="Arial" panose="020B0604020202020204" pitchFamily="34" charset="0"/>
              <a:cs typeface="Arial" panose="020B0604020202020204" pitchFamily="34" charset="0"/>
            </a:rPr>
            <a:t>№ 01-02-01/02-19288 от 24.04.2014</a:t>
          </a:r>
          <a:endParaRPr lang="ru-RU" sz="1600" b="1" dirty="0">
            <a:solidFill>
              <a:schemeClr val="accent1">
                <a:lumMod val="75000"/>
              </a:schemeClr>
            </a:solidFill>
          </a:endParaRPr>
        </a:p>
      </dgm:t>
    </dgm:pt>
    <dgm:pt modelId="{2C90819A-5756-41DF-993C-30B9E95E4E8A}" type="parTrans" cxnId="{D3985166-BCC6-4357-9CD2-2F6F93EFF8B5}">
      <dgm:prSet/>
      <dgm:spPr/>
      <dgm:t>
        <a:bodyPr/>
        <a:lstStyle/>
        <a:p>
          <a:endParaRPr lang="ru-RU"/>
        </a:p>
      </dgm:t>
    </dgm:pt>
    <dgm:pt modelId="{6ECE2E01-8695-44CA-8AEF-9EEFD30B6B3E}" type="sibTrans" cxnId="{D3985166-BCC6-4357-9CD2-2F6F93EFF8B5}">
      <dgm:prSet/>
      <dgm:spPr/>
      <dgm:t>
        <a:bodyPr/>
        <a:lstStyle/>
        <a:p>
          <a:endParaRPr lang="ru-RU"/>
        </a:p>
      </dgm:t>
    </dgm:pt>
    <dgm:pt modelId="{60365202-99F2-4A48-83CA-9E9B857196DA}">
      <dgm:prSet phldrT="[Текст]" custT="1"/>
      <dgm:spPr>
        <a:gradFill flip="none" rotWithShape="1">
          <a:gsLst>
            <a:gs pos="14000">
              <a:schemeClr val="accent2">
                <a:lumMod val="20000"/>
                <a:lumOff val="80000"/>
              </a:schemeClr>
            </a:gs>
            <a:gs pos="99000">
              <a:schemeClr val="bg1"/>
            </a:gs>
          </a:gsLst>
          <a:lin ang="2700000" scaled="1"/>
          <a:tileRect/>
        </a:gradFill>
      </dgm:spPr>
      <dgm:t>
        <a:bodyPr/>
        <a:lstStyle/>
        <a:p>
          <a:pPr algn="l"/>
          <a:endParaRPr lang="ru-RU" sz="1600" dirty="0">
            <a:solidFill>
              <a:schemeClr val="accent1">
                <a:lumMod val="75000"/>
              </a:schemeClr>
            </a:solidFill>
          </a:endParaRPr>
        </a:p>
      </dgm:t>
    </dgm:pt>
    <dgm:pt modelId="{CF09162E-BC45-49AF-B104-C5FC6534BEDF}" type="parTrans" cxnId="{D18328B7-D642-4A6A-854E-5DD63555F664}">
      <dgm:prSet/>
      <dgm:spPr/>
      <dgm:t>
        <a:bodyPr/>
        <a:lstStyle/>
        <a:p>
          <a:endParaRPr lang="ru-RU"/>
        </a:p>
      </dgm:t>
    </dgm:pt>
    <dgm:pt modelId="{F69DD1DA-0085-4F4B-A0FC-3063329D8DD1}" type="sibTrans" cxnId="{D18328B7-D642-4A6A-854E-5DD63555F664}">
      <dgm:prSet/>
      <dgm:spPr/>
      <dgm:t>
        <a:bodyPr/>
        <a:lstStyle/>
        <a:p>
          <a:endParaRPr lang="ru-RU"/>
        </a:p>
      </dgm:t>
    </dgm:pt>
    <dgm:pt modelId="{E51D8E95-1283-4B85-9278-588BB3805FE5}" type="pres">
      <dgm:prSet presAssocID="{4F9030CF-FAB2-4718-8047-35A7C8F5F191}" presName="linearFlow" presStyleCnt="0">
        <dgm:presLayoutVars>
          <dgm:dir/>
          <dgm:animLvl val="lvl"/>
          <dgm:resizeHandles val="exact"/>
        </dgm:presLayoutVars>
      </dgm:prSet>
      <dgm:spPr/>
      <dgm:t>
        <a:bodyPr/>
        <a:lstStyle/>
        <a:p>
          <a:endParaRPr lang="ru-RU"/>
        </a:p>
      </dgm:t>
    </dgm:pt>
    <dgm:pt modelId="{3F5A6841-F552-411B-89D9-F6BE85A0D39B}" type="pres">
      <dgm:prSet presAssocID="{57059333-A80C-4902-904D-330517E64ABD}" presName="composite" presStyleCnt="0"/>
      <dgm:spPr/>
    </dgm:pt>
    <dgm:pt modelId="{F8F09517-481E-4FAD-878F-1A2EDA629721}" type="pres">
      <dgm:prSet presAssocID="{57059333-A80C-4902-904D-330517E64ABD}" presName="parentText" presStyleLbl="alignNode1" presStyleIdx="0" presStyleCnt="4">
        <dgm:presLayoutVars>
          <dgm:chMax val="1"/>
          <dgm:bulletEnabled val="1"/>
        </dgm:presLayoutVars>
      </dgm:prSet>
      <dgm:spPr/>
      <dgm:t>
        <a:bodyPr/>
        <a:lstStyle/>
        <a:p>
          <a:endParaRPr lang="ru-RU"/>
        </a:p>
      </dgm:t>
    </dgm:pt>
    <dgm:pt modelId="{302B5DE5-38BA-45DA-956B-B0003FC053C6}" type="pres">
      <dgm:prSet presAssocID="{57059333-A80C-4902-904D-330517E64ABD}" presName="descendantText" presStyleLbl="alignAcc1" presStyleIdx="0" presStyleCnt="4" custScaleX="88068" custScaleY="117369" custLinFactNeighborX="-4617" custLinFactNeighborY="-1191">
        <dgm:presLayoutVars>
          <dgm:bulletEnabled val="1"/>
        </dgm:presLayoutVars>
      </dgm:prSet>
      <dgm:spPr/>
      <dgm:t>
        <a:bodyPr/>
        <a:lstStyle/>
        <a:p>
          <a:endParaRPr lang="ru-RU"/>
        </a:p>
      </dgm:t>
    </dgm:pt>
    <dgm:pt modelId="{DEB264AD-438F-4B7E-B862-B933A5FA6B9C}" type="pres">
      <dgm:prSet presAssocID="{F24F7FE3-9E66-4428-B543-D12025F8FDDD}" presName="sp" presStyleCnt="0"/>
      <dgm:spPr/>
    </dgm:pt>
    <dgm:pt modelId="{82EF0245-56EF-461C-A870-AD1E645440C9}" type="pres">
      <dgm:prSet presAssocID="{E58A6354-AE79-453E-9655-B23F12C4B525}" presName="composite" presStyleCnt="0"/>
      <dgm:spPr/>
    </dgm:pt>
    <dgm:pt modelId="{A69F670A-5104-4FC8-B406-1B9A2A88DDEA}" type="pres">
      <dgm:prSet presAssocID="{E58A6354-AE79-453E-9655-B23F12C4B525}" presName="parentText" presStyleLbl="alignNode1" presStyleIdx="1" presStyleCnt="4" custLinFactNeighborX="1015" custLinFactNeighborY="-14969">
        <dgm:presLayoutVars>
          <dgm:chMax val="1"/>
          <dgm:bulletEnabled val="1"/>
        </dgm:presLayoutVars>
      </dgm:prSet>
      <dgm:spPr/>
      <dgm:t>
        <a:bodyPr/>
        <a:lstStyle/>
        <a:p>
          <a:endParaRPr lang="ru-RU"/>
        </a:p>
      </dgm:t>
    </dgm:pt>
    <dgm:pt modelId="{E0D1C996-EC3A-4432-A115-93F5C3DCCBA6}" type="pres">
      <dgm:prSet presAssocID="{E58A6354-AE79-453E-9655-B23F12C4B525}" presName="descendantText" presStyleLbl="alignAcc1" presStyleIdx="1" presStyleCnt="4" custScaleX="97707" custScaleY="83469" custLinFactNeighborX="117" custLinFactNeighborY="-23030">
        <dgm:presLayoutVars>
          <dgm:bulletEnabled val="1"/>
        </dgm:presLayoutVars>
      </dgm:prSet>
      <dgm:spPr/>
      <dgm:t>
        <a:bodyPr/>
        <a:lstStyle/>
        <a:p>
          <a:endParaRPr lang="ru-RU"/>
        </a:p>
      </dgm:t>
    </dgm:pt>
    <dgm:pt modelId="{8412122C-325E-495E-88BA-C59500471B66}" type="pres">
      <dgm:prSet presAssocID="{3FAD582E-6D9E-480D-B995-456C9EC89FC2}" presName="sp" presStyleCnt="0"/>
      <dgm:spPr/>
    </dgm:pt>
    <dgm:pt modelId="{C3C1563A-5BB9-4230-86BE-4EDD2A9A7AE3}" type="pres">
      <dgm:prSet presAssocID="{09B0943C-82E0-49E0-A5C7-EC4D2FCD5A09}" presName="composite" presStyleCnt="0"/>
      <dgm:spPr/>
    </dgm:pt>
    <dgm:pt modelId="{582FB4A8-1750-4DF1-BD0D-175F3CCE4210}" type="pres">
      <dgm:prSet presAssocID="{09B0943C-82E0-49E0-A5C7-EC4D2FCD5A09}" presName="parentText" presStyleLbl="alignNode1" presStyleIdx="2" presStyleCnt="4" custLinFactNeighborX="1" custLinFactNeighborY="-22840">
        <dgm:presLayoutVars>
          <dgm:chMax val="1"/>
          <dgm:bulletEnabled val="1"/>
        </dgm:presLayoutVars>
      </dgm:prSet>
      <dgm:spPr/>
      <dgm:t>
        <a:bodyPr/>
        <a:lstStyle/>
        <a:p>
          <a:endParaRPr lang="ru-RU"/>
        </a:p>
      </dgm:t>
    </dgm:pt>
    <dgm:pt modelId="{35CD12C8-AAE7-4C47-A2EE-81641E0280A3}" type="pres">
      <dgm:prSet presAssocID="{09B0943C-82E0-49E0-A5C7-EC4D2FCD5A09}" presName="descendantText" presStyleLbl="alignAcc1" presStyleIdx="2" presStyleCnt="4" custScaleX="97491" custScaleY="113483" custLinFactNeighborX="-26" custLinFactNeighborY="-46320">
        <dgm:presLayoutVars>
          <dgm:bulletEnabled val="1"/>
        </dgm:presLayoutVars>
      </dgm:prSet>
      <dgm:spPr/>
      <dgm:t>
        <a:bodyPr/>
        <a:lstStyle/>
        <a:p>
          <a:endParaRPr lang="ru-RU"/>
        </a:p>
      </dgm:t>
    </dgm:pt>
    <dgm:pt modelId="{163B8CA9-7C67-40CD-B947-CFAF84C5CB8D}" type="pres">
      <dgm:prSet presAssocID="{2051A0B3-231F-4A2E-BC05-0BEEC23190AD}" presName="sp" presStyleCnt="0"/>
      <dgm:spPr/>
    </dgm:pt>
    <dgm:pt modelId="{1BC99AA8-C00F-4A1B-A001-AD4A48ED9DF0}" type="pres">
      <dgm:prSet presAssocID="{9A61D253-31B9-4A5E-89F6-478669B40EF9}" presName="composite" presStyleCnt="0"/>
      <dgm:spPr/>
    </dgm:pt>
    <dgm:pt modelId="{A49F8315-AE8E-4E1C-BACB-41DFBA2119AD}" type="pres">
      <dgm:prSet presAssocID="{9A61D253-31B9-4A5E-89F6-478669B40EF9}" presName="parentText" presStyleLbl="alignNode1" presStyleIdx="3" presStyleCnt="4" custLinFactNeighborX="1015" custLinFactNeighborY="-32162">
        <dgm:presLayoutVars>
          <dgm:chMax val="1"/>
          <dgm:bulletEnabled val="1"/>
        </dgm:presLayoutVars>
      </dgm:prSet>
      <dgm:spPr/>
      <dgm:t>
        <a:bodyPr/>
        <a:lstStyle/>
        <a:p>
          <a:endParaRPr lang="ru-RU"/>
        </a:p>
      </dgm:t>
    </dgm:pt>
    <dgm:pt modelId="{E69B0D55-7193-4163-AAEA-609ECA5913A9}" type="pres">
      <dgm:prSet presAssocID="{9A61D253-31B9-4A5E-89F6-478669B40EF9}" presName="descendantText" presStyleLbl="alignAcc1" presStyleIdx="3" presStyleCnt="4" custScaleX="97903" custScaleY="209350" custLinFactNeighborX="180" custLinFactNeighborY="-53452">
        <dgm:presLayoutVars>
          <dgm:bulletEnabled val="1"/>
        </dgm:presLayoutVars>
      </dgm:prSet>
      <dgm:spPr/>
      <dgm:t>
        <a:bodyPr/>
        <a:lstStyle/>
        <a:p>
          <a:endParaRPr lang="ru-RU"/>
        </a:p>
      </dgm:t>
    </dgm:pt>
  </dgm:ptLst>
  <dgm:cxnLst>
    <dgm:cxn modelId="{D18328B7-D642-4A6A-854E-5DD63555F664}" srcId="{9A61D253-31B9-4A5E-89F6-478669B40EF9}" destId="{60365202-99F2-4A48-83CA-9E9B857196DA}" srcOrd="0" destOrd="0" parTransId="{CF09162E-BC45-49AF-B104-C5FC6534BEDF}" sibTransId="{F69DD1DA-0085-4F4B-A0FC-3063329D8DD1}"/>
    <dgm:cxn modelId="{8E2D4F5F-8711-4B18-88BB-48235A148C80}" type="presOf" srcId="{C9319399-05AA-433C-9040-C39DD18DCF1F}" destId="{E69B0D55-7193-4163-AAEA-609ECA5913A9}" srcOrd="0" destOrd="1" presId="urn:microsoft.com/office/officeart/2005/8/layout/chevron2"/>
    <dgm:cxn modelId="{8BD5332E-2563-4EC3-93AF-F9B7D15F7BA6}" srcId="{4F9030CF-FAB2-4718-8047-35A7C8F5F191}" destId="{E58A6354-AE79-453E-9655-B23F12C4B525}" srcOrd="1" destOrd="0" parTransId="{F7D426F4-C2DE-4EDB-9E16-F0A1D4A10CA0}" sibTransId="{3FAD582E-6D9E-480D-B995-456C9EC89FC2}"/>
    <dgm:cxn modelId="{43B87B9A-E579-411E-9945-381A9D15D606}" srcId="{E58A6354-AE79-453E-9655-B23F12C4B525}" destId="{36BC41A1-D33D-4C94-96FD-A073923BFF3A}" srcOrd="1" destOrd="0" parTransId="{E10C307A-6044-486D-B248-6F59B3088309}" sibTransId="{DD5CDF95-2A65-44DA-B6CD-8913B0084246}"/>
    <dgm:cxn modelId="{D0CEF31D-4F2F-474E-AF43-D3E2D9F96AFB}" srcId="{4F9030CF-FAB2-4718-8047-35A7C8F5F191}" destId="{57059333-A80C-4902-904D-330517E64ABD}" srcOrd="0" destOrd="0" parTransId="{D9606AFD-E671-45F8-BEDF-C961FFC112B6}" sibTransId="{F24F7FE3-9E66-4428-B543-D12025F8FDDD}"/>
    <dgm:cxn modelId="{6F0460A1-AF7C-465E-A724-0C9BBD649FC6}" type="presOf" srcId="{57059333-A80C-4902-904D-330517E64ABD}" destId="{F8F09517-481E-4FAD-878F-1A2EDA629721}" srcOrd="0" destOrd="0" presId="urn:microsoft.com/office/officeart/2005/8/layout/chevron2"/>
    <dgm:cxn modelId="{63D2445E-BB3E-4312-B477-2A99EA9547E7}" type="presOf" srcId="{44A719F0-ED60-4E17-8C32-A815C63B377E}" destId="{E0D1C996-EC3A-4432-A115-93F5C3DCCBA6}" srcOrd="0" destOrd="2" presId="urn:microsoft.com/office/officeart/2005/8/layout/chevron2"/>
    <dgm:cxn modelId="{43D64151-6CDC-4F24-BC47-13C09D8356B0}" type="presOf" srcId="{9A61D253-31B9-4A5E-89F6-478669B40EF9}" destId="{A49F8315-AE8E-4E1C-BACB-41DFBA2119AD}" srcOrd="0" destOrd="0" presId="urn:microsoft.com/office/officeart/2005/8/layout/chevron2"/>
    <dgm:cxn modelId="{D3985166-BCC6-4357-9CD2-2F6F93EFF8B5}" srcId="{9A61D253-31B9-4A5E-89F6-478669B40EF9}" destId="{C9319399-05AA-433C-9040-C39DD18DCF1F}" srcOrd="1" destOrd="0" parTransId="{2C90819A-5756-41DF-993C-30B9E95E4E8A}" sibTransId="{6ECE2E01-8695-44CA-8AEF-9EEFD30B6B3E}"/>
    <dgm:cxn modelId="{8B617CFE-0806-438F-A5E1-DD514AB97E68}" type="presOf" srcId="{4D926DFA-FBB6-4280-A2AA-3C0BA971C868}" destId="{302B5DE5-38BA-45DA-956B-B0003FC053C6}" srcOrd="0" destOrd="0" presId="urn:microsoft.com/office/officeart/2005/8/layout/chevron2"/>
    <dgm:cxn modelId="{AA4500B5-A484-42CD-B375-41888B0D94AA}" srcId="{E58A6354-AE79-453E-9655-B23F12C4B525}" destId="{7955491A-DF5F-4CB8-B9A3-9BF67D96B31E}" srcOrd="0" destOrd="0" parTransId="{763704EB-62D9-43E0-BD31-87F14A3B4E64}" sibTransId="{897BFFE7-FA9F-4CB6-A46E-90FBA13556BB}"/>
    <dgm:cxn modelId="{40B55F87-F0A3-49D0-A5E1-A7C6AD6E41C6}" type="presOf" srcId="{7955491A-DF5F-4CB8-B9A3-9BF67D96B31E}" destId="{E0D1C996-EC3A-4432-A115-93F5C3DCCBA6}" srcOrd="0" destOrd="0" presId="urn:microsoft.com/office/officeart/2005/8/layout/chevron2"/>
    <dgm:cxn modelId="{9BD2322C-ACC4-48F7-AB83-74B2A6B4AEB6}" type="presOf" srcId="{60365202-99F2-4A48-83CA-9E9B857196DA}" destId="{E69B0D55-7193-4163-AAEA-609ECA5913A9}" srcOrd="0" destOrd="0" presId="urn:microsoft.com/office/officeart/2005/8/layout/chevron2"/>
    <dgm:cxn modelId="{E0614644-23BD-4C03-8608-0601DF258C2A}" srcId="{57059333-A80C-4902-904D-330517E64ABD}" destId="{4D926DFA-FBB6-4280-A2AA-3C0BA971C868}" srcOrd="0" destOrd="0" parTransId="{35CA1A6C-F4C0-4DD6-9F62-6B1B32DC42FB}" sibTransId="{313DF906-10CB-4DCC-A930-264E24D40134}"/>
    <dgm:cxn modelId="{DA5016BE-E274-4CA0-9C5C-3E77B8935448}" type="presOf" srcId="{E9317ED0-0402-4A9A-B2A2-5F47996348C5}" destId="{35CD12C8-AAE7-4C47-A2EE-81641E0280A3}" srcOrd="0" destOrd="2" presId="urn:microsoft.com/office/officeart/2005/8/layout/chevron2"/>
    <dgm:cxn modelId="{76E5CFD8-F42C-4B7D-9D54-1C5CB9F4850F}" type="presOf" srcId="{4F9030CF-FAB2-4718-8047-35A7C8F5F191}" destId="{E51D8E95-1283-4B85-9278-588BB3805FE5}" srcOrd="0" destOrd="0" presId="urn:microsoft.com/office/officeart/2005/8/layout/chevron2"/>
    <dgm:cxn modelId="{A9CF8FDB-CB5F-4134-9EC1-9460391AA7C4}" srcId="{09B0943C-82E0-49E0-A5C7-EC4D2FCD5A09}" destId="{E9317ED0-0402-4A9A-B2A2-5F47996348C5}" srcOrd="2" destOrd="0" parTransId="{0B0B30A8-79F7-4018-9E67-56597ED4B175}" sibTransId="{09FE0624-0AE7-4446-B7AD-3CF1EB59515E}"/>
    <dgm:cxn modelId="{13133977-C435-4447-8ECB-F1ED46F9F8C5}" srcId="{4F9030CF-FAB2-4718-8047-35A7C8F5F191}" destId="{9A61D253-31B9-4A5E-89F6-478669B40EF9}" srcOrd="3" destOrd="0" parTransId="{220DD626-0601-4D8C-9578-9BD429D2D488}" sibTransId="{4A665220-3898-41F7-A298-AFFD30839908}"/>
    <dgm:cxn modelId="{2508F1DA-63C8-4BA1-8671-2245B444C915}" srcId="{E58A6354-AE79-453E-9655-B23F12C4B525}" destId="{44A719F0-ED60-4E17-8C32-A815C63B377E}" srcOrd="2" destOrd="0" parTransId="{62E59803-21E5-4700-96FD-B85E95C17F80}" sibTransId="{D9920FF9-8D7B-4C4F-8B81-105D4E6A1446}"/>
    <dgm:cxn modelId="{324DFD5C-E93B-4199-833D-00502CC31F9E}" type="presOf" srcId="{D80B2E6A-F5DE-4B9E-A111-67E911BC42BA}" destId="{E69B0D55-7193-4163-AAEA-609ECA5913A9}" srcOrd="0" destOrd="2" presId="urn:microsoft.com/office/officeart/2005/8/layout/chevron2"/>
    <dgm:cxn modelId="{3FDE1812-7C7D-4C4C-AAA2-9042C6AB1EE7}" srcId="{4F9030CF-FAB2-4718-8047-35A7C8F5F191}" destId="{09B0943C-82E0-49E0-A5C7-EC4D2FCD5A09}" srcOrd="2" destOrd="0" parTransId="{ADD5D61A-9350-4293-B0B1-5C17A4BDB8D7}" sibTransId="{2051A0B3-231F-4A2E-BC05-0BEEC23190AD}"/>
    <dgm:cxn modelId="{D0A77893-C60B-44FF-93B7-76F33AE464B5}" srcId="{09B0943C-82E0-49E0-A5C7-EC4D2FCD5A09}" destId="{A845520B-2F62-4A4D-8AEE-8CC228F8B44F}" srcOrd="1" destOrd="0" parTransId="{E5727CBB-4C9E-43B4-86D5-192C6D64C167}" sibTransId="{1EBDC6A4-C895-4F1C-92DD-07AEC0FE3223}"/>
    <dgm:cxn modelId="{ECE8E684-5CAD-4DB5-9F06-17E42FD2999C}" type="presOf" srcId="{E58A6354-AE79-453E-9655-B23F12C4B525}" destId="{A69F670A-5104-4FC8-B406-1B9A2A88DDEA}" srcOrd="0" destOrd="0" presId="urn:microsoft.com/office/officeart/2005/8/layout/chevron2"/>
    <dgm:cxn modelId="{14D66820-7922-4A6C-B4D5-7AE72700605A}" type="presOf" srcId="{A845520B-2F62-4A4D-8AEE-8CC228F8B44F}" destId="{35CD12C8-AAE7-4C47-A2EE-81641E0280A3}" srcOrd="0" destOrd="1" presId="urn:microsoft.com/office/officeart/2005/8/layout/chevron2"/>
    <dgm:cxn modelId="{716CC83C-BF68-4DAF-8A70-60B614BFD0C4}" type="presOf" srcId="{09B0943C-82E0-49E0-A5C7-EC4D2FCD5A09}" destId="{582FB4A8-1750-4DF1-BD0D-175F3CCE4210}" srcOrd="0" destOrd="0" presId="urn:microsoft.com/office/officeart/2005/8/layout/chevron2"/>
    <dgm:cxn modelId="{946F6C83-4EC7-49CF-899D-451B7486773B}" type="presOf" srcId="{36BC41A1-D33D-4C94-96FD-A073923BFF3A}" destId="{E0D1C996-EC3A-4432-A115-93F5C3DCCBA6}" srcOrd="0" destOrd="1" presId="urn:microsoft.com/office/officeart/2005/8/layout/chevron2"/>
    <dgm:cxn modelId="{2365167C-5150-45B4-BF24-D853C2AA8970}" type="presOf" srcId="{526E1E2A-3221-4940-B1CF-55C60A05E883}" destId="{35CD12C8-AAE7-4C47-A2EE-81641E0280A3}" srcOrd="0" destOrd="0" presId="urn:microsoft.com/office/officeart/2005/8/layout/chevron2"/>
    <dgm:cxn modelId="{8D4DDBCD-2D53-4834-B38C-EA69FA7005AE}" srcId="{09B0943C-82E0-49E0-A5C7-EC4D2FCD5A09}" destId="{526E1E2A-3221-4940-B1CF-55C60A05E883}" srcOrd="0" destOrd="0" parTransId="{EC86E751-2B35-45A0-A04E-E99F8761692B}" sibTransId="{943221A4-A755-4A5C-981C-806244723024}"/>
    <dgm:cxn modelId="{6756FBE3-3A6B-4444-96A0-7F676D145ED2}" srcId="{9A61D253-31B9-4A5E-89F6-478669B40EF9}" destId="{D80B2E6A-F5DE-4B9E-A111-67E911BC42BA}" srcOrd="2" destOrd="0" parTransId="{6F7EF0F3-85DD-49FD-82D2-ED2DE64546DA}" sibTransId="{E55CCE45-8090-49F2-824C-59478F747ADC}"/>
    <dgm:cxn modelId="{6603AC00-20B5-477D-B2D4-09480C24E321}" type="presParOf" srcId="{E51D8E95-1283-4B85-9278-588BB3805FE5}" destId="{3F5A6841-F552-411B-89D9-F6BE85A0D39B}" srcOrd="0" destOrd="0" presId="urn:microsoft.com/office/officeart/2005/8/layout/chevron2"/>
    <dgm:cxn modelId="{9F3AFA6A-EA46-4AA8-8B70-AE3D9F57961C}" type="presParOf" srcId="{3F5A6841-F552-411B-89D9-F6BE85A0D39B}" destId="{F8F09517-481E-4FAD-878F-1A2EDA629721}" srcOrd="0" destOrd="0" presId="urn:microsoft.com/office/officeart/2005/8/layout/chevron2"/>
    <dgm:cxn modelId="{18F85B7C-A498-474E-B479-56C50A97BF6D}" type="presParOf" srcId="{3F5A6841-F552-411B-89D9-F6BE85A0D39B}" destId="{302B5DE5-38BA-45DA-956B-B0003FC053C6}" srcOrd="1" destOrd="0" presId="urn:microsoft.com/office/officeart/2005/8/layout/chevron2"/>
    <dgm:cxn modelId="{9BD19081-041A-4A7D-9CFB-7A39FC31EA8E}" type="presParOf" srcId="{E51D8E95-1283-4B85-9278-588BB3805FE5}" destId="{DEB264AD-438F-4B7E-B862-B933A5FA6B9C}" srcOrd="1" destOrd="0" presId="urn:microsoft.com/office/officeart/2005/8/layout/chevron2"/>
    <dgm:cxn modelId="{B5D78875-ADD2-43D8-BF10-6B15FFE646A3}" type="presParOf" srcId="{E51D8E95-1283-4B85-9278-588BB3805FE5}" destId="{82EF0245-56EF-461C-A870-AD1E645440C9}" srcOrd="2" destOrd="0" presId="urn:microsoft.com/office/officeart/2005/8/layout/chevron2"/>
    <dgm:cxn modelId="{D619C7DB-47A2-4E0D-A858-314D4827B144}" type="presParOf" srcId="{82EF0245-56EF-461C-A870-AD1E645440C9}" destId="{A69F670A-5104-4FC8-B406-1B9A2A88DDEA}" srcOrd="0" destOrd="0" presId="urn:microsoft.com/office/officeart/2005/8/layout/chevron2"/>
    <dgm:cxn modelId="{262D25F6-2848-4FB4-A704-C7B31228F2D7}" type="presParOf" srcId="{82EF0245-56EF-461C-A870-AD1E645440C9}" destId="{E0D1C996-EC3A-4432-A115-93F5C3DCCBA6}" srcOrd="1" destOrd="0" presId="urn:microsoft.com/office/officeart/2005/8/layout/chevron2"/>
    <dgm:cxn modelId="{B7B14BDB-0080-418C-9D7C-FEFE119FA998}" type="presParOf" srcId="{E51D8E95-1283-4B85-9278-588BB3805FE5}" destId="{8412122C-325E-495E-88BA-C59500471B66}" srcOrd="3" destOrd="0" presId="urn:microsoft.com/office/officeart/2005/8/layout/chevron2"/>
    <dgm:cxn modelId="{464511E1-A537-4A11-BD1F-250B67348541}" type="presParOf" srcId="{E51D8E95-1283-4B85-9278-588BB3805FE5}" destId="{C3C1563A-5BB9-4230-86BE-4EDD2A9A7AE3}" srcOrd="4" destOrd="0" presId="urn:microsoft.com/office/officeart/2005/8/layout/chevron2"/>
    <dgm:cxn modelId="{C466CC5F-EFC1-4912-9C3C-80C763B6137B}" type="presParOf" srcId="{C3C1563A-5BB9-4230-86BE-4EDD2A9A7AE3}" destId="{582FB4A8-1750-4DF1-BD0D-175F3CCE4210}" srcOrd="0" destOrd="0" presId="urn:microsoft.com/office/officeart/2005/8/layout/chevron2"/>
    <dgm:cxn modelId="{940061DA-94B8-41C5-8E68-EC38A2CC6B33}" type="presParOf" srcId="{C3C1563A-5BB9-4230-86BE-4EDD2A9A7AE3}" destId="{35CD12C8-AAE7-4C47-A2EE-81641E0280A3}" srcOrd="1" destOrd="0" presId="urn:microsoft.com/office/officeart/2005/8/layout/chevron2"/>
    <dgm:cxn modelId="{8ECC8F5A-A916-4897-B90F-0B718056B35A}" type="presParOf" srcId="{E51D8E95-1283-4B85-9278-588BB3805FE5}" destId="{163B8CA9-7C67-40CD-B947-CFAF84C5CB8D}" srcOrd="5" destOrd="0" presId="urn:microsoft.com/office/officeart/2005/8/layout/chevron2"/>
    <dgm:cxn modelId="{5AAC4059-846F-498C-9A3B-811BDAE4E325}" type="presParOf" srcId="{E51D8E95-1283-4B85-9278-588BB3805FE5}" destId="{1BC99AA8-C00F-4A1B-A001-AD4A48ED9DF0}" srcOrd="6" destOrd="0" presId="urn:microsoft.com/office/officeart/2005/8/layout/chevron2"/>
    <dgm:cxn modelId="{E1D45EB4-0179-402B-82B2-0E0324D03966}" type="presParOf" srcId="{1BC99AA8-C00F-4A1B-A001-AD4A48ED9DF0}" destId="{A49F8315-AE8E-4E1C-BACB-41DFBA2119AD}" srcOrd="0" destOrd="0" presId="urn:microsoft.com/office/officeart/2005/8/layout/chevron2"/>
    <dgm:cxn modelId="{6C87AB1E-82FA-4F17-912D-FD2ABDECA93E}" type="presParOf" srcId="{1BC99AA8-C00F-4A1B-A001-AD4A48ED9DF0}" destId="{E69B0D55-7193-4163-AAEA-609ECA5913A9}" srcOrd="1" destOrd="0" presId="urn:microsoft.com/office/officeart/2005/8/layout/chevron2"/>
  </dgm:cxnLst>
  <dgm:bg>
    <a:effectLst>
      <a:glow rad="76200">
        <a:schemeClr val="accent1">
          <a:alpha val="70000"/>
        </a:schemeClr>
      </a:glow>
    </a:effect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97E2084-2501-9549-864D-F22547188FAC}" type="doc">
      <dgm:prSet loTypeId="urn:microsoft.com/office/officeart/2008/layout/VerticalCurvedList" loCatId="" qsTypeId="urn:microsoft.com/office/officeart/2005/8/quickstyle/3d3" qsCatId="3D" csTypeId="urn:microsoft.com/office/officeart/2005/8/colors/accent2_2" csCatId="accent2" phldr="1"/>
      <dgm:spPr/>
      <dgm:t>
        <a:bodyPr/>
        <a:lstStyle/>
        <a:p>
          <a:endParaRPr lang="ru-RU"/>
        </a:p>
      </dgm:t>
    </dgm:pt>
    <dgm:pt modelId="{8B5EE82B-1023-E641-97CB-FE5E670C61B1}">
      <dgm:prSet phldrT="[Текст]" custT="1"/>
      <dgm:spPr/>
      <dgm:t>
        <a:bodyPr/>
        <a:lstStyle/>
        <a:p>
          <a:pPr algn="l"/>
          <a:r>
            <a:rPr lang="ru-RU" sz="1800" b="1" dirty="0" smtClean="0">
              <a:latin typeface="Arial" panose="020B0604020202020204" pitchFamily="34" charset="0"/>
              <a:cs typeface="Arial" panose="020B0604020202020204" pitchFamily="34" charset="0"/>
            </a:rPr>
            <a:t>Организация планирования и исполнения бюджета</a:t>
          </a:r>
          <a:endParaRPr lang="ru-RU" sz="1800" b="1" dirty="0">
            <a:latin typeface="Arial" panose="020B0604020202020204" pitchFamily="34" charset="0"/>
            <a:cs typeface="Arial" panose="020B0604020202020204" pitchFamily="34" charset="0"/>
          </a:endParaRPr>
        </a:p>
      </dgm:t>
    </dgm:pt>
    <dgm:pt modelId="{E74E0EAD-E907-DB45-B1F1-EB1E429C300E}" type="parTrans" cxnId="{E97C3315-EA5F-484B-9FB5-991B99B79202}">
      <dgm:prSet/>
      <dgm:spPr/>
      <dgm:t>
        <a:bodyPr/>
        <a:lstStyle/>
        <a:p>
          <a:endParaRPr lang="ru-RU"/>
        </a:p>
      </dgm:t>
    </dgm:pt>
    <dgm:pt modelId="{D16E1BA8-943F-AA4F-802D-85121B4D9296}" type="sibTrans" cxnId="{E97C3315-EA5F-484B-9FB5-991B99B79202}">
      <dgm:prSet/>
      <dgm:spPr/>
      <dgm:t>
        <a:bodyPr/>
        <a:lstStyle/>
        <a:p>
          <a:endParaRPr lang="ru-RU"/>
        </a:p>
      </dgm:t>
    </dgm:pt>
    <dgm:pt modelId="{B679D500-B7EE-F540-96F3-6BCEBBC5F82B}">
      <dgm:prSet phldrT="[Текст]" custT="1"/>
      <dgm:spPr/>
      <dgm:t>
        <a:bodyPr/>
        <a:lstStyle/>
        <a:p>
          <a:pPr algn="l"/>
          <a:r>
            <a:rPr lang="ru-RU" sz="1800" b="1" dirty="0" smtClean="0">
              <a:latin typeface="Arial" panose="020B0604020202020204" pitchFamily="34" charset="0"/>
              <a:cs typeface="Arial" panose="020B0604020202020204" pitchFamily="34" charset="0"/>
            </a:rPr>
            <a:t>Организация кассового обслуживания и казначейского исполнения бюджетов</a:t>
          </a:r>
          <a:endParaRPr lang="ru-RU" sz="1800" b="1" dirty="0">
            <a:latin typeface="Arial" panose="020B0604020202020204" pitchFamily="34" charset="0"/>
            <a:cs typeface="Arial" panose="020B0604020202020204" pitchFamily="34" charset="0"/>
          </a:endParaRPr>
        </a:p>
      </dgm:t>
    </dgm:pt>
    <dgm:pt modelId="{CCB0BC4C-8257-8743-B352-94882BFE1D63}" type="parTrans" cxnId="{57203FC9-9C6B-124D-A0D9-34A97FAC546A}">
      <dgm:prSet/>
      <dgm:spPr/>
      <dgm:t>
        <a:bodyPr/>
        <a:lstStyle/>
        <a:p>
          <a:endParaRPr lang="ru-RU"/>
        </a:p>
      </dgm:t>
    </dgm:pt>
    <dgm:pt modelId="{33474165-BC3D-6E4C-8929-5C7CEFB076F3}" type="sibTrans" cxnId="{57203FC9-9C6B-124D-A0D9-34A97FAC546A}">
      <dgm:prSet/>
      <dgm:spPr/>
      <dgm:t>
        <a:bodyPr/>
        <a:lstStyle/>
        <a:p>
          <a:endParaRPr lang="ru-RU"/>
        </a:p>
      </dgm:t>
    </dgm:pt>
    <dgm:pt modelId="{0BFC3730-6542-EE48-A748-EFD222F1C0DB}">
      <dgm:prSet phldrT="[Текст]" custT="1"/>
      <dgm:spPr/>
      <dgm:t>
        <a:bodyPr/>
        <a:lstStyle/>
        <a:p>
          <a:r>
            <a:rPr lang="ru-RU" sz="1800" b="1" dirty="0" smtClean="0">
              <a:latin typeface="Arial" panose="020B0604020202020204" pitchFamily="34" charset="0"/>
              <a:cs typeface="Arial" panose="020B0604020202020204" pitchFamily="34" charset="0"/>
            </a:rPr>
            <a:t>Применение бюджетной классификации, организация бухгалтерского (бюджетного) учета и отчетности.</a:t>
          </a:r>
        </a:p>
        <a:p>
          <a:r>
            <a:rPr lang="ru-RU" sz="1800" b="1" dirty="0" smtClean="0">
              <a:latin typeface="Arial" panose="020B0604020202020204" pitchFamily="34" charset="0"/>
              <a:cs typeface="Arial" panose="020B0604020202020204" pitchFamily="34" charset="0"/>
            </a:rPr>
            <a:t>Создание системы государственного (муниципального) финансового контроля</a:t>
          </a:r>
        </a:p>
      </dgm:t>
    </dgm:pt>
    <dgm:pt modelId="{001BD294-901C-3B4E-88AC-325975140D4B}" type="parTrans" cxnId="{1EF46D78-BE38-0B4B-A992-B3EAC2F431C9}">
      <dgm:prSet/>
      <dgm:spPr/>
      <dgm:t>
        <a:bodyPr/>
        <a:lstStyle/>
        <a:p>
          <a:endParaRPr lang="ru-RU"/>
        </a:p>
      </dgm:t>
    </dgm:pt>
    <dgm:pt modelId="{CBC96EA7-33BD-6343-BA39-C84D7FA21E4C}" type="sibTrans" cxnId="{1EF46D78-BE38-0B4B-A992-B3EAC2F431C9}">
      <dgm:prSet/>
      <dgm:spPr/>
      <dgm:t>
        <a:bodyPr/>
        <a:lstStyle/>
        <a:p>
          <a:endParaRPr lang="ru-RU"/>
        </a:p>
      </dgm:t>
    </dgm:pt>
    <dgm:pt modelId="{3EBDAB51-126B-694D-AF6B-5103FE4E513D}">
      <dgm:prSet phldrT="[Текст]" custT="1"/>
      <dgm:spPr/>
      <dgm:t>
        <a:bodyPr/>
        <a:lstStyle/>
        <a:p>
          <a:r>
            <a:rPr lang="ru-RU" sz="1800" b="1" dirty="0" smtClean="0">
              <a:latin typeface="Arial" panose="020B0604020202020204" pitchFamily="34" charset="0"/>
              <a:cs typeface="Arial" panose="020B0604020202020204" pitchFamily="34" charset="0"/>
            </a:rPr>
            <a:t> Организация прогнозирования и администрирования доходов</a:t>
          </a:r>
        </a:p>
      </dgm:t>
    </dgm:pt>
    <dgm:pt modelId="{4E62258C-1046-DC47-B019-DA411C701A72}" type="parTrans" cxnId="{97A247FC-7F7B-424C-8E33-671596248310}">
      <dgm:prSet/>
      <dgm:spPr/>
      <dgm:t>
        <a:bodyPr/>
        <a:lstStyle/>
        <a:p>
          <a:endParaRPr lang="ru-RU"/>
        </a:p>
      </dgm:t>
    </dgm:pt>
    <dgm:pt modelId="{FCDAD3AF-FCB3-4D44-A0B3-FF1F6C467F3C}" type="sibTrans" cxnId="{97A247FC-7F7B-424C-8E33-671596248310}">
      <dgm:prSet/>
      <dgm:spPr/>
      <dgm:t>
        <a:bodyPr/>
        <a:lstStyle/>
        <a:p>
          <a:endParaRPr lang="ru-RU"/>
        </a:p>
      </dgm:t>
    </dgm:pt>
    <dgm:pt modelId="{A90EA304-8B74-4A5A-B0BB-D704FFACF97B}">
      <dgm:prSet phldrT="[Текст]" custT="1"/>
      <dgm:spPr/>
      <dgm:t>
        <a:bodyPr/>
        <a:lstStyle/>
        <a:p>
          <a:r>
            <a:rPr lang="ru-RU" sz="1800" b="1" dirty="0" smtClean="0">
              <a:latin typeface="Arial" panose="020B0604020202020204" pitchFamily="34" charset="0"/>
              <a:cs typeface="Arial" panose="020B0604020202020204" pitchFamily="34" charset="0"/>
            </a:rPr>
            <a:t>Определение порядка приведения в соответствие с законодательством РФ учредительных документов учреждений</a:t>
          </a:r>
        </a:p>
      </dgm:t>
    </dgm:pt>
    <dgm:pt modelId="{3550C23F-CFD3-4CAD-8EDA-C17A8465B81C}" type="parTrans" cxnId="{D3168369-C89B-410A-8CF4-9ABCE07B7A14}">
      <dgm:prSet/>
      <dgm:spPr/>
      <dgm:t>
        <a:bodyPr/>
        <a:lstStyle/>
        <a:p>
          <a:endParaRPr lang="ru-RU"/>
        </a:p>
      </dgm:t>
    </dgm:pt>
    <dgm:pt modelId="{5F86F613-492C-43E2-8453-CDB6B583C1D8}" type="sibTrans" cxnId="{D3168369-C89B-410A-8CF4-9ABCE07B7A14}">
      <dgm:prSet/>
      <dgm:spPr/>
      <dgm:t>
        <a:bodyPr/>
        <a:lstStyle/>
        <a:p>
          <a:endParaRPr lang="ru-RU"/>
        </a:p>
      </dgm:t>
    </dgm:pt>
    <dgm:pt modelId="{2D1025B4-98F0-415A-9856-AE5D2C98A727}">
      <dgm:prSet phldrT="[Текст]"/>
      <dgm:spPr/>
      <dgm:t>
        <a:bodyPr/>
        <a:lstStyle/>
        <a:p>
          <a:r>
            <a:rPr lang="ru-RU" b="1" dirty="0" smtClean="0">
              <a:latin typeface="Arial" panose="020B0604020202020204" pitchFamily="34" charset="0"/>
              <a:cs typeface="Arial" panose="020B0604020202020204" pitchFamily="34" charset="0"/>
            </a:rPr>
            <a:t>Формирование системы местного самоуправления и межбюджетных отношений</a:t>
          </a:r>
        </a:p>
      </dgm:t>
    </dgm:pt>
    <dgm:pt modelId="{319F9766-F411-4D91-8516-42842F132965}" type="parTrans" cxnId="{4F1BD958-60FC-4D59-9F04-1FF715F9C6C9}">
      <dgm:prSet/>
      <dgm:spPr/>
      <dgm:t>
        <a:bodyPr/>
        <a:lstStyle/>
        <a:p>
          <a:endParaRPr lang="ru-RU"/>
        </a:p>
      </dgm:t>
    </dgm:pt>
    <dgm:pt modelId="{971C4F28-F046-4F08-AB84-E775152DAD99}" type="sibTrans" cxnId="{4F1BD958-60FC-4D59-9F04-1FF715F9C6C9}">
      <dgm:prSet/>
      <dgm:spPr/>
      <dgm:t>
        <a:bodyPr/>
        <a:lstStyle/>
        <a:p>
          <a:endParaRPr lang="ru-RU"/>
        </a:p>
      </dgm:t>
    </dgm:pt>
    <dgm:pt modelId="{F0368229-638F-4743-A09C-97C415C48F46}">
      <dgm:prSet phldrT="[Текст]" custT="1"/>
      <dgm:spPr/>
      <dgm:t>
        <a:bodyPr/>
        <a:lstStyle/>
        <a:p>
          <a:r>
            <a:rPr lang="ru-RU" sz="1800" b="1" smtClean="0">
              <a:latin typeface="Arial" panose="020B0604020202020204" pitchFamily="34" charset="0"/>
              <a:cs typeface="Arial" panose="020B0604020202020204" pitchFamily="34" charset="0"/>
            </a:rPr>
            <a:t>Информационно-технологическое обеспечение в сфере управления финансами</a:t>
          </a:r>
          <a:endParaRPr lang="ru-RU" sz="1800" b="1" dirty="0" smtClean="0">
            <a:latin typeface="Arial" panose="020B0604020202020204" pitchFamily="34" charset="0"/>
            <a:cs typeface="Arial" panose="020B0604020202020204" pitchFamily="34" charset="0"/>
          </a:endParaRPr>
        </a:p>
      </dgm:t>
    </dgm:pt>
    <dgm:pt modelId="{D9659B01-A09E-4B6C-998C-754213A36FAA}" type="parTrans" cxnId="{02934040-872A-4686-B30A-0F7C51903F3B}">
      <dgm:prSet/>
      <dgm:spPr/>
      <dgm:t>
        <a:bodyPr/>
        <a:lstStyle/>
        <a:p>
          <a:endParaRPr lang="ru-RU"/>
        </a:p>
      </dgm:t>
    </dgm:pt>
    <dgm:pt modelId="{2C0EC1A6-4399-4596-A6AF-7E4193C48146}" type="sibTrans" cxnId="{02934040-872A-4686-B30A-0F7C51903F3B}">
      <dgm:prSet/>
      <dgm:spPr/>
      <dgm:t>
        <a:bodyPr/>
        <a:lstStyle/>
        <a:p>
          <a:endParaRPr lang="ru-RU"/>
        </a:p>
      </dgm:t>
    </dgm:pt>
    <dgm:pt modelId="{16CED174-A7E1-7743-9EC4-8DD23CD8ACC6}" type="pres">
      <dgm:prSet presAssocID="{397E2084-2501-9549-864D-F22547188FAC}" presName="Name0" presStyleCnt="0">
        <dgm:presLayoutVars>
          <dgm:chMax val="7"/>
          <dgm:chPref val="7"/>
          <dgm:dir/>
        </dgm:presLayoutVars>
      </dgm:prSet>
      <dgm:spPr/>
      <dgm:t>
        <a:bodyPr/>
        <a:lstStyle/>
        <a:p>
          <a:endParaRPr lang="ru-RU"/>
        </a:p>
      </dgm:t>
    </dgm:pt>
    <dgm:pt modelId="{3F58C35E-B343-0149-BD38-83A6008DA92E}" type="pres">
      <dgm:prSet presAssocID="{397E2084-2501-9549-864D-F22547188FAC}" presName="Name1" presStyleCnt="0"/>
      <dgm:spPr/>
      <dgm:t>
        <a:bodyPr/>
        <a:lstStyle/>
        <a:p>
          <a:endParaRPr lang="ru-RU"/>
        </a:p>
      </dgm:t>
    </dgm:pt>
    <dgm:pt modelId="{15907757-A219-AE46-BD6D-5D36BBB78B59}" type="pres">
      <dgm:prSet presAssocID="{397E2084-2501-9549-864D-F22547188FAC}" presName="cycle" presStyleCnt="0"/>
      <dgm:spPr/>
      <dgm:t>
        <a:bodyPr/>
        <a:lstStyle/>
        <a:p>
          <a:endParaRPr lang="ru-RU"/>
        </a:p>
      </dgm:t>
    </dgm:pt>
    <dgm:pt modelId="{F537CD8D-F9D0-4E44-84CA-57787B637560}" type="pres">
      <dgm:prSet presAssocID="{397E2084-2501-9549-864D-F22547188FAC}" presName="srcNode" presStyleLbl="node1" presStyleIdx="0" presStyleCnt="7"/>
      <dgm:spPr/>
      <dgm:t>
        <a:bodyPr/>
        <a:lstStyle/>
        <a:p>
          <a:endParaRPr lang="ru-RU"/>
        </a:p>
      </dgm:t>
    </dgm:pt>
    <dgm:pt modelId="{AD493EF1-0B52-5148-882F-D572A9550A28}" type="pres">
      <dgm:prSet presAssocID="{397E2084-2501-9549-864D-F22547188FAC}" presName="conn" presStyleLbl="parChTrans1D2" presStyleIdx="0" presStyleCnt="1"/>
      <dgm:spPr/>
      <dgm:t>
        <a:bodyPr/>
        <a:lstStyle/>
        <a:p>
          <a:endParaRPr lang="ru-RU"/>
        </a:p>
      </dgm:t>
    </dgm:pt>
    <dgm:pt modelId="{AE7F7599-9531-E843-AAA7-FEEEF6E3F562}" type="pres">
      <dgm:prSet presAssocID="{397E2084-2501-9549-864D-F22547188FAC}" presName="extraNode" presStyleLbl="node1" presStyleIdx="0" presStyleCnt="7"/>
      <dgm:spPr/>
      <dgm:t>
        <a:bodyPr/>
        <a:lstStyle/>
        <a:p>
          <a:endParaRPr lang="ru-RU"/>
        </a:p>
      </dgm:t>
    </dgm:pt>
    <dgm:pt modelId="{48246E0E-8934-E447-AD32-A01C5B196F0F}" type="pres">
      <dgm:prSet presAssocID="{397E2084-2501-9549-864D-F22547188FAC}" presName="dstNode" presStyleLbl="node1" presStyleIdx="0" presStyleCnt="7"/>
      <dgm:spPr/>
      <dgm:t>
        <a:bodyPr/>
        <a:lstStyle/>
        <a:p>
          <a:endParaRPr lang="ru-RU"/>
        </a:p>
      </dgm:t>
    </dgm:pt>
    <dgm:pt modelId="{914FBF87-EB19-8C44-853C-D851A988D3EB}" type="pres">
      <dgm:prSet presAssocID="{8B5EE82B-1023-E641-97CB-FE5E670C61B1}" presName="text_1" presStyleLbl="node1" presStyleIdx="0" presStyleCnt="7" custScaleY="57574" custLinFactNeighborX="-1059" custLinFactNeighborY="-36376">
        <dgm:presLayoutVars>
          <dgm:bulletEnabled val="1"/>
        </dgm:presLayoutVars>
      </dgm:prSet>
      <dgm:spPr/>
      <dgm:t>
        <a:bodyPr/>
        <a:lstStyle/>
        <a:p>
          <a:endParaRPr lang="ru-RU"/>
        </a:p>
      </dgm:t>
    </dgm:pt>
    <dgm:pt modelId="{E2B1E4BB-2872-1A4F-8D17-1CC508CDF75C}" type="pres">
      <dgm:prSet presAssocID="{8B5EE82B-1023-E641-97CB-FE5E670C61B1}" presName="accent_1" presStyleCnt="0"/>
      <dgm:spPr/>
      <dgm:t>
        <a:bodyPr/>
        <a:lstStyle/>
        <a:p>
          <a:endParaRPr lang="ru-RU"/>
        </a:p>
      </dgm:t>
    </dgm:pt>
    <dgm:pt modelId="{C8B7D29B-8FF6-4440-B5CF-9D939E0AA967}" type="pres">
      <dgm:prSet presAssocID="{8B5EE82B-1023-E641-97CB-FE5E670C61B1}" presName="accentRepeatNode" presStyleLbl="solidFgAcc1" presStyleIdx="0" presStyleCnt="7" custScaleX="80707" custScaleY="71435" custLinFactNeighborX="-13343" custLinFactNeighborY="-24399"/>
      <dgm:spPr>
        <a:solidFill>
          <a:schemeClr val="bg1"/>
        </a:solidFill>
      </dgm:spPr>
      <dgm:t>
        <a:bodyPr/>
        <a:lstStyle/>
        <a:p>
          <a:endParaRPr lang="ru-RU"/>
        </a:p>
      </dgm:t>
    </dgm:pt>
    <dgm:pt modelId="{D64175BA-EAA1-4B4C-B023-A0DC88471B96}" type="pres">
      <dgm:prSet presAssocID="{B679D500-B7EE-F540-96F3-6BCEBBC5F82B}" presName="text_2" presStyleLbl="node1" presStyleIdx="1" presStyleCnt="7" custScaleY="85087" custLinFactNeighborX="-795" custLinFactNeighborY="-82728">
        <dgm:presLayoutVars>
          <dgm:bulletEnabled val="1"/>
        </dgm:presLayoutVars>
      </dgm:prSet>
      <dgm:spPr/>
      <dgm:t>
        <a:bodyPr/>
        <a:lstStyle/>
        <a:p>
          <a:endParaRPr lang="ru-RU"/>
        </a:p>
      </dgm:t>
    </dgm:pt>
    <dgm:pt modelId="{540A3833-C57C-A94E-93CD-70070C4C0532}" type="pres">
      <dgm:prSet presAssocID="{B679D500-B7EE-F540-96F3-6BCEBBC5F82B}" presName="accent_2" presStyleCnt="0"/>
      <dgm:spPr/>
      <dgm:t>
        <a:bodyPr/>
        <a:lstStyle/>
        <a:p>
          <a:endParaRPr lang="ru-RU"/>
        </a:p>
      </dgm:t>
    </dgm:pt>
    <dgm:pt modelId="{3F657CE4-8DBB-C64A-8AAD-FA6E3F35EB60}" type="pres">
      <dgm:prSet presAssocID="{B679D500-B7EE-F540-96F3-6BCEBBC5F82B}" presName="accentRepeatNode" presStyleLbl="solidFgAcc1" presStyleIdx="1" presStyleCnt="7" custScaleX="81430" custScaleY="87069" custLinFactNeighborX="-22390" custLinFactNeighborY="-64668"/>
      <dgm:spPr/>
      <dgm:t>
        <a:bodyPr/>
        <a:lstStyle/>
        <a:p>
          <a:endParaRPr lang="ru-RU"/>
        </a:p>
      </dgm:t>
    </dgm:pt>
    <dgm:pt modelId="{78292CF5-4719-BC48-AF41-374D0958582B}" type="pres">
      <dgm:prSet presAssocID="{0BFC3730-6542-EE48-A748-EFD222F1C0DB}" presName="text_3" presStyleLbl="node1" presStyleIdx="2" presStyleCnt="7" custScaleX="99362" custScaleY="218087" custLinFactNeighborX="-306" custLinFactNeighborY="-44771">
        <dgm:presLayoutVars>
          <dgm:bulletEnabled val="1"/>
        </dgm:presLayoutVars>
      </dgm:prSet>
      <dgm:spPr/>
      <dgm:t>
        <a:bodyPr/>
        <a:lstStyle/>
        <a:p>
          <a:endParaRPr lang="ru-RU"/>
        </a:p>
      </dgm:t>
    </dgm:pt>
    <dgm:pt modelId="{32EC37F7-93DB-5445-91DC-007E5C2156E5}" type="pres">
      <dgm:prSet presAssocID="{0BFC3730-6542-EE48-A748-EFD222F1C0DB}" presName="accent_3" presStyleCnt="0"/>
      <dgm:spPr/>
      <dgm:t>
        <a:bodyPr/>
        <a:lstStyle/>
        <a:p>
          <a:endParaRPr lang="ru-RU"/>
        </a:p>
      </dgm:t>
    </dgm:pt>
    <dgm:pt modelId="{4D890868-2E5F-E447-B79E-2685842E5821}" type="pres">
      <dgm:prSet presAssocID="{0BFC3730-6542-EE48-A748-EFD222F1C0DB}" presName="accentRepeatNode" presStyleLbl="solidFgAcc1" presStyleIdx="2" presStyleCnt="7" custScaleX="37494" custScaleY="6928" custLinFactY="100000" custLinFactNeighborX="23760" custLinFactNeighborY="149110"/>
      <dgm:spPr/>
      <dgm:t>
        <a:bodyPr/>
        <a:lstStyle/>
        <a:p>
          <a:endParaRPr lang="ru-RU"/>
        </a:p>
      </dgm:t>
    </dgm:pt>
    <dgm:pt modelId="{71A326A3-B4E2-4182-A414-1993B6058E92}" type="pres">
      <dgm:prSet presAssocID="{F0368229-638F-4743-A09C-97C415C48F46}" presName="text_4" presStyleLbl="node1" presStyleIdx="3" presStyleCnt="7" custLinFactNeighborX="-641">
        <dgm:presLayoutVars>
          <dgm:bulletEnabled val="1"/>
        </dgm:presLayoutVars>
      </dgm:prSet>
      <dgm:spPr/>
      <dgm:t>
        <a:bodyPr/>
        <a:lstStyle/>
        <a:p>
          <a:endParaRPr lang="ru-RU"/>
        </a:p>
      </dgm:t>
    </dgm:pt>
    <dgm:pt modelId="{D9DAB612-8E63-4EDF-8D5E-B1A0F4A6413E}" type="pres">
      <dgm:prSet presAssocID="{F0368229-638F-4743-A09C-97C415C48F46}" presName="accent_4" presStyleCnt="0"/>
      <dgm:spPr/>
    </dgm:pt>
    <dgm:pt modelId="{A9656220-34E5-490B-B039-6927146BD94B}" type="pres">
      <dgm:prSet presAssocID="{F0368229-638F-4743-A09C-97C415C48F46}" presName="accentRepeatNode" presStyleLbl="solidFgAcc1" presStyleIdx="3" presStyleCnt="7" custLinFactNeighborX="8116"/>
      <dgm:spPr/>
      <dgm:t>
        <a:bodyPr/>
        <a:lstStyle/>
        <a:p>
          <a:endParaRPr lang="ru-RU"/>
        </a:p>
      </dgm:t>
    </dgm:pt>
    <dgm:pt modelId="{BFF15387-CF4F-634C-BA65-8EB7889453F1}" type="pres">
      <dgm:prSet presAssocID="{3EBDAB51-126B-694D-AF6B-5103FE4E513D}" presName="text_5" presStyleLbl="node1" presStyleIdx="4" presStyleCnt="7" custScaleX="96507" custScaleY="119350" custLinFactNeighborX="1015" custLinFactNeighborY="4622">
        <dgm:presLayoutVars>
          <dgm:bulletEnabled val="1"/>
        </dgm:presLayoutVars>
      </dgm:prSet>
      <dgm:spPr/>
      <dgm:t>
        <a:bodyPr/>
        <a:lstStyle/>
        <a:p>
          <a:endParaRPr lang="ru-RU"/>
        </a:p>
      </dgm:t>
    </dgm:pt>
    <dgm:pt modelId="{8B5A0F0B-EF13-A748-87F1-FF680178CB17}" type="pres">
      <dgm:prSet presAssocID="{3EBDAB51-126B-694D-AF6B-5103FE4E513D}" presName="accent_5" presStyleCnt="0"/>
      <dgm:spPr/>
      <dgm:t>
        <a:bodyPr/>
        <a:lstStyle/>
        <a:p>
          <a:endParaRPr lang="ru-RU"/>
        </a:p>
      </dgm:t>
    </dgm:pt>
    <dgm:pt modelId="{253A4004-610F-284D-81C8-6CCB6CEC92EC}" type="pres">
      <dgm:prSet presAssocID="{3EBDAB51-126B-694D-AF6B-5103FE4E513D}" presName="accentRepeatNode" presStyleLbl="solidFgAcc1" presStyleIdx="4" presStyleCnt="7" custScaleX="68055" custScaleY="75696" custLinFactY="-100000" custLinFactNeighborX="-1787" custLinFactNeighborY="-170788"/>
      <dgm:spPr/>
      <dgm:t>
        <a:bodyPr/>
        <a:lstStyle/>
        <a:p>
          <a:endParaRPr lang="ru-RU"/>
        </a:p>
      </dgm:t>
    </dgm:pt>
    <dgm:pt modelId="{04AC2D80-2878-4548-AFE1-0DEE5D5C556C}" type="pres">
      <dgm:prSet presAssocID="{A90EA304-8B74-4A5A-B0BB-D704FFACF97B}" presName="text_6" presStyleLbl="node1" presStyleIdx="5" presStyleCnt="7" custScaleX="99360" custScaleY="104167" custLinFactNeighborX="-205" custLinFactNeighborY="22735">
        <dgm:presLayoutVars>
          <dgm:bulletEnabled val="1"/>
        </dgm:presLayoutVars>
      </dgm:prSet>
      <dgm:spPr/>
      <dgm:t>
        <a:bodyPr/>
        <a:lstStyle/>
        <a:p>
          <a:endParaRPr lang="ru-RU"/>
        </a:p>
      </dgm:t>
    </dgm:pt>
    <dgm:pt modelId="{AA54ECBF-27C1-4B72-B396-E410D7B17F83}" type="pres">
      <dgm:prSet presAssocID="{A90EA304-8B74-4A5A-B0BB-D704FFACF97B}" presName="accent_6" presStyleCnt="0"/>
      <dgm:spPr/>
    </dgm:pt>
    <dgm:pt modelId="{87D05B66-69EC-4E5A-978B-C3EF697FD916}" type="pres">
      <dgm:prSet presAssocID="{A90EA304-8B74-4A5A-B0BB-D704FFACF97B}" presName="accentRepeatNode" presStyleLbl="solidFgAcc1" presStyleIdx="5" presStyleCnt="7" custLinFactNeighborX="-3176" custLinFactNeighborY="14189"/>
      <dgm:spPr/>
    </dgm:pt>
    <dgm:pt modelId="{A65F9DDE-E664-488F-8F8B-27C564F493E2}" type="pres">
      <dgm:prSet presAssocID="{2D1025B4-98F0-415A-9856-AE5D2C98A727}" presName="text_7" presStyleLbl="node1" presStyleIdx="6" presStyleCnt="7" custScaleY="84665" custLinFactNeighborX="-502" custLinFactNeighborY="21959">
        <dgm:presLayoutVars>
          <dgm:bulletEnabled val="1"/>
        </dgm:presLayoutVars>
      </dgm:prSet>
      <dgm:spPr/>
      <dgm:t>
        <a:bodyPr/>
        <a:lstStyle/>
        <a:p>
          <a:endParaRPr lang="ru-RU"/>
        </a:p>
      </dgm:t>
    </dgm:pt>
    <dgm:pt modelId="{69E3EE36-93E1-420D-95E3-463A1E13D104}" type="pres">
      <dgm:prSet presAssocID="{2D1025B4-98F0-415A-9856-AE5D2C98A727}" presName="accent_7" presStyleCnt="0"/>
      <dgm:spPr/>
    </dgm:pt>
    <dgm:pt modelId="{E3B9B327-5A84-4FA6-8864-C71D10C360A4}" type="pres">
      <dgm:prSet presAssocID="{2D1025B4-98F0-415A-9856-AE5D2C98A727}" presName="accentRepeatNode" presStyleLbl="solidFgAcc1" presStyleIdx="6" presStyleCnt="7" custLinFactNeighborY="12345"/>
      <dgm:spPr/>
    </dgm:pt>
  </dgm:ptLst>
  <dgm:cxnLst>
    <dgm:cxn modelId="{36EB3F35-9A83-49CD-A225-FF1261789D5F}" type="presOf" srcId="{397E2084-2501-9549-864D-F22547188FAC}" destId="{16CED174-A7E1-7743-9EC4-8DD23CD8ACC6}" srcOrd="0" destOrd="0" presId="urn:microsoft.com/office/officeart/2008/layout/VerticalCurvedList"/>
    <dgm:cxn modelId="{D3168369-C89B-410A-8CF4-9ABCE07B7A14}" srcId="{397E2084-2501-9549-864D-F22547188FAC}" destId="{A90EA304-8B74-4A5A-B0BB-D704FFACF97B}" srcOrd="5" destOrd="0" parTransId="{3550C23F-CFD3-4CAD-8EDA-C17A8465B81C}" sibTransId="{5F86F613-492C-43E2-8453-CDB6B583C1D8}"/>
    <dgm:cxn modelId="{CB667550-3A60-41A8-82A3-73B5661C6EC1}" type="presOf" srcId="{3EBDAB51-126B-694D-AF6B-5103FE4E513D}" destId="{BFF15387-CF4F-634C-BA65-8EB7889453F1}" srcOrd="0" destOrd="0" presId="urn:microsoft.com/office/officeart/2008/layout/VerticalCurvedList"/>
    <dgm:cxn modelId="{215D03FF-9C7F-413C-B861-B1F225D1D6EC}" type="presOf" srcId="{F0368229-638F-4743-A09C-97C415C48F46}" destId="{71A326A3-B4E2-4182-A414-1993B6058E92}" srcOrd="0" destOrd="0" presId="urn:microsoft.com/office/officeart/2008/layout/VerticalCurvedList"/>
    <dgm:cxn modelId="{E97C3315-EA5F-484B-9FB5-991B99B79202}" srcId="{397E2084-2501-9549-864D-F22547188FAC}" destId="{8B5EE82B-1023-E641-97CB-FE5E670C61B1}" srcOrd="0" destOrd="0" parTransId="{E74E0EAD-E907-DB45-B1F1-EB1E429C300E}" sibTransId="{D16E1BA8-943F-AA4F-802D-85121B4D9296}"/>
    <dgm:cxn modelId="{6C9E0FE9-EE73-4012-94A8-92D0CC019BA2}" type="presOf" srcId="{0BFC3730-6542-EE48-A748-EFD222F1C0DB}" destId="{78292CF5-4719-BC48-AF41-374D0958582B}" srcOrd="0" destOrd="0" presId="urn:microsoft.com/office/officeart/2008/layout/VerticalCurvedList"/>
    <dgm:cxn modelId="{635379CA-A85D-4070-ABA9-8D86ABA2730D}" type="presOf" srcId="{2D1025B4-98F0-415A-9856-AE5D2C98A727}" destId="{A65F9DDE-E664-488F-8F8B-27C564F493E2}" srcOrd="0" destOrd="0" presId="urn:microsoft.com/office/officeart/2008/layout/VerticalCurvedList"/>
    <dgm:cxn modelId="{97A247FC-7F7B-424C-8E33-671596248310}" srcId="{397E2084-2501-9549-864D-F22547188FAC}" destId="{3EBDAB51-126B-694D-AF6B-5103FE4E513D}" srcOrd="4" destOrd="0" parTransId="{4E62258C-1046-DC47-B019-DA411C701A72}" sibTransId="{FCDAD3AF-FCB3-4D44-A0B3-FF1F6C467F3C}"/>
    <dgm:cxn modelId="{57203FC9-9C6B-124D-A0D9-34A97FAC546A}" srcId="{397E2084-2501-9549-864D-F22547188FAC}" destId="{B679D500-B7EE-F540-96F3-6BCEBBC5F82B}" srcOrd="1" destOrd="0" parTransId="{CCB0BC4C-8257-8743-B352-94882BFE1D63}" sibTransId="{33474165-BC3D-6E4C-8929-5C7CEFB076F3}"/>
    <dgm:cxn modelId="{4F1BD958-60FC-4D59-9F04-1FF715F9C6C9}" srcId="{397E2084-2501-9549-864D-F22547188FAC}" destId="{2D1025B4-98F0-415A-9856-AE5D2C98A727}" srcOrd="6" destOrd="0" parTransId="{319F9766-F411-4D91-8516-42842F132965}" sibTransId="{971C4F28-F046-4F08-AB84-E775152DAD99}"/>
    <dgm:cxn modelId="{0D81135A-7AF6-453F-9E2A-EB2CBFC097C3}" type="presOf" srcId="{8B5EE82B-1023-E641-97CB-FE5E670C61B1}" destId="{914FBF87-EB19-8C44-853C-D851A988D3EB}" srcOrd="0" destOrd="0" presId="urn:microsoft.com/office/officeart/2008/layout/VerticalCurvedList"/>
    <dgm:cxn modelId="{A171B7CC-AD82-4DFB-9321-6C8A3FA7BD2B}" type="presOf" srcId="{A90EA304-8B74-4A5A-B0BB-D704FFACF97B}" destId="{04AC2D80-2878-4548-AFE1-0DEE5D5C556C}" srcOrd="0" destOrd="0" presId="urn:microsoft.com/office/officeart/2008/layout/VerticalCurvedList"/>
    <dgm:cxn modelId="{E00CEB8D-6399-45F1-9FE7-117DCEFC4B6E}" type="presOf" srcId="{D16E1BA8-943F-AA4F-802D-85121B4D9296}" destId="{AD493EF1-0B52-5148-882F-D572A9550A28}" srcOrd="0" destOrd="0" presId="urn:microsoft.com/office/officeart/2008/layout/VerticalCurvedList"/>
    <dgm:cxn modelId="{02934040-872A-4686-B30A-0F7C51903F3B}" srcId="{397E2084-2501-9549-864D-F22547188FAC}" destId="{F0368229-638F-4743-A09C-97C415C48F46}" srcOrd="3" destOrd="0" parTransId="{D9659B01-A09E-4B6C-998C-754213A36FAA}" sibTransId="{2C0EC1A6-4399-4596-A6AF-7E4193C48146}"/>
    <dgm:cxn modelId="{1EF46D78-BE38-0B4B-A992-B3EAC2F431C9}" srcId="{397E2084-2501-9549-864D-F22547188FAC}" destId="{0BFC3730-6542-EE48-A748-EFD222F1C0DB}" srcOrd="2" destOrd="0" parTransId="{001BD294-901C-3B4E-88AC-325975140D4B}" sibTransId="{CBC96EA7-33BD-6343-BA39-C84D7FA21E4C}"/>
    <dgm:cxn modelId="{C4FB9987-ED79-4066-9600-109BA2749699}" type="presOf" srcId="{B679D500-B7EE-F540-96F3-6BCEBBC5F82B}" destId="{D64175BA-EAA1-4B4C-B023-A0DC88471B96}" srcOrd="0" destOrd="0" presId="urn:microsoft.com/office/officeart/2008/layout/VerticalCurvedList"/>
    <dgm:cxn modelId="{978F8A0B-7169-4497-B861-5EEA68DA2BDD}" type="presParOf" srcId="{16CED174-A7E1-7743-9EC4-8DD23CD8ACC6}" destId="{3F58C35E-B343-0149-BD38-83A6008DA92E}" srcOrd="0" destOrd="0" presId="urn:microsoft.com/office/officeart/2008/layout/VerticalCurvedList"/>
    <dgm:cxn modelId="{FDF59073-3256-42B7-B08D-8CCC6F6E4B09}" type="presParOf" srcId="{3F58C35E-B343-0149-BD38-83A6008DA92E}" destId="{15907757-A219-AE46-BD6D-5D36BBB78B59}" srcOrd="0" destOrd="0" presId="urn:microsoft.com/office/officeart/2008/layout/VerticalCurvedList"/>
    <dgm:cxn modelId="{789342A1-469E-4B49-BBAF-B910EC570880}" type="presParOf" srcId="{15907757-A219-AE46-BD6D-5D36BBB78B59}" destId="{F537CD8D-F9D0-4E44-84CA-57787B637560}" srcOrd="0" destOrd="0" presId="urn:microsoft.com/office/officeart/2008/layout/VerticalCurvedList"/>
    <dgm:cxn modelId="{D53167DB-11C0-42E4-B795-EB7E1B0C40CA}" type="presParOf" srcId="{15907757-A219-AE46-BD6D-5D36BBB78B59}" destId="{AD493EF1-0B52-5148-882F-D572A9550A28}" srcOrd="1" destOrd="0" presId="urn:microsoft.com/office/officeart/2008/layout/VerticalCurvedList"/>
    <dgm:cxn modelId="{DC0F12BC-2BA2-4544-A846-8A98782B8307}" type="presParOf" srcId="{15907757-A219-AE46-BD6D-5D36BBB78B59}" destId="{AE7F7599-9531-E843-AAA7-FEEEF6E3F562}" srcOrd="2" destOrd="0" presId="urn:microsoft.com/office/officeart/2008/layout/VerticalCurvedList"/>
    <dgm:cxn modelId="{FF7E4090-1C74-4C01-842C-EF5B7B9001F3}" type="presParOf" srcId="{15907757-A219-AE46-BD6D-5D36BBB78B59}" destId="{48246E0E-8934-E447-AD32-A01C5B196F0F}" srcOrd="3" destOrd="0" presId="urn:microsoft.com/office/officeart/2008/layout/VerticalCurvedList"/>
    <dgm:cxn modelId="{23E43602-07B8-4FDA-98BB-3AE3D192292C}" type="presParOf" srcId="{3F58C35E-B343-0149-BD38-83A6008DA92E}" destId="{914FBF87-EB19-8C44-853C-D851A988D3EB}" srcOrd="1" destOrd="0" presId="urn:microsoft.com/office/officeart/2008/layout/VerticalCurvedList"/>
    <dgm:cxn modelId="{BAA30C09-4318-4649-B691-EAD3C578A70F}" type="presParOf" srcId="{3F58C35E-B343-0149-BD38-83A6008DA92E}" destId="{E2B1E4BB-2872-1A4F-8D17-1CC508CDF75C}" srcOrd="2" destOrd="0" presId="urn:microsoft.com/office/officeart/2008/layout/VerticalCurvedList"/>
    <dgm:cxn modelId="{E980E94C-B1B0-4918-8502-888BC97D47AA}" type="presParOf" srcId="{E2B1E4BB-2872-1A4F-8D17-1CC508CDF75C}" destId="{C8B7D29B-8FF6-4440-B5CF-9D939E0AA967}" srcOrd="0" destOrd="0" presId="urn:microsoft.com/office/officeart/2008/layout/VerticalCurvedList"/>
    <dgm:cxn modelId="{9B8BA47E-8E96-4F13-B246-0A248D465B04}" type="presParOf" srcId="{3F58C35E-B343-0149-BD38-83A6008DA92E}" destId="{D64175BA-EAA1-4B4C-B023-A0DC88471B96}" srcOrd="3" destOrd="0" presId="urn:microsoft.com/office/officeart/2008/layout/VerticalCurvedList"/>
    <dgm:cxn modelId="{525C48D7-0165-4B78-822A-E83BED53836D}" type="presParOf" srcId="{3F58C35E-B343-0149-BD38-83A6008DA92E}" destId="{540A3833-C57C-A94E-93CD-70070C4C0532}" srcOrd="4" destOrd="0" presId="urn:microsoft.com/office/officeart/2008/layout/VerticalCurvedList"/>
    <dgm:cxn modelId="{949B2003-EAF5-4FBA-ACFE-554DF15A34D1}" type="presParOf" srcId="{540A3833-C57C-A94E-93CD-70070C4C0532}" destId="{3F657CE4-8DBB-C64A-8AAD-FA6E3F35EB60}" srcOrd="0" destOrd="0" presId="urn:microsoft.com/office/officeart/2008/layout/VerticalCurvedList"/>
    <dgm:cxn modelId="{63D27149-5E0E-49DE-9AA9-E699E8154E15}" type="presParOf" srcId="{3F58C35E-B343-0149-BD38-83A6008DA92E}" destId="{78292CF5-4719-BC48-AF41-374D0958582B}" srcOrd="5" destOrd="0" presId="urn:microsoft.com/office/officeart/2008/layout/VerticalCurvedList"/>
    <dgm:cxn modelId="{D57A8AC6-979F-44CE-9308-59768C022AC9}" type="presParOf" srcId="{3F58C35E-B343-0149-BD38-83A6008DA92E}" destId="{32EC37F7-93DB-5445-91DC-007E5C2156E5}" srcOrd="6" destOrd="0" presId="urn:microsoft.com/office/officeart/2008/layout/VerticalCurvedList"/>
    <dgm:cxn modelId="{F8F51CB5-FE75-41C4-8B8A-CCB3C6F1ED7D}" type="presParOf" srcId="{32EC37F7-93DB-5445-91DC-007E5C2156E5}" destId="{4D890868-2E5F-E447-B79E-2685842E5821}" srcOrd="0" destOrd="0" presId="urn:microsoft.com/office/officeart/2008/layout/VerticalCurvedList"/>
    <dgm:cxn modelId="{6D334753-7FF3-425B-8EDF-6C016558DE9C}" type="presParOf" srcId="{3F58C35E-B343-0149-BD38-83A6008DA92E}" destId="{71A326A3-B4E2-4182-A414-1993B6058E92}" srcOrd="7" destOrd="0" presId="urn:microsoft.com/office/officeart/2008/layout/VerticalCurvedList"/>
    <dgm:cxn modelId="{55B6BA5A-A77A-4F52-8350-F9219DB158CF}" type="presParOf" srcId="{3F58C35E-B343-0149-BD38-83A6008DA92E}" destId="{D9DAB612-8E63-4EDF-8D5E-B1A0F4A6413E}" srcOrd="8" destOrd="0" presId="urn:microsoft.com/office/officeart/2008/layout/VerticalCurvedList"/>
    <dgm:cxn modelId="{2FCE82D0-3C61-4E9C-B40D-B8D74EEA60C4}" type="presParOf" srcId="{D9DAB612-8E63-4EDF-8D5E-B1A0F4A6413E}" destId="{A9656220-34E5-490B-B039-6927146BD94B}" srcOrd="0" destOrd="0" presId="urn:microsoft.com/office/officeart/2008/layout/VerticalCurvedList"/>
    <dgm:cxn modelId="{9E00EB97-E2A6-48CE-BE9E-74FA5915CFD1}" type="presParOf" srcId="{3F58C35E-B343-0149-BD38-83A6008DA92E}" destId="{BFF15387-CF4F-634C-BA65-8EB7889453F1}" srcOrd="9" destOrd="0" presId="urn:microsoft.com/office/officeart/2008/layout/VerticalCurvedList"/>
    <dgm:cxn modelId="{3B4A8204-ED88-4446-8240-163840483F35}" type="presParOf" srcId="{3F58C35E-B343-0149-BD38-83A6008DA92E}" destId="{8B5A0F0B-EF13-A748-87F1-FF680178CB17}" srcOrd="10" destOrd="0" presId="urn:microsoft.com/office/officeart/2008/layout/VerticalCurvedList"/>
    <dgm:cxn modelId="{9987477E-83CB-4EC9-B377-594A84866833}" type="presParOf" srcId="{8B5A0F0B-EF13-A748-87F1-FF680178CB17}" destId="{253A4004-610F-284D-81C8-6CCB6CEC92EC}" srcOrd="0" destOrd="0" presId="urn:microsoft.com/office/officeart/2008/layout/VerticalCurvedList"/>
    <dgm:cxn modelId="{12F6B540-4AED-4E64-84BA-9E8EC0702392}" type="presParOf" srcId="{3F58C35E-B343-0149-BD38-83A6008DA92E}" destId="{04AC2D80-2878-4548-AFE1-0DEE5D5C556C}" srcOrd="11" destOrd="0" presId="urn:microsoft.com/office/officeart/2008/layout/VerticalCurvedList"/>
    <dgm:cxn modelId="{D16C9481-EBF1-4352-8D0B-A45D6106928C}" type="presParOf" srcId="{3F58C35E-B343-0149-BD38-83A6008DA92E}" destId="{AA54ECBF-27C1-4B72-B396-E410D7B17F83}" srcOrd="12" destOrd="0" presId="urn:microsoft.com/office/officeart/2008/layout/VerticalCurvedList"/>
    <dgm:cxn modelId="{5BBED73D-A177-45C4-A371-2E150F85FCD8}" type="presParOf" srcId="{AA54ECBF-27C1-4B72-B396-E410D7B17F83}" destId="{87D05B66-69EC-4E5A-978B-C3EF697FD916}" srcOrd="0" destOrd="0" presId="urn:microsoft.com/office/officeart/2008/layout/VerticalCurvedList"/>
    <dgm:cxn modelId="{4E71590F-C4F4-4256-A05C-483ACDD1661C}" type="presParOf" srcId="{3F58C35E-B343-0149-BD38-83A6008DA92E}" destId="{A65F9DDE-E664-488F-8F8B-27C564F493E2}" srcOrd="13" destOrd="0" presId="urn:microsoft.com/office/officeart/2008/layout/VerticalCurvedList"/>
    <dgm:cxn modelId="{F0C8E406-6CA3-4152-8784-4699CCAC78B8}" type="presParOf" srcId="{3F58C35E-B343-0149-BD38-83A6008DA92E}" destId="{69E3EE36-93E1-420D-95E3-463A1E13D104}" srcOrd="14" destOrd="0" presId="urn:microsoft.com/office/officeart/2008/layout/VerticalCurvedList"/>
    <dgm:cxn modelId="{0C83B9B7-1704-44DE-BE94-BAA144A078D4}" type="presParOf" srcId="{69E3EE36-93E1-420D-95E3-463A1E13D104}" destId="{E3B9B327-5A84-4FA6-8864-C71D10C360A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2A5EF75-BF01-4968-8FC3-0F7A19EA72B4}" type="doc">
      <dgm:prSet loTypeId="urn:microsoft.com/office/officeart/2005/8/layout/vList3" loCatId="picture" qsTypeId="urn:microsoft.com/office/officeart/2005/8/quickstyle/3d1" qsCatId="3D" csTypeId="urn:microsoft.com/office/officeart/2005/8/colors/accent1_2" csCatId="accent1" phldr="1"/>
      <dgm:spPr/>
    </dgm:pt>
    <dgm:pt modelId="{2EEB9D91-2A7B-4821-8355-C70A7A1216EA}">
      <dgm:prSet phldrT="[Текст]" custT="1"/>
      <dgm:spPr/>
      <dgm:t>
        <a:bodyPr/>
        <a:lstStyle/>
        <a:p>
          <a:r>
            <a:rPr lang="ru-RU" sz="1800" dirty="0" smtClean="0"/>
            <a:t>  </a:t>
          </a:r>
          <a:r>
            <a:rPr lang="ru-RU" sz="1800" dirty="0" smtClean="0">
              <a:latin typeface="Arial" panose="020B0604020202020204" pitchFamily="34" charset="0"/>
              <a:cs typeface="Arial" panose="020B0604020202020204" pitchFamily="34" charset="0"/>
            </a:rPr>
            <a:t>Разработаны совместно с кафедрой бухгалтерского учета Финансового  университета, СП «</a:t>
          </a:r>
          <a:r>
            <a:rPr lang="ru-RU" sz="2000" dirty="0" smtClean="0">
              <a:latin typeface="Arial" panose="020B0604020202020204" pitchFamily="34" charset="0"/>
              <a:cs typeface="Arial" panose="020B0604020202020204" pitchFamily="34" charset="0"/>
            </a:rPr>
            <a:t>1</a:t>
          </a:r>
          <a:r>
            <a:rPr lang="ru-RU" sz="1800" dirty="0" smtClean="0">
              <a:latin typeface="Arial" panose="020B0604020202020204" pitchFamily="34" charset="0"/>
              <a:cs typeface="Arial" panose="020B0604020202020204" pitchFamily="34" charset="0"/>
            </a:rPr>
            <a:t>С-Парус» и НПО Криста программы и планы-графики переподготовки специалистов финансовых органов и учреждений Республики Крым и г. Севастополя</a:t>
          </a:r>
          <a:endParaRPr lang="ru-RU" sz="1800" dirty="0">
            <a:latin typeface="Arial" panose="020B0604020202020204" pitchFamily="34" charset="0"/>
            <a:cs typeface="Arial" panose="020B0604020202020204" pitchFamily="34" charset="0"/>
          </a:endParaRPr>
        </a:p>
      </dgm:t>
    </dgm:pt>
    <dgm:pt modelId="{DA484F3B-1892-4FFA-B25A-282AD9A96B7E}" type="parTrans" cxnId="{94F2F427-C732-438A-85E5-C046094B920C}">
      <dgm:prSet/>
      <dgm:spPr/>
      <dgm:t>
        <a:bodyPr/>
        <a:lstStyle/>
        <a:p>
          <a:endParaRPr lang="ru-RU"/>
        </a:p>
      </dgm:t>
    </dgm:pt>
    <dgm:pt modelId="{C7C22DFE-C356-401C-AD02-B7B9944DA24D}" type="sibTrans" cxnId="{94F2F427-C732-438A-85E5-C046094B920C}">
      <dgm:prSet/>
      <dgm:spPr/>
      <dgm:t>
        <a:bodyPr/>
        <a:lstStyle/>
        <a:p>
          <a:endParaRPr lang="ru-RU"/>
        </a:p>
      </dgm:t>
    </dgm:pt>
    <dgm:pt modelId="{B8309D98-C203-4739-AC92-77989A49CF4B}">
      <dgm:prSet phldrT="[Текст]" custT="1"/>
      <dgm:spPr/>
      <dgm:t>
        <a:bodyPr/>
        <a:lstStyle/>
        <a:p>
          <a:pPr>
            <a:lnSpc>
              <a:spcPct val="100000"/>
            </a:lnSpc>
          </a:pPr>
          <a:r>
            <a:rPr lang="ru-RU" sz="1800" b="1" dirty="0" smtClean="0">
              <a:latin typeface="Arial" panose="020B0604020202020204" pitchFamily="34" charset="0"/>
              <a:cs typeface="Arial" panose="020B0604020202020204" pitchFamily="34" charset="0"/>
            </a:rPr>
            <a:t>Разработаны 121 модельный НПА: 24 законопроекта и 97 иных НПА</a:t>
          </a:r>
          <a:r>
            <a:rPr lang="ru-RU" sz="1800" dirty="0" smtClean="0">
              <a:latin typeface="Arial" panose="020B0604020202020204" pitchFamily="34" charset="0"/>
              <a:cs typeface="Arial" panose="020B0604020202020204" pitchFamily="34" charset="0"/>
            </a:rPr>
            <a:t>.</a:t>
          </a:r>
        </a:p>
        <a:p>
          <a:pPr>
            <a:lnSpc>
              <a:spcPct val="100000"/>
            </a:lnSpc>
          </a:pPr>
          <a:r>
            <a:rPr lang="ru-RU" sz="1800" dirty="0" smtClean="0">
              <a:latin typeface="Arial" panose="020B0604020202020204" pitchFamily="34" charset="0"/>
              <a:cs typeface="Arial" panose="020B0604020202020204" pitchFamily="34" charset="0"/>
            </a:rPr>
            <a:t>Приняты Постановления правительства РФ об особенностях составления проектов бюджетов и исполнения бюджетов Крыма и Севастополя</a:t>
          </a:r>
        </a:p>
        <a:p>
          <a:pPr>
            <a:lnSpc>
              <a:spcPct val="100000"/>
            </a:lnSpc>
          </a:pPr>
          <a:r>
            <a:rPr lang="ru-RU" sz="1800" dirty="0" smtClean="0">
              <a:latin typeface="Arial" panose="020B0604020202020204" pitchFamily="34" charset="0"/>
              <a:cs typeface="Arial" panose="020B0604020202020204" pitchFamily="34" charset="0"/>
            </a:rPr>
            <a:t>Установлена методология применения бюджетной классификации и особенности администрирования доходов на переходный период</a:t>
          </a:r>
          <a:endParaRPr lang="ru-RU" sz="1800" dirty="0">
            <a:latin typeface="Arial" panose="020B0604020202020204" pitchFamily="34" charset="0"/>
            <a:cs typeface="Arial" panose="020B0604020202020204" pitchFamily="34" charset="0"/>
          </a:endParaRPr>
        </a:p>
      </dgm:t>
    </dgm:pt>
    <dgm:pt modelId="{228F1194-A26D-4A37-9DBD-1C1DAB51B4A6}" type="parTrans" cxnId="{0FAF292E-EC1C-4561-9C45-F6498A163657}">
      <dgm:prSet/>
      <dgm:spPr/>
      <dgm:t>
        <a:bodyPr/>
        <a:lstStyle/>
        <a:p>
          <a:endParaRPr lang="ru-RU"/>
        </a:p>
      </dgm:t>
    </dgm:pt>
    <dgm:pt modelId="{6A86E98A-843A-4C79-9EE7-0827C5E49F40}" type="sibTrans" cxnId="{0FAF292E-EC1C-4561-9C45-F6498A163657}">
      <dgm:prSet/>
      <dgm:spPr/>
      <dgm:t>
        <a:bodyPr/>
        <a:lstStyle/>
        <a:p>
          <a:endParaRPr lang="ru-RU"/>
        </a:p>
      </dgm:t>
    </dgm:pt>
    <dgm:pt modelId="{841A1D03-F9DB-4D6A-9BA4-601A7FB8A6D6}">
      <dgm:prSet phldrT="[Текст]" custT="1"/>
      <dgm:spPr/>
      <dgm:t>
        <a:bodyPr/>
        <a:lstStyle/>
        <a:p>
          <a:pPr algn="l" defTabSz="889000">
            <a:lnSpc>
              <a:spcPct val="90000"/>
            </a:lnSpc>
            <a:spcBef>
              <a:spcPct val="0"/>
            </a:spcBef>
            <a:spcAft>
              <a:spcPct val="35000"/>
            </a:spcAft>
          </a:pPr>
          <a:r>
            <a:rPr lang="ru-RU" sz="2000" b="1" dirty="0" smtClean="0">
              <a:latin typeface="Arial" panose="020B0604020202020204" pitchFamily="34" charset="0"/>
              <a:cs typeface="Arial" panose="020B0604020202020204" pitchFamily="34" charset="0"/>
            </a:rPr>
            <a:t>     Проведено обучение:</a:t>
          </a:r>
        </a:p>
        <a:p>
          <a:pPr algn="l" defTabSz="889000">
            <a:lnSpc>
              <a:spcPct val="90000"/>
            </a:lnSpc>
            <a:spcBef>
              <a:spcPct val="0"/>
            </a:spcBef>
            <a:spcAft>
              <a:spcPct val="35000"/>
            </a:spcAft>
          </a:pPr>
          <a:r>
            <a:rPr lang="ru-RU" sz="1400" dirty="0" smtClean="0">
              <a:effectLst/>
              <a:latin typeface="Arial" panose="020B0604020202020204" pitchFamily="34" charset="0"/>
              <a:ea typeface="+mn-ea"/>
              <a:cs typeface="Arial" panose="020B0604020202020204" pitchFamily="34" charset="0"/>
            </a:rPr>
            <a:t>    ведению бухгалтерского и бюджетного учёта  и формированию бухгалтерской отчётности и по     формированию сводной (консолидированной)  бухгалтерской отчетности в соответствии с бюджетным законодательством Российской Федерации </a:t>
          </a:r>
          <a:r>
            <a:rPr lang="ru-RU" sz="1800" dirty="0" smtClean="0">
              <a:latin typeface="Arial" panose="020B0604020202020204" pitchFamily="34" charset="0"/>
              <a:cs typeface="Arial" panose="020B0604020202020204" pitchFamily="34" charset="0"/>
            </a:rPr>
            <a:t>– 2871 </a:t>
          </a:r>
          <a:r>
            <a:rPr lang="ru-RU" sz="1400" dirty="0" smtClean="0">
              <a:effectLst/>
              <a:latin typeface="Arial" panose="020B0604020202020204" pitchFamily="34" charset="0"/>
              <a:ea typeface="+mn-ea"/>
              <a:cs typeface="Arial" panose="020B0604020202020204" pitchFamily="34" charset="0"/>
            </a:rPr>
            <a:t>чел.</a:t>
          </a:r>
        </a:p>
        <a:p>
          <a:pPr algn="l" defTabSz="889000">
            <a:lnSpc>
              <a:spcPct val="90000"/>
            </a:lnSpc>
            <a:spcBef>
              <a:spcPct val="0"/>
            </a:spcBef>
            <a:spcAft>
              <a:spcPct val="35000"/>
            </a:spcAft>
          </a:pPr>
          <a:r>
            <a:rPr lang="ru-RU" sz="1400" dirty="0" smtClean="0">
              <a:effectLst/>
              <a:latin typeface="Arial" panose="020B0604020202020204" pitchFamily="34" charset="0"/>
              <a:ea typeface="+mn-ea"/>
              <a:cs typeface="Arial" panose="020B0604020202020204" pitchFamily="34" charset="0"/>
            </a:rPr>
            <a:t>   использованию ПП – </a:t>
          </a:r>
          <a:r>
            <a:rPr lang="ru-RU" sz="1800" dirty="0" smtClean="0">
              <a:latin typeface="Arial" panose="020B0604020202020204" pitchFamily="34" charset="0"/>
              <a:cs typeface="Arial" panose="020B0604020202020204" pitchFamily="34" charset="0"/>
            </a:rPr>
            <a:t>2269</a:t>
          </a:r>
          <a:r>
            <a:rPr lang="ru-RU" sz="1400" dirty="0" smtClean="0">
              <a:effectLst/>
              <a:latin typeface="Arial" panose="020B0604020202020204" pitchFamily="34" charset="0"/>
              <a:ea typeface="+mn-ea"/>
              <a:cs typeface="Arial" panose="020B0604020202020204" pitchFamily="34" charset="0"/>
            </a:rPr>
            <a:t> чел. (1С; Парус); </a:t>
          </a:r>
          <a:r>
            <a:rPr lang="ru-RU" sz="1800" dirty="0" smtClean="0">
              <a:latin typeface="Arial" panose="020B0604020202020204" pitchFamily="34" charset="0"/>
              <a:cs typeface="Arial" panose="020B0604020202020204" pitchFamily="34" charset="0"/>
            </a:rPr>
            <a:t>2112</a:t>
          </a:r>
          <a:r>
            <a:rPr lang="ru-RU" sz="1400" dirty="0" smtClean="0">
              <a:effectLst/>
              <a:latin typeface="Arial" panose="020B0604020202020204" pitchFamily="34" charset="0"/>
              <a:ea typeface="+mn-ea"/>
              <a:cs typeface="Arial" panose="020B0604020202020204" pitchFamily="34" charset="0"/>
            </a:rPr>
            <a:t> чел. (Криста).</a:t>
          </a:r>
        </a:p>
        <a:p>
          <a:pPr marL="0" marR="0" indent="0" algn="l" defTabSz="914400" eaLnBrk="1" fontAlgn="auto" latinLnBrk="0" hangingPunct="1">
            <a:lnSpc>
              <a:spcPct val="100000"/>
            </a:lnSpc>
            <a:spcBef>
              <a:spcPts val="0"/>
            </a:spcBef>
            <a:spcAft>
              <a:spcPts val="0"/>
            </a:spcAft>
            <a:buClrTx/>
            <a:buSzTx/>
            <a:buFontTx/>
            <a:buNone/>
            <a:tabLst/>
            <a:defRPr/>
          </a:pPr>
          <a:r>
            <a:rPr lang="ru-RU" sz="1400" dirty="0" smtClean="0">
              <a:effectLst/>
              <a:latin typeface="Arial" panose="020B0604020202020204" pitchFamily="34" charset="0"/>
              <a:ea typeface="+mn-ea"/>
              <a:cs typeface="Arial" panose="020B0604020202020204" pitchFamily="34" charset="0"/>
            </a:rPr>
            <a:t>Установлено ПО</a:t>
          </a:r>
          <a:r>
            <a:rPr lang="ru-RU" sz="1800" dirty="0" smtClean="0">
              <a:latin typeface="Arial" panose="020B0604020202020204" pitchFamily="34" charset="0"/>
              <a:cs typeface="Arial" panose="020B0604020202020204" pitchFamily="34" charset="0"/>
            </a:rPr>
            <a:t>: 916 </a:t>
          </a:r>
          <a:r>
            <a:rPr lang="ru-RU" sz="1400" dirty="0" smtClean="0">
              <a:effectLst/>
              <a:latin typeface="Arial" panose="020B0604020202020204" pitchFamily="34" charset="0"/>
              <a:ea typeface="+mn-ea"/>
              <a:cs typeface="Arial" panose="020B0604020202020204" pitchFamily="34" charset="0"/>
            </a:rPr>
            <a:t>комплектов (1С; Парус); </a:t>
          </a:r>
          <a:r>
            <a:rPr lang="ru-RU" sz="1800" dirty="0" smtClean="0">
              <a:latin typeface="Arial" panose="020B0604020202020204" pitchFamily="34" charset="0"/>
              <a:cs typeface="Arial" panose="020B0604020202020204" pitchFamily="34" charset="0"/>
            </a:rPr>
            <a:t>275</a:t>
          </a:r>
          <a:r>
            <a:rPr lang="ru-RU" sz="1400" dirty="0" smtClean="0">
              <a:effectLst/>
              <a:latin typeface="Arial" panose="020B0604020202020204" pitchFamily="34" charset="0"/>
              <a:ea typeface="+mn-ea"/>
              <a:cs typeface="Arial" panose="020B0604020202020204" pitchFamily="34" charset="0"/>
            </a:rPr>
            <a:t> комплектов (Криста).</a:t>
          </a:r>
        </a:p>
        <a:p>
          <a:pPr algn="l" defTabSz="889000">
            <a:lnSpc>
              <a:spcPct val="90000"/>
            </a:lnSpc>
            <a:spcBef>
              <a:spcPct val="0"/>
            </a:spcBef>
            <a:spcAft>
              <a:spcPct val="35000"/>
            </a:spcAft>
          </a:pPr>
          <a:endParaRPr lang="ru-RU" sz="1400" dirty="0"/>
        </a:p>
      </dgm:t>
    </dgm:pt>
    <dgm:pt modelId="{1FF78D82-A1F6-4958-B798-167BC57BB3AE}" type="parTrans" cxnId="{94B5132F-0FE0-4B57-A6E4-AF2D4846829B}">
      <dgm:prSet/>
      <dgm:spPr/>
      <dgm:t>
        <a:bodyPr/>
        <a:lstStyle/>
        <a:p>
          <a:endParaRPr lang="ru-RU"/>
        </a:p>
      </dgm:t>
    </dgm:pt>
    <dgm:pt modelId="{F08CE9ED-D110-43FC-B34C-9290CE6B30A6}" type="sibTrans" cxnId="{94B5132F-0FE0-4B57-A6E4-AF2D4846829B}">
      <dgm:prSet/>
      <dgm:spPr/>
      <dgm:t>
        <a:bodyPr/>
        <a:lstStyle/>
        <a:p>
          <a:endParaRPr lang="ru-RU"/>
        </a:p>
      </dgm:t>
    </dgm:pt>
    <dgm:pt modelId="{DDE1C04C-E394-4454-A37F-E49EA7353682}" type="pres">
      <dgm:prSet presAssocID="{72A5EF75-BF01-4968-8FC3-0F7A19EA72B4}" presName="linearFlow" presStyleCnt="0">
        <dgm:presLayoutVars>
          <dgm:dir/>
          <dgm:resizeHandles val="exact"/>
        </dgm:presLayoutVars>
      </dgm:prSet>
      <dgm:spPr/>
    </dgm:pt>
    <dgm:pt modelId="{FF6185CA-5AB2-4977-A133-BDBDA83C156C}" type="pres">
      <dgm:prSet presAssocID="{2EEB9D91-2A7B-4821-8355-C70A7A1216EA}" presName="composite" presStyleCnt="0"/>
      <dgm:spPr/>
    </dgm:pt>
    <dgm:pt modelId="{70146732-5D2F-4660-9B19-64B37832A960}" type="pres">
      <dgm:prSet presAssocID="{2EEB9D91-2A7B-4821-8355-C70A7A1216EA}" presName="imgShp" presStyleLbl="fgImgPlace1" presStyleIdx="0" presStyleCnt="3" custLinFactX="-506" custLinFactNeighborX="-100000" custLinFactNeighborY="-76"/>
      <dgm:spPr>
        <a:blipFill rotWithShape="1">
          <a:blip xmlns:r="http://schemas.openxmlformats.org/officeDocument/2006/relationships" r:embed="rId1"/>
          <a:stretch>
            <a:fillRect/>
          </a:stretch>
        </a:blipFill>
      </dgm:spPr>
    </dgm:pt>
    <dgm:pt modelId="{34C79BB7-8F5D-41FB-9C69-809F3FBFB31D}" type="pres">
      <dgm:prSet presAssocID="{2EEB9D91-2A7B-4821-8355-C70A7A1216EA}" presName="txShp" presStyleLbl="node1" presStyleIdx="0" presStyleCnt="3" custScaleX="146840" custScaleY="135789">
        <dgm:presLayoutVars>
          <dgm:bulletEnabled val="1"/>
        </dgm:presLayoutVars>
      </dgm:prSet>
      <dgm:spPr/>
      <dgm:t>
        <a:bodyPr/>
        <a:lstStyle/>
        <a:p>
          <a:endParaRPr lang="ru-RU"/>
        </a:p>
      </dgm:t>
    </dgm:pt>
    <dgm:pt modelId="{29E792F7-A77B-4B90-A49D-0391728B261B}" type="pres">
      <dgm:prSet presAssocID="{C7C22DFE-C356-401C-AD02-B7B9944DA24D}" presName="spacing" presStyleCnt="0"/>
      <dgm:spPr/>
    </dgm:pt>
    <dgm:pt modelId="{13799AFE-12CE-4BF6-B936-91A5252ECB5A}" type="pres">
      <dgm:prSet presAssocID="{B8309D98-C203-4739-AC92-77989A49CF4B}" presName="composite" presStyleCnt="0"/>
      <dgm:spPr/>
    </dgm:pt>
    <dgm:pt modelId="{2ACA9B8A-406C-46BC-AA7E-79E55B6B7C43}" type="pres">
      <dgm:prSet presAssocID="{B8309D98-C203-4739-AC92-77989A49CF4B}" presName="imgShp" presStyleLbl="fgImgPlace1" presStyleIdx="1" presStyleCnt="3" custLinFactX="-506" custLinFactNeighborX="-100000" custLinFactNeighborY="1371"/>
      <dgm:spPr>
        <a:blipFill rotWithShape="1">
          <a:blip xmlns:r="http://schemas.openxmlformats.org/officeDocument/2006/relationships" r:embed="rId2"/>
          <a:stretch>
            <a:fillRect/>
          </a:stretch>
        </a:blipFill>
      </dgm:spPr>
    </dgm:pt>
    <dgm:pt modelId="{29F520E2-8030-463A-8C2E-5FF06E020413}" type="pres">
      <dgm:prSet presAssocID="{B8309D98-C203-4739-AC92-77989A49CF4B}" presName="txShp" presStyleLbl="node1" presStyleIdx="1" presStyleCnt="3" custScaleX="146840" custScaleY="189955" custLinFactNeighborY="-9281">
        <dgm:presLayoutVars>
          <dgm:bulletEnabled val="1"/>
        </dgm:presLayoutVars>
      </dgm:prSet>
      <dgm:spPr/>
      <dgm:t>
        <a:bodyPr/>
        <a:lstStyle/>
        <a:p>
          <a:endParaRPr lang="ru-RU"/>
        </a:p>
      </dgm:t>
    </dgm:pt>
    <dgm:pt modelId="{B79207BA-A49F-46F3-B9D3-0AC5828ADB01}" type="pres">
      <dgm:prSet presAssocID="{6A86E98A-843A-4C79-9EE7-0827C5E49F40}" presName="spacing" presStyleCnt="0"/>
      <dgm:spPr/>
    </dgm:pt>
    <dgm:pt modelId="{0F7EDAA2-C7FD-41AF-AA13-2EAB4B695AA4}" type="pres">
      <dgm:prSet presAssocID="{841A1D03-F9DB-4D6A-9BA4-601A7FB8A6D6}" presName="composite" presStyleCnt="0"/>
      <dgm:spPr/>
    </dgm:pt>
    <dgm:pt modelId="{D992B70B-3B9A-4F74-A058-4548CDFFCD4C}" type="pres">
      <dgm:prSet presAssocID="{841A1D03-F9DB-4D6A-9BA4-601A7FB8A6D6}" presName="imgShp" presStyleLbl="fgImgPlace1" presStyleIdx="2" presStyleCnt="3" custLinFactX="-506" custLinFactNeighborX="-100000" custLinFactNeighborY="-17130"/>
      <dgm:spPr>
        <a:blipFill rotWithShape="1">
          <a:blip xmlns:r="http://schemas.openxmlformats.org/officeDocument/2006/relationships" r:embed="rId3"/>
          <a:stretch>
            <a:fillRect/>
          </a:stretch>
        </a:blipFill>
      </dgm:spPr>
    </dgm:pt>
    <dgm:pt modelId="{A0074509-BFD5-4420-B035-E2F0CE5A87E3}" type="pres">
      <dgm:prSet presAssocID="{841A1D03-F9DB-4D6A-9BA4-601A7FB8A6D6}" presName="txShp" presStyleLbl="node1" presStyleIdx="2" presStyleCnt="3" custScaleX="146840" custScaleY="193427" custLinFactNeighborY="-15131">
        <dgm:presLayoutVars>
          <dgm:bulletEnabled val="1"/>
        </dgm:presLayoutVars>
      </dgm:prSet>
      <dgm:spPr/>
      <dgm:t>
        <a:bodyPr/>
        <a:lstStyle/>
        <a:p>
          <a:endParaRPr lang="ru-RU"/>
        </a:p>
      </dgm:t>
    </dgm:pt>
  </dgm:ptLst>
  <dgm:cxnLst>
    <dgm:cxn modelId="{A1A992FE-CF15-4975-B6FC-1BB222C6341C}" type="presOf" srcId="{B8309D98-C203-4739-AC92-77989A49CF4B}" destId="{29F520E2-8030-463A-8C2E-5FF06E020413}" srcOrd="0" destOrd="0" presId="urn:microsoft.com/office/officeart/2005/8/layout/vList3"/>
    <dgm:cxn modelId="{42820BC3-BB27-4315-826D-E55F028F75FA}" type="presOf" srcId="{841A1D03-F9DB-4D6A-9BA4-601A7FB8A6D6}" destId="{A0074509-BFD5-4420-B035-E2F0CE5A87E3}" srcOrd="0" destOrd="0" presId="urn:microsoft.com/office/officeart/2005/8/layout/vList3"/>
    <dgm:cxn modelId="{94B5132F-0FE0-4B57-A6E4-AF2D4846829B}" srcId="{72A5EF75-BF01-4968-8FC3-0F7A19EA72B4}" destId="{841A1D03-F9DB-4D6A-9BA4-601A7FB8A6D6}" srcOrd="2" destOrd="0" parTransId="{1FF78D82-A1F6-4958-B798-167BC57BB3AE}" sibTransId="{F08CE9ED-D110-43FC-B34C-9290CE6B30A6}"/>
    <dgm:cxn modelId="{0FAF292E-EC1C-4561-9C45-F6498A163657}" srcId="{72A5EF75-BF01-4968-8FC3-0F7A19EA72B4}" destId="{B8309D98-C203-4739-AC92-77989A49CF4B}" srcOrd="1" destOrd="0" parTransId="{228F1194-A26D-4A37-9DBD-1C1DAB51B4A6}" sibTransId="{6A86E98A-843A-4C79-9EE7-0827C5E49F40}"/>
    <dgm:cxn modelId="{E672D8EC-40A6-4A63-B510-B18EEFF8F036}" type="presOf" srcId="{2EEB9D91-2A7B-4821-8355-C70A7A1216EA}" destId="{34C79BB7-8F5D-41FB-9C69-809F3FBFB31D}" srcOrd="0" destOrd="0" presId="urn:microsoft.com/office/officeart/2005/8/layout/vList3"/>
    <dgm:cxn modelId="{F037B316-1845-4E47-B685-32FBE584B6AC}" type="presOf" srcId="{72A5EF75-BF01-4968-8FC3-0F7A19EA72B4}" destId="{DDE1C04C-E394-4454-A37F-E49EA7353682}" srcOrd="0" destOrd="0" presId="urn:microsoft.com/office/officeart/2005/8/layout/vList3"/>
    <dgm:cxn modelId="{94F2F427-C732-438A-85E5-C046094B920C}" srcId="{72A5EF75-BF01-4968-8FC3-0F7A19EA72B4}" destId="{2EEB9D91-2A7B-4821-8355-C70A7A1216EA}" srcOrd="0" destOrd="0" parTransId="{DA484F3B-1892-4FFA-B25A-282AD9A96B7E}" sibTransId="{C7C22DFE-C356-401C-AD02-B7B9944DA24D}"/>
    <dgm:cxn modelId="{3F576317-ADF6-4BD3-AB4B-206A1EB7F074}" type="presParOf" srcId="{DDE1C04C-E394-4454-A37F-E49EA7353682}" destId="{FF6185CA-5AB2-4977-A133-BDBDA83C156C}" srcOrd="0" destOrd="0" presId="urn:microsoft.com/office/officeart/2005/8/layout/vList3"/>
    <dgm:cxn modelId="{A662065D-246C-43D2-858A-436AB0BCB90D}" type="presParOf" srcId="{FF6185CA-5AB2-4977-A133-BDBDA83C156C}" destId="{70146732-5D2F-4660-9B19-64B37832A960}" srcOrd="0" destOrd="0" presId="urn:microsoft.com/office/officeart/2005/8/layout/vList3"/>
    <dgm:cxn modelId="{B07F4806-4B84-4831-902B-7977D64A2097}" type="presParOf" srcId="{FF6185CA-5AB2-4977-A133-BDBDA83C156C}" destId="{34C79BB7-8F5D-41FB-9C69-809F3FBFB31D}" srcOrd="1" destOrd="0" presId="urn:microsoft.com/office/officeart/2005/8/layout/vList3"/>
    <dgm:cxn modelId="{E3E86418-A273-44AB-90C2-1665E38F2B05}" type="presParOf" srcId="{DDE1C04C-E394-4454-A37F-E49EA7353682}" destId="{29E792F7-A77B-4B90-A49D-0391728B261B}" srcOrd="1" destOrd="0" presId="urn:microsoft.com/office/officeart/2005/8/layout/vList3"/>
    <dgm:cxn modelId="{30062401-3A1E-42B1-B750-27B83020CABF}" type="presParOf" srcId="{DDE1C04C-E394-4454-A37F-E49EA7353682}" destId="{13799AFE-12CE-4BF6-B936-91A5252ECB5A}" srcOrd="2" destOrd="0" presId="urn:microsoft.com/office/officeart/2005/8/layout/vList3"/>
    <dgm:cxn modelId="{9F7CD06A-00D3-4652-B4C6-1D1F907E307B}" type="presParOf" srcId="{13799AFE-12CE-4BF6-B936-91A5252ECB5A}" destId="{2ACA9B8A-406C-46BC-AA7E-79E55B6B7C43}" srcOrd="0" destOrd="0" presId="urn:microsoft.com/office/officeart/2005/8/layout/vList3"/>
    <dgm:cxn modelId="{E7DF3495-EC1F-4A83-8411-0BB76EF19150}" type="presParOf" srcId="{13799AFE-12CE-4BF6-B936-91A5252ECB5A}" destId="{29F520E2-8030-463A-8C2E-5FF06E020413}" srcOrd="1" destOrd="0" presId="urn:microsoft.com/office/officeart/2005/8/layout/vList3"/>
    <dgm:cxn modelId="{626DB7BF-324E-4DD7-AD01-6029F1873295}" type="presParOf" srcId="{DDE1C04C-E394-4454-A37F-E49EA7353682}" destId="{B79207BA-A49F-46F3-B9D3-0AC5828ADB01}" srcOrd="3" destOrd="0" presId="urn:microsoft.com/office/officeart/2005/8/layout/vList3"/>
    <dgm:cxn modelId="{761E6B94-BBEB-4130-8AC7-6E6A39900EDC}" type="presParOf" srcId="{DDE1C04C-E394-4454-A37F-E49EA7353682}" destId="{0F7EDAA2-C7FD-41AF-AA13-2EAB4B695AA4}" srcOrd="4" destOrd="0" presId="urn:microsoft.com/office/officeart/2005/8/layout/vList3"/>
    <dgm:cxn modelId="{37387546-71BA-41EA-B895-156C01E4027A}" type="presParOf" srcId="{0F7EDAA2-C7FD-41AF-AA13-2EAB4B695AA4}" destId="{D992B70B-3B9A-4F74-A058-4548CDFFCD4C}" srcOrd="0" destOrd="0" presId="urn:microsoft.com/office/officeart/2005/8/layout/vList3"/>
    <dgm:cxn modelId="{F718013A-570E-4400-AE3B-0DAEEE2BB856}" type="presParOf" srcId="{0F7EDAA2-C7FD-41AF-AA13-2EAB4B695AA4}" destId="{A0074509-BFD5-4420-B035-E2F0CE5A87E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97E2084-2501-9549-864D-F22547188FAC}" type="doc">
      <dgm:prSet loTypeId="urn:microsoft.com/office/officeart/2008/layout/VerticalCurvedList" loCatId="" qsTypeId="urn:microsoft.com/office/officeart/2005/8/quickstyle/3d3" qsCatId="3D" csTypeId="urn:microsoft.com/office/officeart/2005/8/colors/accent2_2" csCatId="accent2" phldr="1"/>
      <dgm:spPr/>
      <dgm:t>
        <a:bodyPr/>
        <a:lstStyle/>
        <a:p>
          <a:endParaRPr lang="ru-RU"/>
        </a:p>
      </dgm:t>
    </dgm:pt>
    <dgm:pt modelId="{8B5EE82B-1023-E641-97CB-FE5E670C61B1}">
      <dgm:prSet phldrT="[Текст]" custT="1"/>
      <dgm:spPr/>
      <dgm:t>
        <a:bodyPr/>
        <a:lstStyle/>
        <a:p>
          <a:pPr algn="l"/>
          <a:r>
            <a:rPr lang="ru-RU" sz="2000" b="1" dirty="0" smtClean="0">
              <a:latin typeface="Arial" panose="020B0604020202020204" pitchFamily="34" charset="0"/>
              <a:cs typeface="Arial" panose="020B0604020202020204" pitchFamily="34" charset="0"/>
            </a:rPr>
            <a:t>1. Повышение эффективности оказания государственных (муниципальных) услуг</a:t>
          </a:r>
          <a:endParaRPr lang="ru-RU" sz="2000" b="1" dirty="0">
            <a:latin typeface="Arial" panose="020B0604020202020204" pitchFamily="34" charset="0"/>
            <a:cs typeface="Arial" panose="020B0604020202020204" pitchFamily="34" charset="0"/>
          </a:endParaRPr>
        </a:p>
      </dgm:t>
    </dgm:pt>
    <dgm:pt modelId="{E74E0EAD-E907-DB45-B1F1-EB1E429C300E}" type="parTrans" cxnId="{E97C3315-EA5F-484B-9FB5-991B99B79202}">
      <dgm:prSet/>
      <dgm:spPr/>
      <dgm:t>
        <a:bodyPr/>
        <a:lstStyle/>
        <a:p>
          <a:endParaRPr lang="ru-RU"/>
        </a:p>
      </dgm:t>
    </dgm:pt>
    <dgm:pt modelId="{D16E1BA8-943F-AA4F-802D-85121B4D9296}" type="sibTrans" cxnId="{E97C3315-EA5F-484B-9FB5-991B99B79202}">
      <dgm:prSet/>
      <dgm:spPr/>
      <dgm:t>
        <a:bodyPr/>
        <a:lstStyle/>
        <a:p>
          <a:endParaRPr lang="ru-RU"/>
        </a:p>
      </dgm:t>
    </dgm:pt>
    <dgm:pt modelId="{B679D500-B7EE-F540-96F3-6BCEBBC5F82B}">
      <dgm:prSet phldrT="[Текст]" custT="1"/>
      <dgm:spPr/>
      <dgm:t>
        <a:bodyPr/>
        <a:lstStyle/>
        <a:p>
          <a:pPr algn="l"/>
          <a:r>
            <a:rPr lang="ru-RU" sz="2000" b="1" dirty="0" smtClean="0">
              <a:latin typeface="Arial" panose="020B0604020202020204" pitchFamily="34" charset="0"/>
              <a:cs typeface="Arial" panose="020B0604020202020204" pitchFamily="34" charset="0"/>
            </a:rPr>
            <a:t>Совершенствование методологии планирования и исполнения бюджетов по расходам</a:t>
          </a:r>
          <a:endParaRPr lang="ru-RU" sz="2000" b="1" dirty="0">
            <a:latin typeface="Arial" panose="020B0604020202020204" pitchFamily="34" charset="0"/>
            <a:cs typeface="Arial" panose="020B0604020202020204" pitchFamily="34" charset="0"/>
          </a:endParaRPr>
        </a:p>
      </dgm:t>
    </dgm:pt>
    <dgm:pt modelId="{CCB0BC4C-8257-8743-B352-94882BFE1D63}" type="parTrans" cxnId="{57203FC9-9C6B-124D-A0D9-34A97FAC546A}">
      <dgm:prSet/>
      <dgm:spPr/>
      <dgm:t>
        <a:bodyPr/>
        <a:lstStyle/>
        <a:p>
          <a:endParaRPr lang="ru-RU"/>
        </a:p>
      </dgm:t>
    </dgm:pt>
    <dgm:pt modelId="{33474165-BC3D-6E4C-8929-5C7CEFB076F3}" type="sibTrans" cxnId="{57203FC9-9C6B-124D-A0D9-34A97FAC546A}">
      <dgm:prSet/>
      <dgm:spPr/>
      <dgm:t>
        <a:bodyPr/>
        <a:lstStyle/>
        <a:p>
          <a:endParaRPr lang="ru-RU"/>
        </a:p>
      </dgm:t>
    </dgm:pt>
    <dgm:pt modelId="{0BFC3730-6542-EE48-A748-EFD222F1C0DB}">
      <dgm:prSet phldrT="[Текст]" custT="1"/>
      <dgm:spPr/>
      <dgm:t>
        <a:bodyPr/>
        <a:lstStyle/>
        <a:p>
          <a:endParaRPr lang="ru-RU" sz="2000" b="1" dirty="0" smtClean="0">
            <a:latin typeface="Arial" panose="020B0604020202020204" pitchFamily="34" charset="0"/>
            <a:cs typeface="Arial" panose="020B0604020202020204" pitchFamily="34" charset="0"/>
          </a:endParaRPr>
        </a:p>
        <a:p>
          <a:r>
            <a:rPr lang="ru-RU" sz="2000" b="1" dirty="0" smtClean="0">
              <a:latin typeface="Arial" panose="020B0604020202020204" pitchFamily="34" charset="0"/>
              <a:cs typeface="Arial" panose="020B0604020202020204" pitchFamily="34" charset="0"/>
            </a:rPr>
            <a:t>Обеспечение и развитие методологии по доходам и источникам финансирования дефицита бюджетов бюджетной системы</a:t>
          </a:r>
        </a:p>
        <a:p>
          <a:pPr algn="l"/>
          <a:endParaRPr lang="ru-RU" sz="2000" b="1" dirty="0">
            <a:latin typeface="Arial" panose="020B0604020202020204" pitchFamily="34" charset="0"/>
            <a:cs typeface="Arial" panose="020B0604020202020204" pitchFamily="34" charset="0"/>
          </a:endParaRPr>
        </a:p>
      </dgm:t>
    </dgm:pt>
    <dgm:pt modelId="{001BD294-901C-3B4E-88AC-325975140D4B}" type="parTrans" cxnId="{1EF46D78-BE38-0B4B-A992-B3EAC2F431C9}">
      <dgm:prSet/>
      <dgm:spPr/>
      <dgm:t>
        <a:bodyPr/>
        <a:lstStyle/>
        <a:p>
          <a:endParaRPr lang="ru-RU"/>
        </a:p>
      </dgm:t>
    </dgm:pt>
    <dgm:pt modelId="{CBC96EA7-33BD-6343-BA39-C84D7FA21E4C}" type="sibTrans" cxnId="{1EF46D78-BE38-0B4B-A992-B3EAC2F431C9}">
      <dgm:prSet/>
      <dgm:spPr/>
      <dgm:t>
        <a:bodyPr/>
        <a:lstStyle/>
        <a:p>
          <a:endParaRPr lang="ru-RU"/>
        </a:p>
      </dgm:t>
    </dgm:pt>
    <dgm:pt modelId="{07E315F4-6D78-2844-ADE3-5FD666E9260D}">
      <dgm:prSet phldrT="[Текст]" custT="1"/>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sz="2000" b="1" dirty="0" smtClean="0">
              <a:latin typeface="Arial" panose="020B0604020202020204" pitchFamily="34" charset="0"/>
              <a:cs typeface="Arial" panose="020B0604020202020204" pitchFamily="34" charset="0"/>
            </a:rPr>
            <a:t>Обеспечение и развитие методологии бухгалтерского (бюджетного) учета и отчетности в государственном</a:t>
          </a:r>
        </a:p>
        <a:p>
          <a:pPr defTabSz="889000">
            <a:lnSpc>
              <a:spcPct val="90000"/>
            </a:lnSpc>
            <a:spcBef>
              <a:spcPct val="0"/>
            </a:spcBef>
            <a:spcAft>
              <a:spcPct val="35000"/>
            </a:spcAft>
          </a:pPr>
          <a:r>
            <a:rPr lang="ru-RU" sz="2000" b="1" dirty="0" smtClean="0">
              <a:latin typeface="Arial" panose="020B0604020202020204" pitchFamily="34" charset="0"/>
              <a:cs typeface="Arial" panose="020B0604020202020204" pitchFamily="34" charset="0"/>
            </a:rPr>
            <a:t> секторе</a:t>
          </a:r>
        </a:p>
      </dgm:t>
    </dgm:pt>
    <dgm:pt modelId="{AA7B9ED3-5792-2443-821C-DA503EB5B15E}" type="parTrans" cxnId="{283B0066-BD9B-4841-8741-6D807A9F1A6B}">
      <dgm:prSet/>
      <dgm:spPr/>
      <dgm:t>
        <a:bodyPr/>
        <a:lstStyle/>
        <a:p>
          <a:endParaRPr lang="ru-RU"/>
        </a:p>
      </dgm:t>
    </dgm:pt>
    <dgm:pt modelId="{334D3198-B801-9C48-A6F4-EDA6312E6C2E}" type="sibTrans" cxnId="{283B0066-BD9B-4841-8741-6D807A9F1A6B}">
      <dgm:prSet/>
      <dgm:spPr/>
      <dgm:t>
        <a:bodyPr/>
        <a:lstStyle/>
        <a:p>
          <a:endParaRPr lang="ru-RU"/>
        </a:p>
      </dgm:t>
    </dgm:pt>
    <dgm:pt modelId="{3EBDAB51-126B-694D-AF6B-5103FE4E513D}">
      <dgm:prSet phldrT="[Текст]" custT="1"/>
      <dgm:spPr/>
      <dgm:t>
        <a:bodyPr/>
        <a:lstStyle/>
        <a:p>
          <a:r>
            <a:rPr lang="ru-RU" sz="2000" b="1" dirty="0" smtClean="0">
              <a:latin typeface="Arial" panose="020B0604020202020204" pitchFamily="34" charset="0"/>
              <a:cs typeface="Arial" panose="020B0604020202020204" pitchFamily="34" charset="0"/>
            </a:rPr>
            <a:t> Совершенствование методологии применения бюджетной классификации Российской Федерации</a:t>
          </a:r>
        </a:p>
      </dgm:t>
    </dgm:pt>
    <dgm:pt modelId="{4E62258C-1046-DC47-B019-DA411C701A72}" type="parTrans" cxnId="{97A247FC-7F7B-424C-8E33-671596248310}">
      <dgm:prSet/>
      <dgm:spPr/>
      <dgm:t>
        <a:bodyPr/>
        <a:lstStyle/>
        <a:p>
          <a:endParaRPr lang="ru-RU"/>
        </a:p>
      </dgm:t>
    </dgm:pt>
    <dgm:pt modelId="{FCDAD3AF-FCB3-4D44-A0B3-FF1F6C467F3C}" type="sibTrans" cxnId="{97A247FC-7F7B-424C-8E33-671596248310}">
      <dgm:prSet/>
      <dgm:spPr/>
      <dgm:t>
        <a:bodyPr/>
        <a:lstStyle/>
        <a:p>
          <a:endParaRPr lang="ru-RU"/>
        </a:p>
      </dgm:t>
    </dgm:pt>
    <dgm:pt modelId="{AECD38FC-437B-46E6-8391-7997206D5A18}">
      <dgm:prSet/>
      <dgm:spPr/>
      <dgm:t>
        <a:bodyPr/>
        <a:lstStyle/>
        <a:p>
          <a:r>
            <a:rPr lang="ru-RU" b="1" dirty="0" smtClean="0">
              <a:latin typeface="Arial" panose="020B0604020202020204" pitchFamily="34" charset="0"/>
              <a:cs typeface="Arial" panose="020B0604020202020204" pitchFamily="34" charset="0"/>
            </a:rPr>
            <a:t>Развитие внутреннего государственного (муниципального) финансового контроля, систем внутреннего финансового контроля  и аудита государственных органов РФ</a:t>
          </a:r>
        </a:p>
      </dgm:t>
    </dgm:pt>
    <dgm:pt modelId="{18706CFD-FD52-4FA5-AA19-6A2FE7695CB9}" type="parTrans" cxnId="{409FABEB-65B1-41FB-92E3-6582C67C473E}">
      <dgm:prSet/>
      <dgm:spPr/>
      <dgm:t>
        <a:bodyPr/>
        <a:lstStyle/>
        <a:p>
          <a:endParaRPr lang="ru-RU"/>
        </a:p>
      </dgm:t>
    </dgm:pt>
    <dgm:pt modelId="{AE57FE41-96B9-405B-AF3F-474034EC7A04}" type="sibTrans" cxnId="{409FABEB-65B1-41FB-92E3-6582C67C473E}">
      <dgm:prSet/>
      <dgm:spPr/>
      <dgm:t>
        <a:bodyPr/>
        <a:lstStyle/>
        <a:p>
          <a:endParaRPr lang="ru-RU"/>
        </a:p>
      </dgm:t>
    </dgm:pt>
    <dgm:pt modelId="{16CED174-A7E1-7743-9EC4-8DD23CD8ACC6}" type="pres">
      <dgm:prSet presAssocID="{397E2084-2501-9549-864D-F22547188FAC}" presName="Name0" presStyleCnt="0">
        <dgm:presLayoutVars>
          <dgm:chMax val="7"/>
          <dgm:chPref val="7"/>
          <dgm:dir/>
        </dgm:presLayoutVars>
      </dgm:prSet>
      <dgm:spPr/>
      <dgm:t>
        <a:bodyPr/>
        <a:lstStyle/>
        <a:p>
          <a:endParaRPr lang="ru-RU"/>
        </a:p>
      </dgm:t>
    </dgm:pt>
    <dgm:pt modelId="{3F58C35E-B343-0149-BD38-83A6008DA92E}" type="pres">
      <dgm:prSet presAssocID="{397E2084-2501-9549-864D-F22547188FAC}" presName="Name1" presStyleCnt="0"/>
      <dgm:spPr/>
      <dgm:t>
        <a:bodyPr/>
        <a:lstStyle/>
        <a:p>
          <a:endParaRPr lang="ru-RU"/>
        </a:p>
      </dgm:t>
    </dgm:pt>
    <dgm:pt modelId="{15907757-A219-AE46-BD6D-5D36BBB78B59}" type="pres">
      <dgm:prSet presAssocID="{397E2084-2501-9549-864D-F22547188FAC}" presName="cycle" presStyleCnt="0"/>
      <dgm:spPr/>
      <dgm:t>
        <a:bodyPr/>
        <a:lstStyle/>
        <a:p>
          <a:endParaRPr lang="ru-RU"/>
        </a:p>
      </dgm:t>
    </dgm:pt>
    <dgm:pt modelId="{F537CD8D-F9D0-4E44-84CA-57787B637560}" type="pres">
      <dgm:prSet presAssocID="{397E2084-2501-9549-864D-F22547188FAC}" presName="srcNode" presStyleLbl="node1" presStyleIdx="0" presStyleCnt="6"/>
      <dgm:spPr/>
      <dgm:t>
        <a:bodyPr/>
        <a:lstStyle/>
        <a:p>
          <a:endParaRPr lang="ru-RU"/>
        </a:p>
      </dgm:t>
    </dgm:pt>
    <dgm:pt modelId="{AD493EF1-0B52-5148-882F-D572A9550A28}" type="pres">
      <dgm:prSet presAssocID="{397E2084-2501-9549-864D-F22547188FAC}" presName="conn" presStyleLbl="parChTrans1D2" presStyleIdx="0" presStyleCnt="1"/>
      <dgm:spPr/>
      <dgm:t>
        <a:bodyPr/>
        <a:lstStyle/>
        <a:p>
          <a:endParaRPr lang="ru-RU"/>
        </a:p>
      </dgm:t>
    </dgm:pt>
    <dgm:pt modelId="{AE7F7599-9531-E843-AAA7-FEEEF6E3F562}" type="pres">
      <dgm:prSet presAssocID="{397E2084-2501-9549-864D-F22547188FAC}" presName="extraNode" presStyleLbl="node1" presStyleIdx="0" presStyleCnt="6"/>
      <dgm:spPr/>
      <dgm:t>
        <a:bodyPr/>
        <a:lstStyle/>
        <a:p>
          <a:endParaRPr lang="ru-RU"/>
        </a:p>
      </dgm:t>
    </dgm:pt>
    <dgm:pt modelId="{48246E0E-8934-E447-AD32-A01C5B196F0F}" type="pres">
      <dgm:prSet presAssocID="{397E2084-2501-9549-864D-F22547188FAC}" presName="dstNode" presStyleLbl="node1" presStyleIdx="0" presStyleCnt="6"/>
      <dgm:spPr/>
      <dgm:t>
        <a:bodyPr/>
        <a:lstStyle/>
        <a:p>
          <a:endParaRPr lang="ru-RU"/>
        </a:p>
      </dgm:t>
    </dgm:pt>
    <dgm:pt modelId="{914FBF87-EB19-8C44-853C-D851A988D3EB}" type="pres">
      <dgm:prSet presAssocID="{8B5EE82B-1023-E641-97CB-FE5E670C61B1}" presName="text_1" presStyleLbl="node1" presStyleIdx="0" presStyleCnt="6" custLinFactNeighborX="-527" custLinFactNeighborY="-32395">
        <dgm:presLayoutVars>
          <dgm:bulletEnabled val="1"/>
        </dgm:presLayoutVars>
      </dgm:prSet>
      <dgm:spPr/>
      <dgm:t>
        <a:bodyPr/>
        <a:lstStyle/>
        <a:p>
          <a:endParaRPr lang="ru-RU"/>
        </a:p>
      </dgm:t>
    </dgm:pt>
    <dgm:pt modelId="{E2B1E4BB-2872-1A4F-8D17-1CC508CDF75C}" type="pres">
      <dgm:prSet presAssocID="{8B5EE82B-1023-E641-97CB-FE5E670C61B1}" presName="accent_1" presStyleCnt="0"/>
      <dgm:spPr/>
      <dgm:t>
        <a:bodyPr/>
        <a:lstStyle/>
        <a:p>
          <a:endParaRPr lang="ru-RU"/>
        </a:p>
      </dgm:t>
    </dgm:pt>
    <dgm:pt modelId="{C8B7D29B-8FF6-4440-B5CF-9D939E0AA967}" type="pres">
      <dgm:prSet presAssocID="{8B5EE82B-1023-E641-97CB-FE5E670C61B1}" presName="accentRepeatNode" presStyleLbl="solidFgAcc1" presStyleIdx="0" presStyleCnt="6" custLinFactNeighborX="-3213" custLinFactNeighborY="-25401"/>
      <dgm:spPr>
        <a:blipFill rotWithShape="0">
          <a:blip xmlns:r="http://schemas.openxmlformats.org/officeDocument/2006/relationships" r:embed="rId1"/>
          <a:stretch>
            <a:fillRect/>
          </a:stretch>
        </a:blipFill>
      </dgm:spPr>
      <dgm:t>
        <a:bodyPr/>
        <a:lstStyle/>
        <a:p>
          <a:endParaRPr lang="ru-RU"/>
        </a:p>
      </dgm:t>
    </dgm:pt>
    <dgm:pt modelId="{D64175BA-EAA1-4B4C-B023-A0DC88471B96}" type="pres">
      <dgm:prSet presAssocID="{B679D500-B7EE-F540-96F3-6BCEBBC5F82B}" presName="text_2" presStyleLbl="node1" presStyleIdx="1" presStyleCnt="6" custScaleY="105053" custLinFactNeighborX="-504" custLinFactNeighborY="-37573">
        <dgm:presLayoutVars>
          <dgm:bulletEnabled val="1"/>
        </dgm:presLayoutVars>
      </dgm:prSet>
      <dgm:spPr/>
      <dgm:t>
        <a:bodyPr/>
        <a:lstStyle/>
        <a:p>
          <a:endParaRPr lang="ru-RU"/>
        </a:p>
      </dgm:t>
    </dgm:pt>
    <dgm:pt modelId="{540A3833-C57C-A94E-93CD-70070C4C0532}" type="pres">
      <dgm:prSet presAssocID="{B679D500-B7EE-F540-96F3-6BCEBBC5F82B}" presName="accent_2" presStyleCnt="0"/>
      <dgm:spPr/>
      <dgm:t>
        <a:bodyPr/>
        <a:lstStyle/>
        <a:p>
          <a:endParaRPr lang="ru-RU"/>
        </a:p>
      </dgm:t>
    </dgm:pt>
    <dgm:pt modelId="{3F657CE4-8DBB-C64A-8AAD-FA6E3F35EB60}" type="pres">
      <dgm:prSet presAssocID="{B679D500-B7EE-F540-96F3-6BCEBBC5F82B}" presName="accentRepeatNode" presStyleLbl="solidFgAcc1" presStyleIdx="1" presStyleCnt="6" custScaleY="103042" custLinFactNeighborX="-21593" custLinFactNeighborY="-20558"/>
      <dgm:spPr>
        <a:blipFill rotWithShape="0">
          <a:blip xmlns:r="http://schemas.openxmlformats.org/officeDocument/2006/relationships" r:embed="rId2"/>
          <a:stretch>
            <a:fillRect/>
          </a:stretch>
        </a:blipFill>
      </dgm:spPr>
      <dgm:t>
        <a:bodyPr/>
        <a:lstStyle/>
        <a:p>
          <a:endParaRPr lang="ru-RU"/>
        </a:p>
      </dgm:t>
    </dgm:pt>
    <dgm:pt modelId="{78292CF5-4719-BC48-AF41-374D0958582B}" type="pres">
      <dgm:prSet presAssocID="{0BFC3730-6542-EE48-A748-EFD222F1C0DB}" presName="text_3" presStyleLbl="node1" presStyleIdx="2" presStyleCnt="6" custScaleX="99362" custScaleY="132128" custLinFactNeighborX="-54" custLinFactNeighborY="-43596">
        <dgm:presLayoutVars>
          <dgm:bulletEnabled val="1"/>
        </dgm:presLayoutVars>
      </dgm:prSet>
      <dgm:spPr/>
      <dgm:t>
        <a:bodyPr/>
        <a:lstStyle/>
        <a:p>
          <a:endParaRPr lang="ru-RU"/>
        </a:p>
      </dgm:t>
    </dgm:pt>
    <dgm:pt modelId="{32EC37F7-93DB-5445-91DC-007E5C2156E5}" type="pres">
      <dgm:prSet presAssocID="{0BFC3730-6542-EE48-A748-EFD222F1C0DB}" presName="accent_3" presStyleCnt="0"/>
      <dgm:spPr/>
      <dgm:t>
        <a:bodyPr/>
        <a:lstStyle/>
        <a:p>
          <a:endParaRPr lang="ru-RU"/>
        </a:p>
      </dgm:t>
    </dgm:pt>
    <dgm:pt modelId="{4D890868-2E5F-E447-B79E-2685842E5821}" type="pres">
      <dgm:prSet presAssocID="{0BFC3730-6542-EE48-A748-EFD222F1C0DB}" presName="accentRepeatNode" presStyleLbl="solidFgAcc1" presStyleIdx="2" presStyleCnt="6" custAng="523651" custScaleY="102704" custLinFactNeighborX="-6530" custLinFactNeighborY="-29384"/>
      <dgm:spPr>
        <a:blipFill rotWithShape="0">
          <a:blip xmlns:r="http://schemas.openxmlformats.org/officeDocument/2006/relationships" r:embed="rId3"/>
          <a:stretch>
            <a:fillRect/>
          </a:stretch>
        </a:blipFill>
      </dgm:spPr>
      <dgm:t>
        <a:bodyPr/>
        <a:lstStyle/>
        <a:p>
          <a:endParaRPr lang="ru-RU"/>
        </a:p>
      </dgm:t>
    </dgm:pt>
    <dgm:pt modelId="{6D85EC03-4108-9248-ABD0-CA8919ABE6E6}" type="pres">
      <dgm:prSet presAssocID="{07E315F4-6D78-2844-ADE3-5FD666E9260D}" presName="text_4" presStyleLbl="node1" presStyleIdx="3" presStyleCnt="6" custScaleY="152848" custLinFactNeighborX="-682" custLinFactNeighborY="-17132">
        <dgm:presLayoutVars>
          <dgm:bulletEnabled val="1"/>
        </dgm:presLayoutVars>
      </dgm:prSet>
      <dgm:spPr/>
      <dgm:t>
        <a:bodyPr/>
        <a:lstStyle/>
        <a:p>
          <a:endParaRPr lang="ru-RU"/>
        </a:p>
      </dgm:t>
    </dgm:pt>
    <dgm:pt modelId="{9AED23C3-35C4-B340-8884-600B7FBDA77C}" type="pres">
      <dgm:prSet presAssocID="{07E315F4-6D78-2844-ADE3-5FD666E9260D}" presName="accent_4" presStyleCnt="0"/>
      <dgm:spPr/>
      <dgm:t>
        <a:bodyPr/>
        <a:lstStyle/>
        <a:p>
          <a:endParaRPr lang="ru-RU"/>
        </a:p>
      </dgm:t>
    </dgm:pt>
    <dgm:pt modelId="{9C01103F-7566-9F4A-8F0A-C28CA89A585D}" type="pres">
      <dgm:prSet presAssocID="{07E315F4-6D78-2844-ADE3-5FD666E9260D}" presName="accentRepeatNode" presStyleLbl="solidFgAcc1" presStyleIdx="3" presStyleCnt="6" custLinFactNeighborX="-4258" custLinFactNeighborY="-5875"/>
      <dgm:spPr>
        <a:blipFill rotWithShape="0">
          <a:blip xmlns:r="http://schemas.openxmlformats.org/officeDocument/2006/relationships" r:embed="rId4"/>
          <a:stretch>
            <a:fillRect/>
          </a:stretch>
        </a:blipFill>
      </dgm:spPr>
      <dgm:t>
        <a:bodyPr/>
        <a:lstStyle/>
        <a:p>
          <a:endParaRPr lang="ru-RU"/>
        </a:p>
      </dgm:t>
    </dgm:pt>
    <dgm:pt modelId="{BFF15387-CF4F-634C-BA65-8EB7889453F1}" type="pres">
      <dgm:prSet presAssocID="{3EBDAB51-126B-694D-AF6B-5103FE4E513D}" presName="text_5" presStyleLbl="node1" presStyleIdx="4" presStyleCnt="6" custScaleY="87605" custLinFactNeighborX="-504" custLinFactNeighborY="-10033">
        <dgm:presLayoutVars>
          <dgm:bulletEnabled val="1"/>
        </dgm:presLayoutVars>
      </dgm:prSet>
      <dgm:spPr/>
      <dgm:t>
        <a:bodyPr/>
        <a:lstStyle/>
        <a:p>
          <a:endParaRPr lang="ru-RU"/>
        </a:p>
      </dgm:t>
    </dgm:pt>
    <dgm:pt modelId="{8B5A0F0B-EF13-A748-87F1-FF680178CB17}" type="pres">
      <dgm:prSet presAssocID="{3EBDAB51-126B-694D-AF6B-5103FE4E513D}" presName="accent_5" presStyleCnt="0"/>
      <dgm:spPr/>
      <dgm:t>
        <a:bodyPr/>
        <a:lstStyle/>
        <a:p>
          <a:endParaRPr lang="ru-RU"/>
        </a:p>
      </dgm:t>
    </dgm:pt>
    <dgm:pt modelId="{253A4004-610F-284D-81C8-6CCB6CEC92EC}" type="pres">
      <dgm:prSet presAssocID="{3EBDAB51-126B-694D-AF6B-5103FE4E513D}" presName="accentRepeatNode" presStyleLbl="solidFgAcc1" presStyleIdx="4" presStyleCnt="6" custLinFactNeighborX="-2622" custLinFactNeighborY="-12038"/>
      <dgm:spPr>
        <a:blipFill rotWithShape="0">
          <a:blip xmlns:r="http://schemas.openxmlformats.org/officeDocument/2006/relationships" r:embed="rId5"/>
          <a:stretch>
            <a:fillRect/>
          </a:stretch>
        </a:blipFill>
      </dgm:spPr>
      <dgm:t>
        <a:bodyPr/>
        <a:lstStyle/>
        <a:p>
          <a:endParaRPr lang="ru-RU"/>
        </a:p>
      </dgm:t>
    </dgm:pt>
    <dgm:pt modelId="{3EF597E3-4614-4880-9979-4F673AFFCE2C}" type="pres">
      <dgm:prSet presAssocID="{AECD38FC-437B-46E6-8391-7997206D5A18}" presName="text_6" presStyleLbl="node1" presStyleIdx="5" presStyleCnt="6" custScaleY="146792">
        <dgm:presLayoutVars>
          <dgm:bulletEnabled val="1"/>
        </dgm:presLayoutVars>
      </dgm:prSet>
      <dgm:spPr/>
      <dgm:t>
        <a:bodyPr/>
        <a:lstStyle/>
        <a:p>
          <a:endParaRPr lang="ru-RU"/>
        </a:p>
      </dgm:t>
    </dgm:pt>
    <dgm:pt modelId="{D14B3B44-7E90-4CD9-9611-D4178070AF86}" type="pres">
      <dgm:prSet presAssocID="{AECD38FC-437B-46E6-8391-7997206D5A18}" presName="accent_6" presStyleCnt="0"/>
      <dgm:spPr/>
    </dgm:pt>
    <dgm:pt modelId="{BE115AC8-997D-4EB6-80F1-1D4A9D3C44A7}" type="pres">
      <dgm:prSet presAssocID="{AECD38FC-437B-46E6-8391-7997206D5A18}" presName="accentRepeatNode" presStyleLbl="solidFgAcc1" presStyleIdx="5" presStyleCnt="6"/>
      <dgm:spPr>
        <a:blipFill rotWithShape="0">
          <a:blip xmlns:r="http://schemas.openxmlformats.org/officeDocument/2006/relationships" r:embed="rId6"/>
          <a:stretch>
            <a:fillRect/>
          </a:stretch>
        </a:blipFill>
      </dgm:spPr>
      <dgm:t>
        <a:bodyPr/>
        <a:lstStyle/>
        <a:p>
          <a:endParaRPr lang="ru-RU"/>
        </a:p>
      </dgm:t>
    </dgm:pt>
  </dgm:ptLst>
  <dgm:cxnLst>
    <dgm:cxn modelId="{0EF59E0A-B181-473A-895F-C2F6D32C236F}" type="presOf" srcId="{3EBDAB51-126B-694D-AF6B-5103FE4E513D}" destId="{BFF15387-CF4F-634C-BA65-8EB7889453F1}" srcOrd="0" destOrd="0" presId="urn:microsoft.com/office/officeart/2008/layout/VerticalCurvedList"/>
    <dgm:cxn modelId="{2652C5F6-C013-4A81-99CC-6F7FC5DD573F}" type="presOf" srcId="{AECD38FC-437B-46E6-8391-7997206D5A18}" destId="{3EF597E3-4614-4880-9979-4F673AFFCE2C}" srcOrd="0" destOrd="0" presId="urn:microsoft.com/office/officeart/2008/layout/VerticalCurvedList"/>
    <dgm:cxn modelId="{F66C2B7A-45AD-4E3D-AEAC-4082533BD3C8}" type="presOf" srcId="{397E2084-2501-9549-864D-F22547188FAC}" destId="{16CED174-A7E1-7743-9EC4-8DD23CD8ACC6}" srcOrd="0" destOrd="0" presId="urn:microsoft.com/office/officeart/2008/layout/VerticalCurvedList"/>
    <dgm:cxn modelId="{CDA8E5EA-8193-422E-9E84-A3BD0CD8CC38}" type="presOf" srcId="{0BFC3730-6542-EE48-A748-EFD222F1C0DB}" destId="{78292CF5-4719-BC48-AF41-374D0958582B}" srcOrd="0" destOrd="0" presId="urn:microsoft.com/office/officeart/2008/layout/VerticalCurvedList"/>
    <dgm:cxn modelId="{885B3F03-DC74-43B1-A253-ED4AD4465CE9}" type="presOf" srcId="{D16E1BA8-943F-AA4F-802D-85121B4D9296}" destId="{AD493EF1-0B52-5148-882F-D572A9550A28}" srcOrd="0" destOrd="0" presId="urn:microsoft.com/office/officeart/2008/layout/VerticalCurvedList"/>
    <dgm:cxn modelId="{E97C3315-EA5F-484B-9FB5-991B99B79202}" srcId="{397E2084-2501-9549-864D-F22547188FAC}" destId="{8B5EE82B-1023-E641-97CB-FE5E670C61B1}" srcOrd="0" destOrd="0" parTransId="{E74E0EAD-E907-DB45-B1F1-EB1E429C300E}" sibTransId="{D16E1BA8-943F-AA4F-802D-85121B4D9296}"/>
    <dgm:cxn modelId="{409FABEB-65B1-41FB-92E3-6582C67C473E}" srcId="{397E2084-2501-9549-864D-F22547188FAC}" destId="{AECD38FC-437B-46E6-8391-7997206D5A18}" srcOrd="5" destOrd="0" parTransId="{18706CFD-FD52-4FA5-AA19-6A2FE7695CB9}" sibTransId="{AE57FE41-96B9-405B-AF3F-474034EC7A04}"/>
    <dgm:cxn modelId="{283B0066-BD9B-4841-8741-6D807A9F1A6B}" srcId="{397E2084-2501-9549-864D-F22547188FAC}" destId="{07E315F4-6D78-2844-ADE3-5FD666E9260D}" srcOrd="3" destOrd="0" parTransId="{AA7B9ED3-5792-2443-821C-DA503EB5B15E}" sibTransId="{334D3198-B801-9C48-A6F4-EDA6312E6C2E}"/>
    <dgm:cxn modelId="{E362487D-D48E-40A1-AF8E-BC3C1F1CACDE}" type="presOf" srcId="{8B5EE82B-1023-E641-97CB-FE5E670C61B1}" destId="{914FBF87-EB19-8C44-853C-D851A988D3EB}" srcOrd="0" destOrd="0" presId="urn:microsoft.com/office/officeart/2008/layout/VerticalCurvedList"/>
    <dgm:cxn modelId="{97A247FC-7F7B-424C-8E33-671596248310}" srcId="{397E2084-2501-9549-864D-F22547188FAC}" destId="{3EBDAB51-126B-694D-AF6B-5103FE4E513D}" srcOrd="4" destOrd="0" parTransId="{4E62258C-1046-DC47-B019-DA411C701A72}" sibTransId="{FCDAD3AF-FCB3-4D44-A0B3-FF1F6C467F3C}"/>
    <dgm:cxn modelId="{57203FC9-9C6B-124D-A0D9-34A97FAC546A}" srcId="{397E2084-2501-9549-864D-F22547188FAC}" destId="{B679D500-B7EE-F540-96F3-6BCEBBC5F82B}" srcOrd="1" destOrd="0" parTransId="{CCB0BC4C-8257-8743-B352-94882BFE1D63}" sibTransId="{33474165-BC3D-6E4C-8929-5C7CEFB076F3}"/>
    <dgm:cxn modelId="{BB8A5646-EA0C-41B9-A00C-A9DA85881F4B}" type="presOf" srcId="{07E315F4-6D78-2844-ADE3-5FD666E9260D}" destId="{6D85EC03-4108-9248-ABD0-CA8919ABE6E6}" srcOrd="0" destOrd="0" presId="urn:microsoft.com/office/officeart/2008/layout/VerticalCurvedList"/>
    <dgm:cxn modelId="{3879BD1C-CDC9-4BBB-B59F-F3AC84BCFEED}" type="presOf" srcId="{B679D500-B7EE-F540-96F3-6BCEBBC5F82B}" destId="{D64175BA-EAA1-4B4C-B023-A0DC88471B96}" srcOrd="0" destOrd="0" presId="urn:microsoft.com/office/officeart/2008/layout/VerticalCurvedList"/>
    <dgm:cxn modelId="{1EF46D78-BE38-0B4B-A992-B3EAC2F431C9}" srcId="{397E2084-2501-9549-864D-F22547188FAC}" destId="{0BFC3730-6542-EE48-A748-EFD222F1C0DB}" srcOrd="2" destOrd="0" parTransId="{001BD294-901C-3B4E-88AC-325975140D4B}" sibTransId="{CBC96EA7-33BD-6343-BA39-C84D7FA21E4C}"/>
    <dgm:cxn modelId="{6C84754A-9045-4B23-BD26-8CF28E2B6457}" type="presParOf" srcId="{16CED174-A7E1-7743-9EC4-8DD23CD8ACC6}" destId="{3F58C35E-B343-0149-BD38-83A6008DA92E}" srcOrd="0" destOrd="0" presId="urn:microsoft.com/office/officeart/2008/layout/VerticalCurvedList"/>
    <dgm:cxn modelId="{E1C723D8-01D9-4B92-922E-F1FD4D1BA36F}" type="presParOf" srcId="{3F58C35E-B343-0149-BD38-83A6008DA92E}" destId="{15907757-A219-AE46-BD6D-5D36BBB78B59}" srcOrd="0" destOrd="0" presId="urn:microsoft.com/office/officeart/2008/layout/VerticalCurvedList"/>
    <dgm:cxn modelId="{3200147F-C5FF-4399-9A59-D6F236861367}" type="presParOf" srcId="{15907757-A219-AE46-BD6D-5D36BBB78B59}" destId="{F537CD8D-F9D0-4E44-84CA-57787B637560}" srcOrd="0" destOrd="0" presId="urn:microsoft.com/office/officeart/2008/layout/VerticalCurvedList"/>
    <dgm:cxn modelId="{31585DFD-F4AE-4C60-A0C0-0BC5013C5C10}" type="presParOf" srcId="{15907757-A219-AE46-BD6D-5D36BBB78B59}" destId="{AD493EF1-0B52-5148-882F-D572A9550A28}" srcOrd="1" destOrd="0" presId="urn:microsoft.com/office/officeart/2008/layout/VerticalCurvedList"/>
    <dgm:cxn modelId="{E65E7C28-6229-4AE7-B128-3BEA9AEA563C}" type="presParOf" srcId="{15907757-A219-AE46-BD6D-5D36BBB78B59}" destId="{AE7F7599-9531-E843-AAA7-FEEEF6E3F562}" srcOrd="2" destOrd="0" presId="urn:microsoft.com/office/officeart/2008/layout/VerticalCurvedList"/>
    <dgm:cxn modelId="{669DA75B-7749-4B86-8E5B-72E38DDA594E}" type="presParOf" srcId="{15907757-A219-AE46-BD6D-5D36BBB78B59}" destId="{48246E0E-8934-E447-AD32-A01C5B196F0F}" srcOrd="3" destOrd="0" presId="urn:microsoft.com/office/officeart/2008/layout/VerticalCurvedList"/>
    <dgm:cxn modelId="{243A7425-7657-459C-91EF-D5E3408D032A}" type="presParOf" srcId="{3F58C35E-B343-0149-BD38-83A6008DA92E}" destId="{914FBF87-EB19-8C44-853C-D851A988D3EB}" srcOrd="1" destOrd="0" presId="urn:microsoft.com/office/officeart/2008/layout/VerticalCurvedList"/>
    <dgm:cxn modelId="{A3E3484C-8074-45D2-8983-2C682578ACBE}" type="presParOf" srcId="{3F58C35E-B343-0149-BD38-83A6008DA92E}" destId="{E2B1E4BB-2872-1A4F-8D17-1CC508CDF75C}" srcOrd="2" destOrd="0" presId="urn:microsoft.com/office/officeart/2008/layout/VerticalCurvedList"/>
    <dgm:cxn modelId="{E3434C22-ACB5-4237-A0BD-B0333421BD6E}" type="presParOf" srcId="{E2B1E4BB-2872-1A4F-8D17-1CC508CDF75C}" destId="{C8B7D29B-8FF6-4440-B5CF-9D939E0AA967}" srcOrd="0" destOrd="0" presId="urn:microsoft.com/office/officeart/2008/layout/VerticalCurvedList"/>
    <dgm:cxn modelId="{EE3E8737-3FBF-451D-987D-B91AB7F7A5CE}" type="presParOf" srcId="{3F58C35E-B343-0149-BD38-83A6008DA92E}" destId="{D64175BA-EAA1-4B4C-B023-A0DC88471B96}" srcOrd="3" destOrd="0" presId="urn:microsoft.com/office/officeart/2008/layout/VerticalCurvedList"/>
    <dgm:cxn modelId="{3AADB78E-A914-4E4B-9BBD-71276EBFD2FA}" type="presParOf" srcId="{3F58C35E-B343-0149-BD38-83A6008DA92E}" destId="{540A3833-C57C-A94E-93CD-70070C4C0532}" srcOrd="4" destOrd="0" presId="urn:microsoft.com/office/officeart/2008/layout/VerticalCurvedList"/>
    <dgm:cxn modelId="{7262DE75-9554-471F-A497-51E6D7FD4FE3}" type="presParOf" srcId="{540A3833-C57C-A94E-93CD-70070C4C0532}" destId="{3F657CE4-8DBB-C64A-8AAD-FA6E3F35EB60}" srcOrd="0" destOrd="0" presId="urn:microsoft.com/office/officeart/2008/layout/VerticalCurvedList"/>
    <dgm:cxn modelId="{BAF7A920-6541-45FA-B64D-67C1F2D1F766}" type="presParOf" srcId="{3F58C35E-B343-0149-BD38-83A6008DA92E}" destId="{78292CF5-4719-BC48-AF41-374D0958582B}" srcOrd="5" destOrd="0" presId="urn:microsoft.com/office/officeart/2008/layout/VerticalCurvedList"/>
    <dgm:cxn modelId="{25D3F715-7D5C-4397-A669-4BC2AB68352B}" type="presParOf" srcId="{3F58C35E-B343-0149-BD38-83A6008DA92E}" destId="{32EC37F7-93DB-5445-91DC-007E5C2156E5}" srcOrd="6" destOrd="0" presId="urn:microsoft.com/office/officeart/2008/layout/VerticalCurvedList"/>
    <dgm:cxn modelId="{E3CEB311-4A52-4FF6-9122-23EB84600B02}" type="presParOf" srcId="{32EC37F7-93DB-5445-91DC-007E5C2156E5}" destId="{4D890868-2E5F-E447-B79E-2685842E5821}" srcOrd="0" destOrd="0" presId="urn:microsoft.com/office/officeart/2008/layout/VerticalCurvedList"/>
    <dgm:cxn modelId="{04F5CBA2-596F-42ED-8968-326ADCADD68A}" type="presParOf" srcId="{3F58C35E-B343-0149-BD38-83A6008DA92E}" destId="{6D85EC03-4108-9248-ABD0-CA8919ABE6E6}" srcOrd="7" destOrd="0" presId="urn:microsoft.com/office/officeart/2008/layout/VerticalCurvedList"/>
    <dgm:cxn modelId="{3F40511F-D8CD-4CC6-B4AA-7E6E6C31937C}" type="presParOf" srcId="{3F58C35E-B343-0149-BD38-83A6008DA92E}" destId="{9AED23C3-35C4-B340-8884-600B7FBDA77C}" srcOrd="8" destOrd="0" presId="urn:microsoft.com/office/officeart/2008/layout/VerticalCurvedList"/>
    <dgm:cxn modelId="{BE2C0B4B-F8E7-43F7-94C1-3C2845499621}" type="presParOf" srcId="{9AED23C3-35C4-B340-8884-600B7FBDA77C}" destId="{9C01103F-7566-9F4A-8F0A-C28CA89A585D}" srcOrd="0" destOrd="0" presId="urn:microsoft.com/office/officeart/2008/layout/VerticalCurvedList"/>
    <dgm:cxn modelId="{A5C318D8-D0FC-49A6-B7E0-D9BDDA5C8B4B}" type="presParOf" srcId="{3F58C35E-B343-0149-BD38-83A6008DA92E}" destId="{BFF15387-CF4F-634C-BA65-8EB7889453F1}" srcOrd="9" destOrd="0" presId="urn:microsoft.com/office/officeart/2008/layout/VerticalCurvedList"/>
    <dgm:cxn modelId="{2607DD0F-75E8-4910-8989-827644D287B7}" type="presParOf" srcId="{3F58C35E-B343-0149-BD38-83A6008DA92E}" destId="{8B5A0F0B-EF13-A748-87F1-FF680178CB17}" srcOrd="10" destOrd="0" presId="urn:microsoft.com/office/officeart/2008/layout/VerticalCurvedList"/>
    <dgm:cxn modelId="{A072A0AA-7407-4B5E-B154-CEB26CB77567}" type="presParOf" srcId="{8B5A0F0B-EF13-A748-87F1-FF680178CB17}" destId="{253A4004-610F-284D-81C8-6CCB6CEC92EC}" srcOrd="0" destOrd="0" presId="urn:microsoft.com/office/officeart/2008/layout/VerticalCurvedList"/>
    <dgm:cxn modelId="{A44D2186-8CB3-4939-98D9-CB47FB48FB54}" type="presParOf" srcId="{3F58C35E-B343-0149-BD38-83A6008DA92E}" destId="{3EF597E3-4614-4880-9979-4F673AFFCE2C}" srcOrd="11" destOrd="0" presId="urn:microsoft.com/office/officeart/2008/layout/VerticalCurvedList"/>
    <dgm:cxn modelId="{19F881C2-AF21-4195-AFB1-309AD2A29F59}" type="presParOf" srcId="{3F58C35E-B343-0149-BD38-83A6008DA92E}" destId="{D14B3B44-7E90-4CD9-9611-D4178070AF86}" srcOrd="12" destOrd="0" presId="urn:microsoft.com/office/officeart/2008/layout/VerticalCurvedList"/>
    <dgm:cxn modelId="{95BA36CC-925A-4796-B7CA-2CCCD2FFA4D0}" type="presParOf" srcId="{D14B3B44-7E90-4CD9-9611-D4178070AF86}" destId="{BE115AC8-997D-4EB6-80F1-1D4A9D3C44A7}"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E627309-3E84-FD48-BB80-621A4A569095}" type="doc">
      <dgm:prSet loTypeId="urn:microsoft.com/office/officeart/2005/8/layout/matrix1" loCatId="" qsTypeId="urn:microsoft.com/office/officeart/2005/8/quickstyle/3d2" qsCatId="3D" csTypeId="urn:microsoft.com/office/officeart/2005/8/colors/accent1_2" csCatId="accent1" phldr="1"/>
      <dgm:spPr/>
      <dgm:t>
        <a:bodyPr/>
        <a:lstStyle/>
        <a:p>
          <a:endParaRPr lang="ru-RU"/>
        </a:p>
      </dgm:t>
    </dgm:pt>
    <dgm:pt modelId="{4C8B3ADD-0D1B-4945-85B9-3F2DB6779B84}">
      <dgm:prSet phldrT="[Текст]" custT="1"/>
      <dgm:spPr>
        <a:gradFill rotWithShape="0">
          <a:gsLst>
            <a:gs pos="0">
              <a:schemeClr val="bg1"/>
            </a:gs>
            <a:gs pos="41000">
              <a:srgbClr val="E2F2EF"/>
            </a:gs>
            <a:gs pos="100000">
              <a:schemeClr val="accent2">
                <a:lumMod val="60000"/>
                <a:lumOff val="40000"/>
              </a:schemeClr>
            </a:gs>
          </a:gsLst>
          <a:path path="circle">
            <a:fillToRect l="-40000" t="-90000" r="140000" b="190000"/>
          </a:path>
        </a:gradFill>
      </dgm:spPr>
      <dgm:t>
        <a:bodyPr/>
        <a:lstStyle/>
        <a:p>
          <a:endParaRPr lang="ru-RU" sz="1800" b="1" dirty="0" smtClean="0"/>
        </a:p>
        <a:p>
          <a:r>
            <a:rPr lang="ru-RU" sz="1800" b="1" dirty="0" smtClean="0"/>
            <a:t>1. Повышение эффективности оказания государственных (муниципальных) услуг</a:t>
          </a:r>
        </a:p>
        <a:p>
          <a:endParaRPr lang="ru-RU" sz="1800" b="1" dirty="0" smtClean="0"/>
        </a:p>
      </dgm:t>
    </dgm:pt>
    <dgm:pt modelId="{7479BD79-32BC-1C4F-B20F-17DB123E280A}" type="parTrans" cxnId="{9167E8B4-8366-A048-BFD5-F3175BA7CF6A}">
      <dgm:prSet/>
      <dgm:spPr/>
      <dgm:t>
        <a:bodyPr/>
        <a:lstStyle/>
        <a:p>
          <a:endParaRPr lang="ru-RU"/>
        </a:p>
      </dgm:t>
    </dgm:pt>
    <dgm:pt modelId="{6B994F9E-D766-144D-ACEB-ED6C5D45D526}" type="sibTrans" cxnId="{9167E8B4-8366-A048-BFD5-F3175BA7CF6A}">
      <dgm:prSet/>
      <dgm:spPr/>
      <dgm:t>
        <a:bodyPr/>
        <a:lstStyle/>
        <a:p>
          <a:endParaRPr lang="ru-RU"/>
        </a:p>
      </dgm:t>
    </dgm:pt>
    <dgm:pt modelId="{1E41AFC5-5FAF-E645-A2DF-F37ACDF21EA8}">
      <dgm:prSet phldrT="[Текст]" custT="1"/>
      <dgm:spPr/>
      <dgm:t>
        <a:bodyPr/>
        <a:lstStyle/>
        <a:p>
          <a:endParaRPr lang="ru-RU" dirty="0"/>
        </a:p>
      </dgm:t>
    </dgm:pt>
    <dgm:pt modelId="{B49F041A-5052-0543-BEA9-219B40E1BA8A}" type="parTrans" cxnId="{80F48660-29EE-6342-9255-574FB5CD0C61}">
      <dgm:prSet/>
      <dgm:spPr/>
      <dgm:t>
        <a:bodyPr/>
        <a:lstStyle/>
        <a:p>
          <a:endParaRPr lang="ru-RU"/>
        </a:p>
      </dgm:t>
    </dgm:pt>
    <dgm:pt modelId="{DB0FB5AA-82E8-9A40-ABB7-0CB05DD0626D}" type="sibTrans" cxnId="{80F48660-29EE-6342-9255-574FB5CD0C61}">
      <dgm:prSet/>
      <dgm:spPr/>
      <dgm:t>
        <a:bodyPr/>
        <a:lstStyle/>
        <a:p>
          <a:endParaRPr lang="ru-RU"/>
        </a:p>
      </dgm:t>
    </dgm:pt>
    <dgm:pt modelId="{A49CB97D-33F1-3E4D-BDD2-6C96E40EA360}">
      <dgm:prSet phldrT="[Текст]" custT="1"/>
      <dgm:spPr/>
      <dgm:t>
        <a:bodyPr/>
        <a:lstStyle/>
        <a:p>
          <a:endParaRPr lang="ru-RU" dirty="0"/>
        </a:p>
      </dgm:t>
    </dgm:pt>
    <dgm:pt modelId="{A8C7311F-22A0-1846-97FC-F28F1BA43748}" type="parTrans" cxnId="{568195A7-EBE4-6F4F-83A8-AAA37C97541D}">
      <dgm:prSet/>
      <dgm:spPr/>
      <dgm:t>
        <a:bodyPr/>
        <a:lstStyle/>
        <a:p>
          <a:endParaRPr lang="ru-RU"/>
        </a:p>
      </dgm:t>
    </dgm:pt>
    <dgm:pt modelId="{1D1C9F4F-EED0-A041-8C3C-48BD9D216619}" type="sibTrans" cxnId="{568195A7-EBE4-6F4F-83A8-AAA37C97541D}">
      <dgm:prSet/>
      <dgm:spPr/>
      <dgm:t>
        <a:bodyPr/>
        <a:lstStyle/>
        <a:p>
          <a:endParaRPr lang="ru-RU"/>
        </a:p>
      </dgm:t>
    </dgm:pt>
    <dgm:pt modelId="{AA749C5C-7173-5443-8C13-0752C8FA7C68}">
      <dgm:prSet custT="1"/>
      <dgm:spPr/>
      <dgm:t>
        <a:bodyPr/>
        <a:lstStyle/>
        <a:p>
          <a:endParaRPr lang="ru-RU" sz="2400" i="1" dirty="0" smtClean="0"/>
        </a:p>
        <a:p>
          <a:r>
            <a:rPr lang="ru-RU" sz="2400" i="1" dirty="0" smtClean="0"/>
            <a:t>Переход к планированию и оказанию государственных (муниципальных) услуг на основе единого перечня услуг и единых нормативов их финансового обеспечения</a:t>
          </a:r>
          <a:endParaRPr lang="ru-RU" sz="2400" dirty="0"/>
        </a:p>
      </dgm:t>
    </dgm:pt>
    <dgm:pt modelId="{FE529AD7-ECDE-2A4B-BBAE-F1DDAF3596C5}" type="parTrans" cxnId="{43890E85-7E47-E745-B71E-87F4F5332336}">
      <dgm:prSet/>
      <dgm:spPr/>
      <dgm:t>
        <a:bodyPr/>
        <a:lstStyle/>
        <a:p>
          <a:endParaRPr lang="ru-RU"/>
        </a:p>
      </dgm:t>
    </dgm:pt>
    <dgm:pt modelId="{EBF4698E-6339-7D42-94E8-D9508D572B56}" type="sibTrans" cxnId="{43890E85-7E47-E745-B71E-87F4F5332336}">
      <dgm:prSet/>
      <dgm:spPr/>
      <dgm:t>
        <a:bodyPr/>
        <a:lstStyle/>
        <a:p>
          <a:endParaRPr lang="ru-RU"/>
        </a:p>
      </dgm:t>
    </dgm:pt>
    <dgm:pt modelId="{36272BE1-84ED-FA4D-9740-B05708EB2DF6}">
      <dgm:prSet custT="1"/>
      <dgm:spPr/>
      <dgm:t>
        <a:bodyPr/>
        <a:lstStyle/>
        <a:p>
          <a:endParaRPr lang="ru-RU" sz="2100" i="1" dirty="0" smtClean="0"/>
        </a:p>
        <a:p>
          <a:r>
            <a:rPr lang="ru-RU" sz="2100" i="1" dirty="0" smtClean="0"/>
            <a:t>Формирование нормативно-правовой базы для привлечения к оказанию государственных услуг негосударственных организаций и внедрения конкурентных принципов  финансового обеспечения государственных услуг</a:t>
          </a:r>
          <a:endParaRPr lang="ru-RU" sz="2100" dirty="0"/>
        </a:p>
      </dgm:t>
    </dgm:pt>
    <dgm:pt modelId="{541EC43D-6616-1C42-A4B6-EDF994537849}" type="parTrans" cxnId="{21EA5C20-A086-7D4D-A149-D945EAF55751}">
      <dgm:prSet/>
      <dgm:spPr/>
      <dgm:t>
        <a:bodyPr/>
        <a:lstStyle/>
        <a:p>
          <a:endParaRPr lang="ru-RU"/>
        </a:p>
      </dgm:t>
    </dgm:pt>
    <dgm:pt modelId="{E6060EB8-8331-6B48-B391-0950C98C40D5}" type="sibTrans" cxnId="{21EA5C20-A086-7D4D-A149-D945EAF55751}">
      <dgm:prSet/>
      <dgm:spPr/>
      <dgm:t>
        <a:bodyPr/>
        <a:lstStyle/>
        <a:p>
          <a:endParaRPr lang="ru-RU"/>
        </a:p>
      </dgm:t>
    </dgm:pt>
    <dgm:pt modelId="{9D0E2E60-E190-4A49-930D-762CAF95107B}">
      <dgm:prSet custT="1"/>
      <dgm:spPr/>
      <dgm:t>
        <a:bodyPr/>
        <a:lstStyle/>
        <a:p>
          <a:r>
            <a:rPr lang="ru-RU" sz="2000" i="1" dirty="0" smtClean="0"/>
            <a:t>Совершенствование нормативно-правовой базы и практики ее применения в отношении неучастников бюджетного процесса и механизмов «кассового» обеспечения осуществляемых ими операций</a:t>
          </a:r>
          <a:endParaRPr lang="ru-RU" sz="2000" dirty="0"/>
        </a:p>
      </dgm:t>
    </dgm:pt>
    <dgm:pt modelId="{43D74D3F-4672-A54D-A989-1E1D9635816C}" type="parTrans" cxnId="{83AD221F-A895-4A4A-9701-983807B05413}">
      <dgm:prSet/>
      <dgm:spPr/>
      <dgm:t>
        <a:bodyPr/>
        <a:lstStyle/>
        <a:p>
          <a:endParaRPr lang="ru-RU"/>
        </a:p>
      </dgm:t>
    </dgm:pt>
    <dgm:pt modelId="{22B54D98-855E-6E47-94A9-10953207FF8D}" type="sibTrans" cxnId="{83AD221F-A895-4A4A-9701-983807B05413}">
      <dgm:prSet/>
      <dgm:spPr/>
      <dgm:t>
        <a:bodyPr/>
        <a:lstStyle/>
        <a:p>
          <a:endParaRPr lang="ru-RU"/>
        </a:p>
      </dgm:t>
    </dgm:pt>
    <dgm:pt modelId="{40D4BF3E-2F02-40D9-ACD4-31B423A733A5}">
      <dgm:prSet custT="1"/>
      <dgm:spPr/>
      <dgm:t>
        <a:bodyPr/>
        <a:lstStyle/>
        <a:p>
          <a:r>
            <a:rPr lang="ru-RU" sz="1800" b="0" i="1" dirty="0" smtClean="0"/>
            <a:t>Обеспечение взаимосвязи государственных заданий на оказание услуг (выполнение работ) в соответствии с целями и результатами государственных программ, в рамках которых осуществляется организация оказания данных услуг (выполнения работ)</a:t>
          </a:r>
          <a:endParaRPr lang="ru-RU" sz="1800" b="0" dirty="0"/>
        </a:p>
      </dgm:t>
    </dgm:pt>
    <dgm:pt modelId="{7F2B30B2-DC67-42B1-BDCC-2757D8F4F4E1}" type="parTrans" cxnId="{55835E91-0923-4DD9-A169-1D489007A959}">
      <dgm:prSet/>
      <dgm:spPr/>
      <dgm:t>
        <a:bodyPr/>
        <a:lstStyle/>
        <a:p>
          <a:endParaRPr lang="ru-RU"/>
        </a:p>
      </dgm:t>
    </dgm:pt>
    <dgm:pt modelId="{75DF61F0-6CD1-4DC9-9D9A-6B6D16312150}" type="sibTrans" cxnId="{55835E91-0923-4DD9-A169-1D489007A959}">
      <dgm:prSet/>
      <dgm:spPr/>
      <dgm:t>
        <a:bodyPr/>
        <a:lstStyle/>
        <a:p>
          <a:endParaRPr lang="ru-RU"/>
        </a:p>
      </dgm:t>
    </dgm:pt>
    <dgm:pt modelId="{6324761C-70F3-6D4B-B4F7-B828E926BD43}" type="pres">
      <dgm:prSet presAssocID="{3E627309-3E84-FD48-BB80-621A4A569095}" presName="diagram" presStyleCnt="0">
        <dgm:presLayoutVars>
          <dgm:chMax val="1"/>
          <dgm:dir/>
          <dgm:animLvl val="ctr"/>
          <dgm:resizeHandles val="exact"/>
        </dgm:presLayoutVars>
      </dgm:prSet>
      <dgm:spPr/>
      <dgm:t>
        <a:bodyPr/>
        <a:lstStyle/>
        <a:p>
          <a:endParaRPr lang="ru-RU"/>
        </a:p>
      </dgm:t>
    </dgm:pt>
    <dgm:pt modelId="{F38DAA36-200D-F544-9E42-83FC73B1408E}" type="pres">
      <dgm:prSet presAssocID="{3E627309-3E84-FD48-BB80-621A4A569095}" presName="matrix" presStyleCnt="0"/>
      <dgm:spPr/>
      <dgm:t>
        <a:bodyPr/>
        <a:lstStyle/>
        <a:p>
          <a:endParaRPr lang="ru-RU"/>
        </a:p>
      </dgm:t>
    </dgm:pt>
    <dgm:pt modelId="{772BEA16-F728-C741-85A0-46CE6E5B4DBF}" type="pres">
      <dgm:prSet presAssocID="{3E627309-3E84-FD48-BB80-621A4A569095}" presName="tile1" presStyleLbl="node1" presStyleIdx="0" presStyleCnt="4"/>
      <dgm:spPr/>
      <dgm:t>
        <a:bodyPr/>
        <a:lstStyle/>
        <a:p>
          <a:endParaRPr lang="ru-RU"/>
        </a:p>
      </dgm:t>
    </dgm:pt>
    <dgm:pt modelId="{72D47326-019A-6A49-87D6-FCD0E0A092D0}" type="pres">
      <dgm:prSet presAssocID="{3E627309-3E84-FD48-BB80-621A4A569095}" presName="tile1text" presStyleLbl="node1" presStyleIdx="0" presStyleCnt="4">
        <dgm:presLayoutVars>
          <dgm:chMax val="0"/>
          <dgm:chPref val="0"/>
          <dgm:bulletEnabled val="1"/>
        </dgm:presLayoutVars>
      </dgm:prSet>
      <dgm:spPr/>
      <dgm:t>
        <a:bodyPr/>
        <a:lstStyle/>
        <a:p>
          <a:endParaRPr lang="ru-RU"/>
        </a:p>
      </dgm:t>
    </dgm:pt>
    <dgm:pt modelId="{9C8AFDC5-438B-114A-B314-7D8941B34520}" type="pres">
      <dgm:prSet presAssocID="{3E627309-3E84-FD48-BB80-621A4A569095}" presName="tile2" presStyleLbl="node1" presStyleIdx="1" presStyleCnt="4"/>
      <dgm:spPr/>
      <dgm:t>
        <a:bodyPr/>
        <a:lstStyle/>
        <a:p>
          <a:endParaRPr lang="ru-RU"/>
        </a:p>
      </dgm:t>
    </dgm:pt>
    <dgm:pt modelId="{24863503-1ECF-834F-A1A2-1B14FF36EE90}" type="pres">
      <dgm:prSet presAssocID="{3E627309-3E84-FD48-BB80-621A4A569095}" presName="tile2text" presStyleLbl="node1" presStyleIdx="1" presStyleCnt="4">
        <dgm:presLayoutVars>
          <dgm:chMax val="0"/>
          <dgm:chPref val="0"/>
          <dgm:bulletEnabled val="1"/>
        </dgm:presLayoutVars>
      </dgm:prSet>
      <dgm:spPr/>
      <dgm:t>
        <a:bodyPr/>
        <a:lstStyle/>
        <a:p>
          <a:endParaRPr lang="ru-RU"/>
        </a:p>
      </dgm:t>
    </dgm:pt>
    <dgm:pt modelId="{85BAEAE0-1878-2149-80C5-3667DB9B9E2F}" type="pres">
      <dgm:prSet presAssocID="{3E627309-3E84-FD48-BB80-621A4A569095}" presName="tile3" presStyleLbl="node1" presStyleIdx="2" presStyleCnt="4"/>
      <dgm:spPr/>
      <dgm:t>
        <a:bodyPr/>
        <a:lstStyle/>
        <a:p>
          <a:endParaRPr lang="ru-RU"/>
        </a:p>
      </dgm:t>
    </dgm:pt>
    <dgm:pt modelId="{702A7488-9867-284A-A6B0-1B874B2C84AA}" type="pres">
      <dgm:prSet presAssocID="{3E627309-3E84-FD48-BB80-621A4A569095}" presName="tile3text" presStyleLbl="node1" presStyleIdx="2" presStyleCnt="4">
        <dgm:presLayoutVars>
          <dgm:chMax val="0"/>
          <dgm:chPref val="0"/>
          <dgm:bulletEnabled val="1"/>
        </dgm:presLayoutVars>
      </dgm:prSet>
      <dgm:spPr/>
      <dgm:t>
        <a:bodyPr/>
        <a:lstStyle/>
        <a:p>
          <a:endParaRPr lang="ru-RU"/>
        </a:p>
      </dgm:t>
    </dgm:pt>
    <dgm:pt modelId="{AFCC72A1-6219-8346-AC7B-94204CF33CC0}" type="pres">
      <dgm:prSet presAssocID="{3E627309-3E84-FD48-BB80-621A4A569095}" presName="tile4" presStyleLbl="node1" presStyleIdx="3" presStyleCnt="4"/>
      <dgm:spPr/>
      <dgm:t>
        <a:bodyPr/>
        <a:lstStyle/>
        <a:p>
          <a:endParaRPr lang="ru-RU"/>
        </a:p>
      </dgm:t>
    </dgm:pt>
    <dgm:pt modelId="{15C353A2-75F0-BB4F-8391-56EB94FF4C30}" type="pres">
      <dgm:prSet presAssocID="{3E627309-3E84-FD48-BB80-621A4A569095}" presName="tile4text" presStyleLbl="node1" presStyleIdx="3" presStyleCnt="4">
        <dgm:presLayoutVars>
          <dgm:chMax val="0"/>
          <dgm:chPref val="0"/>
          <dgm:bulletEnabled val="1"/>
        </dgm:presLayoutVars>
      </dgm:prSet>
      <dgm:spPr/>
      <dgm:t>
        <a:bodyPr/>
        <a:lstStyle/>
        <a:p>
          <a:endParaRPr lang="ru-RU"/>
        </a:p>
      </dgm:t>
    </dgm:pt>
    <dgm:pt modelId="{DEE94F21-7DC6-AA41-945B-94E087714761}" type="pres">
      <dgm:prSet presAssocID="{3E627309-3E84-FD48-BB80-621A4A569095}" presName="centerTile" presStyleLbl="fgShp" presStyleIdx="0" presStyleCnt="1" custScaleX="175136" custScaleY="66157" custLinFactNeighborX="-797" custLinFactNeighborY="7691">
        <dgm:presLayoutVars>
          <dgm:chMax val="0"/>
          <dgm:chPref val="0"/>
        </dgm:presLayoutVars>
      </dgm:prSet>
      <dgm:spPr/>
      <dgm:t>
        <a:bodyPr/>
        <a:lstStyle/>
        <a:p>
          <a:endParaRPr lang="ru-RU"/>
        </a:p>
      </dgm:t>
    </dgm:pt>
  </dgm:ptLst>
  <dgm:cxnLst>
    <dgm:cxn modelId="{9167E8B4-8366-A048-BFD5-F3175BA7CF6A}" srcId="{3E627309-3E84-FD48-BB80-621A4A569095}" destId="{4C8B3ADD-0D1B-4945-85B9-3F2DB6779B84}" srcOrd="0" destOrd="0" parTransId="{7479BD79-32BC-1C4F-B20F-17DB123E280A}" sibTransId="{6B994F9E-D766-144D-ACEB-ED6C5D45D526}"/>
    <dgm:cxn modelId="{E9CB1FA8-DA53-4381-8DF8-50958218020A}" type="presOf" srcId="{9D0E2E60-E190-4A49-930D-762CAF95107B}" destId="{85BAEAE0-1878-2149-80C5-3667DB9B9E2F}" srcOrd="0" destOrd="0" presId="urn:microsoft.com/office/officeart/2005/8/layout/matrix1"/>
    <dgm:cxn modelId="{DECDD182-9F66-4417-8889-EFCCFE57F9BB}" type="presOf" srcId="{4C8B3ADD-0D1B-4945-85B9-3F2DB6779B84}" destId="{DEE94F21-7DC6-AA41-945B-94E087714761}" srcOrd="0" destOrd="0" presId="urn:microsoft.com/office/officeart/2005/8/layout/matrix1"/>
    <dgm:cxn modelId="{AF12B999-0556-4560-AB86-14C45FD0F5EF}" type="presOf" srcId="{9D0E2E60-E190-4A49-930D-762CAF95107B}" destId="{702A7488-9867-284A-A6B0-1B874B2C84AA}" srcOrd="1" destOrd="0" presId="urn:microsoft.com/office/officeart/2005/8/layout/matrix1"/>
    <dgm:cxn modelId="{56DE632D-4C6D-481F-BAD3-769EC9B54FAD}" type="presOf" srcId="{3E627309-3E84-FD48-BB80-621A4A569095}" destId="{6324761C-70F3-6D4B-B4F7-B828E926BD43}" srcOrd="0" destOrd="0" presId="urn:microsoft.com/office/officeart/2005/8/layout/matrix1"/>
    <dgm:cxn modelId="{21EA5C20-A086-7D4D-A149-D945EAF55751}" srcId="{4C8B3ADD-0D1B-4945-85B9-3F2DB6779B84}" destId="{36272BE1-84ED-FA4D-9740-B05708EB2DF6}" srcOrd="1" destOrd="0" parTransId="{541EC43D-6616-1C42-A4B6-EDF994537849}" sibTransId="{E6060EB8-8331-6B48-B391-0950C98C40D5}"/>
    <dgm:cxn modelId="{D9DA512D-EB98-4B47-BEC0-838135CBF51B}" type="presOf" srcId="{40D4BF3E-2F02-40D9-ACD4-31B423A733A5}" destId="{15C353A2-75F0-BB4F-8391-56EB94FF4C30}" srcOrd="1" destOrd="0" presId="urn:microsoft.com/office/officeart/2005/8/layout/matrix1"/>
    <dgm:cxn modelId="{B2C5AFB1-EA05-45EE-B742-2CB80CAAE63A}" type="presOf" srcId="{36272BE1-84ED-FA4D-9740-B05708EB2DF6}" destId="{9C8AFDC5-438B-114A-B314-7D8941B34520}" srcOrd="0" destOrd="0" presId="urn:microsoft.com/office/officeart/2005/8/layout/matrix1"/>
    <dgm:cxn modelId="{9D0EA884-D03D-478C-B335-E295DD1C9811}" type="presOf" srcId="{40D4BF3E-2F02-40D9-ACD4-31B423A733A5}" destId="{AFCC72A1-6219-8346-AC7B-94204CF33CC0}" srcOrd="0" destOrd="0" presId="urn:microsoft.com/office/officeart/2005/8/layout/matrix1"/>
    <dgm:cxn modelId="{55835E91-0923-4DD9-A169-1D489007A959}" srcId="{4C8B3ADD-0D1B-4945-85B9-3F2DB6779B84}" destId="{40D4BF3E-2F02-40D9-ACD4-31B423A733A5}" srcOrd="3" destOrd="0" parTransId="{7F2B30B2-DC67-42B1-BDCC-2757D8F4F4E1}" sibTransId="{75DF61F0-6CD1-4DC9-9D9A-6B6D16312150}"/>
    <dgm:cxn modelId="{AD2C3123-C52A-4045-A685-6E4AF3373972}" type="presOf" srcId="{AA749C5C-7173-5443-8C13-0752C8FA7C68}" destId="{72D47326-019A-6A49-87D6-FCD0E0A092D0}" srcOrd="1" destOrd="0" presId="urn:microsoft.com/office/officeart/2005/8/layout/matrix1"/>
    <dgm:cxn modelId="{87071DEC-0780-4EA2-9C0B-029C47207602}" type="presOf" srcId="{AA749C5C-7173-5443-8C13-0752C8FA7C68}" destId="{772BEA16-F728-C741-85A0-46CE6E5B4DBF}" srcOrd="0" destOrd="0" presId="urn:microsoft.com/office/officeart/2005/8/layout/matrix1"/>
    <dgm:cxn modelId="{43890E85-7E47-E745-B71E-87F4F5332336}" srcId="{4C8B3ADD-0D1B-4945-85B9-3F2DB6779B84}" destId="{AA749C5C-7173-5443-8C13-0752C8FA7C68}" srcOrd="0" destOrd="0" parTransId="{FE529AD7-ECDE-2A4B-BBAE-F1DDAF3596C5}" sibTransId="{EBF4698E-6339-7D42-94E8-D9508D572B56}"/>
    <dgm:cxn modelId="{83AD221F-A895-4A4A-9701-983807B05413}" srcId="{4C8B3ADD-0D1B-4945-85B9-3F2DB6779B84}" destId="{9D0E2E60-E190-4A49-930D-762CAF95107B}" srcOrd="2" destOrd="0" parTransId="{43D74D3F-4672-A54D-A989-1E1D9635816C}" sibTransId="{22B54D98-855E-6E47-94A9-10953207FF8D}"/>
    <dgm:cxn modelId="{80F48660-29EE-6342-9255-574FB5CD0C61}" srcId="{3E627309-3E84-FD48-BB80-621A4A569095}" destId="{1E41AFC5-5FAF-E645-A2DF-F37ACDF21EA8}" srcOrd="1" destOrd="0" parTransId="{B49F041A-5052-0543-BEA9-219B40E1BA8A}" sibTransId="{DB0FB5AA-82E8-9A40-ABB7-0CB05DD0626D}"/>
    <dgm:cxn modelId="{1D58A06E-85EA-4E41-A024-C0655EC628C9}" type="presOf" srcId="{36272BE1-84ED-FA4D-9740-B05708EB2DF6}" destId="{24863503-1ECF-834F-A1A2-1B14FF36EE90}" srcOrd="1" destOrd="0" presId="urn:microsoft.com/office/officeart/2005/8/layout/matrix1"/>
    <dgm:cxn modelId="{568195A7-EBE4-6F4F-83A8-AAA37C97541D}" srcId="{1E41AFC5-5FAF-E645-A2DF-F37ACDF21EA8}" destId="{A49CB97D-33F1-3E4D-BDD2-6C96E40EA360}" srcOrd="0" destOrd="0" parTransId="{A8C7311F-22A0-1846-97FC-F28F1BA43748}" sibTransId="{1D1C9F4F-EED0-A041-8C3C-48BD9D216619}"/>
    <dgm:cxn modelId="{DC2FA8E9-BBC1-46A0-90E1-7690138A403E}" type="presParOf" srcId="{6324761C-70F3-6D4B-B4F7-B828E926BD43}" destId="{F38DAA36-200D-F544-9E42-83FC73B1408E}" srcOrd="0" destOrd="0" presId="urn:microsoft.com/office/officeart/2005/8/layout/matrix1"/>
    <dgm:cxn modelId="{F4F3C5D8-2097-4434-97E3-3526C02B8E5E}" type="presParOf" srcId="{F38DAA36-200D-F544-9E42-83FC73B1408E}" destId="{772BEA16-F728-C741-85A0-46CE6E5B4DBF}" srcOrd="0" destOrd="0" presId="urn:microsoft.com/office/officeart/2005/8/layout/matrix1"/>
    <dgm:cxn modelId="{7480362C-4696-4B68-9561-62AEF4B8FF56}" type="presParOf" srcId="{F38DAA36-200D-F544-9E42-83FC73B1408E}" destId="{72D47326-019A-6A49-87D6-FCD0E0A092D0}" srcOrd="1" destOrd="0" presId="urn:microsoft.com/office/officeart/2005/8/layout/matrix1"/>
    <dgm:cxn modelId="{E67AEBD2-FB4C-4AC8-A4EF-A76653AAFF36}" type="presParOf" srcId="{F38DAA36-200D-F544-9E42-83FC73B1408E}" destId="{9C8AFDC5-438B-114A-B314-7D8941B34520}" srcOrd="2" destOrd="0" presId="urn:microsoft.com/office/officeart/2005/8/layout/matrix1"/>
    <dgm:cxn modelId="{8F33BBA5-459F-4751-AAE4-671B7EF4AB60}" type="presParOf" srcId="{F38DAA36-200D-F544-9E42-83FC73B1408E}" destId="{24863503-1ECF-834F-A1A2-1B14FF36EE90}" srcOrd="3" destOrd="0" presId="urn:microsoft.com/office/officeart/2005/8/layout/matrix1"/>
    <dgm:cxn modelId="{9C4EEC68-E969-420E-86FA-E39A0CBAAA4F}" type="presParOf" srcId="{F38DAA36-200D-F544-9E42-83FC73B1408E}" destId="{85BAEAE0-1878-2149-80C5-3667DB9B9E2F}" srcOrd="4" destOrd="0" presId="urn:microsoft.com/office/officeart/2005/8/layout/matrix1"/>
    <dgm:cxn modelId="{C540C7A4-2DAC-483B-8688-DBCBAE293925}" type="presParOf" srcId="{F38DAA36-200D-F544-9E42-83FC73B1408E}" destId="{702A7488-9867-284A-A6B0-1B874B2C84AA}" srcOrd="5" destOrd="0" presId="urn:microsoft.com/office/officeart/2005/8/layout/matrix1"/>
    <dgm:cxn modelId="{BB95A332-9F47-4369-9B22-6EEFCA3A5C8C}" type="presParOf" srcId="{F38DAA36-200D-F544-9E42-83FC73B1408E}" destId="{AFCC72A1-6219-8346-AC7B-94204CF33CC0}" srcOrd="6" destOrd="0" presId="urn:microsoft.com/office/officeart/2005/8/layout/matrix1"/>
    <dgm:cxn modelId="{3D51E2AB-3097-4C21-936E-5F4AB9136139}" type="presParOf" srcId="{F38DAA36-200D-F544-9E42-83FC73B1408E}" destId="{15C353A2-75F0-BB4F-8391-56EB94FF4C30}" srcOrd="7" destOrd="0" presId="urn:microsoft.com/office/officeart/2005/8/layout/matrix1"/>
    <dgm:cxn modelId="{4DCE3039-8F91-4A3A-A571-3C83D355A6C0}" type="presParOf" srcId="{6324761C-70F3-6D4B-B4F7-B828E926BD43}" destId="{DEE94F21-7DC6-AA41-945B-94E08771476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E627309-3E84-FD48-BB80-621A4A569095}"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ru-RU"/>
        </a:p>
      </dgm:t>
    </dgm:pt>
    <dgm:pt modelId="{4C8B3ADD-0D1B-4945-85B9-3F2DB6779B84}">
      <dgm:prSet phldrT="[Текст]" custT="1"/>
      <dgm:spPr>
        <a:gradFill rotWithShape="0">
          <a:gsLst>
            <a:gs pos="0">
              <a:schemeClr val="bg1"/>
            </a:gs>
            <a:gs pos="50000">
              <a:srgbClr val="E1F7FF"/>
            </a:gs>
            <a:gs pos="100000">
              <a:schemeClr val="accent2">
                <a:lumMod val="40000"/>
                <a:lumOff val="60000"/>
              </a:schemeClr>
            </a:gs>
          </a:gsLst>
        </a:gradFill>
      </dgm:spPr>
      <dgm:t>
        <a:bodyPr/>
        <a:lstStyle/>
        <a:p>
          <a:endParaRPr lang="ru-RU" sz="1800" b="1" dirty="0" smtClean="0"/>
        </a:p>
        <a:p>
          <a:r>
            <a:rPr lang="ru-RU" sz="1800" b="1" dirty="0" smtClean="0"/>
            <a:t>2. Совершенствование методологии планирования и исполнения бюджетов по расходам</a:t>
          </a:r>
        </a:p>
        <a:p>
          <a:endParaRPr lang="ru-RU" sz="1800" b="1" dirty="0" smtClean="0"/>
        </a:p>
      </dgm:t>
    </dgm:pt>
    <dgm:pt modelId="{7479BD79-32BC-1C4F-B20F-17DB123E280A}" type="parTrans" cxnId="{9167E8B4-8366-A048-BFD5-F3175BA7CF6A}">
      <dgm:prSet/>
      <dgm:spPr/>
      <dgm:t>
        <a:bodyPr/>
        <a:lstStyle/>
        <a:p>
          <a:endParaRPr lang="ru-RU"/>
        </a:p>
      </dgm:t>
    </dgm:pt>
    <dgm:pt modelId="{6B994F9E-D766-144D-ACEB-ED6C5D45D526}" type="sibTrans" cxnId="{9167E8B4-8366-A048-BFD5-F3175BA7CF6A}">
      <dgm:prSet/>
      <dgm:spPr/>
      <dgm:t>
        <a:bodyPr/>
        <a:lstStyle/>
        <a:p>
          <a:endParaRPr lang="ru-RU"/>
        </a:p>
      </dgm:t>
    </dgm:pt>
    <dgm:pt modelId="{1E41AFC5-5FAF-E645-A2DF-F37ACDF21EA8}">
      <dgm:prSet phldrT="[Текст]" custT="1"/>
      <dgm:spPr/>
      <dgm:t>
        <a:bodyPr/>
        <a:lstStyle/>
        <a:p>
          <a:endParaRPr lang="ru-RU" dirty="0"/>
        </a:p>
      </dgm:t>
    </dgm:pt>
    <dgm:pt modelId="{B49F041A-5052-0543-BEA9-219B40E1BA8A}" type="parTrans" cxnId="{80F48660-29EE-6342-9255-574FB5CD0C61}">
      <dgm:prSet/>
      <dgm:spPr/>
      <dgm:t>
        <a:bodyPr/>
        <a:lstStyle/>
        <a:p>
          <a:endParaRPr lang="ru-RU"/>
        </a:p>
      </dgm:t>
    </dgm:pt>
    <dgm:pt modelId="{DB0FB5AA-82E8-9A40-ABB7-0CB05DD0626D}" type="sibTrans" cxnId="{80F48660-29EE-6342-9255-574FB5CD0C61}">
      <dgm:prSet/>
      <dgm:spPr/>
      <dgm:t>
        <a:bodyPr/>
        <a:lstStyle/>
        <a:p>
          <a:endParaRPr lang="ru-RU"/>
        </a:p>
      </dgm:t>
    </dgm:pt>
    <dgm:pt modelId="{A49CB97D-33F1-3E4D-BDD2-6C96E40EA360}">
      <dgm:prSet phldrT="[Текст]" custT="1"/>
      <dgm:spPr/>
      <dgm:t>
        <a:bodyPr/>
        <a:lstStyle/>
        <a:p>
          <a:endParaRPr lang="ru-RU" dirty="0"/>
        </a:p>
      </dgm:t>
    </dgm:pt>
    <dgm:pt modelId="{A8C7311F-22A0-1846-97FC-F28F1BA43748}" type="parTrans" cxnId="{568195A7-EBE4-6F4F-83A8-AAA37C97541D}">
      <dgm:prSet/>
      <dgm:spPr/>
      <dgm:t>
        <a:bodyPr/>
        <a:lstStyle/>
        <a:p>
          <a:endParaRPr lang="ru-RU"/>
        </a:p>
      </dgm:t>
    </dgm:pt>
    <dgm:pt modelId="{1D1C9F4F-EED0-A041-8C3C-48BD9D216619}" type="sibTrans" cxnId="{568195A7-EBE4-6F4F-83A8-AAA37C97541D}">
      <dgm:prSet/>
      <dgm:spPr/>
      <dgm:t>
        <a:bodyPr/>
        <a:lstStyle/>
        <a:p>
          <a:endParaRPr lang="ru-RU"/>
        </a:p>
      </dgm:t>
    </dgm:pt>
    <dgm:pt modelId="{AA749C5C-7173-5443-8C13-0752C8FA7C68}">
      <dgm:prSet custT="1"/>
      <dgm:spPr/>
      <dgm:t>
        <a:bodyPr/>
        <a:lstStyle/>
        <a:p>
          <a:endParaRPr lang="en-US" sz="2800" i="1" dirty="0" smtClean="0"/>
        </a:p>
        <a:p>
          <a:r>
            <a:rPr lang="ru-RU" sz="2400" i="1" dirty="0" smtClean="0"/>
            <a:t>Обеспечение и развитие методологии бюджетного планирования на основании расходных обязательств ППО и программно-целевых методов бюджетирования</a:t>
          </a:r>
          <a:endParaRPr lang="ru-RU" sz="2400" dirty="0"/>
        </a:p>
      </dgm:t>
    </dgm:pt>
    <dgm:pt modelId="{FE529AD7-ECDE-2A4B-BBAE-F1DDAF3596C5}" type="parTrans" cxnId="{43890E85-7E47-E745-B71E-87F4F5332336}">
      <dgm:prSet/>
      <dgm:spPr/>
      <dgm:t>
        <a:bodyPr/>
        <a:lstStyle/>
        <a:p>
          <a:endParaRPr lang="ru-RU"/>
        </a:p>
      </dgm:t>
    </dgm:pt>
    <dgm:pt modelId="{EBF4698E-6339-7D42-94E8-D9508D572B56}" type="sibTrans" cxnId="{43890E85-7E47-E745-B71E-87F4F5332336}">
      <dgm:prSet/>
      <dgm:spPr/>
      <dgm:t>
        <a:bodyPr/>
        <a:lstStyle/>
        <a:p>
          <a:endParaRPr lang="ru-RU"/>
        </a:p>
      </dgm:t>
    </dgm:pt>
    <dgm:pt modelId="{36272BE1-84ED-FA4D-9740-B05708EB2DF6}">
      <dgm:prSet custT="1"/>
      <dgm:spPr/>
      <dgm:t>
        <a:bodyPr/>
        <a:lstStyle/>
        <a:p>
          <a:endParaRPr lang="en-US" sz="2800" i="1" dirty="0" smtClean="0"/>
        </a:p>
        <a:p>
          <a:r>
            <a:rPr lang="ru-RU" sz="2600" i="1" dirty="0" smtClean="0"/>
            <a:t>Обеспечение и развитие методологии контрактной системы и механизмов осуществления бюджетных инвестиций</a:t>
          </a:r>
          <a:endParaRPr lang="ru-RU" sz="2600" dirty="0"/>
        </a:p>
      </dgm:t>
    </dgm:pt>
    <dgm:pt modelId="{541EC43D-6616-1C42-A4B6-EDF994537849}" type="parTrans" cxnId="{21EA5C20-A086-7D4D-A149-D945EAF55751}">
      <dgm:prSet/>
      <dgm:spPr/>
      <dgm:t>
        <a:bodyPr/>
        <a:lstStyle/>
        <a:p>
          <a:endParaRPr lang="ru-RU"/>
        </a:p>
      </dgm:t>
    </dgm:pt>
    <dgm:pt modelId="{E6060EB8-8331-6B48-B391-0950C98C40D5}" type="sibTrans" cxnId="{21EA5C20-A086-7D4D-A149-D945EAF55751}">
      <dgm:prSet/>
      <dgm:spPr/>
      <dgm:t>
        <a:bodyPr/>
        <a:lstStyle/>
        <a:p>
          <a:endParaRPr lang="ru-RU"/>
        </a:p>
      </dgm:t>
    </dgm:pt>
    <dgm:pt modelId="{9D0E2E60-E190-4A49-930D-762CAF95107B}">
      <dgm:prSet custT="1"/>
      <dgm:spPr/>
      <dgm:t>
        <a:bodyPr/>
        <a:lstStyle/>
        <a:p>
          <a:r>
            <a:rPr lang="ru-RU" sz="2400" i="1" dirty="0" smtClean="0"/>
            <a:t>Обеспечение и развитие методологии принятия и учета бюджетных обязательств и санкционирования оплаты денежных обязательств</a:t>
          </a:r>
          <a:endParaRPr lang="ru-RU" sz="2400" dirty="0"/>
        </a:p>
      </dgm:t>
    </dgm:pt>
    <dgm:pt modelId="{43D74D3F-4672-A54D-A989-1E1D9635816C}" type="parTrans" cxnId="{83AD221F-A895-4A4A-9701-983807B05413}">
      <dgm:prSet/>
      <dgm:spPr/>
      <dgm:t>
        <a:bodyPr/>
        <a:lstStyle/>
        <a:p>
          <a:endParaRPr lang="ru-RU"/>
        </a:p>
      </dgm:t>
    </dgm:pt>
    <dgm:pt modelId="{22B54D98-855E-6E47-94A9-10953207FF8D}" type="sibTrans" cxnId="{83AD221F-A895-4A4A-9701-983807B05413}">
      <dgm:prSet/>
      <dgm:spPr/>
      <dgm:t>
        <a:bodyPr/>
        <a:lstStyle/>
        <a:p>
          <a:endParaRPr lang="ru-RU"/>
        </a:p>
      </dgm:t>
    </dgm:pt>
    <dgm:pt modelId="{40D4BF3E-2F02-40D9-ACD4-31B423A733A5}">
      <dgm:prSet custT="1"/>
      <dgm:spPr/>
      <dgm:t>
        <a:bodyPr/>
        <a:lstStyle/>
        <a:p>
          <a:r>
            <a:rPr lang="ru-RU" sz="2600" i="1" dirty="0" smtClean="0"/>
            <a:t>Обеспечение и развитие методологии кассового обслуживания исполнения бюджетов бюджетной системы</a:t>
          </a:r>
          <a:endParaRPr lang="ru-RU" sz="2600" dirty="0"/>
        </a:p>
      </dgm:t>
    </dgm:pt>
    <dgm:pt modelId="{7F2B30B2-DC67-42B1-BDCC-2757D8F4F4E1}" type="parTrans" cxnId="{55835E91-0923-4DD9-A169-1D489007A959}">
      <dgm:prSet/>
      <dgm:spPr/>
      <dgm:t>
        <a:bodyPr/>
        <a:lstStyle/>
        <a:p>
          <a:endParaRPr lang="ru-RU"/>
        </a:p>
      </dgm:t>
    </dgm:pt>
    <dgm:pt modelId="{75DF61F0-6CD1-4DC9-9D9A-6B6D16312150}" type="sibTrans" cxnId="{55835E91-0923-4DD9-A169-1D489007A959}">
      <dgm:prSet/>
      <dgm:spPr/>
      <dgm:t>
        <a:bodyPr/>
        <a:lstStyle/>
        <a:p>
          <a:endParaRPr lang="ru-RU"/>
        </a:p>
      </dgm:t>
    </dgm:pt>
    <dgm:pt modelId="{6324761C-70F3-6D4B-B4F7-B828E926BD43}" type="pres">
      <dgm:prSet presAssocID="{3E627309-3E84-FD48-BB80-621A4A569095}" presName="diagram" presStyleCnt="0">
        <dgm:presLayoutVars>
          <dgm:chMax val="1"/>
          <dgm:dir/>
          <dgm:animLvl val="ctr"/>
          <dgm:resizeHandles val="exact"/>
        </dgm:presLayoutVars>
      </dgm:prSet>
      <dgm:spPr/>
      <dgm:t>
        <a:bodyPr/>
        <a:lstStyle/>
        <a:p>
          <a:endParaRPr lang="ru-RU"/>
        </a:p>
      </dgm:t>
    </dgm:pt>
    <dgm:pt modelId="{F38DAA36-200D-F544-9E42-83FC73B1408E}" type="pres">
      <dgm:prSet presAssocID="{3E627309-3E84-FD48-BB80-621A4A569095}" presName="matrix" presStyleCnt="0"/>
      <dgm:spPr/>
    </dgm:pt>
    <dgm:pt modelId="{772BEA16-F728-C741-85A0-46CE6E5B4DBF}" type="pres">
      <dgm:prSet presAssocID="{3E627309-3E84-FD48-BB80-621A4A569095}" presName="tile1" presStyleLbl="node1" presStyleIdx="0" presStyleCnt="4"/>
      <dgm:spPr/>
      <dgm:t>
        <a:bodyPr/>
        <a:lstStyle/>
        <a:p>
          <a:endParaRPr lang="ru-RU"/>
        </a:p>
      </dgm:t>
    </dgm:pt>
    <dgm:pt modelId="{72D47326-019A-6A49-87D6-FCD0E0A092D0}" type="pres">
      <dgm:prSet presAssocID="{3E627309-3E84-FD48-BB80-621A4A569095}" presName="tile1text" presStyleLbl="node1" presStyleIdx="0" presStyleCnt="4">
        <dgm:presLayoutVars>
          <dgm:chMax val="0"/>
          <dgm:chPref val="0"/>
          <dgm:bulletEnabled val="1"/>
        </dgm:presLayoutVars>
      </dgm:prSet>
      <dgm:spPr/>
      <dgm:t>
        <a:bodyPr/>
        <a:lstStyle/>
        <a:p>
          <a:endParaRPr lang="ru-RU"/>
        </a:p>
      </dgm:t>
    </dgm:pt>
    <dgm:pt modelId="{9C8AFDC5-438B-114A-B314-7D8941B34520}" type="pres">
      <dgm:prSet presAssocID="{3E627309-3E84-FD48-BB80-621A4A569095}" presName="tile2" presStyleLbl="node1" presStyleIdx="1" presStyleCnt="4"/>
      <dgm:spPr/>
      <dgm:t>
        <a:bodyPr/>
        <a:lstStyle/>
        <a:p>
          <a:endParaRPr lang="ru-RU"/>
        </a:p>
      </dgm:t>
    </dgm:pt>
    <dgm:pt modelId="{24863503-1ECF-834F-A1A2-1B14FF36EE90}" type="pres">
      <dgm:prSet presAssocID="{3E627309-3E84-FD48-BB80-621A4A569095}" presName="tile2text" presStyleLbl="node1" presStyleIdx="1" presStyleCnt="4">
        <dgm:presLayoutVars>
          <dgm:chMax val="0"/>
          <dgm:chPref val="0"/>
          <dgm:bulletEnabled val="1"/>
        </dgm:presLayoutVars>
      </dgm:prSet>
      <dgm:spPr/>
      <dgm:t>
        <a:bodyPr/>
        <a:lstStyle/>
        <a:p>
          <a:endParaRPr lang="ru-RU"/>
        </a:p>
      </dgm:t>
    </dgm:pt>
    <dgm:pt modelId="{85BAEAE0-1878-2149-80C5-3667DB9B9E2F}" type="pres">
      <dgm:prSet presAssocID="{3E627309-3E84-FD48-BB80-621A4A569095}" presName="tile3" presStyleLbl="node1" presStyleIdx="2" presStyleCnt="4"/>
      <dgm:spPr/>
      <dgm:t>
        <a:bodyPr/>
        <a:lstStyle/>
        <a:p>
          <a:endParaRPr lang="ru-RU"/>
        </a:p>
      </dgm:t>
    </dgm:pt>
    <dgm:pt modelId="{702A7488-9867-284A-A6B0-1B874B2C84AA}" type="pres">
      <dgm:prSet presAssocID="{3E627309-3E84-FD48-BB80-621A4A569095}" presName="tile3text" presStyleLbl="node1" presStyleIdx="2" presStyleCnt="4">
        <dgm:presLayoutVars>
          <dgm:chMax val="0"/>
          <dgm:chPref val="0"/>
          <dgm:bulletEnabled val="1"/>
        </dgm:presLayoutVars>
      </dgm:prSet>
      <dgm:spPr/>
      <dgm:t>
        <a:bodyPr/>
        <a:lstStyle/>
        <a:p>
          <a:endParaRPr lang="ru-RU"/>
        </a:p>
      </dgm:t>
    </dgm:pt>
    <dgm:pt modelId="{AFCC72A1-6219-8346-AC7B-94204CF33CC0}" type="pres">
      <dgm:prSet presAssocID="{3E627309-3E84-FD48-BB80-621A4A569095}" presName="tile4" presStyleLbl="node1" presStyleIdx="3" presStyleCnt="4"/>
      <dgm:spPr/>
      <dgm:t>
        <a:bodyPr/>
        <a:lstStyle/>
        <a:p>
          <a:endParaRPr lang="ru-RU"/>
        </a:p>
      </dgm:t>
    </dgm:pt>
    <dgm:pt modelId="{15C353A2-75F0-BB4F-8391-56EB94FF4C30}" type="pres">
      <dgm:prSet presAssocID="{3E627309-3E84-FD48-BB80-621A4A569095}" presName="tile4text" presStyleLbl="node1" presStyleIdx="3" presStyleCnt="4">
        <dgm:presLayoutVars>
          <dgm:chMax val="0"/>
          <dgm:chPref val="0"/>
          <dgm:bulletEnabled val="1"/>
        </dgm:presLayoutVars>
      </dgm:prSet>
      <dgm:spPr/>
      <dgm:t>
        <a:bodyPr/>
        <a:lstStyle/>
        <a:p>
          <a:endParaRPr lang="ru-RU"/>
        </a:p>
      </dgm:t>
    </dgm:pt>
    <dgm:pt modelId="{DEE94F21-7DC6-AA41-945B-94E087714761}" type="pres">
      <dgm:prSet presAssocID="{3E627309-3E84-FD48-BB80-621A4A569095}" presName="centerTile" presStyleLbl="fgShp" presStyleIdx="0" presStyleCnt="1" custScaleX="172119" custScaleY="66231">
        <dgm:presLayoutVars>
          <dgm:chMax val="0"/>
          <dgm:chPref val="0"/>
        </dgm:presLayoutVars>
      </dgm:prSet>
      <dgm:spPr/>
      <dgm:t>
        <a:bodyPr/>
        <a:lstStyle/>
        <a:p>
          <a:endParaRPr lang="ru-RU"/>
        </a:p>
      </dgm:t>
    </dgm:pt>
  </dgm:ptLst>
  <dgm:cxnLst>
    <dgm:cxn modelId="{9167E8B4-8366-A048-BFD5-F3175BA7CF6A}" srcId="{3E627309-3E84-FD48-BB80-621A4A569095}" destId="{4C8B3ADD-0D1B-4945-85B9-3F2DB6779B84}" srcOrd="0" destOrd="0" parTransId="{7479BD79-32BC-1C4F-B20F-17DB123E280A}" sibTransId="{6B994F9E-D766-144D-ACEB-ED6C5D45D526}"/>
    <dgm:cxn modelId="{21EA5C20-A086-7D4D-A149-D945EAF55751}" srcId="{4C8B3ADD-0D1B-4945-85B9-3F2DB6779B84}" destId="{36272BE1-84ED-FA4D-9740-B05708EB2DF6}" srcOrd="1" destOrd="0" parTransId="{541EC43D-6616-1C42-A4B6-EDF994537849}" sibTransId="{E6060EB8-8331-6B48-B391-0950C98C40D5}"/>
    <dgm:cxn modelId="{A959C135-2A09-4DC8-B264-46592FF021EC}" type="presOf" srcId="{AA749C5C-7173-5443-8C13-0752C8FA7C68}" destId="{72D47326-019A-6A49-87D6-FCD0E0A092D0}" srcOrd="1" destOrd="0" presId="urn:microsoft.com/office/officeart/2005/8/layout/matrix1"/>
    <dgm:cxn modelId="{985CF9EB-81AD-40FC-A654-EA309E62DF95}" type="presOf" srcId="{4C8B3ADD-0D1B-4945-85B9-3F2DB6779B84}" destId="{DEE94F21-7DC6-AA41-945B-94E087714761}" srcOrd="0" destOrd="0" presId="urn:microsoft.com/office/officeart/2005/8/layout/matrix1"/>
    <dgm:cxn modelId="{8FE6100A-0723-4948-A0DD-92F9746898FA}" type="presOf" srcId="{3E627309-3E84-FD48-BB80-621A4A569095}" destId="{6324761C-70F3-6D4B-B4F7-B828E926BD43}" srcOrd="0" destOrd="0" presId="urn:microsoft.com/office/officeart/2005/8/layout/matrix1"/>
    <dgm:cxn modelId="{B0409A36-AD57-4786-8A4A-E98C38AD37CA}" type="presOf" srcId="{40D4BF3E-2F02-40D9-ACD4-31B423A733A5}" destId="{AFCC72A1-6219-8346-AC7B-94204CF33CC0}" srcOrd="0" destOrd="0" presId="urn:microsoft.com/office/officeart/2005/8/layout/matrix1"/>
    <dgm:cxn modelId="{0A1E2027-A0F4-436E-A11A-9215C2083DDF}" type="presOf" srcId="{9D0E2E60-E190-4A49-930D-762CAF95107B}" destId="{702A7488-9867-284A-A6B0-1B874B2C84AA}" srcOrd="1" destOrd="0" presId="urn:microsoft.com/office/officeart/2005/8/layout/matrix1"/>
    <dgm:cxn modelId="{55835E91-0923-4DD9-A169-1D489007A959}" srcId="{4C8B3ADD-0D1B-4945-85B9-3F2DB6779B84}" destId="{40D4BF3E-2F02-40D9-ACD4-31B423A733A5}" srcOrd="3" destOrd="0" parTransId="{7F2B30B2-DC67-42B1-BDCC-2757D8F4F4E1}" sibTransId="{75DF61F0-6CD1-4DC9-9D9A-6B6D16312150}"/>
    <dgm:cxn modelId="{77DE6FDB-2BF9-47E2-B75B-F651A1B2959E}" type="presOf" srcId="{36272BE1-84ED-FA4D-9740-B05708EB2DF6}" destId="{9C8AFDC5-438B-114A-B314-7D8941B34520}" srcOrd="0" destOrd="0" presId="urn:microsoft.com/office/officeart/2005/8/layout/matrix1"/>
    <dgm:cxn modelId="{27872DE3-5716-4630-8A32-AA5CE948C690}" type="presOf" srcId="{AA749C5C-7173-5443-8C13-0752C8FA7C68}" destId="{772BEA16-F728-C741-85A0-46CE6E5B4DBF}" srcOrd="0" destOrd="0" presId="urn:microsoft.com/office/officeart/2005/8/layout/matrix1"/>
    <dgm:cxn modelId="{EEF31CC3-51F2-44F5-B903-0F73CD45748F}" type="presOf" srcId="{36272BE1-84ED-FA4D-9740-B05708EB2DF6}" destId="{24863503-1ECF-834F-A1A2-1B14FF36EE90}" srcOrd="1" destOrd="0" presId="urn:microsoft.com/office/officeart/2005/8/layout/matrix1"/>
    <dgm:cxn modelId="{AB374342-9C91-438E-A092-E7CF354EDC0B}" type="presOf" srcId="{9D0E2E60-E190-4A49-930D-762CAF95107B}" destId="{85BAEAE0-1878-2149-80C5-3667DB9B9E2F}" srcOrd="0" destOrd="0" presId="urn:microsoft.com/office/officeart/2005/8/layout/matrix1"/>
    <dgm:cxn modelId="{43890E85-7E47-E745-B71E-87F4F5332336}" srcId="{4C8B3ADD-0D1B-4945-85B9-3F2DB6779B84}" destId="{AA749C5C-7173-5443-8C13-0752C8FA7C68}" srcOrd="0" destOrd="0" parTransId="{FE529AD7-ECDE-2A4B-BBAE-F1DDAF3596C5}" sibTransId="{EBF4698E-6339-7D42-94E8-D9508D572B56}"/>
    <dgm:cxn modelId="{DB6DE98C-7B13-4007-B301-C3AA26B4DBC2}" type="presOf" srcId="{40D4BF3E-2F02-40D9-ACD4-31B423A733A5}" destId="{15C353A2-75F0-BB4F-8391-56EB94FF4C30}" srcOrd="1" destOrd="0" presId="urn:microsoft.com/office/officeart/2005/8/layout/matrix1"/>
    <dgm:cxn modelId="{83AD221F-A895-4A4A-9701-983807B05413}" srcId="{4C8B3ADD-0D1B-4945-85B9-3F2DB6779B84}" destId="{9D0E2E60-E190-4A49-930D-762CAF95107B}" srcOrd="2" destOrd="0" parTransId="{43D74D3F-4672-A54D-A989-1E1D9635816C}" sibTransId="{22B54D98-855E-6E47-94A9-10953207FF8D}"/>
    <dgm:cxn modelId="{80F48660-29EE-6342-9255-574FB5CD0C61}" srcId="{3E627309-3E84-FD48-BB80-621A4A569095}" destId="{1E41AFC5-5FAF-E645-A2DF-F37ACDF21EA8}" srcOrd="1" destOrd="0" parTransId="{B49F041A-5052-0543-BEA9-219B40E1BA8A}" sibTransId="{DB0FB5AA-82E8-9A40-ABB7-0CB05DD0626D}"/>
    <dgm:cxn modelId="{568195A7-EBE4-6F4F-83A8-AAA37C97541D}" srcId="{1E41AFC5-5FAF-E645-A2DF-F37ACDF21EA8}" destId="{A49CB97D-33F1-3E4D-BDD2-6C96E40EA360}" srcOrd="0" destOrd="0" parTransId="{A8C7311F-22A0-1846-97FC-F28F1BA43748}" sibTransId="{1D1C9F4F-EED0-A041-8C3C-48BD9D216619}"/>
    <dgm:cxn modelId="{80DEB6C0-D825-4F1C-BB2D-AD3C73DB6024}" type="presParOf" srcId="{6324761C-70F3-6D4B-B4F7-B828E926BD43}" destId="{F38DAA36-200D-F544-9E42-83FC73B1408E}" srcOrd="0" destOrd="0" presId="urn:microsoft.com/office/officeart/2005/8/layout/matrix1"/>
    <dgm:cxn modelId="{4C15D800-DE02-44ED-B8B4-3EBAB5B1F57F}" type="presParOf" srcId="{F38DAA36-200D-F544-9E42-83FC73B1408E}" destId="{772BEA16-F728-C741-85A0-46CE6E5B4DBF}" srcOrd="0" destOrd="0" presId="urn:microsoft.com/office/officeart/2005/8/layout/matrix1"/>
    <dgm:cxn modelId="{22B6DAA4-4ED0-4D71-97E0-276E9761B41C}" type="presParOf" srcId="{F38DAA36-200D-F544-9E42-83FC73B1408E}" destId="{72D47326-019A-6A49-87D6-FCD0E0A092D0}" srcOrd="1" destOrd="0" presId="urn:microsoft.com/office/officeart/2005/8/layout/matrix1"/>
    <dgm:cxn modelId="{2CF5EFAC-89AE-4B40-8BEC-E1DC0EA9B45E}" type="presParOf" srcId="{F38DAA36-200D-F544-9E42-83FC73B1408E}" destId="{9C8AFDC5-438B-114A-B314-7D8941B34520}" srcOrd="2" destOrd="0" presId="urn:microsoft.com/office/officeart/2005/8/layout/matrix1"/>
    <dgm:cxn modelId="{5668CE10-3B55-4F48-9FD3-F3F7CF4EA6E1}" type="presParOf" srcId="{F38DAA36-200D-F544-9E42-83FC73B1408E}" destId="{24863503-1ECF-834F-A1A2-1B14FF36EE90}" srcOrd="3" destOrd="0" presId="urn:microsoft.com/office/officeart/2005/8/layout/matrix1"/>
    <dgm:cxn modelId="{4F724F74-3BDA-40B0-86CB-23B1763F47C7}" type="presParOf" srcId="{F38DAA36-200D-F544-9E42-83FC73B1408E}" destId="{85BAEAE0-1878-2149-80C5-3667DB9B9E2F}" srcOrd="4" destOrd="0" presId="urn:microsoft.com/office/officeart/2005/8/layout/matrix1"/>
    <dgm:cxn modelId="{7F50E7F3-CD9C-474A-86B2-9AD42C309C28}" type="presParOf" srcId="{F38DAA36-200D-F544-9E42-83FC73B1408E}" destId="{702A7488-9867-284A-A6B0-1B874B2C84AA}" srcOrd="5" destOrd="0" presId="urn:microsoft.com/office/officeart/2005/8/layout/matrix1"/>
    <dgm:cxn modelId="{A8F89E58-2C6C-4B6E-B2A8-1FC0D901F586}" type="presParOf" srcId="{F38DAA36-200D-F544-9E42-83FC73B1408E}" destId="{AFCC72A1-6219-8346-AC7B-94204CF33CC0}" srcOrd="6" destOrd="0" presId="urn:microsoft.com/office/officeart/2005/8/layout/matrix1"/>
    <dgm:cxn modelId="{4359CC56-D4A7-4BB3-A4BB-0EEB1E00DD24}" type="presParOf" srcId="{F38DAA36-200D-F544-9E42-83FC73B1408E}" destId="{15C353A2-75F0-BB4F-8391-56EB94FF4C30}" srcOrd="7" destOrd="0" presId="urn:microsoft.com/office/officeart/2005/8/layout/matrix1"/>
    <dgm:cxn modelId="{4915CFE5-6E4E-411C-80E2-FF585A4A3CCC}" type="presParOf" srcId="{6324761C-70F3-6D4B-B4F7-B828E926BD43}" destId="{DEE94F21-7DC6-AA41-945B-94E08771476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E627309-3E84-FD48-BB80-621A4A569095}" type="doc">
      <dgm:prSet loTypeId="urn:microsoft.com/office/officeart/2005/8/layout/matrix1" loCatId="" qsTypeId="urn:microsoft.com/office/officeart/2005/8/quickstyle/simple4" qsCatId="simple" csTypeId="urn:microsoft.com/office/officeart/2005/8/colors/accent1_2" csCatId="accent1" phldr="1"/>
      <dgm:spPr/>
      <dgm:t>
        <a:bodyPr/>
        <a:lstStyle/>
        <a:p>
          <a:endParaRPr lang="ru-RU"/>
        </a:p>
      </dgm:t>
    </dgm:pt>
    <dgm:pt modelId="{4C8B3ADD-0D1B-4945-85B9-3F2DB6779B84}">
      <dgm:prSet phldrT="[Текст]" custT="1"/>
      <dgm:spPr>
        <a:gradFill rotWithShape="0">
          <a:gsLst>
            <a:gs pos="0">
              <a:schemeClr val="bg1"/>
            </a:gs>
            <a:gs pos="55000">
              <a:srgbClr val="E2F2EF"/>
            </a:gs>
            <a:gs pos="100000">
              <a:schemeClr val="accent2">
                <a:lumMod val="60000"/>
                <a:lumOff val="40000"/>
              </a:schemeClr>
            </a:gs>
          </a:gsLst>
        </a:gradFill>
      </dgm:spPr>
      <dgm:t>
        <a:bodyPr/>
        <a:lstStyle/>
        <a:p>
          <a:r>
            <a:rPr lang="ru-RU" sz="1800" b="1" dirty="0" smtClean="0"/>
            <a:t>3. Обеспечение и развитие методологии по доходам и источникам финансирования дефицита бюджетов бюджетной системы</a:t>
          </a:r>
        </a:p>
      </dgm:t>
    </dgm:pt>
    <dgm:pt modelId="{7479BD79-32BC-1C4F-B20F-17DB123E280A}" type="parTrans" cxnId="{9167E8B4-8366-A048-BFD5-F3175BA7CF6A}">
      <dgm:prSet/>
      <dgm:spPr/>
      <dgm:t>
        <a:bodyPr/>
        <a:lstStyle/>
        <a:p>
          <a:endParaRPr lang="ru-RU"/>
        </a:p>
      </dgm:t>
    </dgm:pt>
    <dgm:pt modelId="{6B994F9E-D766-144D-ACEB-ED6C5D45D526}" type="sibTrans" cxnId="{9167E8B4-8366-A048-BFD5-F3175BA7CF6A}">
      <dgm:prSet/>
      <dgm:spPr/>
      <dgm:t>
        <a:bodyPr/>
        <a:lstStyle/>
        <a:p>
          <a:endParaRPr lang="ru-RU"/>
        </a:p>
      </dgm:t>
    </dgm:pt>
    <dgm:pt modelId="{1E41AFC5-5FAF-E645-A2DF-F37ACDF21EA8}">
      <dgm:prSet phldrT="[Текст]" custT="1"/>
      <dgm:spPr/>
      <dgm:t>
        <a:bodyPr/>
        <a:lstStyle/>
        <a:p>
          <a:endParaRPr lang="ru-RU" dirty="0"/>
        </a:p>
      </dgm:t>
    </dgm:pt>
    <dgm:pt modelId="{B49F041A-5052-0543-BEA9-219B40E1BA8A}" type="parTrans" cxnId="{80F48660-29EE-6342-9255-574FB5CD0C61}">
      <dgm:prSet/>
      <dgm:spPr/>
      <dgm:t>
        <a:bodyPr/>
        <a:lstStyle/>
        <a:p>
          <a:endParaRPr lang="ru-RU"/>
        </a:p>
      </dgm:t>
    </dgm:pt>
    <dgm:pt modelId="{DB0FB5AA-82E8-9A40-ABB7-0CB05DD0626D}" type="sibTrans" cxnId="{80F48660-29EE-6342-9255-574FB5CD0C61}">
      <dgm:prSet/>
      <dgm:spPr/>
      <dgm:t>
        <a:bodyPr/>
        <a:lstStyle/>
        <a:p>
          <a:endParaRPr lang="ru-RU"/>
        </a:p>
      </dgm:t>
    </dgm:pt>
    <dgm:pt modelId="{A49CB97D-33F1-3E4D-BDD2-6C96E40EA360}">
      <dgm:prSet phldrT="[Текст]" custT="1"/>
      <dgm:spPr/>
      <dgm:t>
        <a:bodyPr/>
        <a:lstStyle/>
        <a:p>
          <a:endParaRPr lang="ru-RU" dirty="0"/>
        </a:p>
      </dgm:t>
    </dgm:pt>
    <dgm:pt modelId="{A8C7311F-22A0-1846-97FC-F28F1BA43748}" type="parTrans" cxnId="{568195A7-EBE4-6F4F-83A8-AAA37C97541D}">
      <dgm:prSet/>
      <dgm:spPr/>
      <dgm:t>
        <a:bodyPr/>
        <a:lstStyle/>
        <a:p>
          <a:endParaRPr lang="ru-RU"/>
        </a:p>
      </dgm:t>
    </dgm:pt>
    <dgm:pt modelId="{1D1C9F4F-EED0-A041-8C3C-48BD9D216619}" type="sibTrans" cxnId="{568195A7-EBE4-6F4F-83A8-AAA37C97541D}">
      <dgm:prSet/>
      <dgm:spPr/>
      <dgm:t>
        <a:bodyPr/>
        <a:lstStyle/>
        <a:p>
          <a:endParaRPr lang="ru-RU"/>
        </a:p>
      </dgm:t>
    </dgm:pt>
    <dgm:pt modelId="{36272BE1-84ED-FA4D-9740-B05708EB2DF6}">
      <dgm:prSet custT="1"/>
      <dgm:spPr/>
      <dgm:t>
        <a:bodyPr/>
        <a:lstStyle/>
        <a:p>
          <a:endParaRPr lang="ru-RU" sz="2400" i="1" dirty="0" smtClean="0"/>
        </a:p>
        <a:p>
          <a:r>
            <a:rPr lang="ru-RU" sz="2400" i="1" dirty="0" smtClean="0"/>
            <a:t>Методологическое формирование методик прогнозирования поступлений доходов и источников финансирования дефицита бюджета </a:t>
          </a:r>
          <a:endParaRPr lang="ru-RU" sz="2400" dirty="0"/>
        </a:p>
      </dgm:t>
    </dgm:pt>
    <dgm:pt modelId="{541EC43D-6616-1C42-A4B6-EDF994537849}" type="parTrans" cxnId="{21EA5C20-A086-7D4D-A149-D945EAF55751}">
      <dgm:prSet/>
      <dgm:spPr/>
      <dgm:t>
        <a:bodyPr/>
        <a:lstStyle/>
        <a:p>
          <a:endParaRPr lang="ru-RU"/>
        </a:p>
      </dgm:t>
    </dgm:pt>
    <dgm:pt modelId="{E6060EB8-8331-6B48-B391-0950C98C40D5}" type="sibTrans" cxnId="{21EA5C20-A086-7D4D-A149-D945EAF55751}">
      <dgm:prSet/>
      <dgm:spPr/>
      <dgm:t>
        <a:bodyPr/>
        <a:lstStyle/>
        <a:p>
          <a:endParaRPr lang="ru-RU"/>
        </a:p>
      </dgm:t>
    </dgm:pt>
    <dgm:pt modelId="{9D0E2E60-E190-4A49-930D-762CAF95107B}">
      <dgm:prSet custT="1"/>
      <dgm:spPr/>
      <dgm:t>
        <a:bodyPr/>
        <a:lstStyle/>
        <a:p>
          <a:r>
            <a:rPr lang="ru-RU" sz="2400" i="1" dirty="0" smtClean="0"/>
            <a:t>Методологическое обеспечение формирования Реестра источников доходов бюджетов бюджетной системы</a:t>
          </a:r>
          <a:endParaRPr lang="ru-RU" sz="2400" dirty="0"/>
        </a:p>
      </dgm:t>
    </dgm:pt>
    <dgm:pt modelId="{43D74D3F-4672-A54D-A989-1E1D9635816C}" type="parTrans" cxnId="{83AD221F-A895-4A4A-9701-983807B05413}">
      <dgm:prSet/>
      <dgm:spPr/>
      <dgm:t>
        <a:bodyPr/>
        <a:lstStyle/>
        <a:p>
          <a:endParaRPr lang="ru-RU"/>
        </a:p>
      </dgm:t>
    </dgm:pt>
    <dgm:pt modelId="{22B54D98-855E-6E47-94A9-10953207FF8D}" type="sibTrans" cxnId="{83AD221F-A895-4A4A-9701-983807B05413}">
      <dgm:prSet/>
      <dgm:spPr/>
      <dgm:t>
        <a:bodyPr/>
        <a:lstStyle/>
        <a:p>
          <a:endParaRPr lang="ru-RU"/>
        </a:p>
      </dgm:t>
    </dgm:pt>
    <dgm:pt modelId="{40D4BF3E-2F02-40D9-ACD4-31B423A733A5}">
      <dgm:prSet custT="1"/>
      <dgm:spPr/>
      <dgm:t>
        <a:bodyPr/>
        <a:lstStyle/>
        <a:p>
          <a:r>
            <a:rPr lang="ru-RU" sz="2800" i="1" dirty="0" smtClean="0"/>
            <a:t>Методологическое обеспечение функционирования ГИС ГМП</a:t>
          </a:r>
          <a:endParaRPr lang="ru-RU" sz="2800" dirty="0"/>
        </a:p>
      </dgm:t>
    </dgm:pt>
    <dgm:pt modelId="{7F2B30B2-DC67-42B1-BDCC-2757D8F4F4E1}" type="parTrans" cxnId="{55835E91-0923-4DD9-A169-1D489007A959}">
      <dgm:prSet/>
      <dgm:spPr/>
      <dgm:t>
        <a:bodyPr/>
        <a:lstStyle/>
        <a:p>
          <a:endParaRPr lang="ru-RU"/>
        </a:p>
      </dgm:t>
    </dgm:pt>
    <dgm:pt modelId="{75DF61F0-6CD1-4DC9-9D9A-6B6D16312150}" type="sibTrans" cxnId="{55835E91-0923-4DD9-A169-1D489007A959}">
      <dgm:prSet/>
      <dgm:spPr/>
      <dgm:t>
        <a:bodyPr/>
        <a:lstStyle/>
        <a:p>
          <a:endParaRPr lang="ru-RU"/>
        </a:p>
      </dgm:t>
    </dgm:pt>
    <dgm:pt modelId="{AA749C5C-7173-5443-8C13-0752C8FA7C68}">
      <dgm:prSet custT="1"/>
      <dgm:spPr/>
      <dgm:t>
        <a:bodyPr/>
        <a:lstStyle/>
        <a:p>
          <a:r>
            <a:rPr lang="ru-RU" sz="2800" i="1" dirty="0" smtClean="0"/>
            <a:t>Обеспечение и развитие методологии администрирования доходов бюджетов  бюджетной системы</a:t>
          </a:r>
          <a:endParaRPr lang="ru-RU" sz="2800" dirty="0"/>
        </a:p>
      </dgm:t>
    </dgm:pt>
    <dgm:pt modelId="{EBF4698E-6339-7D42-94E8-D9508D572B56}" type="sibTrans" cxnId="{43890E85-7E47-E745-B71E-87F4F5332336}">
      <dgm:prSet/>
      <dgm:spPr/>
      <dgm:t>
        <a:bodyPr/>
        <a:lstStyle/>
        <a:p>
          <a:endParaRPr lang="ru-RU"/>
        </a:p>
      </dgm:t>
    </dgm:pt>
    <dgm:pt modelId="{FE529AD7-ECDE-2A4B-BBAE-F1DDAF3596C5}" type="parTrans" cxnId="{43890E85-7E47-E745-B71E-87F4F5332336}">
      <dgm:prSet/>
      <dgm:spPr/>
      <dgm:t>
        <a:bodyPr/>
        <a:lstStyle/>
        <a:p>
          <a:endParaRPr lang="ru-RU"/>
        </a:p>
      </dgm:t>
    </dgm:pt>
    <dgm:pt modelId="{6324761C-70F3-6D4B-B4F7-B828E926BD43}" type="pres">
      <dgm:prSet presAssocID="{3E627309-3E84-FD48-BB80-621A4A569095}" presName="diagram" presStyleCnt="0">
        <dgm:presLayoutVars>
          <dgm:chMax val="1"/>
          <dgm:dir/>
          <dgm:animLvl val="ctr"/>
          <dgm:resizeHandles val="exact"/>
        </dgm:presLayoutVars>
      </dgm:prSet>
      <dgm:spPr/>
      <dgm:t>
        <a:bodyPr/>
        <a:lstStyle/>
        <a:p>
          <a:endParaRPr lang="ru-RU"/>
        </a:p>
      </dgm:t>
    </dgm:pt>
    <dgm:pt modelId="{F38DAA36-200D-F544-9E42-83FC73B1408E}" type="pres">
      <dgm:prSet presAssocID="{3E627309-3E84-FD48-BB80-621A4A569095}" presName="matrix" presStyleCnt="0"/>
      <dgm:spPr/>
    </dgm:pt>
    <dgm:pt modelId="{772BEA16-F728-C741-85A0-46CE6E5B4DBF}" type="pres">
      <dgm:prSet presAssocID="{3E627309-3E84-FD48-BB80-621A4A569095}" presName="tile1" presStyleLbl="node1" presStyleIdx="0" presStyleCnt="4"/>
      <dgm:spPr/>
      <dgm:t>
        <a:bodyPr/>
        <a:lstStyle/>
        <a:p>
          <a:endParaRPr lang="ru-RU"/>
        </a:p>
      </dgm:t>
    </dgm:pt>
    <dgm:pt modelId="{72D47326-019A-6A49-87D6-FCD0E0A092D0}" type="pres">
      <dgm:prSet presAssocID="{3E627309-3E84-FD48-BB80-621A4A569095}" presName="tile1text" presStyleLbl="node1" presStyleIdx="0" presStyleCnt="4">
        <dgm:presLayoutVars>
          <dgm:chMax val="0"/>
          <dgm:chPref val="0"/>
          <dgm:bulletEnabled val="1"/>
        </dgm:presLayoutVars>
      </dgm:prSet>
      <dgm:spPr/>
      <dgm:t>
        <a:bodyPr/>
        <a:lstStyle/>
        <a:p>
          <a:endParaRPr lang="ru-RU"/>
        </a:p>
      </dgm:t>
    </dgm:pt>
    <dgm:pt modelId="{9C8AFDC5-438B-114A-B314-7D8941B34520}" type="pres">
      <dgm:prSet presAssocID="{3E627309-3E84-FD48-BB80-621A4A569095}" presName="tile2" presStyleLbl="node1" presStyleIdx="1" presStyleCnt="4"/>
      <dgm:spPr/>
      <dgm:t>
        <a:bodyPr/>
        <a:lstStyle/>
        <a:p>
          <a:endParaRPr lang="ru-RU"/>
        </a:p>
      </dgm:t>
    </dgm:pt>
    <dgm:pt modelId="{24863503-1ECF-834F-A1A2-1B14FF36EE90}" type="pres">
      <dgm:prSet presAssocID="{3E627309-3E84-FD48-BB80-621A4A569095}" presName="tile2text" presStyleLbl="node1" presStyleIdx="1" presStyleCnt="4">
        <dgm:presLayoutVars>
          <dgm:chMax val="0"/>
          <dgm:chPref val="0"/>
          <dgm:bulletEnabled val="1"/>
        </dgm:presLayoutVars>
      </dgm:prSet>
      <dgm:spPr/>
      <dgm:t>
        <a:bodyPr/>
        <a:lstStyle/>
        <a:p>
          <a:endParaRPr lang="ru-RU"/>
        </a:p>
      </dgm:t>
    </dgm:pt>
    <dgm:pt modelId="{85BAEAE0-1878-2149-80C5-3667DB9B9E2F}" type="pres">
      <dgm:prSet presAssocID="{3E627309-3E84-FD48-BB80-621A4A569095}" presName="tile3" presStyleLbl="node1" presStyleIdx="2" presStyleCnt="4"/>
      <dgm:spPr/>
      <dgm:t>
        <a:bodyPr/>
        <a:lstStyle/>
        <a:p>
          <a:endParaRPr lang="ru-RU"/>
        </a:p>
      </dgm:t>
    </dgm:pt>
    <dgm:pt modelId="{702A7488-9867-284A-A6B0-1B874B2C84AA}" type="pres">
      <dgm:prSet presAssocID="{3E627309-3E84-FD48-BB80-621A4A569095}" presName="tile3text" presStyleLbl="node1" presStyleIdx="2" presStyleCnt="4">
        <dgm:presLayoutVars>
          <dgm:chMax val="0"/>
          <dgm:chPref val="0"/>
          <dgm:bulletEnabled val="1"/>
        </dgm:presLayoutVars>
      </dgm:prSet>
      <dgm:spPr/>
      <dgm:t>
        <a:bodyPr/>
        <a:lstStyle/>
        <a:p>
          <a:endParaRPr lang="ru-RU"/>
        </a:p>
      </dgm:t>
    </dgm:pt>
    <dgm:pt modelId="{AFCC72A1-6219-8346-AC7B-94204CF33CC0}" type="pres">
      <dgm:prSet presAssocID="{3E627309-3E84-FD48-BB80-621A4A569095}" presName="tile4" presStyleLbl="node1" presStyleIdx="3" presStyleCnt="4"/>
      <dgm:spPr/>
      <dgm:t>
        <a:bodyPr/>
        <a:lstStyle/>
        <a:p>
          <a:endParaRPr lang="ru-RU"/>
        </a:p>
      </dgm:t>
    </dgm:pt>
    <dgm:pt modelId="{15C353A2-75F0-BB4F-8391-56EB94FF4C30}" type="pres">
      <dgm:prSet presAssocID="{3E627309-3E84-FD48-BB80-621A4A569095}" presName="tile4text" presStyleLbl="node1" presStyleIdx="3" presStyleCnt="4">
        <dgm:presLayoutVars>
          <dgm:chMax val="0"/>
          <dgm:chPref val="0"/>
          <dgm:bulletEnabled val="1"/>
        </dgm:presLayoutVars>
      </dgm:prSet>
      <dgm:spPr/>
      <dgm:t>
        <a:bodyPr/>
        <a:lstStyle/>
        <a:p>
          <a:endParaRPr lang="ru-RU"/>
        </a:p>
      </dgm:t>
    </dgm:pt>
    <dgm:pt modelId="{DEE94F21-7DC6-AA41-945B-94E087714761}" type="pres">
      <dgm:prSet presAssocID="{3E627309-3E84-FD48-BB80-621A4A569095}" presName="centerTile" presStyleLbl="fgShp" presStyleIdx="0" presStyleCnt="1" custScaleX="235766" custScaleY="56174">
        <dgm:presLayoutVars>
          <dgm:chMax val="0"/>
          <dgm:chPref val="0"/>
        </dgm:presLayoutVars>
      </dgm:prSet>
      <dgm:spPr/>
      <dgm:t>
        <a:bodyPr/>
        <a:lstStyle/>
        <a:p>
          <a:endParaRPr lang="ru-RU"/>
        </a:p>
      </dgm:t>
    </dgm:pt>
  </dgm:ptLst>
  <dgm:cxnLst>
    <dgm:cxn modelId="{9167E8B4-8366-A048-BFD5-F3175BA7CF6A}" srcId="{3E627309-3E84-FD48-BB80-621A4A569095}" destId="{4C8B3ADD-0D1B-4945-85B9-3F2DB6779B84}" srcOrd="0" destOrd="0" parTransId="{7479BD79-32BC-1C4F-B20F-17DB123E280A}" sibTransId="{6B994F9E-D766-144D-ACEB-ED6C5D45D526}"/>
    <dgm:cxn modelId="{7ADC4CCE-79B8-482D-84B4-5708D3E14BB6}" type="presOf" srcId="{9D0E2E60-E190-4A49-930D-762CAF95107B}" destId="{702A7488-9867-284A-A6B0-1B874B2C84AA}" srcOrd="1" destOrd="0" presId="urn:microsoft.com/office/officeart/2005/8/layout/matrix1"/>
    <dgm:cxn modelId="{5592C4BE-1D10-4969-9963-2186A8CE3EF4}" type="presOf" srcId="{AA749C5C-7173-5443-8C13-0752C8FA7C68}" destId="{72D47326-019A-6A49-87D6-FCD0E0A092D0}" srcOrd="1" destOrd="0" presId="urn:microsoft.com/office/officeart/2005/8/layout/matrix1"/>
    <dgm:cxn modelId="{21EA5C20-A086-7D4D-A149-D945EAF55751}" srcId="{4C8B3ADD-0D1B-4945-85B9-3F2DB6779B84}" destId="{36272BE1-84ED-FA4D-9740-B05708EB2DF6}" srcOrd="1" destOrd="0" parTransId="{541EC43D-6616-1C42-A4B6-EDF994537849}" sibTransId="{E6060EB8-8331-6B48-B391-0950C98C40D5}"/>
    <dgm:cxn modelId="{EAD26D8A-FEE6-4334-8B8A-CD91FED060D9}" type="presOf" srcId="{40D4BF3E-2F02-40D9-ACD4-31B423A733A5}" destId="{15C353A2-75F0-BB4F-8391-56EB94FF4C30}" srcOrd="1" destOrd="0" presId="urn:microsoft.com/office/officeart/2005/8/layout/matrix1"/>
    <dgm:cxn modelId="{87D3CA04-8444-4CB9-ACBC-984B43B47DF7}" type="presOf" srcId="{36272BE1-84ED-FA4D-9740-B05708EB2DF6}" destId="{9C8AFDC5-438B-114A-B314-7D8941B34520}" srcOrd="0" destOrd="0" presId="urn:microsoft.com/office/officeart/2005/8/layout/matrix1"/>
    <dgm:cxn modelId="{F4B587DC-D180-4C4E-8ECB-EBCEB495AE0E}" type="presOf" srcId="{40D4BF3E-2F02-40D9-ACD4-31B423A733A5}" destId="{AFCC72A1-6219-8346-AC7B-94204CF33CC0}" srcOrd="0" destOrd="0" presId="urn:microsoft.com/office/officeart/2005/8/layout/matrix1"/>
    <dgm:cxn modelId="{C7298FB6-6ED0-4EC1-AB10-6A35D171C250}" type="presOf" srcId="{3E627309-3E84-FD48-BB80-621A4A569095}" destId="{6324761C-70F3-6D4B-B4F7-B828E926BD43}" srcOrd="0" destOrd="0" presId="urn:microsoft.com/office/officeart/2005/8/layout/matrix1"/>
    <dgm:cxn modelId="{55835E91-0923-4DD9-A169-1D489007A959}" srcId="{4C8B3ADD-0D1B-4945-85B9-3F2DB6779B84}" destId="{40D4BF3E-2F02-40D9-ACD4-31B423A733A5}" srcOrd="3" destOrd="0" parTransId="{7F2B30B2-DC67-42B1-BDCC-2757D8F4F4E1}" sibTransId="{75DF61F0-6CD1-4DC9-9D9A-6B6D16312150}"/>
    <dgm:cxn modelId="{BE19691A-CCB3-4809-BBAF-B05B3566FB03}" type="presOf" srcId="{4C8B3ADD-0D1B-4945-85B9-3F2DB6779B84}" destId="{DEE94F21-7DC6-AA41-945B-94E087714761}" srcOrd="0" destOrd="0" presId="urn:microsoft.com/office/officeart/2005/8/layout/matrix1"/>
    <dgm:cxn modelId="{43890E85-7E47-E745-B71E-87F4F5332336}" srcId="{4C8B3ADD-0D1B-4945-85B9-3F2DB6779B84}" destId="{AA749C5C-7173-5443-8C13-0752C8FA7C68}" srcOrd="0" destOrd="0" parTransId="{FE529AD7-ECDE-2A4B-BBAE-F1DDAF3596C5}" sibTransId="{EBF4698E-6339-7D42-94E8-D9508D572B56}"/>
    <dgm:cxn modelId="{8E59FAEF-4F82-4B99-9F2B-41B78A88718E}" type="presOf" srcId="{AA749C5C-7173-5443-8C13-0752C8FA7C68}" destId="{772BEA16-F728-C741-85A0-46CE6E5B4DBF}" srcOrd="0" destOrd="0" presId="urn:microsoft.com/office/officeart/2005/8/layout/matrix1"/>
    <dgm:cxn modelId="{83AD221F-A895-4A4A-9701-983807B05413}" srcId="{4C8B3ADD-0D1B-4945-85B9-3F2DB6779B84}" destId="{9D0E2E60-E190-4A49-930D-762CAF95107B}" srcOrd="2" destOrd="0" parTransId="{43D74D3F-4672-A54D-A989-1E1D9635816C}" sibTransId="{22B54D98-855E-6E47-94A9-10953207FF8D}"/>
    <dgm:cxn modelId="{80F48660-29EE-6342-9255-574FB5CD0C61}" srcId="{3E627309-3E84-FD48-BB80-621A4A569095}" destId="{1E41AFC5-5FAF-E645-A2DF-F37ACDF21EA8}" srcOrd="1" destOrd="0" parTransId="{B49F041A-5052-0543-BEA9-219B40E1BA8A}" sibTransId="{DB0FB5AA-82E8-9A40-ABB7-0CB05DD0626D}"/>
    <dgm:cxn modelId="{E9789C3B-FE11-4216-B39F-8441BB8B8EAF}" type="presOf" srcId="{36272BE1-84ED-FA4D-9740-B05708EB2DF6}" destId="{24863503-1ECF-834F-A1A2-1B14FF36EE90}" srcOrd="1" destOrd="0" presId="urn:microsoft.com/office/officeart/2005/8/layout/matrix1"/>
    <dgm:cxn modelId="{E2AE0328-E614-472F-8635-52E4A82A09AD}" type="presOf" srcId="{9D0E2E60-E190-4A49-930D-762CAF95107B}" destId="{85BAEAE0-1878-2149-80C5-3667DB9B9E2F}" srcOrd="0" destOrd="0" presId="urn:microsoft.com/office/officeart/2005/8/layout/matrix1"/>
    <dgm:cxn modelId="{568195A7-EBE4-6F4F-83A8-AAA37C97541D}" srcId="{1E41AFC5-5FAF-E645-A2DF-F37ACDF21EA8}" destId="{A49CB97D-33F1-3E4D-BDD2-6C96E40EA360}" srcOrd="0" destOrd="0" parTransId="{A8C7311F-22A0-1846-97FC-F28F1BA43748}" sibTransId="{1D1C9F4F-EED0-A041-8C3C-48BD9D216619}"/>
    <dgm:cxn modelId="{C2A1DD6D-B5CB-4C2D-8594-14E6761EEF40}" type="presParOf" srcId="{6324761C-70F3-6D4B-B4F7-B828E926BD43}" destId="{F38DAA36-200D-F544-9E42-83FC73B1408E}" srcOrd="0" destOrd="0" presId="urn:microsoft.com/office/officeart/2005/8/layout/matrix1"/>
    <dgm:cxn modelId="{D1BA6EFF-0412-4CAC-ABC7-C58B60932810}" type="presParOf" srcId="{F38DAA36-200D-F544-9E42-83FC73B1408E}" destId="{772BEA16-F728-C741-85A0-46CE6E5B4DBF}" srcOrd="0" destOrd="0" presId="urn:microsoft.com/office/officeart/2005/8/layout/matrix1"/>
    <dgm:cxn modelId="{E1CBE684-B589-4C3B-B914-3F2D35D030E3}" type="presParOf" srcId="{F38DAA36-200D-F544-9E42-83FC73B1408E}" destId="{72D47326-019A-6A49-87D6-FCD0E0A092D0}" srcOrd="1" destOrd="0" presId="urn:microsoft.com/office/officeart/2005/8/layout/matrix1"/>
    <dgm:cxn modelId="{19D8CE06-D310-49DF-8594-5393FE5B57B0}" type="presParOf" srcId="{F38DAA36-200D-F544-9E42-83FC73B1408E}" destId="{9C8AFDC5-438B-114A-B314-7D8941B34520}" srcOrd="2" destOrd="0" presId="urn:microsoft.com/office/officeart/2005/8/layout/matrix1"/>
    <dgm:cxn modelId="{5E2C9183-1355-43AE-A9E3-65D9F44DDD4C}" type="presParOf" srcId="{F38DAA36-200D-F544-9E42-83FC73B1408E}" destId="{24863503-1ECF-834F-A1A2-1B14FF36EE90}" srcOrd="3" destOrd="0" presId="urn:microsoft.com/office/officeart/2005/8/layout/matrix1"/>
    <dgm:cxn modelId="{71D06659-4180-4EFE-925A-F25F43B95DEE}" type="presParOf" srcId="{F38DAA36-200D-F544-9E42-83FC73B1408E}" destId="{85BAEAE0-1878-2149-80C5-3667DB9B9E2F}" srcOrd="4" destOrd="0" presId="urn:microsoft.com/office/officeart/2005/8/layout/matrix1"/>
    <dgm:cxn modelId="{052E6EBB-6B63-45D8-94F3-8A602B0CBCBF}" type="presParOf" srcId="{F38DAA36-200D-F544-9E42-83FC73B1408E}" destId="{702A7488-9867-284A-A6B0-1B874B2C84AA}" srcOrd="5" destOrd="0" presId="urn:microsoft.com/office/officeart/2005/8/layout/matrix1"/>
    <dgm:cxn modelId="{A3CEDDC4-0B79-40DC-87EF-186EE7DD0786}" type="presParOf" srcId="{F38DAA36-200D-F544-9E42-83FC73B1408E}" destId="{AFCC72A1-6219-8346-AC7B-94204CF33CC0}" srcOrd="6" destOrd="0" presId="urn:microsoft.com/office/officeart/2005/8/layout/matrix1"/>
    <dgm:cxn modelId="{C56C32DD-D883-4568-A77B-5053250D6C62}" type="presParOf" srcId="{F38DAA36-200D-F544-9E42-83FC73B1408E}" destId="{15C353A2-75F0-BB4F-8391-56EB94FF4C30}" srcOrd="7" destOrd="0" presId="urn:microsoft.com/office/officeart/2005/8/layout/matrix1"/>
    <dgm:cxn modelId="{E06C930F-F32A-4ED7-A0A5-BFC7B47913AB}" type="presParOf" srcId="{6324761C-70F3-6D4B-B4F7-B828E926BD43}" destId="{DEE94F21-7DC6-AA41-945B-94E087714761}"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93EF1-0B52-5148-882F-D572A9550A28}">
      <dsp:nvSpPr>
        <dsp:cNvPr id="0" name=""/>
        <dsp:cNvSpPr/>
      </dsp:nvSpPr>
      <dsp:spPr>
        <a:xfrm>
          <a:off x="-6524306" y="-997626"/>
          <a:ext cx="7764012" cy="7764012"/>
        </a:xfrm>
        <a:prstGeom prst="blockArc">
          <a:avLst>
            <a:gd name="adj1" fmla="val 18900000"/>
            <a:gd name="adj2" fmla="val 2700000"/>
            <a:gd name="adj3" fmla="val 278"/>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4FBF87-EB19-8C44-853C-D851A988D3EB}">
      <dsp:nvSpPr>
        <dsp:cNvPr id="0" name=""/>
        <dsp:cNvSpPr/>
      </dsp:nvSpPr>
      <dsp:spPr>
        <a:xfrm>
          <a:off x="634006" y="279600"/>
          <a:ext cx="8094343" cy="691534"/>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Повышение эффективности оказания государственных (муниципальных) услуг</a:t>
          </a:r>
          <a:endParaRPr lang="ru-RU" sz="2200" b="1" kern="1200" dirty="0">
            <a:latin typeface="Arial" panose="020B0604020202020204" pitchFamily="34" charset="0"/>
            <a:cs typeface="Arial" panose="020B0604020202020204" pitchFamily="34" charset="0"/>
          </a:endParaRPr>
        </a:p>
      </dsp:txBody>
      <dsp:txXfrm>
        <a:off x="634006" y="279600"/>
        <a:ext cx="8094343" cy="691534"/>
      </dsp:txXfrm>
    </dsp:sp>
    <dsp:sp modelId="{C8B7D29B-8FF6-4440-B5CF-9D939E0AA967}">
      <dsp:nvSpPr>
        <dsp:cNvPr id="0" name=""/>
        <dsp:cNvSpPr/>
      </dsp:nvSpPr>
      <dsp:spPr>
        <a:xfrm>
          <a:off x="129918" y="107039"/>
          <a:ext cx="901657" cy="901657"/>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D64175BA-EAA1-4B4C-B023-A0DC88471B96}">
      <dsp:nvSpPr>
        <dsp:cNvPr id="0" name=""/>
        <dsp:cNvSpPr/>
      </dsp:nvSpPr>
      <dsp:spPr>
        <a:xfrm>
          <a:off x="994043" y="1115151"/>
          <a:ext cx="7735620" cy="1158369"/>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0800" rIns="50800" bIns="50800" numCol="1" spcCol="1270" anchor="ctr" anchorCtr="0">
          <a:noAutofit/>
        </a:bodyPr>
        <a:lstStyle/>
        <a:p>
          <a:pPr lvl="0" algn="l" defTabSz="889000">
            <a:lnSpc>
              <a:spcPct val="90000"/>
            </a:lnSpc>
            <a:spcBef>
              <a:spcPct val="0"/>
            </a:spcBef>
            <a:spcAft>
              <a:spcPct val="35000"/>
            </a:spcAft>
          </a:pPr>
          <a:endParaRPr lang="ru-RU" sz="2000" b="1" i="0" u="none" kern="1200" dirty="0" smtClean="0">
            <a:latin typeface="Arial" panose="020B0604020202020204" pitchFamily="34" charset="0"/>
            <a:cs typeface="Arial" panose="020B0604020202020204" pitchFamily="34" charset="0"/>
          </a:endParaRPr>
        </a:p>
        <a:p>
          <a:pPr lvl="0" algn="l" defTabSz="8890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Методологическое обеспечение функционирования и развития интегрированной системы управления государственными финансами («Электронный бюджет»)</a:t>
          </a:r>
        </a:p>
        <a:p>
          <a:pPr lvl="0" algn="l" defTabSz="889000">
            <a:lnSpc>
              <a:spcPct val="90000"/>
            </a:lnSpc>
            <a:spcBef>
              <a:spcPct val="0"/>
            </a:spcBef>
            <a:spcAft>
              <a:spcPct val="35000"/>
            </a:spcAft>
          </a:pPr>
          <a:endParaRPr lang="ru-RU" sz="2000" b="1" kern="1200" dirty="0">
            <a:latin typeface="Arial" panose="020B0604020202020204" pitchFamily="34" charset="0"/>
            <a:cs typeface="Arial" panose="020B0604020202020204" pitchFamily="34" charset="0"/>
          </a:endParaRPr>
        </a:p>
      </dsp:txBody>
      <dsp:txXfrm>
        <a:off x="994043" y="1115151"/>
        <a:ext cx="7735620" cy="1158369"/>
      </dsp:txXfrm>
    </dsp:sp>
    <dsp:sp modelId="{3F657CE4-8DBB-C64A-8AAD-FA6E3F35EB60}">
      <dsp:nvSpPr>
        <dsp:cNvPr id="0" name=""/>
        <dsp:cNvSpPr/>
      </dsp:nvSpPr>
      <dsp:spPr>
        <a:xfrm>
          <a:off x="561962" y="1187162"/>
          <a:ext cx="970543" cy="970552"/>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78292CF5-4719-BC48-AF41-374D0958582B}">
      <dsp:nvSpPr>
        <dsp:cNvPr id="0" name=""/>
        <dsp:cNvSpPr/>
      </dsp:nvSpPr>
      <dsp:spPr>
        <a:xfrm>
          <a:off x="1138001" y="2483304"/>
          <a:ext cx="7577443" cy="732542"/>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Совершенствование методологии планирования и исполнения бюджетов по расходам</a:t>
          </a:r>
          <a:endParaRPr lang="ru-RU" sz="2200" b="1" kern="1200" dirty="0">
            <a:latin typeface="Arial" panose="020B0604020202020204" pitchFamily="34" charset="0"/>
            <a:cs typeface="Arial" panose="020B0604020202020204" pitchFamily="34" charset="0"/>
          </a:endParaRPr>
        </a:p>
      </dsp:txBody>
      <dsp:txXfrm>
        <a:off x="1138001" y="2483304"/>
        <a:ext cx="7577443" cy="732542"/>
      </dsp:txXfrm>
    </dsp:sp>
    <dsp:sp modelId="{4D890868-2E5F-E447-B79E-2685842E5821}">
      <dsp:nvSpPr>
        <dsp:cNvPr id="0" name=""/>
        <dsp:cNvSpPr/>
      </dsp:nvSpPr>
      <dsp:spPr>
        <a:xfrm>
          <a:off x="705978" y="2411298"/>
          <a:ext cx="901657" cy="901657"/>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6D85EC03-4108-9248-ABD0-CA8919ABE6E6}">
      <dsp:nvSpPr>
        <dsp:cNvPr id="0" name=""/>
        <dsp:cNvSpPr/>
      </dsp:nvSpPr>
      <dsp:spPr>
        <a:xfrm>
          <a:off x="994043" y="3491414"/>
          <a:ext cx="7741035" cy="985842"/>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Обеспечение и развитие методологии бухгалтерского (бюджетного) учета и отчетности в секторе государственного управления</a:t>
          </a:r>
          <a:endParaRPr lang="ru-RU" sz="2200" b="1" kern="1200" dirty="0">
            <a:latin typeface="Arial" panose="020B0604020202020204" pitchFamily="34" charset="0"/>
            <a:cs typeface="Arial" panose="020B0604020202020204" pitchFamily="34" charset="0"/>
          </a:endParaRPr>
        </a:p>
      </dsp:txBody>
      <dsp:txXfrm>
        <a:off x="994043" y="3491414"/>
        <a:ext cx="7741035" cy="985842"/>
      </dsp:txXfrm>
    </dsp:sp>
    <dsp:sp modelId="{9C01103F-7566-9F4A-8F0A-C28CA89A585D}">
      <dsp:nvSpPr>
        <dsp:cNvPr id="0" name=""/>
        <dsp:cNvSpPr/>
      </dsp:nvSpPr>
      <dsp:spPr>
        <a:xfrm>
          <a:off x="561962" y="3563422"/>
          <a:ext cx="901657" cy="901657"/>
        </a:xfrm>
        <a:prstGeom prst="ellipse">
          <a:avLst/>
        </a:prstGeom>
        <a:blipFill rotWithShape="0">
          <a:blip xmlns:r="http://schemas.openxmlformats.org/officeDocument/2006/relationships" r:embed="rId4"/>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8F28605A-183F-4F3F-A1A5-93976A9D721F}">
      <dsp:nvSpPr>
        <dsp:cNvPr id="0" name=""/>
        <dsp:cNvSpPr/>
      </dsp:nvSpPr>
      <dsp:spPr>
        <a:xfrm>
          <a:off x="705972" y="4643541"/>
          <a:ext cx="8023367" cy="862849"/>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40640" rIns="40640" bIns="40640" numCol="1" spcCol="1270" anchor="ctr" anchorCtr="0">
          <a:noAutofit/>
        </a:bodyPr>
        <a:lstStyle/>
        <a:p>
          <a:pPr lvl="0" algn="l" defTabSz="711200">
            <a:lnSpc>
              <a:spcPct val="90000"/>
            </a:lnSpc>
            <a:spcBef>
              <a:spcPct val="0"/>
            </a:spcBef>
            <a:spcAft>
              <a:spcPct val="35000"/>
            </a:spcAft>
          </a:pPr>
          <a:r>
            <a:rPr lang="ru-RU" sz="1600" b="1" i="0" u="none" kern="1200" dirty="0" smtClean="0">
              <a:latin typeface="Arial" panose="020B0604020202020204" pitchFamily="34" charset="0"/>
              <a:cs typeface="Arial" panose="020B0604020202020204" pitchFamily="34" charset="0"/>
            </a:rPr>
            <a:t>  </a:t>
          </a:r>
          <a:r>
            <a:rPr lang="ru-RU" sz="2200" b="1" kern="1200" dirty="0" smtClean="0">
              <a:latin typeface="Arial" panose="020B0604020202020204" pitchFamily="34" charset="0"/>
              <a:cs typeface="Arial" panose="020B0604020202020204" pitchFamily="34" charset="0"/>
            </a:rPr>
            <a:t>Обеспечение и развитие методологии по  доходам и источникам финансирования дефицита бюджетов бюджетной системы</a:t>
          </a:r>
          <a:endParaRPr lang="ru-RU" sz="2200" b="1" kern="1200" dirty="0">
            <a:latin typeface="Arial" panose="020B0604020202020204" pitchFamily="34" charset="0"/>
            <a:cs typeface="Arial" panose="020B0604020202020204" pitchFamily="34" charset="0"/>
          </a:endParaRPr>
        </a:p>
      </dsp:txBody>
      <dsp:txXfrm>
        <a:off x="705972" y="4643541"/>
        <a:ext cx="8023367" cy="862849"/>
      </dsp:txXfrm>
    </dsp:sp>
    <dsp:sp modelId="{B67300E1-5C1B-4CE4-B7DD-ECEABE09EDD7}">
      <dsp:nvSpPr>
        <dsp:cNvPr id="0" name=""/>
        <dsp:cNvSpPr/>
      </dsp:nvSpPr>
      <dsp:spPr>
        <a:xfrm>
          <a:off x="129918" y="4643541"/>
          <a:ext cx="901657" cy="901657"/>
        </a:xfrm>
        <a:prstGeom prst="ellipse">
          <a:avLst/>
        </a:prstGeom>
        <a:blipFill rotWithShape="0">
          <a:blip xmlns:r="http://schemas.openxmlformats.org/officeDocument/2006/relationships" r:embed="rId5"/>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BEA16-F728-C741-85A0-46CE6E5B4DBF}">
      <dsp:nvSpPr>
        <dsp:cNvPr id="0" name=""/>
        <dsp:cNvSpPr/>
      </dsp:nvSpPr>
      <dsp:spPr>
        <a:xfrm rot="16200000">
          <a:off x="804119" y="-804119"/>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i="1" kern="1200" dirty="0" smtClean="0"/>
            <a:t>Формирование национальных стандартов бухгалтерского учета в секторе государственного управления</a:t>
          </a:r>
          <a:endParaRPr lang="ru-RU" sz="2400" kern="1200" dirty="0"/>
        </a:p>
      </dsp:txBody>
      <dsp:txXfrm rot="5400000">
        <a:off x="0" y="0"/>
        <a:ext cx="4472352" cy="2148085"/>
      </dsp:txXfrm>
    </dsp:sp>
    <dsp:sp modelId="{9C8AFDC5-438B-114A-B314-7D8941B34520}">
      <dsp:nvSpPr>
        <dsp:cNvPr id="0" name=""/>
        <dsp:cNvSpPr/>
      </dsp:nvSpPr>
      <dsp:spPr>
        <a:xfrm>
          <a:off x="4472352" y="0"/>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n-US" sz="2200" i="1" kern="1200" dirty="0" smtClean="0"/>
        </a:p>
        <a:p>
          <a:pPr lvl="0" algn="ctr" defTabSz="977900">
            <a:lnSpc>
              <a:spcPct val="90000"/>
            </a:lnSpc>
            <a:spcBef>
              <a:spcPct val="0"/>
            </a:spcBef>
            <a:spcAft>
              <a:spcPct val="35000"/>
            </a:spcAft>
          </a:pPr>
          <a:r>
            <a:rPr lang="ru-RU" sz="2200" i="1" kern="1200" dirty="0" smtClean="0"/>
            <a:t>Обеспечение и  развитие методологии бухгалтерского (бюджетного) учета и отчетности при осуществлении отдельных категорий учетных операций </a:t>
          </a:r>
          <a:endParaRPr lang="ru-RU" sz="2200" kern="1200" dirty="0"/>
        </a:p>
      </dsp:txBody>
      <dsp:txXfrm>
        <a:off x="4472352" y="0"/>
        <a:ext cx="4472352" cy="2148085"/>
      </dsp:txXfrm>
    </dsp:sp>
    <dsp:sp modelId="{85BAEAE0-1878-2149-80C5-3667DB9B9E2F}">
      <dsp:nvSpPr>
        <dsp:cNvPr id="0" name=""/>
        <dsp:cNvSpPr/>
      </dsp:nvSpPr>
      <dsp:spPr>
        <a:xfrm rot="10800000">
          <a:off x="0" y="2864113"/>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ru-RU" sz="1800" i="1" kern="1200" dirty="0" smtClean="0"/>
            <a:t>Формирование бюджетной  методологии:</a:t>
          </a:r>
        </a:p>
        <a:p>
          <a:pPr lvl="0" algn="ctr" defTabSz="800100">
            <a:lnSpc>
              <a:spcPct val="90000"/>
            </a:lnSpc>
            <a:spcBef>
              <a:spcPct val="0"/>
            </a:spcBef>
            <a:spcAft>
              <a:spcPct val="35000"/>
            </a:spcAft>
          </a:pPr>
          <a:r>
            <a:rPr lang="ru-RU" sz="1800" i="1" kern="1200" dirty="0" smtClean="0"/>
            <a:t>- при централизации функций бюджетного учета в центрах компетенции (ФК);</a:t>
          </a:r>
        </a:p>
        <a:p>
          <a:pPr lvl="0" algn="ctr" defTabSz="800100">
            <a:lnSpc>
              <a:spcPct val="90000"/>
            </a:lnSpc>
            <a:spcBef>
              <a:spcPct val="0"/>
            </a:spcBef>
            <a:spcAft>
              <a:spcPct val="35000"/>
            </a:spcAft>
          </a:pPr>
          <a:r>
            <a:rPr lang="ru-RU" sz="1800" i="1" kern="1200" dirty="0" smtClean="0"/>
            <a:t>- в условиях включения ФК в состав прямых участников платежной системы Банка России</a:t>
          </a:r>
          <a:endParaRPr lang="ru-RU" sz="1800" i="1" kern="1200" dirty="0"/>
        </a:p>
      </dsp:txBody>
      <dsp:txXfrm rot="10800000">
        <a:off x="0" y="3580142"/>
        <a:ext cx="4472352" cy="2148085"/>
      </dsp:txXfrm>
    </dsp:sp>
    <dsp:sp modelId="{AFCC72A1-6219-8346-AC7B-94204CF33CC0}">
      <dsp:nvSpPr>
        <dsp:cNvPr id="0" name=""/>
        <dsp:cNvSpPr/>
      </dsp:nvSpPr>
      <dsp:spPr>
        <a:xfrm rot="5400000">
          <a:off x="5276471" y="2059994"/>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ru-RU" sz="1600" i="1" kern="1200" dirty="0" smtClean="0"/>
            <a:t>Сближение  состава информации финансовой отчетности о государственных финансах с международными стандартами (СНС, СГФ, </a:t>
          </a:r>
          <a:r>
            <a:rPr lang="en-US" sz="1600" i="1" kern="1200" dirty="0" smtClean="0"/>
            <a:t>IPSAS</a:t>
          </a:r>
          <a:r>
            <a:rPr lang="ru-RU" sz="1600" i="1" kern="1200" dirty="0" smtClean="0"/>
            <a:t>)</a:t>
          </a:r>
        </a:p>
        <a:p>
          <a:pPr lvl="0" algn="ctr" defTabSz="711200">
            <a:lnSpc>
              <a:spcPct val="90000"/>
            </a:lnSpc>
            <a:spcBef>
              <a:spcPct val="0"/>
            </a:spcBef>
            <a:spcAft>
              <a:spcPct val="35000"/>
            </a:spcAft>
          </a:pPr>
          <a:r>
            <a:rPr lang="ru-RU" sz="1600" i="1" kern="1200" dirty="0" smtClean="0"/>
            <a:t>Повышение достоверности отчетности о государственных финансах и государственном имуществе</a:t>
          </a:r>
          <a:endParaRPr lang="ru-RU" sz="2800" kern="1200" dirty="0"/>
        </a:p>
      </dsp:txBody>
      <dsp:txXfrm rot="-5400000">
        <a:off x="4472352" y="3580142"/>
        <a:ext cx="4472352" cy="2148085"/>
      </dsp:txXfrm>
    </dsp:sp>
    <dsp:sp modelId="{DEE94F21-7DC6-AA41-945B-94E087714761}">
      <dsp:nvSpPr>
        <dsp:cNvPr id="0" name=""/>
        <dsp:cNvSpPr/>
      </dsp:nvSpPr>
      <dsp:spPr>
        <a:xfrm>
          <a:off x="1813118" y="2317877"/>
          <a:ext cx="5318467" cy="1092473"/>
        </a:xfrm>
        <a:prstGeom prst="roundRect">
          <a:avLst/>
        </a:prstGeom>
        <a:gradFill rotWithShape="0">
          <a:gsLst>
            <a:gs pos="0">
              <a:schemeClr val="bg1"/>
            </a:gs>
            <a:gs pos="53000">
              <a:srgbClr val="E2F2EF"/>
            </a:gs>
            <a:gs pos="100000">
              <a:schemeClr val="accent2">
                <a:lumMod val="60000"/>
                <a:lumOff val="40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ru-RU" sz="1800" b="1" kern="1200" dirty="0" smtClean="0"/>
        </a:p>
        <a:p>
          <a:pPr lvl="0" algn="ctr" defTabSz="800100">
            <a:lnSpc>
              <a:spcPct val="90000"/>
            </a:lnSpc>
            <a:spcBef>
              <a:spcPct val="0"/>
            </a:spcBef>
            <a:spcAft>
              <a:spcPct val="35000"/>
            </a:spcAft>
          </a:pPr>
          <a:r>
            <a:rPr lang="ru-RU" sz="1800" b="1" kern="1200" dirty="0" smtClean="0"/>
            <a:t>4. Обеспечение и развитие методологии бухгалтерского (бюджетного) учета и отчетности в секторе государственного управления</a:t>
          </a:r>
        </a:p>
        <a:p>
          <a:pPr lvl="0" algn="ctr" defTabSz="800100">
            <a:lnSpc>
              <a:spcPct val="90000"/>
            </a:lnSpc>
            <a:spcBef>
              <a:spcPct val="0"/>
            </a:spcBef>
            <a:spcAft>
              <a:spcPct val="35000"/>
            </a:spcAft>
          </a:pPr>
          <a:endParaRPr lang="ru-RU" sz="1800" b="1" kern="1200" dirty="0" smtClean="0"/>
        </a:p>
      </dsp:txBody>
      <dsp:txXfrm>
        <a:off x="1866448" y="2371207"/>
        <a:ext cx="5211807" cy="98581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BEA16-F728-C741-85A0-46CE6E5B4DBF}">
      <dsp:nvSpPr>
        <dsp:cNvPr id="0" name=""/>
        <dsp:cNvSpPr/>
      </dsp:nvSpPr>
      <dsp:spPr>
        <a:xfrm rot="16200000">
          <a:off x="804119" y="-804119"/>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endParaRPr lang="ru-RU" sz="1900" i="1" kern="1200" dirty="0" smtClean="0"/>
        </a:p>
        <a:p>
          <a:pPr lvl="0" algn="ctr" defTabSz="844550">
            <a:lnSpc>
              <a:spcPct val="90000"/>
            </a:lnSpc>
            <a:spcBef>
              <a:spcPct val="0"/>
            </a:spcBef>
            <a:spcAft>
              <a:spcPct val="35000"/>
            </a:spcAft>
          </a:pPr>
          <a:r>
            <a:rPr lang="ru-RU" sz="1900" i="1" kern="1200" dirty="0" smtClean="0"/>
            <a:t>Определение окончательного формата бюджетной классификации в целях программно-целевого бюджетирования</a:t>
          </a:r>
          <a:r>
            <a:rPr lang="en-US" sz="1900" i="1" kern="1200" dirty="0" smtClean="0"/>
            <a:t> (</a:t>
          </a:r>
          <a:r>
            <a:rPr lang="ru-RU" sz="1900" i="1" kern="1200" dirty="0" smtClean="0"/>
            <a:t>изменение структуры кодов доходов, расходов и источников финансирования бюджетов</a:t>
          </a:r>
          <a:r>
            <a:rPr lang="en-US" sz="1900" i="1" kern="1200" dirty="0" smtClean="0"/>
            <a:t>)</a:t>
          </a:r>
          <a:r>
            <a:rPr lang="ru-RU" sz="1900" i="1" kern="1200" dirty="0" smtClean="0"/>
            <a:t>, гармонизация со структурой ГП РФ</a:t>
          </a:r>
          <a:endParaRPr lang="ru-RU" sz="1900" i="1" kern="1200" dirty="0"/>
        </a:p>
      </dsp:txBody>
      <dsp:txXfrm rot="5400000">
        <a:off x="0" y="0"/>
        <a:ext cx="4472352" cy="2148085"/>
      </dsp:txXfrm>
    </dsp:sp>
    <dsp:sp modelId="{9C8AFDC5-438B-114A-B314-7D8941B34520}">
      <dsp:nvSpPr>
        <dsp:cNvPr id="0" name=""/>
        <dsp:cNvSpPr/>
      </dsp:nvSpPr>
      <dsp:spPr>
        <a:xfrm>
          <a:off x="4472352" y="0"/>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ru-RU" sz="2200" i="1" kern="1200" dirty="0" smtClean="0"/>
        </a:p>
        <a:p>
          <a:pPr lvl="0" algn="ctr" defTabSz="977900">
            <a:lnSpc>
              <a:spcPct val="90000"/>
            </a:lnSpc>
            <a:spcBef>
              <a:spcPct val="0"/>
            </a:spcBef>
            <a:spcAft>
              <a:spcPct val="35000"/>
            </a:spcAft>
          </a:pPr>
          <a:r>
            <a:rPr lang="ru-RU" sz="2000" i="1" kern="1200" dirty="0" smtClean="0"/>
            <a:t>Изменение порядка применения классификации КОСГУ при организации и исполнении бюджетов бюджетной системы Российской Федерации, ее гармонизация с международными стандартами статистики государственных финансов и требованиям СНС </a:t>
          </a:r>
          <a:endParaRPr lang="ru-RU" sz="2000" kern="1200" dirty="0"/>
        </a:p>
      </dsp:txBody>
      <dsp:txXfrm>
        <a:off x="4472352" y="0"/>
        <a:ext cx="4472352" cy="2148085"/>
      </dsp:txXfrm>
    </dsp:sp>
    <dsp:sp modelId="{85BAEAE0-1878-2149-80C5-3667DB9B9E2F}">
      <dsp:nvSpPr>
        <dsp:cNvPr id="0" name=""/>
        <dsp:cNvSpPr/>
      </dsp:nvSpPr>
      <dsp:spPr>
        <a:xfrm rot="10800000">
          <a:off x="0" y="2864113"/>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ru-RU" sz="1900" i="1" kern="1200" dirty="0" smtClean="0"/>
            <a:t>Создание инструментов формирования и ведения бюджетной классификации в составе механизмов ведения единых реестров доходов, расходов и источников финансирования бюджетов</a:t>
          </a:r>
          <a:endParaRPr lang="ru-RU" sz="1900" i="1" kern="1200" dirty="0"/>
        </a:p>
      </dsp:txBody>
      <dsp:txXfrm rot="10800000">
        <a:off x="0" y="3580142"/>
        <a:ext cx="4472352" cy="2148085"/>
      </dsp:txXfrm>
    </dsp:sp>
    <dsp:sp modelId="{AFCC72A1-6219-8346-AC7B-94204CF33CC0}">
      <dsp:nvSpPr>
        <dsp:cNvPr id="0" name=""/>
        <dsp:cNvSpPr/>
      </dsp:nvSpPr>
      <dsp:spPr>
        <a:xfrm rot="5400000">
          <a:off x="5276471" y="2059994"/>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i="1" kern="1200" dirty="0" smtClean="0"/>
            <a:t>Методологическое обеспечение субъектов РФ и местных бюджетов в части применения единых для бюджетной системы РФ классификаций </a:t>
          </a:r>
          <a:endParaRPr lang="ru-RU" sz="2400" i="1" kern="1200" dirty="0"/>
        </a:p>
      </dsp:txBody>
      <dsp:txXfrm rot="-5400000">
        <a:off x="4472352" y="3580142"/>
        <a:ext cx="4472352" cy="2148085"/>
      </dsp:txXfrm>
    </dsp:sp>
    <dsp:sp modelId="{DEE94F21-7DC6-AA41-945B-94E087714761}">
      <dsp:nvSpPr>
        <dsp:cNvPr id="0" name=""/>
        <dsp:cNvSpPr/>
      </dsp:nvSpPr>
      <dsp:spPr>
        <a:xfrm>
          <a:off x="1741122" y="2474243"/>
          <a:ext cx="5482745" cy="923748"/>
        </a:xfrm>
        <a:prstGeom prst="roundRect">
          <a:avLst/>
        </a:prstGeom>
        <a:gradFill rotWithShape="0">
          <a:gsLst>
            <a:gs pos="0">
              <a:schemeClr val="bg1"/>
            </a:gs>
            <a:gs pos="55000">
              <a:srgbClr val="E2F2EF"/>
            </a:gs>
            <a:gs pos="100000">
              <a:schemeClr val="accent2">
                <a:lumMod val="60000"/>
                <a:lumOff val="40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ru-RU" sz="1800" b="1" kern="1200" dirty="0" smtClean="0"/>
        </a:p>
        <a:p>
          <a:pPr lvl="0" algn="ctr" defTabSz="800100">
            <a:lnSpc>
              <a:spcPct val="90000"/>
            </a:lnSpc>
            <a:spcBef>
              <a:spcPct val="0"/>
            </a:spcBef>
            <a:spcAft>
              <a:spcPct val="35000"/>
            </a:spcAft>
          </a:pPr>
          <a:r>
            <a:rPr lang="ru-RU" sz="1800" b="1" kern="1200" dirty="0" smtClean="0"/>
            <a:t>5. Совершенствование методологии применения бюджетной классификации Российской Федерации</a:t>
          </a:r>
        </a:p>
        <a:p>
          <a:pPr lvl="0" algn="ctr" defTabSz="800100">
            <a:lnSpc>
              <a:spcPct val="90000"/>
            </a:lnSpc>
            <a:spcBef>
              <a:spcPct val="0"/>
            </a:spcBef>
            <a:spcAft>
              <a:spcPct val="35000"/>
            </a:spcAft>
          </a:pPr>
          <a:endParaRPr lang="ru-RU" sz="1800" b="1" kern="1200" dirty="0" smtClean="0"/>
        </a:p>
      </dsp:txBody>
      <dsp:txXfrm>
        <a:off x="1786216" y="2519337"/>
        <a:ext cx="5392557" cy="83356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BEA16-F728-C741-85A0-46CE6E5B4DBF}">
      <dsp:nvSpPr>
        <dsp:cNvPr id="0" name=""/>
        <dsp:cNvSpPr/>
      </dsp:nvSpPr>
      <dsp:spPr>
        <a:xfrm rot="16200000">
          <a:off x="804119" y="-804119"/>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i="1" kern="1200" dirty="0" smtClean="0"/>
            <a:t>Развитие систем внутреннего контроля и аудита государственных органов Российской Федерации</a:t>
          </a:r>
          <a:endParaRPr lang="ru-RU" sz="2400" i="1" kern="1200" dirty="0"/>
        </a:p>
      </dsp:txBody>
      <dsp:txXfrm rot="5400000">
        <a:off x="0" y="0"/>
        <a:ext cx="4472352" cy="2148085"/>
      </dsp:txXfrm>
    </dsp:sp>
    <dsp:sp modelId="{9C8AFDC5-438B-114A-B314-7D8941B34520}">
      <dsp:nvSpPr>
        <dsp:cNvPr id="0" name=""/>
        <dsp:cNvSpPr/>
      </dsp:nvSpPr>
      <dsp:spPr>
        <a:xfrm>
          <a:off x="4472352" y="0"/>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endParaRPr lang="en-US" sz="2200" i="1" kern="1200" dirty="0" smtClean="0"/>
        </a:p>
        <a:p>
          <a:pPr lvl="0" algn="ctr" defTabSz="977900">
            <a:lnSpc>
              <a:spcPct val="90000"/>
            </a:lnSpc>
            <a:spcBef>
              <a:spcPct val="0"/>
            </a:spcBef>
            <a:spcAft>
              <a:spcPct val="35000"/>
            </a:spcAft>
          </a:pPr>
          <a:r>
            <a:rPr lang="ru-RU" sz="2000" i="1" kern="1200" dirty="0" smtClean="0"/>
            <a:t>Повышение эффективности и качества оценки финансового менеджмента главных администраторов средств федерального бюджета с учетом внедрения программно-целевых методов бюджетирования</a:t>
          </a:r>
          <a:endParaRPr lang="ru-RU" sz="2000" kern="1200" dirty="0"/>
        </a:p>
      </dsp:txBody>
      <dsp:txXfrm>
        <a:off x="4472352" y="0"/>
        <a:ext cx="4472352" cy="2148085"/>
      </dsp:txXfrm>
    </dsp:sp>
    <dsp:sp modelId="{85BAEAE0-1878-2149-80C5-3667DB9B9E2F}">
      <dsp:nvSpPr>
        <dsp:cNvPr id="0" name=""/>
        <dsp:cNvSpPr/>
      </dsp:nvSpPr>
      <dsp:spPr>
        <a:xfrm rot="10800000">
          <a:off x="0" y="2864113"/>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i="1" kern="1200" dirty="0" smtClean="0"/>
            <a:t>Повышение эффективности работы органов внутреннего государственного финансового контроля</a:t>
          </a:r>
          <a:endParaRPr lang="ru-RU" sz="2400" i="1" kern="1200" dirty="0"/>
        </a:p>
      </dsp:txBody>
      <dsp:txXfrm rot="10800000">
        <a:off x="0" y="3580142"/>
        <a:ext cx="4472352" cy="2148085"/>
      </dsp:txXfrm>
    </dsp:sp>
    <dsp:sp modelId="{AFCC72A1-6219-8346-AC7B-94204CF33CC0}">
      <dsp:nvSpPr>
        <dsp:cNvPr id="0" name=""/>
        <dsp:cNvSpPr/>
      </dsp:nvSpPr>
      <dsp:spPr>
        <a:xfrm rot="5400000">
          <a:off x="5276471" y="2059994"/>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7800" tIns="177800" rIns="177800" bIns="177800" numCol="1" spcCol="1270" anchor="ctr" anchorCtr="0">
          <a:noAutofit/>
        </a:bodyPr>
        <a:lstStyle/>
        <a:p>
          <a:pPr lvl="0" algn="ctr" defTabSz="1111250">
            <a:lnSpc>
              <a:spcPct val="90000"/>
            </a:lnSpc>
            <a:spcBef>
              <a:spcPct val="0"/>
            </a:spcBef>
            <a:spcAft>
              <a:spcPct val="35000"/>
            </a:spcAft>
          </a:pPr>
          <a:r>
            <a:rPr lang="ru-RU" sz="2500" i="1" kern="1200" dirty="0" smtClean="0"/>
            <a:t>Разработка </a:t>
          </a:r>
          <a:r>
            <a:rPr lang="en-US" sz="2500" i="1" kern="1200" dirty="0" smtClean="0"/>
            <a:t>  </a:t>
          </a:r>
          <a:r>
            <a:rPr lang="ru-RU" sz="2500" i="1" kern="1200" dirty="0" smtClean="0"/>
            <a:t>методологии внутреннего финансового контроля и внутреннего финансового аудита</a:t>
          </a:r>
          <a:endParaRPr lang="ru-RU" sz="2500" i="1" kern="1200" dirty="0"/>
        </a:p>
      </dsp:txBody>
      <dsp:txXfrm rot="-5400000">
        <a:off x="4472352" y="3580142"/>
        <a:ext cx="4472352" cy="2148085"/>
      </dsp:txXfrm>
    </dsp:sp>
    <dsp:sp modelId="{DEE94F21-7DC6-AA41-945B-94E087714761}">
      <dsp:nvSpPr>
        <dsp:cNvPr id="0" name=""/>
        <dsp:cNvSpPr/>
      </dsp:nvSpPr>
      <dsp:spPr>
        <a:xfrm>
          <a:off x="1237057" y="2431231"/>
          <a:ext cx="7354934" cy="1067770"/>
        </a:xfrm>
        <a:prstGeom prst="roundRect">
          <a:avLst/>
        </a:prstGeom>
        <a:gradFill rotWithShape="0">
          <a:gsLst>
            <a:gs pos="0">
              <a:schemeClr val="bg1"/>
            </a:gs>
            <a:gs pos="43000">
              <a:srgbClr val="E2F2EF"/>
            </a:gs>
            <a:gs pos="100000">
              <a:schemeClr val="accent2">
                <a:lumMod val="60000"/>
                <a:lumOff val="40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just" defTabSz="800100">
            <a:lnSpc>
              <a:spcPct val="90000"/>
            </a:lnSpc>
            <a:spcBef>
              <a:spcPct val="0"/>
            </a:spcBef>
            <a:spcAft>
              <a:spcPct val="35000"/>
            </a:spcAft>
          </a:pPr>
          <a:r>
            <a:rPr lang="ru-RU" sz="1800" b="1" kern="1200" dirty="0" smtClean="0"/>
            <a:t>          </a:t>
          </a:r>
        </a:p>
        <a:p>
          <a:pPr lvl="0" algn="ctr" defTabSz="800100">
            <a:lnSpc>
              <a:spcPct val="90000"/>
            </a:lnSpc>
            <a:spcBef>
              <a:spcPct val="0"/>
            </a:spcBef>
            <a:spcAft>
              <a:spcPct val="35000"/>
            </a:spcAft>
          </a:pPr>
          <a:r>
            <a:rPr lang="ru-RU" sz="1800" b="1" kern="1200" dirty="0" smtClean="0"/>
            <a:t>6.Развитие внутреннего государственного (муниципального) финансового контроля, систем внутреннего финансового контроля  и аудита государственных органов РФ.</a:t>
          </a:r>
        </a:p>
        <a:p>
          <a:pPr lvl="0" algn="ctr" defTabSz="800100">
            <a:lnSpc>
              <a:spcPct val="90000"/>
            </a:lnSpc>
            <a:spcBef>
              <a:spcPct val="0"/>
            </a:spcBef>
            <a:spcAft>
              <a:spcPct val="35000"/>
            </a:spcAft>
          </a:pPr>
          <a:endParaRPr lang="ru-RU" sz="1800" b="1" kern="1200" dirty="0" smtClean="0"/>
        </a:p>
      </dsp:txBody>
      <dsp:txXfrm>
        <a:off x="1289181" y="2483355"/>
        <a:ext cx="7250686" cy="9635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93EF1-0B52-5148-882F-D572A9550A28}">
      <dsp:nvSpPr>
        <dsp:cNvPr id="0" name=""/>
        <dsp:cNvSpPr/>
      </dsp:nvSpPr>
      <dsp:spPr>
        <a:xfrm>
          <a:off x="-6609999" y="-997626"/>
          <a:ext cx="7764012" cy="7764012"/>
        </a:xfrm>
        <a:prstGeom prst="blockArc">
          <a:avLst>
            <a:gd name="adj1" fmla="val 18900000"/>
            <a:gd name="adj2" fmla="val 2700000"/>
            <a:gd name="adj3" fmla="val 278"/>
          </a:avLst>
        </a:pr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A79D823-E3B2-4BC6-B2E4-8777290A78CA}">
      <dsp:nvSpPr>
        <dsp:cNvPr id="0" name=""/>
        <dsp:cNvSpPr/>
      </dsp:nvSpPr>
      <dsp:spPr>
        <a:xfrm>
          <a:off x="1066038" y="2195271"/>
          <a:ext cx="7510306" cy="989146"/>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Совершенствование систем кассового обслуживания и казначейского исполнения бюджетов бюджетной системы</a:t>
          </a:r>
          <a:endParaRPr lang="ru-RU" sz="2200" b="1" kern="1200" dirty="0">
            <a:latin typeface="Arial" panose="020B0604020202020204" pitchFamily="34" charset="0"/>
            <a:cs typeface="Arial" panose="020B0604020202020204" pitchFamily="34" charset="0"/>
          </a:endParaRPr>
        </a:p>
      </dsp:txBody>
      <dsp:txXfrm>
        <a:off x="1066038" y="2195271"/>
        <a:ext cx="7510306" cy="989146"/>
      </dsp:txXfrm>
    </dsp:sp>
    <dsp:sp modelId="{D73FDBD4-4092-419D-AFF8-D83B797075BC}">
      <dsp:nvSpPr>
        <dsp:cNvPr id="0" name=""/>
        <dsp:cNvSpPr/>
      </dsp:nvSpPr>
      <dsp:spPr>
        <a:xfrm>
          <a:off x="489959" y="2267274"/>
          <a:ext cx="901657" cy="901657"/>
        </a:xfrm>
        <a:prstGeom prst="ellipse">
          <a:avLst/>
        </a:prstGeom>
        <a:blipFill rotWithShape="0">
          <a:blip xmlns:r="http://schemas.openxmlformats.org/officeDocument/2006/relationships" r:embed="rId1"/>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D64175BA-EAA1-4B4C-B023-A0DC88471B96}">
      <dsp:nvSpPr>
        <dsp:cNvPr id="0" name=""/>
        <dsp:cNvSpPr/>
      </dsp:nvSpPr>
      <dsp:spPr>
        <a:xfrm>
          <a:off x="492023" y="212077"/>
          <a:ext cx="8121553" cy="721325"/>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Развитие системы внутреннего государственного (муниципального) финансового контроля</a:t>
          </a:r>
          <a:endParaRPr lang="ru-RU" sz="2200" b="1" kern="1200" dirty="0">
            <a:latin typeface="Arial" panose="020B0604020202020204" pitchFamily="34" charset="0"/>
            <a:cs typeface="Arial" panose="020B0604020202020204" pitchFamily="34" charset="0"/>
          </a:endParaRPr>
        </a:p>
      </dsp:txBody>
      <dsp:txXfrm>
        <a:off x="492023" y="212077"/>
        <a:ext cx="8121553" cy="721325"/>
      </dsp:txXfrm>
    </dsp:sp>
    <dsp:sp modelId="{3F657CE4-8DBB-C64A-8AAD-FA6E3F35EB60}">
      <dsp:nvSpPr>
        <dsp:cNvPr id="0" name=""/>
        <dsp:cNvSpPr/>
      </dsp:nvSpPr>
      <dsp:spPr>
        <a:xfrm>
          <a:off x="0" y="126547"/>
          <a:ext cx="901657" cy="901657"/>
        </a:xfrm>
        <a:prstGeom prst="ellipse">
          <a:avLst/>
        </a:prstGeom>
        <a:blipFill rotWithShape="0">
          <a:blip xmlns:r="http://schemas.openxmlformats.org/officeDocument/2006/relationships" r:embed="rId2"/>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78292CF5-4719-BC48-AF41-374D0958582B}">
      <dsp:nvSpPr>
        <dsp:cNvPr id="0" name=""/>
        <dsp:cNvSpPr/>
      </dsp:nvSpPr>
      <dsp:spPr>
        <a:xfrm>
          <a:off x="705998" y="1187161"/>
          <a:ext cx="7879360" cy="796235"/>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Развитие систем внутреннего контроля и аудита государственных органов Российской Федерации</a:t>
          </a:r>
          <a:endParaRPr lang="ru-RU" sz="2200" b="1" kern="1200" dirty="0">
            <a:latin typeface="Arial" panose="020B0604020202020204" pitchFamily="34" charset="0"/>
            <a:cs typeface="Arial" panose="020B0604020202020204" pitchFamily="34" charset="0"/>
          </a:endParaRPr>
        </a:p>
      </dsp:txBody>
      <dsp:txXfrm>
        <a:off x="705998" y="1187161"/>
        <a:ext cx="7879360" cy="796235"/>
      </dsp:txXfrm>
    </dsp:sp>
    <dsp:sp modelId="{4D890868-2E5F-E447-B79E-2685842E5821}">
      <dsp:nvSpPr>
        <dsp:cNvPr id="0" name=""/>
        <dsp:cNvSpPr/>
      </dsp:nvSpPr>
      <dsp:spPr>
        <a:xfrm>
          <a:off x="273931" y="1115148"/>
          <a:ext cx="901657" cy="901657"/>
        </a:xfrm>
        <a:prstGeom prst="ellipse">
          <a:avLst/>
        </a:prstGeom>
        <a:blipFill rotWithShape="0">
          <a:blip xmlns:r="http://schemas.openxmlformats.org/officeDocument/2006/relationships" r:embed="rId3"/>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71CA1F1F-5941-4B81-885B-B16CD1386525}">
      <dsp:nvSpPr>
        <dsp:cNvPr id="0" name=""/>
        <dsp:cNvSpPr/>
      </dsp:nvSpPr>
      <dsp:spPr>
        <a:xfrm>
          <a:off x="561948" y="4462409"/>
          <a:ext cx="8007667" cy="1045229"/>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Реализация мероприятий в рамках интеграции Республики Крым и гфз Севастополя в бюджетную систему Российской Федерации</a:t>
          </a:r>
          <a:endParaRPr lang="ru-RU" sz="2200" b="1" kern="1200" dirty="0">
            <a:latin typeface="Arial" panose="020B0604020202020204" pitchFamily="34" charset="0"/>
            <a:cs typeface="Arial" panose="020B0604020202020204" pitchFamily="34" charset="0"/>
          </a:endParaRPr>
        </a:p>
      </dsp:txBody>
      <dsp:txXfrm>
        <a:off x="561948" y="4462409"/>
        <a:ext cx="8007667" cy="1045229"/>
      </dsp:txXfrm>
    </dsp:sp>
    <dsp:sp modelId="{6258FE99-34B2-4FE7-90A6-6333EC20D04A}">
      <dsp:nvSpPr>
        <dsp:cNvPr id="0" name=""/>
        <dsp:cNvSpPr/>
      </dsp:nvSpPr>
      <dsp:spPr>
        <a:xfrm>
          <a:off x="129915" y="4499523"/>
          <a:ext cx="901657" cy="901657"/>
        </a:xfrm>
        <a:prstGeom prst="ellipse">
          <a:avLst/>
        </a:prstGeom>
        <a:blipFill rotWithShape="0">
          <a:blip xmlns:r="http://schemas.openxmlformats.org/officeDocument/2006/relationships" r:embed="rId4"/>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 modelId="{FCB14B98-5949-4FD3-B882-662CFA279B5D}">
      <dsp:nvSpPr>
        <dsp:cNvPr id="0" name=""/>
        <dsp:cNvSpPr/>
      </dsp:nvSpPr>
      <dsp:spPr>
        <a:xfrm>
          <a:off x="838665" y="3419404"/>
          <a:ext cx="7716164" cy="947699"/>
        </a:xfrm>
        <a:prstGeom prst="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accent1">
              <a:hueOff val="0"/>
              <a:satOff val="0"/>
              <a:lumOff val="0"/>
              <a:alphaOff val="0"/>
              <a:satMod val="115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572552" tIns="55880" rIns="55880" bIns="55880" numCol="1" spcCol="1270" anchor="ctr" anchorCtr="0">
          <a:noAutofit/>
        </a:bodyPr>
        <a:lstStyle/>
        <a:p>
          <a:pPr lvl="0" algn="l" defTabSz="977900">
            <a:lnSpc>
              <a:spcPct val="90000"/>
            </a:lnSpc>
            <a:spcBef>
              <a:spcPct val="0"/>
            </a:spcBef>
            <a:spcAft>
              <a:spcPct val="35000"/>
            </a:spcAft>
          </a:pPr>
          <a:r>
            <a:rPr lang="ru-RU" sz="2200" b="1" kern="1200" dirty="0" smtClean="0">
              <a:latin typeface="Arial" panose="020B0604020202020204" pitchFamily="34" charset="0"/>
              <a:cs typeface="Arial" panose="020B0604020202020204" pitchFamily="34" charset="0"/>
            </a:rPr>
            <a:t>Совершенствование методологии применения бюджетной классификации Российской Федерации</a:t>
          </a:r>
          <a:endParaRPr lang="ru-RU" sz="2200" b="1" kern="1200" dirty="0">
            <a:latin typeface="Arial" panose="020B0604020202020204" pitchFamily="34" charset="0"/>
            <a:cs typeface="Arial" panose="020B0604020202020204" pitchFamily="34" charset="0"/>
          </a:endParaRPr>
        </a:p>
      </dsp:txBody>
      <dsp:txXfrm>
        <a:off x="838665" y="3419404"/>
        <a:ext cx="7716164" cy="947699"/>
      </dsp:txXfrm>
    </dsp:sp>
    <dsp:sp modelId="{1BE8B018-0FA6-48FC-9CD9-8C23E26CB2A2}">
      <dsp:nvSpPr>
        <dsp:cNvPr id="0" name=""/>
        <dsp:cNvSpPr/>
      </dsp:nvSpPr>
      <dsp:spPr>
        <a:xfrm>
          <a:off x="417944" y="3419406"/>
          <a:ext cx="901657" cy="901657"/>
        </a:xfrm>
        <a:prstGeom prst="ellipse">
          <a:avLst/>
        </a:prstGeom>
        <a:blipFill rotWithShape="0">
          <a:blip xmlns:r="http://schemas.openxmlformats.org/officeDocument/2006/relationships" r:embed="rId5"/>
          <a:stretch>
            <a:fillRect/>
          </a:stretch>
        </a:blip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dsp:spPr>
      <dsp:style>
        <a:lnRef idx="1">
          <a:scrgbClr r="0" g="0" b="0"/>
        </a:lnRef>
        <a:fillRef idx="1">
          <a:scrgbClr r="0" g="0" b="0"/>
        </a:fillRef>
        <a:effectRef idx="2">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F09517-481E-4FAD-878F-1A2EDA629721}">
      <dsp:nvSpPr>
        <dsp:cNvPr id="0" name=""/>
        <dsp:cNvSpPr/>
      </dsp:nvSpPr>
      <dsp:spPr>
        <a:xfrm rot="5400000">
          <a:off x="-142438" y="263297"/>
          <a:ext cx="1229072" cy="860350"/>
        </a:xfrm>
        <a:prstGeom prst="chevron">
          <a:avLst/>
        </a:prstGeom>
        <a:gradFill rotWithShape="0">
          <a:gsLst>
            <a:gs pos="0">
              <a:schemeClr val="accent1">
                <a:hueOff val="0"/>
                <a:satOff val="0"/>
                <a:lumOff val="0"/>
                <a:alphaOff val="0"/>
                <a:tint val="43000"/>
                <a:satMod val="165000"/>
              </a:schemeClr>
            </a:gs>
            <a:gs pos="22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1" kern="1200" dirty="0" smtClean="0"/>
            <a:t> </a:t>
          </a:r>
          <a:r>
            <a:rPr lang="ru-RU" sz="1100" b="1" kern="1200" dirty="0" smtClean="0"/>
            <a:t>№</a:t>
          </a:r>
          <a:r>
            <a:rPr lang="ru-RU" sz="1800" b="1" kern="1200" dirty="0" smtClean="0"/>
            <a:t>П13-15185</a:t>
          </a:r>
          <a:endParaRPr lang="ru-RU" sz="1800" b="1" kern="1200" dirty="0"/>
        </a:p>
      </dsp:txBody>
      <dsp:txXfrm rot="-5400000">
        <a:off x="41923" y="509111"/>
        <a:ext cx="860350" cy="368722"/>
      </dsp:txXfrm>
    </dsp:sp>
    <dsp:sp modelId="{302B5DE5-38BA-45DA-956B-B0003FC053C6}">
      <dsp:nvSpPr>
        <dsp:cNvPr id="0" name=""/>
        <dsp:cNvSpPr/>
      </dsp:nvSpPr>
      <dsp:spPr>
        <a:xfrm rot="5400000">
          <a:off x="3973148" y="-2965650"/>
          <a:ext cx="938150" cy="6869452"/>
        </a:xfrm>
        <a:prstGeom prst="round2SameRect">
          <a:avLst/>
        </a:prstGeom>
        <a:gradFill flip="none" rotWithShape="1">
          <a:gsLst>
            <a:gs pos="0">
              <a:srgbClr val="D6E9EA"/>
            </a:gs>
            <a:gs pos="99000">
              <a:srgbClr val="DDFFEC"/>
            </a:gs>
          </a:gsLst>
          <a:lin ang="2700000" scaled="1"/>
          <a:tileRect/>
        </a:gra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just" defTabSz="711200">
            <a:lnSpc>
              <a:spcPct val="100000"/>
            </a:lnSpc>
            <a:spcBef>
              <a:spcPct val="0"/>
            </a:spcBef>
            <a:spcAft>
              <a:spcPct val="15000"/>
            </a:spcAft>
            <a:buChar char="••"/>
          </a:pPr>
          <a:r>
            <a:rPr lang="ru-RU" sz="1600" kern="1200" dirty="0" smtClean="0">
              <a:solidFill>
                <a:schemeClr val="accent1">
                  <a:lumMod val="75000"/>
                </a:schemeClr>
              </a:solidFill>
              <a:latin typeface="Arial" panose="020B0604020202020204" pitchFamily="34" charset="0"/>
              <a:cs typeface="Arial" panose="020B0604020202020204" pitchFamily="34" charset="0"/>
            </a:rPr>
            <a:t>от 01.04.2014 «В суточный срок внести в Прав-во РФ для утверждения проект «Дорожной карты» по интеграции бюджетной системы Республики Крым и г. Севастополя в бюджетную систему РФ» (внесено письмом МФ РФ № 01-02-01/02-14946 от 03.04.2014)</a:t>
          </a:r>
          <a:endParaRPr lang="ru-RU" sz="1600" kern="1200" dirty="0">
            <a:solidFill>
              <a:schemeClr val="accent1">
                <a:lumMod val="75000"/>
              </a:schemeClr>
            </a:solidFill>
            <a:latin typeface="Arial" panose="020B0604020202020204" pitchFamily="34" charset="0"/>
            <a:cs typeface="Arial" panose="020B0604020202020204" pitchFamily="34" charset="0"/>
          </a:endParaRPr>
        </a:p>
      </dsp:txBody>
      <dsp:txXfrm rot="-5400000">
        <a:off x="1007498" y="45797"/>
        <a:ext cx="6823655" cy="846556"/>
      </dsp:txXfrm>
    </dsp:sp>
    <dsp:sp modelId="{A69F670A-5104-4FC8-B406-1B9A2A88DDEA}">
      <dsp:nvSpPr>
        <dsp:cNvPr id="0" name=""/>
        <dsp:cNvSpPr/>
      </dsp:nvSpPr>
      <dsp:spPr>
        <a:xfrm rot="5400000">
          <a:off x="-133705" y="1179696"/>
          <a:ext cx="1229072" cy="860350"/>
        </a:xfrm>
        <a:prstGeom prst="chevron">
          <a:avLst/>
        </a:prstGeom>
        <a:gradFill rotWithShape="0">
          <a:gsLst>
            <a:gs pos="0">
              <a:schemeClr val="accent1">
                <a:hueOff val="0"/>
                <a:satOff val="0"/>
                <a:lumOff val="0"/>
                <a:alphaOff val="0"/>
                <a:tint val="43000"/>
                <a:satMod val="165000"/>
              </a:schemeClr>
            </a:gs>
            <a:gs pos="32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1" kern="1200" dirty="0" smtClean="0"/>
            <a:t>Приказ МФ №111</a:t>
          </a:r>
          <a:endParaRPr lang="ru-RU" sz="1600" b="1" kern="1200" dirty="0"/>
        </a:p>
      </dsp:txBody>
      <dsp:txXfrm rot="-5400000">
        <a:off x="50656" y="1425510"/>
        <a:ext cx="860350" cy="368722"/>
      </dsp:txXfrm>
    </dsp:sp>
    <dsp:sp modelId="{E0D1C996-EC3A-4432-A115-93F5C3DCCBA6}">
      <dsp:nvSpPr>
        <dsp:cNvPr id="0" name=""/>
        <dsp:cNvSpPr/>
      </dsp:nvSpPr>
      <dsp:spPr>
        <a:xfrm rot="5400000">
          <a:off x="4576530" y="-2511857"/>
          <a:ext cx="666831" cy="7813270"/>
        </a:xfrm>
        <a:prstGeom prst="round2SameRect">
          <a:avLst/>
        </a:prstGeom>
        <a:gradFill flip="none" rotWithShape="1">
          <a:gsLst>
            <a:gs pos="0">
              <a:srgbClr val="D6E9EA"/>
            </a:gs>
            <a:gs pos="100000">
              <a:srgbClr val="FBFFFD"/>
            </a:gs>
          </a:gsLst>
          <a:lin ang="2700000" scaled="1"/>
          <a:tileRect/>
        </a:gra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ru-RU" sz="1800" kern="1200" dirty="0">
            <a:solidFill>
              <a:schemeClr val="accent1">
                <a:lumMod val="75000"/>
              </a:schemeClr>
            </a:solidFill>
          </a:endParaRPr>
        </a:p>
        <a:p>
          <a:pPr marL="171450" lvl="1" indent="-171450" algn="just" defTabSz="711200">
            <a:lnSpc>
              <a:spcPct val="100000"/>
            </a:lnSpc>
            <a:spcBef>
              <a:spcPct val="0"/>
            </a:spcBef>
            <a:spcAft>
              <a:spcPct val="15000"/>
            </a:spcAft>
            <a:buChar char="••"/>
          </a:pPr>
          <a:r>
            <a:rPr lang="ru-RU" sz="1600" kern="1200" dirty="0" smtClean="0">
              <a:solidFill>
                <a:schemeClr val="accent1">
                  <a:lumMod val="75000"/>
                </a:schemeClr>
              </a:solidFill>
              <a:latin typeface="Arial" panose="020B0604020202020204" pitchFamily="34" charset="0"/>
              <a:cs typeface="Arial" panose="020B0604020202020204" pitchFamily="34" charset="0"/>
            </a:rPr>
            <a:t>от 15.04.2014 «Об образовании Рабочей группы по вопросам методологии бюджетного процесса на территории Республики Крым и г. Севастополя»</a:t>
          </a:r>
          <a:endParaRPr lang="ru-RU" sz="1600" kern="1200" dirty="0">
            <a:solidFill>
              <a:schemeClr val="accent1">
                <a:lumMod val="75000"/>
              </a:schemeClr>
            </a:solidFill>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endParaRPr lang="ru-RU" sz="1600" kern="1200" dirty="0">
            <a:solidFill>
              <a:schemeClr val="accent1">
                <a:lumMod val="75000"/>
              </a:schemeClr>
            </a:solidFill>
          </a:endParaRPr>
        </a:p>
      </dsp:txBody>
      <dsp:txXfrm rot="-5400000">
        <a:off x="1003311" y="1093914"/>
        <a:ext cx="7780718" cy="601727"/>
      </dsp:txXfrm>
    </dsp:sp>
    <dsp:sp modelId="{582FB4A8-1750-4DF1-BD0D-175F3CCE4210}">
      <dsp:nvSpPr>
        <dsp:cNvPr id="0" name=""/>
        <dsp:cNvSpPr/>
      </dsp:nvSpPr>
      <dsp:spPr>
        <a:xfrm rot="5400000">
          <a:off x="-142429" y="2237192"/>
          <a:ext cx="1229072" cy="860350"/>
        </a:xfrm>
        <a:prstGeom prst="chevron">
          <a:avLst/>
        </a:prstGeom>
        <a:gradFill rotWithShape="0">
          <a:gsLst>
            <a:gs pos="0">
              <a:schemeClr val="accent1">
                <a:hueOff val="0"/>
                <a:satOff val="0"/>
                <a:lumOff val="0"/>
                <a:alphaOff val="0"/>
                <a:tint val="43000"/>
                <a:satMod val="165000"/>
              </a:schemeClr>
            </a:gs>
            <a:gs pos="29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b="1" kern="1200" dirty="0" smtClean="0"/>
            <a:t>№</a:t>
          </a:r>
          <a:r>
            <a:rPr lang="ru-RU" sz="1600" b="1" kern="1200" dirty="0" smtClean="0"/>
            <a:t>ДК-П13-2750</a:t>
          </a:r>
          <a:endParaRPr lang="ru-RU" sz="1600" b="1" kern="1200" dirty="0"/>
        </a:p>
      </dsp:txBody>
      <dsp:txXfrm rot="-5400000">
        <a:off x="41932" y="2483006"/>
        <a:ext cx="860350" cy="368722"/>
      </dsp:txXfrm>
    </dsp:sp>
    <dsp:sp modelId="{35CD12C8-AAE7-4C47-A2EE-81641E0280A3}">
      <dsp:nvSpPr>
        <dsp:cNvPr id="0" name=""/>
        <dsp:cNvSpPr/>
      </dsp:nvSpPr>
      <dsp:spPr>
        <a:xfrm rot="5400000">
          <a:off x="4445204" y="-1535047"/>
          <a:ext cx="906612" cy="7795997"/>
        </a:xfrm>
        <a:prstGeom prst="round2SameRect">
          <a:avLst/>
        </a:prstGeom>
        <a:gradFill flip="none" rotWithShape="1">
          <a:gsLst>
            <a:gs pos="21000">
              <a:schemeClr val="accent2">
                <a:lumMod val="20000"/>
                <a:lumOff val="80000"/>
              </a:schemeClr>
            </a:gs>
            <a:gs pos="99000">
              <a:srgbClr val="E5FFF1"/>
            </a:gs>
          </a:gsLst>
          <a:lin ang="2700000" scaled="1"/>
          <a:tileRect/>
        </a:gra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endParaRPr lang="ru-RU" sz="1800" kern="1200" dirty="0">
            <a:solidFill>
              <a:schemeClr val="accent1">
                <a:lumMod val="75000"/>
              </a:schemeClr>
            </a:solidFill>
          </a:endParaRPr>
        </a:p>
        <a:p>
          <a:pPr marL="171450" lvl="1" indent="-171450" algn="just" defTabSz="711200">
            <a:lnSpc>
              <a:spcPct val="100000"/>
            </a:lnSpc>
            <a:spcBef>
              <a:spcPct val="0"/>
            </a:spcBef>
            <a:spcAft>
              <a:spcPct val="15000"/>
            </a:spcAft>
            <a:buChar char="••"/>
          </a:pPr>
          <a:r>
            <a:rPr lang="ru-RU" sz="1600" kern="1200" dirty="0" smtClean="0">
              <a:solidFill>
                <a:schemeClr val="accent1">
                  <a:lumMod val="75000"/>
                </a:schemeClr>
              </a:solidFill>
              <a:latin typeface="Arial" panose="020B0604020202020204" pitchFamily="34" charset="0"/>
              <a:cs typeface="Arial" panose="020B0604020202020204" pitchFamily="34" charset="0"/>
            </a:rPr>
            <a:t>от 19.04.2014 поручение Д.Н.Козака утвердить план мероприятий ("Дорожную карту") по интеграции бюджетной системы Республики Крым и г. Севастополя в бюджетную систему Российской Федерации и обеспечить его реализацию</a:t>
          </a:r>
          <a:r>
            <a:rPr lang="ru-RU" sz="2000" kern="1200" dirty="0" smtClean="0">
              <a:solidFill>
                <a:schemeClr val="accent1">
                  <a:lumMod val="75000"/>
                </a:schemeClr>
              </a:solidFill>
              <a:latin typeface="Arial" panose="020B0604020202020204" pitchFamily="34" charset="0"/>
              <a:cs typeface="Arial" panose="020B0604020202020204" pitchFamily="34" charset="0"/>
            </a:rPr>
            <a:t>. </a:t>
          </a:r>
          <a:endParaRPr lang="ru-RU" sz="2000" kern="1200" dirty="0">
            <a:solidFill>
              <a:schemeClr val="accent1">
                <a:lumMod val="75000"/>
              </a:schemeClr>
            </a:solidFill>
            <a:latin typeface="Arial" panose="020B0604020202020204" pitchFamily="34" charset="0"/>
            <a:cs typeface="Arial" panose="020B0604020202020204" pitchFamily="34" charset="0"/>
          </a:endParaRPr>
        </a:p>
        <a:p>
          <a:pPr marL="171450" lvl="1" indent="-171450" algn="l" defTabSz="800100">
            <a:lnSpc>
              <a:spcPct val="90000"/>
            </a:lnSpc>
            <a:spcBef>
              <a:spcPct val="0"/>
            </a:spcBef>
            <a:spcAft>
              <a:spcPct val="15000"/>
            </a:spcAft>
            <a:buChar char="••"/>
          </a:pPr>
          <a:endParaRPr lang="ru-RU" sz="1800" kern="1200" dirty="0">
            <a:solidFill>
              <a:schemeClr val="accent1">
                <a:lumMod val="75000"/>
              </a:schemeClr>
            </a:solidFill>
            <a:latin typeface="Arial" panose="020B0604020202020204" pitchFamily="34" charset="0"/>
            <a:cs typeface="Arial" panose="020B0604020202020204" pitchFamily="34" charset="0"/>
          </a:endParaRPr>
        </a:p>
      </dsp:txBody>
      <dsp:txXfrm rot="-5400000">
        <a:off x="1000512" y="1953902"/>
        <a:ext cx="7751740" cy="818098"/>
      </dsp:txXfrm>
    </dsp:sp>
    <dsp:sp modelId="{A49F8315-AE8E-4E1C-BACB-41DFBA2119AD}">
      <dsp:nvSpPr>
        <dsp:cNvPr id="0" name=""/>
        <dsp:cNvSpPr/>
      </dsp:nvSpPr>
      <dsp:spPr>
        <a:xfrm rot="5400000">
          <a:off x="-133705" y="3659793"/>
          <a:ext cx="1229072" cy="860350"/>
        </a:xfrm>
        <a:prstGeom prst="chevron">
          <a:avLst/>
        </a:prstGeom>
        <a:gradFill rotWithShape="0">
          <a:gsLst>
            <a:gs pos="0">
              <a:schemeClr val="accent1">
                <a:hueOff val="0"/>
                <a:satOff val="0"/>
                <a:lumOff val="0"/>
                <a:alphaOff val="0"/>
                <a:tint val="43000"/>
                <a:satMod val="165000"/>
              </a:schemeClr>
            </a:gs>
            <a:gs pos="29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b="1" kern="1200" dirty="0" smtClean="0">
              <a:solidFill>
                <a:schemeClr val="bg1"/>
              </a:solidFill>
            </a:rPr>
            <a:t>Дорожная</a:t>
          </a:r>
          <a:r>
            <a:rPr lang="ru-RU" sz="1400" b="1" kern="1200" dirty="0" smtClean="0">
              <a:solidFill>
                <a:schemeClr val="bg1"/>
              </a:solidFill>
            </a:rPr>
            <a:t> </a:t>
          </a:r>
        </a:p>
        <a:p>
          <a:pPr lvl="0" algn="ctr" defTabSz="488950">
            <a:lnSpc>
              <a:spcPct val="90000"/>
            </a:lnSpc>
            <a:spcBef>
              <a:spcPct val="0"/>
            </a:spcBef>
            <a:spcAft>
              <a:spcPct val="35000"/>
            </a:spcAft>
          </a:pPr>
          <a:r>
            <a:rPr lang="ru-RU" sz="1400" b="1" kern="1200" dirty="0" smtClean="0">
              <a:solidFill>
                <a:schemeClr val="bg1"/>
              </a:solidFill>
            </a:rPr>
            <a:t>карта</a:t>
          </a:r>
        </a:p>
        <a:p>
          <a:pPr lvl="0" algn="ctr" defTabSz="488950">
            <a:lnSpc>
              <a:spcPct val="90000"/>
            </a:lnSpc>
            <a:spcBef>
              <a:spcPct val="0"/>
            </a:spcBef>
            <a:spcAft>
              <a:spcPct val="35000"/>
            </a:spcAft>
          </a:pPr>
          <a:r>
            <a:rPr lang="ru-RU" sz="1400" b="1" kern="1200" dirty="0" smtClean="0">
              <a:solidFill>
                <a:schemeClr val="bg1"/>
              </a:solidFill>
            </a:rPr>
            <a:t>Крыма</a:t>
          </a:r>
          <a:endParaRPr lang="ru-RU" sz="1400" b="1" kern="1200" dirty="0">
            <a:solidFill>
              <a:schemeClr val="bg1"/>
            </a:solidFill>
          </a:endParaRPr>
        </a:p>
      </dsp:txBody>
      <dsp:txXfrm rot="-5400000">
        <a:off x="50656" y="3905607"/>
        <a:ext cx="860350" cy="368722"/>
      </dsp:txXfrm>
    </dsp:sp>
    <dsp:sp modelId="{E69B0D55-7193-4163-AAEA-609ECA5913A9}">
      <dsp:nvSpPr>
        <dsp:cNvPr id="0" name=""/>
        <dsp:cNvSpPr/>
      </dsp:nvSpPr>
      <dsp:spPr>
        <a:xfrm rot="5400000">
          <a:off x="4078738" y="-71322"/>
          <a:ext cx="1672491" cy="7828943"/>
        </a:xfrm>
        <a:prstGeom prst="round2SameRect">
          <a:avLst/>
        </a:prstGeom>
        <a:gradFill flip="none" rotWithShape="1">
          <a:gsLst>
            <a:gs pos="14000">
              <a:schemeClr val="accent2">
                <a:lumMod val="20000"/>
                <a:lumOff val="80000"/>
              </a:schemeClr>
            </a:gs>
            <a:gs pos="99000">
              <a:schemeClr val="bg1"/>
            </a:gs>
          </a:gsLst>
          <a:lin ang="2700000" scaled="1"/>
          <a:tileRect/>
        </a:gradFill>
        <a:ln w="9525" cap="flat" cmpd="sng" algn="ctr">
          <a:solidFill>
            <a:schemeClr val="accent1">
              <a:hueOff val="0"/>
              <a:satOff val="0"/>
              <a:lumOff val="0"/>
              <a:alphaOff val="0"/>
            </a:schemeClr>
          </a:solidFill>
          <a:prstDash val="solid"/>
        </a:ln>
        <a:effectLst>
          <a:outerShdw blurRad="50800" dist="25400" dir="5400000" rotWithShape="0">
            <a:srgbClr val="000000">
              <a:alpha val="45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endParaRPr lang="ru-RU" sz="1600" kern="1200" dirty="0">
            <a:solidFill>
              <a:schemeClr val="accent1">
                <a:lumMod val="75000"/>
              </a:schemeClr>
            </a:solidFill>
          </a:endParaRPr>
        </a:p>
        <a:p>
          <a:pPr marL="114300" lvl="1" indent="-114300" algn="just" defTabSz="622300">
            <a:lnSpc>
              <a:spcPct val="90000"/>
            </a:lnSpc>
            <a:spcBef>
              <a:spcPct val="0"/>
            </a:spcBef>
            <a:spcAft>
              <a:spcPct val="15000"/>
            </a:spcAft>
            <a:buChar char="••"/>
          </a:pPr>
          <a:r>
            <a:rPr lang="ru-RU" sz="1400" b="1" kern="1200" dirty="0" smtClean="0">
              <a:solidFill>
                <a:schemeClr val="accent1">
                  <a:lumMod val="75000"/>
                </a:schemeClr>
              </a:solidFill>
              <a:latin typeface="Arial" panose="020B0604020202020204" pitchFamily="34" charset="0"/>
              <a:cs typeface="Arial" panose="020B0604020202020204" pitchFamily="34" charset="0"/>
            </a:rPr>
            <a:t>План мероприятий («Дорожная карта») по интеграции бюджетной системы Республики Крым и г. Севастополя в бюджетную систему Российской Федерации </a:t>
          </a:r>
          <a:r>
            <a:rPr lang="ru-RU" sz="1600" kern="1200" dirty="0" smtClean="0">
              <a:solidFill>
                <a:schemeClr val="accent1">
                  <a:lumMod val="75000"/>
                </a:schemeClr>
              </a:solidFill>
              <a:latin typeface="Arial" panose="020B0604020202020204" pitchFamily="34" charset="0"/>
              <a:cs typeface="Arial" panose="020B0604020202020204" pitchFamily="34" charset="0"/>
            </a:rPr>
            <a:t>утвержден первым заместителем Министра финансов Российской Федерации Т.Г. Нестеренко и согласован Министерством регионального развития Российской Федерации,  Министерством Российской Федерации по делам Крыма,  органами исполнительной власти Республики Крым и г. Севастополя </a:t>
          </a:r>
          <a:r>
            <a:rPr lang="ru-RU" sz="1600" b="1" kern="1200" dirty="0" smtClean="0">
              <a:solidFill>
                <a:schemeClr val="accent1">
                  <a:lumMod val="75000"/>
                </a:schemeClr>
              </a:solidFill>
              <a:latin typeface="Arial" panose="020B0604020202020204" pitchFamily="34" charset="0"/>
              <a:cs typeface="Arial" panose="020B0604020202020204" pitchFamily="34" charset="0"/>
            </a:rPr>
            <a:t>№ 01-02-01/02-19288 от 24.04.2014</a:t>
          </a:r>
          <a:endParaRPr lang="ru-RU" sz="1600" b="1" kern="1200" dirty="0">
            <a:solidFill>
              <a:schemeClr val="accent1">
                <a:lumMod val="75000"/>
              </a:schemeClr>
            </a:solidFill>
          </a:endParaRPr>
        </a:p>
        <a:p>
          <a:pPr marL="171450" lvl="1" indent="-171450" algn="l" defTabSz="800100">
            <a:lnSpc>
              <a:spcPct val="90000"/>
            </a:lnSpc>
            <a:spcBef>
              <a:spcPct val="0"/>
            </a:spcBef>
            <a:spcAft>
              <a:spcPct val="15000"/>
            </a:spcAft>
            <a:buChar char="••"/>
          </a:pPr>
          <a:endParaRPr lang="ru-RU" sz="1800" kern="1200" dirty="0">
            <a:solidFill>
              <a:schemeClr val="accent1">
                <a:lumMod val="75000"/>
              </a:schemeClr>
            </a:solidFill>
          </a:endParaRPr>
        </a:p>
      </dsp:txBody>
      <dsp:txXfrm rot="-5400000">
        <a:off x="1000512" y="3088548"/>
        <a:ext cx="7747299" cy="150920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93EF1-0B52-5148-882F-D572A9550A28}">
      <dsp:nvSpPr>
        <dsp:cNvPr id="0" name=""/>
        <dsp:cNvSpPr/>
      </dsp:nvSpPr>
      <dsp:spPr>
        <a:xfrm>
          <a:off x="-6563765" y="-1004603"/>
          <a:ext cx="7818531" cy="7818531"/>
        </a:xfrm>
        <a:prstGeom prst="blockArc">
          <a:avLst>
            <a:gd name="adj1" fmla="val 18900000"/>
            <a:gd name="adj2" fmla="val 2700000"/>
            <a:gd name="adj3" fmla="val 276"/>
          </a:avLst>
        </a:prstGeom>
        <a:noFill/>
        <a:ln w="19050" cap="flat" cmpd="sng" algn="ctr">
          <a:solidFill>
            <a:schemeClr val="accent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14FBF87-EB19-8C44-853C-D851A988D3EB}">
      <dsp:nvSpPr>
        <dsp:cNvPr id="0" name=""/>
        <dsp:cNvSpPr/>
      </dsp:nvSpPr>
      <dsp:spPr>
        <a:xfrm>
          <a:off x="318652" y="184038"/>
          <a:ext cx="8392066" cy="303962"/>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45720" rIns="45720" bIns="45720" numCol="1" spcCol="1270" anchor="ctr" anchorCtr="0">
          <a:noAutofit/>
        </a:bodyPr>
        <a:lstStyle/>
        <a:p>
          <a:pPr lvl="0" algn="l" defTabSz="800100">
            <a:lnSpc>
              <a:spcPct val="90000"/>
            </a:lnSpc>
            <a:spcBef>
              <a:spcPct val="0"/>
            </a:spcBef>
            <a:spcAft>
              <a:spcPct val="35000"/>
            </a:spcAft>
          </a:pPr>
          <a:r>
            <a:rPr lang="ru-RU" sz="1800" b="1" kern="1200" dirty="0" smtClean="0">
              <a:latin typeface="Arial" panose="020B0604020202020204" pitchFamily="34" charset="0"/>
              <a:cs typeface="Arial" panose="020B0604020202020204" pitchFamily="34" charset="0"/>
            </a:rPr>
            <a:t>Организация планирования и исполнения бюджета</a:t>
          </a:r>
          <a:endParaRPr lang="ru-RU" sz="1800" b="1" kern="1200" dirty="0">
            <a:latin typeface="Arial" panose="020B0604020202020204" pitchFamily="34" charset="0"/>
            <a:cs typeface="Arial" panose="020B0604020202020204" pitchFamily="34" charset="0"/>
          </a:endParaRPr>
        </a:p>
      </dsp:txBody>
      <dsp:txXfrm>
        <a:off x="318652" y="184038"/>
        <a:ext cx="8392066" cy="303962"/>
      </dsp:txXfrm>
    </dsp:sp>
    <dsp:sp modelId="{C8B7D29B-8FF6-4440-B5CF-9D939E0AA967}">
      <dsp:nvSpPr>
        <dsp:cNvPr id="0" name=""/>
        <dsp:cNvSpPr/>
      </dsp:nvSpPr>
      <dsp:spPr>
        <a:xfrm>
          <a:off x="53159" y="131335"/>
          <a:ext cx="532617" cy="471427"/>
        </a:xfrm>
        <a:prstGeom prst="ellipse">
          <a:avLst/>
        </a:prstGeom>
        <a:solidFill>
          <a:schemeClr val="bg1"/>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D64175BA-EAA1-4B4C-B023-A0DC88471B96}">
      <dsp:nvSpPr>
        <dsp:cNvPr id="0" name=""/>
        <dsp:cNvSpPr/>
      </dsp:nvSpPr>
      <dsp:spPr>
        <a:xfrm>
          <a:off x="822715" y="659086"/>
          <a:ext cx="7913959" cy="449217"/>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45720" rIns="45720" bIns="45720" numCol="1" spcCol="1270" anchor="ctr" anchorCtr="0">
          <a:noAutofit/>
        </a:bodyPr>
        <a:lstStyle/>
        <a:p>
          <a:pPr lvl="0" algn="l" defTabSz="800100">
            <a:lnSpc>
              <a:spcPct val="90000"/>
            </a:lnSpc>
            <a:spcBef>
              <a:spcPct val="0"/>
            </a:spcBef>
            <a:spcAft>
              <a:spcPct val="35000"/>
            </a:spcAft>
          </a:pPr>
          <a:r>
            <a:rPr lang="ru-RU" sz="1800" b="1" kern="1200" dirty="0" smtClean="0">
              <a:latin typeface="Arial" panose="020B0604020202020204" pitchFamily="34" charset="0"/>
              <a:cs typeface="Arial" panose="020B0604020202020204" pitchFamily="34" charset="0"/>
            </a:rPr>
            <a:t>Организация кассового обслуживания и казначейского исполнения бюджетов</a:t>
          </a:r>
          <a:endParaRPr lang="ru-RU" sz="1800" b="1" kern="1200" dirty="0">
            <a:latin typeface="Arial" panose="020B0604020202020204" pitchFamily="34" charset="0"/>
            <a:cs typeface="Arial" panose="020B0604020202020204" pitchFamily="34" charset="0"/>
          </a:endParaRPr>
        </a:p>
      </dsp:txBody>
      <dsp:txXfrm>
        <a:off x="822715" y="659086"/>
        <a:ext cx="7913959" cy="449217"/>
      </dsp:txXfrm>
    </dsp:sp>
    <dsp:sp modelId="{3F657CE4-8DBB-C64A-8AAD-FA6E3F35EB60}">
      <dsp:nvSpPr>
        <dsp:cNvPr id="0" name=""/>
        <dsp:cNvSpPr/>
      </dsp:nvSpPr>
      <dsp:spPr>
        <a:xfrm>
          <a:off x="469176" y="606388"/>
          <a:ext cx="537388" cy="574602"/>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8292CF5-4719-BC48-AF41-374D0958582B}">
      <dsp:nvSpPr>
        <dsp:cNvPr id="0" name=""/>
        <dsp:cNvSpPr/>
      </dsp:nvSpPr>
      <dsp:spPr>
        <a:xfrm>
          <a:off x="1148626" y="1300204"/>
          <a:ext cx="7603139" cy="1151393"/>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45720" rIns="45720" bIns="45720" numCol="1" spcCol="1270" anchor="ctr" anchorCtr="0">
          <a:noAutofit/>
        </a:bodyPr>
        <a:lstStyle/>
        <a:p>
          <a:pPr lvl="0" algn="l" defTabSz="800100">
            <a:lnSpc>
              <a:spcPct val="90000"/>
            </a:lnSpc>
            <a:spcBef>
              <a:spcPct val="0"/>
            </a:spcBef>
            <a:spcAft>
              <a:spcPct val="35000"/>
            </a:spcAft>
          </a:pPr>
          <a:r>
            <a:rPr lang="ru-RU" sz="1800" b="1" kern="1200" dirty="0" smtClean="0">
              <a:latin typeface="Arial" panose="020B0604020202020204" pitchFamily="34" charset="0"/>
              <a:cs typeface="Arial" panose="020B0604020202020204" pitchFamily="34" charset="0"/>
            </a:rPr>
            <a:t>Применение бюджетной классификации, организация бухгалтерского (бюджетного) учета и отчетности.</a:t>
          </a:r>
        </a:p>
        <a:p>
          <a:pPr lvl="0" algn="l" defTabSz="800100">
            <a:lnSpc>
              <a:spcPct val="90000"/>
            </a:lnSpc>
            <a:spcBef>
              <a:spcPct val="0"/>
            </a:spcBef>
            <a:spcAft>
              <a:spcPct val="35000"/>
            </a:spcAft>
          </a:pPr>
          <a:r>
            <a:rPr lang="ru-RU" sz="1800" b="1" kern="1200" dirty="0" smtClean="0">
              <a:latin typeface="Arial" panose="020B0604020202020204" pitchFamily="34" charset="0"/>
              <a:cs typeface="Arial" panose="020B0604020202020204" pitchFamily="34" charset="0"/>
            </a:rPr>
            <a:t>Создание системы государственного (муниципального) финансового контроля</a:t>
          </a:r>
        </a:p>
      </dsp:txBody>
      <dsp:txXfrm>
        <a:off x="1148626" y="1300204"/>
        <a:ext cx="7603139" cy="1151393"/>
      </dsp:txXfrm>
    </dsp:sp>
    <dsp:sp modelId="{4D890868-2E5F-E447-B79E-2685842E5821}">
      <dsp:nvSpPr>
        <dsp:cNvPr id="0" name=""/>
        <dsp:cNvSpPr/>
      </dsp:nvSpPr>
      <dsp:spPr>
        <a:xfrm>
          <a:off x="1180714" y="3733384"/>
          <a:ext cx="247437" cy="45720"/>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1A326A3-B4E2-4182-A414-1993B6058E92}">
      <dsp:nvSpPr>
        <dsp:cNvPr id="0" name=""/>
        <dsp:cNvSpPr/>
      </dsp:nvSpPr>
      <dsp:spPr>
        <a:xfrm>
          <a:off x="1182773" y="2640686"/>
          <a:ext cx="7568304" cy="527951"/>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45720" rIns="45720" bIns="45720" numCol="1" spcCol="1270" anchor="ctr" anchorCtr="0">
          <a:noAutofit/>
        </a:bodyPr>
        <a:lstStyle/>
        <a:p>
          <a:pPr lvl="0" algn="l" defTabSz="800100">
            <a:lnSpc>
              <a:spcPct val="90000"/>
            </a:lnSpc>
            <a:spcBef>
              <a:spcPct val="0"/>
            </a:spcBef>
            <a:spcAft>
              <a:spcPct val="35000"/>
            </a:spcAft>
          </a:pPr>
          <a:r>
            <a:rPr lang="ru-RU" sz="1800" b="1" kern="1200" smtClean="0">
              <a:latin typeface="Arial" panose="020B0604020202020204" pitchFamily="34" charset="0"/>
              <a:cs typeface="Arial" panose="020B0604020202020204" pitchFamily="34" charset="0"/>
            </a:rPr>
            <a:t>Информационно-технологическое обеспечение в сфере управления финансами</a:t>
          </a:r>
          <a:endParaRPr lang="ru-RU" sz="1800" b="1" kern="1200" dirty="0" smtClean="0">
            <a:latin typeface="Arial" panose="020B0604020202020204" pitchFamily="34" charset="0"/>
            <a:cs typeface="Arial" panose="020B0604020202020204" pitchFamily="34" charset="0"/>
          </a:endParaRPr>
        </a:p>
      </dsp:txBody>
      <dsp:txXfrm>
        <a:off x="1182773" y="2640686"/>
        <a:ext cx="7568304" cy="527951"/>
      </dsp:txXfrm>
    </dsp:sp>
    <dsp:sp modelId="{A9656220-34E5-490B-B039-6927146BD94B}">
      <dsp:nvSpPr>
        <dsp:cNvPr id="0" name=""/>
        <dsp:cNvSpPr/>
      </dsp:nvSpPr>
      <dsp:spPr>
        <a:xfrm>
          <a:off x="954877" y="2574692"/>
          <a:ext cx="659939" cy="659939"/>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BFF15387-CF4F-634C-BA65-8EB7889453F1}">
      <dsp:nvSpPr>
        <dsp:cNvPr id="0" name=""/>
        <dsp:cNvSpPr/>
      </dsp:nvSpPr>
      <dsp:spPr>
        <a:xfrm>
          <a:off x="1358940" y="3406400"/>
          <a:ext cx="7384675" cy="630109"/>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45720" rIns="45720" bIns="45720" numCol="1" spcCol="1270" anchor="ctr" anchorCtr="0">
          <a:noAutofit/>
        </a:bodyPr>
        <a:lstStyle/>
        <a:p>
          <a:pPr lvl="0" algn="l" defTabSz="800100">
            <a:lnSpc>
              <a:spcPct val="90000"/>
            </a:lnSpc>
            <a:spcBef>
              <a:spcPct val="0"/>
            </a:spcBef>
            <a:spcAft>
              <a:spcPct val="35000"/>
            </a:spcAft>
          </a:pPr>
          <a:r>
            <a:rPr lang="ru-RU" sz="1800" b="1" kern="1200" dirty="0" smtClean="0">
              <a:latin typeface="Arial" panose="020B0604020202020204" pitchFamily="34" charset="0"/>
              <a:cs typeface="Arial" panose="020B0604020202020204" pitchFamily="34" charset="0"/>
            </a:rPr>
            <a:t> Организация прогнозирования и администрирования доходов</a:t>
          </a:r>
        </a:p>
      </dsp:txBody>
      <dsp:txXfrm>
        <a:off x="1358940" y="3406400"/>
        <a:ext cx="7384675" cy="630109"/>
      </dsp:txXfrm>
    </dsp:sp>
    <dsp:sp modelId="{253A4004-610F-284D-81C8-6CCB6CEC92EC}">
      <dsp:nvSpPr>
        <dsp:cNvPr id="0" name=""/>
        <dsp:cNvSpPr/>
      </dsp:nvSpPr>
      <dsp:spPr>
        <a:xfrm>
          <a:off x="911278" y="1660243"/>
          <a:ext cx="449121" cy="499547"/>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04AC2D80-2878-4548-AFE1-0DEE5D5C556C}">
      <dsp:nvSpPr>
        <dsp:cNvPr id="0" name=""/>
        <dsp:cNvSpPr/>
      </dsp:nvSpPr>
      <dsp:spPr>
        <a:xfrm>
          <a:off x="894732" y="4333918"/>
          <a:ext cx="7863309" cy="549951"/>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45720" rIns="45720" bIns="45720" numCol="1" spcCol="1270" anchor="ctr" anchorCtr="0">
          <a:noAutofit/>
        </a:bodyPr>
        <a:lstStyle/>
        <a:p>
          <a:pPr lvl="0" algn="l" defTabSz="800100">
            <a:lnSpc>
              <a:spcPct val="90000"/>
            </a:lnSpc>
            <a:spcBef>
              <a:spcPct val="0"/>
            </a:spcBef>
            <a:spcAft>
              <a:spcPct val="35000"/>
            </a:spcAft>
          </a:pPr>
          <a:r>
            <a:rPr lang="ru-RU" sz="1800" b="1" kern="1200" dirty="0" smtClean="0">
              <a:latin typeface="Arial" panose="020B0604020202020204" pitchFamily="34" charset="0"/>
              <a:cs typeface="Arial" panose="020B0604020202020204" pitchFamily="34" charset="0"/>
            </a:rPr>
            <a:t>Определение порядка приведения в соответствие с законодательством РФ учредительных документов учреждений</a:t>
          </a:r>
        </a:p>
      </dsp:txBody>
      <dsp:txXfrm>
        <a:off x="894732" y="4333918"/>
        <a:ext cx="7863309" cy="549951"/>
      </dsp:txXfrm>
    </dsp:sp>
    <dsp:sp modelId="{87D05B66-69EC-4E5A-978B-C3EF697FD916}">
      <dsp:nvSpPr>
        <dsp:cNvPr id="0" name=""/>
        <dsp:cNvSpPr/>
      </dsp:nvSpPr>
      <dsp:spPr>
        <a:xfrm>
          <a:off x="534702" y="4252533"/>
          <a:ext cx="659939" cy="659939"/>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A65F9DDE-E664-488F-8F8B-27C564F493E2}">
      <dsp:nvSpPr>
        <dsp:cNvPr id="0" name=""/>
        <dsp:cNvSpPr/>
      </dsp:nvSpPr>
      <dsp:spPr>
        <a:xfrm>
          <a:off x="365395" y="5173694"/>
          <a:ext cx="8392066" cy="446990"/>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19061" tIns="38100" rIns="38100" bIns="38100" numCol="1" spcCol="1270" anchor="ctr" anchorCtr="0">
          <a:noAutofit/>
        </a:bodyPr>
        <a:lstStyle/>
        <a:p>
          <a:pPr lvl="0" algn="l" defTabSz="666750">
            <a:lnSpc>
              <a:spcPct val="90000"/>
            </a:lnSpc>
            <a:spcBef>
              <a:spcPct val="0"/>
            </a:spcBef>
            <a:spcAft>
              <a:spcPct val="35000"/>
            </a:spcAft>
          </a:pPr>
          <a:r>
            <a:rPr lang="ru-RU" sz="1500" b="1" kern="1200" dirty="0" smtClean="0">
              <a:latin typeface="Arial" panose="020B0604020202020204" pitchFamily="34" charset="0"/>
              <a:cs typeface="Arial" panose="020B0604020202020204" pitchFamily="34" charset="0"/>
            </a:rPr>
            <a:t>Формирование системы местного самоуправления и межбюджетных отношений</a:t>
          </a:r>
        </a:p>
      </dsp:txBody>
      <dsp:txXfrm>
        <a:off x="365395" y="5173694"/>
        <a:ext cx="8392066" cy="446990"/>
      </dsp:txXfrm>
    </dsp:sp>
    <dsp:sp modelId="{E3B9B327-5A84-4FA6-8864-C71D10C360A4}">
      <dsp:nvSpPr>
        <dsp:cNvPr id="0" name=""/>
        <dsp:cNvSpPr/>
      </dsp:nvSpPr>
      <dsp:spPr>
        <a:xfrm>
          <a:off x="77554" y="5032756"/>
          <a:ext cx="659939" cy="659939"/>
        </a:xfrm>
        <a:prstGeom prst="ellipse">
          <a:avLst/>
        </a:prstGeom>
        <a:solidFill>
          <a:schemeClr val="lt1">
            <a:hueOff val="0"/>
            <a:satOff val="0"/>
            <a:lumOff val="0"/>
            <a:alphaOff val="0"/>
          </a:schemeClr>
        </a:solid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C79BB7-8F5D-41FB-9C69-809F3FBFB31D}">
      <dsp:nvSpPr>
        <dsp:cNvPr id="0" name=""/>
        <dsp:cNvSpPr/>
      </dsp:nvSpPr>
      <dsp:spPr>
        <a:xfrm rot="10800000">
          <a:off x="107506" y="1860"/>
          <a:ext cx="8928987" cy="1249081"/>
        </a:xfrm>
        <a:prstGeom prst="homePlate">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5637" tIns="68580" rIns="128016" bIns="68580" numCol="1" spcCol="1270" anchor="ctr" anchorCtr="0">
          <a:noAutofit/>
        </a:bodyPr>
        <a:lstStyle/>
        <a:p>
          <a:pPr lvl="0" algn="ctr" defTabSz="800100">
            <a:lnSpc>
              <a:spcPct val="90000"/>
            </a:lnSpc>
            <a:spcBef>
              <a:spcPct val="0"/>
            </a:spcBef>
            <a:spcAft>
              <a:spcPct val="35000"/>
            </a:spcAft>
          </a:pPr>
          <a:r>
            <a:rPr lang="ru-RU" sz="1800" kern="1200" dirty="0" smtClean="0"/>
            <a:t>  </a:t>
          </a:r>
          <a:r>
            <a:rPr lang="ru-RU" sz="1800" kern="1200" dirty="0" smtClean="0">
              <a:latin typeface="Arial" panose="020B0604020202020204" pitchFamily="34" charset="0"/>
              <a:cs typeface="Arial" panose="020B0604020202020204" pitchFamily="34" charset="0"/>
            </a:rPr>
            <a:t>Разработаны совместно с кафедрой бухгалтерского учета Финансового  университета, СП «</a:t>
          </a:r>
          <a:r>
            <a:rPr lang="ru-RU" sz="2000" kern="1200" dirty="0" smtClean="0">
              <a:latin typeface="Arial" panose="020B0604020202020204" pitchFamily="34" charset="0"/>
              <a:cs typeface="Arial" panose="020B0604020202020204" pitchFamily="34" charset="0"/>
            </a:rPr>
            <a:t>1</a:t>
          </a:r>
          <a:r>
            <a:rPr lang="ru-RU" sz="1800" kern="1200" dirty="0" smtClean="0">
              <a:latin typeface="Arial" panose="020B0604020202020204" pitchFamily="34" charset="0"/>
              <a:cs typeface="Arial" panose="020B0604020202020204" pitchFamily="34" charset="0"/>
            </a:rPr>
            <a:t>С-Парус» и НПО Криста программы и планы-графики переподготовки специалистов финансовых органов и учреждений Республики Крым и г. Севастополя</a:t>
          </a:r>
          <a:endParaRPr lang="ru-RU" sz="1800" kern="1200" dirty="0">
            <a:latin typeface="Arial" panose="020B0604020202020204" pitchFamily="34" charset="0"/>
            <a:cs typeface="Arial" panose="020B0604020202020204" pitchFamily="34" charset="0"/>
          </a:endParaRPr>
        </a:p>
      </dsp:txBody>
      <dsp:txXfrm rot="10800000">
        <a:off x="419776" y="1860"/>
        <a:ext cx="8616717" cy="1249081"/>
      </dsp:txXfrm>
    </dsp:sp>
    <dsp:sp modelId="{70146732-5D2F-4660-9B19-64B37832A960}">
      <dsp:nvSpPr>
        <dsp:cNvPr id="0" name=""/>
        <dsp:cNvSpPr/>
      </dsp:nvSpPr>
      <dsp:spPr>
        <a:xfrm>
          <a:off x="147161" y="165767"/>
          <a:ext cx="919869" cy="919869"/>
        </a:xfrm>
        <a:prstGeom prst="ellipse">
          <a:avLst/>
        </a:prstGeom>
        <a:blipFill rotWithShape="1">
          <a:blip xmlns:r="http://schemas.openxmlformats.org/officeDocument/2006/relationships" r:embed="rId1"/>
          <a:stretch>
            <a:fillRect/>
          </a:stretch>
        </a:blipFill>
        <a:ln>
          <a:noFill/>
        </a:ln>
        <a:effectLst>
          <a:outerShdw blurRad="50800" dist="254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29F520E2-8030-463A-8C2E-5FF06E020413}">
      <dsp:nvSpPr>
        <dsp:cNvPr id="0" name=""/>
        <dsp:cNvSpPr/>
      </dsp:nvSpPr>
      <dsp:spPr>
        <a:xfrm rot="10800000">
          <a:off x="107506" y="1440156"/>
          <a:ext cx="8928987" cy="1747337"/>
        </a:xfrm>
        <a:prstGeom prst="homePlate">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5637" tIns="68580" rIns="128016" bIns="68580" numCol="1" spcCol="1270" anchor="ctr" anchorCtr="0">
          <a:noAutofit/>
        </a:bodyPr>
        <a:lstStyle/>
        <a:p>
          <a:pPr lvl="0" algn="ctr" defTabSz="800100">
            <a:lnSpc>
              <a:spcPct val="100000"/>
            </a:lnSpc>
            <a:spcBef>
              <a:spcPct val="0"/>
            </a:spcBef>
            <a:spcAft>
              <a:spcPct val="35000"/>
            </a:spcAft>
          </a:pPr>
          <a:r>
            <a:rPr lang="ru-RU" sz="1800" b="1" kern="1200" dirty="0" smtClean="0">
              <a:latin typeface="Arial" panose="020B0604020202020204" pitchFamily="34" charset="0"/>
              <a:cs typeface="Arial" panose="020B0604020202020204" pitchFamily="34" charset="0"/>
            </a:rPr>
            <a:t>Разработаны 121 модельный НПА: 24 законопроекта и 97 иных НПА</a:t>
          </a:r>
          <a:r>
            <a:rPr lang="ru-RU" sz="1800" kern="1200" dirty="0" smtClean="0">
              <a:latin typeface="Arial" panose="020B0604020202020204" pitchFamily="34" charset="0"/>
              <a:cs typeface="Arial" panose="020B0604020202020204" pitchFamily="34" charset="0"/>
            </a:rPr>
            <a:t>.</a:t>
          </a:r>
        </a:p>
        <a:p>
          <a:pPr lvl="0" algn="ctr" defTabSz="800100">
            <a:lnSpc>
              <a:spcPct val="100000"/>
            </a:lnSpc>
            <a:spcBef>
              <a:spcPct val="0"/>
            </a:spcBef>
            <a:spcAft>
              <a:spcPct val="35000"/>
            </a:spcAft>
          </a:pPr>
          <a:r>
            <a:rPr lang="ru-RU" sz="1800" kern="1200" dirty="0" smtClean="0">
              <a:latin typeface="Arial" panose="020B0604020202020204" pitchFamily="34" charset="0"/>
              <a:cs typeface="Arial" panose="020B0604020202020204" pitchFamily="34" charset="0"/>
            </a:rPr>
            <a:t>Приняты Постановления правительства РФ об особенностях составления проектов бюджетов и исполнения бюджетов Крыма и Севастополя</a:t>
          </a:r>
        </a:p>
        <a:p>
          <a:pPr lvl="0" algn="ctr" defTabSz="800100">
            <a:lnSpc>
              <a:spcPct val="100000"/>
            </a:lnSpc>
            <a:spcBef>
              <a:spcPct val="0"/>
            </a:spcBef>
            <a:spcAft>
              <a:spcPct val="35000"/>
            </a:spcAft>
          </a:pPr>
          <a:r>
            <a:rPr lang="ru-RU" sz="1800" kern="1200" dirty="0" smtClean="0">
              <a:latin typeface="Arial" panose="020B0604020202020204" pitchFamily="34" charset="0"/>
              <a:cs typeface="Arial" panose="020B0604020202020204" pitchFamily="34" charset="0"/>
            </a:rPr>
            <a:t>Установлена методология применения бюджетной классификации и особенности администрирования доходов на переходный период</a:t>
          </a:r>
          <a:endParaRPr lang="ru-RU" sz="1800" kern="1200" dirty="0">
            <a:latin typeface="Arial" panose="020B0604020202020204" pitchFamily="34" charset="0"/>
            <a:cs typeface="Arial" panose="020B0604020202020204" pitchFamily="34" charset="0"/>
          </a:endParaRPr>
        </a:p>
      </dsp:txBody>
      <dsp:txXfrm rot="10800000">
        <a:off x="544340" y="1440156"/>
        <a:ext cx="8492153" cy="1747337"/>
      </dsp:txXfrm>
    </dsp:sp>
    <dsp:sp modelId="{2ACA9B8A-406C-46BC-AA7E-79E55B6B7C43}">
      <dsp:nvSpPr>
        <dsp:cNvPr id="0" name=""/>
        <dsp:cNvSpPr/>
      </dsp:nvSpPr>
      <dsp:spPr>
        <a:xfrm>
          <a:off x="147161" y="1951875"/>
          <a:ext cx="919869" cy="919869"/>
        </a:xfrm>
        <a:prstGeom prst="ellipse">
          <a:avLst/>
        </a:prstGeom>
        <a:blipFill rotWithShape="1">
          <a:blip xmlns:r="http://schemas.openxmlformats.org/officeDocument/2006/relationships" r:embed="rId2"/>
          <a:stretch>
            <a:fillRect/>
          </a:stretch>
        </a:blipFill>
        <a:ln>
          <a:noFill/>
        </a:ln>
        <a:effectLst>
          <a:outerShdw blurRad="50800" dist="254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 modelId="{A0074509-BFD5-4420-B035-E2F0CE5A87E3}">
      <dsp:nvSpPr>
        <dsp:cNvPr id="0" name=""/>
        <dsp:cNvSpPr/>
      </dsp:nvSpPr>
      <dsp:spPr>
        <a:xfrm rot="10800000">
          <a:off x="107506" y="3408270"/>
          <a:ext cx="8928987" cy="1779275"/>
        </a:xfrm>
        <a:prstGeom prst="homePlate">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5637" tIns="76200" rIns="142240" bIns="76200" numCol="1" spcCol="1270" anchor="ctr" anchorCtr="0">
          <a:noAutofit/>
        </a:bodyPr>
        <a:lstStyle/>
        <a:p>
          <a:pPr lvl="0" algn="l" defTabSz="889000">
            <a:lnSpc>
              <a:spcPct val="90000"/>
            </a:lnSpc>
            <a:spcBef>
              <a:spcPct val="0"/>
            </a:spcBef>
            <a:spcAft>
              <a:spcPct val="35000"/>
            </a:spcAft>
          </a:pPr>
          <a:r>
            <a:rPr lang="ru-RU" sz="2000" b="1" kern="1200" dirty="0" smtClean="0">
              <a:latin typeface="Arial" panose="020B0604020202020204" pitchFamily="34" charset="0"/>
              <a:cs typeface="Arial" panose="020B0604020202020204" pitchFamily="34" charset="0"/>
            </a:rPr>
            <a:t>     Проведено обучение:</a:t>
          </a:r>
        </a:p>
        <a:p>
          <a:pPr lvl="0" algn="l" defTabSz="889000">
            <a:lnSpc>
              <a:spcPct val="90000"/>
            </a:lnSpc>
            <a:spcBef>
              <a:spcPct val="0"/>
            </a:spcBef>
            <a:spcAft>
              <a:spcPct val="35000"/>
            </a:spcAft>
          </a:pPr>
          <a:r>
            <a:rPr lang="ru-RU" sz="1400" kern="1200" dirty="0" smtClean="0">
              <a:effectLst/>
              <a:latin typeface="Arial" panose="020B0604020202020204" pitchFamily="34" charset="0"/>
              <a:ea typeface="+mn-ea"/>
              <a:cs typeface="Arial" panose="020B0604020202020204" pitchFamily="34" charset="0"/>
            </a:rPr>
            <a:t>    ведению бухгалтерского и бюджетного учёта  и формированию бухгалтерской отчётности и по     формированию сводной (консолидированной)  бухгалтерской отчетности в соответствии с бюджетным законодательством Российской Федерации </a:t>
          </a:r>
          <a:r>
            <a:rPr lang="ru-RU" sz="1800" kern="1200" dirty="0" smtClean="0">
              <a:latin typeface="Arial" panose="020B0604020202020204" pitchFamily="34" charset="0"/>
              <a:cs typeface="Arial" panose="020B0604020202020204" pitchFamily="34" charset="0"/>
            </a:rPr>
            <a:t>– 2871 </a:t>
          </a:r>
          <a:r>
            <a:rPr lang="ru-RU" sz="1400" kern="1200" dirty="0" smtClean="0">
              <a:effectLst/>
              <a:latin typeface="Arial" panose="020B0604020202020204" pitchFamily="34" charset="0"/>
              <a:ea typeface="+mn-ea"/>
              <a:cs typeface="Arial" panose="020B0604020202020204" pitchFamily="34" charset="0"/>
            </a:rPr>
            <a:t>чел.</a:t>
          </a:r>
        </a:p>
        <a:p>
          <a:pPr lvl="0" algn="l" defTabSz="889000">
            <a:lnSpc>
              <a:spcPct val="90000"/>
            </a:lnSpc>
            <a:spcBef>
              <a:spcPct val="0"/>
            </a:spcBef>
            <a:spcAft>
              <a:spcPct val="35000"/>
            </a:spcAft>
          </a:pPr>
          <a:r>
            <a:rPr lang="ru-RU" sz="1400" kern="1200" dirty="0" smtClean="0">
              <a:effectLst/>
              <a:latin typeface="Arial" panose="020B0604020202020204" pitchFamily="34" charset="0"/>
              <a:ea typeface="+mn-ea"/>
              <a:cs typeface="Arial" panose="020B0604020202020204" pitchFamily="34" charset="0"/>
            </a:rPr>
            <a:t>   использованию ПП – </a:t>
          </a:r>
          <a:r>
            <a:rPr lang="ru-RU" sz="1800" kern="1200" dirty="0" smtClean="0">
              <a:latin typeface="Arial" panose="020B0604020202020204" pitchFamily="34" charset="0"/>
              <a:cs typeface="Arial" panose="020B0604020202020204" pitchFamily="34" charset="0"/>
            </a:rPr>
            <a:t>2269</a:t>
          </a:r>
          <a:r>
            <a:rPr lang="ru-RU" sz="1400" kern="1200" dirty="0" smtClean="0">
              <a:effectLst/>
              <a:latin typeface="Arial" panose="020B0604020202020204" pitchFamily="34" charset="0"/>
              <a:ea typeface="+mn-ea"/>
              <a:cs typeface="Arial" panose="020B0604020202020204" pitchFamily="34" charset="0"/>
            </a:rPr>
            <a:t> чел. (1С; Парус); </a:t>
          </a:r>
          <a:r>
            <a:rPr lang="ru-RU" sz="1800" kern="1200" dirty="0" smtClean="0">
              <a:latin typeface="Arial" panose="020B0604020202020204" pitchFamily="34" charset="0"/>
              <a:cs typeface="Arial" panose="020B0604020202020204" pitchFamily="34" charset="0"/>
            </a:rPr>
            <a:t>2112</a:t>
          </a:r>
          <a:r>
            <a:rPr lang="ru-RU" sz="1400" kern="1200" dirty="0" smtClean="0">
              <a:effectLst/>
              <a:latin typeface="Arial" panose="020B0604020202020204" pitchFamily="34" charset="0"/>
              <a:ea typeface="+mn-ea"/>
              <a:cs typeface="Arial" panose="020B0604020202020204" pitchFamily="34" charset="0"/>
            </a:rPr>
            <a:t> чел. (Криста).</a:t>
          </a:r>
        </a:p>
        <a:p>
          <a:pPr marL="0" marR="0" lvl="0" indent="0" algn="l" defTabSz="914400" eaLnBrk="1" fontAlgn="auto" latinLnBrk="0" hangingPunct="1">
            <a:lnSpc>
              <a:spcPct val="100000"/>
            </a:lnSpc>
            <a:spcBef>
              <a:spcPct val="0"/>
            </a:spcBef>
            <a:spcAft>
              <a:spcPts val="0"/>
            </a:spcAft>
            <a:buClrTx/>
            <a:buSzTx/>
            <a:buFontTx/>
            <a:buNone/>
            <a:tabLst/>
            <a:defRPr/>
          </a:pPr>
          <a:r>
            <a:rPr lang="ru-RU" sz="1400" kern="1200" dirty="0" smtClean="0">
              <a:effectLst/>
              <a:latin typeface="Arial" panose="020B0604020202020204" pitchFamily="34" charset="0"/>
              <a:ea typeface="+mn-ea"/>
              <a:cs typeface="Arial" panose="020B0604020202020204" pitchFamily="34" charset="0"/>
            </a:rPr>
            <a:t>Установлено ПО</a:t>
          </a:r>
          <a:r>
            <a:rPr lang="ru-RU" sz="1800" kern="1200" dirty="0" smtClean="0">
              <a:latin typeface="Arial" panose="020B0604020202020204" pitchFamily="34" charset="0"/>
              <a:cs typeface="Arial" panose="020B0604020202020204" pitchFamily="34" charset="0"/>
            </a:rPr>
            <a:t>: 916 </a:t>
          </a:r>
          <a:r>
            <a:rPr lang="ru-RU" sz="1400" kern="1200" dirty="0" smtClean="0">
              <a:effectLst/>
              <a:latin typeface="Arial" panose="020B0604020202020204" pitchFamily="34" charset="0"/>
              <a:ea typeface="+mn-ea"/>
              <a:cs typeface="Arial" panose="020B0604020202020204" pitchFamily="34" charset="0"/>
            </a:rPr>
            <a:t>комплектов (1С; Парус); </a:t>
          </a:r>
          <a:r>
            <a:rPr lang="ru-RU" sz="1800" kern="1200" dirty="0" smtClean="0">
              <a:latin typeface="Arial" panose="020B0604020202020204" pitchFamily="34" charset="0"/>
              <a:cs typeface="Arial" panose="020B0604020202020204" pitchFamily="34" charset="0"/>
            </a:rPr>
            <a:t>275</a:t>
          </a:r>
          <a:r>
            <a:rPr lang="ru-RU" sz="1400" kern="1200" dirty="0" smtClean="0">
              <a:effectLst/>
              <a:latin typeface="Arial" panose="020B0604020202020204" pitchFamily="34" charset="0"/>
              <a:ea typeface="+mn-ea"/>
              <a:cs typeface="Arial" panose="020B0604020202020204" pitchFamily="34" charset="0"/>
            </a:rPr>
            <a:t> комплектов (Криста).</a:t>
          </a:r>
        </a:p>
        <a:p>
          <a:pPr lvl="0" algn="l" defTabSz="889000">
            <a:lnSpc>
              <a:spcPct val="90000"/>
            </a:lnSpc>
            <a:spcBef>
              <a:spcPct val="0"/>
            </a:spcBef>
            <a:spcAft>
              <a:spcPct val="35000"/>
            </a:spcAft>
          </a:pPr>
          <a:endParaRPr lang="ru-RU" sz="1400" kern="1200" dirty="0"/>
        </a:p>
      </dsp:txBody>
      <dsp:txXfrm rot="10800000">
        <a:off x="552325" y="3408270"/>
        <a:ext cx="8484168" cy="1779275"/>
      </dsp:txXfrm>
    </dsp:sp>
    <dsp:sp modelId="{D992B70B-3B9A-4F74-A058-4548CDFFCD4C}">
      <dsp:nvSpPr>
        <dsp:cNvPr id="0" name=""/>
        <dsp:cNvSpPr/>
      </dsp:nvSpPr>
      <dsp:spPr>
        <a:xfrm>
          <a:off x="147161" y="3819585"/>
          <a:ext cx="919869" cy="919869"/>
        </a:xfrm>
        <a:prstGeom prst="ellipse">
          <a:avLst/>
        </a:prstGeom>
        <a:blipFill rotWithShape="1">
          <a:blip xmlns:r="http://schemas.openxmlformats.org/officeDocument/2006/relationships" r:embed="rId3"/>
          <a:stretch>
            <a:fillRect/>
          </a:stretch>
        </a:blipFill>
        <a:ln>
          <a:noFill/>
        </a:ln>
        <a:effectLst>
          <a:outerShdw blurRad="50800" dist="25400" dir="5400000" rotWithShape="0">
            <a:srgbClr val="000000">
              <a:alpha val="45000"/>
            </a:srgbClr>
          </a:outerShdw>
        </a:effectLst>
        <a:scene3d>
          <a:camera prst="orthographicFront"/>
          <a:lightRig rig="flat" dir="t"/>
        </a:scene3d>
        <a:sp3d z="127000" prstMaterial="plastic">
          <a:bevelT w="88900" h="88900"/>
          <a:bevelB w="88900" h="31750" prst="angle"/>
        </a:sp3d>
      </dsp:spPr>
      <dsp:style>
        <a:lnRef idx="0">
          <a:scrgbClr r="0" g="0" b="0"/>
        </a:lnRef>
        <a:fillRef idx="3">
          <a:scrgbClr r="0" g="0" b="0"/>
        </a:fillRef>
        <a:effectRef idx="2">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493EF1-0B52-5148-882F-D572A9550A28}">
      <dsp:nvSpPr>
        <dsp:cNvPr id="0" name=""/>
        <dsp:cNvSpPr/>
      </dsp:nvSpPr>
      <dsp:spPr>
        <a:xfrm>
          <a:off x="-6523069" y="-997626"/>
          <a:ext cx="7764012" cy="7764012"/>
        </a:xfrm>
        <a:prstGeom prst="blockArc">
          <a:avLst>
            <a:gd name="adj1" fmla="val 18900000"/>
            <a:gd name="adj2" fmla="val 2700000"/>
            <a:gd name="adj3" fmla="val 278"/>
          </a:avLst>
        </a:prstGeom>
        <a:noFill/>
        <a:ln w="19050" cap="flat" cmpd="sng" algn="ctr">
          <a:solidFill>
            <a:schemeClr val="accent2">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914FBF87-EB19-8C44-853C-D851A988D3EB}">
      <dsp:nvSpPr>
        <dsp:cNvPr id="0" name=""/>
        <dsp:cNvSpPr/>
      </dsp:nvSpPr>
      <dsp:spPr>
        <a:xfrm>
          <a:off x="417966" y="107036"/>
          <a:ext cx="8333151" cy="607334"/>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072" tIns="50800" rIns="50800" bIns="50800" numCol="1" spcCol="1270" anchor="ctr" anchorCtr="0">
          <a:noAutofit/>
        </a:bodyPr>
        <a:lstStyle/>
        <a:p>
          <a:pPr lvl="0" algn="l" defTabSz="889000">
            <a:lnSpc>
              <a:spcPct val="90000"/>
            </a:lnSpc>
            <a:spcBef>
              <a:spcPct val="0"/>
            </a:spcBef>
            <a:spcAft>
              <a:spcPct val="35000"/>
            </a:spcAft>
          </a:pPr>
          <a:r>
            <a:rPr lang="ru-RU" sz="2000" b="1" kern="1200" dirty="0" smtClean="0">
              <a:latin typeface="Arial" panose="020B0604020202020204" pitchFamily="34" charset="0"/>
              <a:cs typeface="Arial" panose="020B0604020202020204" pitchFamily="34" charset="0"/>
            </a:rPr>
            <a:t>1. Повышение эффективности оказания государственных (муниципальных) услуг</a:t>
          </a:r>
          <a:endParaRPr lang="ru-RU" sz="2000" b="1" kern="1200" dirty="0">
            <a:latin typeface="Arial" panose="020B0604020202020204" pitchFamily="34" charset="0"/>
            <a:cs typeface="Arial" panose="020B0604020202020204" pitchFamily="34" charset="0"/>
          </a:endParaRPr>
        </a:p>
      </dsp:txBody>
      <dsp:txXfrm>
        <a:off x="417966" y="107036"/>
        <a:ext cx="8333151" cy="607334"/>
      </dsp:txXfrm>
    </dsp:sp>
    <dsp:sp modelId="{C8B7D29B-8FF6-4440-B5CF-9D939E0AA967}">
      <dsp:nvSpPr>
        <dsp:cNvPr id="0" name=""/>
        <dsp:cNvSpPr/>
      </dsp:nvSpPr>
      <dsp:spPr>
        <a:xfrm>
          <a:off x="57906" y="35029"/>
          <a:ext cx="759168" cy="759168"/>
        </a:xfrm>
        <a:prstGeom prst="ellipse">
          <a:avLst/>
        </a:prstGeom>
        <a:blipFill rotWithShape="0">
          <a:blip xmlns:r="http://schemas.openxmlformats.org/officeDocument/2006/relationships" r:embed="rId1"/>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D64175BA-EAA1-4B4C-B023-A0DC88471B96}">
      <dsp:nvSpPr>
        <dsp:cNvPr id="0" name=""/>
        <dsp:cNvSpPr/>
      </dsp:nvSpPr>
      <dsp:spPr>
        <a:xfrm>
          <a:off x="921975" y="971131"/>
          <a:ext cx="7833576" cy="638023"/>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072" tIns="50800" rIns="50800" bIns="50800" numCol="1" spcCol="1270" anchor="ctr" anchorCtr="0">
          <a:noAutofit/>
        </a:bodyPr>
        <a:lstStyle/>
        <a:p>
          <a:pPr lvl="0" algn="l" defTabSz="889000">
            <a:lnSpc>
              <a:spcPct val="90000"/>
            </a:lnSpc>
            <a:spcBef>
              <a:spcPct val="0"/>
            </a:spcBef>
            <a:spcAft>
              <a:spcPct val="35000"/>
            </a:spcAft>
          </a:pPr>
          <a:r>
            <a:rPr lang="ru-RU" sz="2000" b="1" kern="1200" dirty="0" smtClean="0">
              <a:latin typeface="Arial" panose="020B0604020202020204" pitchFamily="34" charset="0"/>
              <a:cs typeface="Arial" panose="020B0604020202020204" pitchFamily="34" charset="0"/>
            </a:rPr>
            <a:t>Совершенствование методологии планирования и исполнения бюджетов по расходам</a:t>
          </a:r>
          <a:endParaRPr lang="ru-RU" sz="2000" b="1" kern="1200" dirty="0">
            <a:latin typeface="Arial" panose="020B0604020202020204" pitchFamily="34" charset="0"/>
            <a:cs typeface="Arial" panose="020B0604020202020204" pitchFamily="34" charset="0"/>
          </a:endParaRPr>
        </a:p>
      </dsp:txBody>
      <dsp:txXfrm>
        <a:off x="921975" y="971131"/>
        <a:ext cx="7833576" cy="638023"/>
      </dsp:txXfrm>
    </dsp:sp>
    <dsp:sp modelId="{3F657CE4-8DBB-C64A-8AAD-FA6E3F35EB60}">
      <dsp:nvSpPr>
        <dsp:cNvPr id="0" name=""/>
        <dsp:cNvSpPr/>
      </dsp:nvSpPr>
      <dsp:spPr>
        <a:xfrm>
          <a:off x="417945" y="971136"/>
          <a:ext cx="759168" cy="782262"/>
        </a:xfrm>
        <a:prstGeom prst="ellipse">
          <a:avLst/>
        </a:prstGeom>
        <a:blipFill rotWithShape="0">
          <a:blip xmlns:r="http://schemas.openxmlformats.org/officeDocument/2006/relationships" r:embed="rId2"/>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78292CF5-4719-BC48-AF41-374D0958582B}">
      <dsp:nvSpPr>
        <dsp:cNvPr id="0" name=""/>
        <dsp:cNvSpPr/>
      </dsp:nvSpPr>
      <dsp:spPr>
        <a:xfrm>
          <a:off x="1210053" y="1763220"/>
          <a:ext cx="7556612" cy="802459"/>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072" tIns="50800" rIns="50800" bIns="50800" numCol="1" spcCol="1270" anchor="ctr" anchorCtr="0">
          <a:noAutofit/>
        </a:bodyPr>
        <a:lstStyle/>
        <a:p>
          <a:pPr lvl="0" defTabSz="889000">
            <a:lnSpc>
              <a:spcPct val="90000"/>
            </a:lnSpc>
            <a:spcBef>
              <a:spcPct val="0"/>
            </a:spcBef>
            <a:spcAft>
              <a:spcPct val="35000"/>
            </a:spcAft>
          </a:pPr>
          <a:endParaRPr lang="ru-RU" sz="2000" b="1" kern="1200" dirty="0" smtClean="0">
            <a:latin typeface="Arial" panose="020B0604020202020204" pitchFamily="34" charset="0"/>
            <a:cs typeface="Arial" panose="020B0604020202020204" pitchFamily="34" charset="0"/>
          </a:endParaRPr>
        </a:p>
        <a:p>
          <a:pPr lvl="0" defTabSz="889000">
            <a:lnSpc>
              <a:spcPct val="90000"/>
            </a:lnSpc>
            <a:spcBef>
              <a:spcPct val="0"/>
            </a:spcBef>
            <a:spcAft>
              <a:spcPct val="35000"/>
            </a:spcAft>
          </a:pPr>
          <a:r>
            <a:rPr lang="ru-RU" sz="2000" b="1" kern="1200" dirty="0" smtClean="0">
              <a:latin typeface="Arial" panose="020B0604020202020204" pitchFamily="34" charset="0"/>
              <a:cs typeface="Arial" panose="020B0604020202020204" pitchFamily="34" charset="0"/>
            </a:rPr>
            <a:t>Обеспечение и развитие методологии по доходам и источникам финансирования дефицита бюджетов бюджетной системы</a:t>
          </a:r>
        </a:p>
        <a:p>
          <a:pPr lvl="0" algn="l" defTabSz="889000">
            <a:lnSpc>
              <a:spcPct val="90000"/>
            </a:lnSpc>
            <a:spcBef>
              <a:spcPct val="0"/>
            </a:spcBef>
            <a:spcAft>
              <a:spcPct val="35000"/>
            </a:spcAft>
          </a:pPr>
          <a:endParaRPr lang="ru-RU" sz="2000" b="1" kern="1200" dirty="0">
            <a:latin typeface="Arial" panose="020B0604020202020204" pitchFamily="34" charset="0"/>
            <a:cs typeface="Arial" panose="020B0604020202020204" pitchFamily="34" charset="0"/>
          </a:endParaRPr>
        </a:p>
      </dsp:txBody>
      <dsp:txXfrm>
        <a:off x="1210053" y="1763220"/>
        <a:ext cx="7556612" cy="802459"/>
      </dsp:txXfrm>
    </dsp:sp>
    <dsp:sp modelId="{4D890868-2E5F-E447-B79E-2685842E5821}">
      <dsp:nvSpPr>
        <dsp:cNvPr id="0" name=""/>
        <dsp:cNvSpPr/>
      </dsp:nvSpPr>
      <dsp:spPr>
        <a:xfrm rot="523651">
          <a:off x="760741" y="1816301"/>
          <a:ext cx="759168" cy="779696"/>
        </a:xfrm>
        <a:prstGeom prst="ellipse">
          <a:avLst/>
        </a:prstGeom>
        <a:blipFill rotWithShape="0">
          <a:blip xmlns:r="http://schemas.openxmlformats.org/officeDocument/2006/relationships" r:embed="rId3"/>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6D85EC03-4108-9248-ABD0-CA8919ABE6E6}">
      <dsp:nvSpPr>
        <dsp:cNvPr id="0" name=""/>
        <dsp:cNvSpPr/>
      </dsp:nvSpPr>
      <dsp:spPr>
        <a:xfrm>
          <a:off x="1138032" y="2771336"/>
          <a:ext cx="7605133" cy="928299"/>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072" tIns="50800" rIns="50800" bIns="50800"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ru-RU" sz="2000" b="1" kern="1200" dirty="0" smtClean="0">
              <a:latin typeface="Arial" panose="020B0604020202020204" pitchFamily="34" charset="0"/>
              <a:cs typeface="Arial" panose="020B0604020202020204" pitchFamily="34" charset="0"/>
            </a:rPr>
            <a:t>Обеспечение и развитие методологии бухгалтерского (бюджетного) учета и отчетности в государственном</a:t>
          </a:r>
        </a:p>
        <a:p>
          <a:pPr lvl="0" algn="l" defTabSz="889000">
            <a:lnSpc>
              <a:spcPct val="90000"/>
            </a:lnSpc>
            <a:spcBef>
              <a:spcPct val="0"/>
            </a:spcBef>
            <a:spcAft>
              <a:spcPct val="35000"/>
            </a:spcAft>
          </a:pPr>
          <a:r>
            <a:rPr lang="ru-RU" sz="2000" b="1" kern="1200" dirty="0" smtClean="0">
              <a:latin typeface="Arial" panose="020B0604020202020204" pitchFamily="34" charset="0"/>
              <a:cs typeface="Arial" panose="020B0604020202020204" pitchFamily="34" charset="0"/>
            </a:rPr>
            <a:t> секторе</a:t>
          </a:r>
        </a:p>
      </dsp:txBody>
      <dsp:txXfrm>
        <a:off x="1138032" y="2771336"/>
        <a:ext cx="7605133" cy="928299"/>
      </dsp:txXfrm>
    </dsp:sp>
    <dsp:sp modelId="{9C01103F-7566-9F4A-8F0A-C28CA89A585D}">
      <dsp:nvSpPr>
        <dsp:cNvPr id="0" name=""/>
        <dsp:cNvSpPr/>
      </dsp:nvSpPr>
      <dsp:spPr>
        <a:xfrm>
          <a:off x="777990" y="2915349"/>
          <a:ext cx="759168" cy="759168"/>
        </a:xfrm>
        <a:prstGeom prst="ellipse">
          <a:avLst/>
        </a:prstGeom>
        <a:blipFill rotWithShape="0">
          <a:blip xmlns:r="http://schemas.openxmlformats.org/officeDocument/2006/relationships" r:embed="rId4"/>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BFF15387-CF4F-634C-BA65-8EB7889453F1}">
      <dsp:nvSpPr>
        <dsp:cNvPr id="0" name=""/>
        <dsp:cNvSpPr/>
      </dsp:nvSpPr>
      <dsp:spPr>
        <a:xfrm>
          <a:off x="921975" y="3923459"/>
          <a:ext cx="7833576" cy="532055"/>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072" tIns="50800" rIns="50800" bIns="50800" numCol="1" spcCol="1270" anchor="ctr" anchorCtr="0">
          <a:noAutofit/>
        </a:bodyPr>
        <a:lstStyle/>
        <a:p>
          <a:pPr lvl="0" algn="l" defTabSz="889000">
            <a:lnSpc>
              <a:spcPct val="90000"/>
            </a:lnSpc>
            <a:spcBef>
              <a:spcPct val="0"/>
            </a:spcBef>
            <a:spcAft>
              <a:spcPct val="35000"/>
            </a:spcAft>
          </a:pPr>
          <a:r>
            <a:rPr lang="ru-RU" sz="2000" b="1" kern="1200" dirty="0" smtClean="0">
              <a:latin typeface="Arial" panose="020B0604020202020204" pitchFamily="34" charset="0"/>
              <a:cs typeface="Arial" panose="020B0604020202020204" pitchFamily="34" charset="0"/>
            </a:rPr>
            <a:t> Совершенствование методологии применения бюджетной классификации Российской Федерации</a:t>
          </a:r>
        </a:p>
      </dsp:txBody>
      <dsp:txXfrm>
        <a:off x="921975" y="3923459"/>
        <a:ext cx="7833576" cy="532055"/>
      </dsp:txXfrm>
    </dsp:sp>
    <dsp:sp modelId="{253A4004-610F-284D-81C8-6CCB6CEC92EC}">
      <dsp:nvSpPr>
        <dsp:cNvPr id="0" name=""/>
        <dsp:cNvSpPr/>
      </dsp:nvSpPr>
      <dsp:spPr>
        <a:xfrm>
          <a:off x="561967" y="3779448"/>
          <a:ext cx="759168" cy="759168"/>
        </a:xfrm>
        <a:prstGeom prst="ellipse">
          <a:avLst/>
        </a:prstGeom>
        <a:blipFill rotWithShape="0">
          <a:blip xmlns:r="http://schemas.openxmlformats.org/officeDocument/2006/relationships" r:embed="rId5"/>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 modelId="{3EF597E3-4614-4880-9979-4F673AFFCE2C}">
      <dsp:nvSpPr>
        <dsp:cNvPr id="0" name=""/>
        <dsp:cNvSpPr/>
      </dsp:nvSpPr>
      <dsp:spPr>
        <a:xfrm>
          <a:off x="461882" y="4715549"/>
          <a:ext cx="8333151" cy="891519"/>
        </a:xfrm>
        <a:prstGeom prst="rect">
          <a:avLst/>
        </a:prstGeom>
        <a:solidFill>
          <a:schemeClr val="accent2">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072" tIns="48260" rIns="48260" bIns="48260" numCol="1" spcCol="1270" anchor="ctr" anchorCtr="0">
          <a:noAutofit/>
        </a:bodyPr>
        <a:lstStyle/>
        <a:p>
          <a:pPr lvl="0" algn="l" defTabSz="844550">
            <a:lnSpc>
              <a:spcPct val="90000"/>
            </a:lnSpc>
            <a:spcBef>
              <a:spcPct val="0"/>
            </a:spcBef>
            <a:spcAft>
              <a:spcPct val="35000"/>
            </a:spcAft>
          </a:pPr>
          <a:r>
            <a:rPr lang="ru-RU" sz="1900" b="1" kern="1200" dirty="0" smtClean="0">
              <a:latin typeface="Arial" panose="020B0604020202020204" pitchFamily="34" charset="0"/>
              <a:cs typeface="Arial" panose="020B0604020202020204" pitchFamily="34" charset="0"/>
            </a:rPr>
            <a:t>Развитие внутреннего государственного (муниципального) финансового контроля, систем внутреннего финансового контроля  и аудита государственных органов РФ</a:t>
          </a:r>
        </a:p>
      </dsp:txBody>
      <dsp:txXfrm>
        <a:off x="461882" y="4715549"/>
        <a:ext cx="8333151" cy="891519"/>
      </dsp:txXfrm>
    </dsp:sp>
    <dsp:sp modelId="{BE115AC8-997D-4EB6-80F1-1D4A9D3C44A7}">
      <dsp:nvSpPr>
        <dsp:cNvPr id="0" name=""/>
        <dsp:cNvSpPr/>
      </dsp:nvSpPr>
      <dsp:spPr>
        <a:xfrm>
          <a:off x="82298" y="4781724"/>
          <a:ext cx="759168" cy="759168"/>
        </a:xfrm>
        <a:prstGeom prst="ellipse">
          <a:avLst/>
        </a:prstGeom>
        <a:blipFill rotWithShape="0">
          <a:blip xmlns:r="http://schemas.openxmlformats.org/officeDocument/2006/relationships" r:embed="rId6"/>
          <a:stretch>
            <a:fillRect/>
          </a:stretch>
        </a:blipFill>
        <a:ln>
          <a:noFill/>
        </a:ln>
        <a:effectLst/>
        <a:scene3d>
          <a:camera prst="orthographicFront">
            <a:rot lat="0" lon="0" rev="0"/>
          </a:camera>
          <a:lightRig rig="contrasting" dir="t">
            <a:rot lat="0" lon="0" rev="1200000"/>
          </a:lightRig>
        </a:scene3d>
        <a:sp3d z="300000" contourW="12700" prstMaterial="flat">
          <a:bevelT w="177800" h="254000"/>
          <a:bevelB w="152400"/>
        </a:sp3d>
      </dsp:spPr>
      <dsp:style>
        <a:lnRef idx="0">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BEA16-F728-C741-85A0-46CE6E5B4DBF}">
      <dsp:nvSpPr>
        <dsp:cNvPr id="0" name=""/>
        <dsp:cNvSpPr/>
      </dsp:nvSpPr>
      <dsp:spPr>
        <a:xfrm rot="16200000">
          <a:off x="804119" y="-804119"/>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ru-RU" sz="2400" i="1" kern="1200" dirty="0" smtClean="0"/>
        </a:p>
        <a:p>
          <a:pPr lvl="0" algn="ctr" defTabSz="1066800">
            <a:lnSpc>
              <a:spcPct val="90000"/>
            </a:lnSpc>
            <a:spcBef>
              <a:spcPct val="0"/>
            </a:spcBef>
            <a:spcAft>
              <a:spcPct val="35000"/>
            </a:spcAft>
          </a:pPr>
          <a:r>
            <a:rPr lang="ru-RU" sz="2400" i="1" kern="1200" dirty="0" smtClean="0"/>
            <a:t>Переход к планированию и оказанию государственных (муниципальных) услуг на основе единого перечня услуг и единых нормативов их финансового обеспечения</a:t>
          </a:r>
          <a:endParaRPr lang="ru-RU" sz="2400" kern="1200" dirty="0"/>
        </a:p>
      </dsp:txBody>
      <dsp:txXfrm rot="5400000">
        <a:off x="0" y="0"/>
        <a:ext cx="4472352" cy="2148085"/>
      </dsp:txXfrm>
    </dsp:sp>
    <dsp:sp modelId="{9C8AFDC5-438B-114A-B314-7D8941B34520}">
      <dsp:nvSpPr>
        <dsp:cNvPr id="0" name=""/>
        <dsp:cNvSpPr/>
      </dsp:nvSpPr>
      <dsp:spPr>
        <a:xfrm>
          <a:off x="4472352" y="0"/>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endParaRPr lang="ru-RU" sz="2100" i="1" kern="1200" dirty="0" smtClean="0"/>
        </a:p>
        <a:p>
          <a:pPr lvl="0" algn="ctr" defTabSz="933450">
            <a:lnSpc>
              <a:spcPct val="90000"/>
            </a:lnSpc>
            <a:spcBef>
              <a:spcPct val="0"/>
            </a:spcBef>
            <a:spcAft>
              <a:spcPct val="35000"/>
            </a:spcAft>
          </a:pPr>
          <a:r>
            <a:rPr lang="ru-RU" sz="2100" i="1" kern="1200" dirty="0" smtClean="0"/>
            <a:t>Формирование нормативно-правовой базы для привлечения к оказанию государственных услуг негосударственных организаций и внедрения конкурентных принципов  финансового обеспечения государственных услуг</a:t>
          </a:r>
          <a:endParaRPr lang="ru-RU" sz="2100" kern="1200" dirty="0"/>
        </a:p>
      </dsp:txBody>
      <dsp:txXfrm>
        <a:off x="4472352" y="0"/>
        <a:ext cx="4472352" cy="2148085"/>
      </dsp:txXfrm>
    </dsp:sp>
    <dsp:sp modelId="{85BAEAE0-1878-2149-80C5-3667DB9B9E2F}">
      <dsp:nvSpPr>
        <dsp:cNvPr id="0" name=""/>
        <dsp:cNvSpPr/>
      </dsp:nvSpPr>
      <dsp:spPr>
        <a:xfrm rot="10800000">
          <a:off x="0" y="2864113"/>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ru-RU" sz="2000" i="1" kern="1200" dirty="0" smtClean="0"/>
            <a:t>Совершенствование нормативно-правовой базы и практики ее применения в отношении неучастников бюджетного процесса и механизмов «кассового» обеспечения осуществляемых ими операций</a:t>
          </a:r>
          <a:endParaRPr lang="ru-RU" sz="2000" kern="1200" dirty="0"/>
        </a:p>
      </dsp:txBody>
      <dsp:txXfrm rot="10800000">
        <a:off x="0" y="3580142"/>
        <a:ext cx="4472352" cy="2148085"/>
      </dsp:txXfrm>
    </dsp:sp>
    <dsp:sp modelId="{AFCC72A1-6219-8346-AC7B-94204CF33CC0}">
      <dsp:nvSpPr>
        <dsp:cNvPr id="0" name=""/>
        <dsp:cNvSpPr/>
      </dsp:nvSpPr>
      <dsp:spPr>
        <a:xfrm rot="5400000">
          <a:off x="5276471" y="2059994"/>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ru-RU" sz="1800" b="0" i="1" kern="1200" dirty="0" smtClean="0"/>
            <a:t>Обеспечение взаимосвязи государственных заданий на оказание услуг (выполнение работ) в соответствии с целями и результатами государственных программ, в рамках которых осуществляется организация оказания данных услуг (выполнения работ)</a:t>
          </a:r>
          <a:endParaRPr lang="ru-RU" sz="1800" b="0" kern="1200" dirty="0"/>
        </a:p>
      </dsp:txBody>
      <dsp:txXfrm rot="-5400000">
        <a:off x="4472352" y="3580142"/>
        <a:ext cx="4472352" cy="2148085"/>
      </dsp:txXfrm>
    </dsp:sp>
    <dsp:sp modelId="{DEE94F21-7DC6-AA41-945B-94E087714761}">
      <dsp:nvSpPr>
        <dsp:cNvPr id="0" name=""/>
        <dsp:cNvSpPr/>
      </dsp:nvSpPr>
      <dsp:spPr>
        <a:xfrm>
          <a:off x="2101155" y="2500550"/>
          <a:ext cx="4699619" cy="947405"/>
        </a:xfrm>
        <a:prstGeom prst="roundRect">
          <a:avLst/>
        </a:prstGeom>
        <a:gradFill rotWithShape="0">
          <a:gsLst>
            <a:gs pos="0">
              <a:schemeClr val="bg1"/>
            </a:gs>
            <a:gs pos="41000">
              <a:srgbClr val="E2F2EF"/>
            </a:gs>
            <a:gs pos="100000">
              <a:schemeClr val="accent2">
                <a:lumMod val="60000"/>
                <a:lumOff val="40000"/>
              </a:schemeClr>
            </a:gs>
          </a:gsLst>
          <a:path path="circle">
            <a:fillToRect l="-40000" t="-90000" r="140000" b="190000"/>
          </a:path>
        </a:gradFill>
        <a:ln>
          <a:noFill/>
        </a:ln>
        <a:effectLst>
          <a:outerShdw blurRad="50800" dist="25400" dir="5400000" rotWithShape="0">
            <a:srgbClr val="000000">
              <a:alpha val="45000"/>
            </a:srgbClr>
          </a:outerShdw>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ru-RU" sz="1800" b="1" kern="1200" dirty="0" smtClean="0"/>
        </a:p>
        <a:p>
          <a:pPr lvl="0" algn="ctr" defTabSz="800100">
            <a:lnSpc>
              <a:spcPct val="90000"/>
            </a:lnSpc>
            <a:spcBef>
              <a:spcPct val="0"/>
            </a:spcBef>
            <a:spcAft>
              <a:spcPct val="35000"/>
            </a:spcAft>
          </a:pPr>
          <a:r>
            <a:rPr lang="ru-RU" sz="1800" b="1" kern="1200" dirty="0" smtClean="0"/>
            <a:t>1. Повышение эффективности оказания государственных (муниципальных) услуг</a:t>
          </a:r>
        </a:p>
        <a:p>
          <a:pPr lvl="0" algn="ctr" defTabSz="800100">
            <a:lnSpc>
              <a:spcPct val="90000"/>
            </a:lnSpc>
            <a:spcBef>
              <a:spcPct val="0"/>
            </a:spcBef>
            <a:spcAft>
              <a:spcPct val="35000"/>
            </a:spcAft>
          </a:pPr>
          <a:endParaRPr lang="ru-RU" sz="1800" b="1" kern="1200" dirty="0" smtClean="0"/>
        </a:p>
      </dsp:txBody>
      <dsp:txXfrm>
        <a:off x="2147404" y="2546799"/>
        <a:ext cx="4607121" cy="85490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BEA16-F728-C741-85A0-46CE6E5B4DBF}">
      <dsp:nvSpPr>
        <dsp:cNvPr id="0" name=""/>
        <dsp:cNvSpPr/>
      </dsp:nvSpPr>
      <dsp:spPr>
        <a:xfrm rot="16200000">
          <a:off x="804119" y="-804119"/>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i="1" kern="1200" dirty="0" smtClean="0"/>
        </a:p>
        <a:p>
          <a:pPr lvl="0" algn="ctr" defTabSz="1244600">
            <a:lnSpc>
              <a:spcPct val="90000"/>
            </a:lnSpc>
            <a:spcBef>
              <a:spcPct val="0"/>
            </a:spcBef>
            <a:spcAft>
              <a:spcPct val="35000"/>
            </a:spcAft>
          </a:pPr>
          <a:r>
            <a:rPr lang="ru-RU" sz="2400" i="1" kern="1200" dirty="0" smtClean="0"/>
            <a:t>Обеспечение и развитие методологии бюджетного планирования на основании расходных обязательств ППО и программно-целевых методов бюджетирования</a:t>
          </a:r>
          <a:endParaRPr lang="ru-RU" sz="2400" kern="1200" dirty="0"/>
        </a:p>
      </dsp:txBody>
      <dsp:txXfrm rot="5400000">
        <a:off x="0" y="0"/>
        <a:ext cx="4472352" cy="2148085"/>
      </dsp:txXfrm>
    </dsp:sp>
    <dsp:sp modelId="{9C8AFDC5-438B-114A-B314-7D8941B34520}">
      <dsp:nvSpPr>
        <dsp:cNvPr id="0" name=""/>
        <dsp:cNvSpPr/>
      </dsp:nvSpPr>
      <dsp:spPr>
        <a:xfrm>
          <a:off x="4472352" y="0"/>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endParaRPr lang="en-US" sz="2800" i="1" kern="1200" dirty="0" smtClean="0"/>
        </a:p>
        <a:p>
          <a:pPr lvl="0" algn="ctr" defTabSz="1244600">
            <a:lnSpc>
              <a:spcPct val="90000"/>
            </a:lnSpc>
            <a:spcBef>
              <a:spcPct val="0"/>
            </a:spcBef>
            <a:spcAft>
              <a:spcPct val="35000"/>
            </a:spcAft>
          </a:pPr>
          <a:r>
            <a:rPr lang="ru-RU" sz="2600" i="1" kern="1200" dirty="0" smtClean="0"/>
            <a:t>Обеспечение и развитие методологии контрактной системы и механизмов осуществления бюджетных инвестиций</a:t>
          </a:r>
          <a:endParaRPr lang="ru-RU" sz="2600" kern="1200" dirty="0"/>
        </a:p>
      </dsp:txBody>
      <dsp:txXfrm>
        <a:off x="4472352" y="0"/>
        <a:ext cx="4472352" cy="2148085"/>
      </dsp:txXfrm>
    </dsp:sp>
    <dsp:sp modelId="{85BAEAE0-1878-2149-80C5-3667DB9B9E2F}">
      <dsp:nvSpPr>
        <dsp:cNvPr id="0" name=""/>
        <dsp:cNvSpPr/>
      </dsp:nvSpPr>
      <dsp:spPr>
        <a:xfrm rot="10800000">
          <a:off x="0" y="2864113"/>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i="1" kern="1200" dirty="0" smtClean="0"/>
            <a:t>Обеспечение и развитие методологии принятия и учета бюджетных обязательств и санкционирования оплаты денежных обязательств</a:t>
          </a:r>
          <a:endParaRPr lang="ru-RU" sz="2400" kern="1200" dirty="0"/>
        </a:p>
      </dsp:txBody>
      <dsp:txXfrm rot="10800000">
        <a:off x="0" y="3580142"/>
        <a:ext cx="4472352" cy="2148085"/>
      </dsp:txXfrm>
    </dsp:sp>
    <dsp:sp modelId="{AFCC72A1-6219-8346-AC7B-94204CF33CC0}">
      <dsp:nvSpPr>
        <dsp:cNvPr id="0" name=""/>
        <dsp:cNvSpPr/>
      </dsp:nvSpPr>
      <dsp:spPr>
        <a:xfrm rot="5400000">
          <a:off x="5276471" y="2059994"/>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84912" tIns="184912" rIns="184912" bIns="184912" numCol="1" spcCol="1270" anchor="ctr" anchorCtr="0">
          <a:noAutofit/>
        </a:bodyPr>
        <a:lstStyle/>
        <a:p>
          <a:pPr lvl="0" algn="ctr" defTabSz="1155700">
            <a:lnSpc>
              <a:spcPct val="90000"/>
            </a:lnSpc>
            <a:spcBef>
              <a:spcPct val="0"/>
            </a:spcBef>
            <a:spcAft>
              <a:spcPct val="35000"/>
            </a:spcAft>
          </a:pPr>
          <a:r>
            <a:rPr lang="ru-RU" sz="2600" i="1" kern="1200" dirty="0" smtClean="0"/>
            <a:t>Обеспечение и развитие методологии кассового обслуживания исполнения бюджетов бюджетной системы</a:t>
          </a:r>
          <a:endParaRPr lang="ru-RU" sz="2600" kern="1200" dirty="0"/>
        </a:p>
      </dsp:txBody>
      <dsp:txXfrm rot="-5400000">
        <a:off x="4472352" y="3580142"/>
        <a:ext cx="4472352" cy="2148085"/>
      </dsp:txXfrm>
    </dsp:sp>
    <dsp:sp modelId="{DEE94F21-7DC6-AA41-945B-94E087714761}">
      <dsp:nvSpPr>
        <dsp:cNvPr id="0" name=""/>
        <dsp:cNvSpPr/>
      </dsp:nvSpPr>
      <dsp:spPr>
        <a:xfrm>
          <a:off x="2163021" y="2389881"/>
          <a:ext cx="4618660" cy="948465"/>
        </a:xfrm>
        <a:prstGeom prst="roundRect">
          <a:avLst/>
        </a:prstGeom>
        <a:gradFill rotWithShape="0">
          <a:gsLst>
            <a:gs pos="0">
              <a:schemeClr val="bg1"/>
            </a:gs>
            <a:gs pos="50000">
              <a:srgbClr val="E1F7FF"/>
            </a:gs>
            <a:gs pos="100000">
              <a:schemeClr val="accent2">
                <a:lumMod val="40000"/>
                <a:lumOff val="60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ru-RU" sz="1800" b="1" kern="1200" dirty="0" smtClean="0"/>
        </a:p>
        <a:p>
          <a:pPr lvl="0" algn="ctr" defTabSz="800100">
            <a:lnSpc>
              <a:spcPct val="90000"/>
            </a:lnSpc>
            <a:spcBef>
              <a:spcPct val="0"/>
            </a:spcBef>
            <a:spcAft>
              <a:spcPct val="35000"/>
            </a:spcAft>
          </a:pPr>
          <a:r>
            <a:rPr lang="ru-RU" sz="1800" b="1" kern="1200" dirty="0" smtClean="0"/>
            <a:t>2. Совершенствование методологии планирования и исполнения бюджетов по расходам</a:t>
          </a:r>
        </a:p>
        <a:p>
          <a:pPr lvl="0" algn="ctr" defTabSz="800100">
            <a:lnSpc>
              <a:spcPct val="90000"/>
            </a:lnSpc>
            <a:spcBef>
              <a:spcPct val="0"/>
            </a:spcBef>
            <a:spcAft>
              <a:spcPct val="35000"/>
            </a:spcAft>
          </a:pPr>
          <a:endParaRPr lang="ru-RU" sz="1800" b="1" kern="1200" dirty="0" smtClean="0"/>
        </a:p>
      </dsp:txBody>
      <dsp:txXfrm>
        <a:off x="2209321" y="2436181"/>
        <a:ext cx="4526060" cy="85586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2BEA16-F728-C741-85A0-46CE6E5B4DBF}">
      <dsp:nvSpPr>
        <dsp:cNvPr id="0" name=""/>
        <dsp:cNvSpPr/>
      </dsp:nvSpPr>
      <dsp:spPr>
        <a:xfrm rot="16200000">
          <a:off x="804119" y="-804119"/>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ru-RU" sz="2800" i="1" kern="1200" dirty="0" smtClean="0"/>
            <a:t>Обеспечение и развитие методологии администрирования доходов бюджетов  бюджетной системы</a:t>
          </a:r>
          <a:endParaRPr lang="ru-RU" sz="2800" kern="1200" dirty="0"/>
        </a:p>
      </dsp:txBody>
      <dsp:txXfrm rot="5400000">
        <a:off x="0" y="0"/>
        <a:ext cx="4472352" cy="2148085"/>
      </dsp:txXfrm>
    </dsp:sp>
    <dsp:sp modelId="{9C8AFDC5-438B-114A-B314-7D8941B34520}">
      <dsp:nvSpPr>
        <dsp:cNvPr id="0" name=""/>
        <dsp:cNvSpPr/>
      </dsp:nvSpPr>
      <dsp:spPr>
        <a:xfrm>
          <a:off x="4472352" y="0"/>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endParaRPr lang="ru-RU" sz="2400" i="1" kern="1200" dirty="0" smtClean="0"/>
        </a:p>
        <a:p>
          <a:pPr lvl="0" algn="ctr" defTabSz="1066800">
            <a:lnSpc>
              <a:spcPct val="90000"/>
            </a:lnSpc>
            <a:spcBef>
              <a:spcPct val="0"/>
            </a:spcBef>
            <a:spcAft>
              <a:spcPct val="35000"/>
            </a:spcAft>
          </a:pPr>
          <a:r>
            <a:rPr lang="ru-RU" sz="2400" i="1" kern="1200" dirty="0" smtClean="0"/>
            <a:t>Методологическое формирование методик прогнозирования поступлений доходов и источников финансирования дефицита бюджета </a:t>
          </a:r>
          <a:endParaRPr lang="ru-RU" sz="2400" kern="1200" dirty="0"/>
        </a:p>
      </dsp:txBody>
      <dsp:txXfrm>
        <a:off x="4472352" y="0"/>
        <a:ext cx="4472352" cy="2148085"/>
      </dsp:txXfrm>
    </dsp:sp>
    <dsp:sp modelId="{85BAEAE0-1878-2149-80C5-3667DB9B9E2F}">
      <dsp:nvSpPr>
        <dsp:cNvPr id="0" name=""/>
        <dsp:cNvSpPr/>
      </dsp:nvSpPr>
      <dsp:spPr>
        <a:xfrm rot="10800000">
          <a:off x="0" y="2864113"/>
          <a:ext cx="4472352" cy="2864113"/>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a:lnSpc>
              <a:spcPct val="90000"/>
            </a:lnSpc>
            <a:spcBef>
              <a:spcPct val="0"/>
            </a:spcBef>
            <a:spcAft>
              <a:spcPct val="35000"/>
            </a:spcAft>
          </a:pPr>
          <a:r>
            <a:rPr lang="ru-RU" sz="2400" i="1" kern="1200" dirty="0" smtClean="0"/>
            <a:t>Методологическое обеспечение формирования Реестра источников доходов бюджетов бюджетной системы</a:t>
          </a:r>
          <a:endParaRPr lang="ru-RU" sz="2400" kern="1200" dirty="0"/>
        </a:p>
      </dsp:txBody>
      <dsp:txXfrm rot="10800000">
        <a:off x="0" y="3580142"/>
        <a:ext cx="4472352" cy="2148085"/>
      </dsp:txXfrm>
    </dsp:sp>
    <dsp:sp modelId="{AFCC72A1-6219-8346-AC7B-94204CF33CC0}">
      <dsp:nvSpPr>
        <dsp:cNvPr id="0" name=""/>
        <dsp:cNvSpPr/>
      </dsp:nvSpPr>
      <dsp:spPr>
        <a:xfrm rot="5400000">
          <a:off x="5276471" y="2059994"/>
          <a:ext cx="2864113" cy="4472352"/>
        </a:xfrm>
        <a:prstGeom prst="round1Rect">
          <a:avLst/>
        </a:prstGeom>
        <a:gradFill rotWithShape="0">
          <a:gsLst>
            <a:gs pos="0">
              <a:schemeClr val="accent1">
                <a:hueOff val="0"/>
                <a:satOff val="0"/>
                <a:lumOff val="0"/>
                <a:alphaOff val="0"/>
                <a:tint val="43000"/>
                <a:satMod val="165000"/>
              </a:schemeClr>
            </a:gs>
            <a:gs pos="55000">
              <a:schemeClr val="accent1">
                <a:hueOff val="0"/>
                <a:satOff val="0"/>
                <a:lumOff val="0"/>
                <a:alphaOff val="0"/>
                <a:tint val="83000"/>
                <a:satMod val="155000"/>
              </a:schemeClr>
            </a:gs>
            <a:gs pos="100000">
              <a:schemeClr val="accent1">
                <a:hueOff val="0"/>
                <a:satOff val="0"/>
                <a:lumOff val="0"/>
                <a:alphaOff val="0"/>
                <a:shade val="85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a:lnSpc>
              <a:spcPct val="90000"/>
            </a:lnSpc>
            <a:spcBef>
              <a:spcPct val="0"/>
            </a:spcBef>
            <a:spcAft>
              <a:spcPct val="35000"/>
            </a:spcAft>
          </a:pPr>
          <a:r>
            <a:rPr lang="ru-RU" sz="2800" i="1" kern="1200" dirty="0" smtClean="0"/>
            <a:t>Методологическое обеспечение функционирования ГИС ГМП</a:t>
          </a:r>
          <a:endParaRPr lang="ru-RU" sz="2800" kern="1200" dirty="0"/>
        </a:p>
      </dsp:txBody>
      <dsp:txXfrm rot="-5400000">
        <a:off x="4472352" y="3580142"/>
        <a:ext cx="4472352" cy="2148085"/>
      </dsp:txXfrm>
    </dsp:sp>
    <dsp:sp modelId="{DEE94F21-7DC6-AA41-945B-94E087714761}">
      <dsp:nvSpPr>
        <dsp:cNvPr id="0" name=""/>
        <dsp:cNvSpPr/>
      </dsp:nvSpPr>
      <dsp:spPr>
        <a:xfrm>
          <a:off x="1309066" y="2461892"/>
          <a:ext cx="6326571" cy="804443"/>
        </a:xfrm>
        <a:prstGeom prst="roundRect">
          <a:avLst/>
        </a:prstGeom>
        <a:gradFill rotWithShape="0">
          <a:gsLst>
            <a:gs pos="0">
              <a:schemeClr val="bg1"/>
            </a:gs>
            <a:gs pos="55000">
              <a:srgbClr val="E2F2EF"/>
            </a:gs>
            <a:gs pos="100000">
              <a:schemeClr val="accent2">
                <a:lumMod val="60000"/>
                <a:lumOff val="40000"/>
              </a:schemeClr>
            </a:gs>
          </a:gsLst>
          <a:path path="circle">
            <a:fillToRect l="-40000" t="-90000" r="140000" b="190000"/>
          </a:path>
        </a:gradFill>
        <a:ln>
          <a:noFill/>
        </a:ln>
        <a:effectLst>
          <a:outerShdw blurRad="50800" dist="25400" dir="5400000" rotWithShape="0">
            <a:srgbClr val="000000">
              <a:alpha val="45000"/>
            </a:srgbClr>
          </a:outerShdw>
        </a:effectLst>
      </dsp:spPr>
      <dsp:style>
        <a:lnRef idx="0">
          <a:scrgbClr r="0" g="0" b="0"/>
        </a:lnRef>
        <a:fillRef idx="3">
          <a:scrgbClr r="0" g="0" b="0"/>
        </a:fillRef>
        <a:effectRef idx="2">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t>3. Обеспечение и развитие методологии по доходам и источникам финансирования дефицита бюджетов бюджетной системы</a:t>
          </a:r>
        </a:p>
      </dsp:txBody>
      <dsp:txXfrm>
        <a:off x="1348336" y="2501162"/>
        <a:ext cx="6248031" cy="72590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8.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9.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bwMode="auto">
          <a:xfrm>
            <a:off x="1" y="1"/>
            <a:ext cx="2951163" cy="530310"/>
          </a:xfrm>
          <a:prstGeom prst="rect">
            <a:avLst/>
          </a:prstGeom>
          <a:noFill/>
          <a:ln w="28575">
            <a:noFill/>
            <a:miter lim="800000"/>
            <a:headEnd/>
            <a:tailEnd/>
          </a:ln>
          <a:effectLst/>
        </p:spPr>
        <p:txBody>
          <a:bodyPr vert="horz" wrap="none" lIns="91440" tIns="45720" rIns="91440" bIns="45720" numCol="1" anchor="ctr" anchorCtr="0" compatLnSpc="1">
            <a:prstTxWarp prst="textNoShape">
              <a:avLst/>
            </a:prstTxWarp>
          </a:bodyPr>
          <a:lstStyle>
            <a:lvl1pPr algn="l">
              <a:defRPr sz="1200"/>
            </a:lvl1pPr>
          </a:lstStyle>
          <a:p>
            <a:pPr>
              <a:defRPr/>
            </a:pPr>
            <a:endParaRPr lang="ru-RU"/>
          </a:p>
        </p:txBody>
      </p:sp>
      <p:sp>
        <p:nvSpPr>
          <p:cNvPr id="72707" name="Rectangle 3"/>
          <p:cNvSpPr>
            <a:spLocks noGrp="1" noChangeArrowheads="1"/>
          </p:cNvSpPr>
          <p:nvPr>
            <p:ph type="dt" sz="quarter" idx="1"/>
          </p:nvPr>
        </p:nvSpPr>
        <p:spPr bwMode="auto">
          <a:xfrm>
            <a:off x="3883025" y="1"/>
            <a:ext cx="2951163" cy="530310"/>
          </a:xfrm>
          <a:prstGeom prst="rect">
            <a:avLst/>
          </a:prstGeom>
          <a:noFill/>
          <a:ln w="28575">
            <a:noFill/>
            <a:miter lim="800000"/>
            <a:headEnd/>
            <a:tailEnd/>
          </a:ln>
          <a:effectLst/>
        </p:spPr>
        <p:txBody>
          <a:bodyPr vert="horz" wrap="none" lIns="91440" tIns="45720" rIns="91440" bIns="45720" numCol="1" anchor="ctr" anchorCtr="0" compatLnSpc="1">
            <a:prstTxWarp prst="textNoShape">
              <a:avLst/>
            </a:prstTxWarp>
          </a:bodyPr>
          <a:lstStyle>
            <a:lvl1pPr algn="r">
              <a:defRPr sz="1200"/>
            </a:lvl1pPr>
          </a:lstStyle>
          <a:p>
            <a:pPr>
              <a:defRPr/>
            </a:pPr>
            <a:endParaRPr lang="ru-RU"/>
          </a:p>
        </p:txBody>
      </p:sp>
      <p:sp>
        <p:nvSpPr>
          <p:cNvPr id="72708" name="Rectangle 4"/>
          <p:cNvSpPr>
            <a:spLocks noGrp="1" noChangeArrowheads="1"/>
          </p:cNvSpPr>
          <p:nvPr>
            <p:ph type="ftr" sz="quarter" idx="2"/>
          </p:nvPr>
        </p:nvSpPr>
        <p:spPr bwMode="auto">
          <a:xfrm>
            <a:off x="1" y="9399511"/>
            <a:ext cx="2951163" cy="454098"/>
          </a:xfrm>
          <a:prstGeom prst="rect">
            <a:avLst/>
          </a:prstGeom>
          <a:noFill/>
          <a:ln w="28575">
            <a:noFill/>
            <a:miter lim="800000"/>
            <a:headEnd/>
            <a:tailEnd/>
          </a:ln>
          <a:effectLst/>
        </p:spPr>
        <p:txBody>
          <a:bodyPr vert="horz" wrap="none" lIns="91440" tIns="45720" rIns="91440" bIns="45720" numCol="1" anchor="b" anchorCtr="0" compatLnSpc="1">
            <a:prstTxWarp prst="textNoShape">
              <a:avLst/>
            </a:prstTxWarp>
          </a:bodyPr>
          <a:lstStyle>
            <a:lvl1pPr algn="l">
              <a:defRPr sz="1200"/>
            </a:lvl1pPr>
          </a:lstStyle>
          <a:p>
            <a:pPr>
              <a:defRPr/>
            </a:pPr>
            <a:endParaRPr lang="ru-RU"/>
          </a:p>
        </p:txBody>
      </p:sp>
      <p:sp>
        <p:nvSpPr>
          <p:cNvPr id="72709" name="Rectangle 5"/>
          <p:cNvSpPr>
            <a:spLocks noGrp="1" noChangeArrowheads="1"/>
          </p:cNvSpPr>
          <p:nvPr>
            <p:ph type="sldNum" sz="quarter" idx="3"/>
          </p:nvPr>
        </p:nvSpPr>
        <p:spPr bwMode="auto">
          <a:xfrm>
            <a:off x="3883025" y="9399511"/>
            <a:ext cx="2951163" cy="454098"/>
          </a:xfrm>
          <a:prstGeom prst="rect">
            <a:avLst/>
          </a:prstGeom>
          <a:noFill/>
          <a:ln w="28575">
            <a:noFill/>
            <a:miter lim="800000"/>
            <a:headEnd/>
            <a:tailEnd/>
          </a:ln>
          <a:effectLst/>
        </p:spPr>
        <p:txBody>
          <a:bodyPr vert="horz" wrap="none" lIns="91440" tIns="45720" rIns="91440" bIns="45720" numCol="1" anchor="b" anchorCtr="0" compatLnSpc="1">
            <a:prstTxWarp prst="textNoShape">
              <a:avLst/>
            </a:prstTxWarp>
          </a:bodyPr>
          <a:lstStyle>
            <a:lvl1pPr algn="r">
              <a:defRPr sz="1200"/>
            </a:lvl1pPr>
          </a:lstStyle>
          <a:p>
            <a:pPr>
              <a:defRPr/>
            </a:pPr>
            <a:fld id="{EAA8801D-8034-467B-A436-65ACC0810A14}" type="slidenum">
              <a:rPr lang="ru-RU"/>
              <a:pPr>
                <a:defRPr/>
              </a:pPr>
              <a:t>‹#›</a:t>
            </a:fld>
            <a:endParaRPr lang="ru-RU"/>
          </a:p>
        </p:txBody>
      </p:sp>
    </p:spTree>
    <p:extLst>
      <p:ext uri="{BB962C8B-B14F-4D97-AF65-F5344CB8AC3E}">
        <p14:creationId xmlns:p14="http://schemas.microsoft.com/office/powerpoint/2010/main" val="29001873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1"/>
            <a:ext cx="2946400" cy="493792"/>
          </a:xfrm>
          <a:prstGeom prst="rect">
            <a:avLst/>
          </a:prstGeom>
          <a:noFill/>
          <a:ln w="28575">
            <a:noFill/>
            <a:miter lim="800000"/>
            <a:headEnd/>
            <a:tailEnd/>
          </a:ln>
          <a:effectLst/>
        </p:spPr>
        <p:txBody>
          <a:bodyPr vert="horz" wrap="none" lIns="91586" tIns="45793" rIns="91586" bIns="45793" numCol="1" anchor="ctr" anchorCtr="0" compatLnSpc="1">
            <a:prstTxWarp prst="textNoShape">
              <a:avLst/>
            </a:prstTxWarp>
          </a:bodyPr>
          <a:lstStyle>
            <a:lvl1pPr algn="l" defTabSz="915988">
              <a:defRPr sz="1200"/>
            </a:lvl1pPr>
          </a:lstStyle>
          <a:p>
            <a:pPr>
              <a:defRPr/>
            </a:pPr>
            <a:endParaRPr lang="ru-RU"/>
          </a:p>
        </p:txBody>
      </p:sp>
      <p:sp>
        <p:nvSpPr>
          <p:cNvPr id="21507" name="Rectangle 3"/>
          <p:cNvSpPr>
            <a:spLocks noGrp="1" noChangeArrowheads="1"/>
          </p:cNvSpPr>
          <p:nvPr>
            <p:ph type="dt" idx="1"/>
          </p:nvPr>
        </p:nvSpPr>
        <p:spPr bwMode="auto">
          <a:xfrm>
            <a:off x="3851275" y="1"/>
            <a:ext cx="2946400" cy="493792"/>
          </a:xfrm>
          <a:prstGeom prst="rect">
            <a:avLst/>
          </a:prstGeom>
          <a:noFill/>
          <a:ln w="28575">
            <a:noFill/>
            <a:miter lim="800000"/>
            <a:headEnd/>
            <a:tailEnd/>
          </a:ln>
          <a:effectLst/>
        </p:spPr>
        <p:txBody>
          <a:bodyPr vert="horz" wrap="none" lIns="91586" tIns="45793" rIns="91586" bIns="45793" numCol="1" anchor="ctr" anchorCtr="0" compatLnSpc="1">
            <a:prstTxWarp prst="textNoShape">
              <a:avLst/>
            </a:prstTxWarp>
          </a:bodyPr>
          <a:lstStyle>
            <a:lvl1pPr algn="r" defTabSz="915988">
              <a:defRPr sz="1200"/>
            </a:lvl1pPr>
          </a:lstStyle>
          <a:p>
            <a:pPr>
              <a:defRPr/>
            </a:pPr>
            <a:endParaRPr lang="ru-RU"/>
          </a:p>
        </p:txBody>
      </p:sp>
      <p:sp>
        <p:nvSpPr>
          <p:cNvPr id="19460" name="Rectangle 4"/>
          <p:cNvSpPr>
            <a:spLocks noGrp="1" noRot="1" noChangeAspect="1" noChangeArrowheads="1" noTextEdit="1"/>
          </p:cNvSpPr>
          <p:nvPr>
            <p:ph type="sldImg" idx="2"/>
          </p:nvPr>
        </p:nvSpPr>
        <p:spPr bwMode="auto">
          <a:xfrm>
            <a:off x="930275" y="739775"/>
            <a:ext cx="4938713"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9" name="Rectangle 5"/>
          <p:cNvSpPr>
            <a:spLocks noGrp="1" noChangeArrowheads="1"/>
          </p:cNvSpPr>
          <p:nvPr>
            <p:ph type="body" sz="quarter" idx="3"/>
          </p:nvPr>
        </p:nvSpPr>
        <p:spPr bwMode="auto">
          <a:xfrm>
            <a:off x="908050" y="4690229"/>
            <a:ext cx="4981575" cy="4444127"/>
          </a:xfrm>
          <a:prstGeom prst="rect">
            <a:avLst/>
          </a:prstGeom>
          <a:noFill/>
          <a:ln w="28575">
            <a:noFill/>
            <a:miter lim="800000"/>
            <a:headEnd/>
            <a:tailEnd/>
          </a:ln>
          <a:effectLst/>
        </p:spPr>
        <p:txBody>
          <a:bodyPr vert="horz" wrap="none" lIns="91586" tIns="45793" rIns="91586" bIns="45793" numCol="1" anchor="ctr"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1510" name="Rectangle 6"/>
          <p:cNvSpPr>
            <a:spLocks noGrp="1" noChangeArrowheads="1"/>
          </p:cNvSpPr>
          <p:nvPr>
            <p:ph type="ftr" sz="quarter" idx="4"/>
          </p:nvPr>
        </p:nvSpPr>
        <p:spPr bwMode="auto">
          <a:xfrm>
            <a:off x="0" y="9380458"/>
            <a:ext cx="2946400" cy="493792"/>
          </a:xfrm>
          <a:prstGeom prst="rect">
            <a:avLst/>
          </a:prstGeom>
          <a:noFill/>
          <a:ln w="28575">
            <a:noFill/>
            <a:miter lim="800000"/>
            <a:headEnd/>
            <a:tailEnd/>
          </a:ln>
          <a:effectLst/>
        </p:spPr>
        <p:txBody>
          <a:bodyPr vert="horz" wrap="none" lIns="91586" tIns="45793" rIns="91586" bIns="45793" numCol="1" anchor="b" anchorCtr="0" compatLnSpc="1">
            <a:prstTxWarp prst="textNoShape">
              <a:avLst/>
            </a:prstTxWarp>
          </a:bodyPr>
          <a:lstStyle>
            <a:lvl1pPr algn="l" defTabSz="915988">
              <a:defRPr sz="1200"/>
            </a:lvl1pPr>
          </a:lstStyle>
          <a:p>
            <a:pPr>
              <a:defRPr/>
            </a:pPr>
            <a:endParaRPr lang="ru-RU"/>
          </a:p>
        </p:txBody>
      </p:sp>
      <p:sp>
        <p:nvSpPr>
          <p:cNvPr id="21511" name="Rectangle 7"/>
          <p:cNvSpPr>
            <a:spLocks noGrp="1" noChangeArrowheads="1"/>
          </p:cNvSpPr>
          <p:nvPr>
            <p:ph type="sldNum" sz="quarter" idx="5"/>
          </p:nvPr>
        </p:nvSpPr>
        <p:spPr bwMode="auto">
          <a:xfrm>
            <a:off x="3851275" y="9380458"/>
            <a:ext cx="2946400" cy="493792"/>
          </a:xfrm>
          <a:prstGeom prst="rect">
            <a:avLst/>
          </a:prstGeom>
          <a:noFill/>
          <a:ln w="28575">
            <a:noFill/>
            <a:miter lim="800000"/>
            <a:headEnd/>
            <a:tailEnd/>
          </a:ln>
          <a:effectLst/>
        </p:spPr>
        <p:txBody>
          <a:bodyPr vert="horz" wrap="none" lIns="91586" tIns="45793" rIns="91586" bIns="45793" numCol="1" anchor="b" anchorCtr="0" compatLnSpc="1">
            <a:prstTxWarp prst="textNoShape">
              <a:avLst/>
            </a:prstTxWarp>
          </a:bodyPr>
          <a:lstStyle>
            <a:lvl1pPr algn="r" defTabSz="915988">
              <a:defRPr sz="1200"/>
            </a:lvl1pPr>
          </a:lstStyle>
          <a:p>
            <a:pPr>
              <a:defRPr/>
            </a:pPr>
            <a:fld id="{4B141960-AA61-45A6-AD11-4503E31B47C8}" type="slidenum">
              <a:rPr lang="ru-RU"/>
              <a:pPr>
                <a:defRPr/>
              </a:pPr>
              <a:t>‹#›</a:t>
            </a:fld>
            <a:endParaRPr lang="ru-RU"/>
          </a:p>
        </p:txBody>
      </p:sp>
    </p:spTree>
    <p:extLst>
      <p:ext uri="{BB962C8B-B14F-4D97-AF65-F5344CB8AC3E}">
        <p14:creationId xmlns:p14="http://schemas.microsoft.com/office/powerpoint/2010/main" val="315074921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a:lstStyle>
            <a:lvl1pPr defTabSz="915988">
              <a:defRPr sz="2400">
                <a:solidFill>
                  <a:schemeClr val="tx1"/>
                </a:solidFill>
                <a:latin typeface="Times New Roman" pitchFamily="18" charset="0"/>
              </a:defRPr>
            </a:lvl1pPr>
            <a:lvl2pPr marL="742950" indent="-285750" defTabSz="915988">
              <a:defRPr sz="2400">
                <a:solidFill>
                  <a:schemeClr val="tx1"/>
                </a:solidFill>
                <a:latin typeface="Times New Roman" pitchFamily="18" charset="0"/>
              </a:defRPr>
            </a:lvl2pPr>
            <a:lvl3pPr marL="1143000" indent="-228600" defTabSz="915988">
              <a:defRPr sz="2400">
                <a:solidFill>
                  <a:schemeClr val="tx1"/>
                </a:solidFill>
                <a:latin typeface="Times New Roman" pitchFamily="18" charset="0"/>
              </a:defRPr>
            </a:lvl3pPr>
            <a:lvl4pPr marL="1600200" indent="-228600" defTabSz="915988">
              <a:defRPr sz="2400">
                <a:solidFill>
                  <a:schemeClr val="tx1"/>
                </a:solidFill>
                <a:latin typeface="Times New Roman" pitchFamily="18" charset="0"/>
              </a:defRPr>
            </a:lvl4pPr>
            <a:lvl5pPr marL="2057400" indent="-228600" defTabSz="915988">
              <a:defRPr sz="2400">
                <a:solidFill>
                  <a:schemeClr val="tx1"/>
                </a:solidFill>
                <a:latin typeface="Times New Roman" pitchFamily="18" charset="0"/>
              </a:defRPr>
            </a:lvl5pPr>
            <a:lvl6pPr marL="2514600" indent="-228600" algn="ctr" defTabSz="915988" eaLnBrk="0" fontAlgn="base" hangingPunct="0">
              <a:spcBef>
                <a:spcPct val="0"/>
              </a:spcBef>
              <a:spcAft>
                <a:spcPct val="0"/>
              </a:spcAft>
              <a:defRPr sz="2400">
                <a:solidFill>
                  <a:schemeClr val="tx1"/>
                </a:solidFill>
                <a:latin typeface="Times New Roman" pitchFamily="18" charset="0"/>
              </a:defRPr>
            </a:lvl6pPr>
            <a:lvl7pPr marL="2971800" indent="-228600" algn="ctr" defTabSz="915988" eaLnBrk="0" fontAlgn="base" hangingPunct="0">
              <a:spcBef>
                <a:spcPct val="0"/>
              </a:spcBef>
              <a:spcAft>
                <a:spcPct val="0"/>
              </a:spcAft>
              <a:defRPr sz="2400">
                <a:solidFill>
                  <a:schemeClr val="tx1"/>
                </a:solidFill>
                <a:latin typeface="Times New Roman" pitchFamily="18" charset="0"/>
              </a:defRPr>
            </a:lvl7pPr>
            <a:lvl8pPr marL="3429000" indent="-228600" algn="ctr" defTabSz="915988" eaLnBrk="0" fontAlgn="base" hangingPunct="0">
              <a:spcBef>
                <a:spcPct val="0"/>
              </a:spcBef>
              <a:spcAft>
                <a:spcPct val="0"/>
              </a:spcAft>
              <a:defRPr sz="2400">
                <a:solidFill>
                  <a:schemeClr val="tx1"/>
                </a:solidFill>
                <a:latin typeface="Times New Roman" pitchFamily="18" charset="0"/>
              </a:defRPr>
            </a:lvl8pPr>
            <a:lvl9pPr marL="3886200" indent="-228600" algn="ctr" defTabSz="915988" eaLnBrk="0" fontAlgn="base" hangingPunct="0">
              <a:spcBef>
                <a:spcPct val="0"/>
              </a:spcBef>
              <a:spcAft>
                <a:spcPct val="0"/>
              </a:spcAft>
              <a:defRPr sz="2400">
                <a:solidFill>
                  <a:schemeClr val="tx1"/>
                </a:solidFill>
                <a:latin typeface="Times New Roman" pitchFamily="18" charset="0"/>
              </a:defRPr>
            </a:lvl9pPr>
          </a:lstStyle>
          <a:p>
            <a:fld id="{4A69D33B-40AD-46A9-AB1B-963F1BA1FA46}" type="slidenum">
              <a:rPr lang="ru-RU" altLang="ru-RU" sz="1200" smtClean="0"/>
              <a:pPr/>
              <a:t>1</a:t>
            </a:fld>
            <a:endParaRPr lang="ru-RU" altLang="ru-RU" sz="1200" dirty="0" smtClean="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lstStyle/>
          <a:p>
            <a:pPr algn="ctr"/>
            <a:endParaRPr lang="ru-RU" altLang="ru-RU" sz="130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438152" y="4689182"/>
            <a:ext cx="5857875" cy="4444585"/>
          </a:xfrm>
        </p:spPr>
        <p:txBody>
          <a:bodyPr/>
          <a:lstStyle/>
          <a:p>
            <a:pPr algn="ctr">
              <a:lnSpc>
                <a:spcPct val="115000"/>
              </a:lnSpc>
              <a:spcBef>
                <a:spcPts val="0"/>
              </a:spcBef>
              <a:spcAft>
                <a:spcPts val="0"/>
              </a:spcAft>
              <a:tabLst>
                <a:tab pos="852805" algn="l"/>
              </a:tabLst>
            </a:pPr>
            <a:r>
              <a:rPr lang="ru-RU" b="1" i="1" dirty="0">
                <a:solidFill>
                  <a:srgbClr val="000000"/>
                </a:solidFill>
                <a:latin typeface="Times New Roman"/>
                <a:ea typeface="Calibri"/>
                <a:cs typeface="Times New Roman"/>
              </a:rPr>
              <a:t>Обеспечение и развитие методологии администрирования доходов бюджетов  бюджетной системы</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Внесение поправок в постановление Правительства Российской Федерации от 29.12.2007 № 995 "О порядке осуществления </a:t>
            </a:r>
            <a:r>
              <a:rPr lang="ru-RU" dirty="0" smtClean="0">
                <a:solidFill>
                  <a:srgbClr val="000000"/>
                </a:solidFill>
                <a:latin typeface="Times New Roman"/>
                <a:ea typeface="Calibri"/>
                <a:cs typeface="Times New Roman"/>
              </a:rPr>
              <a:t>бюджетных </a:t>
            </a:r>
            <a:r>
              <a:rPr lang="ru-RU" dirty="0">
                <a:solidFill>
                  <a:srgbClr val="000000"/>
                </a:solidFill>
                <a:latin typeface="Times New Roman"/>
                <a:ea typeface="Calibri"/>
                <a:cs typeface="Times New Roman"/>
              </a:rPr>
              <a:t>полномочий главных администраторов доходов бюджетов бюджетной системы Российской Федерации»: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 в части совершенствования процедур согласования правовых актов федеральных органов государственной власти (государственные органы), органов управления государственных внебюджетных фондов Российской Федерации, Центрального банка Российской Федерации по администрированию доходов бюджетов бюджетной системы Российской Федерации;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 в части приведения в соответствие с нормами законодательства Российской Федерации</a:t>
            </a:r>
            <a:endParaRPr lang="ru-RU" sz="1800" dirty="0">
              <a:latin typeface="Arial"/>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Подготовка предложений для внесения поправок в приказ Минфина России «Об утверждении Указаний о порядке применения бюджетной классификации Российской Федерации» в целях реализации законов (решений) о бюджете на 2014 год и на плановый период 2015 и 2016 годов»</a:t>
            </a:r>
            <a:endParaRPr lang="ru-RU" sz="1800" dirty="0" smtClean="0">
              <a:latin typeface="Arial"/>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в </a:t>
            </a:r>
            <a:r>
              <a:rPr lang="ru-RU" dirty="0">
                <a:solidFill>
                  <a:srgbClr val="000000"/>
                </a:solidFill>
                <a:latin typeface="Times New Roman"/>
                <a:ea typeface="Calibri"/>
                <a:cs typeface="Times New Roman"/>
              </a:rPr>
              <a:t>части установления порядка администрирования (закрепления за органами государственной власти, органами управления государственными внебюджетными фондами, органами местного самоуправления, казенными учреждениями, находящимися в их ведении, а также должностными лицами в пределах полномочий) сумм денежных взысканий (штрафов) и иных сумм, взыскиваемых с лиц, виновных в совершении преступлений, и в возмещение ущерба имуществу.</a:t>
            </a:r>
            <a:endParaRPr lang="ru-RU" sz="1800" dirty="0">
              <a:latin typeface="Arial"/>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endParaRPr lang="ru-RU" i="1" dirty="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r>
              <a:rPr lang="ru-RU" b="1" i="1" dirty="0" smtClean="0">
                <a:solidFill>
                  <a:srgbClr val="000000"/>
                </a:solidFill>
                <a:latin typeface="Times New Roman"/>
                <a:ea typeface="Calibri"/>
                <a:cs typeface="Times New Roman"/>
              </a:rPr>
              <a:t>Обеспечение </a:t>
            </a:r>
            <a:r>
              <a:rPr lang="ru-RU" b="1" i="1" dirty="0">
                <a:solidFill>
                  <a:srgbClr val="000000"/>
                </a:solidFill>
                <a:latin typeface="Times New Roman"/>
                <a:ea typeface="Calibri"/>
                <a:cs typeface="Times New Roman"/>
              </a:rPr>
              <a:t>и развитие методологии управления финансовыми ресурсами (в </a:t>
            </a:r>
            <a:r>
              <a:rPr lang="ru-RU" b="1" i="1" dirty="0" err="1">
                <a:solidFill>
                  <a:srgbClr val="000000"/>
                </a:solidFill>
                <a:latin typeface="Times New Roman"/>
                <a:ea typeface="Calibri"/>
                <a:cs typeface="Times New Roman"/>
              </a:rPr>
              <a:t>т.ч</a:t>
            </a:r>
            <a:r>
              <a:rPr lang="ru-RU" b="1" i="1" dirty="0">
                <a:solidFill>
                  <a:srgbClr val="000000"/>
                </a:solidFill>
                <a:latin typeface="Times New Roman"/>
                <a:ea typeface="Calibri"/>
                <a:cs typeface="Times New Roman"/>
              </a:rPr>
              <a:t>. бюджетные кредиты, депозиты, ценные бумаги по договорам РЕПО)</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Приказ Федерального казначейства «О внесении изменений в приказ Федерального казначейства от 20.03.2012 № 3н «Об утверждении Порядка работы по размещению средств федерального бюджета на банковских депозитах»</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приказа Минфина России «Об утверждении порядка взаимодействия Министерства финансов Российской Федерации и Федерального казначейства при проведении расчетов и перечислении средств в связи с формированием и использованием дополнительных нефтегазовых доходов федерального бюджета, средств Резервного фонда и Фонда национального благосостояния».</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Доработка функционала единой информационной аналитической системы Минфина России в части проведения расчетов и перечисления средств в связи с формированием и использованием дополнительных нефтегазовых доходов федерального бюджета, средств Резервного фонда и Фонда национального благосостояния</a:t>
            </a:r>
            <a:endParaRPr lang="ru-RU" sz="1800" dirty="0">
              <a:latin typeface="Arial"/>
            </a:endParaRPr>
          </a:p>
          <a:p>
            <a:pPr algn="ctr">
              <a:lnSpc>
                <a:spcPct val="115000"/>
              </a:lnSpc>
              <a:spcBef>
                <a:spcPts val="0"/>
              </a:spcBef>
              <a:spcAft>
                <a:spcPts val="0"/>
              </a:spcAft>
              <a:tabLst>
                <a:tab pos="852805" algn="l"/>
              </a:tabLst>
            </a:pPr>
            <a:r>
              <a:rPr lang="ru-RU" b="1" i="1" dirty="0">
                <a:solidFill>
                  <a:srgbClr val="000000"/>
                </a:solidFill>
                <a:latin typeface="Times New Roman"/>
                <a:ea typeface="Calibri"/>
                <a:cs typeface="Times New Roman"/>
              </a:rPr>
              <a:t>Методологическое обеспечение формирования Реестра доходных источников бюджетов бюджетной системы</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предложений для внесения поправок в постановление Правительства Российской Федерации от 29.12.2007 № 995 "О порядке осуществления федеральными органами государственной власти (государственными органами), органами управления государственными внебюджетными фондами Российской Федерации и (или) находящимися в их ведении казенными учреждениями, а также Центральным банком Российской Федерации бюджетных полномочий главных администраторов доходов бюджетов бюджетной системы Российской Федерации» </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 части формирования и применения Реестра доходных источников Российской Федерации.</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Внесение </a:t>
            </a:r>
            <a:r>
              <a:rPr lang="ru-RU" dirty="0">
                <a:solidFill>
                  <a:srgbClr val="000000"/>
                </a:solidFill>
                <a:latin typeface="Times New Roman"/>
                <a:ea typeface="Calibri"/>
                <a:cs typeface="Times New Roman"/>
              </a:rPr>
              <a:t>поправок в приказ Минфина России от 18.12.2013 № 125н «Об утверждении Порядка учета Федеральным казначейством поступлений в бюджетную систему Российской Федерации и их распределения между бюджетами бюджетной системы Российской Федерации</a:t>
            </a:r>
            <a:r>
              <a:rPr lang="ru-RU" dirty="0" smtClean="0">
                <a:solidFill>
                  <a:srgbClr val="000000"/>
                </a:solidFill>
                <a:latin typeface="Times New Roman"/>
                <a:ea typeface="Calibri"/>
                <a:cs typeface="Times New Roman"/>
              </a:rPr>
              <a:t>»:</a:t>
            </a:r>
            <a:endParaRPr lang="ru-RU" sz="1800" dirty="0">
              <a:latin typeface="Arial"/>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	в </a:t>
            </a:r>
            <a:r>
              <a:rPr lang="ru-RU" dirty="0">
                <a:solidFill>
                  <a:srgbClr val="000000"/>
                </a:solidFill>
                <a:latin typeface="Times New Roman"/>
                <a:ea typeface="Calibri"/>
                <a:cs typeface="Times New Roman"/>
              </a:rPr>
              <a:t>связи формированием реестра доходных источников бюджетов бюджетной системы Российской Федерации</a:t>
            </a:r>
            <a:endParaRPr lang="ru-RU" sz="1800" dirty="0">
              <a:latin typeface="Arial"/>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	в </a:t>
            </a:r>
            <a:r>
              <a:rPr lang="ru-RU" dirty="0">
                <a:solidFill>
                  <a:srgbClr val="000000"/>
                </a:solidFill>
                <a:latin typeface="Times New Roman"/>
                <a:ea typeface="Calibri"/>
                <a:cs typeface="Times New Roman"/>
              </a:rPr>
              <a:t>целях осуществления перехода на предоставление государственных и муниципальных услуг в электронной форме.</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проекта федерального закона о внесении изменений в Бюджетный кодекс Российской Федерации, регламентирующих создание и ведение реестра доходных источников бюджетов бюджетной системы Российской Федерации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 целях осуществления перехода на предоставление государственных и муниципальных услуг в электронной форме</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проекта приказа Минфина России об утверждении порядка ведения реестра доходных источников бюджетов бюджетной системы Российской Федерации</a:t>
            </a:r>
            <a:endParaRPr lang="ru-RU" sz="1800" dirty="0">
              <a:latin typeface="Arial"/>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a:t>
            </a:r>
            <a:endParaRPr lang="ru-RU" sz="1800" dirty="0">
              <a:latin typeface="Arial"/>
            </a:endParaRPr>
          </a:p>
          <a:p>
            <a:pPr algn="ctr">
              <a:lnSpc>
                <a:spcPct val="115000"/>
              </a:lnSpc>
              <a:spcBef>
                <a:spcPts val="0"/>
              </a:spcBef>
              <a:spcAft>
                <a:spcPts val="0"/>
              </a:spcAft>
              <a:tabLst>
                <a:tab pos="852805" algn="l"/>
              </a:tabLst>
            </a:pPr>
            <a:r>
              <a:rPr lang="ru-RU" b="1" i="1" dirty="0">
                <a:solidFill>
                  <a:srgbClr val="000000"/>
                </a:solidFill>
                <a:latin typeface="Times New Roman"/>
                <a:ea typeface="Calibri"/>
                <a:cs typeface="Times New Roman"/>
              </a:rPr>
              <a:t>Методологическое обеспечение функционирования ГИС ГМП</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приказа Минфина России об утверждении единых правил формирования первичных документов по доходам бюджетов бюджетной системы Российской Федерации и требования по их обязательному применению.</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постановления Правительства Российской Федерации о внесении изменений в Положение о Министерстве финансов Российской Федерации в целях установления норм, регламентирующих полномочия Минфина России по установлению реквизитов и форм распоряжений о переводе денежных средств в уплату платежей за государственные и муниципальные услуги, а также услуги, являющиеся необходимыми и обязательными при оказании государственных и муниципальных услуг, правила их оформления и приема к исполнению.</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 </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приказа Минфина России об утверждении перечня обязательных реквизитов распоряжений о переводе денежных средств в уплату платежей за государственные и муниципальные услуги, а также услуги, являющиеся необходимыми и обязательными при оказании государственных и муниципальных услуг (идентификаторов плательщика, получателя, уникальных идентификаторов начислений (в случае наличия), а также требования к обязательным реквизитам и формам распоряжений о переводе денежных средств.</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федерального закона о внесении изменений в Федеральный закон от 27.06.2011 № 161-ФЗ «О национальной платежной системе» в части регламентации полномочия Минфина России по установлению реквизитов и форм распоряжений о переводе денежных средств, являющихся источниками доходов бюджетов бюджетной системы Российской Федерации, в уплату платежей за оказание государственных и муниципальных услуг, а также услуг, являющихся необходимыми и обязательными при оказании государственных и муниципальных услуг, правил их оформления и приема к исполнению</a:t>
            </a:r>
            <a:endParaRPr lang="ru-RU" sz="1800" dirty="0">
              <a:latin typeface="Arial"/>
            </a:endParaRPr>
          </a:p>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10</a:t>
            </a:fld>
            <a:endParaRPr lang="ru-RU" dirty="0"/>
          </a:p>
        </p:txBody>
      </p:sp>
    </p:spTree>
    <p:extLst>
      <p:ext uri="{BB962C8B-B14F-4D97-AF65-F5344CB8AC3E}">
        <p14:creationId xmlns:p14="http://schemas.microsoft.com/office/powerpoint/2010/main" val="3868961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390527" y="4689182"/>
            <a:ext cx="5867399" cy="4444585"/>
          </a:xfrm>
        </p:spPr>
        <p:txBody>
          <a:bodyPr/>
          <a:lstStyle/>
          <a:p>
            <a:pPr algn="ctr">
              <a:lnSpc>
                <a:spcPct val="115000"/>
              </a:lnSpc>
              <a:spcBef>
                <a:spcPts val="0"/>
              </a:spcBef>
              <a:spcAft>
                <a:spcPts val="0"/>
              </a:spcAft>
            </a:pPr>
            <a:r>
              <a:rPr lang="ru-RU" b="1" i="1" dirty="0">
                <a:solidFill>
                  <a:srgbClr val="000000"/>
                </a:solidFill>
                <a:latin typeface="Times New Roman"/>
                <a:ea typeface="Calibri"/>
                <a:cs typeface="Times New Roman"/>
              </a:rPr>
              <a:t>Сближение процедур формирования и состава информации финансовой отчетности о государственных финансах с международными стандартами</a:t>
            </a:r>
            <a:endParaRPr lang="ru-RU" sz="1800" b="1" dirty="0">
              <a:latin typeface="Arial"/>
            </a:endParaRPr>
          </a:p>
          <a:p>
            <a:pPr algn="ctr">
              <a:lnSpc>
                <a:spcPct val="115000"/>
              </a:lnSpc>
              <a:spcBef>
                <a:spcPts val="0"/>
              </a:spcBef>
              <a:spcAft>
                <a:spcPts val="0"/>
              </a:spcAft>
            </a:pPr>
            <a:r>
              <a:rPr lang="ru-RU" dirty="0">
                <a:solidFill>
                  <a:srgbClr val="000000"/>
                </a:solidFill>
                <a:latin typeface="Times New Roman"/>
                <a:ea typeface="Calibri"/>
                <a:cs typeface="Times New Roman"/>
              </a:rPr>
              <a:t>Уточнение границ и состава институциональных единиц сектора государственного управления и государственного сектора</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проекта  изменений в Федеральный закон от 06.12.2011 № 402-ФЗ «О бухгалтерском учете» с целью уточнения понятия «организации государственного сектора», вопросов регулирования порядка разработки стандартов учета по сектору государственного управления</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приказа МФ РФ с целью  идентификации институциональных единиц в соответствии с международной классификацией институциональных единиц, относящихся к сектору государственного управления и государственному сектору в соответствии с СНС -2008</a:t>
            </a:r>
            <a:endParaRPr lang="ru-RU" sz="1800" dirty="0">
              <a:latin typeface="Arial"/>
            </a:endParaRPr>
          </a:p>
          <a:p>
            <a:pPr algn="ctr">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ctr">
              <a:lnSpc>
                <a:spcPct val="115000"/>
              </a:lnSpc>
              <a:spcBef>
                <a:spcPts val="0"/>
              </a:spcBef>
              <a:spcAft>
                <a:spcPts val="0"/>
              </a:spcAft>
            </a:pPr>
            <a:r>
              <a:rPr lang="ru-RU" b="1" dirty="0" smtClean="0">
                <a:solidFill>
                  <a:srgbClr val="000000"/>
                </a:solidFill>
                <a:latin typeface="Times New Roman"/>
                <a:ea typeface="Calibri"/>
                <a:cs typeface="Times New Roman"/>
              </a:rPr>
              <a:t>Регулирование </a:t>
            </a:r>
            <a:r>
              <a:rPr lang="ru-RU" b="1" dirty="0">
                <a:solidFill>
                  <a:srgbClr val="000000"/>
                </a:solidFill>
                <a:latin typeface="Times New Roman"/>
                <a:ea typeface="Calibri"/>
                <a:cs typeface="Times New Roman"/>
              </a:rPr>
              <a:t>Минфином России составления и представления отчетности, обеспечивающей представление отчетности о государственных (муниципальных) финансах в соответствии с международными стандартами</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предложений по изменениям в Бюджетный кодекс Российской Федерации в части наделения Министерства финансов Российской Федерации полномочиями формирования отчетности Российской Федерации в соответствии со стандартами статистики государственных финансов (СГФ)</a:t>
            </a:r>
            <a:endParaRPr lang="ru-RU" sz="1800" dirty="0">
              <a:latin typeface="Arial"/>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проекта Постановления Правительства РФ "О внесении изменений в Постановление Правительства РФ от 30.06.2004 N 329 «О Министерстве финансов Российской Федерации»</a:t>
            </a:r>
            <a:endParaRPr lang="ru-RU" sz="1800" dirty="0">
              <a:latin typeface="Arial"/>
            </a:endParaRPr>
          </a:p>
          <a:p>
            <a:pPr algn="ctr">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ctr">
              <a:lnSpc>
                <a:spcPct val="115000"/>
              </a:lnSpc>
              <a:spcBef>
                <a:spcPts val="0"/>
              </a:spcBef>
              <a:spcAft>
                <a:spcPts val="0"/>
              </a:spcAft>
            </a:pPr>
            <a:r>
              <a:rPr lang="ru-RU" b="1" dirty="0" smtClean="0">
                <a:solidFill>
                  <a:srgbClr val="000000"/>
                </a:solidFill>
                <a:latin typeface="Times New Roman"/>
                <a:ea typeface="Calibri"/>
                <a:cs typeface="Times New Roman"/>
              </a:rPr>
              <a:t>Обеспечение </a:t>
            </a:r>
            <a:r>
              <a:rPr lang="ru-RU" b="1" dirty="0">
                <a:solidFill>
                  <a:srgbClr val="000000"/>
                </a:solidFill>
                <a:latin typeface="Times New Roman"/>
                <a:ea typeface="Calibri"/>
                <a:cs typeface="Times New Roman"/>
              </a:rPr>
              <a:t>нормативного регулирования порядка формирования отчетности по статистике государственных финансов в РФ (СГФ РФ)</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Определение общих требований по организации, порядку составления отчетности по статистике государственных финансов в РФ (СГФ РФ), а также институционального охвата указанной отчетности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Определение состава и периодичности формирования и представления отчетности по СГФ РФ</a:t>
            </a:r>
            <a:endParaRPr lang="ru-RU" sz="1800" dirty="0">
              <a:latin typeface="Arial"/>
            </a:endParaRPr>
          </a:p>
          <a:p>
            <a:pPr algn="ctr">
              <a:lnSpc>
                <a:spcPct val="115000"/>
              </a:lnSpc>
              <a:spcBef>
                <a:spcPts val="0"/>
              </a:spcBef>
              <a:spcAft>
                <a:spcPts val="0"/>
              </a:spcAft>
            </a:pPr>
            <a:r>
              <a:rPr lang="ru-RU" b="1" i="1" dirty="0" smtClean="0">
                <a:solidFill>
                  <a:srgbClr val="000000"/>
                </a:solidFill>
                <a:latin typeface="Times New Roman"/>
                <a:ea typeface="Calibri"/>
                <a:cs typeface="Times New Roman"/>
              </a:rPr>
              <a:t>Повышение </a:t>
            </a:r>
            <a:r>
              <a:rPr lang="ru-RU" b="1" i="1" dirty="0">
                <a:solidFill>
                  <a:srgbClr val="000000"/>
                </a:solidFill>
                <a:latin typeface="Times New Roman"/>
                <a:ea typeface="Calibri"/>
                <a:cs typeface="Times New Roman"/>
              </a:rPr>
              <a:t>открытости и достоверности отчетности о государственных финансах и государственном имуществе</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изменений в Постановление Правительства Российской Федерации от 03.07.2006 № 413 «Об утверждении форм документов финансовой отчетности об исполнении федерального бюджета для представления в Счетную палату Российской Федерации» с целью  установления порядка представления обязательной для получателей средств из федерального бюджета (в том числе в виде субсидий и государственной поддержки) отчетности в Счетную Палату РФ, необходимой для формирования ежеквартальных оперативных докладов о ходе исполнения федерального бюджета, предусмотренной Федеральным законом от 05.04.2013 № 41-ФЗ «О Счетной палате Российской Федерации»  </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Порядка составления и представления получателями средств из федерального бюджета (в том числе в виде субсидий и государственной поддержки) финансовой отчетности в Счетную Палату РФ необходимой для формирования ежеквартальных оперативных докладов об исполнении федерального бюджета</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Участие в работе межведомственной рабочей группы по разработке информационной базы для построения счетов СНС по сектору государственного управления в соответствии с  требованиями СНС- 200</a:t>
            </a:r>
            <a:endParaRPr lang="ru-RU" sz="1800" dirty="0">
              <a:latin typeface="Arial"/>
            </a:endParaRPr>
          </a:p>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11</a:t>
            </a:fld>
            <a:endParaRPr lang="ru-RU" dirty="0"/>
          </a:p>
        </p:txBody>
      </p:sp>
    </p:spTree>
    <p:extLst>
      <p:ext uri="{BB962C8B-B14F-4D97-AF65-F5344CB8AC3E}">
        <p14:creationId xmlns:p14="http://schemas.microsoft.com/office/powerpoint/2010/main" val="2738827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nSpc>
                <a:spcPct val="115000"/>
              </a:lnSpc>
              <a:spcBef>
                <a:spcPts val="0"/>
              </a:spcBef>
              <a:spcAft>
                <a:spcPts val="0"/>
              </a:spcAft>
              <a:tabLst>
                <a:tab pos="3077210" algn="l"/>
              </a:tabLst>
            </a:pPr>
            <a:r>
              <a:rPr lang="ru-RU" b="1" i="1" dirty="0" smtClean="0">
                <a:solidFill>
                  <a:srgbClr val="000000"/>
                </a:solidFill>
                <a:latin typeface="Times New Roman"/>
                <a:ea typeface="Calibri"/>
                <a:cs typeface="Times New Roman"/>
              </a:rPr>
              <a:t>Поддержка субъектов и местных в части применения </a:t>
            </a:r>
            <a:r>
              <a:rPr lang="ru-RU" b="1" i="1" dirty="0" err="1" smtClean="0">
                <a:solidFill>
                  <a:srgbClr val="000000"/>
                </a:solidFill>
                <a:latin typeface="Times New Roman"/>
                <a:ea typeface="Calibri"/>
                <a:cs typeface="Times New Roman"/>
              </a:rPr>
              <a:t>косгу</a:t>
            </a:r>
            <a:endParaRPr lang="ru-RU" b="1" i="1" dirty="0" smtClean="0">
              <a:solidFill>
                <a:srgbClr val="000000"/>
              </a:solidFill>
              <a:latin typeface="Times New Roman"/>
              <a:ea typeface="Calibri"/>
              <a:cs typeface="Times New Roman"/>
            </a:endParaRPr>
          </a:p>
          <a:p>
            <a:pPr>
              <a:lnSpc>
                <a:spcPct val="115000"/>
              </a:lnSpc>
              <a:spcBef>
                <a:spcPts val="0"/>
              </a:spcBef>
              <a:spcAft>
                <a:spcPts val="0"/>
              </a:spcAft>
              <a:tabLst>
                <a:tab pos="3077210" algn="l"/>
              </a:tabLst>
            </a:pPr>
            <a:r>
              <a:rPr lang="ru-RU" b="1" i="1" dirty="0" smtClean="0">
                <a:solidFill>
                  <a:srgbClr val="000000"/>
                </a:solidFill>
                <a:latin typeface="Times New Roman"/>
                <a:ea typeface="Calibri"/>
                <a:cs typeface="Times New Roman"/>
              </a:rPr>
              <a:t>Разработка требований к кодированию госпрограмм</a:t>
            </a:r>
          </a:p>
          <a:p>
            <a:pPr>
              <a:lnSpc>
                <a:spcPct val="115000"/>
              </a:lnSpc>
              <a:spcBef>
                <a:spcPts val="0"/>
              </a:spcBef>
              <a:spcAft>
                <a:spcPts val="0"/>
              </a:spcAft>
              <a:tabLst>
                <a:tab pos="3077210" algn="l"/>
              </a:tabLst>
            </a:pPr>
            <a:r>
              <a:rPr lang="ru-RU" b="1" i="1" dirty="0" smtClean="0">
                <a:solidFill>
                  <a:srgbClr val="000000"/>
                </a:solidFill>
                <a:latin typeface="Times New Roman"/>
                <a:ea typeface="Calibri"/>
                <a:cs typeface="Times New Roman"/>
              </a:rPr>
              <a:t>Методологическое </a:t>
            </a:r>
            <a:r>
              <a:rPr lang="ru-RU" b="1" i="1" dirty="0">
                <a:solidFill>
                  <a:srgbClr val="000000"/>
                </a:solidFill>
                <a:latin typeface="Times New Roman"/>
                <a:ea typeface="Calibri"/>
                <a:cs typeface="Times New Roman"/>
              </a:rPr>
              <a:t>регулирование применения бюджетной классификации Российской Федерации при формировании и исполнении федерального бюджета и бюджетов государственных внебюджетных фондов Российской Федерации</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Внесение изменений в Указания о порядке применения бюджетной классификации Российской Федерации, необходимых для обеспечения исполнения федерального бюджета на 2014 год и на плановый период 2015 и 2016 годов</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методических рекомендаций </a:t>
            </a:r>
            <a:r>
              <a:rPr lang="ru-RU" b="1" dirty="0">
                <a:solidFill>
                  <a:srgbClr val="000000"/>
                </a:solidFill>
                <a:latin typeface="Times New Roman"/>
                <a:ea typeface="Calibri"/>
                <a:cs typeface="Times New Roman"/>
              </a:rPr>
              <a:t>для главных распорядителей бюджетных средств</a:t>
            </a:r>
            <a:r>
              <a:rPr lang="ru-RU" dirty="0">
                <a:solidFill>
                  <a:srgbClr val="000000"/>
                </a:solidFill>
                <a:latin typeface="Times New Roman"/>
                <a:ea typeface="Calibri"/>
                <a:cs typeface="Times New Roman"/>
              </a:rPr>
              <a:t> </a:t>
            </a:r>
            <a:r>
              <a:rPr lang="ru-RU" b="1" dirty="0">
                <a:solidFill>
                  <a:srgbClr val="000000"/>
                </a:solidFill>
                <a:latin typeface="Times New Roman"/>
                <a:ea typeface="Calibri"/>
                <a:cs typeface="Times New Roman"/>
              </a:rPr>
              <a:t>федерального бюджета</a:t>
            </a:r>
            <a:r>
              <a:rPr lang="ru-RU" dirty="0">
                <a:solidFill>
                  <a:srgbClr val="000000"/>
                </a:solidFill>
                <a:latin typeface="Times New Roman"/>
                <a:ea typeface="Calibri"/>
                <a:cs typeface="Times New Roman"/>
              </a:rPr>
              <a:t> по санкционированию расходов  </a:t>
            </a:r>
            <a:r>
              <a:rPr lang="ru-RU" b="1" dirty="0">
                <a:solidFill>
                  <a:srgbClr val="000000"/>
                </a:solidFill>
                <a:latin typeface="Times New Roman"/>
                <a:ea typeface="Calibri"/>
                <a:cs typeface="Times New Roman"/>
              </a:rPr>
              <a:t>федерального</a:t>
            </a:r>
            <a:r>
              <a:rPr lang="ru-RU" dirty="0">
                <a:solidFill>
                  <a:srgbClr val="000000"/>
                </a:solidFill>
                <a:latin typeface="Times New Roman"/>
                <a:ea typeface="Calibri"/>
                <a:cs typeface="Times New Roman"/>
              </a:rPr>
              <a:t> бюджета по единым для бюджетов видам расходов бюджетной классификации Российской Федерации.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Методических рекомендаций  </a:t>
            </a:r>
            <a:r>
              <a:rPr lang="ru-RU" b="1" i="1" dirty="0">
                <a:solidFill>
                  <a:srgbClr val="000000"/>
                </a:solidFill>
                <a:latin typeface="Times New Roman"/>
                <a:ea typeface="Calibri"/>
                <a:cs typeface="Times New Roman"/>
              </a:rPr>
              <a:t>финансовым органам бюджетов субъектов Российской Федерации (местных бюджетов)</a:t>
            </a:r>
            <a:r>
              <a:rPr lang="ru-RU" dirty="0">
                <a:solidFill>
                  <a:srgbClr val="000000"/>
                </a:solidFill>
                <a:latin typeface="Times New Roman"/>
                <a:ea typeface="Calibri"/>
                <a:cs typeface="Times New Roman"/>
              </a:rPr>
              <a:t> по санкционированию расходов бюджетов по единым для бюджетов видам расходов бюджетной классификации Российской Федерации.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Установление порядка ведения в информационных системах Минфина России справочников кодов бюджетной классификации Российской Федерации</a:t>
            </a:r>
            <a:endParaRPr lang="ru-RU" sz="1800" dirty="0">
              <a:latin typeface="Arial"/>
            </a:endParaRPr>
          </a:p>
          <a:p>
            <a:pPr algn="ctr">
              <a:lnSpc>
                <a:spcPct val="115000"/>
              </a:lnSpc>
              <a:spcBef>
                <a:spcPts val="0"/>
              </a:spcBef>
              <a:spcAft>
                <a:spcPts val="0"/>
              </a:spcAft>
              <a:tabLst>
                <a:tab pos="3077210" algn="l"/>
              </a:tabLs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endParaRPr lang="ru-RU" b="1" i="1" dirty="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endParaRPr lang="ru-RU" b="1" i="1" dirty="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endParaRPr lang="ru-RU" b="1" i="1" dirty="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tabLst>
                <a:tab pos="3077210" algn="l"/>
              </a:tabLst>
            </a:pPr>
            <a:r>
              <a:rPr lang="ru-RU" b="1" i="1" dirty="0" smtClean="0">
                <a:solidFill>
                  <a:srgbClr val="000000"/>
                </a:solidFill>
                <a:latin typeface="Times New Roman"/>
                <a:ea typeface="Calibri"/>
                <a:cs typeface="Times New Roman"/>
              </a:rPr>
              <a:t>Изменение </a:t>
            </a:r>
            <a:r>
              <a:rPr lang="ru-RU" b="1" i="1" dirty="0">
                <a:solidFill>
                  <a:srgbClr val="000000"/>
                </a:solidFill>
                <a:latin typeface="Times New Roman"/>
                <a:ea typeface="Calibri"/>
                <a:cs typeface="Times New Roman"/>
              </a:rPr>
              <a:t>порядка применения классификации операций сектора государственного управления при организации и исполнении бюджетов бюджетной системы Российской Федерации</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графика мероприятий по изменению порядка применения КОСГУ при организации и исполнении бюджетов бюджетной системы Российской Федерации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изменений Бюджетного кодекса Российской Федерации в части регулирования порядка применения бюджетной классификации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Изменение порядка применения КОСГУ в рамках Указаний о применении бюджетной классификации Российской Федерации при формировании бюджетов на 2016 год и плановый период 2017-2018 годы.</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Внесение изменений в акты Министерства финансов Российской Федерации и Федерального казначейства, регулирующие вопросы санкционирования расходов, ведения бухгалтерского (бюджетного) учета, составления отчетности.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Методических рекомендаций по применению бюджетной классификации Российской Федерации при формировании проектов бюджетов на 2016 год и плановый период 2017-2018 годы.</a:t>
            </a:r>
            <a:endParaRPr lang="ru-RU" sz="1800" dirty="0">
              <a:latin typeface="Arial"/>
            </a:endParaRPr>
          </a:p>
          <a:p>
            <a:pPr algn="ctr">
              <a:lnSpc>
                <a:spcPct val="115000"/>
              </a:lnSpc>
              <a:spcBef>
                <a:spcPts val="0"/>
              </a:spcBef>
              <a:spcAft>
                <a:spcPts val="0"/>
              </a:spcAft>
              <a:tabLst>
                <a:tab pos="3077210" algn="l"/>
              </a:tabLst>
            </a:pPr>
            <a:r>
              <a:rPr lang="ru-RU" b="1" i="1" dirty="0">
                <a:solidFill>
                  <a:srgbClr val="000000"/>
                </a:solidFill>
                <a:latin typeface="Times New Roman"/>
                <a:ea typeface="Calibri"/>
                <a:cs typeface="Times New Roman"/>
              </a:rPr>
              <a:t>Разработка классификации операций сектора государственного управления, соответствующей международным стандартам статистики государственных финансов и требованиям СНС</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Утверждение порядка применения классификации операций сектора государственного управления в соответствии с СГФ и СНС</a:t>
            </a:r>
            <a:endParaRPr lang="ru-RU" sz="1800" dirty="0">
              <a:latin typeface="Arial"/>
            </a:endParaRPr>
          </a:p>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12</a:t>
            </a:fld>
            <a:endParaRPr lang="ru-RU" dirty="0"/>
          </a:p>
        </p:txBody>
      </p:sp>
    </p:spTree>
    <p:extLst>
      <p:ext uri="{BB962C8B-B14F-4D97-AF65-F5344CB8AC3E}">
        <p14:creationId xmlns:p14="http://schemas.microsoft.com/office/powerpoint/2010/main" val="430364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118872" algn="just">
              <a:lnSpc>
                <a:spcPct val="115000"/>
              </a:lnSpc>
              <a:spcBef>
                <a:spcPts val="0"/>
              </a:spcBef>
              <a:spcAft>
                <a:spcPts val="0"/>
              </a:spcAft>
            </a:pPr>
            <a:r>
              <a:rPr lang="ru-RU" dirty="0">
                <a:solidFill>
                  <a:srgbClr val="000000"/>
                </a:solidFill>
                <a:latin typeface="Times New Roman"/>
                <a:ea typeface="Calibri"/>
                <a:cs typeface="Times New Roman"/>
              </a:rPr>
              <a:t>Разработка и утверждение методических рекомендаций по осуществлению внутреннего государственного (муниципального) финансового контроля</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и принятие акта о порядке проведения проверки годового отчета об исполнении бюджета субъекта Российской Федерации Федеральной службой финансово-бюджетного надзора</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проекта постановления Правительства Российской Федерации «О внесении изменений в  постановление Правительства Российской Федерации от 28.11.2013 № 1092 «О порядке осуществления Федеральной службой финансово-бюджетного надзора полномочий по контролю в финансово-бюджетной сфере». /</a:t>
            </a:r>
            <a:r>
              <a:rPr lang="ru-RU" i="1" dirty="0">
                <a:solidFill>
                  <a:srgbClr val="000000"/>
                </a:solidFill>
                <a:latin typeface="Times New Roman"/>
                <a:ea typeface="Calibri"/>
                <a:cs typeface="Times New Roman"/>
              </a:rPr>
              <a:t>В связи с изменениями Закона о контрактной системе, уточняющими полномочия </a:t>
            </a:r>
            <a:r>
              <a:rPr lang="ru-RU" i="1" dirty="0" err="1">
                <a:solidFill>
                  <a:srgbClr val="000000"/>
                </a:solidFill>
                <a:latin typeface="Times New Roman"/>
                <a:ea typeface="Calibri"/>
                <a:cs typeface="Times New Roman"/>
              </a:rPr>
              <a:t>Росфиннадзора</a:t>
            </a:r>
            <a:r>
              <a:rPr lang="ru-RU" i="1" dirty="0">
                <a:solidFill>
                  <a:srgbClr val="000000"/>
                </a:solidFill>
                <a:latin typeface="Times New Roman"/>
                <a:ea typeface="Calibri"/>
                <a:cs typeface="Times New Roman"/>
              </a:rPr>
              <a:t> по контролю за обоснованностью закупок, соблюдением требований к нормированию закупок и порядок их исполнения, а также введением надзора за органами государственного (муниципального) финансового контроля./</a:t>
            </a:r>
            <a:endParaRPr lang="ru-RU" sz="1800" dirty="0">
              <a:latin typeface="Arial"/>
            </a:endParaRPr>
          </a:p>
          <a:p>
            <a:pPr indent="118872"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indent="118872" algn="just">
              <a:lnSpc>
                <a:spcPct val="115000"/>
              </a:lnSpc>
              <a:spcBef>
                <a:spcPts val="0"/>
              </a:spcBef>
              <a:spcAft>
                <a:spcPts val="0"/>
              </a:spcAft>
            </a:pPr>
            <a:r>
              <a:rPr lang="ru-RU" dirty="0" smtClean="0">
                <a:solidFill>
                  <a:srgbClr val="000000"/>
                </a:solidFill>
                <a:latin typeface="Times New Roman"/>
                <a:ea typeface="Calibri"/>
                <a:cs typeface="Times New Roman"/>
              </a:rPr>
              <a:t>Координация </a:t>
            </a:r>
            <a:r>
              <a:rPr lang="ru-RU" dirty="0">
                <a:solidFill>
                  <a:srgbClr val="000000"/>
                </a:solidFill>
                <a:latin typeface="Times New Roman"/>
                <a:ea typeface="Calibri"/>
                <a:cs typeface="Times New Roman"/>
              </a:rPr>
              <a:t>формирования и согласование плана контрольных мероприятий </a:t>
            </a:r>
            <a:r>
              <a:rPr lang="ru-RU" dirty="0" err="1">
                <a:solidFill>
                  <a:srgbClr val="000000"/>
                </a:solidFill>
                <a:latin typeface="Times New Roman"/>
                <a:ea typeface="Calibri"/>
                <a:cs typeface="Times New Roman"/>
              </a:rPr>
              <a:t>Росфиннадзора</a:t>
            </a:r>
            <a:r>
              <a:rPr lang="ru-RU" dirty="0">
                <a:solidFill>
                  <a:srgbClr val="000000"/>
                </a:solidFill>
                <a:latin typeface="Times New Roman"/>
                <a:ea typeface="Calibri"/>
                <a:cs typeface="Times New Roman"/>
              </a:rPr>
              <a:t> в финансово-бюджетной сфере на 2015 год</a:t>
            </a:r>
            <a:endParaRPr lang="ru-RU" sz="1800" dirty="0">
              <a:latin typeface="Arial"/>
            </a:endParaRPr>
          </a:p>
          <a:p>
            <a:pPr indent="118872"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приказа МФ РФ о порядке составления и утверждения ежегодных планов контрольных мероприятий Федеральной службы финансово-бюджетного надзора в финансово-бюджетной сфере и отчетов Федеральной службы финансово-бюджетного надзора о результатах проведения контрольных мероприятий в финансово-бюджетной сфере </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и принятие приказа </a:t>
            </a:r>
            <a:r>
              <a:rPr lang="ru-RU" dirty="0" err="1">
                <a:solidFill>
                  <a:srgbClr val="000000"/>
                </a:solidFill>
                <a:latin typeface="Times New Roman"/>
                <a:ea typeface="Calibri"/>
                <a:cs typeface="Times New Roman"/>
              </a:rPr>
              <a:t>Росфиннадзора</a:t>
            </a:r>
            <a:r>
              <a:rPr lang="ru-RU" dirty="0">
                <a:solidFill>
                  <a:srgbClr val="000000"/>
                </a:solidFill>
                <a:latin typeface="Times New Roman"/>
                <a:ea typeface="Calibri"/>
                <a:cs typeface="Times New Roman"/>
              </a:rPr>
              <a:t> «Об осуществлении анализа исполнения бюджетных полномочий органов государственного (муниципального) финансового контроля, являющихся органами (должностными лицами) исполнительной власти  субъектов Российской Федерации (местных администраций)»</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 </a:t>
            </a: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и принятие акта о  проведении анализа осуществления администраторами бюджетных средств внутреннего финансового контроля и внутреннего финансового аудита</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приказа МФ РФ «О порядке принятия и исполнения решений о применении бюджетных мер принуждения по уведомлениям </a:t>
            </a:r>
            <a:r>
              <a:rPr lang="ru-RU" dirty="0" err="1">
                <a:solidFill>
                  <a:srgbClr val="000000"/>
                </a:solidFill>
                <a:latin typeface="Times New Roman"/>
                <a:ea typeface="Calibri"/>
                <a:cs typeface="Times New Roman"/>
              </a:rPr>
              <a:t>Росфиннадзора</a:t>
            </a:r>
            <a:r>
              <a:rPr lang="ru-RU" dirty="0">
                <a:solidFill>
                  <a:srgbClr val="000000"/>
                </a:solidFill>
                <a:latin typeface="Times New Roman"/>
                <a:ea typeface="Calibri"/>
                <a:cs typeface="Times New Roman"/>
              </a:rPr>
              <a:t> и Счетной палаты Российской Федерации»</a:t>
            </a:r>
            <a:endParaRPr lang="ru-RU" sz="1800" dirty="0">
              <a:latin typeface="Arial"/>
            </a:endParaRPr>
          </a:p>
          <a:p>
            <a:pPr algn="ctr">
              <a:lnSpc>
                <a:spcPct val="115000"/>
              </a:lnSpc>
              <a:spcBef>
                <a:spcPts val="0"/>
              </a:spcBef>
              <a:spcAft>
                <a:spcPts val="0"/>
              </a:spcAft>
            </a:pPr>
            <a:r>
              <a:rPr lang="ru-RU" b="1" i="1" dirty="0" smtClean="0">
                <a:solidFill>
                  <a:srgbClr val="000000"/>
                </a:solidFill>
                <a:latin typeface="Times New Roman"/>
                <a:ea typeface="Calibri"/>
                <a:cs typeface="Times New Roman"/>
              </a:rPr>
              <a:t>Развитие </a:t>
            </a:r>
            <a:r>
              <a:rPr lang="ru-RU" b="1" i="1" dirty="0">
                <a:solidFill>
                  <a:srgbClr val="000000"/>
                </a:solidFill>
                <a:latin typeface="Times New Roman"/>
                <a:ea typeface="Calibri"/>
                <a:cs typeface="Times New Roman"/>
              </a:rPr>
              <a:t>систем внутреннего контроля и аудита государственных органов Российской Федерации</a:t>
            </a:r>
            <a:endParaRPr lang="ru-RU" sz="1800" b="1" dirty="0">
              <a:latin typeface="Arial"/>
            </a:endParaRPr>
          </a:p>
          <a:p>
            <a:pPr indent="118872"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постановления Правительства Российской Федерации «Об осуществлении главными распорядителями (распорядителями) средств федерального бюджета, главными администраторами (администраторами) доходов федерального бюджета, главными администраторами (администраторами) источников финансирования дефицита федерального бюджета внутреннего финансового контроля и внутреннего финансового аудита» </a:t>
            </a:r>
            <a:endParaRPr lang="ru-RU" sz="1800" dirty="0">
              <a:latin typeface="Arial"/>
            </a:endParaRPr>
          </a:p>
          <a:p>
            <a:pPr indent="118872" algn="just">
              <a:lnSpc>
                <a:spcPct val="115000"/>
              </a:lnSpc>
              <a:spcBef>
                <a:spcPts val="0"/>
              </a:spcBef>
              <a:spcAft>
                <a:spcPts val="0"/>
              </a:spcAft>
            </a:pPr>
            <a:r>
              <a:rPr lang="ru-RU" i="1" dirty="0">
                <a:solidFill>
                  <a:srgbClr val="000000"/>
                </a:solidFill>
                <a:latin typeface="Times New Roman"/>
                <a:ea typeface="Calibri"/>
                <a:cs typeface="Times New Roman"/>
              </a:rPr>
              <a:t> </a:t>
            </a:r>
            <a:endParaRPr lang="ru-RU" sz="1800" dirty="0">
              <a:latin typeface="Arial"/>
            </a:endParaRPr>
          </a:p>
          <a:p>
            <a:pPr indent="118872" algn="just">
              <a:lnSpc>
                <a:spcPct val="115000"/>
              </a:lnSpc>
              <a:spcBef>
                <a:spcPts val="0"/>
              </a:spcBef>
              <a:spcAft>
                <a:spcPts val="0"/>
              </a:spcAft>
            </a:pPr>
            <a:r>
              <a:rPr lang="ru-RU" dirty="0">
                <a:solidFill>
                  <a:srgbClr val="000000"/>
                </a:solidFill>
                <a:latin typeface="Times New Roman"/>
                <a:ea typeface="Calibri"/>
                <a:cs typeface="Times New Roman"/>
              </a:rPr>
              <a:t>Разработка и утверждение методических рекомендаций по осуществлению внутреннего финансового контроля и внутреннего финансового аудита</a:t>
            </a:r>
            <a:endParaRPr lang="ru-RU" sz="1800" dirty="0">
              <a:latin typeface="Arial"/>
            </a:endParaRPr>
          </a:p>
          <a:p>
            <a:pPr indent="118872" algn="just">
              <a:lnSpc>
                <a:spcPct val="115000"/>
              </a:lnSpc>
              <a:spcBef>
                <a:spcPts val="0"/>
              </a:spcBef>
              <a:spcAft>
                <a:spcPts val="0"/>
              </a:spcAft>
            </a:pPr>
            <a:r>
              <a:rPr lang="ru-RU" dirty="0">
                <a:solidFill>
                  <a:srgbClr val="000000"/>
                </a:solidFill>
                <a:latin typeface="Times New Roman"/>
                <a:ea typeface="Calibri"/>
                <a:cs typeface="Times New Roman"/>
              </a:rPr>
              <a:t> </a:t>
            </a:r>
            <a:endParaRPr lang="ru-RU" sz="1800" dirty="0">
              <a:latin typeface="Arial"/>
            </a:endParaRPr>
          </a:p>
          <a:p>
            <a:pPr indent="118872"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постановления Правительства РФ «О Концепции системы внутреннего контроля и аудита в секторе государственного управления» </a:t>
            </a:r>
            <a:endParaRPr lang="ru-RU" sz="1800" dirty="0">
              <a:latin typeface="Arial"/>
            </a:endParaRPr>
          </a:p>
          <a:p>
            <a:pPr indent="118872"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постановления Правительства Российской Федерации «Об организации внутреннего аудита в федеральных органах исполнительной власти»</a:t>
            </a:r>
            <a:endParaRPr lang="ru-RU" sz="1800" dirty="0">
              <a:latin typeface="Arial"/>
            </a:endParaRPr>
          </a:p>
          <a:p>
            <a:pPr indent="228600"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indent="228600" algn="just">
              <a:lnSpc>
                <a:spcPct val="115000"/>
              </a:lnSpc>
              <a:spcBef>
                <a:spcPts val="0"/>
              </a:spcBef>
              <a:spcAft>
                <a:spcPts val="0"/>
              </a:spcAft>
            </a:pPr>
            <a:r>
              <a:rPr lang="ru-RU" dirty="0" smtClean="0">
                <a:solidFill>
                  <a:srgbClr val="000000"/>
                </a:solidFill>
                <a:latin typeface="Times New Roman"/>
                <a:ea typeface="Calibri"/>
                <a:cs typeface="Times New Roman"/>
              </a:rPr>
              <a:t>Организация </a:t>
            </a:r>
            <a:r>
              <a:rPr lang="ru-RU" dirty="0">
                <a:solidFill>
                  <a:srgbClr val="000000"/>
                </a:solidFill>
                <a:latin typeface="Times New Roman"/>
                <a:ea typeface="Calibri"/>
                <a:cs typeface="Times New Roman"/>
              </a:rPr>
              <a:t>и проведение совещаний (круглых столов) по вопросам осуществления внутреннего финансового контроля и внутреннего финансового аудита с ГРБС на площадке Аналитического центра при Правительстве Российской Федерации</a:t>
            </a:r>
            <a:endParaRPr lang="ru-RU" sz="1800" dirty="0">
              <a:latin typeface="Arial"/>
            </a:endParaRPr>
          </a:p>
          <a:p>
            <a:pPr algn="ctr">
              <a:lnSpc>
                <a:spcPct val="115000"/>
              </a:lnSpc>
              <a:spcBef>
                <a:spcPts val="0"/>
              </a:spcBef>
              <a:spcAft>
                <a:spcPts val="0"/>
              </a:spcAf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pPr>
            <a:r>
              <a:rPr lang="ru-RU" b="1" i="1" dirty="0" smtClean="0">
                <a:solidFill>
                  <a:srgbClr val="000000"/>
                </a:solidFill>
                <a:latin typeface="Times New Roman"/>
                <a:ea typeface="Calibri"/>
                <a:cs typeface="Times New Roman"/>
              </a:rPr>
              <a:t>Повышение </a:t>
            </a:r>
            <a:r>
              <a:rPr lang="ru-RU" b="1" i="1" dirty="0">
                <a:solidFill>
                  <a:srgbClr val="000000"/>
                </a:solidFill>
                <a:latin typeface="Times New Roman"/>
                <a:ea typeface="Calibri"/>
                <a:cs typeface="Times New Roman"/>
              </a:rPr>
              <a:t>эффективности и качества оценки финансового менеджмента главных администраторов средств федерального бюджета с учетом внедрения программно-целевых методов бюджетирования</a:t>
            </a:r>
            <a:endParaRPr lang="ru-RU" sz="1800" b="1" dirty="0">
              <a:latin typeface="Arial"/>
            </a:endParaRPr>
          </a:p>
          <a:p>
            <a:pPr indent="228600" algn="just">
              <a:lnSpc>
                <a:spcPct val="115000"/>
              </a:lnSpc>
              <a:spcBef>
                <a:spcPts val="0"/>
              </a:spcBef>
              <a:spcAft>
                <a:spcPts val="0"/>
              </a:spcAft>
            </a:pPr>
            <a:r>
              <a:rPr lang="ru-RU" dirty="0">
                <a:solidFill>
                  <a:srgbClr val="000000"/>
                </a:solidFill>
                <a:latin typeface="Times New Roman"/>
                <a:ea typeface="Calibri"/>
                <a:cs typeface="Times New Roman"/>
              </a:rPr>
              <a:t>Разработка и принятие акта о внесении изменений в приказ Минфина России от 13.04.2009 № 34н «Об организации проведения мониторинга качества финансового менеджмента, осуществляемого главными администраторами средств федерального бюджета»</a:t>
            </a:r>
            <a:endParaRPr lang="ru-RU" sz="1800" dirty="0">
              <a:latin typeface="Arial"/>
            </a:endParaRPr>
          </a:p>
          <a:p>
            <a:pPr indent="228600"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indent="228600" algn="just">
              <a:lnSpc>
                <a:spcPct val="115000"/>
              </a:lnSpc>
              <a:spcBef>
                <a:spcPts val="0"/>
              </a:spcBef>
              <a:spcAft>
                <a:spcPts val="0"/>
              </a:spcAft>
            </a:pPr>
            <a:r>
              <a:rPr lang="ru-RU" dirty="0" smtClean="0">
                <a:solidFill>
                  <a:srgbClr val="000000"/>
                </a:solidFill>
                <a:latin typeface="Times New Roman"/>
                <a:ea typeface="Calibri"/>
                <a:cs typeface="Times New Roman"/>
              </a:rPr>
              <a:t>Анализ </a:t>
            </a:r>
            <a:r>
              <a:rPr lang="ru-RU" dirty="0">
                <a:solidFill>
                  <a:srgbClr val="000000"/>
                </a:solidFill>
                <a:latin typeface="Times New Roman"/>
                <a:ea typeface="Calibri"/>
                <a:cs typeface="Times New Roman"/>
              </a:rPr>
              <a:t>результатов контрольных и экспертно-аналитических мероприятий Счетной палаты Российской Федерации в целях формирования по результатам анализа мер по реализации  предложений и замечаний СП в сфере бюджетных правоотношений</a:t>
            </a:r>
            <a:endParaRPr lang="ru-RU" sz="1800" dirty="0">
              <a:latin typeface="Arial"/>
            </a:endParaRPr>
          </a:p>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solidFill>
                  <a:prstClr val="black"/>
                </a:solidFill>
              </a:rPr>
              <a:pPr>
                <a:defRPr/>
              </a:pPr>
              <a:t>13</a:t>
            </a:fld>
            <a:endParaRPr lang="ru-RU" dirty="0">
              <a:solidFill>
                <a:prstClr val="black"/>
              </a:solidFill>
            </a:endParaRPr>
          </a:p>
        </p:txBody>
      </p:sp>
    </p:spTree>
    <p:extLst>
      <p:ext uri="{BB962C8B-B14F-4D97-AF65-F5344CB8AC3E}">
        <p14:creationId xmlns:p14="http://schemas.microsoft.com/office/powerpoint/2010/main" val="1722748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2</a:t>
            </a:fld>
            <a:endParaRPr lang="ru-RU" dirty="0"/>
          </a:p>
        </p:txBody>
      </p:sp>
    </p:spTree>
    <p:extLst>
      <p:ext uri="{BB962C8B-B14F-4D97-AF65-F5344CB8AC3E}">
        <p14:creationId xmlns:p14="http://schemas.microsoft.com/office/powerpoint/2010/main" val="33768656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361950" y="4689182"/>
            <a:ext cx="6057900" cy="4444585"/>
          </a:xfrm>
        </p:spPr>
        <p:txBody>
          <a:bodyPr/>
          <a:lstStyle/>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3</a:t>
            </a:fld>
            <a:endParaRPr lang="ru-RU" dirty="0"/>
          </a:p>
        </p:txBody>
      </p:sp>
    </p:spTree>
    <p:extLst>
      <p:ext uri="{BB962C8B-B14F-4D97-AF65-F5344CB8AC3E}">
        <p14:creationId xmlns:p14="http://schemas.microsoft.com/office/powerpoint/2010/main" val="1744724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4B141960-AA61-45A6-AD11-4503E31B47C8}" type="slidenum">
              <a:rPr lang="ru-RU" smtClean="0"/>
              <a:pPr>
                <a:defRPr/>
              </a:pPr>
              <a:t>4</a:t>
            </a:fld>
            <a:endParaRPr lang="ru-RU"/>
          </a:p>
        </p:txBody>
      </p:sp>
    </p:spTree>
    <p:extLst>
      <p:ext uri="{BB962C8B-B14F-4D97-AF65-F5344CB8AC3E}">
        <p14:creationId xmlns:p14="http://schemas.microsoft.com/office/powerpoint/2010/main" val="2592792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5</a:t>
            </a:fld>
            <a:endParaRPr lang="ru-RU" dirty="0"/>
          </a:p>
        </p:txBody>
      </p:sp>
    </p:spTree>
    <p:extLst>
      <p:ext uri="{BB962C8B-B14F-4D97-AF65-F5344CB8AC3E}">
        <p14:creationId xmlns:p14="http://schemas.microsoft.com/office/powerpoint/2010/main" val="3136853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6 номеров бюджетного учета спец выпуск с нормативкой с основами</a:t>
            </a:r>
            <a:r>
              <a:rPr lang="ru-RU" baseline="0" dirty="0" smtClean="0"/>
              <a:t> бухучета отчетности и бюджетной классификации от начала и до конца как для студентов</a:t>
            </a:r>
          </a:p>
          <a:p>
            <a:r>
              <a:rPr lang="ru-RU" sz="1200" kern="1200" dirty="0" smtClean="0">
                <a:solidFill>
                  <a:schemeClr val="tx1"/>
                </a:solidFill>
                <a:effectLst/>
                <a:latin typeface="Times New Roman" pitchFamily="18" charset="0"/>
                <a:ea typeface="+mn-ea"/>
                <a:cs typeface="+mn-cs"/>
              </a:rPr>
              <a:t>Итак!</a:t>
            </a:r>
          </a:p>
          <a:p>
            <a:r>
              <a:rPr lang="ru-RU" sz="1200" b="1" kern="1200" dirty="0" smtClean="0">
                <a:solidFill>
                  <a:schemeClr val="tx1"/>
                </a:solidFill>
                <a:effectLst/>
                <a:latin typeface="Times New Roman" pitchFamily="18" charset="0"/>
                <a:ea typeface="+mn-ea"/>
                <a:cs typeface="+mn-cs"/>
              </a:rPr>
              <a:t>«Криста»</a:t>
            </a:r>
            <a:endParaRPr lang="ru-RU" sz="1200" kern="1200" dirty="0" smtClean="0">
              <a:solidFill>
                <a:schemeClr val="tx1"/>
              </a:solidFill>
              <a:effectLst/>
              <a:latin typeface="Times New Roman" pitchFamily="18" charset="0"/>
              <a:ea typeface="+mn-ea"/>
              <a:cs typeface="+mn-cs"/>
            </a:endParaRPr>
          </a:p>
          <a:p>
            <a:r>
              <a:rPr lang="ru-RU" sz="1200" kern="1200" dirty="0" smtClean="0">
                <a:solidFill>
                  <a:schemeClr val="tx1"/>
                </a:solidFill>
                <a:effectLst/>
                <a:latin typeface="Times New Roman" pitchFamily="18" charset="0"/>
                <a:ea typeface="+mn-ea"/>
                <a:cs typeface="+mn-cs"/>
              </a:rPr>
              <a:t>Установлены программные продукты:</a:t>
            </a:r>
          </a:p>
          <a:p>
            <a:r>
              <a:rPr lang="ru-RU" sz="1200" kern="1200" dirty="0" smtClean="0">
                <a:solidFill>
                  <a:schemeClr val="tx1"/>
                </a:solidFill>
                <a:effectLst/>
                <a:latin typeface="Times New Roman" pitchFamily="18" charset="0"/>
                <a:ea typeface="+mn-ea"/>
                <a:cs typeface="+mn-cs"/>
              </a:rPr>
              <a:t>           В  РК – Минфин Крыма;</a:t>
            </a:r>
          </a:p>
          <a:p>
            <a:r>
              <a:rPr lang="ru-RU" sz="1200" kern="1200" dirty="0" smtClean="0">
                <a:solidFill>
                  <a:schemeClr val="tx1"/>
                </a:solidFill>
                <a:effectLst/>
                <a:latin typeface="Times New Roman" pitchFamily="18" charset="0"/>
                <a:ea typeface="+mn-ea"/>
                <a:cs typeface="+mn-cs"/>
              </a:rPr>
              <a:t>           в  14 районах Республики Крым;</a:t>
            </a:r>
          </a:p>
          <a:p>
            <a:r>
              <a:rPr lang="ru-RU" sz="1200" kern="1200" dirty="0" smtClean="0">
                <a:solidFill>
                  <a:schemeClr val="tx1"/>
                </a:solidFill>
                <a:effectLst/>
                <a:latin typeface="Times New Roman" pitchFamily="18" charset="0"/>
                <a:ea typeface="+mn-ea"/>
                <a:cs typeface="+mn-cs"/>
              </a:rPr>
              <a:t>           В  254 территориальных поселениях;</a:t>
            </a:r>
          </a:p>
          <a:p>
            <a:r>
              <a:rPr lang="ru-RU" sz="1200" kern="1200" dirty="0" smtClean="0">
                <a:solidFill>
                  <a:schemeClr val="tx1"/>
                </a:solidFill>
                <a:effectLst/>
                <a:latin typeface="Times New Roman" pitchFamily="18" charset="0"/>
                <a:ea typeface="+mn-ea"/>
                <a:cs typeface="+mn-cs"/>
              </a:rPr>
              <a:t> </a:t>
            </a:r>
          </a:p>
          <a:p>
            <a:r>
              <a:rPr lang="ru-RU" sz="1200" kern="1200" dirty="0" smtClean="0">
                <a:solidFill>
                  <a:schemeClr val="tx1"/>
                </a:solidFill>
                <a:effectLst/>
                <a:latin typeface="Times New Roman" pitchFamily="18" charset="0"/>
                <a:ea typeface="+mn-ea"/>
                <a:cs typeface="+mn-cs"/>
              </a:rPr>
              <a:t>            В гфз Севастополь - Главное управление финансов;</a:t>
            </a:r>
          </a:p>
          <a:p>
            <a:r>
              <a:rPr lang="ru-RU" sz="1200" kern="1200" dirty="0" smtClean="0">
                <a:solidFill>
                  <a:schemeClr val="tx1"/>
                </a:solidFill>
                <a:effectLst/>
                <a:latin typeface="Times New Roman" pitchFamily="18" charset="0"/>
                <a:ea typeface="+mn-ea"/>
                <a:cs typeface="+mn-cs"/>
              </a:rPr>
              <a:t>            В 5 внутригородских районах города;</a:t>
            </a:r>
          </a:p>
          <a:p>
            <a:r>
              <a:rPr lang="ru-RU" sz="1200" kern="1200" dirty="0" smtClean="0">
                <a:solidFill>
                  <a:schemeClr val="tx1"/>
                </a:solidFill>
                <a:effectLst/>
                <a:latin typeface="Times New Roman" pitchFamily="18" charset="0"/>
                <a:ea typeface="+mn-ea"/>
                <a:cs typeface="+mn-cs"/>
              </a:rPr>
              <a:t>            5 внутригородских районов (поселенческого уровня) - территориальный статус на стадии определения (установка ПП планируется в 2015 году);</a:t>
            </a:r>
          </a:p>
          <a:p>
            <a:r>
              <a:rPr lang="ru-RU" sz="1200" kern="1200" dirty="0" smtClean="0">
                <a:solidFill>
                  <a:schemeClr val="tx1"/>
                </a:solidFill>
                <a:effectLst/>
                <a:latin typeface="Times New Roman" pitchFamily="18" charset="0"/>
                <a:ea typeface="+mn-ea"/>
                <a:cs typeface="+mn-cs"/>
              </a:rPr>
              <a:t>Обучение :</a:t>
            </a:r>
          </a:p>
          <a:p>
            <a:r>
              <a:rPr lang="ru-RU" sz="1200" kern="1200" dirty="0" smtClean="0">
                <a:solidFill>
                  <a:schemeClr val="tx1"/>
                </a:solidFill>
                <a:effectLst/>
                <a:latin typeface="Times New Roman" pitchFamily="18" charset="0"/>
                <a:ea typeface="+mn-ea"/>
                <a:cs typeface="+mn-cs"/>
              </a:rPr>
              <a:t>Услуги по обучению специалистов финансовых органов Республики Крым работе с единой информационной системой управления бюджетным процессом – 1900 человек;</a:t>
            </a:r>
          </a:p>
          <a:p>
            <a:r>
              <a:rPr lang="ru-RU" sz="1200" kern="1200" dirty="0" smtClean="0">
                <a:solidFill>
                  <a:schemeClr val="tx1"/>
                </a:solidFill>
                <a:effectLst/>
                <a:latin typeface="Times New Roman" pitchFamily="18" charset="0"/>
                <a:ea typeface="+mn-ea"/>
                <a:cs typeface="+mn-cs"/>
              </a:rPr>
              <a:t>Услуги по обучению специалистов финансовых органов города федерального значения Севастополь работе с информационной системой управления финансам – 212 человек.</a:t>
            </a:r>
          </a:p>
          <a:p>
            <a:r>
              <a:rPr lang="ru-RU" sz="1200" kern="1200" dirty="0" smtClean="0">
                <a:solidFill>
                  <a:schemeClr val="tx1"/>
                </a:solidFill>
                <a:effectLst/>
                <a:latin typeface="Times New Roman" pitchFamily="18" charset="0"/>
                <a:ea typeface="+mn-ea"/>
                <a:cs typeface="+mn-cs"/>
              </a:rPr>
              <a:t> </a:t>
            </a:r>
          </a:p>
          <a:p>
            <a:r>
              <a:rPr lang="ru-RU" sz="1200" kern="1200" dirty="0" smtClean="0">
                <a:solidFill>
                  <a:schemeClr val="tx1"/>
                </a:solidFill>
                <a:effectLst/>
                <a:latin typeface="Times New Roman" pitchFamily="18" charset="0"/>
                <a:ea typeface="+mn-ea"/>
                <a:cs typeface="+mn-cs"/>
              </a:rPr>
              <a:t> </a:t>
            </a:r>
          </a:p>
          <a:p>
            <a:r>
              <a:rPr lang="ru-RU" sz="1200" b="1" kern="1200" dirty="0" smtClean="0">
                <a:solidFill>
                  <a:schemeClr val="tx1"/>
                </a:solidFill>
                <a:effectLst/>
                <a:latin typeface="Times New Roman" pitchFamily="18" charset="0"/>
                <a:ea typeface="+mn-ea"/>
                <a:cs typeface="+mn-cs"/>
              </a:rPr>
              <a:t>«1С-Парус»:</a:t>
            </a:r>
            <a:endParaRPr lang="ru-RU" sz="1200" kern="1200" dirty="0" smtClean="0">
              <a:solidFill>
                <a:schemeClr val="tx1"/>
              </a:solidFill>
              <a:effectLst/>
              <a:latin typeface="Times New Roman" pitchFamily="18" charset="0"/>
              <a:ea typeface="+mn-ea"/>
              <a:cs typeface="+mn-cs"/>
            </a:endParaRPr>
          </a:p>
          <a:p>
            <a:r>
              <a:rPr lang="ru-RU" sz="1200" kern="1200" dirty="0" smtClean="0">
                <a:solidFill>
                  <a:schemeClr val="tx1"/>
                </a:solidFill>
                <a:effectLst/>
                <a:latin typeface="Times New Roman" pitchFamily="18" charset="0"/>
                <a:ea typeface="+mn-ea"/>
                <a:cs typeface="+mn-cs"/>
              </a:rPr>
              <a:t>«Обучение специалистов организаций сектора государственного управления и специалистов финансовых органов по ведению бухгалтерского (бюджетного) учёта  и формированию бухгалтерской отчётности и по ведению бюджетного учёта исполнения бюджета и формированию сводной (консолидированной)  бухгалтерской отчетности в соответствии с бюджетным законодательством Российской Федерации:</a:t>
            </a:r>
          </a:p>
          <a:p>
            <a:r>
              <a:rPr lang="ru-RU" sz="1200" kern="1200" dirty="0" smtClean="0">
                <a:solidFill>
                  <a:schemeClr val="tx1"/>
                </a:solidFill>
                <a:effectLst/>
                <a:latin typeface="Times New Roman" pitchFamily="18" charset="0"/>
                <a:ea typeface="+mn-ea"/>
                <a:cs typeface="+mn-cs"/>
              </a:rPr>
              <a:t>- Контракт по Республике Крым № 48 от 29.07.2014. </a:t>
            </a:r>
          </a:p>
          <a:p>
            <a:r>
              <a:rPr lang="ru-RU" sz="1200" kern="1200" dirty="0" smtClean="0">
                <a:solidFill>
                  <a:schemeClr val="tx1"/>
                </a:solidFill>
                <a:effectLst/>
                <a:latin typeface="Times New Roman" pitchFamily="18" charset="0"/>
                <a:ea typeface="+mn-ea"/>
                <a:cs typeface="+mn-cs"/>
              </a:rPr>
              <a:t>Было обучено фактически 2309 человек</a:t>
            </a:r>
          </a:p>
          <a:p>
            <a:r>
              <a:rPr lang="ru-RU" sz="1200" kern="1200" dirty="0" smtClean="0">
                <a:solidFill>
                  <a:schemeClr val="tx1"/>
                </a:solidFill>
                <a:effectLst/>
                <a:latin typeface="Times New Roman" pitchFamily="18" charset="0"/>
                <a:ea typeface="+mn-ea"/>
                <a:cs typeface="+mn-cs"/>
              </a:rPr>
              <a:t>- Контракт по </a:t>
            </a:r>
            <a:r>
              <a:rPr lang="ru-RU" sz="1200" kern="1200" dirty="0" err="1" smtClean="0">
                <a:solidFill>
                  <a:schemeClr val="tx1"/>
                </a:solidFill>
                <a:effectLst/>
                <a:latin typeface="Times New Roman" pitchFamily="18" charset="0"/>
                <a:ea typeface="+mn-ea"/>
                <a:cs typeface="+mn-cs"/>
              </a:rPr>
              <a:t>гфз</a:t>
            </a:r>
            <a:r>
              <a:rPr lang="ru-RU" sz="1200" kern="1200" dirty="0" smtClean="0">
                <a:solidFill>
                  <a:schemeClr val="tx1"/>
                </a:solidFill>
                <a:effectLst/>
                <a:latin typeface="Times New Roman" pitchFamily="18" charset="0"/>
                <a:ea typeface="+mn-ea"/>
                <a:cs typeface="+mn-cs"/>
              </a:rPr>
              <a:t> Севастополю № 2 от 01.08.2014.</a:t>
            </a:r>
          </a:p>
          <a:p>
            <a:r>
              <a:rPr lang="ru-RU" sz="1200" kern="1200" dirty="0" smtClean="0">
                <a:solidFill>
                  <a:schemeClr val="tx1"/>
                </a:solidFill>
                <a:effectLst/>
                <a:latin typeface="Times New Roman" pitchFamily="18" charset="0"/>
                <a:ea typeface="+mn-ea"/>
                <a:cs typeface="+mn-cs"/>
              </a:rPr>
              <a:t>Было обучено фактически 562 сотрудника.</a:t>
            </a:r>
          </a:p>
          <a:p>
            <a:r>
              <a:rPr lang="ru-RU" dirty="0" smtClean="0">
                <a:effectLst/>
              </a:rPr>
              <a:t> </a:t>
            </a:r>
          </a:p>
          <a:p>
            <a:r>
              <a:rPr lang="ru-RU" sz="1200" kern="1200" dirty="0" smtClean="0">
                <a:solidFill>
                  <a:schemeClr val="tx1"/>
                </a:solidFill>
                <a:effectLst/>
                <a:latin typeface="Times New Roman" pitchFamily="18" charset="0"/>
                <a:ea typeface="+mn-ea"/>
                <a:cs typeface="+mn-cs"/>
              </a:rPr>
              <a:t>«Обучение специалистов организаций сектора государственного управления </a:t>
            </a:r>
            <a:endParaRPr lang="ru-RU" dirty="0" smtClean="0">
              <a:effectLst/>
            </a:endParaRPr>
          </a:p>
          <a:p>
            <a:r>
              <a:rPr lang="ru-RU" sz="1200" kern="1200" dirty="0" smtClean="0">
                <a:solidFill>
                  <a:schemeClr val="tx1"/>
                </a:solidFill>
                <a:effectLst/>
                <a:latin typeface="Times New Roman" pitchFamily="18" charset="0"/>
                <a:ea typeface="+mn-ea"/>
                <a:cs typeface="+mn-cs"/>
              </a:rPr>
              <a:t>и специалистов финансовых органов использованию программных продуктов «1С», </a:t>
            </a:r>
            <a:endParaRPr lang="ru-RU" dirty="0" smtClean="0">
              <a:effectLst/>
            </a:endParaRPr>
          </a:p>
          <a:p>
            <a:r>
              <a:rPr lang="ru-RU" sz="1200" kern="1200" dirty="0" smtClean="0">
                <a:solidFill>
                  <a:schemeClr val="tx1"/>
                </a:solidFill>
                <a:effectLst/>
                <a:latin typeface="Times New Roman" pitchFamily="18" charset="0"/>
                <a:ea typeface="+mn-ea"/>
                <a:cs typeface="+mn-cs"/>
              </a:rPr>
              <a:t>-  Контракт по Республике Крым № 48 от 29.07.2014. </a:t>
            </a:r>
            <a:endParaRPr lang="ru-RU" dirty="0" smtClean="0">
              <a:effectLst/>
            </a:endParaRPr>
          </a:p>
          <a:p>
            <a:r>
              <a:rPr lang="ru-RU" sz="1200" kern="1200" dirty="0" smtClean="0">
                <a:solidFill>
                  <a:schemeClr val="tx1"/>
                </a:solidFill>
                <a:effectLst/>
                <a:latin typeface="Times New Roman" pitchFamily="18" charset="0"/>
                <a:ea typeface="+mn-ea"/>
                <a:cs typeface="+mn-cs"/>
              </a:rPr>
              <a:t>Было обучено фактически 1787.</a:t>
            </a:r>
            <a:endParaRPr lang="ru-RU" dirty="0" smtClean="0">
              <a:effectLst/>
            </a:endParaRPr>
          </a:p>
          <a:p>
            <a:r>
              <a:rPr lang="ru-RU" sz="1200" kern="1200" dirty="0" smtClean="0">
                <a:solidFill>
                  <a:schemeClr val="tx1"/>
                </a:solidFill>
                <a:effectLst/>
                <a:latin typeface="Times New Roman" pitchFamily="18" charset="0"/>
                <a:ea typeface="+mn-ea"/>
                <a:cs typeface="+mn-cs"/>
              </a:rPr>
              <a:t>- Контракт по </a:t>
            </a:r>
            <a:r>
              <a:rPr lang="ru-RU" sz="1200" kern="1200" dirty="0" err="1" smtClean="0">
                <a:solidFill>
                  <a:schemeClr val="tx1"/>
                </a:solidFill>
                <a:effectLst/>
                <a:latin typeface="Times New Roman" pitchFamily="18" charset="0"/>
                <a:ea typeface="+mn-ea"/>
                <a:cs typeface="+mn-cs"/>
              </a:rPr>
              <a:t>гфз</a:t>
            </a:r>
            <a:r>
              <a:rPr lang="ru-RU" sz="1200" kern="1200" dirty="0" smtClean="0">
                <a:solidFill>
                  <a:schemeClr val="tx1"/>
                </a:solidFill>
                <a:effectLst/>
                <a:latin typeface="Times New Roman" pitchFamily="18" charset="0"/>
                <a:ea typeface="+mn-ea"/>
                <a:cs typeface="+mn-cs"/>
              </a:rPr>
              <a:t> Севастополю № 2 от 01.08.2014.</a:t>
            </a:r>
            <a:endParaRPr lang="ru-RU" dirty="0" smtClean="0">
              <a:effectLst/>
            </a:endParaRPr>
          </a:p>
          <a:p>
            <a:r>
              <a:rPr lang="ru-RU" sz="1200" kern="1200" dirty="0" smtClean="0">
                <a:solidFill>
                  <a:schemeClr val="tx1"/>
                </a:solidFill>
                <a:effectLst/>
                <a:latin typeface="Times New Roman" pitchFamily="18" charset="0"/>
                <a:ea typeface="+mn-ea"/>
                <a:cs typeface="+mn-cs"/>
              </a:rPr>
              <a:t>Было  обучено фактически 482.</a:t>
            </a:r>
          </a:p>
          <a:p>
            <a:r>
              <a:rPr lang="ru-RU" sz="1200" kern="1200" dirty="0" smtClean="0">
                <a:solidFill>
                  <a:schemeClr val="tx1"/>
                </a:solidFill>
                <a:effectLst/>
                <a:latin typeface="Times New Roman" pitchFamily="18" charset="0"/>
                <a:ea typeface="+mn-ea"/>
                <a:cs typeface="+mn-cs"/>
              </a:rPr>
              <a:t>Установлено ПП в 745 учреждений Республики Крым (запланировано 545 учреждений);</a:t>
            </a:r>
          </a:p>
          <a:p>
            <a:r>
              <a:rPr lang="ru-RU" sz="1200" kern="1200" dirty="0" smtClean="0">
                <a:solidFill>
                  <a:schemeClr val="tx1"/>
                </a:solidFill>
                <a:effectLst/>
                <a:latin typeface="Times New Roman" pitchFamily="18" charset="0"/>
                <a:ea typeface="+mn-ea"/>
                <a:cs typeface="+mn-cs"/>
              </a:rPr>
              <a:t>Установлено </a:t>
            </a:r>
            <a:r>
              <a:rPr lang="ru-RU" sz="1200" kern="1200" dirty="0" err="1" smtClean="0">
                <a:solidFill>
                  <a:schemeClr val="tx1"/>
                </a:solidFill>
                <a:effectLst/>
                <a:latin typeface="Times New Roman" pitchFamily="18" charset="0"/>
                <a:ea typeface="+mn-ea"/>
                <a:cs typeface="+mn-cs"/>
              </a:rPr>
              <a:t>пп</a:t>
            </a:r>
            <a:r>
              <a:rPr lang="ru-RU" sz="1200" kern="1200" dirty="0" smtClean="0">
                <a:solidFill>
                  <a:schemeClr val="tx1"/>
                </a:solidFill>
                <a:effectLst/>
                <a:latin typeface="Times New Roman" pitchFamily="18" charset="0"/>
                <a:ea typeface="+mn-ea"/>
                <a:cs typeface="+mn-cs"/>
              </a:rPr>
              <a:t> В 171 учреждении </a:t>
            </a:r>
            <a:r>
              <a:rPr lang="ru-RU" sz="1200" kern="1200" dirty="0" err="1" smtClean="0">
                <a:solidFill>
                  <a:schemeClr val="tx1"/>
                </a:solidFill>
                <a:effectLst/>
                <a:latin typeface="Times New Roman" pitchFamily="18" charset="0"/>
                <a:ea typeface="+mn-ea"/>
                <a:cs typeface="+mn-cs"/>
              </a:rPr>
              <a:t>гфз</a:t>
            </a:r>
            <a:r>
              <a:rPr lang="ru-RU" sz="1200" kern="1200" dirty="0" smtClean="0">
                <a:solidFill>
                  <a:schemeClr val="tx1"/>
                </a:solidFill>
                <a:effectLst/>
                <a:latin typeface="Times New Roman" pitchFamily="18" charset="0"/>
                <a:ea typeface="+mn-ea"/>
                <a:cs typeface="+mn-cs"/>
              </a:rPr>
              <a:t> Севастополя (запланировано 170 учреждений).</a:t>
            </a:r>
          </a:p>
          <a:p>
            <a:r>
              <a:rPr lang="ru-RU" sz="1200" kern="1200" dirty="0" smtClean="0">
                <a:solidFill>
                  <a:schemeClr val="tx1"/>
                </a:solidFill>
                <a:effectLst/>
                <a:latin typeface="Times New Roman" pitchFamily="18" charset="0"/>
                <a:ea typeface="+mn-ea"/>
                <a:cs typeface="+mn-cs"/>
              </a:rPr>
              <a:t>          </a:t>
            </a:r>
          </a:p>
          <a:p>
            <a:endParaRPr lang="ru-RU" dirty="0"/>
          </a:p>
        </p:txBody>
      </p:sp>
      <p:sp>
        <p:nvSpPr>
          <p:cNvPr id="4" name="Номер слайда 3"/>
          <p:cNvSpPr>
            <a:spLocks noGrp="1"/>
          </p:cNvSpPr>
          <p:nvPr>
            <p:ph type="sldNum" sz="quarter" idx="10"/>
          </p:nvPr>
        </p:nvSpPr>
        <p:spPr/>
        <p:txBody>
          <a:bodyPr/>
          <a:lstStyle/>
          <a:p>
            <a:pPr>
              <a:defRPr/>
            </a:pPr>
            <a:fld id="{4B141960-AA61-45A6-AD11-4503E31B47C8}" type="slidenum">
              <a:rPr lang="ru-RU" smtClean="0"/>
              <a:pPr>
                <a:defRPr/>
              </a:pPr>
              <a:t>6</a:t>
            </a:fld>
            <a:endParaRPr lang="ru-RU"/>
          </a:p>
        </p:txBody>
      </p:sp>
    </p:spTree>
    <p:extLst>
      <p:ext uri="{BB962C8B-B14F-4D97-AF65-F5344CB8AC3E}">
        <p14:creationId xmlns:p14="http://schemas.microsoft.com/office/powerpoint/2010/main" val="3737384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7</a:t>
            </a:fld>
            <a:endParaRPr lang="ru-RU" dirty="0"/>
          </a:p>
        </p:txBody>
      </p:sp>
    </p:spTree>
    <p:extLst>
      <p:ext uri="{BB962C8B-B14F-4D97-AF65-F5344CB8AC3E}">
        <p14:creationId xmlns:p14="http://schemas.microsoft.com/office/powerpoint/2010/main" val="31368530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361950" y="4689182"/>
            <a:ext cx="6019800" cy="4444585"/>
          </a:xfrm>
        </p:spPr>
        <p:txBody>
          <a:bodyPr/>
          <a:lstStyle/>
          <a:p>
            <a:pPr algn="just">
              <a:lnSpc>
                <a:spcPct val="115000"/>
              </a:lnSpc>
              <a:spcBef>
                <a:spcPts val="0"/>
              </a:spcBef>
              <a:spcAft>
                <a:spcPts val="0"/>
              </a:spcAft>
            </a:pPr>
            <a:r>
              <a:rPr lang="ru-RU" dirty="0">
                <a:solidFill>
                  <a:srgbClr val="000000"/>
                </a:solidFill>
                <a:latin typeface="Times New Roman"/>
                <a:ea typeface="Calibri"/>
                <a:cs typeface="Times New Roman"/>
              </a:rPr>
              <a:t>Внесение изменений в приказ МФ РФ от 25.12.2013 №134н «О внесении изменений в Порядок представления главными распорядителями средств федерального бюджета обоснований бюджетных ассигнований, утвержденный приказом Министерства финансов Российской Федерации от 25 декабря 2013 г. № 137н» </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 целях уточнения форм обоснований бюджетных ассигнований на предоставление субсидий федеральным бюджетным и автономным учреждениям, начиная с субсидий на 2015 год, в части дополнения данных форм параметрами государственных программ (основными мероприятиями и плановыми значениями целевых индикаторов программ)</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проекта постановления Правительства Российской Федерации «О внесении изменений в Положение о формировании государственного задания в отношении федеральных бюджетных и казенных учреждений и финансовом обеспечении выполнения государственного задания, утвержденное постановлением Правительства Российской Федерации от 02.09.2010 № 671» </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(в части установления обязанности федеральных органов исполнительной власти обосновывать бюджетные ассигнования на предоставление субсидии на финансовое обеспечение выполнения государственного задания)</a:t>
            </a:r>
            <a:endParaRPr lang="ru-RU" sz="1800" dirty="0">
              <a:latin typeface="Arial"/>
            </a:endParaRPr>
          </a:p>
          <a:p>
            <a:pPr algn="ctr">
              <a:lnSpc>
                <a:spcPct val="115000"/>
              </a:lnSpc>
              <a:spcBef>
                <a:spcPts val="0"/>
              </a:spcBef>
              <a:spcAft>
                <a:spcPts val="0"/>
              </a:spcAf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a:solidFill>
                <a:srgbClr val="000000"/>
              </a:solidFill>
              <a:latin typeface="Times New Roman"/>
              <a:ea typeface="Calibri"/>
              <a:cs typeface="Times New Roman"/>
            </a:endParaRPr>
          </a:p>
          <a:p>
            <a:pPr algn="ctr">
              <a:lnSpc>
                <a:spcPct val="115000"/>
              </a:lnSpc>
              <a:spcBef>
                <a:spcPts val="0"/>
              </a:spcBef>
              <a:spcAft>
                <a:spcPts val="0"/>
              </a:spcAf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pPr>
            <a:r>
              <a:rPr lang="ru-RU" b="1" i="1" dirty="0" smtClean="0">
                <a:solidFill>
                  <a:srgbClr val="000000"/>
                </a:solidFill>
                <a:latin typeface="Times New Roman"/>
                <a:ea typeface="Calibri"/>
                <a:cs typeface="Times New Roman"/>
              </a:rPr>
              <a:t>Создание </a:t>
            </a:r>
            <a:r>
              <a:rPr lang="ru-RU" b="1" i="1" dirty="0">
                <a:solidFill>
                  <a:srgbClr val="000000"/>
                </a:solidFill>
                <a:latin typeface="Times New Roman"/>
                <a:ea typeface="Calibri"/>
                <a:cs typeface="Times New Roman"/>
              </a:rPr>
              <a:t>условий для оказания государственных (муниципальных) услуг на основе единого перечня услуг и единых нормативов их финансового обеспечения</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Согласование базовых (отраслевых) перечней государственных и муниципальных услуг и работ,</a:t>
            </a:r>
            <a:r>
              <a:rPr lang="ru-RU" sz="1400" dirty="0">
                <a:solidFill>
                  <a:srgbClr val="000000"/>
                </a:solidFill>
                <a:ea typeface="Calibri"/>
                <a:cs typeface="Times New Roman"/>
              </a:rPr>
              <a:t> </a:t>
            </a:r>
            <a:r>
              <a:rPr lang="ru-RU" dirty="0">
                <a:solidFill>
                  <a:srgbClr val="000000"/>
                </a:solidFill>
                <a:latin typeface="Times New Roman"/>
                <a:ea typeface="Calibri"/>
                <a:cs typeface="Times New Roman"/>
              </a:rPr>
              <a:t>сформированных федеральными органами исполнительной власти, осуществляющими функции по выработке государственной политики и нормативно-правовому регулированию в установленных сферах деятельности</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проекта приказа Минфина России «Об утверждении Правил формирования информации и документов для включения в реестровые записи базовых (отраслевых) перечней государственных и муниципальных услуг и работ и структуры уникального номера реестровой записи»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проекта приказа Минфина России «Об утверждении Правил формирования информации и документов для включения в реестровые записи ведомственных перечней государственных услуг и работ и структуры уникального номера реестровой записи»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проекта приказа Минфина России «О порядке размещения базовых (отраслевых) перечней государственных и муниципальных услуг и работ и ведомственных перечней государственных (муниципальных) услуг и работ на официальном сайте в информационно-телекоммуникационной сети «Интернет» по размещению информации о государственных и муниципальных учреждениях </a:t>
            </a:r>
            <a:r>
              <a:rPr lang="en-US" dirty="0">
                <a:solidFill>
                  <a:srgbClr val="000000"/>
                </a:solidFill>
                <a:latin typeface="Times New Roman"/>
                <a:ea typeface="Calibri"/>
                <a:cs typeface="Times New Roman"/>
              </a:rPr>
              <a:t>www</a:t>
            </a:r>
            <a:r>
              <a:rPr lang="ru-RU" dirty="0">
                <a:solidFill>
                  <a:srgbClr val="000000"/>
                </a:solidFill>
                <a:latin typeface="Times New Roman"/>
                <a:ea typeface="Calibri"/>
                <a:cs typeface="Times New Roman"/>
              </a:rPr>
              <a:t>.bus.gov.ru»</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Согласование </a:t>
            </a:r>
            <a:r>
              <a:rPr lang="ru-RU" dirty="0">
                <a:solidFill>
                  <a:srgbClr val="000000"/>
                </a:solidFill>
                <a:latin typeface="Times New Roman"/>
                <a:ea typeface="Calibri"/>
                <a:cs typeface="Times New Roman"/>
              </a:rPr>
              <a:t>общих требований, определенных федеральными органами исполнительной власти, осуществляющими функции по выработке государственной политики и нормативно-правовому регулированию в установленных сферах деятельности, по расчету нормативных затрат на оказание государственных (муниципальных) услуг</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федерального закона о внесении изменений в федеральные законы в части регламентации формирования и ведения единого регистра государственных и муниципальных услуг и работ (в целях создания информационного ресурса по государственным и муниципальным услугам и работам, оказываемым в соответствии с федеральными законами № 210-ФЗ и № 83-ФЗ)</a:t>
            </a:r>
            <a:endParaRPr lang="ru-RU" sz="1800" dirty="0">
              <a:latin typeface="Arial"/>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r>
              <a:rPr lang="ru-RU" b="1" i="1" dirty="0" smtClean="0">
                <a:solidFill>
                  <a:srgbClr val="000000"/>
                </a:solidFill>
                <a:latin typeface="Times New Roman"/>
                <a:ea typeface="Calibri"/>
                <a:cs typeface="Times New Roman"/>
              </a:rPr>
              <a:t>Расширение </a:t>
            </a:r>
            <a:r>
              <a:rPr lang="ru-RU" b="1" i="1" dirty="0">
                <a:solidFill>
                  <a:srgbClr val="000000"/>
                </a:solidFill>
                <a:latin typeface="Times New Roman"/>
                <a:ea typeface="Calibri"/>
                <a:cs typeface="Times New Roman"/>
              </a:rPr>
              <a:t>практики привлечения к оказанию государственных (муниципальных) услуг негосударственных организаций и внедрения конкурентных принципов  финансового обеспечения государственных (муниципальных) услуг</a:t>
            </a:r>
            <a:endParaRPr lang="ru-RU" sz="1800" b="1" dirty="0">
              <a:latin typeface="Arial"/>
            </a:endParaRPr>
          </a:p>
          <a:p>
            <a:pPr algn="just">
              <a:lnSpc>
                <a:spcPct val="115000"/>
              </a:lnSpc>
              <a:spcBef>
                <a:spcPts val="0"/>
              </a:spcBef>
              <a:spcAft>
                <a:spcPts val="0"/>
              </a:spcAft>
              <a:tabLst>
                <a:tab pos="852805" algn="l"/>
              </a:tabLst>
            </a:pPr>
            <a:r>
              <a:rPr lang="ru-RU" dirty="0">
                <a:solidFill>
                  <a:srgbClr val="000000"/>
                </a:solidFill>
                <a:latin typeface="Times New Roman"/>
                <a:ea typeface="Calibri"/>
                <a:cs typeface="Times New Roman"/>
              </a:rPr>
              <a:t>Подготовка предложений по изменениям  федеральных законов в части установления специальных требований к осуществлению закупок работ и услуг в пользу третьих лиц и проведению конкурсных процедур отбора организаций - поставщиков среди государственных (муниципальных) учреждений и организаций, не являющихся государственными (муниципальными) учреждениями</a:t>
            </a:r>
            <a:endParaRPr lang="ru-RU" sz="1800" dirty="0">
              <a:latin typeface="Arial"/>
            </a:endParaRPr>
          </a:p>
          <a:p>
            <a:pPr algn="just">
              <a:lnSpc>
                <a:spcPct val="115000"/>
              </a:lnSpc>
              <a:spcBef>
                <a:spcPts val="0"/>
              </a:spcBef>
              <a:spcAft>
                <a:spcPts val="0"/>
              </a:spcAft>
              <a:tabLst>
                <a:tab pos="852805" algn="l"/>
              </a:tabLst>
            </a:pPr>
            <a:r>
              <a:rPr lang="ru-RU" dirty="0">
                <a:solidFill>
                  <a:srgbClr val="000000"/>
                </a:solidFill>
                <a:latin typeface="Times New Roman"/>
                <a:ea typeface="Calibri"/>
                <a:cs typeface="Times New Roman"/>
              </a:rPr>
              <a:t>Подготовка предложений в проект постановления Правительства Российской Федерации об определении перечня первоочередных мер по устранению правовых и иных препятствий расширению участия негосударственных организаций в оказании медицинской помощи.</a:t>
            </a:r>
            <a:endParaRPr lang="ru-RU" sz="1800" dirty="0">
              <a:latin typeface="Arial"/>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r>
              <a:rPr lang="ru-RU" i="1" dirty="0" smtClean="0">
                <a:solidFill>
                  <a:srgbClr val="000000"/>
                </a:solidFill>
                <a:latin typeface="Times New Roman"/>
                <a:ea typeface="Calibri"/>
                <a:cs typeface="Times New Roman"/>
              </a:rPr>
              <a:t>Развитие </a:t>
            </a:r>
            <a:r>
              <a:rPr lang="ru-RU" i="1" dirty="0">
                <a:solidFill>
                  <a:srgbClr val="000000"/>
                </a:solidFill>
                <a:latin typeface="Times New Roman"/>
                <a:ea typeface="Calibri"/>
                <a:cs typeface="Times New Roman"/>
              </a:rPr>
              <a:t>нормативно-правового регулирования в части совершенствования правового положения государственных и муниципальных учреждений</a:t>
            </a:r>
            <a:endParaRPr lang="ru-RU" sz="1800" dirty="0">
              <a:latin typeface="Arial"/>
            </a:endParaRPr>
          </a:p>
          <a:p>
            <a:pPr algn="just">
              <a:lnSpc>
                <a:spcPct val="115000"/>
              </a:lnSpc>
              <a:spcBef>
                <a:spcPts val="0"/>
              </a:spcBef>
              <a:spcAft>
                <a:spcPts val="0"/>
              </a:spcAft>
              <a:tabLst>
                <a:tab pos="852805" algn="l"/>
              </a:tabLst>
            </a:pPr>
            <a:r>
              <a:rPr lang="ru-RU" dirty="0">
                <a:solidFill>
                  <a:srgbClr val="000000"/>
                </a:solidFill>
                <a:latin typeface="Times New Roman"/>
                <a:ea typeface="Calibri"/>
                <a:cs typeface="Times New Roman"/>
              </a:rPr>
              <a:t>Разработка проекта федерального закона о внесении изменений в отдельные законодательные акты Российской Федерации в целях устранения неурегулированных вопросов, выявленных в рамках реализации реформы оказания государственных и муниципальных услуг</a:t>
            </a:r>
            <a:endParaRPr lang="ru-RU" sz="1800" dirty="0">
              <a:latin typeface="Arial"/>
            </a:endParaRPr>
          </a:p>
          <a:p>
            <a:pPr algn="just">
              <a:lnSpc>
                <a:spcPct val="115000"/>
              </a:lnSpc>
              <a:spcBef>
                <a:spcPts val="0"/>
              </a:spcBef>
              <a:spcAft>
                <a:spcPts val="0"/>
              </a:spcAft>
              <a:tabLst>
                <a:tab pos="852805" algn="l"/>
              </a:tabLst>
            </a:pPr>
            <a:r>
              <a:rPr lang="ru-RU" dirty="0">
                <a:solidFill>
                  <a:srgbClr val="000000"/>
                </a:solidFill>
                <a:latin typeface="Times New Roman"/>
                <a:ea typeface="Calibri"/>
                <a:cs typeface="Times New Roman"/>
              </a:rPr>
              <a:t>Организация заседаний рабочей группы</a:t>
            </a:r>
            <a:r>
              <a:rPr lang="ru-RU" sz="1400" dirty="0">
                <a:solidFill>
                  <a:srgbClr val="000000"/>
                </a:solidFill>
                <a:ea typeface="Calibri"/>
                <a:cs typeface="Times New Roman"/>
              </a:rPr>
              <a:t> </a:t>
            </a:r>
            <a:r>
              <a:rPr lang="ru-RU" dirty="0">
                <a:solidFill>
                  <a:srgbClr val="000000"/>
                </a:solidFill>
                <a:latin typeface="Times New Roman"/>
                <a:ea typeface="Calibri"/>
                <a:cs typeface="Times New Roman"/>
              </a:rPr>
              <a:t>по разработке предложений по повышению доступности и качества государственных (муниципальных) услуг</a:t>
            </a:r>
            <a:endParaRPr lang="ru-RU" sz="1800" dirty="0">
              <a:latin typeface="Arial"/>
            </a:endParaRPr>
          </a:p>
          <a:p>
            <a:pPr algn="just">
              <a:lnSpc>
                <a:spcPct val="115000"/>
              </a:lnSpc>
              <a:spcBef>
                <a:spcPts val="0"/>
              </a:spcBef>
              <a:spcAft>
                <a:spcPts val="0"/>
              </a:spcAft>
              <a:tabLst>
                <a:tab pos="852805" algn="l"/>
              </a:tabLst>
            </a:pPr>
            <a:r>
              <a:rPr lang="ru-RU" dirty="0">
                <a:solidFill>
                  <a:srgbClr val="000000"/>
                </a:solidFill>
                <a:latin typeface="Times New Roman"/>
                <a:ea typeface="Calibri"/>
                <a:cs typeface="Times New Roman"/>
              </a:rPr>
              <a:t>Разработка методики в части установления критериев принятия решений о целесообразности сохранения, реорганизации, изменении типа или ликвидации государственных (муниципальных) учреждений, а также о сохранении, преобразовании, акционировании или ликвидации государственных (муниципальных) унитарных предприятий</a:t>
            </a:r>
            <a:endParaRPr lang="ru-RU" sz="1800" dirty="0">
              <a:latin typeface="Arial"/>
            </a:endParaRPr>
          </a:p>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8</a:t>
            </a:fld>
            <a:endParaRPr lang="ru-RU" dirty="0"/>
          </a:p>
        </p:txBody>
      </p:sp>
    </p:spTree>
    <p:extLst>
      <p:ext uri="{BB962C8B-B14F-4D97-AF65-F5344CB8AC3E}">
        <p14:creationId xmlns:p14="http://schemas.microsoft.com/office/powerpoint/2010/main" val="1583844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a:xfrm>
            <a:off x="371476" y="4689182"/>
            <a:ext cx="6029324" cy="4444585"/>
          </a:xfrm>
        </p:spPr>
        <p:txBody>
          <a:bodyPr/>
          <a:lstStyle/>
          <a:p>
            <a:pPr algn="just">
              <a:lnSpc>
                <a:spcPct val="115000"/>
              </a:lnSpc>
              <a:spcBef>
                <a:spcPts val="0"/>
              </a:spcBef>
              <a:spcAft>
                <a:spcPts val="0"/>
              </a:spcAft>
            </a:pPr>
            <a:r>
              <a:rPr lang="ru-RU" b="1" dirty="0">
                <a:solidFill>
                  <a:srgbClr val="000000"/>
                </a:solidFill>
                <a:latin typeface="Times New Roman"/>
                <a:ea typeface="Calibri"/>
                <a:cs typeface="Times New Roman"/>
              </a:rPr>
              <a:t>Методологическое сопровождение деятельности федеральных государственных органов власти, а также финансовых органов субъектов Российской Федерации, муниципальных образований по вопросам применения в 2014 году нового порядка осуществления капитальных вложений в объекты государственной (муниципальной) собственности</a:t>
            </a:r>
            <a:r>
              <a:rPr lang="ru-RU" dirty="0">
                <a:solidFill>
                  <a:srgbClr val="000000"/>
                </a:solidFill>
                <a:latin typeface="Times New Roman"/>
                <a:ea typeface="Calibri"/>
                <a:cs typeface="Times New Roman"/>
              </a:rPr>
              <a:t>.</a:t>
            </a:r>
            <a:endParaRPr lang="ru-RU" sz="1800" dirty="0">
              <a:latin typeface="Arial"/>
            </a:endParaRPr>
          </a:p>
          <a:p>
            <a:pPr indent="18288"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indent="18288" algn="just">
              <a:lnSpc>
                <a:spcPct val="115000"/>
              </a:lnSpc>
              <a:spcBef>
                <a:spcPts val="0"/>
              </a:spcBef>
              <a:spcAft>
                <a:spcPts val="0"/>
              </a:spcAft>
            </a:pPr>
            <a:r>
              <a:rPr lang="ru-RU" dirty="0" smtClean="0">
                <a:solidFill>
                  <a:srgbClr val="000000"/>
                </a:solidFill>
                <a:latin typeface="Times New Roman"/>
                <a:ea typeface="Calibri"/>
                <a:cs typeface="Times New Roman"/>
              </a:rPr>
              <a:t>Внесение </a:t>
            </a:r>
            <a:r>
              <a:rPr lang="ru-RU" dirty="0">
                <a:solidFill>
                  <a:srgbClr val="000000"/>
                </a:solidFill>
                <a:latin typeface="Times New Roman"/>
                <a:ea typeface="Calibri"/>
                <a:cs typeface="Times New Roman"/>
              </a:rPr>
              <a:t>изменений в приказ Минэкономразвития России от 22.12.2010 № 643 и приказ от 23.11.2011Минфина России № 159н с целью упрощение механизма формирования федеральной адресной инвестиционной программы.</a:t>
            </a:r>
            <a:endParaRPr lang="ru-RU" sz="1800" dirty="0">
              <a:latin typeface="Arial"/>
            </a:endParaRPr>
          </a:p>
          <a:p>
            <a:pPr marL="18288" algn="just">
              <a:lnSpc>
                <a:spcPct val="115000"/>
              </a:lnSpc>
              <a:spcBef>
                <a:spcPts val="0"/>
              </a:spcBef>
              <a:spcAft>
                <a:spcPts val="0"/>
              </a:spcAft>
              <a:tabLst>
                <a:tab pos="852805" algn="l"/>
              </a:tabLst>
            </a:pPr>
            <a:endParaRPr lang="ru-RU" dirty="0" smtClean="0">
              <a:solidFill>
                <a:srgbClr val="000000"/>
              </a:solidFill>
              <a:latin typeface="Times New Roman"/>
              <a:ea typeface="Calibri"/>
              <a:cs typeface="Times New Roman"/>
            </a:endParaRPr>
          </a:p>
          <a:p>
            <a:pPr marL="18288" algn="just">
              <a:lnSpc>
                <a:spcPct val="115000"/>
              </a:lnSpc>
              <a:spcBef>
                <a:spcPts val="0"/>
              </a:spcBef>
              <a:spcAft>
                <a:spcPts val="0"/>
              </a:spcAft>
              <a:tabLst>
                <a:tab pos="852805" algn="l"/>
              </a:tabLs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проекта Федерального закона «О внесении изменений в Градостроительный кодекс, Земельный кодекс, Федеральный закон «О концессионных соглашениях», Федеральный закон о ГЧП с целью создания условий для замещения финансирования из бюджета привлечением средств на основе государственно-частного партнерства</a:t>
            </a:r>
            <a:endParaRPr lang="ru-RU" sz="1800" dirty="0">
              <a:latin typeface="Arial"/>
            </a:endParaRPr>
          </a:p>
          <a:p>
            <a:pPr indent="18288" algn="just">
              <a:lnSpc>
                <a:spcPct val="115000"/>
              </a:lnSpc>
              <a:spcBef>
                <a:spcPts val="0"/>
              </a:spcBef>
              <a:spcAft>
                <a:spcPts val="0"/>
              </a:spcAft>
              <a:tabLst>
                <a:tab pos="852805" algn="l"/>
              </a:tabLst>
            </a:pPr>
            <a:endParaRPr lang="ru-RU" dirty="0" smtClean="0">
              <a:solidFill>
                <a:srgbClr val="000000"/>
              </a:solidFill>
              <a:latin typeface="Times New Roman"/>
              <a:ea typeface="Calibri"/>
              <a:cs typeface="Times New Roman"/>
            </a:endParaRPr>
          </a:p>
          <a:p>
            <a:pPr indent="18288" algn="just">
              <a:lnSpc>
                <a:spcPct val="115000"/>
              </a:lnSpc>
              <a:spcBef>
                <a:spcPts val="0"/>
              </a:spcBef>
              <a:spcAft>
                <a:spcPts val="0"/>
              </a:spcAft>
              <a:tabLst>
                <a:tab pos="852805" algn="l"/>
              </a:tabLs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предложений по внесению изменений в Бюджетный кодекс Российской Федерации с целью определения форм финансового обеспечения расходных обязательств по соглашениям о государственно-частном партнерстве</a:t>
            </a:r>
            <a:endParaRPr lang="ru-RU" sz="1800" dirty="0">
              <a:latin typeface="Arial"/>
            </a:endParaRPr>
          </a:p>
          <a:p>
            <a:pPr marL="18288" algn="just">
              <a:lnSpc>
                <a:spcPct val="115000"/>
              </a:lnSpc>
              <a:spcBef>
                <a:spcPts val="0"/>
              </a:spcBef>
              <a:spcAft>
                <a:spcPts val="0"/>
              </a:spcAft>
              <a:tabLst>
                <a:tab pos="852805" algn="l"/>
              </a:tabLst>
            </a:pPr>
            <a:endParaRPr lang="ru-RU" dirty="0" smtClean="0">
              <a:solidFill>
                <a:srgbClr val="000000"/>
              </a:solidFill>
              <a:latin typeface="Times New Roman"/>
              <a:ea typeface="Calibri"/>
              <a:cs typeface="Times New Roman"/>
            </a:endParaRPr>
          </a:p>
          <a:p>
            <a:pPr marL="18288" algn="just">
              <a:lnSpc>
                <a:spcPct val="115000"/>
              </a:lnSpc>
              <a:spcBef>
                <a:spcPts val="0"/>
              </a:spcBef>
              <a:spcAft>
                <a:spcPts val="0"/>
              </a:spcAft>
              <a:tabLst>
                <a:tab pos="852805" algn="l"/>
              </a:tabLst>
            </a:pPr>
            <a:r>
              <a:rPr lang="ru-RU" dirty="0" smtClean="0">
                <a:solidFill>
                  <a:srgbClr val="000000"/>
                </a:solidFill>
                <a:latin typeface="Times New Roman"/>
                <a:ea typeface="Calibri"/>
                <a:cs typeface="Times New Roman"/>
              </a:rPr>
              <a:t>Проект </a:t>
            </a:r>
            <a:r>
              <a:rPr lang="ru-RU" dirty="0">
                <a:solidFill>
                  <a:srgbClr val="000000"/>
                </a:solidFill>
                <a:latin typeface="Times New Roman"/>
                <a:ea typeface="Calibri"/>
                <a:cs typeface="Times New Roman"/>
              </a:rPr>
              <a:t>постановления Правительства РФ с целью использования механизмов государственно-частного партнерства для замещения бюджетного финансирования (о порядке отбора инвестиционных проектов, финансируемых из ФНБ и средств пенсионных накоплений).</a:t>
            </a:r>
            <a:endParaRPr lang="ru-RU" sz="1800" dirty="0">
              <a:latin typeface="Arial"/>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endParaRPr lang="ru-RU" i="1" dirty="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endParaRPr lang="ru-RU"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r>
              <a:rPr lang="ru-RU" b="1" i="1" dirty="0" smtClean="0">
                <a:solidFill>
                  <a:srgbClr val="000000"/>
                </a:solidFill>
                <a:latin typeface="Times New Roman"/>
                <a:ea typeface="Calibri"/>
                <a:cs typeface="Times New Roman"/>
              </a:rPr>
              <a:t>Обеспечение </a:t>
            </a:r>
            <a:r>
              <a:rPr lang="ru-RU" b="1" i="1" dirty="0">
                <a:solidFill>
                  <a:srgbClr val="000000"/>
                </a:solidFill>
                <a:latin typeface="Times New Roman"/>
                <a:ea typeface="Calibri"/>
                <a:cs typeface="Times New Roman"/>
              </a:rPr>
              <a:t>и развитие методологии контрактной системы (закупки товаров, работ, услуг)</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Подготовка проекта Федерального закона о внесении изменений в Федеральный закон «О контрактной системе в сфере закупок товаров, работ, услуг для обеспечения государственных и муниципальных нужд» в целях замены практики авансирования по контрактам банковским кредитованием исполнителя в рамках исполнения обязательств по контракту с наделением Федерального казначейства полномочиями по осуществлению сопровождения контрактов в случае предоставления авансов по таким контрактам.</a:t>
            </a:r>
            <a:endParaRPr lang="ru-RU" sz="1800" dirty="0">
              <a:latin typeface="Arial"/>
            </a:endParaRPr>
          </a:p>
          <a:p>
            <a:pPr indent="18288"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indent="18288" algn="just">
              <a:lnSpc>
                <a:spcPct val="115000"/>
              </a:lnSpc>
              <a:spcBef>
                <a:spcPts val="0"/>
              </a:spcBef>
              <a:spcAft>
                <a:spcPts val="0"/>
              </a:spcAft>
            </a:pPr>
            <a:r>
              <a:rPr lang="ru-RU" dirty="0" smtClean="0">
                <a:solidFill>
                  <a:srgbClr val="000000"/>
                </a:solidFill>
                <a:latin typeface="Times New Roman"/>
                <a:ea typeface="Calibri"/>
                <a:cs typeface="Times New Roman"/>
              </a:rPr>
              <a:t>Проект </a:t>
            </a:r>
            <a:r>
              <a:rPr lang="ru-RU" dirty="0">
                <a:solidFill>
                  <a:srgbClr val="000000"/>
                </a:solidFill>
                <a:latin typeface="Times New Roman"/>
                <a:ea typeface="Calibri"/>
                <a:cs typeface="Times New Roman"/>
              </a:rPr>
              <a:t>постановления Правительства Российской Федерации в целях определения нормативных затрат на обеспечение функций органов власти по расходам на закупку</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Использование планов закупок при формировании обоснований бюджетных ассигнований</a:t>
            </a:r>
            <a:endParaRPr lang="ru-RU" sz="1800" dirty="0">
              <a:latin typeface="Arial"/>
            </a:endParaRPr>
          </a:p>
          <a:p>
            <a:pPr indent="18288"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marL="18288" algn="just">
              <a:lnSpc>
                <a:spcPct val="115000"/>
              </a:lnSpc>
              <a:spcBef>
                <a:spcPts val="0"/>
              </a:spcBef>
              <a:spcAft>
                <a:spcPts val="0"/>
              </a:spcAft>
              <a:tabLst>
                <a:tab pos="852805" algn="l"/>
              </a:tabLst>
            </a:pPr>
            <a:r>
              <a:rPr lang="ru-RU" dirty="0" smtClean="0">
                <a:solidFill>
                  <a:srgbClr val="000000"/>
                </a:solidFill>
                <a:latin typeface="Times New Roman"/>
                <a:ea typeface="Calibri"/>
                <a:cs typeface="Times New Roman"/>
              </a:rPr>
              <a:t>Реализация </a:t>
            </a:r>
            <a:r>
              <a:rPr lang="ru-RU" dirty="0">
                <a:solidFill>
                  <a:srgbClr val="000000"/>
                </a:solidFill>
                <a:latin typeface="Times New Roman"/>
                <a:ea typeface="Calibri"/>
                <a:cs typeface="Times New Roman"/>
              </a:rPr>
              <a:t>Федерального закона от 05.04.2013 № 44-ФЗ «О контрактной системе в сфере закупок товаров, работ, услуг для обеспечения государственных и муниципальных нужд» и  Федерального закона от 28.12.2013 № 396-ФЗ «О внесении изменений в отдельные законодательные акты Российской Федерации».</a:t>
            </a:r>
            <a:endParaRPr lang="ru-RU" sz="1800" dirty="0">
              <a:latin typeface="Arial"/>
            </a:endParaRPr>
          </a:p>
          <a:p>
            <a:pPr marL="18288" algn="just">
              <a:lnSpc>
                <a:spcPct val="115000"/>
              </a:lnSpc>
              <a:spcBef>
                <a:spcPts val="0"/>
              </a:spcBef>
              <a:spcAft>
                <a:spcPts val="0"/>
              </a:spcAft>
              <a:tabLst>
                <a:tab pos="852805" algn="l"/>
              </a:tabLst>
            </a:pPr>
            <a:endParaRPr lang="ru-RU" dirty="0" smtClean="0">
              <a:solidFill>
                <a:srgbClr val="000000"/>
              </a:solidFill>
              <a:latin typeface="Times New Roman"/>
              <a:ea typeface="Calibri"/>
              <a:cs typeface="Times New Roman"/>
            </a:endParaRPr>
          </a:p>
          <a:p>
            <a:pPr marL="18288" algn="just">
              <a:lnSpc>
                <a:spcPct val="115000"/>
              </a:lnSpc>
              <a:spcBef>
                <a:spcPts val="0"/>
              </a:spcBef>
              <a:spcAft>
                <a:spcPts val="0"/>
              </a:spcAft>
              <a:tabLst>
                <a:tab pos="852805" algn="l"/>
              </a:tabLst>
            </a:pPr>
            <a:r>
              <a:rPr lang="ru-RU" dirty="0" smtClean="0">
                <a:solidFill>
                  <a:srgbClr val="000000"/>
                </a:solidFill>
                <a:latin typeface="Times New Roman"/>
                <a:ea typeface="Calibri"/>
                <a:cs typeface="Times New Roman"/>
              </a:rPr>
              <a:t>Подготовка </a:t>
            </a:r>
            <a:r>
              <a:rPr lang="ru-RU" dirty="0">
                <a:solidFill>
                  <a:srgbClr val="000000"/>
                </a:solidFill>
                <a:latin typeface="Times New Roman"/>
                <a:ea typeface="Calibri"/>
                <a:cs typeface="Times New Roman"/>
              </a:rPr>
              <a:t>изменений в отдельные законодательные акты Российской Федерации в части установления особенностей принятия и исполнения расходных обязательств, основанных на договорах (соглашениях, контрактах), заключаемых в пользу третьих лиц.</a:t>
            </a:r>
            <a:endParaRPr lang="ru-RU" sz="1800" dirty="0">
              <a:latin typeface="Arial"/>
            </a:endParaRPr>
          </a:p>
          <a:p>
            <a:pPr marL="18288" algn="just">
              <a:lnSpc>
                <a:spcPct val="115000"/>
              </a:lnSpc>
              <a:spcBef>
                <a:spcPts val="0"/>
              </a:spcBef>
              <a:spcAft>
                <a:spcPts val="0"/>
              </a:spcAft>
              <a:tabLst>
                <a:tab pos="852805" algn="l"/>
              </a:tabLst>
            </a:pPr>
            <a:r>
              <a:rPr lang="ru-RU" dirty="0">
                <a:solidFill>
                  <a:srgbClr val="000000"/>
                </a:solidFill>
                <a:latin typeface="Times New Roman"/>
                <a:ea typeface="Calibri"/>
                <a:cs typeface="Times New Roman"/>
              </a:rPr>
              <a:t>Подготовка предложений по внесению изменений в Бюджетный кодекс Российской Федерации в части установления особенностей принятия и исполнения расходных обязательств, основанных на договорах (соглашениях, контрактах), заключаемых в пользу третьих лиц.</a:t>
            </a:r>
            <a:endParaRPr lang="ru-RU" sz="1800" dirty="0">
              <a:latin typeface="Arial"/>
            </a:endParaRPr>
          </a:p>
          <a:p>
            <a:pPr algn="just">
              <a:lnSpc>
                <a:spcPct val="115000"/>
              </a:lnSpc>
              <a:spcBef>
                <a:spcPts val="0"/>
              </a:spcBef>
              <a:spcAft>
                <a:spcPts val="0"/>
              </a:spcAft>
            </a:pPr>
            <a:endParaRPr lang="ru-RU" i="1"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b="1" i="1" dirty="0" smtClean="0">
                <a:solidFill>
                  <a:srgbClr val="000000"/>
                </a:solidFill>
                <a:latin typeface="Times New Roman"/>
                <a:ea typeface="Calibri"/>
                <a:cs typeface="Times New Roman"/>
              </a:rPr>
              <a:t>Обеспечение </a:t>
            </a:r>
            <a:r>
              <a:rPr lang="ru-RU" b="1" i="1" dirty="0">
                <a:solidFill>
                  <a:srgbClr val="000000"/>
                </a:solidFill>
                <a:latin typeface="Times New Roman"/>
                <a:ea typeface="Calibri"/>
                <a:cs typeface="Times New Roman"/>
              </a:rPr>
              <a:t>и развитие методологии исполнения бюджетов бюджетной системы </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поправок в Бюджетный кодекс Российской Федерации, предусматривающих оптимизацию перечня оснований для внесения изменений в сводную бюджетную роспись без внесения изменений в закон (решение) о бюджете.  </a:t>
            </a:r>
            <a:endParaRPr lang="ru-RU" sz="1800" dirty="0">
              <a:latin typeface="Arial"/>
            </a:endParaRPr>
          </a:p>
          <a:p>
            <a:pPr algn="just">
              <a:lnSpc>
                <a:spcPct val="115000"/>
              </a:lnSpc>
              <a:spcBef>
                <a:spcPts val="0"/>
              </a:spcBef>
              <a:spcAft>
                <a:spcPts val="0"/>
              </a:spcAft>
            </a:pPr>
            <a:endParaRPr lang="ru-RU"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dirty="0" smtClean="0">
                <a:solidFill>
                  <a:srgbClr val="000000"/>
                </a:solidFill>
                <a:latin typeface="Times New Roman"/>
                <a:ea typeface="Calibri"/>
                <a:cs typeface="Times New Roman"/>
              </a:rPr>
              <a:t>Разработка </a:t>
            </a:r>
            <a:r>
              <a:rPr lang="ru-RU" dirty="0">
                <a:solidFill>
                  <a:srgbClr val="000000"/>
                </a:solidFill>
                <a:latin typeface="Times New Roman"/>
                <a:ea typeface="Calibri"/>
                <a:cs typeface="Times New Roman"/>
              </a:rPr>
              <a:t>(участие в разработке) проектов федеральных конституционных законов, федеральных законов и нормативных правовых актов Президента Российской Федерации и Правительства Российской Федерации по вопросам финансовой деятельности и финансового регулирования в условиях военного времени, а также подготовки финансовой системы к условиям военного времени</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Согласование проекта приказа Федерального казначейства «Об утверждении порядка осуществления территориальными органами Федерального казначейства в 2014 году полномочий получателя средств бюджета субъекта Российской Федерации по перечислению  межбюджетных трансфертов, предоставляемых из бюджета субъекта Российской Федерации в местный бюджет в форме субсидий, субвенций и иных межбюджетных трансфертов, имеющих целевое назначение»</a:t>
            </a:r>
            <a:endParaRPr lang="ru-RU" sz="1800" dirty="0">
              <a:latin typeface="Arial"/>
            </a:endParaRPr>
          </a:p>
          <a:p>
            <a:pPr algn="just">
              <a:lnSpc>
                <a:spcPct val="115000"/>
              </a:lnSpc>
              <a:spcBef>
                <a:spcPts val="0"/>
              </a:spcBef>
              <a:spcAft>
                <a:spcPts val="0"/>
              </a:spcAft>
            </a:pPr>
            <a:endParaRPr lang="ru-RU" i="1" dirty="0" smtClean="0">
              <a:solidFill>
                <a:srgbClr val="000000"/>
              </a:solidFill>
              <a:latin typeface="Times New Roman"/>
              <a:ea typeface="Calibri"/>
              <a:cs typeface="Times New Roman"/>
            </a:endParaRPr>
          </a:p>
          <a:p>
            <a:pPr algn="just">
              <a:lnSpc>
                <a:spcPct val="115000"/>
              </a:lnSpc>
              <a:spcBef>
                <a:spcPts val="0"/>
              </a:spcBef>
              <a:spcAft>
                <a:spcPts val="0"/>
              </a:spcAft>
            </a:pPr>
            <a:r>
              <a:rPr lang="ru-RU" b="1" i="1" dirty="0" smtClean="0">
                <a:solidFill>
                  <a:srgbClr val="000000"/>
                </a:solidFill>
                <a:latin typeface="Times New Roman"/>
                <a:ea typeface="Calibri"/>
                <a:cs typeface="Times New Roman"/>
              </a:rPr>
              <a:t>Обеспечение </a:t>
            </a:r>
            <a:r>
              <a:rPr lang="ru-RU" b="1" i="1" dirty="0">
                <a:solidFill>
                  <a:srgbClr val="000000"/>
                </a:solidFill>
                <a:latin typeface="Times New Roman"/>
                <a:ea typeface="Calibri"/>
                <a:cs typeface="Times New Roman"/>
              </a:rPr>
              <a:t>и развитие методологии учета бюджетных обязательств и санкционирования оплаты денежных обязательств</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методологии учета бюджетных обязательств получателей средств федерального бюджета, предусматривающей однократность ввода информации, необходимой для постановки на учет бюджетных обязательств, включения сведений о государственных контрактах в реестр контрактов, сведений о соглашениях на предоставление субсидий из федерального бюджета в реестр соглашений</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методологии санкционирования оплаты денежных обязательств получателей средств федерального бюджета, предусматривающей использование новых механизмов управления расходами и элементы «электронного» санкционирования</a:t>
            </a:r>
            <a:endParaRPr lang="ru-RU" sz="1800" dirty="0">
              <a:latin typeface="Arial"/>
            </a:endParaRPr>
          </a:p>
          <a:p>
            <a:pPr algn="ctr">
              <a:lnSpc>
                <a:spcPct val="115000"/>
              </a:lnSpc>
              <a:spcBef>
                <a:spcPts val="0"/>
              </a:spcBef>
              <a:spcAft>
                <a:spcPts val="0"/>
              </a:spcAft>
              <a:tabLst>
                <a:tab pos="852805" algn="l"/>
              </a:tabLst>
            </a:pPr>
            <a:endParaRPr lang="ru-RU" b="1" i="1" dirty="0" smtClean="0">
              <a:solidFill>
                <a:srgbClr val="000000"/>
              </a:solidFill>
              <a:latin typeface="Times New Roman"/>
              <a:ea typeface="Calibri"/>
              <a:cs typeface="Times New Roman"/>
            </a:endParaRPr>
          </a:p>
          <a:p>
            <a:pPr algn="ctr">
              <a:lnSpc>
                <a:spcPct val="115000"/>
              </a:lnSpc>
              <a:spcBef>
                <a:spcPts val="0"/>
              </a:spcBef>
              <a:spcAft>
                <a:spcPts val="0"/>
              </a:spcAft>
              <a:tabLst>
                <a:tab pos="852805" algn="l"/>
              </a:tabLst>
            </a:pPr>
            <a:r>
              <a:rPr lang="ru-RU" b="1" i="1" dirty="0" smtClean="0">
                <a:solidFill>
                  <a:srgbClr val="000000"/>
                </a:solidFill>
                <a:latin typeface="Times New Roman"/>
                <a:ea typeface="Calibri"/>
                <a:cs typeface="Times New Roman"/>
              </a:rPr>
              <a:t>Обеспечение </a:t>
            </a:r>
            <a:r>
              <a:rPr lang="ru-RU" b="1" i="1" dirty="0">
                <a:solidFill>
                  <a:srgbClr val="000000"/>
                </a:solidFill>
                <a:latin typeface="Times New Roman"/>
                <a:ea typeface="Calibri"/>
                <a:cs typeface="Times New Roman"/>
              </a:rPr>
              <a:t>и развитие методологии кассового обслуживания исполнения бюджетов бюджетной системы</a:t>
            </a:r>
            <a:endParaRPr lang="ru-RU" sz="1800" b="1"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Разработка методологии обеспечения наличными деньгами получателей средств бюджетов субъектов Российской Федерации (местных бюджетов), лицевые счета которым открыты в финансовых органах субъектов Российской Федерации (муниципальных образований), территориальными органами Федерального казначейства</a:t>
            </a:r>
            <a:endParaRPr lang="ru-RU" sz="1800" dirty="0">
              <a:latin typeface="Arial"/>
            </a:endParaRPr>
          </a:p>
          <a:p>
            <a:pPr algn="just">
              <a:lnSpc>
                <a:spcPct val="115000"/>
              </a:lnSpc>
              <a:spcBef>
                <a:spcPts val="0"/>
              </a:spcBef>
              <a:spcAft>
                <a:spcPts val="0"/>
              </a:spcAft>
            </a:pPr>
            <a:r>
              <a:rPr lang="ru-RU" i="1" dirty="0">
                <a:solidFill>
                  <a:srgbClr val="000000"/>
                </a:solidFill>
                <a:latin typeface="Times New Roman"/>
                <a:ea typeface="Calibri"/>
                <a:cs typeface="Times New Roman"/>
              </a:rPr>
              <a:t> </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Согласование проекта приказа Федерального казначейства «Об утверждении Порядка обмена информацией между Федеральным казначейством и его территориальными органами при перечислении остатков средств, поступающих во временное распоряжение федеральных казенных учреждений, остатков средств Государственной компании «Российские автомобильные дороги» и остатков средств федеральных государственных унитарных предприятий  с соответствующих счетов территориальных органов Федерального казначейства в федеральный бюджет, а также их возврата на указанные счета»</a:t>
            </a:r>
            <a:endParaRPr lang="ru-RU" sz="1800" dirty="0">
              <a:latin typeface="Arial"/>
            </a:endParaRPr>
          </a:p>
          <a:p>
            <a:pPr algn="just">
              <a:lnSpc>
                <a:spcPct val="115000"/>
              </a:lnSpc>
              <a:spcBef>
                <a:spcPts val="0"/>
              </a:spcBef>
              <a:spcAft>
                <a:spcPts val="0"/>
              </a:spcAft>
            </a:pPr>
            <a:r>
              <a:rPr lang="ru-RU" dirty="0">
                <a:solidFill>
                  <a:srgbClr val="000000"/>
                </a:solidFill>
                <a:latin typeface="Times New Roman"/>
                <a:ea typeface="Calibri"/>
                <a:cs typeface="Times New Roman"/>
              </a:rPr>
              <a:t>Согласование проекта приказа Федерального казначейства «О внесении изменений в Порядок кассового обслуживания исполнения бюджетов государственных внебюджетных фондов Российской Федерации и порядок осуществления территориальными органами Федерального казначейства отдельных функций органов управления государственными внебюджетными фондами Российской Федерации по исполнению соответствующих бюджетов, утвержденный приказом Федерального казначейства от 23 августа 2013 г. № 12н»</a:t>
            </a:r>
            <a:endParaRPr lang="ru-RU" sz="1800" dirty="0">
              <a:latin typeface="Arial"/>
            </a:endParaRPr>
          </a:p>
          <a:p>
            <a:endParaRPr lang="ru-RU" dirty="0"/>
          </a:p>
        </p:txBody>
      </p:sp>
      <p:sp>
        <p:nvSpPr>
          <p:cNvPr id="4" name="Номер слайда 3"/>
          <p:cNvSpPr>
            <a:spLocks noGrp="1"/>
          </p:cNvSpPr>
          <p:nvPr>
            <p:ph type="sldNum" sz="quarter" idx="10"/>
          </p:nvPr>
        </p:nvSpPr>
        <p:spPr/>
        <p:txBody>
          <a:bodyPr/>
          <a:lstStyle/>
          <a:p>
            <a:pPr>
              <a:defRPr/>
            </a:pPr>
            <a:fld id="{342A71F3-84B0-4915-9628-AB10C4428D8D}" type="slidenum">
              <a:rPr lang="ru-RU" smtClean="0"/>
              <a:pPr>
                <a:defRPr/>
              </a:pPr>
              <a:t>9</a:t>
            </a:fld>
            <a:endParaRPr lang="ru-RU" dirty="0"/>
          </a:p>
        </p:txBody>
      </p:sp>
    </p:spTree>
    <p:extLst>
      <p:ext uri="{BB962C8B-B14F-4D97-AF65-F5344CB8AC3E}">
        <p14:creationId xmlns:p14="http://schemas.microsoft.com/office/powerpoint/2010/main" val="2864588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оугольник 3"/>
          <p:cNvSpPr/>
          <p:nvPr/>
        </p:nvSpPr>
        <p:spPr>
          <a:xfrm flipV="1">
            <a:off x="5287962" y="3740490"/>
            <a:ext cx="37338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5" name="Прямоугольник 4"/>
          <p:cNvSpPr/>
          <p:nvPr/>
        </p:nvSpPr>
        <p:spPr>
          <a:xfrm flipV="1">
            <a:off x="5375275" y="3707946"/>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6" name="Прямоугольник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7" name="Прямоугольник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10" name="Прямоугольник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useBgFill="1">
        <p:nvSpPr>
          <p:cNvPr id="11" name="Скругленный прямоугольник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useBgFill="1">
        <p:nvSpPr>
          <p:cNvPr id="12" name="Скругленный прямоугольник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13" name="Прямоугольник 12"/>
          <p:cNvSpPr/>
          <p:nvPr/>
        </p:nvSpPr>
        <p:spPr>
          <a:xfrm>
            <a:off x="38596" y="3573016"/>
            <a:ext cx="9144000" cy="1047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14" name="Прямоугольник 13"/>
          <p:cNvSpPr/>
          <p:nvPr/>
        </p:nvSpPr>
        <p:spPr>
          <a:xfrm flipV="1">
            <a:off x="6413500" y="3707946"/>
            <a:ext cx="2730500" cy="24923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15" name="Прямоугольник 14"/>
          <p:cNvSpPr/>
          <p:nvPr/>
        </p:nvSpPr>
        <p:spPr>
          <a:xfrm>
            <a:off x="-3175" y="-28576"/>
            <a:ext cx="9147175" cy="3601591"/>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pic>
        <p:nvPicPr>
          <p:cNvPr id="1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87860" y="230192"/>
            <a:ext cx="4921215" cy="33634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Lst>
        </p:spPr>
      </p:pic>
      <p:sp>
        <p:nvSpPr>
          <p:cNvPr id="17" name="Прямоугольник 16"/>
          <p:cNvSpPr/>
          <p:nvPr/>
        </p:nvSpPr>
        <p:spPr>
          <a:xfrm flipV="1">
            <a:off x="-3175" y="3573016"/>
            <a:ext cx="9144000" cy="188913"/>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pic>
        <p:nvPicPr>
          <p:cNvPr id="18" name="Picture 4"/>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1138" y="61913"/>
            <a:ext cx="1054100"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7"/>
          <p:cNvSpPr>
            <a:spLocks noGrp="1"/>
          </p:cNvSpPr>
          <p:nvPr>
            <p:ph type="ctrTitle"/>
          </p:nvPr>
        </p:nvSpPr>
        <p:spPr>
          <a:xfrm>
            <a:off x="395288" y="2420888"/>
            <a:ext cx="8458200" cy="1470025"/>
          </a:xfrm>
        </p:spPr>
        <p:txBody>
          <a:bodyPr anchor="b"/>
          <a:lstStyle>
            <a:lvl1pPr>
              <a:defRPr sz="4400" baseline="0">
                <a:solidFill>
                  <a:schemeClr val="accent2">
                    <a:lumMod val="75000"/>
                  </a:schemeClr>
                </a:solidFill>
              </a:defRPr>
            </a:lvl1pPr>
          </a:lstStyle>
          <a:p>
            <a:r>
              <a:rPr lang="ru-RU" dirty="0" smtClean="0"/>
              <a:t>Образец заголовка</a:t>
            </a:r>
            <a:endParaRPr lang="en-US" dirty="0"/>
          </a:p>
        </p:txBody>
      </p:sp>
      <p:sp>
        <p:nvSpPr>
          <p:cNvPr id="9" name="Подзаголовок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dirty="0" smtClean="0"/>
              <a:t>Образец подзаголовка</a:t>
            </a:r>
            <a:endParaRPr lang="en-US" dirty="0"/>
          </a:p>
        </p:txBody>
      </p:sp>
      <p:sp>
        <p:nvSpPr>
          <p:cNvPr id="19" name="Дата 27"/>
          <p:cNvSpPr>
            <a:spLocks noGrp="1"/>
          </p:cNvSpPr>
          <p:nvPr>
            <p:ph type="dt" sz="half" idx="10"/>
          </p:nvPr>
        </p:nvSpPr>
        <p:spPr>
          <a:xfrm>
            <a:off x="6705600" y="4206875"/>
            <a:ext cx="960438" cy="457200"/>
          </a:xfrm>
        </p:spPr>
        <p:txBody>
          <a:bodyPr/>
          <a:lstStyle>
            <a:lvl1pPr>
              <a:defRPr/>
            </a:lvl1pPr>
          </a:lstStyle>
          <a:p>
            <a:pPr>
              <a:defRPr/>
            </a:pPr>
            <a:fld id="{55AC2E88-7739-4191-8FDD-E4446D1B5E9A}" type="datetime1">
              <a:rPr lang="ru-RU" smtClean="0"/>
              <a:t>02.01.01</a:t>
            </a:fld>
            <a:endParaRPr lang="ru-RU" dirty="0"/>
          </a:p>
        </p:txBody>
      </p:sp>
      <p:sp>
        <p:nvSpPr>
          <p:cNvPr id="20" name="Нижний колонтитул 16"/>
          <p:cNvSpPr>
            <a:spLocks noGrp="1"/>
          </p:cNvSpPr>
          <p:nvPr>
            <p:ph type="ftr" sz="quarter" idx="11"/>
          </p:nvPr>
        </p:nvSpPr>
        <p:spPr>
          <a:xfrm>
            <a:off x="5410200" y="4205288"/>
            <a:ext cx="1295400" cy="457200"/>
          </a:xfrm>
        </p:spPr>
        <p:txBody>
          <a:bodyPr/>
          <a:lstStyle>
            <a:lvl1pPr>
              <a:defRPr dirty="0"/>
            </a:lvl1pPr>
          </a:lstStyle>
          <a:p>
            <a:pPr>
              <a:defRPr/>
            </a:pPr>
            <a:endParaRPr lang="ru-RU" altLang="ru-RU"/>
          </a:p>
        </p:txBody>
      </p:sp>
      <p:sp>
        <p:nvSpPr>
          <p:cNvPr id="21" name="Номер слайда 28"/>
          <p:cNvSpPr>
            <a:spLocks noGrp="1"/>
          </p:cNvSpPr>
          <p:nvPr>
            <p:ph type="sldNum" sz="quarter" idx="12"/>
          </p:nvPr>
        </p:nvSpPr>
        <p:spPr>
          <a:xfrm>
            <a:off x="8320088" y="1588"/>
            <a:ext cx="747712" cy="365125"/>
          </a:xfrm>
        </p:spPr>
        <p:txBody>
          <a:bodyPr/>
          <a:lstStyle>
            <a:lvl1pPr algn="r">
              <a:defRPr sz="1800" smtClean="0">
                <a:solidFill>
                  <a:schemeClr val="bg1"/>
                </a:solidFill>
              </a:defRPr>
            </a:lvl1pPr>
          </a:lstStyle>
          <a:p>
            <a:pPr>
              <a:defRPr/>
            </a:pPr>
            <a:r>
              <a:rPr lang="ru-RU"/>
              <a:t>СЛАЙД</a:t>
            </a:r>
            <a:r>
              <a:rPr lang="ru-RU" sz="1400"/>
              <a:t> </a:t>
            </a:r>
            <a:fld id="{F3D1F521-F5B4-4C23-B07A-B07661ABC76C}" type="slidenum">
              <a:rPr lang="ru-RU" sz="1400"/>
              <a:pPr>
                <a:defRPr/>
              </a:pPr>
              <a:t>‹#›</a:t>
            </a:fld>
            <a:endParaRPr lang="ru-RU" sz="1400"/>
          </a:p>
        </p:txBody>
      </p:sp>
    </p:spTree>
    <p:extLst>
      <p:ext uri="{BB962C8B-B14F-4D97-AF65-F5344CB8AC3E}">
        <p14:creationId xmlns:p14="http://schemas.microsoft.com/office/powerpoint/2010/main" val="3719965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6638"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3"/>
          <p:cNvSpPr>
            <a:spLocks noGrp="1"/>
          </p:cNvSpPr>
          <p:nvPr>
            <p:ph type="dt" sz="half" idx="10"/>
          </p:nvPr>
        </p:nvSpPr>
        <p:spPr/>
        <p:txBody>
          <a:bodyPr/>
          <a:lstStyle>
            <a:lvl1pPr>
              <a:defRPr/>
            </a:lvl1pPr>
          </a:lstStyle>
          <a:p>
            <a:pPr>
              <a:defRPr/>
            </a:pPr>
            <a:fld id="{A01317D9-73B3-4536-A1AB-2083A40A0D3A}" type="datetime1">
              <a:rPr lang="ru-RU" smtClean="0"/>
              <a:t>02.01.01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ltLang="ru-RU"/>
          </a:p>
        </p:txBody>
      </p:sp>
      <p:sp>
        <p:nvSpPr>
          <p:cNvPr id="9" name="Номер слайда 5"/>
          <p:cNvSpPr>
            <a:spLocks noGrp="1"/>
          </p:cNvSpPr>
          <p:nvPr>
            <p:ph type="sldNum" sz="quarter" idx="12"/>
          </p:nvPr>
        </p:nvSpPr>
        <p:spPr/>
        <p:txBody>
          <a:bodyPr/>
          <a:lstStyle>
            <a:lvl1pPr>
              <a:defRPr/>
            </a:lvl1pPr>
          </a:lstStyle>
          <a:p>
            <a:pPr>
              <a:defRPr/>
            </a:pPr>
            <a:r>
              <a:rPr lang="ru-RU"/>
              <a:t>СЛАЙД</a:t>
            </a:r>
            <a:r>
              <a:rPr lang="ru-RU" sz="1400"/>
              <a:t> </a:t>
            </a:r>
            <a:fld id="{356DE279-B566-4CE8-AC7C-43E119CE55F9}" type="slidenum">
              <a:rPr lang="ru-RU" sz="1400"/>
              <a:pPr>
                <a:defRPr/>
              </a:pPr>
              <a:t>‹#›</a:t>
            </a:fld>
            <a:endParaRPr lang="ru-RU" sz="1400"/>
          </a:p>
        </p:txBody>
      </p:sp>
    </p:spTree>
    <p:extLst>
      <p:ext uri="{BB962C8B-B14F-4D97-AF65-F5344CB8AC3E}">
        <p14:creationId xmlns:p14="http://schemas.microsoft.com/office/powerpoint/2010/main" val="234016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6638"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Вертикальный заголовок 1"/>
          <p:cNvSpPr>
            <a:spLocks noGrp="1"/>
          </p:cNvSpPr>
          <p:nvPr>
            <p:ph type="title" orient="vert"/>
          </p:nvPr>
        </p:nvSpPr>
        <p:spPr>
          <a:xfrm>
            <a:off x="6781800" y="1143000"/>
            <a:ext cx="1905000" cy="5486400"/>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1143000"/>
            <a:ext cx="62484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3"/>
          <p:cNvSpPr>
            <a:spLocks noGrp="1"/>
          </p:cNvSpPr>
          <p:nvPr>
            <p:ph type="dt" sz="half" idx="10"/>
          </p:nvPr>
        </p:nvSpPr>
        <p:spPr/>
        <p:txBody>
          <a:bodyPr/>
          <a:lstStyle>
            <a:lvl1pPr>
              <a:defRPr/>
            </a:lvl1pPr>
          </a:lstStyle>
          <a:p>
            <a:pPr>
              <a:defRPr/>
            </a:pPr>
            <a:fld id="{D5C3387A-C780-494C-8E26-E4E85CCCE74E}" type="datetime1">
              <a:rPr lang="ru-RU" smtClean="0"/>
              <a:t>02.01.01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ltLang="ru-RU"/>
          </a:p>
        </p:txBody>
      </p:sp>
      <p:sp>
        <p:nvSpPr>
          <p:cNvPr id="9" name="Номер слайда 5"/>
          <p:cNvSpPr>
            <a:spLocks noGrp="1"/>
          </p:cNvSpPr>
          <p:nvPr>
            <p:ph type="sldNum" sz="quarter" idx="12"/>
          </p:nvPr>
        </p:nvSpPr>
        <p:spPr/>
        <p:txBody>
          <a:bodyPr/>
          <a:lstStyle>
            <a:lvl1pPr>
              <a:defRPr/>
            </a:lvl1pPr>
          </a:lstStyle>
          <a:p>
            <a:pPr>
              <a:defRPr/>
            </a:pPr>
            <a:r>
              <a:rPr lang="ru-RU"/>
              <a:t>СЛАЙД</a:t>
            </a:r>
            <a:r>
              <a:rPr lang="ru-RU" sz="1400"/>
              <a:t> </a:t>
            </a:r>
            <a:fld id="{D07C125D-6A31-49AE-8E43-16D8C20D5865}" type="slidenum">
              <a:rPr lang="ru-RU" sz="1400"/>
              <a:pPr>
                <a:defRPr/>
              </a:pPr>
              <a:t>‹#›</a:t>
            </a:fld>
            <a:endParaRPr lang="ru-RU" sz="1400"/>
          </a:p>
        </p:txBody>
      </p:sp>
    </p:spTree>
    <p:extLst>
      <p:ext uri="{BB962C8B-B14F-4D97-AF65-F5344CB8AC3E}">
        <p14:creationId xmlns:p14="http://schemas.microsoft.com/office/powerpoint/2010/main" val="1997632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82550"/>
            <a:ext cx="1554163" cy="76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6638" y="-133350"/>
            <a:ext cx="768350" cy="83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6"/>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27388" y="0"/>
            <a:ext cx="4505325" cy="322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r>
              <a:rPr lang="ru-RU" dirty="0" smtClean="0"/>
              <a:t>Образец заголовка</a:t>
            </a:r>
            <a:endParaRPr lang="en-US" dirty="0"/>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Дата 3"/>
          <p:cNvSpPr>
            <a:spLocks noGrp="1"/>
          </p:cNvSpPr>
          <p:nvPr>
            <p:ph type="dt" sz="half" idx="10"/>
          </p:nvPr>
        </p:nvSpPr>
        <p:spPr/>
        <p:txBody>
          <a:bodyPr/>
          <a:lstStyle>
            <a:lvl1pPr>
              <a:defRPr/>
            </a:lvl1pPr>
          </a:lstStyle>
          <a:p>
            <a:pPr>
              <a:defRPr/>
            </a:pPr>
            <a:fld id="{3785A5B1-3946-48B4-9A00-CAFAB1738DC2}" type="datetime1">
              <a:rPr lang="ru-RU" smtClean="0"/>
              <a:t>02.01.01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ltLang="ru-RU"/>
          </a:p>
        </p:txBody>
      </p:sp>
      <p:sp>
        <p:nvSpPr>
          <p:cNvPr id="9" name="Номер слайда 5"/>
          <p:cNvSpPr>
            <a:spLocks noGrp="1"/>
          </p:cNvSpPr>
          <p:nvPr>
            <p:ph type="sldNum" sz="quarter" idx="12"/>
          </p:nvPr>
        </p:nvSpPr>
        <p:spPr/>
        <p:txBody>
          <a:bodyPr/>
          <a:lstStyle>
            <a:lvl1pPr>
              <a:defRPr/>
            </a:lvl1pPr>
          </a:lstStyle>
          <a:p>
            <a:pPr>
              <a:defRPr/>
            </a:pPr>
            <a:r>
              <a:rPr lang="ru-RU"/>
              <a:t>СЛАЙД</a:t>
            </a:r>
            <a:r>
              <a:rPr lang="ru-RU" sz="1400"/>
              <a:t> </a:t>
            </a:r>
            <a:fld id="{CCDF69E5-509E-4D59-AF9B-AD19640FD1F2}" type="slidenum">
              <a:rPr lang="ru-RU" sz="1400"/>
              <a:pPr>
                <a:defRPr/>
              </a:pPr>
              <a:t>‹#›</a:t>
            </a:fld>
            <a:endParaRPr lang="ru-RU" sz="1400"/>
          </a:p>
        </p:txBody>
      </p:sp>
    </p:spTree>
    <p:extLst>
      <p:ext uri="{BB962C8B-B14F-4D97-AF65-F5344CB8AC3E}">
        <p14:creationId xmlns:p14="http://schemas.microsoft.com/office/powerpoint/2010/main" val="1078236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6638"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289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ru-RU" smtClean="0"/>
              <a:t>Образец заголовка</a:t>
            </a:r>
            <a:endParaRPr lang="en-US"/>
          </a:p>
        </p:txBody>
      </p:sp>
      <p:sp>
        <p:nvSpPr>
          <p:cNvPr id="3" name="Текст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7" name="Дата 3"/>
          <p:cNvSpPr>
            <a:spLocks noGrp="1"/>
          </p:cNvSpPr>
          <p:nvPr>
            <p:ph type="dt" sz="half" idx="10"/>
          </p:nvPr>
        </p:nvSpPr>
        <p:spPr/>
        <p:txBody>
          <a:bodyPr/>
          <a:lstStyle>
            <a:lvl1pPr>
              <a:defRPr/>
            </a:lvl1pPr>
          </a:lstStyle>
          <a:p>
            <a:pPr>
              <a:defRPr/>
            </a:pPr>
            <a:fld id="{789C14B0-C427-46DD-A101-3ED7D9EB5152}" type="datetime1">
              <a:rPr lang="ru-RU" smtClean="0"/>
              <a:t>02.01.01</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ltLang="ru-RU"/>
          </a:p>
        </p:txBody>
      </p:sp>
      <p:sp>
        <p:nvSpPr>
          <p:cNvPr id="9" name="Номер слайда 5"/>
          <p:cNvSpPr>
            <a:spLocks noGrp="1"/>
          </p:cNvSpPr>
          <p:nvPr>
            <p:ph type="sldNum" sz="quarter" idx="12"/>
          </p:nvPr>
        </p:nvSpPr>
        <p:spPr/>
        <p:txBody>
          <a:bodyPr/>
          <a:lstStyle>
            <a:lvl1pPr>
              <a:defRPr/>
            </a:lvl1pPr>
          </a:lstStyle>
          <a:p>
            <a:pPr>
              <a:defRPr/>
            </a:pPr>
            <a:r>
              <a:rPr lang="ru-RU"/>
              <a:t>СЛАЙД</a:t>
            </a:r>
            <a:r>
              <a:rPr lang="ru-RU" sz="1400"/>
              <a:t> </a:t>
            </a:r>
            <a:fld id="{AC256C3D-0839-45AA-B7D1-73FE85CB457B}" type="slidenum">
              <a:rPr lang="ru-RU" sz="1400"/>
              <a:pPr>
                <a:defRPr/>
              </a:pPr>
              <a:t>‹#›</a:t>
            </a:fld>
            <a:endParaRPr lang="ru-RU" sz="1400"/>
          </a:p>
        </p:txBody>
      </p:sp>
    </p:spTree>
    <p:extLst>
      <p:ext uri="{BB962C8B-B14F-4D97-AF65-F5344CB8AC3E}">
        <p14:creationId xmlns:p14="http://schemas.microsoft.com/office/powerpoint/2010/main" val="3934377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6638"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Объект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Объект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4"/>
          <p:cNvSpPr>
            <a:spLocks noGrp="1"/>
          </p:cNvSpPr>
          <p:nvPr>
            <p:ph type="dt" sz="half" idx="10"/>
          </p:nvPr>
        </p:nvSpPr>
        <p:spPr/>
        <p:txBody>
          <a:bodyPr/>
          <a:lstStyle>
            <a:lvl1pPr>
              <a:defRPr/>
            </a:lvl1pPr>
          </a:lstStyle>
          <a:p>
            <a:pPr>
              <a:defRPr/>
            </a:pPr>
            <a:fld id="{B1A36C5A-9DEB-43E1-AA71-4BC80350525C}" type="datetime1">
              <a:rPr lang="ru-RU" smtClean="0"/>
              <a:t>02.01.01</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ltLang="ru-RU"/>
          </a:p>
        </p:txBody>
      </p:sp>
      <p:sp>
        <p:nvSpPr>
          <p:cNvPr id="10" name="Номер слайда 6"/>
          <p:cNvSpPr>
            <a:spLocks noGrp="1"/>
          </p:cNvSpPr>
          <p:nvPr>
            <p:ph type="sldNum" sz="quarter" idx="12"/>
          </p:nvPr>
        </p:nvSpPr>
        <p:spPr/>
        <p:txBody>
          <a:bodyPr/>
          <a:lstStyle>
            <a:lvl1pPr>
              <a:defRPr/>
            </a:lvl1pPr>
          </a:lstStyle>
          <a:p>
            <a:pPr>
              <a:defRPr/>
            </a:pPr>
            <a:r>
              <a:rPr lang="ru-RU"/>
              <a:t>СЛАЙД</a:t>
            </a:r>
            <a:r>
              <a:rPr lang="ru-RU" sz="1400"/>
              <a:t> </a:t>
            </a:r>
            <a:fld id="{AD428C75-BA5B-43F3-B8B5-56E410548189}" type="slidenum">
              <a:rPr lang="ru-RU" sz="1400"/>
              <a:pPr>
                <a:defRPr/>
              </a:pPr>
              <a:t>‹#›</a:t>
            </a:fld>
            <a:endParaRPr lang="ru-RU" sz="1400"/>
          </a:p>
        </p:txBody>
      </p:sp>
    </p:spTree>
    <p:extLst>
      <p:ext uri="{BB962C8B-B14F-4D97-AF65-F5344CB8AC3E}">
        <p14:creationId xmlns:p14="http://schemas.microsoft.com/office/powerpoint/2010/main" val="1527118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8700"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813"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381000" y="1143000"/>
            <a:ext cx="8382000" cy="1069848"/>
          </a:xfrm>
        </p:spPr>
        <p:txBody>
          <a:bodyPr/>
          <a:lstStyle>
            <a:lvl1pPr>
              <a:defRPr sz="4000" b="0" i="0" cap="none" baseline="0"/>
            </a:lvl1pPr>
          </a:lstStyle>
          <a:p>
            <a:r>
              <a:rPr lang="ru-RU" smtClean="0"/>
              <a:t>Образец заголовка</a:t>
            </a:r>
            <a:endParaRPr lang="en-US"/>
          </a:p>
        </p:txBody>
      </p:sp>
      <p:sp>
        <p:nvSpPr>
          <p:cNvPr id="3" name="Текст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5" name="Объект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Объект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Дата 25"/>
          <p:cNvSpPr>
            <a:spLocks noGrp="1"/>
          </p:cNvSpPr>
          <p:nvPr>
            <p:ph type="dt" sz="half" idx="10"/>
          </p:nvPr>
        </p:nvSpPr>
        <p:spPr/>
        <p:txBody>
          <a:bodyPr rtlCol="0"/>
          <a:lstStyle>
            <a:lvl1pPr>
              <a:defRPr/>
            </a:lvl1pPr>
          </a:lstStyle>
          <a:p>
            <a:pPr>
              <a:defRPr/>
            </a:pPr>
            <a:fld id="{CB1304FB-62AD-44C5-AF64-948201C58F5D}" type="datetime1">
              <a:rPr lang="ru-RU" smtClean="0"/>
              <a:t>02.01.01</a:t>
            </a:fld>
            <a:endParaRPr lang="ru-RU"/>
          </a:p>
        </p:txBody>
      </p:sp>
      <p:sp>
        <p:nvSpPr>
          <p:cNvPr id="11" name="Номер слайда 26"/>
          <p:cNvSpPr>
            <a:spLocks noGrp="1"/>
          </p:cNvSpPr>
          <p:nvPr>
            <p:ph type="sldNum" sz="quarter" idx="11"/>
          </p:nvPr>
        </p:nvSpPr>
        <p:spPr/>
        <p:txBody>
          <a:bodyPr rtlCol="0"/>
          <a:lstStyle>
            <a:lvl1pPr>
              <a:defRPr/>
            </a:lvl1pPr>
          </a:lstStyle>
          <a:p>
            <a:pPr>
              <a:defRPr/>
            </a:pPr>
            <a:r>
              <a:rPr lang="ru-RU"/>
              <a:t>СЛАЙД</a:t>
            </a:r>
            <a:r>
              <a:rPr lang="ru-RU" sz="1400"/>
              <a:t> </a:t>
            </a:r>
            <a:fld id="{363AF4DE-32CF-4B3C-8AC2-D61D5109DEB3}" type="slidenum">
              <a:rPr lang="ru-RU" sz="1400"/>
              <a:pPr>
                <a:defRPr/>
              </a:pPr>
              <a:t>‹#›</a:t>
            </a:fld>
            <a:endParaRPr lang="ru-RU" sz="1400"/>
          </a:p>
        </p:txBody>
      </p:sp>
      <p:sp>
        <p:nvSpPr>
          <p:cNvPr id="12" name="Нижний колонтитул 27"/>
          <p:cNvSpPr>
            <a:spLocks noGrp="1"/>
          </p:cNvSpPr>
          <p:nvPr>
            <p:ph type="ftr" sz="quarter" idx="12"/>
          </p:nvPr>
        </p:nvSpPr>
        <p:spPr/>
        <p:txBody>
          <a:bodyPr rtlCol="0"/>
          <a:lstStyle>
            <a:lvl1pPr>
              <a:defRPr/>
            </a:lvl1pPr>
          </a:lstStyle>
          <a:p>
            <a:pPr>
              <a:defRPr/>
            </a:pPr>
            <a:endParaRPr lang="ru-RU" altLang="ru-RU"/>
          </a:p>
        </p:txBody>
      </p:sp>
    </p:spTree>
    <p:extLst>
      <p:ext uri="{BB962C8B-B14F-4D97-AF65-F5344CB8AC3E}">
        <p14:creationId xmlns:p14="http://schemas.microsoft.com/office/powerpoint/2010/main" val="184482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8700" y="-169863"/>
            <a:ext cx="776288" cy="838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1143000"/>
            <a:ext cx="8229600" cy="1069848"/>
          </a:xfrm>
        </p:spPr>
        <p:txBody>
          <a:bodyPr/>
          <a:lstStyle>
            <a:lvl1pPr>
              <a:defRPr sz="4000">
                <a:solidFill>
                  <a:schemeClr val="tx2"/>
                </a:solidFill>
              </a:defRPr>
            </a:lvl1pPr>
          </a:lstStyle>
          <a:p>
            <a:r>
              <a:rPr lang="ru-RU" smtClean="0"/>
              <a:t>Образец заголовка</a:t>
            </a:r>
            <a:endParaRPr lang="en-US"/>
          </a:p>
        </p:txBody>
      </p:sp>
      <p:sp>
        <p:nvSpPr>
          <p:cNvPr id="6" name="Дата 2"/>
          <p:cNvSpPr>
            <a:spLocks noGrp="1"/>
          </p:cNvSpPr>
          <p:nvPr>
            <p:ph type="dt" sz="half" idx="10"/>
          </p:nvPr>
        </p:nvSpPr>
        <p:spPr>
          <a:xfrm>
            <a:off x="6583363" y="612775"/>
            <a:ext cx="957262" cy="457200"/>
          </a:xfrm>
        </p:spPr>
        <p:txBody>
          <a:bodyPr/>
          <a:lstStyle>
            <a:lvl1pPr>
              <a:defRPr/>
            </a:lvl1pPr>
          </a:lstStyle>
          <a:p>
            <a:pPr>
              <a:defRPr/>
            </a:pPr>
            <a:fld id="{8BFF2B52-AAF8-44CD-9660-CBDD58A05733}" type="datetime1">
              <a:rPr lang="ru-RU" smtClean="0"/>
              <a:t>02.01.01</a:t>
            </a:fld>
            <a:endParaRPr lang="ru-RU"/>
          </a:p>
        </p:txBody>
      </p:sp>
      <p:sp>
        <p:nvSpPr>
          <p:cNvPr id="7" name="Нижний колонтитул 3"/>
          <p:cNvSpPr>
            <a:spLocks noGrp="1"/>
          </p:cNvSpPr>
          <p:nvPr>
            <p:ph type="ftr" sz="quarter" idx="11"/>
          </p:nvPr>
        </p:nvSpPr>
        <p:spPr/>
        <p:txBody>
          <a:bodyPr/>
          <a:lstStyle>
            <a:lvl1pPr>
              <a:defRPr/>
            </a:lvl1pPr>
          </a:lstStyle>
          <a:p>
            <a:pPr>
              <a:defRPr/>
            </a:pPr>
            <a:endParaRPr lang="ru-RU" altLang="ru-RU"/>
          </a:p>
        </p:txBody>
      </p:sp>
      <p:sp>
        <p:nvSpPr>
          <p:cNvPr id="8" name="Номер слайда 4"/>
          <p:cNvSpPr>
            <a:spLocks noGrp="1"/>
          </p:cNvSpPr>
          <p:nvPr>
            <p:ph type="sldNum" sz="quarter" idx="12"/>
          </p:nvPr>
        </p:nvSpPr>
        <p:spPr/>
        <p:txBody>
          <a:bodyPr/>
          <a:lstStyle>
            <a:lvl1pPr>
              <a:defRPr/>
            </a:lvl1pPr>
          </a:lstStyle>
          <a:p>
            <a:pPr>
              <a:defRPr/>
            </a:pPr>
            <a:r>
              <a:rPr lang="ru-RU"/>
              <a:t>СЛАЙД</a:t>
            </a:r>
            <a:r>
              <a:rPr lang="ru-RU" sz="1400"/>
              <a:t> </a:t>
            </a:r>
            <a:fld id="{E659AEF4-4AF5-48D7-8981-60EAFE874CBB}" type="slidenum">
              <a:rPr lang="ru-RU" sz="1400"/>
              <a:pPr>
                <a:defRPr/>
              </a:pPr>
              <a:t>‹#›</a:t>
            </a:fld>
            <a:endParaRPr lang="ru-RU" sz="1400"/>
          </a:p>
        </p:txBody>
      </p:sp>
    </p:spTree>
    <p:extLst>
      <p:ext uri="{BB962C8B-B14F-4D97-AF65-F5344CB8AC3E}">
        <p14:creationId xmlns:p14="http://schemas.microsoft.com/office/powerpoint/2010/main" val="3462491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2" name="Picture 8"/>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8700"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11"/>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Дата 1"/>
          <p:cNvSpPr>
            <a:spLocks noGrp="1"/>
          </p:cNvSpPr>
          <p:nvPr>
            <p:ph type="dt" sz="half" idx="10"/>
          </p:nvPr>
        </p:nvSpPr>
        <p:spPr/>
        <p:txBody>
          <a:bodyPr/>
          <a:lstStyle>
            <a:lvl1pPr>
              <a:defRPr/>
            </a:lvl1pPr>
          </a:lstStyle>
          <a:p>
            <a:pPr>
              <a:defRPr/>
            </a:pPr>
            <a:fld id="{2BD0C821-86F2-4C6D-B259-F2FDC31E0506}" type="datetime1">
              <a:rPr lang="ru-RU" smtClean="0"/>
              <a:t>02.01.01</a:t>
            </a:fld>
            <a:endParaRPr lang="ru-RU"/>
          </a:p>
        </p:txBody>
      </p:sp>
      <p:sp>
        <p:nvSpPr>
          <p:cNvPr id="6" name="Нижний колонтитул 2"/>
          <p:cNvSpPr>
            <a:spLocks noGrp="1"/>
          </p:cNvSpPr>
          <p:nvPr>
            <p:ph type="ftr" sz="quarter" idx="11"/>
          </p:nvPr>
        </p:nvSpPr>
        <p:spPr/>
        <p:txBody>
          <a:bodyPr/>
          <a:lstStyle>
            <a:lvl1pPr>
              <a:defRPr/>
            </a:lvl1pPr>
          </a:lstStyle>
          <a:p>
            <a:pPr>
              <a:defRPr/>
            </a:pPr>
            <a:endParaRPr lang="ru-RU" altLang="ru-RU"/>
          </a:p>
        </p:txBody>
      </p:sp>
      <p:sp>
        <p:nvSpPr>
          <p:cNvPr id="7" name="Номер слайда 3"/>
          <p:cNvSpPr>
            <a:spLocks noGrp="1"/>
          </p:cNvSpPr>
          <p:nvPr>
            <p:ph type="sldNum" sz="quarter" idx="12"/>
          </p:nvPr>
        </p:nvSpPr>
        <p:spPr>
          <a:xfrm>
            <a:off x="7235825" y="1588"/>
            <a:ext cx="1700213" cy="366712"/>
          </a:xfrm>
        </p:spPr>
        <p:txBody>
          <a:bodyPr/>
          <a:lstStyle>
            <a:lvl1pPr>
              <a:defRPr dirty="0"/>
            </a:lvl1pPr>
          </a:lstStyle>
          <a:p>
            <a:pPr>
              <a:defRPr/>
            </a:pPr>
            <a:r>
              <a:rPr lang="ru-RU"/>
              <a:t>СЛАЙД</a:t>
            </a:r>
            <a:r>
              <a:rPr lang="ru-RU" sz="1400"/>
              <a:t> </a:t>
            </a:r>
            <a:fld id="{1165E7EC-1BF0-4C89-9B53-F157D8F128A7}" type="slidenum">
              <a:rPr lang="ru-RU" sz="1400"/>
              <a:pPr>
                <a:defRPr/>
              </a:pPr>
              <a:t>‹#›</a:t>
            </a:fld>
            <a:endParaRPr lang="ru-RU" sz="1400"/>
          </a:p>
        </p:txBody>
      </p:sp>
    </p:spTree>
    <p:extLst>
      <p:ext uri="{BB962C8B-B14F-4D97-AF65-F5344CB8AC3E}">
        <p14:creationId xmlns:p14="http://schemas.microsoft.com/office/powerpoint/2010/main" val="1569397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36638"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5353496" y="1101970"/>
            <a:ext cx="3383280" cy="877824"/>
          </a:xfrm>
        </p:spPr>
        <p:txBody>
          <a:bodyPr anchor="b"/>
          <a:lstStyle>
            <a:lvl1pPr algn="l">
              <a:buNone/>
              <a:defRPr sz="1800" b="1"/>
            </a:lvl1pPr>
          </a:lstStyle>
          <a:p>
            <a:r>
              <a:rPr lang="ru-RU" smtClean="0"/>
              <a:t>Образец заголовка</a:t>
            </a:r>
            <a:endParaRPr lang="en-US"/>
          </a:p>
        </p:txBody>
      </p:sp>
      <p:sp>
        <p:nvSpPr>
          <p:cNvPr id="3" name="Текст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4" name="Объект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en-US" dirty="0"/>
          </a:p>
        </p:txBody>
      </p:sp>
      <p:sp>
        <p:nvSpPr>
          <p:cNvPr id="8" name="Дата 4"/>
          <p:cNvSpPr>
            <a:spLocks noGrp="1"/>
          </p:cNvSpPr>
          <p:nvPr>
            <p:ph type="dt" sz="half" idx="10"/>
          </p:nvPr>
        </p:nvSpPr>
        <p:spPr/>
        <p:txBody>
          <a:bodyPr/>
          <a:lstStyle>
            <a:lvl1pPr>
              <a:defRPr/>
            </a:lvl1pPr>
          </a:lstStyle>
          <a:p>
            <a:pPr>
              <a:defRPr/>
            </a:pPr>
            <a:fld id="{B6793FD3-63FF-4E7A-B8A8-F5E9B3BE9A06}" type="datetime1">
              <a:rPr lang="ru-RU" smtClean="0"/>
              <a:t>02.01.01</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ltLang="ru-RU"/>
          </a:p>
        </p:txBody>
      </p:sp>
      <p:sp>
        <p:nvSpPr>
          <p:cNvPr id="10" name="Номер слайда 6"/>
          <p:cNvSpPr>
            <a:spLocks noGrp="1"/>
          </p:cNvSpPr>
          <p:nvPr>
            <p:ph type="sldNum" sz="quarter" idx="12"/>
          </p:nvPr>
        </p:nvSpPr>
        <p:spPr/>
        <p:txBody>
          <a:bodyPr/>
          <a:lstStyle>
            <a:lvl1pPr>
              <a:defRPr/>
            </a:lvl1pPr>
          </a:lstStyle>
          <a:p>
            <a:pPr>
              <a:defRPr/>
            </a:pPr>
            <a:r>
              <a:rPr lang="ru-RU"/>
              <a:t>СЛАЙД</a:t>
            </a:r>
            <a:r>
              <a:rPr lang="ru-RU" sz="1400"/>
              <a:t> </a:t>
            </a:r>
            <a:fld id="{65830A08-BCF3-43F1-844C-EFEACAD66C2A}" type="slidenum">
              <a:rPr lang="ru-RU" sz="1400"/>
              <a:pPr>
                <a:defRPr/>
              </a:pPr>
              <a:t>‹#›</a:t>
            </a:fld>
            <a:endParaRPr lang="ru-RU" sz="1400"/>
          </a:p>
        </p:txBody>
      </p:sp>
    </p:spTree>
    <p:extLst>
      <p:ext uri="{BB962C8B-B14F-4D97-AF65-F5344CB8AC3E}">
        <p14:creationId xmlns:p14="http://schemas.microsoft.com/office/powerpoint/2010/main" val="3369799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0825" y="-100013"/>
            <a:ext cx="1554163" cy="76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28700" y="-160338"/>
            <a:ext cx="768350" cy="828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203575" y="0"/>
            <a:ext cx="4505325"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ru-RU" smtClean="0"/>
              <a:t>Образец заголовка</a:t>
            </a:r>
            <a:endParaRPr lang="en-US"/>
          </a:p>
        </p:txBody>
      </p:sp>
      <p:sp>
        <p:nvSpPr>
          <p:cNvPr id="3" name="Рисунок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ru-RU" smtClean="0"/>
              <a:t>Образец текста</a:t>
            </a:r>
          </a:p>
        </p:txBody>
      </p:sp>
      <p:sp>
        <p:nvSpPr>
          <p:cNvPr id="8" name="Дата 4"/>
          <p:cNvSpPr>
            <a:spLocks noGrp="1"/>
          </p:cNvSpPr>
          <p:nvPr>
            <p:ph type="dt" sz="half" idx="10"/>
          </p:nvPr>
        </p:nvSpPr>
        <p:spPr/>
        <p:txBody>
          <a:bodyPr/>
          <a:lstStyle>
            <a:lvl1pPr>
              <a:defRPr/>
            </a:lvl1pPr>
          </a:lstStyle>
          <a:p>
            <a:pPr>
              <a:defRPr/>
            </a:pPr>
            <a:fld id="{8A27D8AD-DAC2-4765-8B00-87C640543EE2}" type="datetime1">
              <a:rPr lang="ru-RU" smtClean="0"/>
              <a:t>02.01.01</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ltLang="ru-RU"/>
          </a:p>
        </p:txBody>
      </p:sp>
      <p:sp>
        <p:nvSpPr>
          <p:cNvPr id="10" name="Номер слайда 6"/>
          <p:cNvSpPr>
            <a:spLocks noGrp="1"/>
          </p:cNvSpPr>
          <p:nvPr>
            <p:ph type="sldNum" sz="quarter" idx="12"/>
          </p:nvPr>
        </p:nvSpPr>
        <p:spPr/>
        <p:txBody>
          <a:bodyPr/>
          <a:lstStyle>
            <a:lvl1pPr>
              <a:defRPr/>
            </a:lvl1pPr>
          </a:lstStyle>
          <a:p>
            <a:pPr>
              <a:defRPr/>
            </a:pPr>
            <a:r>
              <a:rPr lang="ru-RU"/>
              <a:t>СЛАЙД</a:t>
            </a:r>
            <a:r>
              <a:rPr lang="ru-RU" sz="1400"/>
              <a:t> </a:t>
            </a:r>
            <a:fld id="{C35CBB21-C43C-4C8B-9293-AA27F302CE6C}" type="slidenum">
              <a:rPr lang="ru-RU" sz="1400"/>
              <a:pPr>
                <a:defRPr/>
              </a:pPr>
              <a:t>‹#›</a:t>
            </a:fld>
            <a:endParaRPr lang="ru-RU" sz="1400"/>
          </a:p>
        </p:txBody>
      </p:sp>
    </p:spTree>
    <p:extLst>
      <p:ext uri="{BB962C8B-B14F-4D97-AF65-F5344CB8AC3E}">
        <p14:creationId xmlns:p14="http://schemas.microsoft.com/office/powerpoint/2010/main" val="37649205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Прямоугольник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29" name="Прямоугольник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30" name="Прямоугольник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31" name="Прямоугольник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32" name="Прямоугольник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useBgFill="1">
        <p:nvSpPr>
          <p:cNvPr id="33" name="Скругленный прямоугольник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useBgFill="1">
        <p:nvSpPr>
          <p:cNvPr id="34" name="Скругленный прямоугольник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35" name="Прямоугольник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dirty="0"/>
          </a:p>
        </p:txBody>
      </p:sp>
      <p:sp>
        <p:nvSpPr>
          <p:cNvPr id="36" name="Прямоугольник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dirty="0"/>
          </a:p>
        </p:txBody>
      </p:sp>
      <p:sp>
        <p:nvSpPr>
          <p:cNvPr id="37" name="Прямоугольник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38" name="Прямоугольник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39" name="Прямоугольник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a:p>
        </p:txBody>
      </p:sp>
      <p:sp>
        <p:nvSpPr>
          <p:cNvPr id="40" name="Прямоугольник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eaLnBrk="1" hangingPunct="1">
              <a:defRPr/>
            </a:pPr>
            <a:endParaRPr lang="en-US" dirty="0"/>
          </a:p>
        </p:txBody>
      </p:sp>
      <p:sp>
        <p:nvSpPr>
          <p:cNvPr id="1039" name="Заголовок 21"/>
          <p:cNvSpPr>
            <a:spLocks noGrp="1"/>
          </p:cNvSpPr>
          <p:nvPr>
            <p:ph type="title"/>
          </p:nvPr>
        </p:nvSpPr>
        <p:spPr bwMode="auto">
          <a:xfrm>
            <a:off x="457200" y="1143000"/>
            <a:ext cx="8229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endParaRPr lang="en-US" altLang="ru-RU" smtClean="0"/>
          </a:p>
        </p:txBody>
      </p:sp>
      <p:sp>
        <p:nvSpPr>
          <p:cNvPr id="1040" name="Текст 12"/>
          <p:cNvSpPr>
            <a:spLocks noGrp="1"/>
          </p:cNvSpPr>
          <p:nvPr>
            <p:ph type="body" idx="1"/>
          </p:nvPr>
        </p:nvSpPr>
        <p:spPr bwMode="auto">
          <a:xfrm>
            <a:off x="457200" y="2249488"/>
            <a:ext cx="8229600"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endParaRPr lang="en-US" altLang="ru-RU" smtClean="0"/>
          </a:p>
        </p:txBody>
      </p:sp>
      <p:sp>
        <p:nvSpPr>
          <p:cNvPr id="14" name="Дата 13"/>
          <p:cNvSpPr>
            <a:spLocks noGrp="1"/>
          </p:cNvSpPr>
          <p:nvPr>
            <p:ph type="dt" sz="half" idx="2"/>
          </p:nvPr>
        </p:nvSpPr>
        <p:spPr>
          <a:xfrm>
            <a:off x="6586538" y="612775"/>
            <a:ext cx="957262" cy="457200"/>
          </a:xfrm>
          <a:prstGeom prst="rect">
            <a:avLst/>
          </a:prstGeom>
        </p:spPr>
        <p:txBody>
          <a:bodyPr vert="horz"/>
          <a:lstStyle>
            <a:lvl1pPr algn="l" eaLnBrk="1" latinLnBrk="0" hangingPunct="1">
              <a:defRPr kumimoji="0" sz="800" smtClean="0">
                <a:solidFill>
                  <a:schemeClr val="accent2"/>
                </a:solidFill>
              </a:defRPr>
            </a:lvl1pPr>
          </a:lstStyle>
          <a:p>
            <a:pPr>
              <a:defRPr/>
            </a:pPr>
            <a:fld id="{EC531484-15EF-4EF2-849A-176B8EBA5F06}" type="datetime1">
              <a:rPr lang="ru-RU" smtClean="0"/>
              <a:t>02.01.01</a:t>
            </a:fld>
            <a:endParaRPr lang="ru-RU"/>
          </a:p>
        </p:txBody>
      </p:sp>
      <p:sp>
        <p:nvSpPr>
          <p:cNvPr id="3" name="Нижний колонтитул 2"/>
          <p:cNvSpPr>
            <a:spLocks noGrp="1"/>
          </p:cNvSpPr>
          <p:nvPr>
            <p:ph type="ftr" sz="quarter" idx="3"/>
          </p:nvPr>
        </p:nvSpPr>
        <p:spPr>
          <a:xfrm>
            <a:off x="5257800" y="612775"/>
            <a:ext cx="1325563" cy="457200"/>
          </a:xfrm>
          <a:prstGeom prst="rect">
            <a:avLst/>
          </a:prstGeom>
        </p:spPr>
        <p:txBody>
          <a:bodyPr vert="horz"/>
          <a:lstStyle>
            <a:lvl1pPr algn="r" eaLnBrk="1" latinLnBrk="0" hangingPunct="1">
              <a:defRPr kumimoji="0" sz="800">
                <a:solidFill>
                  <a:schemeClr val="accent2"/>
                </a:solidFill>
              </a:defRPr>
            </a:lvl1pPr>
          </a:lstStyle>
          <a:p>
            <a:pPr>
              <a:defRPr/>
            </a:pPr>
            <a:endParaRPr lang="ru-RU" altLang="ru-RU"/>
          </a:p>
        </p:txBody>
      </p:sp>
      <p:sp>
        <p:nvSpPr>
          <p:cNvPr id="23" name="Номер слайда 22"/>
          <p:cNvSpPr>
            <a:spLocks noGrp="1"/>
          </p:cNvSpPr>
          <p:nvPr>
            <p:ph type="sldNum" sz="quarter" idx="4"/>
          </p:nvPr>
        </p:nvSpPr>
        <p:spPr>
          <a:xfrm>
            <a:off x="8174038" y="1588"/>
            <a:ext cx="762000" cy="366712"/>
          </a:xfrm>
          <a:prstGeom prst="rect">
            <a:avLst/>
          </a:prstGeom>
        </p:spPr>
        <p:txBody>
          <a:bodyPr vert="horz" anchor="b"/>
          <a:lstStyle>
            <a:lvl1pPr algn="r" eaLnBrk="1" latinLnBrk="0" hangingPunct="1">
              <a:defRPr kumimoji="0" sz="1800" smtClean="0">
                <a:solidFill>
                  <a:srgbClr val="FFFFFF"/>
                </a:solidFill>
              </a:defRPr>
            </a:lvl1pPr>
          </a:lstStyle>
          <a:p>
            <a:pPr>
              <a:defRPr/>
            </a:pPr>
            <a:r>
              <a:rPr lang="ru-RU"/>
              <a:t>СЛАЙД</a:t>
            </a:r>
            <a:r>
              <a:rPr lang="ru-RU" sz="1400"/>
              <a:t> </a:t>
            </a:r>
            <a:fld id="{EEF72888-4942-4C93-8399-0B0289D2E589}" type="slidenum">
              <a:rPr lang="ru-RU" sz="1400"/>
              <a:pPr>
                <a:defRPr/>
              </a:pPr>
              <a:t>‹#›</a:t>
            </a:fld>
            <a:endParaRPr lang="ru-RU" sz="1400"/>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iming>
    <p:tnLst>
      <p:par>
        <p:cTn xmlns:p14="http://schemas.microsoft.com/office/powerpoint/2010/main" id="1" dur="indefinite" restart="never" nodeType="tmRoot"/>
      </p:par>
    </p:tnLst>
  </p:timing>
  <p:hf hdr="0" ftr="0" dt="0"/>
  <p:txStyles>
    <p:titleStyle>
      <a:lvl1pPr algn="l" rtl="0" fontAlgn="base">
        <a:spcBef>
          <a:spcPct val="0"/>
        </a:spcBef>
        <a:spcAft>
          <a:spcPct val="0"/>
        </a:spcAft>
        <a:defRPr sz="4000" kern="1200">
          <a:solidFill>
            <a:schemeClr val="tx2"/>
          </a:solidFill>
          <a:latin typeface="+mj-lt"/>
          <a:ea typeface="+mj-ea"/>
          <a:cs typeface="+mj-cs"/>
        </a:defRPr>
      </a:lvl1pPr>
      <a:lvl2pPr algn="l" rtl="0" fontAlgn="base">
        <a:spcBef>
          <a:spcPct val="0"/>
        </a:spcBef>
        <a:spcAft>
          <a:spcPct val="0"/>
        </a:spcAft>
        <a:defRPr sz="4000">
          <a:solidFill>
            <a:schemeClr val="tx2"/>
          </a:solidFill>
          <a:latin typeface="Trebuchet MS" pitchFamily="34" charset="0"/>
        </a:defRPr>
      </a:lvl2pPr>
      <a:lvl3pPr algn="l" rtl="0" fontAlgn="base">
        <a:spcBef>
          <a:spcPct val="0"/>
        </a:spcBef>
        <a:spcAft>
          <a:spcPct val="0"/>
        </a:spcAft>
        <a:defRPr sz="4000">
          <a:solidFill>
            <a:schemeClr val="tx2"/>
          </a:solidFill>
          <a:latin typeface="Trebuchet MS" pitchFamily="34" charset="0"/>
        </a:defRPr>
      </a:lvl3pPr>
      <a:lvl4pPr algn="l" rtl="0" fontAlgn="base">
        <a:spcBef>
          <a:spcPct val="0"/>
        </a:spcBef>
        <a:spcAft>
          <a:spcPct val="0"/>
        </a:spcAft>
        <a:defRPr sz="4000">
          <a:solidFill>
            <a:schemeClr val="tx2"/>
          </a:solidFill>
          <a:latin typeface="Trebuchet MS" pitchFamily="34" charset="0"/>
        </a:defRPr>
      </a:lvl4pPr>
      <a:lvl5pPr algn="l" rtl="0" fontAlgn="base">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fontAlgn="base">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fontAlgn="base">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fontAlgn="base">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fontAlgn="base">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fontAlgn="base">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4" Type="http://schemas.openxmlformats.org/officeDocument/2006/relationships/diagramLayout" Target="../diagrams/layout9.xml"/><Relationship Id="rId5" Type="http://schemas.openxmlformats.org/officeDocument/2006/relationships/diagramQuickStyle" Target="../diagrams/quickStyle9.xml"/><Relationship Id="rId6" Type="http://schemas.openxmlformats.org/officeDocument/2006/relationships/diagramColors" Target="../diagrams/colors9.xml"/><Relationship Id="rId7" Type="http://schemas.microsoft.com/office/2007/relationships/diagramDrawing" Target="../diagrams/drawing9.xml"/><Relationship Id="rId8" Type="http://schemas.openxmlformats.org/officeDocument/2006/relationships/image" Target="../media/image32.png"/><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4" Type="http://schemas.openxmlformats.org/officeDocument/2006/relationships/diagramLayout" Target="../diagrams/layout10.xml"/><Relationship Id="rId5" Type="http://schemas.openxmlformats.org/officeDocument/2006/relationships/diagramQuickStyle" Target="../diagrams/quickStyle10.xml"/><Relationship Id="rId6" Type="http://schemas.openxmlformats.org/officeDocument/2006/relationships/diagramColors" Target="../diagrams/colors10.xml"/><Relationship Id="rId7" Type="http://schemas.microsoft.com/office/2007/relationships/diagramDrawing" Target="../diagrams/drawing10.xml"/><Relationship Id="rId8" Type="http://schemas.openxmlformats.org/officeDocument/2006/relationships/image" Target="../media/image33.png"/><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4" Type="http://schemas.openxmlformats.org/officeDocument/2006/relationships/diagramLayout" Target="../diagrams/layout11.xml"/><Relationship Id="rId5" Type="http://schemas.openxmlformats.org/officeDocument/2006/relationships/diagramQuickStyle" Target="../diagrams/quickStyle11.xml"/><Relationship Id="rId6" Type="http://schemas.openxmlformats.org/officeDocument/2006/relationships/diagramColors" Target="../diagrams/colors11.xml"/><Relationship Id="rId7" Type="http://schemas.microsoft.com/office/2007/relationships/diagramDrawing" Target="../diagrams/drawing11.xml"/><Relationship Id="rId8" Type="http://schemas.openxmlformats.org/officeDocument/2006/relationships/image" Target="../media/image34.png"/><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4" Type="http://schemas.openxmlformats.org/officeDocument/2006/relationships/diagramLayout" Target="../diagrams/layout12.xml"/><Relationship Id="rId5" Type="http://schemas.openxmlformats.org/officeDocument/2006/relationships/diagramQuickStyle" Target="../diagrams/quickStyle12.xml"/><Relationship Id="rId6" Type="http://schemas.openxmlformats.org/officeDocument/2006/relationships/diagramColors" Target="../diagrams/colors12.xml"/><Relationship Id="rId7" Type="http://schemas.microsoft.com/office/2007/relationships/diagramDrawing" Target="../diagrams/drawing12.xml"/><Relationship Id="rId8" Type="http://schemas.openxmlformats.org/officeDocument/2006/relationships/image" Target="../media/image35.png"/><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8" Type="http://schemas.openxmlformats.org/officeDocument/2006/relationships/image" Target="../media/image30.png"/><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4" Type="http://schemas.openxmlformats.org/officeDocument/2006/relationships/diagramLayout" Target="../diagrams/layout8.xml"/><Relationship Id="rId5" Type="http://schemas.openxmlformats.org/officeDocument/2006/relationships/diagramQuickStyle" Target="../diagrams/quickStyle8.xml"/><Relationship Id="rId6" Type="http://schemas.openxmlformats.org/officeDocument/2006/relationships/diagramColors" Target="../diagrams/colors8.xml"/><Relationship Id="rId7" Type="http://schemas.microsoft.com/office/2007/relationships/diagramDrawing" Target="../diagrams/drawing8.xml"/><Relationship Id="rId8" Type="http://schemas.openxmlformats.org/officeDocument/2006/relationships/image" Target="../media/image31.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subTitle" idx="1"/>
          </p:nvPr>
        </p:nvSpPr>
        <p:spPr>
          <a:xfrm>
            <a:off x="1331641" y="620688"/>
            <a:ext cx="7792168" cy="2736304"/>
          </a:xfrm>
        </p:spPr>
        <p:txBody>
          <a:bodyPr>
            <a:noAutofit/>
          </a:bodyPr>
          <a:lstStyle/>
          <a:p>
            <a:pPr marL="0" algn="ctr" fontAlgn="auto">
              <a:lnSpc>
                <a:spcPct val="120000"/>
              </a:lnSpc>
              <a:spcAft>
                <a:spcPts val="0"/>
              </a:spcAft>
              <a:buClr>
                <a:schemeClr val="accent3"/>
              </a:buClr>
              <a:buFont typeface="Symbol" pitchFamily="18" charset="2"/>
              <a:buNone/>
              <a:defRPr/>
            </a:pPr>
            <a:endParaRPr lang="ru-RU" altLang="ru-RU" sz="2800" b="1" i="1" dirty="0" smtClean="0">
              <a:solidFill>
                <a:schemeClr val="bg1"/>
              </a:solidFill>
              <a:latin typeface="Bookman Old Style" panose="02050604050505020204" pitchFamily="18" charset="0"/>
              <a:cs typeface="Aharoni" panose="02010803020104030203" pitchFamily="2" charset="-79"/>
            </a:endParaRPr>
          </a:p>
          <a:p>
            <a:pPr marL="0" algn="ctr" fontAlgn="auto">
              <a:lnSpc>
                <a:spcPct val="120000"/>
              </a:lnSpc>
              <a:spcAft>
                <a:spcPts val="0"/>
              </a:spcAft>
              <a:buClr>
                <a:schemeClr val="accent3"/>
              </a:buClr>
              <a:buFont typeface="Symbol" pitchFamily="18" charset="2"/>
              <a:buNone/>
              <a:defRPr/>
            </a:pPr>
            <a:r>
              <a:rPr lang="ru-RU" altLang="ru-RU" sz="2800" b="1" i="1" dirty="0" smtClean="0">
                <a:solidFill>
                  <a:schemeClr val="bg1"/>
                </a:solidFill>
                <a:latin typeface="Bookman Old Style" panose="02050604050505020204" pitchFamily="18" charset="0"/>
                <a:cs typeface="Aharoni" panose="02010803020104030203" pitchFamily="2" charset="-79"/>
              </a:rPr>
              <a:t>Основные итоги и ключевые задачи в сфере развития бюджетной методологии</a:t>
            </a:r>
          </a:p>
        </p:txBody>
      </p:sp>
      <p:sp>
        <p:nvSpPr>
          <p:cNvPr id="13315" name="Rectangle 6"/>
          <p:cNvSpPr>
            <a:spLocks noChangeArrowheads="1"/>
          </p:cNvSpPr>
          <p:nvPr/>
        </p:nvSpPr>
        <p:spPr bwMode="auto">
          <a:xfrm>
            <a:off x="-20192" y="4374211"/>
            <a:ext cx="9144000"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gn="l"/>
            <a:r>
              <a:rPr lang="ru-RU" altLang="ru-RU" sz="2800" b="1" i="1" dirty="0">
                <a:solidFill>
                  <a:srgbClr val="22228B"/>
                </a:solidFill>
                <a:cs typeface="Times New Roman" panose="02020603050405020304" pitchFamily="18" charset="0"/>
              </a:rPr>
              <a:t> </a:t>
            </a:r>
            <a:r>
              <a:rPr lang="ru-RU" altLang="ru-RU" sz="2800" b="1" i="1" dirty="0" smtClean="0">
                <a:solidFill>
                  <a:srgbClr val="22228B"/>
                </a:solidFill>
                <a:cs typeface="Times New Roman" panose="02020603050405020304" pitchFamily="18" charset="0"/>
              </a:rPr>
              <a:t>                   </a:t>
            </a:r>
            <a:r>
              <a:rPr lang="ru-RU" altLang="ru-RU" sz="2800" b="1" i="1" dirty="0" smtClean="0">
                <a:solidFill>
                  <a:schemeClr val="accent1">
                    <a:lumMod val="75000"/>
                  </a:schemeClr>
                </a:solidFill>
                <a:cs typeface="Times New Roman" panose="02020603050405020304" pitchFamily="18" charset="0"/>
              </a:rPr>
              <a:t>Романов</a:t>
            </a:r>
          </a:p>
          <a:p>
            <a:pPr algn="l"/>
            <a:r>
              <a:rPr lang="ru-RU" altLang="ru-RU" sz="2800" b="1" i="1" dirty="0" smtClean="0">
                <a:solidFill>
                  <a:schemeClr val="accent1">
                    <a:lumMod val="75000"/>
                  </a:schemeClr>
                </a:solidFill>
                <a:cs typeface="Times New Roman" panose="02020603050405020304" pitchFamily="18" charset="0"/>
              </a:rPr>
              <a:t>       Сергей Владимирович</a:t>
            </a:r>
            <a:r>
              <a:rPr lang="ru-RU" altLang="ru-RU" sz="2800" b="1" i="1" dirty="0" smtClean="0">
                <a:solidFill>
                  <a:srgbClr val="22228B"/>
                </a:solidFill>
                <a:cs typeface="Times New Roman" panose="02020603050405020304" pitchFamily="18" charset="0"/>
              </a:rPr>
              <a:t> </a:t>
            </a:r>
            <a:endParaRPr lang="ru-RU" altLang="ru-RU" sz="2000" b="1" dirty="0">
              <a:solidFill>
                <a:srgbClr val="22228B"/>
              </a:solidFill>
              <a:cs typeface="Times New Roman" panose="02020603050405020304" pitchFamily="18" charset="0"/>
            </a:endParaRPr>
          </a:p>
        </p:txBody>
      </p:sp>
      <p:sp>
        <p:nvSpPr>
          <p:cNvPr id="13316" name="Rectangle 2"/>
          <p:cNvSpPr txBox="1">
            <a:spLocks noChangeArrowheads="1"/>
          </p:cNvSpPr>
          <p:nvPr/>
        </p:nvSpPr>
        <p:spPr bwMode="auto">
          <a:xfrm>
            <a:off x="8317" y="6165303"/>
            <a:ext cx="9144000" cy="538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algn="ctr" eaLnBrk="0" fontAlgn="base" hangingPunct="0">
              <a:spcBef>
                <a:spcPct val="0"/>
              </a:spcBef>
              <a:spcAft>
                <a:spcPct val="0"/>
              </a:spcAft>
              <a:defRPr sz="2400">
                <a:solidFill>
                  <a:schemeClr val="tx1"/>
                </a:solidFill>
                <a:latin typeface="Times New Roman" pitchFamily="18" charset="0"/>
              </a:defRPr>
            </a:lvl6pPr>
            <a:lvl7pPr marL="2971800" indent="-228600" algn="ctr" eaLnBrk="0" fontAlgn="base" hangingPunct="0">
              <a:spcBef>
                <a:spcPct val="0"/>
              </a:spcBef>
              <a:spcAft>
                <a:spcPct val="0"/>
              </a:spcAft>
              <a:defRPr sz="2400">
                <a:solidFill>
                  <a:schemeClr val="tx1"/>
                </a:solidFill>
                <a:latin typeface="Times New Roman" pitchFamily="18" charset="0"/>
              </a:defRPr>
            </a:lvl7pPr>
            <a:lvl8pPr marL="3429000" indent="-228600" algn="ctr" eaLnBrk="0" fontAlgn="base" hangingPunct="0">
              <a:spcBef>
                <a:spcPct val="0"/>
              </a:spcBef>
              <a:spcAft>
                <a:spcPct val="0"/>
              </a:spcAft>
              <a:defRPr sz="2400">
                <a:solidFill>
                  <a:schemeClr val="tx1"/>
                </a:solidFill>
                <a:latin typeface="Times New Roman" pitchFamily="18" charset="0"/>
              </a:defRPr>
            </a:lvl8pPr>
            <a:lvl9pPr marL="3886200" indent="-228600" algn="ctr" eaLnBrk="0" fontAlgn="base" hangingPunct="0">
              <a:spcBef>
                <a:spcPct val="0"/>
              </a:spcBef>
              <a:spcAft>
                <a:spcPct val="0"/>
              </a:spcAft>
              <a:defRPr sz="2400">
                <a:solidFill>
                  <a:schemeClr val="tx1"/>
                </a:solidFill>
                <a:latin typeface="Times New Roman" pitchFamily="18" charset="0"/>
              </a:defRPr>
            </a:lvl9pPr>
          </a:lstStyle>
          <a:p>
            <a:pPr>
              <a:lnSpc>
                <a:spcPct val="80000"/>
              </a:lnSpc>
              <a:spcBef>
                <a:spcPct val="20000"/>
              </a:spcBef>
            </a:pPr>
            <a:r>
              <a:rPr lang="ru-RU" altLang="ru-RU" sz="1800" b="1" i="1" dirty="0" smtClean="0">
                <a:solidFill>
                  <a:srgbClr val="000066"/>
                </a:solidFill>
                <a:cs typeface="Times New Roman" panose="02020603050405020304" pitchFamily="18" charset="0"/>
              </a:rPr>
              <a:t>15.09.2015</a:t>
            </a:r>
            <a:endParaRPr lang="ru-RU" altLang="ru-RU" sz="1800" b="1" i="1" dirty="0">
              <a:solidFill>
                <a:srgbClr val="000066"/>
              </a:solidFill>
              <a:cs typeface="Times New Roman" panose="02020603050405020304" pitchFamily="18" charset="0"/>
            </a:endParaRPr>
          </a:p>
        </p:txBody>
      </p:sp>
      <p:sp>
        <p:nvSpPr>
          <p:cNvPr id="2" name="TextBox 1"/>
          <p:cNvSpPr txBox="1"/>
          <p:nvPr/>
        </p:nvSpPr>
        <p:spPr>
          <a:xfrm>
            <a:off x="4847492" y="4620432"/>
            <a:ext cx="4340672" cy="707886"/>
          </a:xfrm>
          <a:prstGeom prst="rect">
            <a:avLst/>
          </a:prstGeom>
          <a:noFill/>
        </p:spPr>
        <p:txBody>
          <a:bodyPr wrap="square" rtlCol="0">
            <a:spAutoFit/>
          </a:bodyPr>
          <a:lstStyle/>
          <a:p>
            <a:r>
              <a:rPr lang="ru-RU" sz="2000" b="1" i="1" dirty="0" smtClean="0">
                <a:solidFill>
                  <a:schemeClr val="accent2">
                    <a:lumMod val="75000"/>
                  </a:schemeClr>
                </a:solidFill>
                <a:latin typeface="Bookman Old Style" panose="02050604050505020204" pitchFamily="18" charset="0"/>
              </a:rPr>
              <a:t>Директор Департамента бюджетной методологии</a:t>
            </a:r>
            <a:endParaRPr lang="ru-RU" sz="2000" b="1" i="1" dirty="0">
              <a:solidFill>
                <a:schemeClr val="accent2">
                  <a:lumMod val="75000"/>
                </a:schemeClr>
              </a:solidFill>
              <a:latin typeface="Bookman Old Style" panose="02050604050505020204" pitchFamily="18" charset="0"/>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7544" y="548680"/>
            <a:ext cx="8382000" cy="424543"/>
          </a:xfrm>
          <a:noFill/>
          <a:ln>
            <a:noFill/>
          </a:ln>
        </p:spPr>
        <p:txBody>
          <a:bodyPr vert="horz" wrap="square" lIns="91440" tIns="45720" rIns="91440" bIns="45720" numCol="1" anchor="ctr" anchorCtr="0" compatLnSpc="1">
            <a:prstTxWarp prst="textNoShape">
              <a:avLst/>
            </a:prstTxWarp>
          </a:bodyPr>
          <a:lstStyle/>
          <a:p>
            <a:pPr algn="ctr"/>
            <a:r>
              <a:rPr lang="ru-RU" sz="2800" b="1" dirty="0">
                <a:solidFill>
                  <a:srgbClr val="438086">
                    <a:lumMod val="75000"/>
                  </a:srgbClr>
                </a:solidFill>
                <a:latin typeface="Georgia"/>
              </a:rPr>
              <a:t>Основные задачи развития</a:t>
            </a:r>
            <a:endParaRPr lang="ru-RU" sz="2800" b="1" dirty="0">
              <a:latin typeface="+mn-lt"/>
            </a:endParaRPr>
          </a:p>
        </p:txBody>
      </p:sp>
      <p:graphicFrame>
        <p:nvGraphicFramePr>
          <p:cNvPr id="2" name="Схема 1"/>
          <p:cNvGraphicFramePr/>
          <p:nvPr>
            <p:extLst>
              <p:ext uri="{D42A27DB-BD31-4B8C-83A1-F6EECF244321}">
                <p14:modId xmlns:p14="http://schemas.microsoft.com/office/powerpoint/2010/main" val="1798091520"/>
              </p:ext>
            </p:extLst>
          </p:nvPr>
        </p:nvGraphicFramePr>
        <p:xfrm>
          <a:off x="94581" y="1026759"/>
          <a:ext cx="8944704" cy="5728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Овал 4"/>
          <p:cNvSpPr/>
          <p:nvPr/>
        </p:nvSpPr>
        <p:spPr>
          <a:xfrm>
            <a:off x="755576" y="3428999"/>
            <a:ext cx="901657" cy="929085"/>
          </a:xfrm>
          <a:prstGeom prst="ellipse">
            <a:avLst/>
          </a:prstGeom>
          <a:solidFill>
            <a:srgbClr val="D1FFFD"/>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4" name="Номер слайда 3"/>
          <p:cNvSpPr>
            <a:spLocks noGrp="1"/>
          </p:cNvSpPr>
          <p:nvPr>
            <p:ph type="sldNum" sz="quarter" idx="11"/>
          </p:nvPr>
        </p:nvSpPr>
        <p:spPr>
          <a:xfrm>
            <a:off x="7452320" y="1588"/>
            <a:ext cx="1483718" cy="366712"/>
          </a:xfrm>
        </p:spPr>
        <p:txBody>
          <a:bodyPr/>
          <a:lstStyle/>
          <a:p>
            <a:pPr>
              <a:defRPr/>
            </a:pPr>
            <a:r>
              <a:rPr lang="ru-RU" sz="1400" dirty="0" smtClean="0"/>
              <a:t> </a:t>
            </a:r>
            <a:fld id="{363AF4DE-32CF-4B3C-8AC2-D61D5109DEB3}" type="slidenum">
              <a:rPr lang="ru-RU" sz="1400" smtClean="0"/>
              <a:pPr>
                <a:defRPr/>
              </a:pPr>
              <a:t>10</a:t>
            </a:fld>
            <a:endParaRPr lang="ru-RU" sz="1400" dirty="0"/>
          </a:p>
        </p:txBody>
      </p:sp>
      <p:pic>
        <p:nvPicPr>
          <p:cNvPr id="3074"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3568" y="3356992"/>
            <a:ext cx="1044847" cy="1080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758990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7544" y="548680"/>
            <a:ext cx="8382000" cy="424543"/>
          </a:xfrm>
          <a:noFill/>
          <a:ln>
            <a:noFill/>
          </a:ln>
        </p:spPr>
        <p:txBody>
          <a:bodyPr vert="horz" wrap="square" lIns="91440" tIns="45720" rIns="91440" bIns="45720" numCol="1" anchor="ctr" anchorCtr="0" compatLnSpc="1">
            <a:prstTxWarp prst="textNoShape">
              <a:avLst/>
            </a:prstTxWarp>
          </a:bodyPr>
          <a:lstStyle/>
          <a:p>
            <a:pPr algn="ctr"/>
            <a:r>
              <a:rPr lang="ru-RU" sz="2800" b="1" dirty="0">
                <a:solidFill>
                  <a:srgbClr val="438086">
                    <a:lumMod val="75000"/>
                  </a:srgbClr>
                </a:solidFill>
                <a:latin typeface="Georgia"/>
              </a:rPr>
              <a:t>Основные задачи развития</a:t>
            </a:r>
            <a:endParaRPr lang="ru-RU" sz="2800" b="1" dirty="0">
              <a:solidFill>
                <a:schemeClr val="accent2">
                  <a:lumMod val="75000"/>
                </a:schemeClr>
              </a:solidFill>
              <a:latin typeface="+mn-lt"/>
            </a:endParaRPr>
          </a:p>
        </p:txBody>
      </p:sp>
      <p:graphicFrame>
        <p:nvGraphicFramePr>
          <p:cNvPr id="2" name="Схема 1"/>
          <p:cNvGraphicFramePr/>
          <p:nvPr>
            <p:extLst>
              <p:ext uri="{D42A27DB-BD31-4B8C-83A1-F6EECF244321}">
                <p14:modId xmlns:p14="http://schemas.microsoft.com/office/powerpoint/2010/main" val="791581628"/>
              </p:ext>
            </p:extLst>
          </p:nvPr>
        </p:nvGraphicFramePr>
        <p:xfrm>
          <a:off x="94581" y="1026759"/>
          <a:ext cx="8944704" cy="5728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Овал 4"/>
          <p:cNvSpPr/>
          <p:nvPr/>
        </p:nvSpPr>
        <p:spPr>
          <a:xfrm>
            <a:off x="971600" y="3340529"/>
            <a:ext cx="1045673" cy="1043304"/>
          </a:xfrm>
          <a:prstGeom prst="ellipse">
            <a:avLst/>
          </a:prstGeom>
          <a:solidFill>
            <a:srgbClr val="D1FFFD"/>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4" name="Номер слайда 3"/>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11</a:t>
            </a:fld>
            <a:endParaRPr lang="ru-RU" sz="1400" dirty="0"/>
          </a:p>
        </p:txBody>
      </p:sp>
      <p:pic>
        <p:nvPicPr>
          <p:cNvPr id="4098"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9683" y="3340529"/>
            <a:ext cx="1045673" cy="10456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784828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67544" y="548680"/>
            <a:ext cx="8382000" cy="424543"/>
          </a:xfrm>
          <a:noFill/>
          <a:ln>
            <a:noFill/>
          </a:ln>
        </p:spPr>
        <p:txBody>
          <a:bodyPr vert="horz" wrap="square" lIns="91440" tIns="45720" rIns="91440" bIns="45720" numCol="1" anchor="ctr" anchorCtr="0" compatLnSpc="1">
            <a:prstTxWarp prst="textNoShape">
              <a:avLst/>
            </a:prstTxWarp>
          </a:bodyPr>
          <a:lstStyle/>
          <a:p>
            <a:pPr algn="ctr"/>
            <a:r>
              <a:rPr lang="ru-RU" sz="2800" b="1" dirty="0">
                <a:solidFill>
                  <a:srgbClr val="438086">
                    <a:lumMod val="75000"/>
                  </a:srgbClr>
                </a:solidFill>
                <a:latin typeface="Georgia"/>
              </a:rPr>
              <a:t>Основные задачи развития</a:t>
            </a:r>
            <a:endParaRPr lang="ru-RU" sz="3200" b="1" dirty="0">
              <a:solidFill>
                <a:schemeClr val="accent2">
                  <a:lumMod val="75000"/>
                </a:schemeClr>
              </a:solidFill>
              <a:latin typeface="+mn-lt"/>
            </a:endParaRPr>
          </a:p>
        </p:txBody>
      </p:sp>
      <p:graphicFrame>
        <p:nvGraphicFramePr>
          <p:cNvPr id="2" name="Схема 1"/>
          <p:cNvGraphicFramePr/>
          <p:nvPr>
            <p:extLst>
              <p:ext uri="{D42A27DB-BD31-4B8C-83A1-F6EECF244321}">
                <p14:modId xmlns:p14="http://schemas.microsoft.com/office/powerpoint/2010/main" val="1794591844"/>
              </p:ext>
            </p:extLst>
          </p:nvPr>
        </p:nvGraphicFramePr>
        <p:xfrm>
          <a:off x="94581" y="1026759"/>
          <a:ext cx="8944704" cy="5728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Овал 5"/>
          <p:cNvSpPr/>
          <p:nvPr/>
        </p:nvSpPr>
        <p:spPr>
          <a:xfrm>
            <a:off x="1043608" y="3508027"/>
            <a:ext cx="901657" cy="929085"/>
          </a:xfrm>
          <a:prstGeom prst="ellipse">
            <a:avLst/>
          </a:prstGeom>
          <a:solidFill>
            <a:srgbClr val="D1FFFD"/>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4" name="Номер слайда 3"/>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12</a:t>
            </a:fld>
            <a:endParaRPr lang="ru-RU" sz="1400" dirty="0"/>
          </a:p>
        </p:txBody>
      </p:sp>
      <p:pic>
        <p:nvPicPr>
          <p:cNvPr id="5122"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85042" y="3454071"/>
            <a:ext cx="1018788" cy="101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5230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7504" y="548680"/>
            <a:ext cx="8382000" cy="424543"/>
          </a:xfrm>
          <a:noFill/>
          <a:ln>
            <a:noFill/>
          </a:ln>
        </p:spPr>
        <p:txBody>
          <a:bodyPr vert="horz" wrap="square" lIns="91440" tIns="45720" rIns="91440" bIns="45720" numCol="1" anchor="ctr" anchorCtr="0" compatLnSpc="1">
            <a:prstTxWarp prst="textNoShape">
              <a:avLst/>
            </a:prstTxWarp>
          </a:bodyPr>
          <a:lstStyle/>
          <a:p>
            <a:pPr algn="ctr"/>
            <a:r>
              <a:rPr lang="ru-RU" sz="2800" b="1" dirty="0">
                <a:solidFill>
                  <a:srgbClr val="438086">
                    <a:lumMod val="75000"/>
                  </a:srgbClr>
                </a:solidFill>
                <a:latin typeface="Georgia"/>
              </a:rPr>
              <a:t>Основные задачи развития</a:t>
            </a:r>
            <a:endParaRPr lang="ru-RU" sz="2800" b="1" dirty="0">
              <a:solidFill>
                <a:schemeClr val="accent2">
                  <a:lumMod val="75000"/>
                </a:schemeClr>
              </a:solidFill>
              <a:latin typeface="Georgia" panose="02040502050405020303" pitchFamily="18" charset="0"/>
            </a:endParaRPr>
          </a:p>
        </p:txBody>
      </p:sp>
      <p:graphicFrame>
        <p:nvGraphicFramePr>
          <p:cNvPr id="2" name="Схема 1"/>
          <p:cNvGraphicFramePr/>
          <p:nvPr>
            <p:extLst>
              <p:ext uri="{D42A27DB-BD31-4B8C-83A1-F6EECF244321}">
                <p14:modId xmlns:p14="http://schemas.microsoft.com/office/powerpoint/2010/main" val="143137670"/>
              </p:ext>
            </p:extLst>
          </p:nvPr>
        </p:nvGraphicFramePr>
        <p:xfrm>
          <a:off x="94581" y="1026759"/>
          <a:ext cx="8944704" cy="5728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Овал 4"/>
          <p:cNvSpPr/>
          <p:nvPr/>
        </p:nvSpPr>
        <p:spPr>
          <a:xfrm>
            <a:off x="592426" y="3442748"/>
            <a:ext cx="1152128" cy="1080120"/>
          </a:xfrm>
          <a:prstGeom prst="ellipse">
            <a:avLst/>
          </a:prstGeom>
          <a:solidFill>
            <a:srgbClr val="D1FFFD"/>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4" name="Номер слайда 3"/>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13</a:t>
            </a:fld>
            <a:endParaRPr lang="ru-RU" sz="1400" dirty="0"/>
          </a:p>
        </p:txBody>
      </p:sp>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7595" y="3381913"/>
            <a:ext cx="1201789" cy="1201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693382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5771" y="286885"/>
            <a:ext cx="8563429" cy="498412"/>
          </a:xfrm>
        </p:spPr>
        <p:txBody>
          <a:bodyPr/>
          <a:lstStyle/>
          <a:p>
            <a:r>
              <a:rPr lang="ru-RU" sz="2000" dirty="0" smtClean="0"/>
              <a:t>Основные </a:t>
            </a:r>
            <a:r>
              <a:rPr lang="ru-RU" sz="2000" dirty="0"/>
              <a:t>н</a:t>
            </a:r>
            <a:r>
              <a:rPr lang="ru-RU" sz="2000" dirty="0" smtClean="0"/>
              <a:t>овации проекта новой редакции Бюджетного кодекса</a:t>
            </a:r>
            <a:endParaRPr lang="ru-RU" sz="2000" dirty="0"/>
          </a:p>
        </p:txBody>
      </p:sp>
      <p:sp>
        <p:nvSpPr>
          <p:cNvPr id="3" name="TextBox 2"/>
          <p:cNvSpPr txBox="1"/>
          <p:nvPr/>
        </p:nvSpPr>
        <p:spPr>
          <a:xfrm>
            <a:off x="261257" y="1009525"/>
            <a:ext cx="8621486" cy="5632311"/>
          </a:xfrm>
          <a:prstGeom prst="rect">
            <a:avLst/>
          </a:prstGeom>
          <a:noFill/>
        </p:spPr>
        <p:txBody>
          <a:bodyPr wrap="square" rtlCol="0">
            <a:spAutoFit/>
          </a:bodyPr>
          <a:lstStyle/>
          <a:p>
            <a:pPr algn="just"/>
            <a:r>
              <a:rPr lang="ru-RU" b="1" dirty="0" smtClean="0"/>
              <a:t>Основания работы</a:t>
            </a:r>
          </a:p>
          <a:p>
            <a:pPr algn="just"/>
            <a:r>
              <a:rPr lang="ru-RU" sz="1600" dirty="0" smtClean="0"/>
              <a:t>- </a:t>
            </a:r>
            <a:r>
              <a:rPr lang="ru-RU" sz="1600" dirty="0"/>
              <a:t>Программа повышения эффективности управления общественными </a:t>
            </a:r>
            <a:r>
              <a:rPr lang="ru-RU" sz="1600" dirty="0" smtClean="0"/>
              <a:t>финансами</a:t>
            </a:r>
          </a:p>
          <a:p>
            <a:pPr algn="just"/>
            <a:r>
              <a:rPr lang="ru-RU" sz="1600" dirty="0" smtClean="0"/>
              <a:t>- Госпрограмма "Управление гос. </a:t>
            </a:r>
            <a:r>
              <a:rPr lang="ru-RU" sz="1600" dirty="0"/>
              <a:t>финансами и регулирование финансовых </a:t>
            </a:r>
            <a:r>
              <a:rPr lang="ru-RU" sz="1600" dirty="0" smtClean="0"/>
              <a:t>рынков",</a:t>
            </a:r>
          </a:p>
          <a:p>
            <a:pPr algn="just"/>
            <a:r>
              <a:rPr lang="ru-RU" sz="1600" dirty="0" smtClean="0"/>
              <a:t>- Пункт </a:t>
            </a:r>
            <a:r>
              <a:rPr lang="ru-RU" sz="1600" dirty="0"/>
              <a:t>42 Плана законопроектной деятельности Правительства </a:t>
            </a:r>
            <a:r>
              <a:rPr lang="ru-RU" sz="1600" dirty="0" smtClean="0"/>
              <a:t>РФ на </a:t>
            </a:r>
            <a:r>
              <a:rPr lang="ru-RU" sz="1600" dirty="0"/>
              <a:t>2014 год </a:t>
            </a:r>
            <a:endParaRPr lang="ru-RU" sz="1600" dirty="0" smtClean="0"/>
          </a:p>
          <a:p>
            <a:pPr algn="just"/>
            <a:endParaRPr lang="ru-RU" sz="1600" dirty="0" smtClean="0"/>
          </a:p>
          <a:p>
            <a:pPr algn="just"/>
            <a:r>
              <a:rPr lang="ru-RU" b="1" dirty="0" smtClean="0"/>
              <a:t>1. Новая </a:t>
            </a:r>
            <a:r>
              <a:rPr lang="ru-RU" b="1" dirty="0"/>
              <a:t>структура</a:t>
            </a:r>
          </a:p>
          <a:p>
            <a:pPr lvl="0" algn="just"/>
            <a:r>
              <a:rPr lang="ru-RU" sz="1600" dirty="0" smtClean="0"/>
              <a:t>Нормы кодекса </a:t>
            </a:r>
            <a:r>
              <a:rPr lang="ru-RU" sz="1600" b="1" dirty="0" smtClean="0"/>
              <a:t>должны стать более стабильными </a:t>
            </a:r>
            <a:r>
              <a:rPr lang="ru-RU" sz="1600" dirty="0" smtClean="0"/>
              <a:t>и системными. Проведена </a:t>
            </a:r>
            <a:r>
              <a:rPr lang="ru-RU" sz="1600" dirty="0"/>
              <a:t>консолидация </a:t>
            </a:r>
            <a:r>
              <a:rPr lang="ru-RU" sz="1600" dirty="0" smtClean="0"/>
              <a:t>норм других законов (закон об эмиссии ценных бумаг, отдельные нормы 63-ФЗ и 83-ФЗ, постоянные нормы федерального закона о бюджете). </a:t>
            </a:r>
          </a:p>
          <a:p>
            <a:pPr lvl="0" algn="just"/>
            <a:r>
              <a:rPr lang="ru-RU" sz="1600" b="1" dirty="0" smtClean="0"/>
              <a:t>7 </a:t>
            </a:r>
            <a:r>
              <a:rPr lang="ru-RU" sz="1600" b="1" dirty="0"/>
              <a:t>новых глав</a:t>
            </a:r>
            <a:r>
              <a:rPr lang="ru-RU" sz="1600" dirty="0"/>
              <a:t>, в т.ч. про эмиссию гос. ценных бумаг, казначейское обслуживание, отчётность о гос. финансах, </a:t>
            </a:r>
            <a:r>
              <a:rPr lang="ru-RU" sz="1600" dirty="0" err="1"/>
              <a:t>информобеспечение</a:t>
            </a:r>
            <a:r>
              <a:rPr lang="ru-RU" sz="1600" dirty="0"/>
              <a:t> бюджетных </a:t>
            </a:r>
            <a:r>
              <a:rPr lang="ru-RU" sz="1600" dirty="0" smtClean="0"/>
              <a:t>правоотношений</a:t>
            </a:r>
          </a:p>
          <a:p>
            <a:pPr lvl="0" algn="just"/>
            <a:endParaRPr lang="ru-RU" sz="1600" dirty="0" smtClean="0"/>
          </a:p>
          <a:p>
            <a:pPr algn="just"/>
            <a:r>
              <a:rPr lang="ru-RU" b="1" dirty="0" smtClean="0"/>
              <a:t>2. </a:t>
            </a:r>
            <a:r>
              <a:rPr lang="ru-RU" b="1" dirty="0"/>
              <a:t>Закрепление принципа сбалансированности и устойчивости бюджета </a:t>
            </a:r>
          </a:p>
          <a:p>
            <a:pPr lvl="0" algn="just"/>
            <a:r>
              <a:rPr lang="ru-RU" sz="1600" dirty="0"/>
              <a:t>Введение правил, соблюдение которых обеспечит сбалансированность бюджета. Например, </a:t>
            </a:r>
            <a:r>
              <a:rPr lang="ru-RU" sz="1600" b="1" dirty="0"/>
              <a:t>реалистичные </a:t>
            </a:r>
            <a:r>
              <a:rPr lang="ru-RU" sz="1600" b="1" dirty="0" smtClean="0"/>
              <a:t>показатели </a:t>
            </a:r>
            <a:r>
              <a:rPr lang="ru-RU" sz="1600" b="1" dirty="0"/>
              <a:t>прогноза</a:t>
            </a:r>
            <a:r>
              <a:rPr lang="ru-RU" sz="1600" dirty="0"/>
              <a:t> социально-экономического развития, приоритет </a:t>
            </a:r>
            <a:r>
              <a:rPr lang="ru-RU" sz="1600" b="1" dirty="0"/>
              <a:t>исполнения действующих </a:t>
            </a:r>
            <a:r>
              <a:rPr lang="ru-RU" sz="1600" dirty="0" smtClean="0"/>
              <a:t>обязательств, стабильные </a:t>
            </a:r>
            <a:r>
              <a:rPr lang="ru-RU" sz="1600" dirty="0"/>
              <a:t>правила (ограничения) общего объема расходов </a:t>
            </a:r>
            <a:endParaRPr lang="ru-RU" sz="1600" dirty="0" smtClean="0"/>
          </a:p>
          <a:p>
            <a:pPr lvl="0" algn="just"/>
            <a:endParaRPr lang="ru-RU" sz="1600" dirty="0" smtClean="0"/>
          </a:p>
          <a:p>
            <a:pPr algn="just"/>
            <a:r>
              <a:rPr lang="ru-RU" b="1" dirty="0" smtClean="0"/>
              <a:t>3. Развитие принципа подотчетности и прозрачности (открытости)</a:t>
            </a:r>
            <a:endParaRPr lang="ru-RU" b="1" dirty="0"/>
          </a:p>
          <a:p>
            <a:pPr algn="just"/>
            <a:r>
              <a:rPr lang="ru-RU" sz="1600" dirty="0" smtClean="0"/>
              <a:t>Возникает обязанность представить </a:t>
            </a:r>
            <a:r>
              <a:rPr lang="ru-RU" sz="1600" b="1" dirty="0" smtClean="0"/>
              <a:t>отчет о результатах использования </a:t>
            </a:r>
            <a:r>
              <a:rPr lang="ru-RU" sz="1600" dirty="0"/>
              <a:t>бюджетных средств, провозглашается общественный мониторинг и оценка деятельности госорганов, </a:t>
            </a:r>
            <a:r>
              <a:rPr lang="ru-RU" sz="1600" dirty="0" smtClean="0"/>
              <a:t>закрепляется обязанность </a:t>
            </a:r>
            <a:r>
              <a:rPr lang="ru-RU" sz="1600" dirty="0"/>
              <a:t>формировать информацию о бюджете в доступной для граждан </a:t>
            </a:r>
            <a:r>
              <a:rPr lang="ru-RU" sz="1600" dirty="0" smtClean="0"/>
              <a:t>форме</a:t>
            </a:r>
            <a:endParaRPr lang="ru-RU" sz="1600" b="1" dirty="0" smtClean="0"/>
          </a:p>
        </p:txBody>
      </p:sp>
      <p:sp>
        <p:nvSpPr>
          <p:cNvPr id="9" name="Номер слайда 3"/>
          <p:cNvSpPr>
            <a:spLocks noGrp="1"/>
          </p:cNvSpPr>
          <p:nvPr>
            <p:ph type="sldNum" sz="quarter" idx="4294967295"/>
          </p:nvPr>
        </p:nvSpPr>
        <p:spPr>
          <a:xfrm>
            <a:off x="7990904" y="14289"/>
            <a:ext cx="726376" cy="303212"/>
          </a:xfrm>
          <a:prstGeom prst="rect">
            <a:avLst/>
          </a:prstGeom>
        </p:spPr>
        <p:txBody>
          <a:bodyPr/>
          <a:lstStyle/>
          <a:p>
            <a:pPr>
              <a:defRPr/>
            </a:pPr>
            <a:fld id="{2390790C-28AD-4057-B5AE-EE6E851BBDA6}" type="slidenum">
              <a:rPr lang="ru-RU" smtClean="0"/>
              <a:pPr>
                <a:defRPr/>
              </a:pPr>
              <a:t>14</a:t>
            </a:fld>
            <a:endParaRPr lang="ru-RU" dirty="0"/>
          </a:p>
        </p:txBody>
      </p:sp>
    </p:spTree>
    <p:extLst>
      <p:ext uri="{BB962C8B-B14F-4D97-AF65-F5344CB8AC3E}">
        <p14:creationId xmlns:p14="http://schemas.microsoft.com/office/powerpoint/2010/main" val="181398489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32228" y="820840"/>
            <a:ext cx="8766629" cy="6355586"/>
          </a:xfrm>
          <a:prstGeom prst="rect">
            <a:avLst/>
          </a:prstGeom>
          <a:noFill/>
        </p:spPr>
        <p:txBody>
          <a:bodyPr wrap="square" rtlCol="0">
            <a:spAutoFit/>
          </a:bodyPr>
          <a:lstStyle/>
          <a:p>
            <a:pPr algn="just"/>
            <a:r>
              <a:rPr lang="ru-RU" b="1" dirty="0"/>
              <a:t>4. Совершенствование методологии формирования расходных обязательств </a:t>
            </a:r>
          </a:p>
          <a:p>
            <a:pPr algn="just"/>
            <a:r>
              <a:rPr lang="ru-RU" sz="1600" dirty="0"/>
              <a:t>В новой редакции предполагается, что все обязательства публично-правового образования </a:t>
            </a:r>
            <a:r>
              <a:rPr lang="ru-RU" sz="1600" b="1" dirty="0"/>
              <a:t>являются публичными обязательствами</a:t>
            </a:r>
            <a:r>
              <a:rPr lang="ru-RU" sz="1600" dirty="0"/>
              <a:t>, которые делятся на расходные обязательства (исполняются за счет расходов </a:t>
            </a:r>
            <a:r>
              <a:rPr lang="ru-RU" sz="1600" dirty="0" smtClean="0"/>
              <a:t>бюджета, в т.ч. процентные расходы и гарантии без регресса) </a:t>
            </a:r>
            <a:r>
              <a:rPr lang="ru-RU" sz="1600" dirty="0"/>
              <a:t>и </a:t>
            </a:r>
            <a:r>
              <a:rPr lang="ru-RU" sz="1600" dirty="0" smtClean="0"/>
              <a:t>обязательства, исполняемые </a:t>
            </a:r>
            <a:r>
              <a:rPr lang="ru-RU" sz="1600" dirty="0"/>
              <a:t>за счет источников финансирования </a:t>
            </a:r>
            <a:r>
              <a:rPr lang="ru-RU" sz="1600" dirty="0" smtClean="0"/>
              <a:t>бюджета (обязательства по погашению долга, предоставлению бюджетных кредитов, приобретению драг. металлов и пр.). </a:t>
            </a:r>
            <a:r>
              <a:rPr lang="ru-RU" sz="1600" b="1" dirty="0"/>
              <a:t>Содержание расходного обязательства сохранено </a:t>
            </a:r>
            <a:r>
              <a:rPr lang="ru-RU" sz="1600" dirty="0"/>
              <a:t>– к ним относятся </a:t>
            </a:r>
            <a:r>
              <a:rPr lang="ru-RU" sz="1600" b="1" dirty="0"/>
              <a:t>нормативно-правовые обязательства </a:t>
            </a:r>
            <a:r>
              <a:rPr lang="ru-RU" sz="1600" dirty="0"/>
              <a:t>(возникающие в силу нормы права и не требующие дополнительного договора, в т.ч. нынешние публично-нормативные) и </a:t>
            </a:r>
            <a:r>
              <a:rPr lang="ru-RU" sz="1600" b="1" dirty="0"/>
              <a:t>договорные</a:t>
            </a:r>
            <a:r>
              <a:rPr lang="ru-RU" sz="1600" dirty="0"/>
              <a:t> (обусловленные </a:t>
            </a:r>
            <a:r>
              <a:rPr lang="ru-RU" sz="1600" dirty="0" smtClean="0"/>
              <a:t>контрактом). Сначала </a:t>
            </a:r>
            <a:r>
              <a:rPr lang="ru-RU" sz="1600" dirty="0"/>
              <a:t>возникает публичное обязательство, потом расходное, затем оно трансформируется в </a:t>
            </a:r>
            <a:r>
              <a:rPr lang="ru-RU" sz="1600" dirty="0" smtClean="0"/>
              <a:t>бюджетное, </a:t>
            </a:r>
            <a:r>
              <a:rPr lang="ru-RU" sz="1600" dirty="0"/>
              <a:t>денежное обязательство.</a:t>
            </a:r>
          </a:p>
          <a:p>
            <a:pPr algn="just">
              <a:spcBef>
                <a:spcPts val="0"/>
              </a:spcBef>
            </a:pPr>
            <a:r>
              <a:rPr lang="ru-RU" b="1" dirty="0" smtClean="0"/>
              <a:t>5. Совершенствование правового регулирования доходов бюджетов</a:t>
            </a:r>
            <a:endParaRPr lang="ru-RU" b="1" dirty="0"/>
          </a:p>
          <a:p>
            <a:pPr algn="just"/>
            <a:r>
              <a:rPr lang="ru-RU" sz="1600" dirty="0"/>
              <a:t>Введены положения, которые позволят четко определить </a:t>
            </a:r>
            <a:r>
              <a:rPr lang="ru-RU" sz="1600" b="1" dirty="0"/>
              <a:t>принадлежность платежа к доходам </a:t>
            </a:r>
            <a:r>
              <a:rPr lang="ru-RU" sz="1600" dirty="0" smtClean="0"/>
              <a:t>бюджета, предлагается усовершенствовать механизм распределения доходов от штрафов - предложения будут сбалансированными для регионов и муниципалитетов</a:t>
            </a:r>
          </a:p>
          <a:p>
            <a:pPr algn="just">
              <a:spcBef>
                <a:spcPts val="0"/>
              </a:spcBef>
            </a:pPr>
            <a:r>
              <a:rPr lang="ru-RU" b="1" dirty="0" smtClean="0"/>
              <a:t>6. </a:t>
            </a:r>
            <a:r>
              <a:rPr lang="ru-RU" b="1" dirty="0"/>
              <a:t>Развитие системы межбюджетных трансфертов</a:t>
            </a:r>
          </a:p>
          <a:p>
            <a:pPr algn="just"/>
            <a:r>
              <a:rPr lang="ru-RU" sz="1600" dirty="0"/>
              <a:t>Закрепление новой формы трансферта - </a:t>
            </a:r>
            <a:r>
              <a:rPr lang="ru-RU" sz="1600" b="1" dirty="0"/>
              <a:t>дотации на сбалансированность</a:t>
            </a:r>
            <a:r>
              <a:rPr lang="ru-RU" sz="1600" dirty="0"/>
              <a:t>, возможность предоставления "</a:t>
            </a:r>
            <a:r>
              <a:rPr lang="ru-RU" sz="1600" b="1" dirty="0"/>
              <a:t>горизонтальных" субсидий</a:t>
            </a:r>
            <a:r>
              <a:rPr lang="ru-RU" sz="1600" dirty="0"/>
              <a:t>, усиление требований к </a:t>
            </a:r>
            <a:r>
              <a:rPr lang="ru-RU" sz="1600" b="1" dirty="0"/>
              <a:t>распределению</a:t>
            </a:r>
            <a:r>
              <a:rPr lang="ru-RU" sz="1600" dirty="0"/>
              <a:t> трансфертов  </a:t>
            </a:r>
            <a:r>
              <a:rPr lang="ru-RU" sz="1600" b="1" dirty="0"/>
              <a:t>законом</a:t>
            </a:r>
            <a:r>
              <a:rPr lang="ru-RU" sz="1600" dirty="0"/>
              <a:t> о </a:t>
            </a:r>
            <a:r>
              <a:rPr lang="ru-RU" sz="1600" dirty="0" smtClean="0"/>
              <a:t>бюджете, новое право регионов перераспределять неналоговые доходы</a:t>
            </a:r>
          </a:p>
          <a:p>
            <a:pPr algn="just">
              <a:spcBef>
                <a:spcPts val="0"/>
              </a:spcBef>
            </a:pPr>
            <a:r>
              <a:rPr lang="ru-RU" b="1" dirty="0"/>
              <a:t>7. Введение </a:t>
            </a:r>
            <a:r>
              <a:rPr lang="ru-RU" b="1" dirty="0" smtClean="0"/>
              <a:t>с 2019 оценки </a:t>
            </a:r>
            <a:r>
              <a:rPr lang="ru-RU" b="1" dirty="0"/>
              <a:t>долговой устойчивости регионов и муниципалитетов</a:t>
            </a:r>
          </a:p>
          <a:p>
            <a:pPr algn="just"/>
            <a:r>
              <a:rPr lang="ru-RU" sz="1600" dirty="0"/>
              <a:t>Формирование трех групп с </a:t>
            </a:r>
            <a:r>
              <a:rPr lang="ru-RU" sz="1600" b="1" dirty="0"/>
              <a:t>высокой, средний и низкой долговой устойчивостью</a:t>
            </a:r>
            <a:r>
              <a:rPr lang="ru-RU" sz="1600" dirty="0"/>
              <a:t>. В зависимости от группы будут ужесточаться требования к управлению долгом. Низкая устойчивость и нарушение плана </a:t>
            </a:r>
            <a:r>
              <a:rPr lang="ru-RU" sz="1600" dirty="0" smtClean="0"/>
              <a:t>восстановлени</a:t>
            </a:r>
            <a:r>
              <a:rPr lang="ru-RU" sz="1600" dirty="0"/>
              <a:t>я</a:t>
            </a:r>
            <a:r>
              <a:rPr lang="ru-RU" sz="1600" dirty="0" smtClean="0"/>
              <a:t> </a:t>
            </a:r>
            <a:r>
              <a:rPr lang="ru-RU" sz="1600" dirty="0"/>
              <a:t>платежеспособности </a:t>
            </a:r>
            <a:r>
              <a:rPr lang="ru-RU" sz="1600" dirty="0" smtClean="0"/>
              <a:t>будет </a:t>
            </a:r>
            <a:r>
              <a:rPr lang="ru-RU" sz="1600" dirty="0"/>
              <a:t>основанием для инициирования процесса </a:t>
            </a:r>
            <a:r>
              <a:rPr lang="ru-RU" sz="1600" b="1" dirty="0"/>
              <a:t>отрешения главы </a:t>
            </a:r>
            <a:r>
              <a:rPr lang="ru-RU" sz="1600" dirty="0" smtClean="0"/>
              <a:t>региона/муниципалитета. </a:t>
            </a:r>
            <a:endParaRPr lang="ru-RU" sz="1600" dirty="0"/>
          </a:p>
        </p:txBody>
      </p:sp>
      <p:sp>
        <p:nvSpPr>
          <p:cNvPr id="8" name="Номер слайда 3"/>
          <p:cNvSpPr>
            <a:spLocks noGrp="1"/>
          </p:cNvSpPr>
          <p:nvPr>
            <p:ph type="sldNum" sz="quarter" idx="4294967295"/>
          </p:nvPr>
        </p:nvSpPr>
        <p:spPr>
          <a:xfrm>
            <a:off x="7990904" y="14289"/>
            <a:ext cx="726376" cy="303212"/>
          </a:xfrm>
          <a:prstGeom prst="rect">
            <a:avLst/>
          </a:prstGeom>
        </p:spPr>
        <p:txBody>
          <a:bodyPr/>
          <a:lstStyle/>
          <a:p>
            <a:pPr>
              <a:defRPr/>
            </a:pPr>
            <a:fld id="{2390790C-28AD-4057-B5AE-EE6E851BBDA6}" type="slidenum">
              <a:rPr lang="ru-RU" smtClean="0"/>
              <a:pPr>
                <a:defRPr/>
              </a:pPr>
              <a:t>15</a:t>
            </a:fld>
            <a:endParaRPr lang="ru-RU" dirty="0"/>
          </a:p>
        </p:txBody>
      </p:sp>
      <p:sp>
        <p:nvSpPr>
          <p:cNvPr id="9" name="Заголовок 1"/>
          <p:cNvSpPr>
            <a:spLocks noGrp="1"/>
          </p:cNvSpPr>
          <p:nvPr>
            <p:ph type="title"/>
          </p:nvPr>
        </p:nvSpPr>
        <p:spPr>
          <a:xfrm>
            <a:off x="275771" y="286885"/>
            <a:ext cx="8563429" cy="498412"/>
          </a:xfrm>
        </p:spPr>
        <p:txBody>
          <a:bodyPr/>
          <a:lstStyle/>
          <a:p>
            <a:r>
              <a:rPr lang="ru-RU" sz="2000" dirty="0" smtClean="0"/>
              <a:t>Основные </a:t>
            </a:r>
            <a:r>
              <a:rPr lang="ru-RU" sz="2000" dirty="0"/>
              <a:t>н</a:t>
            </a:r>
            <a:r>
              <a:rPr lang="ru-RU" sz="2000" dirty="0" smtClean="0"/>
              <a:t>овации проекта новой редакции Бюджетного кодекса </a:t>
            </a:r>
            <a:endParaRPr lang="ru-RU" sz="2000" dirty="0"/>
          </a:p>
        </p:txBody>
      </p:sp>
    </p:spTree>
    <p:extLst>
      <p:ext uri="{BB962C8B-B14F-4D97-AF65-F5344CB8AC3E}">
        <p14:creationId xmlns:p14="http://schemas.microsoft.com/office/powerpoint/2010/main" val="1068305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77370" y="748268"/>
            <a:ext cx="8345715" cy="5878532"/>
          </a:xfrm>
          <a:prstGeom prst="rect">
            <a:avLst/>
          </a:prstGeom>
          <a:noFill/>
        </p:spPr>
        <p:txBody>
          <a:bodyPr wrap="square" rtlCol="0">
            <a:spAutoFit/>
          </a:bodyPr>
          <a:lstStyle/>
          <a:p>
            <a:pPr algn="just"/>
            <a:r>
              <a:rPr lang="ru-RU" b="1" dirty="0" smtClean="0"/>
              <a:t>8. Возможность формирования однолетнего бюджета</a:t>
            </a:r>
          </a:p>
          <a:p>
            <a:pPr algn="just"/>
            <a:r>
              <a:rPr lang="ru-RU" sz="1600" dirty="0" smtClean="0"/>
              <a:t>Кодекс должен быть гибким, с учетом накопленного антикризисного опыта, предлагается ввести опцию про </a:t>
            </a:r>
            <a:r>
              <a:rPr lang="ru-RU" sz="1600" b="1" dirty="0" smtClean="0"/>
              <a:t>право переход на 1-летний бюджет</a:t>
            </a:r>
            <a:r>
              <a:rPr lang="ru-RU" sz="1600" dirty="0" smtClean="0"/>
              <a:t>, если прогнозируется резкое снижение доходов в будущем году</a:t>
            </a:r>
          </a:p>
          <a:p>
            <a:pPr algn="just"/>
            <a:endParaRPr lang="ru-RU" b="1" dirty="0" smtClean="0"/>
          </a:p>
          <a:p>
            <a:pPr algn="just"/>
            <a:r>
              <a:rPr lang="ru-RU" b="1" dirty="0" smtClean="0"/>
              <a:t>9. </a:t>
            </a:r>
            <a:r>
              <a:rPr lang="ru-RU" b="1" dirty="0"/>
              <a:t>Более четкое разграничение бюджетных полномочий ГосДумы и </a:t>
            </a:r>
            <a:r>
              <a:rPr lang="ru-RU" b="1" dirty="0" smtClean="0"/>
              <a:t>Правительства РФ</a:t>
            </a:r>
            <a:endParaRPr lang="ru-RU" b="1" dirty="0"/>
          </a:p>
          <a:p>
            <a:pPr algn="just"/>
            <a:r>
              <a:rPr lang="ru-RU" sz="1600" dirty="0" smtClean="0"/>
              <a:t>Законом </a:t>
            </a:r>
            <a:r>
              <a:rPr lang="ru-RU" sz="1600" dirty="0"/>
              <a:t>о бюджете утверждаются основная "</a:t>
            </a:r>
            <a:r>
              <a:rPr lang="ru-RU" sz="1600" b="1" dirty="0"/>
              <a:t>программная" структура </a:t>
            </a:r>
            <a:r>
              <a:rPr lang="ru-RU" sz="1600" dirty="0"/>
              <a:t>расходов  в укрупненном формате (по ГП, подпрограмме, основному мероприятию, группе видов расходов) и аналитические приложения (краткая "функциональная" структура расходов, вносы в уставные капиталы ОАО, межбюджетные трансферты, субсидии юридическим лицам). </a:t>
            </a:r>
            <a:r>
              <a:rPr lang="ru-RU" sz="1600" i="1" dirty="0"/>
              <a:t>Правительство</a:t>
            </a:r>
            <a:r>
              <a:rPr lang="ru-RU" sz="1600" dirty="0"/>
              <a:t> обеспечивает исполнение бюджета и </a:t>
            </a:r>
            <a:r>
              <a:rPr lang="ru-RU" sz="1600" i="1" dirty="0"/>
              <a:t>может утверждать "ведомственную" структуру расходов</a:t>
            </a:r>
            <a:r>
              <a:rPr lang="ru-RU" sz="1600" dirty="0"/>
              <a:t> </a:t>
            </a:r>
            <a:r>
              <a:rPr lang="ru-RU" sz="1600" i="1" dirty="0"/>
              <a:t>(к обсуждению, в законопроекте отсутствует) </a:t>
            </a:r>
            <a:r>
              <a:rPr lang="ru-RU" sz="1600" dirty="0"/>
              <a:t>на основе закона о бюджете.</a:t>
            </a:r>
          </a:p>
          <a:p>
            <a:pPr algn="just"/>
            <a:r>
              <a:rPr lang="ru-RU" sz="1600" dirty="0" smtClean="0"/>
              <a:t>Предлагается также не утверждать в законе о федеральном бюджете </a:t>
            </a:r>
            <a:r>
              <a:rPr lang="ru-RU" sz="1600" b="1" dirty="0" smtClean="0"/>
              <a:t>ВВП и уровень инфляции.</a:t>
            </a:r>
          </a:p>
          <a:p>
            <a:pPr algn="just"/>
            <a:endParaRPr lang="ru-RU" sz="1600" b="1" dirty="0" smtClean="0"/>
          </a:p>
          <a:p>
            <a:pPr algn="just"/>
            <a:r>
              <a:rPr lang="ru-RU" b="1" dirty="0" smtClean="0"/>
              <a:t>10. Введение новых документов </a:t>
            </a:r>
            <a:endParaRPr lang="ru-RU" b="1" dirty="0"/>
          </a:p>
          <a:p>
            <a:pPr algn="just"/>
            <a:r>
              <a:rPr lang="ru-RU" sz="1600" b="1" dirty="0" smtClean="0"/>
              <a:t>Оценки </a:t>
            </a:r>
            <a:r>
              <a:rPr lang="ru-RU" sz="1600" b="1" dirty="0"/>
              <a:t>налоговых и неналоговых </a:t>
            </a:r>
            <a:r>
              <a:rPr lang="ru-RU" sz="1600" b="1" dirty="0" smtClean="0"/>
              <a:t>расходов - </a:t>
            </a:r>
            <a:r>
              <a:rPr lang="ru-RU" sz="1600" dirty="0" smtClean="0"/>
              <a:t>при </a:t>
            </a:r>
            <a:r>
              <a:rPr lang="ru-RU" sz="1600" dirty="0"/>
              <a:t>составлении и подготовке необходимо оценить </a:t>
            </a:r>
            <a:r>
              <a:rPr lang="ru-RU" sz="1600" b="1" dirty="0"/>
              <a:t>объем налоговых льгот и преференций</a:t>
            </a:r>
            <a:r>
              <a:rPr lang="ru-RU" sz="1600" dirty="0"/>
              <a:t>, учитывать эту информацию в государственных программах, это позволит оптимизировать </a:t>
            </a:r>
            <a:r>
              <a:rPr lang="ru-RU" sz="1600" dirty="0" smtClean="0"/>
              <a:t>льготы </a:t>
            </a:r>
            <a:r>
              <a:rPr lang="ru-RU" sz="1600" dirty="0"/>
              <a:t>и преференции</a:t>
            </a:r>
            <a:r>
              <a:rPr lang="ru-RU" sz="1600" dirty="0" smtClean="0"/>
              <a:t>.</a:t>
            </a:r>
          </a:p>
          <a:p>
            <a:pPr algn="just"/>
            <a:r>
              <a:rPr lang="ru-RU" sz="1600" dirty="0" smtClean="0"/>
              <a:t>Основные </a:t>
            </a:r>
            <a:r>
              <a:rPr lang="ru-RU" sz="1600" b="1" dirty="0"/>
              <a:t>направления долговой </a:t>
            </a:r>
            <a:r>
              <a:rPr lang="ru-RU" sz="1600" b="1" dirty="0" smtClean="0"/>
              <a:t>политики </a:t>
            </a:r>
            <a:r>
              <a:rPr lang="ru-RU" sz="1600" dirty="0" smtClean="0"/>
              <a:t>- документы с параметрами и рисками тактики и стратегии управления долгом, очень важный для мониторинга и внешних инвесторов</a:t>
            </a:r>
            <a:endParaRPr lang="ru-RU" sz="1600" dirty="0"/>
          </a:p>
        </p:txBody>
      </p:sp>
      <p:sp>
        <p:nvSpPr>
          <p:cNvPr id="4" name="Номер слайда 3"/>
          <p:cNvSpPr>
            <a:spLocks noGrp="1"/>
          </p:cNvSpPr>
          <p:nvPr>
            <p:ph type="sldNum" sz="quarter" idx="4294967295"/>
          </p:nvPr>
        </p:nvSpPr>
        <p:spPr>
          <a:xfrm>
            <a:off x="7990904" y="14289"/>
            <a:ext cx="726376" cy="303212"/>
          </a:xfrm>
          <a:prstGeom prst="rect">
            <a:avLst/>
          </a:prstGeom>
        </p:spPr>
        <p:txBody>
          <a:bodyPr/>
          <a:lstStyle/>
          <a:p>
            <a:pPr>
              <a:defRPr/>
            </a:pPr>
            <a:fld id="{2390790C-28AD-4057-B5AE-EE6E851BBDA6}" type="slidenum">
              <a:rPr lang="ru-RU" smtClean="0"/>
              <a:pPr>
                <a:defRPr/>
              </a:pPr>
              <a:t>16</a:t>
            </a:fld>
            <a:endParaRPr lang="ru-RU" dirty="0"/>
          </a:p>
        </p:txBody>
      </p:sp>
      <p:sp>
        <p:nvSpPr>
          <p:cNvPr id="5" name="Заголовок 1"/>
          <p:cNvSpPr>
            <a:spLocks noGrp="1"/>
          </p:cNvSpPr>
          <p:nvPr>
            <p:ph type="title"/>
          </p:nvPr>
        </p:nvSpPr>
        <p:spPr>
          <a:xfrm>
            <a:off x="275771" y="286885"/>
            <a:ext cx="8563429" cy="498412"/>
          </a:xfrm>
        </p:spPr>
        <p:txBody>
          <a:bodyPr/>
          <a:lstStyle/>
          <a:p>
            <a:r>
              <a:rPr lang="ru-RU" sz="2000" dirty="0" smtClean="0"/>
              <a:t>Основные </a:t>
            </a:r>
            <a:r>
              <a:rPr lang="ru-RU" sz="2000" dirty="0"/>
              <a:t>н</a:t>
            </a:r>
            <a:r>
              <a:rPr lang="ru-RU" sz="2000" dirty="0" smtClean="0"/>
              <a:t>овации проекта новой редакции Бюджетного кодекса</a:t>
            </a:r>
            <a:endParaRPr lang="ru-RU" sz="2000" dirty="0"/>
          </a:p>
        </p:txBody>
      </p:sp>
    </p:spTree>
    <p:extLst>
      <p:ext uri="{BB962C8B-B14F-4D97-AF65-F5344CB8AC3E}">
        <p14:creationId xmlns:p14="http://schemas.microsoft.com/office/powerpoint/2010/main" val="1129977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294967295"/>
          </p:nvPr>
        </p:nvSpPr>
        <p:spPr>
          <a:xfrm>
            <a:off x="7990904" y="14289"/>
            <a:ext cx="726376" cy="303212"/>
          </a:xfrm>
          <a:prstGeom prst="rect">
            <a:avLst/>
          </a:prstGeom>
        </p:spPr>
        <p:txBody>
          <a:bodyPr/>
          <a:lstStyle/>
          <a:p>
            <a:pPr>
              <a:defRPr/>
            </a:pPr>
            <a:fld id="{35E8F278-AD0F-4390-9A75-D5FFC3BC68B6}" type="slidenum">
              <a:rPr lang="ru-RU" smtClean="0"/>
              <a:pPr>
                <a:defRPr/>
              </a:pPr>
              <a:t>17</a:t>
            </a:fld>
            <a:endParaRPr lang="ru-RU" dirty="0"/>
          </a:p>
        </p:txBody>
      </p:sp>
      <p:sp>
        <p:nvSpPr>
          <p:cNvPr id="7" name="TextBox 6"/>
          <p:cNvSpPr txBox="1"/>
          <p:nvPr/>
        </p:nvSpPr>
        <p:spPr>
          <a:xfrm>
            <a:off x="232228" y="936954"/>
            <a:ext cx="8548915" cy="5355312"/>
          </a:xfrm>
          <a:prstGeom prst="rect">
            <a:avLst/>
          </a:prstGeom>
          <a:noFill/>
        </p:spPr>
        <p:txBody>
          <a:bodyPr wrap="square" rtlCol="0">
            <a:spAutoFit/>
          </a:bodyPr>
          <a:lstStyle/>
          <a:p>
            <a:pPr algn="just"/>
            <a:r>
              <a:rPr lang="ru-RU" b="1" dirty="0"/>
              <a:t>11. Изменение роли реестров в бюджетном процессе </a:t>
            </a:r>
            <a:endParaRPr lang="ru-RU" b="1" dirty="0" smtClean="0"/>
          </a:p>
          <a:p>
            <a:pPr algn="just"/>
            <a:r>
              <a:rPr lang="ru-RU" sz="1600" dirty="0" smtClean="0"/>
              <a:t>Переход от </a:t>
            </a:r>
            <a:r>
              <a:rPr lang="ru-RU" sz="1600" b="1" dirty="0" smtClean="0"/>
              <a:t>статического документа к информационной базе</a:t>
            </a:r>
            <a:r>
              <a:rPr lang="ru-RU" sz="1600" dirty="0" smtClean="0"/>
              <a:t>, которая будет использоваться не только при планировании по </a:t>
            </a:r>
            <a:r>
              <a:rPr lang="ru-RU" sz="1600" b="1" dirty="0"/>
              <a:t>расходам, доходам и источникам</a:t>
            </a:r>
            <a:r>
              <a:rPr lang="ru-RU" sz="1600" dirty="0" smtClean="0"/>
              <a:t>, но и при исполнении бюджета и формировании отчетности.</a:t>
            </a:r>
          </a:p>
          <a:p>
            <a:pPr algn="just">
              <a:spcBef>
                <a:spcPts val="1200"/>
              </a:spcBef>
            </a:pPr>
            <a:r>
              <a:rPr lang="ru-RU" b="1" dirty="0" smtClean="0"/>
              <a:t>12. </a:t>
            </a:r>
            <a:r>
              <a:rPr lang="ru-RU" b="1" dirty="0"/>
              <a:t>Изменения в требованиях к процессу исполнения бюджетов</a:t>
            </a:r>
          </a:p>
          <a:p>
            <a:pPr algn="just"/>
            <a:r>
              <a:rPr lang="ru-RU" sz="1600" dirty="0"/>
              <a:t>Полномочия разделены </a:t>
            </a:r>
            <a:r>
              <a:rPr lang="ru-RU" sz="1600" b="1" dirty="0"/>
              <a:t>на организацию исполнения </a:t>
            </a:r>
            <a:r>
              <a:rPr lang="ru-RU" sz="1600" dirty="0"/>
              <a:t>(финансовый орган) и собственно </a:t>
            </a:r>
            <a:r>
              <a:rPr lang="ru-RU" sz="1600" b="1" dirty="0"/>
              <a:t>исполнение  бюджета </a:t>
            </a:r>
            <a:r>
              <a:rPr lang="ru-RU" sz="1600" dirty="0"/>
              <a:t>(главные администраторы бюджетных средств</a:t>
            </a:r>
            <a:r>
              <a:rPr lang="ru-RU" sz="1600" dirty="0" smtClean="0"/>
              <a:t>), </a:t>
            </a:r>
            <a:r>
              <a:rPr lang="ru-RU" sz="1600" b="1" dirty="0" smtClean="0"/>
              <a:t>санкционирование </a:t>
            </a:r>
            <a:r>
              <a:rPr lang="ru-RU" sz="1600" b="1" dirty="0"/>
              <a:t>операций, связанных с планированием</a:t>
            </a:r>
            <a:r>
              <a:rPr lang="ru-RU" sz="1600" dirty="0"/>
              <a:t> расходных обязательств, принятием и исполнением расходных и денежных </a:t>
            </a:r>
            <a:r>
              <a:rPr lang="ru-RU" sz="1600" dirty="0" smtClean="0"/>
              <a:t>обязательств, вводятся </a:t>
            </a:r>
            <a:r>
              <a:rPr lang="ru-RU" sz="1600" dirty="0"/>
              <a:t>действующие особенности осуществления операций по перечислению межбюджетных трансфертов ("</a:t>
            </a:r>
            <a:r>
              <a:rPr lang="ru-RU" sz="1600" b="1" dirty="0"/>
              <a:t>под фактическую потребность</a:t>
            </a:r>
            <a:r>
              <a:rPr lang="ru-RU" sz="1600" dirty="0" smtClean="0"/>
              <a:t>").</a:t>
            </a:r>
          </a:p>
          <a:p>
            <a:pPr algn="just">
              <a:spcBef>
                <a:spcPts val="1200"/>
              </a:spcBef>
            </a:pPr>
            <a:r>
              <a:rPr lang="ru-RU" b="1" dirty="0" smtClean="0"/>
              <a:t>13. </a:t>
            </a:r>
            <a:r>
              <a:rPr lang="ru-RU" b="1" dirty="0"/>
              <a:t>Реформирование казначейского обслуживания</a:t>
            </a:r>
          </a:p>
          <a:p>
            <a:pPr algn="just"/>
            <a:r>
              <a:rPr lang="ru-RU" sz="1600" dirty="0"/>
              <a:t>Переход к </a:t>
            </a:r>
            <a:r>
              <a:rPr lang="ru-RU" sz="1600" b="1" dirty="0"/>
              <a:t>единому казначейскому счету </a:t>
            </a:r>
            <a:r>
              <a:rPr lang="ru-RU" sz="1600" dirty="0"/>
              <a:t>и </a:t>
            </a:r>
            <a:r>
              <a:rPr lang="ru-RU" sz="1600" b="1" dirty="0"/>
              <a:t>создание системы бюджетных платежей </a:t>
            </a:r>
            <a:r>
              <a:rPr lang="ru-RU" sz="1600" dirty="0"/>
              <a:t>(в бюджет, из бюджета и между бюджетами), </a:t>
            </a:r>
            <a:r>
              <a:rPr lang="ru-RU" sz="1600" dirty="0" smtClean="0"/>
              <a:t>введение </a:t>
            </a:r>
            <a:r>
              <a:rPr lang="ru-RU" sz="1600" dirty="0"/>
              <a:t>казначейского сопровождения контрактов, развитие норм про управление средствами на едином </a:t>
            </a:r>
            <a:r>
              <a:rPr lang="ru-RU" sz="1600" dirty="0" smtClean="0"/>
              <a:t>счете.</a:t>
            </a:r>
          </a:p>
          <a:p>
            <a:pPr algn="just">
              <a:spcBef>
                <a:spcPts val="1200"/>
              </a:spcBef>
            </a:pPr>
            <a:r>
              <a:rPr lang="ru-RU" b="1" dirty="0" smtClean="0"/>
              <a:t>14. Уточнение </a:t>
            </a:r>
            <a:r>
              <a:rPr lang="ru-RU" b="1" dirty="0"/>
              <a:t>полномочий по государственному </a:t>
            </a:r>
            <a:r>
              <a:rPr lang="ru-RU" b="1" dirty="0" smtClean="0"/>
              <a:t>финансовому </a:t>
            </a:r>
            <a:r>
              <a:rPr lang="ru-RU" b="1" dirty="0"/>
              <a:t>контролю</a:t>
            </a:r>
          </a:p>
          <a:p>
            <a:pPr algn="just"/>
            <a:r>
              <a:rPr lang="ru-RU" sz="1600" dirty="0" smtClean="0"/>
              <a:t>Расширяется предмет проверок органов внутреннего контроля (</a:t>
            </a:r>
            <a:r>
              <a:rPr lang="ru-RU" sz="1600" dirty="0"/>
              <a:t>достоверность планов ФХД, проверка соблюдения условий госконтрактов, условий использования кредитов, обеспеченных госгарантиями</a:t>
            </a:r>
            <a:r>
              <a:rPr lang="ru-RU" sz="1600" dirty="0" smtClean="0"/>
              <a:t>), при нарушении </a:t>
            </a:r>
            <a:r>
              <a:rPr lang="ru-RU" sz="1600" dirty="0"/>
              <a:t>условий использования бюджетных средств </a:t>
            </a:r>
            <a:r>
              <a:rPr lang="ru-RU" sz="1600" dirty="0" smtClean="0"/>
              <a:t>будет применяться режим </a:t>
            </a:r>
            <a:r>
              <a:rPr lang="ru-RU" sz="1600" b="1" dirty="0"/>
              <a:t>санкционирования операций </a:t>
            </a:r>
            <a:r>
              <a:rPr lang="ru-RU" sz="1600" dirty="0" smtClean="0"/>
              <a:t>администратора</a:t>
            </a:r>
          </a:p>
        </p:txBody>
      </p:sp>
      <p:sp>
        <p:nvSpPr>
          <p:cNvPr id="8" name="Заголовок 1"/>
          <p:cNvSpPr>
            <a:spLocks noGrp="1"/>
          </p:cNvSpPr>
          <p:nvPr>
            <p:ph type="title"/>
          </p:nvPr>
        </p:nvSpPr>
        <p:spPr>
          <a:xfrm>
            <a:off x="275771" y="286885"/>
            <a:ext cx="8563429" cy="498412"/>
          </a:xfrm>
        </p:spPr>
        <p:txBody>
          <a:bodyPr/>
          <a:lstStyle/>
          <a:p>
            <a:r>
              <a:rPr lang="ru-RU" sz="2000" dirty="0" smtClean="0"/>
              <a:t>Основные </a:t>
            </a:r>
            <a:r>
              <a:rPr lang="ru-RU" sz="2000" dirty="0"/>
              <a:t>н</a:t>
            </a:r>
            <a:r>
              <a:rPr lang="ru-RU" sz="2000" dirty="0" smtClean="0"/>
              <a:t>овации проекта новой редакции Бюджетного кодекса </a:t>
            </a:r>
            <a:endParaRPr lang="ru-RU" sz="2000" dirty="0"/>
          </a:p>
        </p:txBody>
      </p:sp>
    </p:spTree>
    <p:extLst>
      <p:ext uri="{BB962C8B-B14F-4D97-AF65-F5344CB8AC3E}">
        <p14:creationId xmlns:p14="http://schemas.microsoft.com/office/powerpoint/2010/main" val="513834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a:spLocks noGrp="1"/>
          </p:cNvSpPr>
          <p:nvPr>
            <p:ph type="sldNum" sz="quarter" idx="4294967295"/>
          </p:nvPr>
        </p:nvSpPr>
        <p:spPr>
          <a:xfrm>
            <a:off x="7990904" y="14289"/>
            <a:ext cx="726376" cy="303212"/>
          </a:xfrm>
          <a:prstGeom prst="rect">
            <a:avLst/>
          </a:prstGeom>
        </p:spPr>
        <p:txBody>
          <a:bodyPr/>
          <a:lstStyle/>
          <a:p>
            <a:pPr>
              <a:defRPr/>
            </a:pPr>
            <a:fld id="{35E8F278-AD0F-4390-9A75-D5FFC3BC68B6}" type="slidenum">
              <a:rPr lang="ru-RU" smtClean="0"/>
              <a:pPr>
                <a:defRPr/>
              </a:pPr>
              <a:t>18</a:t>
            </a:fld>
            <a:endParaRPr lang="ru-RU" dirty="0"/>
          </a:p>
        </p:txBody>
      </p:sp>
      <p:sp>
        <p:nvSpPr>
          <p:cNvPr id="7" name="TextBox 6"/>
          <p:cNvSpPr txBox="1"/>
          <p:nvPr/>
        </p:nvSpPr>
        <p:spPr>
          <a:xfrm>
            <a:off x="232228" y="820840"/>
            <a:ext cx="8795658" cy="3739485"/>
          </a:xfrm>
          <a:prstGeom prst="rect">
            <a:avLst/>
          </a:prstGeom>
          <a:noFill/>
        </p:spPr>
        <p:txBody>
          <a:bodyPr wrap="square" rtlCol="0">
            <a:spAutoFit/>
          </a:bodyPr>
          <a:lstStyle/>
          <a:p>
            <a:pPr algn="just"/>
            <a:r>
              <a:rPr lang="ru-RU" b="1" dirty="0" smtClean="0"/>
              <a:t>15. Новая глава про информационное обеспечение</a:t>
            </a:r>
          </a:p>
          <a:p>
            <a:pPr algn="just"/>
            <a:r>
              <a:rPr lang="ru-RU" sz="1600" dirty="0" smtClean="0"/>
              <a:t>Принципы создания и ведения информационных систем, право Правительства РФ определить единые требования к их созданию и ведению, статус и назначение единого портала бюджетной системы</a:t>
            </a:r>
          </a:p>
          <a:p>
            <a:pPr algn="just"/>
            <a:r>
              <a:rPr lang="ru-RU" b="1" dirty="0" smtClean="0"/>
              <a:t>16</a:t>
            </a:r>
            <a:r>
              <a:rPr lang="ru-RU" b="1" dirty="0"/>
              <a:t>. Отчетность о государственных (муниципальных) </a:t>
            </a:r>
            <a:r>
              <a:rPr lang="ru-RU" b="1" dirty="0" smtClean="0"/>
              <a:t>финансах</a:t>
            </a:r>
          </a:p>
          <a:p>
            <a:pPr marL="0" lvl="2" algn="just"/>
            <a:r>
              <a:rPr lang="ru-RU" sz="1600" dirty="0" smtClean="0"/>
              <a:t>Вводится требование о представлении отчетности </a:t>
            </a:r>
            <a:r>
              <a:rPr lang="ru-RU" sz="1600" b="1" dirty="0" smtClean="0"/>
              <a:t>организациями с государственным участием</a:t>
            </a:r>
            <a:r>
              <a:rPr lang="ru-RU" sz="1600" dirty="0" smtClean="0"/>
              <a:t> (некоммерческих – осуществляющих государственные функции), а также организаций с государственным участием (</a:t>
            </a:r>
            <a:r>
              <a:rPr lang="ru-RU" sz="1600" b="1" dirty="0" smtClean="0"/>
              <a:t>коммерческих, в том числе финансовых корпораций</a:t>
            </a:r>
            <a:r>
              <a:rPr lang="ru-RU" sz="1600" dirty="0" smtClean="0"/>
              <a:t>)</a:t>
            </a:r>
          </a:p>
          <a:p>
            <a:pPr algn="just">
              <a:spcBef>
                <a:spcPts val="600"/>
              </a:spcBef>
            </a:pPr>
            <a:r>
              <a:rPr lang="ru-RU" sz="1600" b="1" dirty="0" smtClean="0"/>
              <a:t>Сроки вступления в силу</a:t>
            </a:r>
          </a:p>
          <a:p>
            <a:pPr algn="just"/>
            <a:r>
              <a:rPr lang="ru-RU" sz="1600" dirty="0"/>
              <a:t>В случае принятия в 2015 году: </a:t>
            </a:r>
            <a:r>
              <a:rPr lang="ru-RU" sz="1600" dirty="0" smtClean="0"/>
              <a:t>в 2016 нормы </a:t>
            </a:r>
            <a:r>
              <a:rPr lang="ru-RU" sz="1600" dirty="0"/>
              <a:t>о планировании проектов бюджетов на 2017-2019 </a:t>
            </a:r>
            <a:r>
              <a:rPr lang="ru-RU" sz="1600" dirty="0" smtClean="0"/>
              <a:t>годы; в 2017 нормы </a:t>
            </a:r>
            <a:r>
              <a:rPr lang="ru-RU" sz="1600" dirty="0"/>
              <a:t>об исполнении бюджетов  2017-2019 </a:t>
            </a:r>
            <a:r>
              <a:rPr lang="ru-RU" sz="1600" dirty="0" smtClean="0"/>
              <a:t>годов; в 2019 новая </a:t>
            </a:r>
            <a:r>
              <a:rPr lang="ru-RU" sz="1600" dirty="0"/>
              <a:t>система оценки долговой устойчивости регионов и </a:t>
            </a:r>
            <a:r>
              <a:rPr lang="ru-RU" sz="1600" dirty="0" smtClean="0"/>
              <a:t>муниципалитетов.</a:t>
            </a:r>
          </a:p>
        </p:txBody>
      </p:sp>
      <p:sp>
        <p:nvSpPr>
          <p:cNvPr id="8" name="Заголовок 1"/>
          <p:cNvSpPr>
            <a:spLocks noGrp="1"/>
          </p:cNvSpPr>
          <p:nvPr>
            <p:ph type="title"/>
          </p:nvPr>
        </p:nvSpPr>
        <p:spPr>
          <a:xfrm>
            <a:off x="275771" y="286885"/>
            <a:ext cx="8563429" cy="498412"/>
          </a:xfrm>
        </p:spPr>
        <p:txBody>
          <a:bodyPr/>
          <a:lstStyle/>
          <a:p>
            <a:r>
              <a:rPr lang="ru-RU" sz="2000" dirty="0" smtClean="0"/>
              <a:t>Основные </a:t>
            </a:r>
            <a:r>
              <a:rPr lang="ru-RU" sz="2000" dirty="0"/>
              <a:t>н</a:t>
            </a:r>
            <a:r>
              <a:rPr lang="ru-RU" sz="2000" dirty="0" smtClean="0"/>
              <a:t>овации проекта новой редакции Бюджетного кодекса</a:t>
            </a:r>
            <a:endParaRPr lang="ru-RU" sz="2000" dirty="0"/>
          </a:p>
        </p:txBody>
      </p:sp>
    </p:spTree>
    <p:extLst>
      <p:ext uri="{BB962C8B-B14F-4D97-AF65-F5344CB8AC3E}">
        <p14:creationId xmlns:p14="http://schemas.microsoft.com/office/powerpoint/2010/main" val="12221984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005" y="620688"/>
            <a:ext cx="9109075" cy="455671"/>
          </a:xfrm>
          <a:noFill/>
          <a:ln>
            <a:noFill/>
          </a:ln>
        </p:spPr>
        <p:txBody>
          <a:bodyPr vert="horz" wrap="square" lIns="91440" tIns="45720" rIns="91440" bIns="45720" numCol="1" anchor="ctr" anchorCtr="0" compatLnSpc="1">
            <a:prstTxWarp prst="textNoShape">
              <a:avLst/>
            </a:prstTxWarp>
          </a:bodyPr>
          <a:lstStyle/>
          <a:p>
            <a:pPr algn="ctr"/>
            <a:r>
              <a:rPr lang="ru-RU" sz="2800" b="1" dirty="0" smtClean="0">
                <a:solidFill>
                  <a:schemeClr val="accent2">
                    <a:lumMod val="75000"/>
                  </a:schemeClr>
                </a:solidFill>
                <a:latin typeface="Arial" panose="020B0604020202020204" pitchFamily="34" charset="0"/>
                <a:cs typeface="Arial" panose="020B0604020202020204" pitchFamily="34" charset="0"/>
              </a:rPr>
              <a:t>Основные направления бюджетной методологии</a:t>
            </a:r>
            <a:endParaRPr lang="ru-RU" sz="2800" b="1" dirty="0">
              <a:solidFill>
                <a:schemeClr val="accent2">
                  <a:lumMod val="75000"/>
                </a:schemeClr>
              </a:solidFill>
              <a:latin typeface="Arial" panose="020B0604020202020204" pitchFamily="34" charset="0"/>
              <a:cs typeface="Arial" panose="020B0604020202020204" pitchFamily="34" charset="0"/>
            </a:endParaRPr>
          </a:p>
        </p:txBody>
      </p:sp>
      <p:graphicFrame>
        <p:nvGraphicFramePr>
          <p:cNvPr id="3" name="Схема 2"/>
          <p:cNvGraphicFramePr/>
          <p:nvPr>
            <p:extLst>
              <p:ext uri="{D42A27DB-BD31-4B8C-83A1-F6EECF244321}">
                <p14:modId xmlns:p14="http://schemas.microsoft.com/office/powerpoint/2010/main" val="1896821690"/>
              </p:ext>
            </p:extLst>
          </p:nvPr>
        </p:nvGraphicFramePr>
        <p:xfrm>
          <a:off x="121605" y="945698"/>
          <a:ext cx="8877145" cy="57687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Номер слайда 6"/>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2</a:t>
            </a:fld>
            <a:endParaRPr lang="ru-RU" sz="1400" dirty="0"/>
          </a:p>
        </p:txBody>
      </p:sp>
    </p:spTree>
    <p:extLst>
      <p:ext uri="{BB962C8B-B14F-4D97-AF65-F5344CB8AC3E}">
        <p14:creationId xmlns:p14="http://schemas.microsoft.com/office/powerpoint/2010/main" val="40205887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0106" y="692696"/>
            <a:ext cx="9144000" cy="424543"/>
          </a:xfrm>
          <a:noFill/>
          <a:ln>
            <a:noFill/>
          </a:ln>
        </p:spPr>
        <p:txBody>
          <a:bodyPr vert="horz" wrap="square" lIns="91440" tIns="45720" rIns="91440" bIns="45720" numCol="1" anchor="ctr" anchorCtr="0" compatLnSpc="1">
            <a:prstTxWarp prst="textNoShape">
              <a:avLst/>
            </a:prstTxWarp>
          </a:bodyPr>
          <a:lstStyle/>
          <a:p>
            <a:r>
              <a:rPr lang="ru-RU" sz="2800" b="1" dirty="0">
                <a:solidFill>
                  <a:schemeClr val="accent2">
                    <a:lumMod val="75000"/>
                  </a:schemeClr>
                </a:solidFill>
                <a:latin typeface="Arial" panose="020B0604020202020204" pitchFamily="34" charset="0"/>
                <a:cs typeface="Arial" panose="020B0604020202020204" pitchFamily="34" charset="0"/>
              </a:rPr>
              <a:t>Основные направления бюджетной методологии</a:t>
            </a:r>
            <a:endParaRPr lang="ru-RU" sz="3200" b="1" dirty="0"/>
          </a:p>
        </p:txBody>
      </p:sp>
      <p:graphicFrame>
        <p:nvGraphicFramePr>
          <p:cNvPr id="3" name="Схема 2"/>
          <p:cNvGraphicFramePr/>
          <p:nvPr>
            <p:extLst>
              <p:ext uri="{D42A27DB-BD31-4B8C-83A1-F6EECF244321}">
                <p14:modId xmlns:p14="http://schemas.microsoft.com/office/powerpoint/2010/main" val="1731493199"/>
              </p:ext>
            </p:extLst>
          </p:nvPr>
        </p:nvGraphicFramePr>
        <p:xfrm>
          <a:off x="121605" y="945698"/>
          <a:ext cx="8914891" cy="57687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Номер слайда 3"/>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3</a:t>
            </a:fld>
            <a:endParaRPr lang="ru-RU" sz="1400" dirty="0"/>
          </a:p>
        </p:txBody>
      </p:sp>
    </p:spTree>
    <p:extLst>
      <p:ext uri="{BB962C8B-B14F-4D97-AF65-F5344CB8AC3E}">
        <p14:creationId xmlns:p14="http://schemas.microsoft.com/office/powerpoint/2010/main" val="3264419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43031" y="1991295"/>
            <a:ext cx="1190625" cy="96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Скругленный прямоугольник 5"/>
          <p:cNvSpPr/>
          <p:nvPr/>
        </p:nvSpPr>
        <p:spPr>
          <a:xfrm>
            <a:off x="449901" y="548680"/>
            <a:ext cx="8442579" cy="1262707"/>
          </a:xfrm>
          <a:prstGeom prst="roundRect">
            <a:avLst/>
          </a:prstGeom>
          <a:gradFill flip="none" rotWithShape="1">
            <a:gsLst>
              <a:gs pos="0">
                <a:srgbClr val="B5B6D3"/>
              </a:gs>
              <a:gs pos="100000">
                <a:srgbClr val="EAEAF2"/>
              </a:gs>
            </a:gsLst>
            <a:lin ang="8100000" scaled="1"/>
            <a:tileRect/>
          </a:gradFill>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dirty="0" smtClean="0">
              <a:solidFill>
                <a:prstClr val="white"/>
              </a:solidFill>
            </a:endParaRPr>
          </a:p>
          <a:p>
            <a:endParaRPr lang="ru-RU" dirty="0">
              <a:solidFill>
                <a:prstClr val="white"/>
              </a:solidFill>
            </a:endParaRPr>
          </a:p>
          <a:p>
            <a:endParaRPr lang="ru-RU" dirty="0" smtClean="0">
              <a:solidFill>
                <a:prstClr val="white"/>
              </a:solidFill>
            </a:endParaRPr>
          </a:p>
          <a:p>
            <a:r>
              <a:rPr lang="ru-RU" sz="2000" b="1" dirty="0" smtClean="0">
                <a:solidFill>
                  <a:srgbClr val="5C92B5">
                    <a:lumMod val="50000"/>
                  </a:srgbClr>
                </a:solidFill>
              </a:rPr>
              <a:t>6-ФКЗ от 21.03.2014 </a:t>
            </a:r>
          </a:p>
          <a:p>
            <a:r>
              <a:rPr lang="ru-RU" sz="1600" b="1" dirty="0" smtClean="0">
                <a:solidFill>
                  <a:srgbClr val="5C92B5">
                    <a:lumMod val="50000"/>
                  </a:srgbClr>
                </a:solidFill>
              </a:rPr>
              <a:t>«О </a:t>
            </a:r>
            <a:r>
              <a:rPr lang="ru-RU" sz="1600" b="1" dirty="0">
                <a:solidFill>
                  <a:srgbClr val="5C92B5">
                    <a:lumMod val="50000"/>
                  </a:srgbClr>
                </a:solidFill>
              </a:rPr>
              <a:t>принятии </a:t>
            </a:r>
            <a:r>
              <a:rPr lang="ru-RU" sz="1600" b="1" dirty="0" smtClean="0">
                <a:solidFill>
                  <a:srgbClr val="5C92B5">
                    <a:lumMod val="50000"/>
                  </a:srgbClr>
                </a:solidFill>
              </a:rPr>
              <a:t>в Российскую Федерацию Республики Крым и </a:t>
            </a:r>
            <a:r>
              <a:rPr lang="ru-RU" sz="1600" b="1" dirty="0">
                <a:solidFill>
                  <a:srgbClr val="5C92B5">
                    <a:lumMod val="50000"/>
                  </a:srgbClr>
                </a:solidFill>
              </a:rPr>
              <a:t>образовании </a:t>
            </a:r>
            <a:r>
              <a:rPr lang="ru-RU" sz="1600" b="1" dirty="0" smtClean="0">
                <a:solidFill>
                  <a:srgbClr val="5C92B5">
                    <a:lumMod val="50000"/>
                  </a:srgbClr>
                </a:solidFill>
              </a:rPr>
              <a:t>в составе Российской Федерации новых субъектов </a:t>
            </a:r>
            <a:r>
              <a:rPr lang="ru-RU" sz="1600" b="1" dirty="0">
                <a:solidFill>
                  <a:srgbClr val="5C92B5">
                    <a:lumMod val="50000"/>
                  </a:srgbClr>
                </a:solidFill>
              </a:rPr>
              <a:t>– </a:t>
            </a:r>
            <a:r>
              <a:rPr lang="ru-RU" sz="1600" b="1" dirty="0" smtClean="0">
                <a:solidFill>
                  <a:srgbClr val="5C92B5">
                    <a:lumMod val="50000"/>
                  </a:srgbClr>
                </a:solidFill>
              </a:rPr>
              <a:t>Республики Крым </a:t>
            </a:r>
          </a:p>
          <a:p>
            <a:r>
              <a:rPr lang="ru-RU" sz="1600" b="1" dirty="0" smtClean="0">
                <a:solidFill>
                  <a:srgbClr val="5C92B5">
                    <a:lumMod val="50000"/>
                  </a:srgbClr>
                </a:solidFill>
              </a:rPr>
              <a:t>и города федерального значения Севастополя»</a:t>
            </a:r>
            <a:endParaRPr lang="ru-RU" sz="1800" b="1" dirty="0" smtClean="0">
              <a:solidFill>
                <a:srgbClr val="5C92B5">
                  <a:lumMod val="50000"/>
                </a:srgbClr>
              </a:solidFill>
            </a:endParaRPr>
          </a:p>
          <a:p>
            <a:r>
              <a:rPr lang="ru-RU" dirty="0" smtClean="0">
                <a:solidFill>
                  <a:srgbClr val="5C92B5">
                    <a:lumMod val="50000"/>
                  </a:srgbClr>
                </a:solidFill>
              </a:rPr>
              <a:t> </a:t>
            </a:r>
          </a:p>
          <a:p>
            <a:endParaRPr lang="ru-RU" dirty="0">
              <a:solidFill>
                <a:prstClr val="white"/>
              </a:solidFill>
            </a:endParaRPr>
          </a:p>
          <a:p>
            <a:r>
              <a:rPr lang="ru-RU" dirty="0" smtClean="0">
                <a:solidFill>
                  <a:prstClr val="white"/>
                </a:solidFill>
              </a:rPr>
              <a:t>  </a:t>
            </a:r>
            <a:endParaRPr lang="ru-RU" dirty="0">
              <a:solidFill>
                <a:prstClr val="white"/>
              </a:solidFill>
            </a:endParaRPr>
          </a:p>
        </p:txBody>
      </p:sp>
      <p:sp>
        <p:nvSpPr>
          <p:cNvPr id="11" name="TextBox 10"/>
          <p:cNvSpPr txBox="1"/>
          <p:nvPr/>
        </p:nvSpPr>
        <p:spPr>
          <a:xfrm>
            <a:off x="251520" y="2845718"/>
            <a:ext cx="1773585" cy="523220"/>
          </a:xfrm>
          <a:prstGeom prst="rect">
            <a:avLst/>
          </a:prstGeom>
          <a:noFill/>
        </p:spPr>
        <p:txBody>
          <a:bodyPr wrap="square" rtlCol="0">
            <a:spAutoFit/>
          </a:bodyPr>
          <a:lstStyle/>
          <a:p>
            <a:r>
              <a:rPr lang="ru-RU" sz="1400" b="1" dirty="0" smtClean="0">
                <a:solidFill>
                  <a:schemeClr val="bg1"/>
                </a:solidFill>
              </a:rPr>
              <a:t>01-02-01/02-14946 от 03.04.2014</a:t>
            </a:r>
            <a:endParaRPr lang="ru-RU" sz="1400" b="1" dirty="0">
              <a:solidFill>
                <a:schemeClr val="bg1"/>
              </a:solidFill>
            </a:endParaRPr>
          </a:p>
        </p:txBody>
      </p:sp>
      <p:sp>
        <p:nvSpPr>
          <p:cNvPr id="14" name="TextBox 13"/>
          <p:cNvSpPr txBox="1"/>
          <p:nvPr/>
        </p:nvSpPr>
        <p:spPr>
          <a:xfrm>
            <a:off x="1138113" y="5879887"/>
            <a:ext cx="1773585" cy="523220"/>
          </a:xfrm>
          <a:prstGeom prst="rect">
            <a:avLst/>
          </a:prstGeom>
          <a:noFill/>
        </p:spPr>
        <p:txBody>
          <a:bodyPr wrap="square" rtlCol="0">
            <a:spAutoFit/>
          </a:bodyPr>
          <a:lstStyle/>
          <a:p>
            <a:r>
              <a:rPr lang="ru-RU" sz="1400" b="1" dirty="0" smtClean="0">
                <a:solidFill>
                  <a:schemeClr val="bg1"/>
                </a:solidFill>
              </a:rPr>
              <a:t>01-02-01/02-14946 от 03.04.2014</a:t>
            </a:r>
            <a:endParaRPr lang="ru-RU" sz="1400" b="1" dirty="0">
              <a:solidFill>
                <a:schemeClr val="bg1"/>
              </a:solidFill>
            </a:endParaRPr>
          </a:p>
        </p:txBody>
      </p:sp>
      <p:graphicFrame>
        <p:nvGraphicFramePr>
          <p:cNvPr id="23" name="Схема 22"/>
          <p:cNvGraphicFramePr/>
          <p:nvPr>
            <p:extLst>
              <p:ext uri="{D42A27DB-BD31-4B8C-83A1-F6EECF244321}">
                <p14:modId xmlns:p14="http://schemas.microsoft.com/office/powerpoint/2010/main" val="3665947428"/>
              </p:ext>
            </p:extLst>
          </p:nvPr>
        </p:nvGraphicFramePr>
        <p:xfrm>
          <a:off x="107504" y="1924946"/>
          <a:ext cx="8856984" cy="511594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Стрелка вниз 3"/>
          <p:cNvSpPr/>
          <p:nvPr/>
        </p:nvSpPr>
        <p:spPr>
          <a:xfrm>
            <a:off x="449901" y="1628800"/>
            <a:ext cx="1048927" cy="434503"/>
          </a:xfrm>
          <a:prstGeom prst="downArrow">
            <a:avLst>
              <a:gd name="adj1" fmla="val 50000"/>
              <a:gd name="adj2" fmla="val 48119"/>
            </a:avLst>
          </a:prstGeom>
          <a:gradFill>
            <a:gsLst>
              <a:gs pos="60000">
                <a:schemeClr val="accent1">
                  <a:hueOff val="0"/>
                  <a:satOff val="0"/>
                  <a:lumOff val="0"/>
                  <a:alphaOff val="0"/>
                  <a:tint val="43000"/>
                  <a:satMod val="165000"/>
                </a:schemeClr>
              </a:gs>
              <a:gs pos="100000">
                <a:schemeClr val="accent2">
                  <a:lumMod val="60000"/>
                  <a:lumOff val="40000"/>
                </a:schemeClr>
              </a:gs>
            </a:gsLst>
            <a:path path="circle">
              <a:fillToRect l="-40000" t="-90000" r="140000" b="190000"/>
            </a:path>
          </a:gradFill>
          <a:scene3d>
            <a:camera prst="orthographicFront"/>
            <a:lightRig rig="threePt" dir="t"/>
          </a:scene3d>
          <a:sp3d prstMaterial="metal">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a:solidFill>
                <a:prstClr val="white"/>
              </a:solidFill>
            </a:endParaRPr>
          </a:p>
        </p:txBody>
      </p:sp>
      <p:sp>
        <p:nvSpPr>
          <p:cNvPr id="2" name="Номер слайда 1"/>
          <p:cNvSpPr>
            <a:spLocks noGrp="1"/>
          </p:cNvSpPr>
          <p:nvPr>
            <p:ph type="sldNum" sz="quarter" idx="12"/>
          </p:nvPr>
        </p:nvSpPr>
        <p:spPr/>
        <p:txBody>
          <a:bodyPr/>
          <a:lstStyle/>
          <a:p>
            <a:pPr>
              <a:defRPr/>
            </a:pPr>
            <a:fld id="{1165E7EC-1BF0-4C89-9B53-F157D8F128A7}" type="slidenum">
              <a:rPr lang="ru-RU" sz="1400" smtClean="0"/>
              <a:pPr>
                <a:defRPr/>
              </a:pPr>
              <a:t>4</a:t>
            </a:fld>
            <a:endParaRPr lang="ru-RU" sz="1400" dirty="0"/>
          </a:p>
        </p:txBody>
      </p:sp>
    </p:spTree>
    <p:extLst>
      <p:ext uri="{BB962C8B-B14F-4D97-AF65-F5344CB8AC3E}">
        <p14:creationId xmlns:p14="http://schemas.microsoft.com/office/powerpoint/2010/main" val="119801454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1520" y="548680"/>
            <a:ext cx="8620937" cy="424543"/>
          </a:xfrm>
          <a:noFill/>
          <a:ln>
            <a:noFill/>
          </a:ln>
        </p:spPr>
        <p:txBody>
          <a:bodyPr vert="horz" wrap="square" lIns="91440" tIns="45720" rIns="91440" bIns="45720" numCol="1" anchor="ctr" anchorCtr="0" compatLnSpc="1">
            <a:prstTxWarp prst="textNoShape">
              <a:avLst/>
            </a:prstTxWarp>
          </a:bodyPr>
          <a:lstStyle/>
          <a:p>
            <a:pPr algn="ctr"/>
            <a:r>
              <a:rPr lang="ru-RU" sz="2800" b="1" dirty="0" smtClean="0">
                <a:solidFill>
                  <a:schemeClr val="accent2">
                    <a:lumMod val="75000"/>
                  </a:schemeClr>
                </a:solidFill>
                <a:latin typeface="+mn-lt"/>
              </a:rPr>
              <a:t>Основные разделы Дорожной карты</a:t>
            </a:r>
            <a:endParaRPr lang="ru-RU" sz="2800" b="1" dirty="0">
              <a:solidFill>
                <a:schemeClr val="accent2">
                  <a:lumMod val="75000"/>
                </a:schemeClr>
              </a:solidFill>
              <a:latin typeface="+mn-lt"/>
            </a:endParaRPr>
          </a:p>
        </p:txBody>
      </p:sp>
      <p:graphicFrame>
        <p:nvGraphicFramePr>
          <p:cNvPr id="3" name="Схема 2"/>
          <p:cNvGraphicFramePr/>
          <p:nvPr>
            <p:extLst>
              <p:ext uri="{D42A27DB-BD31-4B8C-83A1-F6EECF244321}">
                <p14:modId xmlns:p14="http://schemas.microsoft.com/office/powerpoint/2010/main" val="3078469309"/>
              </p:ext>
            </p:extLst>
          </p:nvPr>
        </p:nvGraphicFramePr>
        <p:xfrm>
          <a:off x="148870" y="1048676"/>
          <a:ext cx="8877145" cy="58093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p:cNvSpPr txBox="1"/>
          <p:nvPr/>
        </p:nvSpPr>
        <p:spPr>
          <a:xfrm>
            <a:off x="288223" y="1151872"/>
            <a:ext cx="338555" cy="461665"/>
          </a:xfrm>
          <a:prstGeom prst="rect">
            <a:avLst/>
          </a:prstGeom>
          <a:noFill/>
        </p:spPr>
        <p:txBody>
          <a:bodyPr wrap="none" rtlCol="0">
            <a:spAutoFit/>
          </a:bodyPr>
          <a:lstStyle/>
          <a:p>
            <a:r>
              <a:rPr lang="ru-RU" b="1" dirty="0" smtClean="0"/>
              <a:t>1</a:t>
            </a:r>
            <a:endParaRPr lang="ru-RU" b="1" dirty="0"/>
          </a:p>
        </p:txBody>
      </p:sp>
      <p:sp>
        <p:nvSpPr>
          <p:cNvPr id="4" name="TextBox 3"/>
          <p:cNvSpPr txBox="1"/>
          <p:nvPr/>
        </p:nvSpPr>
        <p:spPr>
          <a:xfrm>
            <a:off x="696085" y="1774103"/>
            <a:ext cx="300082" cy="369332"/>
          </a:xfrm>
          <a:prstGeom prst="rect">
            <a:avLst/>
          </a:prstGeom>
          <a:noFill/>
        </p:spPr>
        <p:txBody>
          <a:bodyPr wrap="none" rtlCol="0">
            <a:spAutoFit/>
          </a:bodyPr>
          <a:lstStyle/>
          <a:p>
            <a:r>
              <a:rPr lang="ru-RU" b="1" dirty="0" smtClean="0"/>
              <a:t>2</a:t>
            </a:r>
            <a:endParaRPr lang="ru-RU" b="1" dirty="0"/>
          </a:p>
        </p:txBody>
      </p:sp>
      <p:sp>
        <p:nvSpPr>
          <p:cNvPr id="5" name="TextBox 4"/>
          <p:cNvSpPr txBox="1"/>
          <p:nvPr/>
        </p:nvSpPr>
        <p:spPr>
          <a:xfrm>
            <a:off x="696085" y="1774103"/>
            <a:ext cx="300082" cy="369332"/>
          </a:xfrm>
          <a:prstGeom prst="rect">
            <a:avLst/>
          </a:prstGeom>
          <a:noFill/>
        </p:spPr>
        <p:txBody>
          <a:bodyPr wrap="none" rtlCol="0">
            <a:spAutoFit/>
          </a:bodyPr>
          <a:lstStyle/>
          <a:p>
            <a:r>
              <a:rPr lang="ru-RU" b="1" dirty="0" smtClean="0"/>
              <a:t>3</a:t>
            </a:r>
            <a:endParaRPr lang="ru-RU" b="1" dirty="0"/>
          </a:p>
        </p:txBody>
      </p:sp>
      <p:sp>
        <p:nvSpPr>
          <p:cNvPr id="9" name="Овал 8"/>
          <p:cNvSpPr/>
          <p:nvPr/>
        </p:nvSpPr>
        <p:spPr>
          <a:xfrm>
            <a:off x="1043608" y="4437112"/>
            <a:ext cx="703544" cy="682527"/>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0" name="Овал 9"/>
          <p:cNvSpPr/>
          <p:nvPr/>
        </p:nvSpPr>
        <p:spPr>
          <a:xfrm>
            <a:off x="899592" y="2561123"/>
            <a:ext cx="703544" cy="682527"/>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1" name="Овал 10"/>
          <p:cNvSpPr/>
          <p:nvPr/>
        </p:nvSpPr>
        <p:spPr>
          <a:xfrm>
            <a:off x="516157" y="1628800"/>
            <a:ext cx="659939" cy="659939"/>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2" name="Овал 11"/>
          <p:cNvSpPr/>
          <p:nvPr/>
        </p:nvSpPr>
        <p:spPr>
          <a:xfrm>
            <a:off x="127532" y="1052736"/>
            <a:ext cx="659939" cy="659939"/>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8" name="TextBox 7"/>
          <p:cNvSpPr txBox="1"/>
          <p:nvPr/>
        </p:nvSpPr>
        <p:spPr>
          <a:xfrm>
            <a:off x="1082086" y="2665998"/>
            <a:ext cx="338555" cy="461665"/>
          </a:xfrm>
          <a:prstGeom prst="rect">
            <a:avLst/>
          </a:prstGeom>
          <a:noFill/>
        </p:spPr>
        <p:txBody>
          <a:bodyPr wrap="none" rtlCol="0">
            <a:spAutoFit/>
          </a:bodyPr>
          <a:lstStyle/>
          <a:p>
            <a:r>
              <a:rPr lang="ru-RU" dirty="0" smtClean="0"/>
              <a:t>3</a:t>
            </a:r>
            <a:endParaRPr lang="ru-RU" dirty="0"/>
          </a:p>
        </p:txBody>
      </p:sp>
      <p:sp>
        <p:nvSpPr>
          <p:cNvPr id="13" name="TextBox 12"/>
          <p:cNvSpPr txBox="1"/>
          <p:nvPr/>
        </p:nvSpPr>
        <p:spPr>
          <a:xfrm>
            <a:off x="288223" y="1167135"/>
            <a:ext cx="338555" cy="461665"/>
          </a:xfrm>
          <a:prstGeom prst="rect">
            <a:avLst/>
          </a:prstGeom>
          <a:noFill/>
        </p:spPr>
        <p:txBody>
          <a:bodyPr wrap="none" rtlCol="0">
            <a:spAutoFit/>
          </a:bodyPr>
          <a:lstStyle/>
          <a:p>
            <a:r>
              <a:rPr lang="ru-RU" dirty="0" smtClean="0"/>
              <a:t>1</a:t>
            </a:r>
            <a:endParaRPr lang="ru-RU" dirty="0"/>
          </a:p>
        </p:txBody>
      </p:sp>
      <p:sp>
        <p:nvSpPr>
          <p:cNvPr id="14" name="TextBox 13"/>
          <p:cNvSpPr txBox="1"/>
          <p:nvPr/>
        </p:nvSpPr>
        <p:spPr>
          <a:xfrm>
            <a:off x="684872" y="1727936"/>
            <a:ext cx="338555" cy="461665"/>
          </a:xfrm>
          <a:prstGeom prst="rect">
            <a:avLst/>
          </a:prstGeom>
          <a:noFill/>
        </p:spPr>
        <p:txBody>
          <a:bodyPr wrap="none" rtlCol="0">
            <a:spAutoFit/>
          </a:bodyPr>
          <a:lstStyle/>
          <a:p>
            <a:r>
              <a:rPr lang="ru-RU" dirty="0" smtClean="0"/>
              <a:t>2</a:t>
            </a:r>
            <a:endParaRPr lang="ru-RU" dirty="0"/>
          </a:p>
        </p:txBody>
      </p:sp>
      <p:sp>
        <p:nvSpPr>
          <p:cNvPr id="15" name="TextBox 14"/>
          <p:cNvSpPr txBox="1"/>
          <p:nvPr/>
        </p:nvSpPr>
        <p:spPr>
          <a:xfrm>
            <a:off x="1264581" y="3753205"/>
            <a:ext cx="338555" cy="461665"/>
          </a:xfrm>
          <a:prstGeom prst="rect">
            <a:avLst/>
          </a:prstGeom>
          <a:noFill/>
        </p:spPr>
        <p:txBody>
          <a:bodyPr wrap="none" rtlCol="0">
            <a:spAutoFit/>
          </a:bodyPr>
          <a:lstStyle/>
          <a:p>
            <a:r>
              <a:rPr lang="ru-RU" dirty="0" smtClean="0"/>
              <a:t>4</a:t>
            </a:r>
            <a:endParaRPr lang="ru-RU" dirty="0"/>
          </a:p>
        </p:txBody>
      </p:sp>
      <p:sp>
        <p:nvSpPr>
          <p:cNvPr id="16" name="TextBox 15"/>
          <p:cNvSpPr txBox="1"/>
          <p:nvPr/>
        </p:nvSpPr>
        <p:spPr>
          <a:xfrm>
            <a:off x="1251363" y="4547542"/>
            <a:ext cx="338555" cy="461665"/>
          </a:xfrm>
          <a:prstGeom prst="rect">
            <a:avLst/>
          </a:prstGeom>
          <a:noFill/>
        </p:spPr>
        <p:txBody>
          <a:bodyPr wrap="none" rtlCol="0">
            <a:spAutoFit/>
          </a:bodyPr>
          <a:lstStyle/>
          <a:p>
            <a:r>
              <a:rPr lang="ru-RU" dirty="0" smtClean="0"/>
              <a:t>5</a:t>
            </a:r>
            <a:endParaRPr lang="ru-RU" dirty="0"/>
          </a:p>
        </p:txBody>
      </p:sp>
      <p:sp>
        <p:nvSpPr>
          <p:cNvPr id="17" name="TextBox 16"/>
          <p:cNvSpPr txBox="1"/>
          <p:nvPr/>
        </p:nvSpPr>
        <p:spPr>
          <a:xfrm>
            <a:off x="849069" y="5373216"/>
            <a:ext cx="338555" cy="461665"/>
          </a:xfrm>
          <a:prstGeom prst="rect">
            <a:avLst/>
          </a:prstGeom>
          <a:noFill/>
        </p:spPr>
        <p:txBody>
          <a:bodyPr wrap="none" rtlCol="0">
            <a:spAutoFit/>
          </a:bodyPr>
          <a:lstStyle/>
          <a:p>
            <a:r>
              <a:rPr lang="ru-RU" dirty="0" smtClean="0"/>
              <a:t>6</a:t>
            </a:r>
            <a:endParaRPr lang="ru-RU" dirty="0"/>
          </a:p>
        </p:txBody>
      </p:sp>
      <p:sp>
        <p:nvSpPr>
          <p:cNvPr id="18" name="TextBox 17"/>
          <p:cNvSpPr txBox="1"/>
          <p:nvPr/>
        </p:nvSpPr>
        <p:spPr>
          <a:xfrm>
            <a:off x="395536" y="6207695"/>
            <a:ext cx="338555" cy="461665"/>
          </a:xfrm>
          <a:prstGeom prst="rect">
            <a:avLst/>
          </a:prstGeom>
          <a:noFill/>
        </p:spPr>
        <p:txBody>
          <a:bodyPr wrap="none" rtlCol="0">
            <a:spAutoFit/>
          </a:bodyPr>
          <a:lstStyle/>
          <a:p>
            <a:r>
              <a:rPr lang="ru-RU" dirty="0" smtClean="0"/>
              <a:t>7</a:t>
            </a:r>
            <a:endParaRPr lang="ru-RU" dirty="0"/>
          </a:p>
        </p:txBody>
      </p:sp>
      <p:sp>
        <p:nvSpPr>
          <p:cNvPr id="6" name="Номер слайда 5"/>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5</a:t>
            </a:fld>
            <a:endParaRPr lang="ru-RU" sz="1400" dirty="0"/>
          </a:p>
        </p:txBody>
      </p:sp>
    </p:spTree>
    <p:extLst>
      <p:ext uri="{BB962C8B-B14F-4D97-AF65-F5344CB8AC3E}">
        <p14:creationId xmlns:p14="http://schemas.microsoft.com/office/powerpoint/2010/main" val="64820771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476672"/>
            <a:ext cx="8280920" cy="830997"/>
          </a:xfrm>
          <a:prstGeom prst="rect">
            <a:avLst/>
          </a:prstGeom>
          <a:noFill/>
        </p:spPr>
        <p:txBody>
          <a:bodyPr wrap="square" rtlCol="0">
            <a:spAutoFit/>
          </a:bodyPr>
          <a:lstStyle/>
          <a:p>
            <a:r>
              <a:rPr lang="ru-RU" b="1" dirty="0" smtClean="0">
                <a:solidFill>
                  <a:schemeClr val="accent2">
                    <a:lumMod val="75000"/>
                  </a:schemeClr>
                </a:solidFill>
              </a:rPr>
              <a:t>Реализация ДК по интеграции бюджетной системы Республики Крым и г. Севастополя (апрель 2014 - н\в) </a:t>
            </a:r>
            <a:endParaRPr lang="ru-RU" b="1" dirty="0">
              <a:solidFill>
                <a:schemeClr val="accent2">
                  <a:lumMod val="75000"/>
                </a:schemeClr>
              </a:solidFill>
            </a:endParaRPr>
          </a:p>
        </p:txBody>
      </p:sp>
      <p:graphicFrame>
        <p:nvGraphicFramePr>
          <p:cNvPr id="2" name="Схема 1"/>
          <p:cNvGraphicFramePr/>
          <p:nvPr>
            <p:extLst>
              <p:ext uri="{D42A27DB-BD31-4B8C-83A1-F6EECF244321}">
                <p14:modId xmlns:p14="http://schemas.microsoft.com/office/powerpoint/2010/main" val="3999479055"/>
              </p:ext>
            </p:extLst>
          </p:nvPr>
        </p:nvGraphicFramePr>
        <p:xfrm>
          <a:off x="0" y="1412776"/>
          <a:ext cx="9144000"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Номер слайда 2"/>
          <p:cNvSpPr>
            <a:spLocks noGrp="1"/>
          </p:cNvSpPr>
          <p:nvPr>
            <p:ph type="sldNum" sz="quarter" idx="12"/>
          </p:nvPr>
        </p:nvSpPr>
        <p:spPr/>
        <p:txBody>
          <a:bodyPr/>
          <a:lstStyle/>
          <a:p>
            <a:pPr>
              <a:defRPr/>
            </a:pPr>
            <a:fld id="{1165E7EC-1BF0-4C89-9B53-F157D8F128A7}" type="slidenum">
              <a:rPr lang="ru-RU" sz="1400" smtClean="0"/>
              <a:pPr>
                <a:defRPr/>
              </a:pPr>
              <a:t>6</a:t>
            </a:fld>
            <a:endParaRPr lang="ru-RU" sz="1400" dirty="0"/>
          </a:p>
        </p:txBody>
      </p:sp>
    </p:spTree>
    <p:extLst>
      <p:ext uri="{BB962C8B-B14F-4D97-AF65-F5344CB8AC3E}">
        <p14:creationId xmlns:p14="http://schemas.microsoft.com/office/powerpoint/2010/main" val="401983877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251520" y="548680"/>
            <a:ext cx="8620937" cy="424543"/>
          </a:xfrm>
          <a:noFill/>
          <a:ln>
            <a:noFill/>
          </a:ln>
        </p:spPr>
        <p:txBody>
          <a:bodyPr vert="horz" wrap="square" lIns="91440" tIns="45720" rIns="91440" bIns="45720" numCol="1" anchor="ctr" anchorCtr="0" compatLnSpc="1">
            <a:prstTxWarp prst="textNoShape">
              <a:avLst/>
            </a:prstTxWarp>
          </a:bodyPr>
          <a:lstStyle/>
          <a:p>
            <a:pPr algn="ctr"/>
            <a:r>
              <a:rPr lang="ru-RU" sz="2800" b="1" dirty="0" smtClean="0">
                <a:solidFill>
                  <a:schemeClr val="accent2">
                    <a:lumMod val="75000"/>
                  </a:schemeClr>
                </a:solidFill>
                <a:latin typeface="+mn-lt"/>
              </a:rPr>
              <a:t>Основные задачи развития</a:t>
            </a:r>
            <a:endParaRPr lang="ru-RU" sz="2800" b="1" dirty="0">
              <a:solidFill>
                <a:schemeClr val="accent2">
                  <a:lumMod val="75000"/>
                </a:schemeClr>
              </a:solidFill>
              <a:latin typeface="+mn-lt"/>
            </a:endParaRPr>
          </a:p>
        </p:txBody>
      </p:sp>
      <p:graphicFrame>
        <p:nvGraphicFramePr>
          <p:cNvPr id="3" name="Схема 2"/>
          <p:cNvGraphicFramePr/>
          <p:nvPr>
            <p:extLst>
              <p:ext uri="{D42A27DB-BD31-4B8C-83A1-F6EECF244321}">
                <p14:modId xmlns:p14="http://schemas.microsoft.com/office/powerpoint/2010/main" val="1596484689"/>
              </p:ext>
            </p:extLst>
          </p:nvPr>
        </p:nvGraphicFramePr>
        <p:xfrm>
          <a:off x="121605" y="945698"/>
          <a:ext cx="8877145" cy="57687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Номер слайда 7"/>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7</a:t>
            </a:fld>
            <a:endParaRPr lang="ru-RU" sz="1400" dirty="0"/>
          </a:p>
        </p:txBody>
      </p:sp>
    </p:spTree>
    <p:extLst>
      <p:ext uri="{BB962C8B-B14F-4D97-AF65-F5344CB8AC3E}">
        <p14:creationId xmlns:p14="http://schemas.microsoft.com/office/powerpoint/2010/main" val="139212510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509712" y="620688"/>
            <a:ext cx="8166744" cy="311655"/>
          </a:xfrm>
          <a:noFill/>
          <a:ln>
            <a:noFill/>
          </a:ln>
        </p:spPr>
        <p:txBody>
          <a:bodyPr vert="horz" wrap="square" lIns="91440" tIns="45720" rIns="91440" bIns="45720" numCol="1" anchor="ctr" anchorCtr="0" compatLnSpc="1">
            <a:prstTxWarp prst="textNoShape">
              <a:avLst/>
            </a:prstTxWarp>
          </a:bodyPr>
          <a:lstStyle/>
          <a:p>
            <a:pPr algn="ctr"/>
            <a:r>
              <a:rPr lang="ru-RU" sz="2800" b="1" dirty="0">
                <a:solidFill>
                  <a:srgbClr val="438086">
                    <a:lumMod val="75000"/>
                  </a:srgbClr>
                </a:solidFill>
                <a:latin typeface="Georgia"/>
              </a:rPr>
              <a:t>Основные задачи развития</a:t>
            </a:r>
            <a:endParaRPr lang="ru-RU" sz="2800" b="1" dirty="0">
              <a:solidFill>
                <a:schemeClr val="accent2">
                  <a:lumMod val="75000"/>
                </a:schemeClr>
              </a:solidFill>
              <a:latin typeface="+mn-lt"/>
              <a:cs typeface="Arial" panose="020B0604020202020204" pitchFamily="34" charset="0"/>
            </a:endParaRPr>
          </a:p>
        </p:txBody>
      </p:sp>
      <p:graphicFrame>
        <p:nvGraphicFramePr>
          <p:cNvPr id="2" name="Схема 1"/>
          <p:cNvGraphicFramePr/>
          <p:nvPr>
            <p:extLst>
              <p:ext uri="{D42A27DB-BD31-4B8C-83A1-F6EECF244321}">
                <p14:modId xmlns:p14="http://schemas.microsoft.com/office/powerpoint/2010/main" val="4247938582"/>
              </p:ext>
            </p:extLst>
          </p:nvPr>
        </p:nvGraphicFramePr>
        <p:xfrm>
          <a:off x="94581" y="1026759"/>
          <a:ext cx="8944704" cy="5728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Овал 4"/>
          <p:cNvSpPr/>
          <p:nvPr/>
        </p:nvSpPr>
        <p:spPr>
          <a:xfrm>
            <a:off x="1586010" y="3573016"/>
            <a:ext cx="901657" cy="901657"/>
          </a:xfrm>
          <a:prstGeom prst="ellipse">
            <a:avLst/>
          </a:prstGeom>
          <a:solidFill>
            <a:srgbClr val="D1FFFD"/>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3" name="Номер слайда 2"/>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8</a:t>
            </a:fld>
            <a:endParaRPr lang="ru-RU" sz="1400" dirty="0"/>
          </a:p>
        </p:txBody>
      </p:sp>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6010" y="3573016"/>
            <a:ext cx="927805" cy="9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312532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323528" y="548680"/>
            <a:ext cx="8382000" cy="424543"/>
          </a:xfrm>
          <a:noFill/>
          <a:ln>
            <a:noFill/>
          </a:ln>
        </p:spPr>
        <p:txBody>
          <a:bodyPr vert="horz" wrap="square" lIns="91440" tIns="45720" rIns="91440" bIns="45720" numCol="1" anchor="ctr" anchorCtr="0" compatLnSpc="1">
            <a:prstTxWarp prst="textNoShape">
              <a:avLst/>
            </a:prstTxWarp>
          </a:bodyPr>
          <a:lstStyle/>
          <a:p>
            <a:pPr algn="ctr"/>
            <a:r>
              <a:rPr lang="ru-RU" sz="2800" b="1" dirty="0">
                <a:solidFill>
                  <a:srgbClr val="438086">
                    <a:lumMod val="75000"/>
                  </a:srgbClr>
                </a:solidFill>
                <a:latin typeface="Georgia"/>
              </a:rPr>
              <a:t>Основные задачи развития</a:t>
            </a:r>
            <a:endParaRPr lang="ru-RU" sz="2800" b="1" dirty="0">
              <a:latin typeface="+mn-lt"/>
            </a:endParaRPr>
          </a:p>
        </p:txBody>
      </p:sp>
      <p:graphicFrame>
        <p:nvGraphicFramePr>
          <p:cNvPr id="2" name="Схема 1"/>
          <p:cNvGraphicFramePr/>
          <p:nvPr>
            <p:extLst>
              <p:ext uri="{D42A27DB-BD31-4B8C-83A1-F6EECF244321}">
                <p14:modId xmlns:p14="http://schemas.microsoft.com/office/powerpoint/2010/main" val="2622550754"/>
              </p:ext>
            </p:extLst>
          </p:nvPr>
        </p:nvGraphicFramePr>
        <p:xfrm>
          <a:off x="94581" y="1026759"/>
          <a:ext cx="8944704" cy="57282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Овал 4"/>
          <p:cNvSpPr/>
          <p:nvPr/>
        </p:nvSpPr>
        <p:spPr>
          <a:xfrm>
            <a:off x="1547664" y="3428999"/>
            <a:ext cx="901657" cy="929085"/>
          </a:xfrm>
          <a:prstGeom prst="ellipse">
            <a:avLst/>
          </a:prstGeom>
          <a:solidFill>
            <a:srgbClr val="D1FFFD"/>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2">
              <a:hueOff val="0"/>
              <a:satOff val="0"/>
              <a:lumOff val="0"/>
              <a:alphaOff val="0"/>
            </a:schemeClr>
          </a:lnRef>
          <a:fillRef idx="1">
            <a:scrgbClr r="0" g="0" b="0"/>
          </a:fillRef>
          <a:effectRef idx="0">
            <a:schemeClr val="lt1">
              <a:hueOff val="0"/>
              <a:satOff val="0"/>
              <a:lumOff val="0"/>
              <a:alphaOff val="0"/>
            </a:schemeClr>
          </a:effectRef>
          <a:fontRef idx="minor">
            <a:schemeClr val="dk1">
              <a:hueOff val="0"/>
              <a:satOff val="0"/>
              <a:lumOff val="0"/>
              <a:alphaOff val="0"/>
            </a:schemeClr>
          </a:fontRef>
        </p:style>
      </p:sp>
      <p:sp>
        <p:nvSpPr>
          <p:cNvPr id="4" name="Номер слайда 3"/>
          <p:cNvSpPr>
            <a:spLocks noGrp="1"/>
          </p:cNvSpPr>
          <p:nvPr>
            <p:ph type="sldNum" sz="quarter" idx="11"/>
          </p:nvPr>
        </p:nvSpPr>
        <p:spPr/>
        <p:txBody>
          <a:bodyPr/>
          <a:lstStyle/>
          <a:p>
            <a:pPr>
              <a:defRPr/>
            </a:pPr>
            <a:r>
              <a:rPr lang="ru-RU" sz="1400" dirty="0" smtClean="0"/>
              <a:t> </a:t>
            </a:r>
            <a:fld id="{363AF4DE-32CF-4B3C-8AC2-D61D5109DEB3}" type="slidenum">
              <a:rPr lang="ru-RU" sz="1400" smtClean="0"/>
              <a:pPr>
                <a:defRPr/>
              </a:pPr>
              <a:t>9</a:t>
            </a:fld>
            <a:endParaRPr lang="ru-RU" sz="1400" dirty="0"/>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47621" y="3429000"/>
            <a:ext cx="901700" cy="933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6824364"/>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ородская">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Городская">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Городская">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19801</TotalTime>
  <Words>4129</Words>
  <Application>Microsoft Macintosh PowerPoint</Application>
  <PresentationFormat>Экран (4:3)</PresentationFormat>
  <Paragraphs>413</Paragraphs>
  <Slides>18</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Городская</vt:lpstr>
      <vt:lpstr>Презентация PowerPoint</vt:lpstr>
      <vt:lpstr>Основные направления бюджетной методологии</vt:lpstr>
      <vt:lpstr>Основные направления бюджетной методологии</vt:lpstr>
      <vt:lpstr>Презентация PowerPoint</vt:lpstr>
      <vt:lpstr>Основные разделы Дорожной карты</vt:lpstr>
      <vt:lpstr>Презентация PowerPoint</vt:lpstr>
      <vt:lpstr>Основные задачи развития</vt:lpstr>
      <vt:lpstr>Основные задачи развития</vt:lpstr>
      <vt:lpstr>Основные задачи развития</vt:lpstr>
      <vt:lpstr>Основные задачи развития</vt:lpstr>
      <vt:lpstr>Основные задачи развития</vt:lpstr>
      <vt:lpstr>Основные задачи развития</vt:lpstr>
      <vt:lpstr>Основные задачи развития</vt:lpstr>
      <vt:lpstr>Основные новации проекта новой редакции Бюджетного кодекса</vt:lpstr>
      <vt:lpstr>Основные новации проекта новой редакции Бюджетного кодекса </vt:lpstr>
      <vt:lpstr>Основные новации проекта новой редакции Бюджетного кодекса</vt:lpstr>
      <vt:lpstr>Основные новации проекта новой редакции Бюджетного кодекса </vt:lpstr>
      <vt:lpstr>Основные новации проекта новой редакции Бюджетного кодекса</vt:lpstr>
    </vt:vector>
  </TitlesOfParts>
  <Company>minfin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Efimov I.L.</dc:creator>
  <cp:lastModifiedBy>Романов С.В.</cp:lastModifiedBy>
  <cp:revision>1045</cp:revision>
  <cp:lastPrinted>2015-09-14T12:20:12Z</cp:lastPrinted>
  <dcterms:created xsi:type="dcterms:W3CDTF">2005-04-05T13:42:30Z</dcterms:created>
  <dcterms:modified xsi:type="dcterms:W3CDTF">2001-01-02T05:50:14Z</dcterms:modified>
</cp:coreProperties>
</file>