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06" r:id="rId2"/>
    <p:sldId id="307" r:id="rId3"/>
    <p:sldId id="280" r:id="rId4"/>
    <p:sldId id="292" r:id="rId5"/>
    <p:sldId id="304" r:id="rId6"/>
    <p:sldId id="282" r:id="rId7"/>
    <p:sldId id="284" r:id="rId8"/>
    <p:sldId id="287" r:id="rId9"/>
    <p:sldId id="288" r:id="rId10"/>
    <p:sldId id="289" r:id="rId11"/>
    <p:sldId id="285" r:id="rId12"/>
    <p:sldId id="286" r:id="rId13"/>
    <p:sldId id="290" r:id="rId14"/>
    <p:sldId id="291" r:id="rId15"/>
    <p:sldId id="281" r:id="rId16"/>
    <p:sldId id="305" r:id="rId17"/>
    <p:sldId id="298" r:id="rId18"/>
    <p:sldId id="303" r:id="rId19"/>
    <p:sldId id="294" r:id="rId20"/>
    <p:sldId id="295" r:id="rId21"/>
    <p:sldId id="301" r:id="rId22"/>
    <p:sldId id="302" r:id="rId23"/>
    <p:sldId id="293" r:id="rId24"/>
    <p:sldId id="297" r:id="rId25"/>
    <p:sldId id="310" r:id="rId26"/>
    <p:sldId id="299" r:id="rId27"/>
    <p:sldId id="300" r:id="rId28"/>
    <p:sldId id="296" r:id="rId29"/>
    <p:sldId id="30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15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F5A2E-44DF-48F7-83D0-F9AA03C85E9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B68F9-D6CB-4314-919B-A711D780E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2698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FE6C4-7775-476A-BE26-65AE898F90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5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C0C3-82E7-4869-A098-29F3ECEC45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79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CBE0E-4C7D-4154-ABAF-D7325F14F7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375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97EF7-CA8E-44E6-8B0C-09395DFC83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20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D4E6A-4B13-400D-8649-E5D2BAD224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033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BC3DD-F62B-44D8-A09F-EF291211EB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597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38D00-AE06-4132-8413-EB86409ECB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387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E427F-6756-47AB-AE59-3F485455C4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681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911B5-F189-47D6-8C1F-860CA8190B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66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823A-DFDB-4B60-835A-0A511A9583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3805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60E6E-E4AB-4AEB-B4BE-FE327D7BD5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156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AA2E5-0C41-404D-BAEA-3F8184C521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736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28DD74-DE3F-473C-88A6-BAFE47FD88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51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06D6FA8F7304F228FDBAB93AEE8C1BC0FDE979C5FEA10E4F2E53F7B39C15CCCA0DF98EC48D39b0CCP" TargetMode="External"/><Relationship Id="rId2" Type="http://schemas.openxmlformats.org/officeDocument/2006/relationships/hyperlink" Target="consultantplus://offline/ref=06D6FA8F7304F228FDBAB93AEE8C1BC0FDEB78CFFFA10E4F2E53F7B39C15CCCA0DF98EC78A390518bEC3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mebelizh.ru/images_editor/875346_thumb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7973CE6CE70367B0296D0BAA52161998D60F7BA87ADFB26AB8108EABC8y3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7973CE6CE70367B0296D0BAA52161998D70879A37DDFB26AB8108EABC8y3O" TargetMode="External"/><Relationship Id="rId2" Type="http://schemas.openxmlformats.org/officeDocument/2006/relationships/hyperlink" Target="consultantplus://offline/ref=7C7973CE6CE70367B0296D0BAA52161998D60F7AA87ADFB26AB8108EABC8y3O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7973CE6CE70367B0296D0BAA52161998D60A7FAA7CDFB26AB8108EAB8301C6B9CD4EA3EBEEA69DC6y0O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7973CE6CE70367B0296D0BAA52161998D1027AAD7BDFB26AB8108EAB8301C6B9CD4EA3EBEFA795C6y6O" TargetMode="External"/><Relationship Id="rId2" Type="http://schemas.openxmlformats.org/officeDocument/2006/relationships/hyperlink" Target="consultantplus://offline/ref=7C7973CE6CE70367B0296D0BAA52161998D50874AA7CDFB26AB8108EAB8301C6B9CD4EA3EBECA490C6yFO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consultantplus://offline/ref=7C7973CE6CE70367B0296D0BAA52161998D1027AAC7DDFB26AB8108EAB8301C6B9CD4EA3EBEEA29DC6y3O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09DB376D536FAAF7ED5E5B6969F4DCBEB367F7AA5BEBB0091BEFB2BCA98F740054BC9CB074FB9u0i9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56139" y="5661026"/>
            <a:ext cx="7703527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endParaRPr lang="ru-RU" altLang="ru-RU" sz="3200"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808" y="1340768"/>
            <a:ext cx="8455269" cy="720079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dirty="0" smtClean="0"/>
              <a:t>Всероссийское совещание по вопросам бюджетного учета и отчетности</a:t>
            </a:r>
            <a:br>
              <a:rPr lang="ru-RU" altLang="ru-RU" sz="3200" dirty="0" smtClean="0"/>
            </a:br>
            <a:endParaRPr lang="ru-RU" altLang="ru-RU" sz="3200" dirty="0" smtClean="0"/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auto">
          <a:xfrm>
            <a:off x="5364774" y="5564188"/>
            <a:ext cx="309489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endParaRPr lang="ru-RU" sz="4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4" name="Picture 5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968500"/>
            <a:ext cx="3392366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3866" y="6072188"/>
            <a:ext cx="2571750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14-19 </a:t>
            </a:r>
            <a:r>
              <a:rPr lang="ru-RU" dirty="0">
                <a:solidFill>
                  <a:schemeClr val="tx1"/>
                </a:solidFill>
              </a:rPr>
              <a:t>сентября </a:t>
            </a:r>
            <a:r>
              <a:rPr lang="ru-RU" dirty="0" smtClean="0">
                <a:solidFill>
                  <a:schemeClr val="tx1"/>
                </a:solidFill>
              </a:rPr>
              <a:t>2015 </a:t>
            </a:r>
            <a:r>
              <a:rPr lang="ru-RU" dirty="0">
                <a:solidFill>
                  <a:schemeClr val="tx1"/>
                </a:solidFill>
              </a:rPr>
              <a:t>года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88674" y="6008688"/>
            <a:ext cx="3055326" cy="992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Monotype Corsiva" pitchFamily="66" charset="0"/>
              </a:rPr>
              <a:t>Т.А. </a:t>
            </a:r>
            <a:r>
              <a:rPr lang="ru-RU" sz="2800" b="1" dirty="0" err="1">
                <a:solidFill>
                  <a:schemeClr val="tx1"/>
                </a:solidFill>
                <a:latin typeface="Monotype Corsiva" pitchFamily="66" charset="0"/>
              </a:rPr>
              <a:t>Зачиняева</a:t>
            </a:r>
            <a:endParaRPr lang="ru-RU" sz="2800" b="1" dirty="0">
              <a:solidFill>
                <a:schemeClr val="tx1"/>
              </a:solidFill>
              <a:latin typeface="Monotype Corsiva" pitchFamily="66" charset="0"/>
            </a:endParaRPr>
          </a:p>
          <a:p>
            <a:pPr algn="ctr">
              <a:defRPr/>
            </a:pPr>
            <a:endParaRPr lang="ru-RU" dirty="0"/>
          </a:p>
        </p:txBody>
      </p:sp>
      <p:pic>
        <p:nvPicPr>
          <p:cNvPr id="9" name="Picture 7" descr="ФК__0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52"/>
            <a:ext cx="9144000" cy="39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746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731" y="1428750"/>
            <a:ext cx="7286538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8823A-DFDB-4B60-835A-0A511A9583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9340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Пункт 213. Дебиторская задолженность подотчетных лиц отражается в сумме денежных средств, выданных ему по распоряжению руководителя учреждения на основании письменного заявления подотчетного лица, содержащего назначение аванса, расчет (обоснование) размера аванса и срок, на который он выдается, либо в сумме денежных документов выданных подотчетному лицу на соответствующие цели. (Инструкция №157н)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8823A-DFDB-4B60-835A-0A511A9583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413338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214. Увеличение дебиторской задолженности подотчетных лиц на суммы полученных денежных средств допускается при отсутствии за подотчетным лицом задолженности по денежным средствам, по которым наступил срок предоставления Авансового отчета. (Инструкция №157н)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 algn="ctr"/>
            <a:r>
              <a:rPr lang="ru-RU" sz="2400" dirty="0" smtClean="0"/>
              <a:t>Пункт 6. Наличные расчеты в валюте Российской Федерации и иностранной валюте между участниками наличных расчетов в рамках одного договора, заключенного между указанными лицами, могут производиться в размере, не превышающем 100 тысяч рублей либо сумму в иностранной валюте, эквивалентную 100 тысячам рублей по официальному курсу Банка России на дату проведения наличных расчетов (Указания № 3073-У).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hlinkClick r:id="rId2" tooltip="&lt;Письмо&gt; ФНС России от 09.07.2014 N ЕД-4-2/13338 &quot;О порядке ведения кассовых операций и осуществлении наличных расчетов&quot;{КонсультантПлюс}"/>
              </a:rPr>
              <a:t>Письмо</a:t>
            </a:r>
            <a:r>
              <a:rPr lang="ru-RU" sz="2400" dirty="0" smtClean="0"/>
              <a:t> ФНС России от 09.07.2014 </a:t>
            </a:r>
          </a:p>
          <a:p>
            <a:pPr algn="ctr">
              <a:buNone/>
            </a:pPr>
            <a:r>
              <a:rPr lang="ru-RU" sz="2400" dirty="0" smtClean="0"/>
              <a:t>№ ЕД-4-2/13338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hlinkClick r:id="rId3" tooltip="&quot;Кодекс Российской Федерации об административных правонарушениях&quot; от 30.12.2001 N 195-ФЗ (ред. от 08.03.2015) (с изм. и доп., вступ. в силу с 20.03.2015)------------ Недействующая редакция{КонсультантПлюс}"/>
              </a:rPr>
              <a:t>ч. 1 ст. 15.1</a:t>
            </a:r>
            <a:r>
              <a:rPr lang="ru-RU" sz="2400" dirty="0" smtClean="0"/>
              <a:t>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РФ.</a:t>
            </a:r>
          </a:p>
          <a:p>
            <a:pPr algn="just"/>
            <a:r>
              <a:rPr lang="ru-RU" sz="2000" dirty="0" smtClean="0"/>
              <a:t>Нарушение порядка работы с денежной наличностью и порядка ведения кассовых операций, выразившееся в осуществлении расчетов наличными деньгами с другими организациями сверх установленных размеров, </a:t>
            </a:r>
            <a:r>
              <a:rPr lang="ru-RU" sz="2000" dirty="0" err="1" smtClean="0"/>
              <a:t>неоприходовании</a:t>
            </a:r>
            <a:r>
              <a:rPr lang="ru-RU" sz="2000" dirty="0" smtClean="0"/>
              <a:t> (неполном </a:t>
            </a:r>
            <a:r>
              <a:rPr lang="ru-RU" sz="2000" dirty="0" err="1" smtClean="0"/>
              <a:t>оприходовании</a:t>
            </a:r>
            <a:r>
              <a:rPr lang="ru-RU" sz="2000" dirty="0" smtClean="0"/>
              <a:t>) в кассу денежной наличности, несоблюдении порядка хранения свободных денежных средств, а равно в накоплении в кассе наличных денег сверх установленных лимитов, </a:t>
            </a:r>
          </a:p>
          <a:p>
            <a:pPr algn="just">
              <a:buNone/>
            </a:pPr>
            <a:r>
              <a:rPr lang="ru-RU" sz="2000" dirty="0" smtClean="0"/>
              <a:t>	влечет наложение административного штрафа на должностных лиц в размере от четырех тысяч до пяти тысяч рублей; на юридических лиц - от сорока тысяч до пятидесяти тысяч рублей.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1663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получения расчетных (дебетовых) банковских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 учреждением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229206" y="5661249"/>
            <a:ext cx="3575042" cy="504055"/>
            <a:chOff x="1017565" y="4207637"/>
            <a:chExt cx="3554435" cy="1167852"/>
          </a:xfrm>
        </p:grpSpPr>
        <p:sp>
          <p:nvSpPr>
            <p:cNvPr id="11" name="AutoShape 35"/>
            <p:cNvSpPr>
              <a:spLocks noChangeArrowheads="1"/>
            </p:cNvSpPr>
            <p:nvPr/>
          </p:nvSpPr>
          <p:spPr bwMode="auto">
            <a:xfrm>
              <a:off x="1017565" y="4207637"/>
              <a:ext cx="3554435" cy="116785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sz="15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166857" y="4207637"/>
              <a:ext cx="3307092" cy="927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Учреждение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Стрелка вправо 30"/>
          <p:cNvSpPr>
            <a:spLocks noChangeArrowheads="1"/>
          </p:cNvSpPr>
          <p:nvPr/>
        </p:nvSpPr>
        <p:spPr bwMode="auto">
          <a:xfrm rot="14935254">
            <a:off x="1654835" y="3858526"/>
            <a:ext cx="3093457" cy="4453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296651" y="1196752"/>
            <a:ext cx="2691968" cy="1296144"/>
            <a:chOff x="1018639" y="3857142"/>
            <a:chExt cx="3554435" cy="1990606"/>
          </a:xfrm>
        </p:grpSpPr>
        <p:sp>
          <p:nvSpPr>
            <p:cNvPr id="39" name="AutoShape 35"/>
            <p:cNvSpPr>
              <a:spLocks noChangeArrowheads="1"/>
            </p:cNvSpPr>
            <p:nvPr/>
          </p:nvSpPr>
          <p:spPr bwMode="auto">
            <a:xfrm>
              <a:off x="1018639" y="3857142"/>
              <a:ext cx="3554435" cy="199060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sz="1500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166858" y="4287902"/>
              <a:ext cx="3307093" cy="1559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 Федерального казначейства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6192117" y="1196752"/>
            <a:ext cx="2628355" cy="1296144"/>
            <a:chOff x="1017565" y="4207637"/>
            <a:chExt cx="3554435" cy="1640111"/>
          </a:xfrm>
        </p:grpSpPr>
        <p:sp>
          <p:nvSpPr>
            <p:cNvPr id="44" name="AutoShape 35"/>
            <p:cNvSpPr>
              <a:spLocks noChangeArrowheads="1"/>
            </p:cNvSpPr>
            <p:nvPr/>
          </p:nvSpPr>
          <p:spPr bwMode="auto">
            <a:xfrm>
              <a:off x="1017565" y="4207637"/>
              <a:ext cx="3554435" cy="164011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 anchorCtr="0"/>
            <a:lstStyle/>
            <a:p>
              <a:endParaRPr lang="ru-RU" sz="15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166857" y="4579821"/>
              <a:ext cx="3307092" cy="895743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/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Кредитная организация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 rot="4090032">
            <a:off x="2881822" y="360936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Заявление на получение карт (ф. 0531247)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Стрелка вправо 53"/>
          <p:cNvSpPr>
            <a:spLocks noChangeArrowheads="1"/>
          </p:cNvSpPr>
          <p:nvPr/>
        </p:nvSpPr>
        <p:spPr bwMode="auto">
          <a:xfrm>
            <a:off x="3158744" y="1484784"/>
            <a:ext cx="2925424" cy="372811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9601" y="980728"/>
            <a:ext cx="2600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Реестр на выпуск карт (ф. 0531248)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Стрелка вправо 54"/>
          <p:cNvSpPr>
            <a:spLocks noChangeArrowheads="1"/>
          </p:cNvSpPr>
          <p:nvPr/>
        </p:nvSpPr>
        <p:spPr bwMode="auto">
          <a:xfrm rot="17249566">
            <a:off x="4698225" y="3839653"/>
            <a:ext cx="3024196" cy="4453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 rot="17218364">
            <a:off x="6461016" y="3956863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Расчетные (дебетовые) банковские карты</a:t>
            </a:r>
          </a:p>
        </p:txBody>
      </p:sp>
      <p:sp>
        <p:nvSpPr>
          <p:cNvPr id="57" name="Стрелка вправо 56"/>
          <p:cNvSpPr>
            <a:spLocks noChangeArrowheads="1"/>
          </p:cNvSpPr>
          <p:nvPr/>
        </p:nvSpPr>
        <p:spPr bwMode="auto">
          <a:xfrm rot="10800000">
            <a:off x="3131840" y="1844824"/>
            <a:ext cx="2925424" cy="372811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60626" y="2134597"/>
            <a:ext cx="309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реквизитах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выданных учреждениям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</a:t>
            </a:r>
          </a:p>
        </p:txBody>
      </p:sp>
      <p:sp>
        <p:nvSpPr>
          <p:cNvPr id="59" name="Стрелка вправо 58"/>
          <p:cNvSpPr>
            <a:spLocks noChangeArrowheads="1"/>
          </p:cNvSpPr>
          <p:nvPr/>
        </p:nvSpPr>
        <p:spPr bwMode="auto">
          <a:xfrm rot="5400000">
            <a:off x="853232" y="3201458"/>
            <a:ext cx="1592112" cy="372811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77181" y="4183920"/>
            <a:ext cx="1944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Регистрация выданных карт в Журнале регистрации карт (ф. 0531249)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Стрелка вправо 60"/>
          <p:cNvSpPr>
            <a:spLocks noChangeArrowheads="1"/>
          </p:cNvSpPr>
          <p:nvPr/>
        </p:nvSpPr>
        <p:spPr bwMode="auto">
          <a:xfrm rot="6422811">
            <a:off x="5294478" y="3905815"/>
            <a:ext cx="2919135" cy="4453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 rot="17296441">
            <a:off x="4599733" y="3664405"/>
            <a:ext cx="1921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Необходимые для изготовления карт документы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62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МИНИСТЕРСТВО ФИНАНСОВ РОССИЙСКОЙ ФЕДЕРАЦИИ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ПИСЬМО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от 11 августа 2014 г. N 02-03-07/39804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072098"/>
          </a:xfrm>
        </p:spPr>
        <p:txBody>
          <a:bodyPr/>
          <a:lstStyle/>
          <a:p>
            <a:pPr algn="ctr"/>
            <a:r>
              <a:rPr lang="ru-RU" sz="2800" b="1" dirty="0" smtClean="0"/>
              <a:t>поступление (взнос) денежных средств на счет № 40116:</a:t>
            </a:r>
          </a:p>
          <a:p>
            <a:pPr>
              <a:buNone/>
            </a:pPr>
            <a:r>
              <a:rPr lang="ru-RU" sz="2400" dirty="0" smtClean="0"/>
              <a:t>	Дебет 1 20332 510 «Поступления средств бюджета на счета для выплаты наличных денег»</a:t>
            </a:r>
          </a:p>
          <a:p>
            <a:pPr>
              <a:buNone/>
            </a:pPr>
            <a:r>
              <a:rPr lang="ru-RU" sz="2400" dirty="0" smtClean="0"/>
              <a:t>	Кредит 1 30600 730 «Увеличение кредиторской задолженности по выплате наличных денег»;</a:t>
            </a:r>
          </a:p>
          <a:p>
            <a:pPr algn="ctr"/>
            <a:r>
              <a:rPr lang="ru-RU" sz="2800" b="1" dirty="0" smtClean="0"/>
              <a:t>выбытие (снятие) денежных средств со счета № 40116:</a:t>
            </a:r>
          </a:p>
          <a:p>
            <a:pPr>
              <a:buNone/>
            </a:pPr>
            <a:r>
              <a:rPr lang="ru-RU" sz="2400" dirty="0" smtClean="0"/>
              <a:t>	Дебет 1 30600 830 «Уменьшение кредиторской задолженности по выплате наличных денег»</a:t>
            </a:r>
          </a:p>
          <a:p>
            <a:pPr>
              <a:buNone/>
            </a:pPr>
            <a:r>
              <a:rPr lang="ru-RU" sz="2400" dirty="0" smtClean="0"/>
              <a:t>	Кредит 1 20332 610 «Выбытия средств бюджета со счетов для выплаты наличных денег»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пример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66834"/>
            <a:ext cx="8286808" cy="437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9"/>
            <a:ext cx="77867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BC31C8-410E-4D07-BB74-3F38D6690FD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3" name="Picture 7" descr="ФК__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52"/>
            <a:ext cx="9144000" cy="39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772815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/>
          </a:p>
          <a:p>
            <a:pPr algn="ctr"/>
            <a:r>
              <a:rPr lang="ru-RU" sz="4000" b="1" dirty="0" smtClean="0"/>
              <a:t>Вопросы </a:t>
            </a:r>
            <a:r>
              <a:rPr lang="ru-RU" sz="4000" b="1" dirty="0"/>
              <a:t>отражения в бюджетном (бухгалтерском) учете учреждений операций с наличными денежными средствами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418992" y="1077812"/>
            <a:ext cx="544512" cy="4048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atin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="" xmlns:p14="http://schemas.microsoft.com/office/powerpoint/2010/main" val="3544724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286807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00108"/>
            <a:ext cx="83582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Удержание из заработной платы образовавшейся задолженности </a:t>
            </a:r>
            <a:endParaRPr lang="ru-RU" sz="2400" dirty="0" smtClean="0"/>
          </a:p>
          <a:p>
            <a:r>
              <a:rPr lang="ru-RU" sz="2400" dirty="0" smtClean="0"/>
              <a:t>Дебет счета 0 302 11 730 (000) «Уменьшение кредиторской задолженности по заработной плате»</a:t>
            </a:r>
          </a:p>
          <a:p>
            <a:r>
              <a:rPr lang="ru-RU" sz="2400" dirty="0" smtClean="0"/>
              <a:t>Кредит счета 0 208 00 660 (000) «Уменьшение дебиторской задолженности подотчетных лиц».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Задолженность подотчетных лиц, своевременно не возвращенная</a:t>
            </a:r>
          </a:p>
          <a:p>
            <a:r>
              <a:rPr lang="ru-RU" dirty="0" smtClean="0"/>
              <a:t>Дебет счета 0 209 30 560 (000) "Расчеты по компенсации затрат"</a:t>
            </a:r>
          </a:p>
          <a:p>
            <a:r>
              <a:rPr lang="ru-RU" dirty="0" smtClean="0"/>
              <a:t>Кредит счета 0 208 00 660 (000) "Расчеты с подотчетными лицами".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400" dirty="0" smtClean="0"/>
              <a:t>Положение о порядке ведения кассовых операций и правилах хранения, перевозки и инкассации банкнот и монеты Банка России в кредитных организациях на территории Российской Федерации"</a:t>
            </a:r>
          </a:p>
          <a:p>
            <a:pPr algn="ctr">
              <a:buNone/>
            </a:pPr>
            <a:r>
              <a:rPr lang="ru-RU" sz="2400" dirty="0" smtClean="0"/>
              <a:t>	(утв. Банком России 24.04.2008 N 318-П)</a:t>
            </a:r>
          </a:p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429684" cy="48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Приказ Минфина России </a:t>
            </a:r>
          </a:p>
          <a:p>
            <a:pPr algn="ctr">
              <a:buNone/>
            </a:pPr>
            <a:r>
              <a:rPr lang="ru-RU" dirty="0" smtClean="0"/>
              <a:t>	от </a:t>
            </a:r>
            <a:r>
              <a:rPr lang="ru-RU" dirty="0" smtClean="0"/>
              <a:t>06.08.2015 № 124н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001156" cy="439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Письмо Минфина России от 08.07.2015</a:t>
            </a:r>
          </a:p>
          <a:p>
            <a:pPr algn="ctr">
              <a:buNone/>
            </a:pPr>
            <a:r>
              <a:rPr lang="ru-RU" dirty="0" smtClean="0"/>
              <a:t> N 02-07-07/39464</a:t>
            </a:r>
          </a:p>
          <a:p>
            <a:pPr algn="ctr">
              <a:buNone/>
            </a:pPr>
            <a:r>
              <a:rPr lang="ru-RU" dirty="0" smtClean="0"/>
              <a:t>«Об отражении в бюджетном учете операций по перечислению заработной платы работникам (сотрудникам) учреждений на банковские карты»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900115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ЦЕНТРАЛЬНЫЙ БАНК РОССИЙСКОЙ ФЕДЕРАЦИИ</a:t>
            </a: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ПИСЬМО</a:t>
            </a: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от 30 июля 2013 г. N 14-27/763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 </a:t>
            </a:r>
          </a:p>
          <a:p>
            <a:pPr algn="ctr"/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Картинка 120 из 386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9962" y="2071688"/>
            <a:ext cx="461596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45148" y="1142984"/>
            <a:ext cx="7269505" cy="92333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1663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совершаемые с использованием расчетных (дебетовых) банковских карт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979712" y="1124746"/>
            <a:ext cx="5923723" cy="504055"/>
            <a:chOff x="1017565" y="4207637"/>
            <a:chExt cx="3554435" cy="1167852"/>
          </a:xfrm>
        </p:grpSpPr>
        <p:sp>
          <p:nvSpPr>
            <p:cNvPr id="11" name="AutoShape 35"/>
            <p:cNvSpPr>
              <a:spLocks noChangeArrowheads="1"/>
            </p:cNvSpPr>
            <p:nvPr/>
          </p:nvSpPr>
          <p:spPr bwMode="auto">
            <a:xfrm>
              <a:off x="1017565" y="4207637"/>
              <a:ext cx="3554435" cy="116785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sz="15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166857" y="4207637"/>
              <a:ext cx="3307092" cy="10696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Учреждение</a:t>
              </a:r>
              <a:endPara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238125" y="2060848"/>
            <a:ext cx="5990059" cy="93610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со штатными и внештатными сотрудниками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467544" y="3511433"/>
            <a:ext cx="2016224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Наличные расчеты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3131840" y="3511433"/>
            <a:ext cx="2952328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Безналичные расчеты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 использованием расчетных (дебетовых) банковских карт)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35496" y="4663561"/>
            <a:ext cx="1251149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>
            <a:off x="539552" y="5599665"/>
            <a:ext cx="1848185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Командировочные расходы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AutoShape 35"/>
          <p:cNvSpPr>
            <a:spLocks noChangeArrowheads="1"/>
          </p:cNvSpPr>
          <p:nvPr/>
        </p:nvSpPr>
        <p:spPr bwMode="auto">
          <a:xfrm>
            <a:off x="1691680" y="4663561"/>
            <a:ext cx="1440159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Подотчетные суммы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вправо 30"/>
          <p:cNvSpPr>
            <a:spLocks noChangeArrowheads="1"/>
          </p:cNvSpPr>
          <p:nvPr/>
        </p:nvSpPr>
        <p:spPr bwMode="auto">
          <a:xfrm rot="5400000">
            <a:off x="2833620" y="1605264"/>
            <a:ext cx="321757" cy="4453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6327205" y="2060848"/>
            <a:ext cx="2630607" cy="93610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 через банкоматы оплаты за услуги  учреждения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право 33"/>
          <p:cNvSpPr>
            <a:spLocks noChangeArrowheads="1"/>
          </p:cNvSpPr>
          <p:nvPr/>
        </p:nvSpPr>
        <p:spPr bwMode="auto">
          <a:xfrm rot="7687734">
            <a:off x="1583743" y="3025661"/>
            <a:ext cx="321757" cy="4312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8" name="Стрелка вправо 37"/>
          <p:cNvSpPr>
            <a:spLocks noChangeArrowheads="1"/>
          </p:cNvSpPr>
          <p:nvPr/>
        </p:nvSpPr>
        <p:spPr bwMode="auto">
          <a:xfrm rot="5400000">
            <a:off x="877094" y="4702646"/>
            <a:ext cx="1224136" cy="405035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0" name="AutoShape 35"/>
          <p:cNvSpPr>
            <a:spLocks noChangeArrowheads="1"/>
          </p:cNvSpPr>
          <p:nvPr/>
        </p:nvSpPr>
        <p:spPr bwMode="auto">
          <a:xfrm>
            <a:off x="3203848" y="4671538"/>
            <a:ext cx="1224135" cy="6910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</a:t>
            </a:r>
          </a:p>
        </p:txBody>
      </p:sp>
      <p:sp>
        <p:nvSpPr>
          <p:cNvPr id="43" name="Стрелка вправо 42"/>
          <p:cNvSpPr>
            <a:spLocks noChangeArrowheads="1"/>
          </p:cNvSpPr>
          <p:nvPr/>
        </p:nvSpPr>
        <p:spPr bwMode="auto">
          <a:xfrm rot="5400000">
            <a:off x="5425006" y="4232179"/>
            <a:ext cx="321757" cy="443592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6" name="AutoShape 35"/>
          <p:cNvSpPr>
            <a:spLocks noChangeArrowheads="1"/>
          </p:cNvSpPr>
          <p:nvPr/>
        </p:nvSpPr>
        <p:spPr bwMode="auto">
          <a:xfrm>
            <a:off x="3707904" y="5599664"/>
            <a:ext cx="1848185" cy="70965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Командировочные расходы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Стрелка вправо 46"/>
          <p:cNvSpPr>
            <a:spLocks noChangeArrowheads="1"/>
          </p:cNvSpPr>
          <p:nvPr/>
        </p:nvSpPr>
        <p:spPr bwMode="auto">
          <a:xfrm rot="3043224">
            <a:off x="4319861" y="3024301"/>
            <a:ext cx="321757" cy="4312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8" name="Стрелка вправо 47"/>
          <p:cNvSpPr>
            <a:spLocks noChangeArrowheads="1"/>
          </p:cNvSpPr>
          <p:nvPr/>
        </p:nvSpPr>
        <p:spPr bwMode="auto">
          <a:xfrm rot="5400000">
            <a:off x="4031940" y="4689140"/>
            <a:ext cx="1224136" cy="432048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9" name="Стрелка вправо 48"/>
          <p:cNvSpPr>
            <a:spLocks noChangeArrowheads="1"/>
          </p:cNvSpPr>
          <p:nvPr/>
        </p:nvSpPr>
        <p:spPr bwMode="auto">
          <a:xfrm rot="5400000">
            <a:off x="3696814" y="4232179"/>
            <a:ext cx="321757" cy="443592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" name="Стрелка вправо 49"/>
          <p:cNvSpPr>
            <a:spLocks noChangeArrowheads="1"/>
          </p:cNvSpPr>
          <p:nvPr/>
        </p:nvSpPr>
        <p:spPr bwMode="auto">
          <a:xfrm rot="5400000">
            <a:off x="2040630" y="4232179"/>
            <a:ext cx="321757" cy="443592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1" name="Стрелка вправо 50"/>
          <p:cNvSpPr>
            <a:spLocks noChangeArrowheads="1"/>
          </p:cNvSpPr>
          <p:nvPr/>
        </p:nvSpPr>
        <p:spPr bwMode="auto">
          <a:xfrm rot="5400000">
            <a:off x="672478" y="4232179"/>
            <a:ext cx="321757" cy="443592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2" name="Стрелка вправо 51"/>
          <p:cNvSpPr>
            <a:spLocks noChangeArrowheads="1"/>
          </p:cNvSpPr>
          <p:nvPr/>
        </p:nvSpPr>
        <p:spPr bwMode="auto">
          <a:xfrm rot="5400000">
            <a:off x="6852719" y="1605263"/>
            <a:ext cx="321757" cy="445396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3" name="AutoShape 35"/>
          <p:cNvSpPr>
            <a:spLocks noChangeArrowheads="1"/>
          </p:cNvSpPr>
          <p:nvPr/>
        </p:nvSpPr>
        <p:spPr bwMode="auto">
          <a:xfrm>
            <a:off x="4860032" y="4653137"/>
            <a:ext cx="1467173" cy="70944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Подотчетные суммы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77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r>
              <a:rPr smtClean="0"/>
              <a:t>ормативные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МИНИСТЕРСТВО ФИНАНСОВ РОССИЙСКОЙ ФЕДЕРАЦИИ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ФЕДЕРАЛЬНОЕ КАЗНАЧЕЙСТВО</a:t>
            </a:r>
          </a:p>
          <a:p>
            <a:pPr algn="ctr">
              <a:buNone/>
            </a:pPr>
            <a:r>
              <a:rPr lang="ru-RU" sz="2000" dirty="0" smtClean="0"/>
              <a:t>ПРИКАЗ</a:t>
            </a:r>
          </a:p>
          <a:p>
            <a:pPr algn="ctr">
              <a:buNone/>
            </a:pPr>
            <a:r>
              <a:rPr lang="ru-RU" sz="2000" dirty="0" smtClean="0"/>
              <a:t>от 30 июня 2014 г. N 10н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ОБ УТВЕРЖДЕНИИ ПРАВИЛ</a:t>
            </a:r>
          </a:p>
          <a:p>
            <a:pPr algn="ctr">
              <a:buNone/>
            </a:pPr>
            <a:r>
              <a:rPr lang="ru-RU" sz="2000" dirty="0" smtClean="0"/>
              <a:t>ОБЕСПЕЧЕНИЯ НАЛИЧНЫМИ ДЕНЕЖНЫМИ СРЕДСТВАМИ ОРГАНИЗАЦИЙ,</a:t>
            </a:r>
          </a:p>
          <a:p>
            <a:pPr algn="ctr">
              <a:buNone/>
            </a:pPr>
            <a:r>
              <a:rPr lang="ru-RU" sz="2000" dirty="0" smtClean="0"/>
              <a:t>ЛИЦЕВЫЕ СЧЕТА КОТОРЫМ ОТКРЫТЫ В ТЕРРИТОРИАЛЬНЫХ ОРГАНАХ</a:t>
            </a:r>
          </a:p>
          <a:p>
            <a:pPr algn="ctr">
              <a:buNone/>
            </a:pPr>
            <a:r>
              <a:rPr lang="ru-RU" sz="2000" dirty="0" smtClean="0"/>
              <a:t>ФЕДЕРАЛЬНОГО КАЗНАЧЕЙСТВА, ФИНАНСОВЫХ ОРГАНАХ СУБЪЕКТОВ</a:t>
            </a:r>
          </a:p>
          <a:p>
            <a:pPr algn="ctr">
              <a:buNone/>
            </a:pPr>
            <a:r>
              <a:rPr lang="ru-RU" sz="2000" dirty="0" smtClean="0"/>
              <a:t>РОССИЙСКОЙ ФЕДЕРАЦИИ (МУНИЦИПАЛЬНЫХ ОБРАЗОВАНИЙ)</a:t>
            </a:r>
          </a:p>
          <a:p>
            <a:pPr algn="ctr"/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Нормативные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&quot;Положение об эмиссии платежных карт и об операциях, совершаемых с их использованием&quot; (утв. Банком России 24.12.2004 N 266-П) (ред. от 14.01.2015) (Зарегистрировано в Минюсте России 25.03.2005 N 6431){КонсультантПлюс}"/>
              </a:rPr>
              <a:t>Положение</a:t>
            </a:r>
            <a:r>
              <a:rPr lang="ru-RU" dirty="0" smtClean="0"/>
              <a:t> об эмиссии платежных карт и об операциях, совершаемых с их использованием, утвержденного Банком России от 24.12.2004 N 266-П.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8823A-DFDB-4B60-835A-0A511A9583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85861"/>
            <a:ext cx="82868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hlinkClick r:id="rId2" tooltip="Указание Банка России от 11.03.2014 N 3210-У (ред. от 03.02.2015) &quot;О порядке ведения кассовых операций юридическими лицами и упрощенном порядке ведения кассовых операций индивидуальными предпринимателями и субъектами малого предпринимательства&quot; (Зарегистр"/>
              </a:rPr>
              <a:t>Указание</a:t>
            </a:r>
            <a:r>
              <a:rPr lang="ru-RU" sz="2400" dirty="0" smtClean="0"/>
              <a:t> Банка России от 11.03.2014 N 3210-У "О порядке ведения кассовых операций юридическими лицами и упрощенном порядке ведения кассовых операций индивидуальными предпринимателями и субъектами малого предпринимательства» (далее Указания №3210-У)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00438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hlinkClick r:id="rId3" tooltip="Указание Банка России от 07.10.2013 N 3073-У &quot;Об осуществлении наличных расчетов&quot; (Зарегистрировано в Минюсте России 23.04.2014 N 32079){КонсультантПлюс}"/>
              </a:rPr>
              <a:t>Указание</a:t>
            </a:r>
            <a:r>
              <a:rPr lang="ru-RU" sz="2400" dirty="0" smtClean="0"/>
              <a:t> Банка России от 07.10.2013 N 3073-У "Об осуществлении наличных расчетов" (далее – Указание № 3073-У)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8823A-DFDB-4B60-835A-0A511A9583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7868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hlinkClick r:id="rId2" tooltip="Приказ Минфина России от 01.12.2010 N 157н (ред. от 29.08.2014) &quot;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"/>
            </a:endParaRPr>
          </a:p>
          <a:p>
            <a:pPr algn="ctr"/>
            <a:endParaRPr lang="ru-RU" sz="2400" dirty="0" smtClean="0">
              <a:hlinkClick r:id="rId2" tooltip="Приказ Минфина России от 01.12.2010 N 157н (ред. от 29.08.2014) &quot;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"/>
            </a:endParaRPr>
          </a:p>
          <a:p>
            <a:pPr algn="ctr"/>
            <a:r>
              <a:rPr lang="ru-RU" sz="2400" dirty="0" smtClean="0">
                <a:hlinkClick r:id="rId2" tooltip="Приказ Минфина России от 01.12.2010 N 157н (ред. от 29.08.2014) &quot;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"/>
              </a:rPr>
              <a:t>Инструкция</a:t>
            </a:r>
            <a:r>
              <a:rPr lang="ru-RU" sz="2400" dirty="0" smtClean="0"/>
              <a:t> по применению Единого плана счетов бухгалтерского учета для органов государственной власти (государственных органов), </a:t>
            </a:r>
            <a:r>
              <a:rPr lang="ru-RU" sz="2400" dirty="0" err="1" smtClean="0"/>
              <a:t>органов</a:t>
            </a:r>
            <a:r>
              <a:rPr lang="ru-RU" sz="2400" dirty="0" smtClean="0"/>
              <a:t> местного самоуправления, органов управления государственными внебюджетными фондами, государственных академий наук, государственных (муниципальных) учреждений, утв. Приказом Минфина России от 01.12.2010 № 157н. (далее – Инструкция №157н)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8823A-DFDB-4B60-835A-0A511A9583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859340"/>
            <a:ext cx="87868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hlinkClick r:id="rId2" tooltip="Приказ Минфина России от 06.12.2010 N 162н (ред. от 24.12.2012) &quot;Об утверждении Плана счетов бюджетного учета и Инструкции по его применению&quot; (Зарегистрировано в Минюсте России 27.01.2011 N 19593){КонсультантПлюс}"/>
              </a:rPr>
              <a:t>Инструкция</a:t>
            </a:r>
            <a:r>
              <a:rPr lang="ru-RU" sz="2400" dirty="0" smtClean="0"/>
              <a:t> по применению Плана счетов бюджетного учета, утв. Приказом Минфина России от 06.12.2010 N 162н (далее –инструкция № 162н)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hlinkClick r:id="rId3" tooltip="Приказ Минфина РФ от 16.12.2010 N 174н &quot;Об утверждении Плана счетов бухгалтерского учета бюджетных учреждений и Инструкции по его применению&quot; (Зарегистрировано в Минюсте РФ 02.02.2011 N 19669){КонсультантПлюс}"/>
              </a:rPr>
              <a:t>Инструкция</a:t>
            </a:r>
            <a:r>
              <a:rPr lang="ru-RU" sz="2400" dirty="0" smtClean="0"/>
              <a:t> по применению Плана счетов бухгалтерского учета бюджетных учреждений, утв. Приказом Минфина России от 16.12.2010 N 174н (далее –инструкция № 174н).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hlinkClick r:id="rId4" tooltip="Приказ Минфина РФ от 23.12.2010 N 183н &quot;Об утверждении Плана счетов бухгалтерского учета автономных учреждений и Инструкции по его применению&quot; (Зарегистрировано в Минюсте РФ 04.02.2011 N 19713){КонсультантПлюс}"/>
              </a:rPr>
              <a:t>Инструкция</a:t>
            </a:r>
            <a:r>
              <a:rPr lang="ru-RU" sz="2400" dirty="0" smtClean="0"/>
              <a:t> по применению Плана счетов бухгалтерского учета автономных учреждений, утв. Приказом Минфина России от 23.12.2010 N 183н (далее –инструкция № 183н)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14340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 algn="just">
              <a:buNone/>
            </a:pPr>
            <a:r>
              <a:rPr lang="ru-RU" sz="2400" dirty="0" smtClean="0"/>
              <a:t>	6.3. Для выдачи наличных денег работнику под отчет (далее - подотчетное лицо) на расходы, связанные с осуществлением деятельности юридического лица, индивидуального предпринимателя, расходный кассовый ордер </a:t>
            </a:r>
            <a:r>
              <a:rPr lang="ru-RU" sz="2400" dirty="0" smtClean="0">
                <a:hlinkClick r:id="rId2"/>
              </a:rPr>
              <a:t>0310002</a:t>
            </a:r>
            <a:r>
              <a:rPr lang="ru-RU" sz="2400" dirty="0" smtClean="0"/>
              <a:t> оформляется согласно письменному заявлению подотчетного лица, составленному в произвольной форме и содержащему запись о сумме наличных денег и о сроке, на который выдаются наличные деньги, подпись руководителя и дату ( Указания № 3210-У).</a:t>
            </a:r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D4E6A-4B13-400D-8649-E5D2BAD224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736</Words>
  <Application>Microsoft Office PowerPoint</Application>
  <PresentationFormat>Экран (4:3)</PresentationFormat>
  <Paragraphs>119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1_Тема Office</vt:lpstr>
      <vt:lpstr>Всероссийское совещание по вопросам бюджетного учета и отчетности </vt:lpstr>
      <vt:lpstr>Слайд 2</vt:lpstr>
      <vt:lpstr>Слайд 3</vt:lpstr>
      <vt:lpstr>Нормативные документы</vt:lpstr>
      <vt:lpstr>Нормативные документы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пример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Васильев Евгений</dc:creator>
  <cp:lastModifiedBy>DELL</cp:lastModifiedBy>
  <cp:revision>305</cp:revision>
  <dcterms:created xsi:type="dcterms:W3CDTF">2015-03-31T19:16:49Z</dcterms:created>
  <dcterms:modified xsi:type="dcterms:W3CDTF">2015-09-17T18:50:58Z</dcterms:modified>
</cp:coreProperties>
</file>