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Default Extension="gif" ContentType="image/gif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</p:sldMasterIdLst>
  <p:notesMasterIdLst>
    <p:notesMasterId r:id="rId20"/>
  </p:notesMasterIdLst>
  <p:sldIdLst>
    <p:sldId id="351" r:id="rId2"/>
    <p:sldId id="314" r:id="rId3"/>
    <p:sldId id="338" r:id="rId4"/>
    <p:sldId id="339" r:id="rId5"/>
    <p:sldId id="353" r:id="rId6"/>
    <p:sldId id="326" r:id="rId7"/>
    <p:sldId id="342" r:id="rId8"/>
    <p:sldId id="354" r:id="rId9"/>
    <p:sldId id="346" r:id="rId10"/>
    <p:sldId id="347" r:id="rId11"/>
    <p:sldId id="341" r:id="rId12"/>
    <p:sldId id="345" r:id="rId13"/>
    <p:sldId id="352" r:id="rId14"/>
    <p:sldId id="348" r:id="rId15"/>
    <p:sldId id="349" r:id="rId16"/>
    <p:sldId id="355" r:id="rId17"/>
    <p:sldId id="350" r:id="rId18"/>
    <p:sldId id="290" r:id="rId19"/>
  </p:sldIdLst>
  <p:sldSz cx="9144000" cy="6858000" type="screen4x3"/>
  <p:notesSz cx="6858000" cy="9144000"/>
  <p:defaultTextStyle>
    <a:defPPr>
      <a:defRPr lang="ru-RU"/>
    </a:defPPr>
    <a:lvl1pPr algn="ctr" rtl="0" fontAlgn="base">
      <a:lnSpc>
        <a:spcPct val="90000"/>
      </a:lnSpc>
      <a:spcBef>
        <a:spcPct val="0"/>
      </a:spcBef>
      <a:spcAft>
        <a:spcPct val="0"/>
      </a:spcAft>
      <a:defRPr sz="2000" b="1" kern="1200">
        <a:solidFill>
          <a:schemeClr val="bg1"/>
        </a:solidFill>
        <a:latin typeface="Arial" pitchFamily="34" charset="0"/>
        <a:ea typeface="+mn-ea"/>
        <a:cs typeface="Arial" pitchFamily="34" charset="0"/>
      </a:defRPr>
    </a:lvl1pPr>
    <a:lvl2pPr marL="457200" algn="ctr" rtl="0" fontAlgn="base">
      <a:lnSpc>
        <a:spcPct val="90000"/>
      </a:lnSpc>
      <a:spcBef>
        <a:spcPct val="0"/>
      </a:spcBef>
      <a:spcAft>
        <a:spcPct val="0"/>
      </a:spcAft>
      <a:defRPr sz="2000" b="1" kern="1200">
        <a:solidFill>
          <a:schemeClr val="bg1"/>
        </a:solidFill>
        <a:latin typeface="Arial" pitchFamily="34" charset="0"/>
        <a:ea typeface="+mn-ea"/>
        <a:cs typeface="Arial" pitchFamily="34" charset="0"/>
      </a:defRPr>
    </a:lvl2pPr>
    <a:lvl3pPr marL="914400" algn="ctr" rtl="0" fontAlgn="base">
      <a:lnSpc>
        <a:spcPct val="90000"/>
      </a:lnSpc>
      <a:spcBef>
        <a:spcPct val="0"/>
      </a:spcBef>
      <a:spcAft>
        <a:spcPct val="0"/>
      </a:spcAft>
      <a:defRPr sz="2000" b="1" kern="1200">
        <a:solidFill>
          <a:schemeClr val="bg1"/>
        </a:solidFill>
        <a:latin typeface="Arial" pitchFamily="34" charset="0"/>
        <a:ea typeface="+mn-ea"/>
        <a:cs typeface="Arial" pitchFamily="34" charset="0"/>
      </a:defRPr>
    </a:lvl3pPr>
    <a:lvl4pPr marL="1371600" algn="ctr" rtl="0" fontAlgn="base">
      <a:lnSpc>
        <a:spcPct val="90000"/>
      </a:lnSpc>
      <a:spcBef>
        <a:spcPct val="0"/>
      </a:spcBef>
      <a:spcAft>
        <a:spcPct val="0"/>
      </a:spcAft>
      <a:defRPr sz="2000" b="1" kern="1200">
        <a:solidFill>
          <a:schemeClr val="bg1"/>
        </a:solidFill>
        <a:latin typeface="Arial" pitchFamily="34" charset="0"/>
        <a:ea typeface="+mn-ea"/>
        <a:cs typeface="Arial" pitchFamily="34" charset="0"/>
      </a:defRPr>
    </a:lvl4pPr>
    <a:lvl5pPr marL="1828800" algn="ctr" rtl="0" fontAlgn="base">
      <a:lnSpc>
        <a:spcPct val="90000"/>
      </a:lnSpc>
      <a:spcBef>
        <a:spcPct val="0"/>
      </a:spcBef>
      <a:spcAft>
        <a:spcPct val="0"/>
      </a:spcAft>
      <a:defRPr sz="2000" b="1" kern="1200">
        <a:solidFill>
          <a:schemeClr val="bg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sz="2000" b="1" kern="1200">
        <a:solidFill>
          <a:schemeClr val="bg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sz="2000" b="1" kern="1200">
        <a:solidFill>
          <a:schemeClr val="bg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sz="2000" b="1" kern="1200">
        <a:solidFill>
          <a:schemeClr val="bg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sz="2000" b="1" kern="1200">
        <a:solidFill>
          <a:schemeClr val="bg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DD8"/>
    <a:srgbClr val="FFA1B5"/>
    <a:srgbClr val="C39BE1"/>
    <a:srgbClr val="ED839C"/>
    <a:srgbClr val="186A28"/>
    <a:srgbClr val="D5B8EA"/>
    <a:srgbClr val="A0FED8"/>
    <a:srgbClr val="9BFFC8"/>
    <a:srgbClr val="CF29C7"/>
    <a:srgbClr val="2FFF8D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D113A9D2-9D6B-4929-AA2D-F23B5EE8CBE7}" styleName="Стиль из темы 2 - акцент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37" autoAdjust="0"/>
    <p:restoredTop sz="97002" autoAdjust="0"/>
  </p:normalViewPr>
  <p:slideViewPr>
    <p:cSldViewPr snapToGrid="0">
      <p:cViewPr varScale="1">
        <p:scale>
          <a:sx n="116" d="100"/>
          <a:sy n="116" d="100"/>
        </p:scale>
        <p:origin x="-1494" y="-114"/>
      </p:cViewPr>
      <p:guideLst>
        <p:guide orient="horz" pos="3197"/>
        <p:guide orient="horz" pos="1162"/>
        <p:guide pos="3696"/>
        <p:guide pos="4921"/>
        <p:guide pos="839"/>
        <p:guide pos="1474"/>
        <p:guide pos="5012"/>
        <p:guide pos="748"/>
      </p:guideLst>
    </p:cSldViewPr>
  </p:slideViewPr>
  <p:outlineViewPr>
    <p:cViewPr>
      <p:scale>
        <a:sx n="33" d="100"/>
        <a:sy n="33" d="100"/>
      </p:scale>
      <p:origin x="0" y="798"/>
    </p:cViewPr>
  </p:outlineViewPr>
  <p:notesTextViewPr>
    <p:cViewPr>
      <p:scale>
        <a:sx n="100" d="100"/>
        <a:sy n="100" d="100"/>
      </p:scale>
      <p:origin x="0" y="0"/>
    </p:cViewPr>
  </p:notesText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3C866DE-0580-4003-A606-CAEC6C353674}" type="doc">
      <dgm:prSet loTypeId="urn:microsoft.com/office/officeart/2005/8/layout/default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99FDFD80-2D16-4751-A084-B25EBBD851FB}">
      <dgm:prSet phldrT="[Текст]" custT="1"/>
      <dgm:spPr>
        <a:solidFill>
          <a:srgbClr val="00B050"/>
        </a:solidFill>
      </dgm:spPr>
      <dgm:t>
        <a:bodyPr/>
        <a:lstStyle/>
        <a:p>
          <a:r>
            <a:rPr lang="ru-RU" sz="1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rPr>
            <a:t>Новосибирск</a:t>
          </a:r>
          <a:endParaRPr lang="ru-RU" sz="16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libri" pitchFamily="34" charset="0"/>
          </a:endParaRPr>
        </a:p>
      </dgm:t>
    </dgm:pt>
    <dgm:pt modelId="{89C4EA83-69F4-4573-9C29-FE5E151C52E4}" type="parTrans" cxnId="{ACD768FC-4F17-4FCB-B6B6-508955EFFFEB}">
      <dgm:prSet/>
      <dgm:spPr/>
      <dgm:t>
        <a:bodyPr/>
        <a:lstStyle/>
        <a:p>
          <a:endParaRPr lang="ru-RU" sz="1600"/>
        </a:p>
      </dgm:t>
    </dgm:pt>
    <dgm:pt modelId="{85293CAC-3646-4E92-98A2-0E673905CFDD}" type="sibTrans" cxnId="{ACD768FC-4F17-4FCB-B6B6-508955EFFFEB}">
      <dgm:prSet/>
      <dgm:spPr/>
      <dgm:t>
        <a:bodyPr/>
        <a:lstStyle/>
        <a:p>
          <a:endParaRPr lang="ru-RU" sz="1600"/>
        </a:p>
      </dgm:t>
    </dgm:pt>
    <dgm:pt modelId="{E8281D7E-30F5-4DED-9E28-3E7DAF626CCA}">
      <dgm:prSet phldrT="[Текст]" custT="1"/>
      <dgm:spPr>
        <a:solidFill>
          <a:srgbClr val="00B050"/>
        </a:solidFill>
      </dgm:spPr>
      <dgm:t>
        <a:bodyPr/>
        <a:lstStyle/>
        <a:p>
          <a:r>
            <a:rPr lang="ru-RU" sz="1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rPr>
            <a:t>Москва</a:t>
          </a:r>
          <a:endParaRPr lang="ru-RU" sz="16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libri" pitchFamily="34" charset="0"/>
          </a:endParaRPr>
        </a:p>
      </dgm:t>
    </dgm:pt>
    <dgm:pt modelId="{2C277AD2-31A3-4994-8A74-CBB9E71A60BF}" type="parTrans" cxnId="{6421C0F8-2EA8-4EAE-8E2A-CD606BA6520B}">
      <dgm:prSet/>
      <dgm:spPr/>
      <dgm:t>
        <a:bodyPr/>
        <a:lstStyle/>
        <a:p>
          <a:endParaRPr lang="ru-RU" sz="1600"/>
        </a:p>
      </dgm:t>
    </dgm:pt>
    <dgm:pt modelId="{59BF1B3A-4F4A-48FF-908F-00C6DAFD84C9}" type="sibTrans" cxnId="{6421C0F8-2EA8-4EAE-8E2A-CD606BA6520B}">
      <dgm:prSet/>
      <dgm:spPr/>
      <dgm:t>
        <a:bodyPr/>
        <a:lstStyle/>
        <a:p>
          <a:endParaRPr lang="ru-RU" sz="1600"/>
        </a:p>
      </dgm:t>
    </dgm:pt>
    <dgm:pt modelId="{F4484279-6675-429F-817D-7B71977C8C96}">
      <dgm:prSet phldrT="[Текст]" custT="1"/>
      <dgm:spPr>
        <a:solidFill>
          <a:srgbClr val="00B050"/>
        </a:solidFill>
      </dgm:spPr>
      <dgm:t>
        <a:bodyPr/>
        <a:lstStyle/>
        <a:p>
          <a:r>
            <a:rPr lang="ru-RU" sz="1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rPr>
            <a:t>Екатеринбург</a:t>
          </a:r>
          <a:endParaRPr lang="ru-RU" sz="16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libri" pitchFamily="34" charset="0"/>
          </a:endParaRPr>
        </a:p>
      </dgm:t>
    </dgm:pt>
    <dgm:pt modelId="{12A1EF12-19B3-4243-986A-DD8FDC69D33D}" type="parTrans" cxnId="{1A695899-097D-472C-9F95-3272DDBD94A4}">
      <dgm:prSet/>
      <dgm:spPr/>
      <dgm:t>
        <a:bodyPr/>
        <a:lstStyle/>
        <a:p>
          <a:endParaRPr lang="ru-RU" sz="1600"/>
        </a:p>
      </dgm:t>
    </dgm:pt>
    <dgm:pt modelId="{2401A9F0-18CA-4A6B-80E2-B2A8C1BDA7C0}" type="sibTrans" cxnId="{1A695899-097D-472C-9F95-3272DDBD94A4}">
      <dgm:prSet/>
      <dgm:spPr/>
      <dgm:t>
        <a:bodyPr/>
        <a:lstStyle/>
        <a:p>
          <a:endParaRPr lang="ru-RU" sz="1600"/>
        </a:p>
      </dgm:t>
    </dgm:pt>
    <dgm:pt modelId="{5CA8B997-15F8-46A6-8DE2-082F8EBD6A1F}">
      <dgm:prSet phldrT="[Текст]" custT="1"/>
      <dgm:spPr>
        <a:solidFill>
          <a:srgbClr val="00B050"/>
        </a:solidFill>
      </dgm:spPr>
      <dgm:t>
        <a:bodyPr/>
        <a:lstStyle/>
        <a:p>
          <a:r>
            <a:rPr lang="ru-RU" sz="1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rPr>
            <a:t>МОУ</a:t>
          </a:r>
          <a:endParaRPr lang="ru-RU" sz="16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libri" pitchFamily="34" charset="0"/>
          </a:endParaRPr>
        </a:p>
      </dgm:t>
    </dgm:pt>
    <dgm:pt modelId="{B52A6B47-C100-48ED-B8B9-898E34459E72}" type="parTrans" cxnId="{C96EDD40-E6A8-41EE-A9E6-F91C281733C5}">
      <dgm:prSet/>
      <dgm:spPr/>
      <dgm:t>
        <a:bodyPr/>
        <a:lstStyle/>
        <a:p>
          <a:endParaRPr lang="ru-RU" sz="1600"/>
        </a:p>
      </dgm:t>
    </dgm:pt>
    <dgm:pt modelId="{6876C434-EB56-4571-808A-4EDC34CB5AC4}" type="sibTrans" cxnId="{C96EDD40-E6A8-41EE-A9E6-F91C281733C5}">
      <dgm:prSet/>
      <dgm:spPr/>
      <dgm:t>
        <a:bodyPr/>
        <a:lstStyle/>
        <a:p>
          <a:endParaRPr lang="ru-RU" sz="1600"/>
        </a:p>
      </dgm:t>
    </dgm:pt>
    <dgm:pt modelId="{1F428F15-3ACE-4C6B-A306-A3C6D74AD833}" type="pres">
      <dgm:prSet presAssocID="{F3C866DE-0580-4003-A606-CAEC6C353674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61994BE-73AB-4ABB-9C67-A43FA2473993}" type="pres">
      <dgm:prSet presAssocID="{99FDFD80-2D16-4751-A084-B25EBBD851FB}" presName="node" presStyleLbl="node1" presStyleIdx="0" presStyleCnt="4" custLinFactNeighborX="2342" custLinFactNeighborY="2195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2817511-90FD-43FC-8FF3-4E27FC89609D}" type="pres">
      <dgm:prSet presAssocID="{85293CAC-3646-4E92-98A2-0E673905CFDD}" presName="sibTrans" presStyleCnt="0"/>
      <dgm:spPr/>
    </dgm:pt>
    <dgm:pt modelId="{71DB36C6-588B-4FD2-A1FC-013997A1C99E}" type="pres">
      <dgm:prSet presAssocID="{E8281D7E-30F5-4DED-9E28-3E7DAF626CCA}" presName="node" presStyleLbl="node1" presStyleIdx="1" presStyleCnt="4" custLinFactNeighborX="2342" custLinFactNeighborY="2195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FBA8DBE-8C5F-4925-A260-5E52B9B8854D}" type="pres">
      <dgm:prSet presAssocID="{59BF1B3A-4F4A-48FF-908F-00C6DAFD84C9}" presName="sibTrans" presStyleCnt="0"/>
      <dgm:spPr/>
    </dgm:pt>
    <dgm:pt modelId="{7A023B34-AF09-4CDF-9492-2095F5B632DD}" type="pres">
      <dgm:prSet presAssocID="{F4484279-6675-429F-817D-7B71977C8C96}" presName="node" presStyleLbl="node1" presStyleIdx="2" presStyleCnt="4" custScaleX="112357" custLinFactNeighborX="2342" custLinFactNeighborY="2195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3F8B716-AA3E-4040-ADF4-D4E757BA7BC7}" type="pres">
      <dgm:prSet presAssocID="{2401A9F0-18CA-4A6B-80E2-B2A8C1BDA7C0}" presName="sibTrans" presStyleCnt="0"/>
      <dgm:spPr/>
    </dgm:pt>
    <dgm:pt modelId="{0033C70B-476D-4C2D-A960-561DD635F5F1}" type="pres">
      <dgm:prSet presAssocID="{5CA8B997-15F8-46A6-8DE2-082F8EBD6A1F}" presName="node" presStyleLbl="node1" presStyleIdx="3" presStyleCnt="4" custLinFactNeighborX="2360" custLinFactNeighborY="2323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421C0F8-2EA8-4EAE-8E2A-CD606BA6520B}" srcId="{F3C866DE-0580-4003-A606-CAEC6C353674}" destId="{E8281D7E-30F5-4DED-9E28-3E7DAF626CCA}" srcOrd="1" destOrd="0" parTransId="{2C277AD2-31A3-4994-8A74-CBB9E71A60BF}" sibTransId="{59BF1B3A-4F4A-48FF-908F-00C6DAFD84C9}"/>
    <dgm:cxn modelId="{2E1816E4-1E96-40DA-BA4D-358B331D34D2}" type="presOf" srcId="{E8281D7E-30F5-4DED-9E28-3E7DAF626CCA}" destId="{71DB36C6-588B-4FD2-A1FC-013997A1C99E}" srcOrd="0" destOrd="0" presId="urn:microsoft.com/office/officeart/2005/8/layout/default"/>
    <dgm:cxn modelId="{80229C08-8604-41EE-852E-6837F0A2F1EF}" type="presOf" srcId="{99FDFD80-2D16-4751-A084-B25EBBD851FB}" destId="{A61994BE-73AB-4ABB-9C67-A43FA2473993}" srcOrd="0" destOrd="0" presId="urn:microsoft.com/office/officeart/2005/8/layout/default"/>
    <dgm:cxn modelId="{564E9353-6647-45FB-A7DD-B7B66476DBFB}" type="presOf" srcId="{F4484279-6675-429F-817D-7B71977C8C96}" destId="{7A023B34-AF09-4CDF-9492-2095F5B632DD}" srcOrd="0" destOrd="0" presId="urn:microsoft.com/office/officeart/2005/8/layout/default"/>
    <dgm:cxn modelId="{ACD768FC-4F17-4FCB-B6B6-508955EFFFEB}" srcId="{F3C866DE-0580-4003-A606-CAEC6C353674}" destId="{99FDFD80-2D16-4751-A084-B25EBBD851FB}" srcOrd="0" destOrd="0" parTransId="{89C4EA83-69F4-4573-9C29-FE5E151C52E4}" sibTransId="{85293CAC-3646-4E92-98A2-0E673905CFDD}"/>
    <dgm:cxn modelId="{C96EDD40-E6A8-41EE-A9E6-F91C281733C5}" srcId="{F3C866DE-0580-4003-A606-CAEC6C353674}" destId="{5CA8B997-15F8-46A6-8DE2-082F8EBD6A1F}" srcOrd="3" destOrd="0" parTransId="{B52A6B47-C100-48ED-B8B9-898E34459E72}" sibTransId="{6876C434-EB56-4571-808A-4EDC34CB5AC4}"/>
    <dgm:cxn modelId="{0E76659D-3E97-4604-BDEF-5B9D2C6B8666}" type="presOf" srcId="{5CA8B997-15F8-46A6-8DE2-082F8EBD6A1F}" destId="{0033C70B-476D-4C2D-A960-561DD635F5F1}" srcOrd="0" destOrd="0" presId="urn:microsoft.com/office/officeart/2005/8/layout/default"/>
    <dgm:cxn modelId="{1A695899-097D-472C-9F95-3272DDBD94A4}" srcId="{F3C866DE-0580-4003-A606-CAEC6C353674}" destId="{F4484279-6675-429F-817D-7B71977C8C96}" srcOrd="2" destOrd="0" parTransId="{12A1EF12-19B3-4243-986A-DD8FDC69D33D}" sibTransId="{2401A9F0-18CA-4A6B-80E2-B2A8C1BDA7C0}"/>
    <dgm:cxn modelId="{18CEF54A-F558-41D9-A406-568AE0526CF4}" type="presOf" srcId="{F3C866DE-0580-4003-A606-CAEC6C353674}" destId="{1F428F15-3ACE-4C6B-A306-A3C6D74AD833}" srcOrd="0" destOrd="0" presId="urn:microsoft.com/office/officeart/2005/8/layout/default"/>
    <dgm:cxn modelId="{85464123-7BF8-41E9-8ECE-CAE6416E3D2C}" type="presParOf" srcId="{1F428F15-3ACE-4C6B-A306-A3C6D74AD833}" destId="{A61994BE-73AB-4ABB-9C67-A43FA2473993}" srcOrd="0" destOrd="0" presId="urn:microsoft.com/office/officeart/2005/8/layout/default"/>
    <dgm:cxn modelId="{76F37C7D-A1EA-48CA-B7F7-953948B74324}" type="presParOf" srcId="{1F428F15-3ACE-4C6B-A306-A3C6D74AD833}" destId="{82817511-90FD-43FC-8FF3-4E27FC89609D}" srcOrd="1" destOrd="0" presId="urn:microsoft.com/office/officeart/2005/8/layout/default"/>
    <dgm:cxn modelId="{CB17B495-903F-4D1A-A599-8CB619C7AFDB}" type="presParOf" srcId="{1F428F15-3ACE-4C6B-A306-A3C6D74AD833}" destId="{71DB36C6-588B-4FD2-A1FC-013997A1C99E}" srcOrd="2" destOrd="0" presId="urn:microsoft.com/office/officeart/2005/8/layout/default"/>
    <dgm:cxn modelId="{86C2461B-0A83-4669-9B18-7CF24598ABCC}" type="presParOf" srcId="{1F428F15-3ACE-4C6B-A306-A3C6D74AD833}" destId="{FFBA8DBE-8C5F-4925-A260-5E52B9B8854D}" srcOrd="3" destOrd="0" presId="urn:microsoft.com/office/officeart/2005/8/layout/default"/>
    <dgm:cxn modelId="{D7242923-760B-48B7-AE6A-875CEB1552FB}" type="presParOf" srcId="{1F428F15-3ACE-4C6B-A306-A3C6D74AD833}" destId="{7A023B34-AF09-4CDF-9492-2095F5B632DD}" srcOrd="4" destOrd="0" presId="urn:microsoft.com/office/officeart/2005/8/layout/default"/>
    <dgm:cxn modelId="{12A30884-423B-4173-8913-05EF6EE02AA5}" type="presParOf" srcId="{1F428F15-3ACE-4C6B-A306-A3C6D74AD833}" destId="{23F8B716-AA3E-4040-ADF4-D4E757BA7BC7}" srcOrd="5" destOrd="0" presId="urn:microsoft.com/office/officeart/2005/8/layout/default"/>
    <dgm:cxn modelId="{97A05529-F78C-419F-80FE-CAC00D7F6424}" type="presParOf" srcId="{1F428F15-3ACE-4C6B-A306-A3C6D74AD833}" destId="{0033C70B-476D-4C2D-A960-561DD635F5F1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EAB4BF7-FFB9-4428-B6D1-3EFCA3EDA49F}" type="doc">
      <dgm:prSet loTypeId="urn:microsoft.com/office/officeart/2005/8/layout/vList5" loCatId="list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DE904A9-398E-4E9A-A755-2DC07384C790}">
      <dgm:prSet phldrT="[Текст]" custT="1"/>
      <dgm:spPr>
        <a:solidFill>
          <a:srgbClr val="00B050"/>
        </a:solidFill>
        <a:effectLst/>
      </dgm:spPr>
      <dgm:t>
        <a:bodyPr/>
        <a:lstStyle/>
        <a:p>
          <a:r>
            <a:rPr lang="ru-RU" sz="1800" dirty="0" smtClean="0">
              <a:latin typeface="Calibri" pitchFamily="34" charset="0"/>
            </a:rPr>
            <a:t>Своевременная консолидация отдельных дней в течении года в случае внесения изменения в данные учета</a:t>
          </a:r>
          <a:endParaRPr lang="ru-RU" sz="1800" dirty="0">
            <a:latin typeface="Calibri" pitchFamily="34" charset="0"/>
          </a:endParaRPr>
        </a:p>
      </dgm:t>
    </dgm:pt>
    <dgm:pt modelId="{360E7F2A-A794-4CE4-8922-7B71DCFE7CCA}" type="parTrans" cxnId="{2E510EB2-5AB7-47DE-94FF-A6D5563FD284}">
      <dgm:prSet/>
      <dgm:spPr/>
      <dgm:t>
        <a:bodyPr/>
        <a:lstStyle/>
        <a:p>
          <a:endParaRPr lang="ru-RU"/>
        </a:p>
      </dgm:t>
    </dgm:pt>
    <dgm:pt modelId="{55A6029E-898F-45CE-BB8C-DAF9C8E5C5E2}" type="sibTrans" cxnId="{2E510EB2-5AB7-47DE-94FF-A6D5563FD284}">
      <dgm:prSet/>
      <dgm:spPr/>
      <dgm:t>
        <a:bodyPr/>
        <a:lstStyle/>
        <a:p>
          <a:endParaRPr lang="ru-RU"/>
        </a:p>
      </dgm:t>
    </dgm:pt>
    <dgm:pt modelId="{39449624-57E2-4BAF-9A83-316BCC3D0D33}">
      <dgm:prSet phldrT="[Текст]"/>
      <dgm:spPr>
        <a:solidFill>
          <a:schemeClr val="accent2">
            <a:alpha val="86000"/>
          </a:schemeClr>
        </a:solidFill>
      </dgm:spPr>
      <dgm:t>
        <a:bodyPr/>
        <a:lstStyle/>
        <a:p>
          <a:r>
            <a:rPr lang="ru-RU" dirty="0" smtClean="0">
              <a:solidFill>
                <a:schemeClr val="accent6">
                  <a:lumMod val="50000"/>
                </a:schemeClr>
              </a:solidFill>
            </a:rPr>
            <a:t>KB-366</a:t>
          </a:r>
          <a:endParaRPr lang="ru-RU" dirty="0">
            <a:solidFill>
              <a:schemeClr val="accent6">
                <a:lumMod val="50000"/>
              </a:schemeClr>
            </a:solidFill>
          </a:endParaRPr>
        </a:p>
      </dgm:t>
    </dgm:pt>
    <dgm:pt modelId="{3E704AD1-04AF-4E90-8BED-E1A9EE901D6F}" type="parTrans" cxnId="{A10ABFEF-F9E8-4BE0-8B34-3241D829FCC6}">
      <dgm:prSet/>
      <dgm:spPr/>
      <dgm:t>
        <a:bodyPr/>
        <a:lstStyle/>
        <a:p>
          <a:endParaRPr lang="ru-RU"/>
        </a:p>
      </dgm:t>
    </dgm:pt>
    <dgm:pt modelId="{6FBEA203-EFEB-43DE-AE30-3E1E155C6461}" type="sibTrans" cxnId="{A10ABFEF-F9E8-4BE0-8B34-3241D829FCC6}">
      <dgm:prSet/>
      <dgm:spPr/>
      <dgm:t>
        <a:bodyPr/>
        <a:lstStyle/>
        <a:p>
          <a:endParaRPr lang="ru-RU"/>
        </a:p>
      </dgm:t>
    </dgm:pt>
    <dgm:pt modelId="{3A53FE52-7851-4768-9A70-11FE177C2079}">
      <dgm:prSet phldrT="[Текст]" custT="1"/>
      <dgm:spPr>
        <a:solidFill>
          <a:srgbClr val="00B050"/>
        </a:solidFill>
        <a:effectLst/>
      </dgm:spPr>
      <dgm:t>
        <a:bodyPr/>
        <a:lstStyle/>
        <a:p>
          <a:r>
            <a:rPr lang="ru-RU" sz="2000" dirty="0" smtClean="0">
              <a:latin typeface="Calibri" pitchFamily="34" charset="0"/>
            </a:rPr>
            <a:t>Корректная Настройка справочника Федеральный календарь</a:t>
          </a:r>
          <a:endParaRPr lang="ru-RU" sz="2000" dirty="0">
            <a:latin typeface="Calibri" pitchFamily="34" charset="0"/>
          </a:endParaRPr>
        </a:p>
      </dgm:t>
    </dgm:pt>
    <dgm:pt modelId="{DE16714C-1D5C-4271-8D4D-3F841F5BBEC3}" type="parTrans" cxnId="{A2082A17-38E5-4391-A266-34E250D1714B}">
      <dgm:prSet/>
      <dgm:spPr/>
      <dgm:t>
        <a:bodyPr/>
        <a:lstStyle/>
        <a:p>
          <a:endParaRPr lang="ru-RU"/>
        </a:p>
      </dgm:t>
    </dgm:pt>
    <dgm:pt modelId="{4F010AB1-5618-4E28-8DEA-56017D0176F3}" type="sibTrans" cxnId="{A2082A17-38E5-4391-A266-34E250D1714B}">
      <dgm:prSet/>
      <dgm:spPr/>
      <dgm:t>
        <a:bodyPr/>
        <a:lstStyle/>
        <a:p>
          <a:endParaRPr lang="ru-RU"/>
        </a:p>
      </dgm:t>
    </dgm:pt>
    <dgm:pt modelId="{C1566F21-0824-4BE3-8113-C5F18DBED454}">
      <dgm:prSet phldrT="[Текст]" custT="1"/>
      <dgm:spPr>
        <a:solidFill>
          <a:srgbClr val="00B050"/>
        </a:solidFill>
        <a:effectLst/>
      </dgm:spPr>
      <dgm:t>
        <a:bodyPr/>
        <a:lstStyle/>
        <a:p>
          <a:r>
            <a:rPr lang="ru-RU" sz="1800" dirty="0" smtClean="0">
              <a:latin typeface="Calibri" pitchFamily="34" charset="0"/>
            </a:rPr>
            <a:t>Применение верных параметров при формировании Главных книг</a:t>
          </a:r>
          <a:endParaRPr lang="ru-RU" sz="1800" dirty="0">
            <a:latin typeface="Calibri" pitchFamily="34" charset="0"/>
          </a:endParaRPr>
        </a:p>
      </dgm:t>
    </dgm:pt>
    <dgm:pt modelId="{36CC97C9-ADFC-459A-A322-4C933DD581AD}" type="parTrans" cxnId="{EDF1B66E-6484-4FEC-A89B-F083AB5E32A1}">
      <dgm:prSet/>
      <dgm:spPr/>
      <dgm:t>
        <a:bodyPr/>
        <a:lstStyle/>
        <a:p>
          <a:endParaRPr lang="ru-RU"/>
        </a:p>
      </dgm:t>
    </dgm:pt>
    <dgm:pt modelId="{EDFF44A3-C15A-457D-AA43-25EDF71B6ACA}" type="sibTrans" cxnId="{EDF1B66E-6484-4FEC-A89B-F083AB5E32A1}">
      <dgm:prSet/>
      <dgm:spPr/>
      <dgm:t>
        <a:bodyPr/>
        <a:lstStyle/>
        <a:p>
          <a:endParaRPr lang="ru-RU"/>
        </a:p>
      </dgm:t>
    </dgm:pt>
    <dgm:pt modelId="{7D891C8E-4F4A-4A42-A8EF-5BC6B4DE206D}">
      <dgm:prSet phldrT="[Текст]"/>
      <dgm:spPr>
        <a:solidFill>
          <a:schemeClr val="accent2">
            <a:alpha val="86000"/>
          </a:schemeClr>
        </a:solidFill>
      </dgm:spPr>
      <dgm:t>
        <a:bodyPr/>
        <a:lstStyle/>
        <a:p>
          <a:r>
            <a:rPr lang="ru-RU" dirty="0" smtClean="0">
              <a:solidFill>
                <a:schemeClr val="accent6">
                  <a:lumMod val="50000"/>
                </a:schemeClr>
              </a:solidFill>
            </a:rPr>
            <a:t>KB-506</a:t>
          </a:r>
          <a:endParaRPr lang="ru-RU" dirty="0">
            <a:solidFill>
              <a:schemeClr val="accent6">
                <a:lumMod val="50000"/>
              </a:schemeClr>
            </a:solidFill>
          </a:endParaRPr>
        </a:p>
      </dgm:t>
    </dgm:pt>
    <dgm:pt modelId="{0E403D93-C9DB-4160-83A8-1B1382107041}" type="parTrans" cxnId="{29B6BBA7-F6FB-4449-8F9C-0512EE892894}">
      <dgm:prSet/>
      <dgm:spPr/>
      <dgm:t>
        <a:bodyPr/>
        <a:lstStyle/>
        <a:p>
          <a:endParaRPr lang="ru-RU"/>
        </a:p>
      </dgm:t>
    </dgm:pt>
    <dgm:pt modelId="{DB4749C4-2E37-4A8E-8101-53AF741DB508}" type="sibTrans" cxnId="{29B6BBA7-F6FB-4449-8F9C-0512EE892894}">
      <dgm:prSet/>
      <dgm:spPr/>
      <dgm:t>
        <a:bodyPr/>
        <a:lstStyle/>
        <a:p>
          <a:endParaRPr lang="ru-RU"/>
        </a:p>
      </dgm:t>
    </dgm:pt>
    <dgm:pt modelId="{0CEAF8E6-49BF-448D-B85D-56A818A241B0}" type="pres">
      <dgm:prSet presAssocID="{0EAB4BF7-FFB9-4428-B6D1-3EFCA3EDA49F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C412588-FE83-4B7F-840E-BA23D827218D}" type="pres">
      <dgm:prSet presAssocID="{8DE904A9-398E-4E9A-A755-2DC07384C790}" presName="linNode" presStyleCnt="0"/>
      <dgm:spPr/>
    </dgm:pt>
    <dgm:pt modelId="{DC4E8BE8-682B-4345-902B-8410A1056FC7}" type="pres">
      <dgm:prSet presAssocID="{8DE904A9-398E-4E9A-A755-2DC07384C790}" presName="parentText" presStyleLbl="node1" presStyleIdx="0" presStyleCnt="3" custScaleX="246735" custLinFactNeighborX="-1242" custLinFactNeighborY="-554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69C6049-B6BB-445A-83EA-CAC1B0B580E2}" type="pres">
      <dgm:prSet presAssocID="{8DE904A9-398E-4E9A-A755-2DC07384C790}" presName="descendantText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FB1CA7E-1853-4FD5-B3A7-7493206F9786}" type="pres">
      <dgm:prSet presAssocID="{55A6029E-898F-45CE-BB8C-DAF9C8E5C5E2}" presName="sp" presStyleCnt="0"/>
      <dgm:spPr/>
    </dgm:pt>
    <dgm:pt modelId="{C2676E96-7BC2-40CB-A640-C63912A7B96C}" type="pres">
      <dgm:prSet presAssocID="{3A53FE52-7851-4768-9A70-11FE177C2079}" presName="linNode" presStyleCnt="0"/>
      <dgm:spPr/>
    </dgm:pt>
    <dgm:pt modelId="{08951710-BD90-4C53-8847-DDBC63A5CF08}" type="pres">
      <dgm:prSet presAssocID="{3A53FE52-7851-4768-9A70-11FE177C2079}" presName="parentText" presStyleLbl="node1" presStyleIdx="1" presStyleCnt="3" custScaleX="277778" custScaleY="53056" custLinFactNeighborX="-3456" custLinFactNeighborY="108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BDF2238-0E5E-4214-A5D2-59437D583ED7}" type="pres">
      <dgm:prSet presAssocID="{4F010AB1-5618-4E28-8DEA-56017D0176F3}" presName="sp" presStyleCnt="0"/>
      <dgm:spPr/>
    </dgm:pt>
    <dgm:pt modelId="{6907643C-A8E3-4441-8C0E-8605722E6430}" type="pres">
      <dgm:prSet presAssocID="{C1566F21-0824-4BE3-8113-C5F18DBED454}" presName="linNode" presStyleCnt="0"/>
      <dgm:spPr/>
    </dgm:pt>
    <dgm:pt modelId="{5123665D-F406-4DDC-B868-12E1DB0EE5E6}" type="pres">
      <dgm:prSet presAssocID="{C1566F21-0824-4BE3-8113-C5F18DBED454}" presName="parentText" presStyleLbl="node1" presStyleIdx="2" presStyleCnt="3" custScaleX="246735" custLinFactNeighborX="238" custLinFactNeighborY="-203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92E56C0-FF9F-4F23-8910-907A6935EA57}" type="pres">
      <dgm:prSet presAssocID="{C1566F21-0824-4BE3-8113-C5F18DBED454}" presName="descendantText" presStyleLbl="alignAccFollowNode1" presStyleIdx="1" presStyleCnt="2" custLinFactNeighborX="-439" custLinFactNeighborY="338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9B6BBA7-F6FB-4449-8F9C-0512EE892894}" srcId="{C1566F21-0824-4BE3-8113-C5F18DBED454}" destId="{7D891C8E-4F4A-4A42-A8EF-5BC6B4DE206D}" srcOrd="0" destOrd="0" parTransId="{0E403D93-C9DB-4160-83A8-1B1382107041}" sibTransId="{DB4749C4-2E37-4A8E-8101-53AF741DB508}"/>
    <dgm:cxn modelId="{EDF1B66E-6484-4FEC-A89B-F083AB5E32A1}" srcId="{0EAB4BF7-FFB9-4428-B6D1-3EFCA3EDA49F}" destId="{C1566F21-0824-4BE3-8113-C5F18DBED454}" srcOrd="2" destOrd="0" parTransId="{36CC97C9-ADFC-459A-A322-4C933DD581AD}" sibTransId="{EDFF44A3-C15A-457D-AA43-25EDF71B6ACA}"/>
    <dgm:cxn modelId="{F8E1C592-8B3A-4C12-B4DD-DC6D8A7CFAC9}" type="presOf" srcId="{8DE904A9-398E-4E9A-A755-2DC07384C790}" destId="{DC4E8BE8-682B-4345-902B-8410A1056FC7}" srcOrd="0" destOrd="0" presId="urn:microsoft.com/office/officeart/2005/8/layout/vList5"/>
    <dgm:cxn modelId="{A10ABFEF-F9E8-4BE0-8B34-3241D829FCC6}" srcId="{8DE904A9-398E-4E9A-A755-2DC07384C790}" destId="{39449624-57E2-4BAF-9A83-316BCC3D0D33}" srcOrd="0" destOrd="0" parTransId="{3E704AD1-04AF-4E90-8BED-E1A9EE901D6F}" sibTransId="{6FBEA203-EFEB-43DE-AE30-3E1E155C6461}"/>
    <dgm:cxn modelId="{2E510EB2-5AB7-47DE-94FF-A6D5563FD284}" srcId="{0EAB4BF7-FFB9-4428-B6D1-3EFCA3EDA49F}" destId="{8DE904A9-398E-4E9A-A755-2DC07384C790}" srcOrd="0" destOrd="0" parTransId="{360E7F2A-A794-4CE4-8922-7B71DCFE7CCA}" sibTransId="{55A6029E-898F-45CE-BB8C-DAF9C8E5C5E2}"/>
    <dgm:cxn modelId="{0869B37E-3CA4-4E0B-9007-17535B3EE109}" type="presOf" srcId="{7D891C8E-4F4A-4A42-A8EF-5BC6B4DE206D}" destId="{392E56C0-FF9F-4F23-8910-907A6935EA57}" srcOrd="0" destOrd="0" presId="urn:microsoft.com/office/officeart/2005/8/layout/vList5"/>
    <dgm:cxn modelId="{E4B70704-D93F-465B-AD71-FCF750D887A1}" type="presOf" srcId="{C1566F21-0824-4BE3-8113-C5F18DBED454}" destId="{5123665D-F406-4DDC-B868-12E1DB0EE5E6}" srcOrd="0" destOrd="0" presId="urn:microsoft.com/office/officeart/2005/8/layout/vList5"/>
    <dgm:cxn modelId="{A552A743-FD34-4068-AE90-46DAF221A075}" type="presOf" srcId="{0EAB4BF7-FFB9-4428-B6D1-3EFCA3EDA49F}" destId="{0CEAF8E6-49BF-448D-B85D-56A818A241B0}" srcOrd="0" destOrd="0" presId="urn:microsoft.com/office/officeart/2005/8/layout/vList5"/>
    <dgm:cxn modelId="{42D2B9DF-9278-4B5E-BD88-ACCB8B9B6117}" type="presOf" srcId="{3A53FE52-7851-4768-9A70-11FE177C2079}" destId="{08951710-BD90-4C53-8847-DDBC63A5CF08}" srcOrd="0" destOrd="0" presId="urn:microsoft.com/office/officeart/2005/8/layout/vList5"/>
    <dgm:cxn modelId="{A2082A17-38E5-4391-A266-34E250D1714B}" srcId="{0EAB4BF7-FFB9-4428-B6D1-3EFCA3EDA49F}" destId="{3A53FE52-7851-4768-9A70-11FE177C2079}" srcOrd="1" destOrd="0" parTransId="{DE16714C-1D5C-4271-8D4D-3F841F5BBEC3}" sibTransId="{4F010AB1-5618-4E28-8DEA-56017D0176F3}"/>
    <dgm:cxn modelId="{0C55BA78-D49E-4DBF-8FB1-4816CB948616}" type="presOf" srcId="{39449624-57E2-4BAF-9A83-316BCC3D0D33}" destId="{169C6049-B6BB-445A-83EA-CAC1B0B580E2}" srcOrd="0" destOrd="0" presId="urn:microsoft.com/office/officeart/2005/8/layout/vList5"/>
    <dgm:cxn modelId="{5FD0CBB9-531B-48A6-AE9F-DE3CF20A3692}" type="presParOf" srcId="{0CEAF8E6-49BF-448D-B85D-56A818A241B0}" destId="{AC412588-FE83-4B7F-840E-BA23D827218D}" srcOrd="0" destOrd="0" presId="urn:microsoft.com/office/officeart/2005/8/layout/vList5"/>
    <dgm:cxn modelId="{F55944EB-0C34-4CEA-AABA-F662930B279E}" type="presParOf" srcId="{AC412588-FE83-4B7F-840E-BA23D827218D}" destId="{DC4E8BE8-682B-4345-902B-8410A1056FC7}" srcOrd="0" destOrd="0" presId="urn:microsoft.com/office/officeart/2005/8/layout/vList5"/>
    <dgm:cxn modelId="{3789A872-5678-4806-A967-FB86046F12E6}" type="presParOf" srcId="{AC412588-FE83-4B7F-840E-BA23D827218D}" destId="{169C6049-B6BB-445A-83EA-CAC1B0B580E2}" srcOrd="1" destOrd="0" presId="urn:microsoft.com/office/officeart/2005/8/layout/vList5"/>
    <dgm:cxn modelId="{001B991A-7BAF-486B-AFC5-72DF9924379A}" type="presParOf" srcId="{0CEAF8E6-49BF-448D-B85D-56A818A241B0}" destId="{8FB1CA7E-1853-4FD5-B3A7-7493206F9786}" srcOrd="1" destOrd="0" presId="urn:microsoft.com/office/officeart/2005/8/layout/vList5"/>
    <dgm:cxn modelId="{84DAA2DC-B1AF-461A-B700-01D3BA94F098}" type="presParOf" srcId="{0CEAF8E6-49BF-448D-B85D-56A818A241B0}" destId="{C2676E96-7BC2-40CB-A640-C63912A7B96C}" srcOrd="2" destOrd="0" presId="urn:microsoft.com/office/officeart/2005/8/layout/vList5"/>
    <dgm:cxn modelId="{3B7DF17A-7161-41A2-A17D-C4576EBCA3FD}" type="presParOf" srcId="{C2676E96-7BC2-40CB-A640-C63912A7B96C}" destId="{08951710-BD90-4C53-8847-DDBC63A5CF08}" srcOrd="0" destOrd="0" presId="urn:microsoft.com/office/officeart/2005/8/layout/vList5"/>
    <dgm:cxn modelId="{7A14BFCF-EDC9-4DD2-AC68-CBE27F9CE4F0}" type="presParOf" srcId="{0CEAF8E6-49BF-448D-B85D-56A818A241B0}" destId="{3BDF2238-0E5E-4214-A5D2-59437D583ED7}" srcOrd="3" destOrd="0" presId="urn:microsoft.com/office/officeart/2005/8/layout/vList5"/>
    <dgm:cxn modelId="{84B57015-3578-45A3-ADC1-33C086D0D480}" type="presParOf" srcId="{0CEAF8E6-49BF-448D-B85D-56A818A241B0}" destId="{6907643C-A8E3-4441-8C0E-8605722E6430}" srcOrd="4" destOrd="0" presId="urn:microsoft.com/office/officeart/2005/8/layout/vList5"/>
    <dgm:cxn modelId="{B5E13DC3-2725-4CDC-A54D-5CB9339CA972}" type="presParOf" srcId="{6907643C-A8E3-4441-8C0E-8605722E6430}" destId="{5123665D-F406-4DDC-B868-12E1DB0EE5E6}" srcOrd="0" destOrd="0" presId="urn:microsoft.com/office/officeart/2005/8/layout/vList5"/>
    <dgm:cxn modelId="{03335E51-C805-4F25-B28C-074CD72147A2}" type="presParOf" srcId="{6907643C-A8E3-4441-8C0E-8605722E6430}" destId="{392E56C0-FF9F-4F23-8910-907A6935EA57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151A28F-7808-4A4B-BF8B-1ED40D6B529A}" type="doc">
      <dgm:prSet loTypeId="urn:microsoft.com/office/officeart/2005/8/layout/process4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87713E4A-8B9C-46F8-A6BC-49829D4FF393}">
      <dgm:prSet phldrT="[Текст]"/>
      <dgm:spPr>
        <a:gradFill flip="none" rotWithShape="0">
          <a:gsLst>
            <a:gs pos="0">
              <a:srgbClr val="C39BE1">
                <a:shade val="30000"/>
                <a:satMod val="115000"/>
              </a:srgbClr>
            </a:gs>
            <a:gs pos="50000">
              <a:srgbClr val="C39BE1">
                <a:shade val="67500"/>
                <a:satMod val="115000"/>
              </a:srgbClr>
            </a:gs>
            <a:gs pos="100000">
              <a:srgbClr val="C39BE1">
                <a:shade val="100000"/>
                <a:satMod val="115000"/>
              </a:srgbClr>
            </a:gs>
          </a:gsLst>
          <a:lin ang="5400000" scaled="1"/>
          <a:tileRect/>
        </a:gradFill>
      </dgm:spPr>
      <dgm:t>
        <a:bodyPr/>
        <a:lstStyle/>
        <a:p>
          <a:r>
            <a:rPr lang="ru-RU" dirty="0" smtClean="0">
              <a:latin typeface="Calibri" pitchFamily="34" charset="0"/>
            </a:rPr>
            <a:t>Завершение операций в дополнительном периоде отчетного финансового года</a:t>
          </a:r>
          <a:endParaRPr lang="ru-RU" dirty="0">
            <a:latin typeface="Calibri" pitchFamily="34" charset="0"/>
          </a:endParaRPr>
        </a:p>
      </dgm:t>
    </dgm:pt>
    <dgm:pt modelId="{6A6978F0-08FD-4FC1-AD22-748EA1265AD7}" type="parTrans" cxnId="{C509879E-2ED4-4C4E-BF81-68D8AF30639D}">
      <dgm:prSet/>
      <dgm:spPr/>
      <dgm:t>
        <a:bodyPr/>
        <a:lstStyle/>
        <a:p>
          <a:endParaRPr lang="ru-RU"/>
        </a:p>
      </dgm:t>
    </dgm:pt>
    <dgm:pt modelId="{E5C40F38-5275-44C9-9A3C-789AD1155FB6}" type="sibTrans" cxnId="{C509879E-2ED4-4C4E-BF81-68D8AF30639D}">
      <dgm:prSet/>
      <dgm:spPr/>
      <dgm:t>
        <a:bodyPr/>
        <a:lstStyle/>
        <a:p>
          <a:endParaRPr lang="ru-RU"/>
        </a:p>
      </dgm:t>
    </dgm:pt>
    <dgm:pt modelId="{D4B471BE-6810-4626-AB82-59AD5E6D46EE}">
      <dgm:prSet phldrT="[Текст]"/>
      <dgm:spPr>
        <a:gradFill flip="none" rotWithShape="0">
          <a:gsLst>
            <a:gs pos="0">
              <a:srgbClr val="C39BE1">
                <a:shade val="30000"/>
                <a:satMod val="115000"/>
              </a:srgbClr>
            </a:gs>
            <a:gs pos="50000">
              <a:srgbClr val="C39BE1">
                <a:shade val="67500"/>
                <a:satMod val="115000"/>
              </a:srgbClr>
            </a:gs>
            <a:gs pos="100000">
              <a:srgbClr val="C39BE1">
                <a:shade val="100000"/>
                <a:satMod val="115000"/>
              </a:srgbClr>
            </a:gs>
          </a:gsLst>
          <a:lin ang="5400000" scaled="1"/>
          <a:tileRect/>
        </a:gradFill>
      </dgm:spPr>
      <dgm:t>
        <a:bodyPr/>
        <a:lstStyle/>
        <a:p>
          <a:r>
            <a:rPr lang="ru-RU" dirty="0" smtClean="0">
              <a:latin typeface="Calibri" pitchFamily="34" charset="0"/>
            </a:rPr>
            <a:t>Заключение счетов текущего финансового года</a:t>
          </a:r>
          <a:endParaRPr lang="ru-RU" dirty="0">
            <a:latin typeface="Calibri" pitchFamily="34" charset="0"/>
          </a:endParaRPr>
        </a:p>
      </dgm:t>
    </dgm:pt>
    <dgm:pt modelId="{DFFB76ED-4951-4D32-AD62-9EEA5C4ECD8E}" type="parTrans" cxnId="{88AC80E4-6635-41B6-8034-E2F1843F475B}">
      <dgm:prSet/>
      <dgm:spPr/>
      <dgm:t>
        <a:bodyPr/>
        <a:lstStyle/>
        <a:p>
          <a:endParaRPr lang="ru-RU"/>
        </a:p>
      </dgm:t>
    </dgm:pt>
    <dgm:pt modelId="{5C36E42C-3D54-49E5-9B82-64F1E9EF669A}" type="sibTrans" cxnId="{88AC80E4-6635-41B6-8034-E2F1843F475B}">
      <dgm:prSet/>
      <dgm:spPr/>
      <dgm:t>
        <a:bodyPr/>
        <a:lstStyle/>
        <a:p>
          <a:endParaRPr lang="ru-RU"/>
        </a:p>
      </dgm:t>
    </dgm:pt>
    <dgm:pt modelId="{758CB53F-A74A-488A-B35F-D11109EFA4D5}">
      <dgm:prSet phldrT="[Текст]"/>
      <dgm:spPr>
        <a:gradFill flip="none" rotWithShape="0">
          <a:gsLst>
            <a:gs pos="0">
              <a:srgbClr val="C39BE1">
                <a:shade val="30000"/>
                <a:satMod val="115000"/>
              </a:srgbClr>
            </a:gs>
            <a:gs pos="50000">
              <a:srgbClr val="C39BE1">
                <a:shade val="67500"/>
                <a:satMod val="115000"/>
              </a:srgbClr>
            </a:gs>
            <a:gs pos="100000">
              <a:srgbClr val="C39BE1">
                <a:shade val="100000"/>
                <a:satMod val="115000"/>
              </a:srgbClr>
            </a:gs>
          </a:gsLst>
          <a:lin ang="5400000" scaled="1"/>
          <a:tileRect/>
        </a:gradFill>
      </dgm:spPr>
      <dgm:t>
        <a:bodyPr/>
        <a:lstStyle/>
        <a:p>
          <a:r>
            <a:rPr lang="ru-RU" dirty="0" smtClean="0">
              <a:latin typeface="Calibri" pitchFamily="34" charset="0"/>
            </a:rPr>
            <a:t>Проведение мероприятий по консолидации последнего рабочего дня отчетного финансового года</a:t>
          </a:r>
          <a:endParaRPr lang="ru-RU" dirty="0">
            <a:latin typeface="Calibri" pitchFamily="34" charset="0"/>
          </a:endParaRPr>
        </a:p>
      </dgm:t>
    </dgm:pt>
    <dgm:pt modelId="{030F9E17-A32E-4790-B7A1-B6127DCFEBAB}" type="parTrans" cxnId="{6B922676-2CFF-4707-B8E4-82E417C88971}">
      <dgm:prSet/>
      <dgm:spPr/>
      <dgm:t>
        <a:bodyPr/>
        <a:lstStyle/>
        <a:p>
          <a:endParaRPr lang="ru-RU"/>
        </a:p>
      </dgm:t>
    </dgm:pt>
    <dgm:pt modelId="{D43A4072-A908-4D1A-B33C-A552093D91C3}" type="sibTrans" cxnId="{6B922676-2CFF-4707-B8E4-82E417C88971}">
      <dgm:prSet/>
      <dgm:spPr/>
      <dgm:t>
        <a:bodyPr/>
        <a:lstStyle/>
        <a:p>
          <a:endParaRPr lang="ru-RU"/>
        </a:p>
      </dgm:t>
    </dgm:pt>
    <dgm:pt modelId="{B0B0776E-0240-42AD-9F3F-EE975F721637}">
      <dgm:prSet/>
      <dgm:spPr>
        <a:gradFill flip="none" rotWithShape="0">
          <a:gsLst>
            <a:gs pos="0">
              <a:srgbClr val="C39BE1">
                <a:shade val="30000"/>
                <a:satMod val="115000"/>
              </a:srgbClr>
            </a:gs>
            <a:gs pos="50000">
              <a:srgbClr val="C39BE1">
                <a:shade val="67500"/>
                <a:satMod val="115000"/>
              </a:srgbClr>
            </a:gs>
            <a:gs pos="100000">
              <a:srgbClr val="C39BE1">
                <a:shade val="100000"/>
                <a:satMod val="115000"/>
              </a:srgbClr>
            </a:gs>
          </a:gsLst>
          <a:lin ang="5400000" scaled="1"/>
          <a:tileRect/>
        </a:gradFill>
      </dgm:spPr>
      <dgm:t>
        <a:bodyPr/>
        <a:lstStyle/>
        <a:p>
          <a:r>
            <a:rPr lang="ru-RU" dirty="0" smtClean="0"/>
            <a:t>Формирование консолидированных регистров бюджетного учета в соответствии с НПА</a:t>
          </a:r>
          <a:endParaRPr lang="ru-RU" dirty="0"/>
        </a:p>
      </dgm:t>
    </dgm:pt>
    <dgm:pt modelId="{EC531AFA-1118-4547-BAE7-18A69C4A85DB}" type="parTrans" cxnId="{86F93CAF-BAEF-4CCA-A1AB-1AB5404596FF}">
      <dgm:prSet/>
      <dgm:spPr/>
      <dgm:t>
        <a:bodyPr/>
        <a:lstStyle/>
        <a:p>
          <a:endParaRPr lang="ru-RU"/>
        </a:p>
      </dgm:t>
    </dgm:pt>
    <dgm:pt modelId="{9B590633-DD68-4F04-841D-FDC8C6E29BE9}" type="sibTrans" cxnId="{86F93CAF-BAEF-4CCA-A1AB-1AB5404596FF}">
      <dgm:prSet/>
      <dgm:spPr/>
      <dgm:t>
        <a:bodyPr/>
        <a:lstStyle/>
        <a:p>
          <a:endParaRPr lang="ru-RU"/>
        </a:p>
      </dgm:t>
    </dgm:pt>
    <dgm:pt modelId="{F3F321C1-B146-42D8-A85D-D5CAF2E89824}" type="pres">
      <dgm:prSet presAssocID="{F151A28F-7808-4A4B-BF8B-1ED40D6B529A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B694CD8-BA4D-408C-A184-CCCE53A5737E}" type="pres">
      <dgm:prSet presAssocID="{B0B0776E-0240-42AD-9F3F-EE975F721637}" presName="boxAndChildren" presStyleCnt="0"/>
      <dgm:spPr/>
      <dgm:t>
        <a:bodyPr/>
        <a:lstStyle/>
        <a:p>
          <a:endParaRPr lang="ru-RU"/>
        </a:p>
      </dgm:t>
    </dgm:pt>
    <dgm:pt modelId="{EC4EA33E-DDBD-4E4C-AE85-0E36585C2BD7}" type="pres">
      <dgm:prSet presAssocID="{B0B0776E-0240-42AD-9F3F-EE975F721637}" presName="parentTextBox" presStyleLbl="node1" presStyleIdx="0" presStyleCnt="4" custLinFactNeighborY="16959"/>
      <dgm:spPr/>
      <dgm:t>
        <a:bodyPr/>
        <a:lstStyle/>
        <a:p>
          <a:endParaRPr lang="ru-RU"/>
        </a:p>
      </dgm:t>
    </dgm:pt>
    <dgm:pt modelId="{3E811D82-EE80-41C1-A440-F8905EA0712D}" type="pres">
      <dgm:prSet presAssocID="{D43A4072-A908-4D1A-B33C-A552093D91C3}" presName="sp" presStyleCnt="0"/>
      <dgm:spPr/>
      <dgm:t>
        <a:bodyPr/>
        <a:lstStyle/>
        <a:p>
          <a:endParaRPr lang="ru-RU"/>
        </a:p>
      </dgm:t>
    </dgm:pt>
    <dgm:pt modelId="{D66E72A7-5248-413C-A33B-B9F0D7E6C80F}" type="pres">
      <dgm:prSet presAssocID="{758CB53F-A74A-488A-B35F-D11109EFA4D5}" presName="arrowAndChildren" presStyleCnt="0"/>
      <dgm:spPr/>
      <dgm:t>
        <a:bodyPr/>
        <a:lstStyle/>
        <a:p>
          <a:endParaRPr lang="ru-RU"/>
        </a:p>
      </dgm:t>
    </dgm:pt>
    <dgm:pt modelId="{0519C5AE-80E9-40E9-ABA0-F7BA5C6587CB}" type="pres">
      <dgm:prSet presAssocID="{758CB53F-A74A-488A-B35F-D11109EFA4D5}" presName="parentTextArrow" presStyleLbl="node1" presStyleIdx="1" presStyleCnt="4" custLinFactNeighborX="139" custLinFactNeighborY="674"/>
      <dgm:spPr/>
      <dgm:t>
        <a:bodyPr/>
        <a:lstStyle/>
        <a:p>
          <a:endParaRPr lang="ru-RU"/>
        </a:p>
      </dgm:t>
    </dgm:pt>
    <dgm:pt modelId="{AC2498E7-C9DC-4948-B5B6-C0D642E65F0F}" type="pres">
      <dgm:prSet presAssocID="{5C36E42C-3D54-49E5-9B82-64F1E9EF669A}" presName="sp" presStyleCnt="0"/>
      <dgm:spPr/>
      <dgm:t>
        <a:bodyPr/>
        <a:lstStyle/>
        <a:p>
          <a:endParaRPr lang="ru-RU"/>
        </a:p>
      </dgm:t>
    </dgm:pt>
    <dgm:pt modelId="{7D424D0F-31A6-4756-AD33-FB111862D869}" type="pres">
      <dgm:prSet presAssocID="{D4B471BE-6810-4626-AB82-59AD5E6D46EE}" presName="arrowAndChildren" presStyleCnt="0"/>
      <dgm:spPr/>
      <dgm:t>
        <a:bodyPr/>
        <a:lstStyle/>
        <a:p>
          <a:endParaRPr lang="ru-RU"/>
        </a:p>
      </dgm:t>
    </dgm:pt>
    <dgm:pt modelId="{85617966-A0EC-4661-9BAC-27EDB582647D}" type="pres">
      <dgm:prSet presAssocID="{D4B471BE-6810-4626-AB82-59AD5E6D46EE}" presName="parentTextArrow" presStyleLbl="node1" presStyleIdx="2" presStyleCnt="4" custLinFactNeighborX="108" custLinFactNeighborY="3966"/>
      <dgm:spPr/>
      <dgm:t>
        <a:bodyPr/>
        <a:lstStyle/>
        <a:p>
          <a:endParaRPr lang="ru-RU"/>
        </a:p>
      </dgm:t>
    </dgm:pt>
    <dgm:pt modelId="{766A134C-2042-4862-97C7-1E3B0EA507B2}" type="pres">
      <dgm:prSet presAssocID="{E5C40F38-5275-44C9-9A3C-789AD1155FB6}" presName="sp" presStyleCnt="0"/>
      <dgm:spPr/>
      <dgm:t>
        <a:bodyPr/>
        <a:lstStyle/>
        <a:p>
          <a:endParaRPr lang="ru-RU"/>
        </a:p>
      </dgm:t>
    </dgm:pt>
    <dgm:pt modelId="{FABD65E3-55E8-4D63-8EBD-239E81F8AE28}" type="pres">
      <dgm:prSet presAssocID="{87713E4A-8B9C-46F8-A6BC-49829D4FF393}" presName="arrowAndChildren" presStyleCnt="0"/>
      <dgm:spPr/>
      <dgm:t>
        <a:bodyPr/>
        <a:lstStyle/>
        <a:p>
          <a:endParaRPr lang="ru-RU"/>
        </a:p>
      </dgm:t>
    </dgm:pt>
    <dgm:pt modelId="{0637D38B-A274-4B3D-AF90-59DB252B18AC}" type="pres">
      <dgm:prSet presAssocID="{87713E4A-8B9C-46F8-A6BC-49829D4FF393}" presName="parentTextArrow" presStyleLbl="node1" presStyleIdx="3" presStyleCnt="4" custLinFactNeighborX="1944" custLinFactNeighborY="3355"/>
      <dgm:spPr/>
      <dgm:t>
        <a:bodyPr/>
        <a:lstStyle/>
        <a:p>
          <a:endParaRPr lang="ru-RU"/>
        </a:p>
      </dgm:t>
    </dgm:pt>
  </dgm:ptLst>
  <dgm:cxnLst>
    <dgm:cxn modelId="{0D493284-2B07-4CCC-B9C0-865CF38F8BDC}" type="presOf" srcId="{F151A28F-7808-4A4B-BF8B-1ED40D6B529A}" destId="{F3F321C1-B146-42D8-A85D-D5CAF2E89824}" srcOrd="0" destOrd="0" presId="urn:microsoft.com/office/officeart/2005/8/layout/process4"/>
    <dgm:cxn modelId="{86F93CAF-BAEF-4CCA-A1AB-1AB5404596FF}" srcId="{F151A28F-7808-4A4B-BF8B-1ED40D6B529A}" destId="{B0B0776E-0240-42AD-9F3F-EE975F721637}" srcOrd="3" destOrd="0" parTransId="{EC531AFA-1118-4547-BAE7-18A69C4A85DB}" sibTransId="{9B590633-DD68-4F04-841D-FDC8C6E29BE9}"/>
    <dgm:cxn modelId="{C509879E-2ED4-4C4E-BF81-68D8AF30639D}" srcId="{F151A28F-7808-4A4B-BF8B-1ED40D6B529A}" destId="{87713E4A-8B9C-46F8-A6BC-49829D4FF393}" srcOrd="0" destOrd="0" parTransId="{6A6978F0-08FD-4FC1-AD22-748EA1265AD7}" sibTransId="{E5C40F38-5275-44C9-9A3C-789AD1155FB6}"/>
    <dgm:cxn modelId="{DC7F948D-85DB-4231-8856-92877BC5FF20}" type="presOf" srcId="{B0B0776E-0240-42AD-9F3F-EE975F721637}" destId="{EC4EA33E-DDBD-4E4C-AE85-0E36585C2BD7}" srcOrd="0" destOrd="0" presId="urn:microsoft.com/office/officeart/2005/8/layout/process4"/>
    <dgm:cxn modelId="{D0B02BF9-03F4-4146-8C75-A54F8CC55879}" type="presOf" srcId="{D4B471BE-6810-4626-AB82-59AD5E6D46EE}" destId="{85617966-A0EC-4661-9BAC-27EDB582647D}" srcOrd="0" destOrd="0" presId="urn:microsoft.com/office/officeart/2005/8/layout/process4"/>
    <dgm:cxn modelId="{663F8C15-26AE-47BF-8BD0-1B7C0CF0D2D6}" type="presOf" srcId="{758CB53F-A74A-488A-B35F-D11109EFA4D5}" destId="{0519C5AE-80E9-40E9-ABA0-F7BA5C6587CB}" srcOrd="0" destOrd="0" presId="urn:microsoft.com/office/officeart/2005/8/layout/process4"/>
    <dgm:cxn modelId="{88AC80E4-6635-41B6-8034-E2F1843F475B}" srcId="{F151A28F-7808-4A4B-BF8B-1ED40D6B529A}" destId="{D4B471BE-6810-4626-AB82-59AD5E6D46EE}" srcOrd="1" destOrd="0" parTransId="{DFFB76ED-4951-4D32-AD62-9EEA5C4ECD8E}" sibTransId="{5C36E42C-3D54-49E5-9B82-64F1E9EF669A}"/>
    <dgm:cxn modelId="{6B922676-2CFF-4707-B8E4-82E417C88971}" srcId="{F151A28F-7808-4A4B-BF8B-1ED40D6B529A}" destId="{758CB53F-A74A-488A-B35F-D11109EFA4D5}" srcOrd="2" destOrd="0" parTransId="{030F9E17-A32E-4790-B7A1-B6127DCFEBAB}" sibTransId="{D43A4072-A908-4D1A-B33C-A552093D91C3}"/>
    <dgm:cxn modelId="{246537E5-D8D1-4580-851B-79DF4EE5BFEF}" type="presOf" srcId="{87713E4A-8B9C-46F8-A6BC-49829D4FF393}" destId="{0637D38B-A274-4B3D-AF90-59DB252B18AC}" srcOrd="0" destOrd="0" presId="urn:microsoft.com/office/officeart/2005/8/layout/process4"/>
    <dgm:cxn modelId="{9A5674F3-649D-4318-8B4D-B7116A366B99}" type="presParOf" srcId="{F3F321C1-B146-42D8-A85D-D5CAF2E89824}" destId="{9B694CD8-BA4D-408C-A184-CCCE53A5737E}" srcOrd="0" destOrd="0" presId="urn:microsoft.com/office/officeart/2005/8/layout/process4"/>
    <dgm:cxn modelId="{8304A2F0-E941-4CB7-8BD3-A5D57E477781}" type="presParOf" srcId="{9B694CD8-BA4D-408C-A184-CCCE53A5737E}" destId="{EC4EA33E-DDBD-4E4C-AE85-0E36585C2BD7}" srcOrd="0" destOrd="0" presId="urn:microsoft.com/office/officeart/2005/8/layout/process4"/>
    <dgm:cxn modelId="{1D6EE2F3-1C95-432E-9F57-B62BA035B340}" type="presParOf" srcId="{F3F321C1-B146-42D8-A85D-D5CAF2E89824}" destId="{3E811D82-EE80-41C1-A440-F8905EA0712D}" srcOrd="1" destOrd="0" presId="urn:microsoft.com/office/officeart/2005/8/layout/process4"/>
    <dgm:cxn modelId="{BF29083D-F031-4FF2-8422-24B155360FDB}" type="presParOf" srcId="{F3F321C1-B146-42D8-A85D-D5CAF2E89824}" destId="{D66E72A7-5248-413C-A33B-B9F0D7E6C80F}" srcOrd="2" destOrd="0" presId="urn:microsoft.com/office/officeart/2005/8/layout/process4"/>
    <dgm:cxn modelId="{86F42B2B-021E-4196-89B6-35E3F562A63B}" type="presParOf" srcId="{D66E72A7-5248-413C-A33B-B9F0D7E6C80F}" destId="{0519C5AE-80E9-40E9-ABA0-F7BA5C6587CB}" srcOrd="0" destOrd="0" presId="urn:microsoft.com/office/officeart/2005/8/layout/process4"/>
    <dgm:cxn modelId="{AB244519-5C85-4600-A357-EE6EEC965B52}" type="presParOf" srcId="{F3F321C1-B146-42D8-A85D-D5CAF2E89824}" destId="{AC2498E7-C9DC-4948-B5B6-C0D642E65F0F}" srcOrd="3" destOrd="0" presId="urn:microsoft.com/office/officeart/2005/8/layout/process4"/>
    <dgm:cxn modelId="{99A0BD18-5C1E-4AB1-A156-BDC81A9612BA}" type="presParOf" srcId="{F3F321C1-B146-42D8-A85D-D5CAF2E89824}" destId="{7D424D0F-31A6-4756-AD33-FB111862D869}" srcOrd="4" destOrd="0" presId="urn:microsoft.com/office/officeart/2005/8/layout/process4"/>
    <dgm:cxn modelId="{8F3846CD-E2CA-4C47-B416-05DF45308F92}" type="presParOf" srcId="{7D424D0F-31A6-4756-AD33-FB111862D869}" destId="{85617966-A0EC-4661-9BAC-27EDB582647D}" srcOrd="0" destOrd="0" presId="urn:microsoft.com/office/officeart/2005/8/layout/process4"/>
    <dgm:cxn modelId="{D54DC3FF-DDA3-46C8-906F-0800096E0DA6}" type="presParOf" srcId="{F3F321C1-B146-42D8-A85D-D5CAF2E89824}" destId="{766A134C-2042-4862-97C7-1E3B0EA507B2}" srcOrd="5" destOrd="0" presId="urn:microsoft.com/office/officeart/2005/8/layout/process4"/>
    <dgm:cxn modelId="{B70DFE12-1A30-422C-9FC6-649F90182EE0}" type="presParOf" srcId="{F3F321C1-B146-42D8-A85D-D5CAF2E89824}" destId="{FABD65E3-55E8-4D63-8EBD-239E81F8AE28}" srcOrd="6" destOrd="0" presId="urn:microsoft.com/office/officeart/2005/8/layout/process4"/>
    <dgm:cxn modelId="{60D3B22E-07E2-43AF-AC31-7A2FEDDAEDB1}" type="presParOf" srcId="{FABD65E3-55E8-4D63-8EBD-239E81F8AE28}" destId="{0637D38B-A274-4B3D-AF90-59DB252B18AC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61994BE-73AB-4ABB-9C67-A43FA2473993}">
      <dsp:nvSpPr>
        <dsp:cNvPr id="0" name=""/>
        <dsp:cNvSpPr/>
      </dsp:nvSpPr>
      <dsp:spPr>
        <a:xfrm>
          <a:off x="39685" y="381236"/>
          <a:ext cx="1544849" cy="926909"/>
        </a:xfrm>
        <a:prstGeom prst="rect">
          <a:avLst/>
        </a:prstGeom>
        <a:solidFill>
          <a:srgbClr val="00B050"/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rPr>
            <a:t>Новосибирск</a:t>
          </a:r>
          <a:endParaRPr lang="ru-RU" sz="16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libri" pitchFamily="34" charset="0"/>
          </a:endParaRPr>
        </a:p>
      </dsp:txBody>
      <dsp:txXfrm>
        <a:off x="39685" y="381236"/>
        <a:ext cx="1544849" cy="926909"/>
      </dsp:txXfrm>
    </dsp:sp>
    <dsp:sp modelId="{71DB36C6-588B-4FD2-A1FC-013997A1C99E}">
      <dsp:nvSpPr>
        <dsp:cNvPr id="0" name=""/>
        <dsp:cNvSpPr/>
      </dsp:nvSpPr>
      <dsp:spPr>
        <a:xfrm>
          <a:off x="1739020" y="381236"/>
          <a:ext cx="1544849" cy="926909"/>
        </a:xfrm>
        <a:prstGeom prst="rect">
          <a:avLst/>
        </a:prstGeom>
        <a:solidFill>
          <a:srgbClr val="00B050"/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rPr>
            <a:t>Москва</a:t>
          </a:r>
          <a:endParaRPr lang="ru-RU" sz="16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libri" pitchFamily="34" charset="0"/>
          </a:endParaRPr>
        </a:p>
      </dsp:txBody>
      <dsp:txXfrm>
        <a:off x="1739020" y="381236"/>
        <a:ext cx="1544849" cy="926909"/>
      </dsp:txXfrm>
    </dsp:sp>
    <dsp:sp modelId="{7A023B34-AF09-4CDF-9492-2095F5B632DD}">
      <dsp:nvSpPr>
        <dsp:cNvPr id="0" name=""/>
        <dsp:cNvSpPr/>
      </dsp:nvSpPr>
      <dsp:spPr>
        <a:xfrm>
          <a:off x="3438354" y="381236"/>
          <a:ext cx="1735746" cy="926909"/>
        </a:xfrm>
        <a:prstGeom prst="rect">
          <a:avLst/>
        </a:prstGeom>
        <a:solidFill>
          <a:srgbClr val="00B050"/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rPr>
            <a:t>Екатеринбург</a:t>
          </a:r>
          <a:endParaRPr lang="ru-RU" sz="16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libri" pitchFamily="34" charset="0"/>
          </a:endParaRPr>
        </a:p>
      </dsp:txBody>
      <dsp:txXfrm>
        <a:off x="3438354" y="381236"/>
        <a:ext cx="1735746" cy="926909"/>
      </dsp:txXfrm>
    </dsp:sp>
    <dsp:sp modelId="{0033C70B-476D-4C2D-A960-561DD635F5F1}">
      <dsp:nvSpPr>
        <dsp:cNvPr id="0" name=""/>
        <dsp:cNvSpPr/>
      </dsp:nvSpPr>
      <dsp:spPr>
        <a:xfrm>
          <a:off x="5295910" y="381236"/>
          <a:ext cx="1544849" cy="926909"/>
        </a:xfrm>
        <a:prstGeom prst="rect">
          <a:avLst/>
        </a:prstGeom>
        <a:solidFill>
          <a:srgbClr val="00B050"/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rPr>
            <a:t>МОУ</a:t>
          </a:r>
          <a:endParaRPr lang="ru-RU" sz="16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Calibri" pitchFamily="34" charset="0"/>
          </a:endParaRPr>
        </a:p>
      </dsp:txBody>
      <dsp:txXfrm>
        <a:off x="5295910" y="381236"/>
        <a:ext cx="1544849" cy="926909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69C6049-B6BB-445A-83EA-CAC1B0B580E2}">
      <dsp:nvSpPr>
        <dsp:cNvPr id="0" name=""/>
        <dsp:cNvSpPr/>
      </dsp:nvSpPr>
      <dsp:spPr>
        <a:xfrm rot="5400000">
          <a:off x="5688097" y="-895786"/>
          <a:ext cx="1236750" cy="3340342"/>
        </a:xfrm>
        <a:prstGeom prst="round2SameRect">
          <a:avLst/>
        </a:prstGeom>
        <a:solidFill>
          <a:schemeClr val="accent2">
            <a:alpha val="86000"/>
          </a:schemeClr>
        </a:solidFill>
        <a:ln w="381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4790" tIns="112395" rIns="224790" bIns="112395" numCol="1" spcCol="1270" anchor="ctr" anchorCtr="0">
          <a:noAutofit/>
        </a:bodyPr>
        <a:lstStyle/>
        <a:p>
          <a:pPr marL="285750" lvl="1" indent="-285750" algn="l" defTabSz="2622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5900" kern="1200" dirty="0" smtClean="0">
              <a:solidFill>
                <a:schemeClr val="accent6">
                  <a:lumMod val="50000"/>
                </a:schemeClr>
              </a:solidFill>
            </a:rPr>
            <a:t>KB-366</a:t>
          </a:r>
          <a:endParaRPr lang="ru-RU" sz="5900" kern="1200" dirty="0">
            <a:solidFill>
              <a:schemeClr val="accent6">
                <a:lumMod val="50000"/>
              </a:schemeClr>
            </a:solidFill>
          </a:endParaRPr>
        </a:p>
      </dsp:txBody>
      <dsp:txXfrm rot="5400000">
        <a:off x="5688097" y="-895786"/>
        <a:ext cx="1236750" cy="3340342"/>
      </dsp:txXfrm>
    </dsp:sp>
    <dsp:sp modelId="{DC4E8BE8-682B-4345-902B-8410A1056FC7}">
      <dsp:nvSpPr>
        <dsp:cNvPr id="0" name=""/>
        <dsp:cNvSpPr/>
      </dsp:nvSpPr>
      <dsp:spPr>
        <a:xfrm>
          <a:off x="0" y="0"/>
          <a:ext cx="4636008" cy="1545938"/>
        </a:xfrm>
        <a:prstGeom prst="roundRect">
          <a:avLst/>
        </a:prstGeom>
        <a:solidFill>
          <a:srgbClr val="00B050"/>
        </a:solidFill>
        <a:ln w="63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Calibri" pitchFamily="34" charset="0"/>
            </a:rPr>
            <a:t>Своевременная консолидация отдельных дней в течении года в случае внесения изменения в данные учета</a:t>
          </a:r>
          <a:endParaRPr lang="ru-RU" sz="1800" kern="1200" dirty="0">
            <a:latin typeface="Calibri" pitchFamily="34" charset="0"/>
          </a:endParaRPr>
        </a:p>
      </dsp:txBody>
      <dsp:txXfrm>
        <a:off x="0" y="0"/>
        <a:ext cx="4636008" cy="1545938"/>
      </dsp:txXfrm>
    </dsp:sp>
    <dsp:sp modelId="{08951710-BD90-4C53-8847-DDBC63A5CF08}">
      <dsp:nvSpPr>
        <dsp:cNvPr id="0" name=""/>
        <dsp:cNvSpPr/>
      </dsp:nvSpPr>
      <dsp:spPr>
        <a:xfrm>
          <a:off x="0" y="1641377"/>
          <a:ext cx="7969153" cy="820213"/>
        </a:xfrm>
        <a:prstGeom prst="roundRect">
          <a:avLst/>
        </a:prstGeom>
        <a:solidFill>
          <a:srgbClr val="00B050"/>
        </a:solidFill>
        <a:ln w="63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Calibri" pitchFamily="34" charset="0"/>
            </a:rPr>
            <a:t>Корректная Настройка справочника Федеральный календарь</a:t>
          </a:r>
          <a:endParaRPr lang="ru-RU" sz="2000" kern="1200" dirty="0">
            <a:latin typeface="Calibri" pitchFamily="34" charset="0"/>
          </a:endParaRPr>
        </a:p>
      </dsp:txBody>
      <dsp:txXfrm>
        <a:off x="0" y="1641377"/>
        <a:ext cx="7969153" cy="820213"/>
      </dsp:txXfrm>
    </dsp:sp>
    <dsp:sp modelId="{392E56C0-FF9F-4F23-8910-907A6935EA57}">
      <dsp:nvSpPr>
        <dsp:cNvPr id="0" name=""/>
        <dsp:cNvSpPr/>
      </dsp:nvSpPr>
      <dsp:spPr>
        <a:xfrm rot="5400000">
          <a:off x="5679849" y="1666797"/>
          <a:ext cx="1236750" cy="3340342"/>
        </a:xfrm>
        <a:prstGeom prst="round2SameRect">
          <a:avLst/>
        </a:prstGeom>
        <a:solidFill>
          <a:schemeClr val="accent2">
            <a:alpha val="86000"/>
          </a:schemeClr>
        </a:solidFill>
        <a:ln w="381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4790" tIns="112395" rIns="224790" bIns="112395" numCol="1" spcCol="1270" anchor="ctr" anchorCtr="0">
          <a:noAutofit/>
        </a:bodyPr>
        <a:lstStyle/>
        <a:p>
          <a:pPr marL="285750" lvl="1" indent="-285750" algn="l" defTabSz="2622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5900" kern="1200" dirty="0" smtClean="0">
              <a:solidFill>
                <a:schemeClr val="accent6">
                  <a:lumMod val="50000"/>
                </a:schemeClr>
              </a:solidFill>
            </a:rPr>
            <a:t>KB-506</a:t>
          </a:r>
          <a:endParaRPr lang="ru-RU" sz="5900" kern="1200" dirty="0">
            <a:solidFill>
              <a:schemeClr val="accent6">
                <a:lumMod val="50000"/>
              </a:schemeClr>
            </a:solidFill>
          </a:endParaRPr>
        </a:p>
      </dsp:txBody>
      <dsp:txXfrm rot="5400000">
        <a:off x="5679849" y="1666797"/>
        <a:ext cx="1236750" cy="3340342"/>
      </dsp:txXfrm>
    </dsp:sp>
    <dsp:sp modelId="{5123665D-F406-4DDC-B868-12E1DB0EE5E6}">
      <dsp:nvSpPr>
        <dsp:cNvPr id="0" name=""/>
        <dsp:cNvSpPr/>
      </dsp:nvSpPr>
      <dsp:spPr>
        <a:xfrm>
          <a:off x="8242" y="2490731"/>
          <a:ext cx="4636008" cy="1545938"/>
        </a:xfrm>
        <a:prstGeom prst="roundRect">
          <a:avLst/>
        </a:prstGeom>
        <a:solidFill>
          <a:srgbClr val="00B050"/>
        </a:solidFill>
        <a:ln w="63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Calibri" pitchFamily="34" charset="0"/>
            </a:rPr>
            <a:t>Применение верных параметров при формировании Главных книг</a:t>
          </a:r>
          <a:endParaRPr lang="ru-RU" sz="1800" kern="1200" dirty="0">
            <a:latin typeface="Calibri" pitchFamily="34" charset="0"/>
          </a:endParaRPr>
        </a:p>
      </dsp:txBody>
      <dsp:txXfrm>
        <a:off x="8242" y="2490731"/>
        <a:ext cx="4636008" cy="1545938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C4EA33E-DDBD-4E4C-AE85-0E36585C2BD7}">
      <dsp:nvSpPr>
        <dsp:cNvPr id="0" name=""/>
        <dsp:cNvSpPr/>
      </dsp:nvSpPr>
      <dsp:spPr>
        <a:xfrm>
          <a:off x="0" y="4065671"/>
          <a:ext cx="7655441" cy="889100"/>
        </a:xfrm>
        <a:prstGeom prst="rect">
          <a:avLst/>
        </a:prstGeom>
        <a:gradFill flip="none" rotWithShape="0">
          <a:gsLst>
            <a:gs pos="0">
              <a:srgbClr val="C39BE1">
                <a:shade val="30000"/>
                <a:satMod val="115000"/>
              </a:srgbClr>
            </a:gs>
            <a:gs pos="50000">
              <a:srgbClr val="C39BE1">
                <a:shade val="67500"/>
                <a:satMod val="115000"/>
              </a:srgbClr>
            </a:gs>
            <a:gs pos="100000">
              <a:srgbClr val="C39BE1">
                <a:shade val="100000"/>
                <a:satMod val="115000"/>
              </a:srgbClr>
            </a:gs>
          </a:gsLst>
          <a:lin ang="5400000" scaled="1"/>
          <a:tileRect/>
        </a:gra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352" tIns="149352" rIns="149352" bIns="149352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/>
            <a:t>Формирование консолидированных регистров бюджетного учета в соответствии с НПА</a:t>
          </a:r>
          <a:endParaRPr lang="ru-RU" sz="2100" kern="1200" dirty="0"/>
        </a:p>
      </dsp:txBody>
      <dsp:txXfrm>
        <a:off x="0" y="4065671"/>
        <a:ext cx="7655441" cy="889100"/>
      </dsp:txXfrm>
    </dsp:sp>
    <dsp:sp modelId="{0519C5AE-80E9-40E9-ABA0-F7BA5C6587CB}">
      <dsp:nvSpPr>
        <dsp:cNvPr id="0" name=""/>
        <dsp:cNvSpPr/>
      </dsp:nvSpPr>
      <dsp:spPr>
        <a:xfrm rot="10800000">
          <a:off x="0" y="2719102"/>
          <a:ext cx="7655441" cy="1367437"/>
        </a:xfrm>
        <a:prstGeom prst="upArrowCallout">
          <a:avLst/>
        </a:prstGeom>
        <a:gradFill flip="none" rotWithShape="0">
          <a:gsLst>
            <a:gs pos="0">
              <a:srgbClr val="C39BE1">
                <a:shade val="30000"/>
                <a:satMod val="115000"/>
              </a:srgbClr>
            </a:gs>
            <a:gs pos="50000">
              <a:srgbClr val="C39BE1">
                <a:shade val="67500"/>
                <a:satMod val="115000"/>
              </a:srgbClr>
            </a:gs>
            <a:gs pos="100000">
              <a:srgbClr val="C39BE1">
                <a:shade val="100000"/>
                <a:satMod val="115000"/>
              </a:srgbClr>
            </a:gs>
          </a:gsLst>
          <a:lin ang="5400000" scaled="1"/>
          <a:tileRect/>
        </a:gra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352" tIns="149352" rIns="149352" bIns="149352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>
              <a:latin typeface="Calibri" pitchFamily="34" charset="0"/>
            </a:rPr>
            <a:t>Проведение мероприятий по консолидации последнего рабочего дня отчетного финансового года</a:t>
          </a:r>
          <a:endParaRPr lang="ru-RU" sz="2100" kern="1200" dirty="0">
            <a:latin typeface="Calibri" pitchFamily="34" charset="0"/>
          </a:endParaRPr>
        </a:p>
      </dsp:txBody>
      <dsp:txXfrm rot="10800000">
        <a:off x="0" y="2719102"/>
        <a:ext cx="7655441" cy="1367437"/>
      </dsp:txXfrm>
    </dsp:sp>
    <dsp:sp modelId="{85617966-A0EC-4661-9BAC-27EDB582647D}">
      <dsp:nvSpPr>
        <dsp:cNvPr id="0" name=""/>
        <dsp:cNvSpPr/>
      </dsp:nvSpPr>
      <dsp:spPr>
        <a:xfrm rot="10800000">
          <a:off x="0" y="1410017"/>
          <a:ext cx="7655441" cy="1367437"/>
        </a:xfrm>
        <a:prstGeom prst="upArrowCallout">
          <a:avLst/>
        </a:prstGeom>
        <a:gradFill flip="none" rotWithShape="0">
          <a:gsLst>
            <a:gs pos="0">
              <a:srgbClr val="C39BE1">
                <a:shade val="30000"/>
                <a:satMod val="115000"/>
              </a:srgbClr>
            </a:gs>
            <a:gs pos="50000">
              <a:srgbClr val="C39BE1">
                <a:shade val="67500"/>
                <a:satMod val="115000"/>
              </a:srgbClr>
            </a:gs>
            <a:gs pos="100000">
              <a:srgbClr val="C39BE1">
                <a:shade val="100000"/>
                <a:satMod val="115000"/>
              </a:srgbClr>
            </a:gs>
          </a:gsLst>
          <a:lin ang="5400000" scaled="1"/>
          <a:tileRect/>
        </a:gra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352" tIns="149352" rIns="149352" bIns="149352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>
              <a:latin typeface="Calibri" pitchFamily="34" charset="0"/>
            </a:rPr>
            <a:t>Заключение счетов текущего финансового года</a:t>
          </a:r>
          <a:endParaRPr lang="ru-RU" sz="2100" kern="1200" dirty="0">
            <a:latin typeface="Calibri" pitchFamily="34" charset="0"/>
          </a:endParaRPr>
        </a:p>
      </dsp:txBody>
      <dsp:txXfrm rot="10800000">
        <a:off x="0" y="1410017"/>
        <a:ext cx="7655441" cy="1367437"/>
      </dsp:txXfrm>
    </dsp:sp>
    <dsp:sp modelId="{0637D38B-A274-4B3D-AF90-59DB252B18AC}">
      <dsp:nvSpPr>
        <dsp:cNvPr id="0" name=""/>
        <dsp:cNvSpPr/>
      </dsp:nvSpPr>
      <dsp:spPr>
        <a:xfrm rot="10800000">
          <a:off x="0" y="47561"/>
          <a:ext cx="7655441" cy="1367437"/>
        </a:xfrm>
        <a:prstGeom prst="upArrowCallout">
          <a:avLst/>
        </a:prstGeom>
        <a:gradFill flip="none" rotWithShape="0">
          <a:gsLst>
            <a:gs pos="0">
              <a:srgbClr val="C39BE1">
                <a:shade val="30000"/>
                <a:satMod val="115000"/>
              </a:srgbClr>
            </a:gs>
            <a:gs pos="50000">
              <a:srgbClr val="C39BE1">
                <a:shade val="67500"/>
                <a:satMod val="115000"/>
              </a:srgbClr>
            </a:gs>
            <a:gs pos="100000">
              <a:srgbClr val="C39BE1">
                <a:shade val="100000"/>
                <a:satMod val="115000"/>
              </a:srgbClr>
            </a:gs>
          </a:gsLst>
          <a:lin ang="5400000" scaled="1"/>
          <a:tileRect/>
        </a:gra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352" tIns="149352" rIns="149352" bIns="149352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>
              <a:latin typeface="Calibri" pitchFamily="34" charset="0"/>
            </a:rPr>
            <a:t>Завершение операций в дополнительном периоде отчетного финансового года</a:t>
          </a:r>
          <a:endParaRPr lang="ru-RU" sz="2100" kern="1200" dirty="0">
            <a:latin typeface="Calibri" pitchFamily="34" charset="0"/>
          </a:endParaRPr>
        </a:p>
      </dsp:txBody>
      <dsp:txXfrm rot="10800000">
        <a:off x="0" y="47561"/>
        <a:ext cx="7655441" cy="136743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defRPr sz="1200" b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defRPr sz="1200" b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47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3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133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defRPr sz="1200" b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3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defRPr sz="1200" b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C1A752CC-8F2B-47C1-9B24-A19E1CC8E1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94DDB94-34F2-4129-8DF1-33AC581DFA48}" type="slidenum">
              <a:rPr lang="ru-RU" smtClean="0"/>
              <a:pPr/>
              <a:t>18</a:t>
            </a:fld>
            <a:endParaRPr lang="ru-RU" smtClean="0"/>
          </a:p>
        </p:txBody>
      </p:sp>
      <p:sp>
        <p:nvSpPr>
          <p:cNvPr id="1331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652" name="Rectangle 4"/>
          <p:cNvSpPr>
            <a:spLocks noGrp="1" noChangeArrowheads="1"/>
          </p:cNvSpPr>
          <p:nvPr>
            <p:ph type="ctrTitle"/>
          </p:nvPr>
        </p:nvSpPr>
        <p:spPr>
          <a:xfrm>
            <a:off x="1044575" y="4508500"/>
            <a:ext cx="5472113" cy="1470025"/>
          </a:xfrm>
        </p:spPr>
        <p:txBody>
          <a:bodyPr/>
          <a:lstStyle>
            <a:lvl1pPr>
              <a:defRPr sz="2600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</p:spTree>
  </p:cSld>
  <p:clrMapOvr>
    <a:masterClrMapping/>
  </p:clrMapOvr>
  <p:transition>
    <p:zo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B29481-17D8-4597-8250-BDA37EC783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sh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13550" y="134938"/>
            <a:ext cx="2070100" cy="55530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98488" y="134938"/>
            <a:ext cx="6062662" cy="55530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8807F-1AE9-40AA-ABF2-3796A4BF47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sh dir="r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8488" y="134938"/>
            <a:ext cx="62357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698500" y="1628775"/>
            <a:ext cx="4016375" cy="40592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867275" y="1628775"/>
            <a:ext cx="4016375" cy="19526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867275" y="3733800"/>
            <a:ext cx="4016375" cy="195421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5F9C61-CC7A-45C5-9CCA-CEC9817EE06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sh dir="r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8488" y="134938"/>
            <a:ext cx="62357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698500" y="1628775"/>
            <a:ext cx="8185150" cy="4059238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C0E693-2B83-4EA5-8EB8-BA5726D98F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sh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2C8D53-ABE1-4904-BEE6-A6D0D0F194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sh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CA2318-D86B-4004-8E41-6B539B2731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sh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98500" y="1628775"/>
            <a:ext cx="4016375" cy="40592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867275" y="1628775"/>
            <a:ext cx="4016375" cy="40592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56B5F8-2F71-43BF-B937-D323321425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sh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5A1F62-8228-4305-AC64-FBCE9EDF25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sh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75AB01-B562-4BD0-9D4D-E117EA19C6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sh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7CEF17-CE40-4453-B464-78053940BE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sh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74C8D3-1FA6-4BF2-830E-C3A50FC2D8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sh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FB5AA6-FA24-47E7-A9BE-BBD0EC2753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sh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5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698500" y="1628775"/>
            <a:ext cx="8185150" cy="40592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8263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143875" y="6330950"/>
            <a:ext cx="576263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defRPr sz="2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83BCA273-A7A8-43AA-AF20-87C092E984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4100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598488" y="134938"/>
            <a:ext cx="62357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82" r:id="rId1"/>
    <p:sldLayoutId id="2147484070" r:id="rId2"/>
    <p:sldLayoutId id="2147484071" r:id="rId3"/>
    <p:sldLayoutId id="2147484072" r:id="rId4"/>
    <p:sldLayoutId id="2147484073" r:id="rId5"/>
    <p:sldLayoutId id="2147484074" r:id="rId6"/>
    <p:sldLayoutId id="2147484075" r:id="rId7"/>
    <p:sldLayoutId id="2147484076" r:id="rId8"/>
    <p:sldLayoutId id="2147484077" r:id="rId9"/>
    <p:sldLayoutId id="2147484078" r:id="rId10"/>
    <p:sldLayoutId id="2147484079" r:id="rId11"/>
    <p:sldLayoutId id="2147484080" r:id="rId12"/>
    <p:sldLayoutId id="2147484081" r:id="rId13"/>
  </p:sldLayoutIdLst>
  <p:transition>
    <p:push dir="r"/>
  </p:transition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Arial" pitchFamily="34" charset="0"/>
          <a:cs typeface="Arial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Arial" pitchFamily="34" charset="0"/>
          <a:cs typeface="Arial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Arial" pitchFamily="34" charset="0"/>
          <a:cs typeface="Arial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Arial" pitchFamily="34" charset="0"/>
          <a:cs typeface="Arial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Arial" pitchFamily="34" charset="0"/>
          <a:cs typeface="Arial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Arial" pitchFamily="34" charset="0"/>
          <a:cs typeface="Arial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Arial" pitchFamily="34" charset="0"/>
          <a:cs typeface="Arial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Arial" pitchFamily="34" charset="0"/>
          <a:cs typeface="Arial" pitchFamily="34" charset="0"/>
        </a:defRPr>
      </a:lvl9pPr>
    </p:titleStyle>
    <p:bodyStyle>
      <a:lvl1pPr marL="276225" indent="-276225" algn="l" rtl="0" eaLnBrk="0" fontAlgn="base" hangingPunct="0">
        <a:spcBef>
          <a:spcPct val="0"/>
        </a:spcBef>
        <a:spcAft>
          <a:spcPct val="30000"/>
        </a:spcAft>
        <a:buSzPct val="80000"/>
        <a:buBlip>
          <a:blip r:embed="rId16"/>
        </a:buBlip>
        <a:defRPr sz="2600">
          <a:solidFill>
            <a:schemeClr val="tx1"/>
          </a:solidFill>
          <a:latin typeface="+mn-lt"/>
          <a:ea typeface="+mn-ea"/>
          <a:cs typeface="+mn-cs"/>
        </a:defRPr>
      </a:lvl1pPr>
      <a:lvl2pPr marL="530225" indent="-252413" algn="l" rtl="0" eaLnBrk="0" fontAlgn="base" hangingPunct="0">
        <a:spcBef>
          <a:spcPct val="0"/>
        </a:spcBef>
        <a:spcAft>
          <a:spcPct val="30000"/>
        </a:spcAft>
        <a:buSzPct val="80000"/>
        <a:buBlip>
          <a:blip r:embed="rId16"/>
        </a:buBlip>
        <a:defRPr sz="2400">
          <a:solidFill>
            <a:schemeClr val="tx1"/>
          </a:solidFill>
          <a:latin typeface="+mn-lt"/>
          <a:cs typeface="+mn-cs"/>
        </a:defRPr>
      </a:lvl2pPr>
      <a:lvl3pPr marL="808038" indent="-276225" algn="l" rtl="0" eaLnBrk="0" fontAlgn="base" hangingPunct="0">
        <a:spcBef>
          <a:spcPct val="0"/>
        </a:spcBef>
        <a:spcAft>
          <a:spcPct val="30000"/>
        </a:spcAft>
        <a:buSzPct val="80000"/>
        <a:buBlip>
          <a:blip r:embed="rId16"/>
        </a:buBlip>
        <a:defRPr sz="2000">
          <a:solidFill>
            <a:schemeClr val="tx1"/>
          </a:solidFill>
          <a:latin typeface="+mn-lt"/>
          <a:cs typeface="+mn-cs"/>
        </a:defRPr>
      </a:lvl3pPr>
      <a:lvl4pPr marL="1062038" indent="-252413" algn="l" rtl="0" eaLnBrk="0" fontAlgn="base" hangingPunct="0">
        <a:spcBef>
          <a:spcPct val="0"/>
        </a:spcBef>
        <a:spcAft>
          <a:spcPct val="30000"/>
        </a:spcAft>
        <a:buSzPct val="80000"/>
        <a:buBlip>
          <a:blip r:embed="rId16"/>
        </a:buBlip>
        <a:defRPr>
          <a:solidFill>
            <a:schemeClr val="tx1"/>
          </a:solidFill>
          <a:latin typeface="+mn-lt"/>
          <a:cs typeface="+mn-cs"/>
        </a:defRPr>
      </a:lvl4pPr>
      <a:lvl5pPr marL="1347788" indent="-284163" algn="l" rtl="0" eaLnBrk="0" fontAlgn="base" hangingPunct="0">
        <a:spcBef>
          <a:spcPct val="0"/>
        </a:spcBef>
        <a:spcAft>
          <a:spcPct val="30000"/>
        </a:spcAft>
        <a:buSzPct val="80000"/>
        <a:buBlip>
          <a:blip r:embed="rId16"/>
        </a:buBlip>
        <a:defRPr>
          <a:solidFill>
            <a:schemeClr val="tx1"/>
          </a:solidFill>
          <a:latin typeface="+mn-lt"/>
          <a:cs typeface="+mn-cs"/>
        </a:defRPr>
      </a:lvl5pPr>
      <a:lvl6pPr marL="1804988" indent="-284163" algn="l" rtl="0" fontAlgn="base">
        <a:spcBef>
          <a:spcPct val="0"/>
        </a:spcBef>
        <a:spcAft>
          <a:spcPct val="30000"/>
        </a:spcAft>
        <a:buSzPct val="80000"/>
        <a:buBlip>
          <a:blip r:embed="rId16"/>
        </a:buBlip>
        <a:defRPr>
          <a:solidFill>
            <a:schemeClr val="tx1"/>
          </a:solidFill>
          <a:latin typeface="+mn-lt"/>
          <a:cs typeface="+mn-cs"/>
        </a:defRPr>
      </a:lvl6pPr>
      <a:lvl7pPr marL="2262188" indent="-284163" algn="l" rtl="0" fontAlgn="base">
        <a:spcBef>
          <a:spcPct val="0"/>
        </a:spcBef>
        <a:spcAft>
          <a:spcPct val="30000"/>
        </a:spcAft>
        <a:buSzPct val="80000"/>
        <a:buBlip>
          <a:blip r:embed="rId16"/>
        </a:buBlip>
        <a:defRPr>
          <a:solidFill>
            <a:schemeClr val="tx1"/>
          </a:solidFill>
          <a:latin typeface="+mn-lt"/>
          <a:cs typeface="+mn-cs"/>
        </a:defRPr>
      </a:lvl7pPr>
      <a:lvl8pPr marL="2719388" indent="-284163" algn="l" rtl="0" fontAlgn="base">
        <a:spcBef>
          <a:spcPct val="0"/>
        </a:spcBef>
        <a:spcAft>
          <a:spcPct val="30000"/>
        </a:spcAft>
        <a:buSzPct val="80000"/>
        <a:buBlip>
          <a:blip r:embed="rId16"/>
        </a:buBlip>
        <a:defRPr>
          <a:solidFill>
            <a:schemeClr val="tx1"/>
          </a:solidFill>
          <a:latin typeface="+mn-lt"/>
          <a:cs typeface="+mn-cs"/>
        </a:defRPr>
      </a:lvl8pPr>
      <a:lvl9pPr marL="3176588" indent="-284163" algn="l" rtl="0" fontAlgn="base">
        <a:spcBef>
          <a:spcPct val="0"/>
        </a:spcBef>
        <a:spcAft>
          <a:spcPct val="30000"/>
        </a:spcAft>
        <a:buSzPct val="80000"/>
        <a:buBlip>
          <a:blip r:embed="rId16"/>
        </a:buBlip>
        <a:defRPr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0120" y="3889707"/>
            <a:ext cx="8229600" cy="1143000"/>
          </a:xfrm>
        </p:spPr>
        <p:txBody>
          <a:bodyPr/>
          <a:lstStyle/>
          <a:p>
            <a:r>
              <a:rPr lang="ru-RU" dirty="0" smtClean="0">
                <a:latin typeface="Calibri" pitchFamily="34" charset="0"/>
              </a:rPr>
              <a:t>Докладчик:</a:t>
            </a:r>
            <a:br>
              <a:rPr lang="ru-RU" dirty="0" smtClean="0">
                <a:latin typeface="Calibri" pitchFamily="34" charset="0"/>
              </a:rPr>
            </a:br>
            <a:r>
              <a:rPr lang="ru-RU" sz="1800" dirty="0" smtClean="0">
                <a:solidFill>
                  <a:schemeClr val="tx1"/>
                </a:solidFill>
                <a:latin typeface="Calibri" pitchFamily="34" charset="0"/>
              </a:rPr>
              <a:t>Макурина А. С.</a:t>
            </a:r>
            <a:endParaRPr lang="ru-RU" sz="1800" dirty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A5A1F62-8228-4305-AC64-FBCE9EDF25CA}" type="slidenum">
              <a:rPr lang="ru-RU" smtClean="0"/>
              <a:pPr>
                <a:defRPr/>
              </a:pPr>
              <a:t>1</a:t>
            </a:fld>
            <a:endParaRPr lang="ru-RU"/>
          </a:p>
        </p:txBody>
      </p:sp>
      <p:sp>
        <p:nvSpPr>
          <p:cNvPr id="4" name="Заголовок 1"/>
          <p:cNvSpPr txBox="1">
            <a:spLocks/>
          </p:cNvSpPr>
          <p:nvPr/>
        </p:nvSpPr>
        <p:spPr bwMode="auto">
          <a:xfrm>
            <a:off x="269358" y="2521651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 algn="l" eaLnBrk="0" hangingPunct="0">
              <a:defRPr/>
            </a:pPr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Calibri" pitchFamily="34" charset="0"/>
                <a:ea typeface="+mj-ea"/>
                <a:cs typeface="+mj-cs"/>
              </a:rPr>
              <a:t>Тема:</a:t>
            </a:r>
          </a:p>
          <a:p>
            <a:pPr lvl="0" algn="l" eaLnBrk="0" hangingPunct="0">
              <a:defRPr/>
            </a:pPr>
            <a:r>
              <a:rPr lang="ru-RU" sz="1800" kern="0" dirty="0" smtClean="0">
                <a:solidFill>
                  <a:schemeClr val="tx1"/>
                </a:solidFill>
                <a:latin typeface="Calibri" pitchFamily="34" charset="0"/>
                <a:ea typeface="+mj-ea"/>
                <a:cs typeface="+mj-cs"/>
              </a:rPr>
              <a:t>Технологические проблемы и пути их решения при автоматизации операций ведения бюджетного учета и формирования бюджетной отчетности в части кассового исполнения Федерального бюджета, кассового обслуживания исполнения бюджетов бюджетной системы РФ, кассового обслуживания бюджетных учреждений, автономных учреждений и иных организаций в органах Федерального казначейства</a:t>
            </a:r>
          </a:p>
          <a:p>
            <a:pPr lvl="0" eaLnBrk="0" hangingPunct="0">
              <a:defRPr/>
            </a:pPr>
            <a:r>
              <a:rPr kumimoji="0" lang="ru-RU" sz="1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1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push dir="r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42740"/>
            <a:ext cx="8229600" cy="1143000"/>
          </a:xfrm>
        </p:spPr>
        <p:txBody>
          <a:bodyPr/>
          <a:lstStyle/>
          <a:p>
            <a:pPr algn="ctr"/>
            <a:r>
              <a:rPr lang="ru-RU" dirty="0" smtClean="0">
                <a:latin typeface="Calibri" pitchFamily="34" charset="0"/>
              </a:rPr>
              <a:t>Дата проводки переноса показателей по счетам санкционирования расходов (Инициация)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A5A1F62-8228-4305-AC64-FBCE9EDF25CA}" type="slidenum">
              <a:rPr lang="ru-RU" smtClean="0"/>
              <a:pPr>
                <a:defRPr/>
              </a:pPr>
              <a:t>10</a:t>
            </a:fld>
            <a:endParaRPr lang="ru-RU"/>
          </a:p>
        </p:txBody>
      </p:sp>
      <p:pic>
        <p:nvPicPr>
          <p:cNvPr id="8" name="Рисунок 7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851" y="1348564"/>
            <a:ext cx="7315754" cy="47864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sh dir="r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66024"/>
            <a:ext cx="7910623" cy="1143000"/>
          </a:xfrm>
        </p:spPr>
        <p:txBody>
          <a:bodyPr/>
          <a:lstStyle/>
          <a:p>
            <a:pPr algn="ctr"/>
            <a:r>
              <a:rPr lang="ru-RU" dirty="0" smtClean="0">
                <a:latin typeface="Calibri" pitchFamily="34" charset="0"/>
              </a:rPr>
              <a:t>Корректировка операций по </a:t>
            </a:r>
            <a:r>
              <a:rPr lang="ru-RU" dirty="0" err="1" smtClean="0">
                <a:latin typeface="Calibri" pitchFamily="34" charset="0"/>
              </a:rPr>
              <a:t>внутриказначейским</a:t>
            </a:r>
            <a:r>
              <a:rPr lang="ru-RU" dirty="0" smtClean="0">
                <a:latin typeface="Calibri" pitchFamily="34" charset="0"/>
              </a:rPr>
              <a:t> расчетам в ППО АСФК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A5A1F62-8228-4305-AC64-FBCE9EDF25CA}" type="slidenum">
              <a:rPr lang="ru-RU" smtClean="0"/>
              <a:pPr>
                <a:defRPr/>
              </a:pPr>
              <a:t>11</a:t>
            </a:fld>
            <a:endParaRPr lang="ru-RU"/>
          </a:p>
        </p:txBody>
      </p:sp>
      <p:pic>
        <p:nvPicPr>
          <p:cNvPr id="8" name="Рисунок 7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7079" y="1743739"/>
            <a:ext cx="8376411" cy="40934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sh dir="r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37750" y="510363"/>
            <a:ext cx="3723503" cy="771377"/>
          </a:xfrm>
        </p:spPr>
        <p:txBody>
          <a:bodyPr/>
          <a:lstStyle/>
          <a:p>
            <a:pPr algn="ctr"/>
            <a:r>
              <a:rPr lang="ru-RU" sz="1800" dirty="0" smtClean="0"/>
              <a:t>Акт сверки </a:t>
            </a:r>
            <a:r>
              <a:rPr lang="ru-RU" sz="1800" dirty="0" err="1" smtClean="0"/>
              <a:t>внутриказначейских</a:t>
            </a:r>
            <a:r>
              <a:rPr lang="ru-RU" sz="1800" dirty="0" smtClean="0"/>
              <a:t> расчетов ( ф.0521416)</a:t>
            </a:r>
            <a:endParaRPr lang="ru-RU" sz="1800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333103" y="652613"/>
            <a:ext cx="3577519" cy="639762"/>
          </a:xfrm>
        </p:spPr>
        <p:txBody>
          <a:bodyPr/>
          <a:lstStyle/>
          <a:p>
            <a:pPr algn="ctr"/>
            <a:r>
              <a:rPr lang="ru-RU" sz="1800" dirty="0" smtClean="0"/>
              <a:t>        Карточка учета лимитов бюджетных обязательств (бюджетных ассигнований) </a:t>
            </a:r>
            <a:endParaRPr lang="ru-RU" sz="180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A5A1F62-8228-4305-AC64-FBCE9EDF25CA}" type="slidenum">
              <a:rPr lang="ru-RU" smtClean="0"/>
              <a:pPr>
                <a:defRPr/>
              </a:pPr>
              <a:t>12</a:t>
            </a:fld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3665953" y="1807283"/>
            <a:ext cx="8483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МДК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1" name="Выгнутая вниз стрелка 10"/>
          <p:cNvSpPr/>
          <p:nvPr/>
        </p:nvSpPr>
        <p:spPr bwMode="auto">
          <a:xfrm>
            <a:off x="1073887" y="1531088"/>
            <a:ext cx="6262578" cy="776177"/>
          </a:xfrm>
          <a:prstGeom prst="curvedUpArrow">
            <a:avLst>
              <a:gd name="adj1" fmla="val 49117"/>
              <a:gd name="adj2" fmla="val 201714"/>
              <a:gd name="adj3" fmla="val 37121"/>
            </a:avLst>
          </a:prstGeom>
          <a:solidFill>
            <a:schemeClr val="bg2">
              <a:lumMod val="60000"/>
              <a:lumOff val="40000"/>
            </a:schemeClr>
          </a:solidFill>
          <a:ln w="28575" cap="flat" cmpd="sng" algn="ctr">
            <a:solidFill>
              <a:schemeClr val="bg2">
                <a:lumMod val="40000"/>
                <a:lumOff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Прямоугольник с двумя скругленными соседними углами 11"/>
          <p:cNvSpPr/>
          <p:nvPr/>
        </p:nvSpPr>
        <p:spPr bwMode="auto">
          <a:xfrm>
            <a:off x="436605" y="2562700"/>
            <a:ext cx="8143869" cy="531628"/>
          </a:xfrm>
          <a:prstGeom prst="round2SameRect">
            <a:avLst/>
          </a:prstGeom>
          <a:solidFill>
            <a:srgbClr val="FFCDD8"/>
          </a:solidFill>
          <a:ln w="285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600" dirty="0" smtClean="0">
                <a:solidFill>
                  <a:schemeClr val="tx1">
                    <a:lumMod val="75000"/>
                  </a:schemeClr>
                </a:solidFill>
                <a:latin typeface="Calibri" pitchFamily="34" charset="0"/>
              </a:rPr>
              <a:t>Сформирован (тип ООК)</a:t>
            </a:r>
            <a:r>
              <a:rPr lang="en-US" sz="1600" dirty="0" smtClean="0">
                <a:solidFill>
                  <a:schemeClr val="tx1">
                    <a:lumMod val="75000"/>
                  </a:schemeClr>
                </a:solidFill>
                <a:latin typeface="Calibri" pitchFamily="34" charset="0"/>
              </a:rPr>
              <a:t>/</a:t>
            </a:r>
            <a:r>
              <a:rPr lang="ru-RU" sz="1600" dirty="0" smtClean="0">
                <a:solidFill>
                  <a:schemeClr val="tx1">
                    <a:lumMod val="75000"/>
                  </a:schemeClr>
                </a:solidFill>
                <a:latin typeface="Calibri" pitchFamily="34" charset="0"/>
              </a:rPr>
              <a:t> Получен               Сформирована (статус 002 / 003)   </a:t>
            </a:r>
            <a:endParaRPr kumimoji="0" lang="ru-RU" sz="1600" i="0" u="none" strike="noStrike" cap="none" normalizeH="0" baseline="0" dirty="0" smtClean="0">
              <a:ln>
                <a:noFill/>
              </a:ln>
              <a:solidFill>
                <a:schemeClr val="tx1">
                  <a:lumMod val="75000"/>
                </a:schemeClr>
              </a:solidFill>
              <a:effectLst/>
              <a:latin typeface="Calibri" pitchFamily="34" charset="0"/>
            </a:endParaRPr>
          </a:p>
        </p:txBody>
      </p:sp>
      <p:sp>
        <p:nvSpPr>
          <p:cNvPr id="13" name="Прямоугольник с двумя скругленными соседними углами 12"/>
          <p:cNvSpPr/>
          <p:nvPr/>
        </p:nvSpPr>
        <p:spPr bwMode="auto">
          <a:xfrm>
            <a:off x="1505034" y="3357844"/>
            <a:ext cx="5784112" cy="531628"/>
          </a:xfrm>
          <a:prstGeom prst="round2SameRect">
            <a:avLst/>
          </a:prstGeom>
          <a:solidFill>
            <a:srgbClr val="FFCDD8"/>
          </a:solidFill>
          <a:ln w="285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838892" y="3501655"/>
            <a:ext cx="31614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tx1">
                    <a:lumMod val="75000"/>
                  </a:schemeClr>
                </a:solidFill>
                <a:latin typeface="Calibri" pitchFamily="34" charset="0"/>
              </a:rPr>
              <a:t>Дата    =    Дата    </a:t>
            </a:r>
            <a:endParaRPr lang="ru-RU" dirty="0">
              <a:solidFill>
                <a:schemeClr val="tx1">
                  <a:lumMod val="75000"/>
                </a:schemeClr>
              </a:solidFill>
              <a:latin typeface="Calibri" pitchFamily="34" charset="0"/>
            </a:endParaRPr>
          </a:p>
        </p:txBody>
      </p:sp>
      <p:sp>
        <p:nvSpPr>
          <p:cNvPr id="16" name="Прямоугольник с двумя скругленными соседними углами 15"/>
          <p:cNvSpPr/>
          <p:nvPr/>
        </p:nvSpPr>
        <p:spPr bwMode="auto">
          <a:xfrm>
            <a:off x="1456661" y="4132775"/>
            <a:ext cx="5826642" cy="531628"/>
          </a:xfrm>
          <a:prstGeom prst="round2SameRect">
            <a:avLst/>
          </a:prstGeom>
          <a:solidFill>
            <a:srgbClr val="FFCDD8"/>
          </a:solidFill>
          <a:ln w="285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595442" y="4221125"/>
            <a:ext cx="5695044" cy="369332"/>
          </a:xfrm>
          <a:prstGeom prst="rect">
            <a:avLst/>
          </a:prstGeom>
          <a:solidFill>
            <a:srgbClr val="FFCDD8"/>
          </a:solidFill>
        </p:spPr>
        <p:txBody>
          <a:bodyPr wrap="square" rtlCol="0">
            <a:spAutoFit/>
          </a:bodyPr>
          <a:lstStyle/>
          <a:p>
            <a:r>
              <a:rPr lang="ru-RU" dirty="0" err="1" smtClean="0">
                <a:solidFill>
                  <a:schemeClr val="tx1">
                    <a:lumMod val="75000"/>
                  </a:schemeClr>
                </a:solidFill>
                <a:latin typeface="Calibri" pitchFamily="34" charset="0"/>
              </a:rPr>
              <a:t>ТОФК-корреспондент</a:t>
            </a:r>
            <a:r>
              <a:rPr lang="ru-RU" dirty="0" smtClean="0">
                <a:solidFill>
                  <a:schemeClr val="tx1">
                    <a:lumMod val="75000"/>
                  </a:schemeClr>
                </a:solidFill>
              </a:rPr>
              <a:t>    </a:t>
            </a:r>
            <a:r>
              <a:rPr lang="ru-RU" dirty="0" smtClean="0">
                <a:solidFill>
                  <a:schemeClr val="tx1">
                    <a:lumMod val="75000"/>
                  </a:schemeClr>
                </a:solidFill>
                <a:latin typeface="Calibri" pitchFamily="34" charset="0"/>
              </a:rPr>
              <a:t>=   </a:t>
            </a:r>
            <a:r>
              <a:rPr lang="ru-RU" dirty="0" err="1" smtClean="0">
                <a:solidFill>
                  <a:schemeClr val="tx1">
                    <a:lumMod val="75000"/>
                  </a:schemeClr>
                </a:solidFill>
                <a:latin typeface="Calibri" pitchFamily="34" charset="0"/>
              </a:rPr>
              <a:t>ТОФК-корреспондент</a:t>
            </a:r>
            <a:r>
              <a:rPr lang="ru-RU" dirty="0" smtClean="0">
                <a:solidFill>
                  <a:schemeClr val="tx1">
                    <a:lumMod val="75000"/>
                  </a:schemeClr>
                </a:solidFill>
                <a:latin typeface="Calibri" pitchFamily="34" charset="0"/>
              </a:rPr>
              <a:t> </a:t>
            </a:r>
            <a:endParaRPr lang="ru-RU" dirty="0">
              <a:solidFill>
                <a:schemeClr val="tx1">
                  <a:lumMod val="75000"/>
                </a:schemeClr>
              </a:solidFill>
              <a:latin typeface="Calibri" pitchFamily="34" charset="0"/>
            </a:endParaRPr>
          </a:p>
        </p:txBody>
      </p:sp>
      <p:pic>
        <p:nvPicPr>
          <p:cNvPr id="20" name="Picture 6" descr="&amp;icy;&amp;kcy;&amp;ocy;&amp;ncy;&amp;kcy;&amp;a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10093" y="3466214"/>
            <a:ext cx="393403" cy="393403"/>
          </a:xfrm>
          <a:prstGeom prst="rect">
            <a:avLst/>
          </a:prstGeom>
          <a:noFill/>
        </p:spPr>
      </p:pic>
      <p:pic>
        <p:nvPicPr>
          <p:cNvPr id="21" name="Picture 6" descr="&amp;icy;&amp;kcy;&amp;ocy;&amp;ncy;&amp;kcy;&amp;a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2372" y="4203404"/>
            <a:ext cx="393403" cy="393403"/>
          </a:xfrm>
          <a:prstGeom prst="rect">
            <a:avLst/>
          </a:prstGeom>
          <a:noFill/>
        </p:spPr>
      </p:pic>
      <p:pic>
        <p:nvPicPr>
          <p:cNvPr id="24" name="Picture 6" descr="&amp;icy;&amp;kcy;&amp;ocy;&amp;ncy;&amp;kcy;&amp;a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1135" y="2619154"/>
            <a:ext cx="393403" cy="393403"/>
          </a:xfrm>
          <a:prstGeom prst="rect">
            <a:avLst/>
          </a:prstGeom>
          <a:noFill/>
        </p:spPr>
      </p:pic>
      <p:pic>
        <p:nvPicPr>
          <p:cNvPr id="7169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70301" y="330052"/>
            <a:ext cx="554333" cy="4142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0642" y="252743"/>
            <a:ext cx="414796" cy="459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5" name="TextBox 24"/>
          <p:cNvSpPr txBox="1"/>
          <p:nvPr/>
        </p:nvSpPr>
        <p:spPr>
          <a:xfrm>
            <a:off x="4680098" y="4868953"/>
            <a:ext cx="429378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None/>
            </a:pPr>
            <a:r>
              <a:rPr lang="ru-RU" sz="1600" b="0" dirty="0" smtClean="0">
                <a:solidFill>
                  <a:schemeClr val="accent4"/>
                </a:solidFill>
                <a:latin typeface="Calibri" pitchFamily="34" charset="0"/>
              </a:rPr>
              <a:t>Набор книг:</a:t>
            </a:r>
          </a:p>
          <a:p>
            <a:pPr algn="l">
              <a:buNone/>
            </a:pPr>
            <a:r>
              <a:rPr lang="ru-RU" sz="1600" i="1" dirty="0" smtClean="0">
                <a:solidFill>
                  <a:schemeClr val="accent4"/>
                </a:solidFill>
                <a:latin typeface="Calibri" pitchFamily="34" charset="0"/>
              </a:rPr>
              <a:t>«Учет исполнения бюджета»</a:t>
            </a:r>
          </a:p>
          <a:p>
            <a:pPr algn="l">
              <a:buNone/>
            </a:pPr>
            <a:r>
              <a:rPr lang="ru-RU" sz="1600" b="0" dirty="0" smtClean="0">
                <a:solidFill>
                  <a:schemeClr val="accent4"/>
                </a:solidFill>
                <a:latin typeface="Calibri" pitchFamily="34" charset="0"/>
              </a:rPr>
              <a:t>либо</a:t>
            </a:r>
          </a:p>
          <a:p>
            <a:pPr algn="l">
              <a:buNone/>
            </a:pPr>
            <a:r>
              <a:rPr lang="ru-RU" sz="1600" i="1" dirty="0" smtClean="0">
                <a:solidFill>
                  <a:schemeClr val="accent4"/>
                </a:solidFill>
                <a:latin typeface="Calibri" pitchFamily="34" charset="0"/>
              </a:rPr>
              <a:t>«Организация исполнения федерального бюджета – консолидация»</a:t>
            </a:r>
          </a:p>
          <a:p>
            <a:pPr algn="l"/>
            <a:endParaRPr lang="ru-RU" dirty="0"/>
          </a:p>
        </p:txBody>
      </p:sp>
    </p:spTree>
  </p:cSld>
  <p:clrMapOvr>
    <a:masterClrMapping/>
  </p:clrMapOvr>
  <p:transition>
    <p:push dir="r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138896"/>
            <a:ext cx="8229600" cy="1143000"/>
          </a:xfrm>
        </p:spPr>
        <p:txBody>
          <a:bodyPr/>
          <a:lstStyle/>
          <a:p>
            <a:pPr algn="ctr"/>
            <a:r>
              <a:rPr lang="ru-RU" dirty="0" smtClean="0">
                <a:latin typeface="Calibri" pitchFamily="34" charset="0"/>
              </a:rPr>
              <a:t>Просмотр Протоколов контроля </a:t>
            </a:r>
            <a:endParaRPr lang="ru-RU" dirty="0">
              <a:latin typeface="Calibri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A5A1F62-8228-4305-AC64-FBCE9EDF25CA}" type="slidenum">
              <a:rPr lang="ru-RU" smtClean="0"/>
              <a:pPr>
                <a:defRPr/>
              </a:pPr>
              <a:t>13</a:t>
            </a:fld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8896" y="840973"/>
            <a:ext cx="7705725" cy="531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push dir="r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8325" y="274638"/>
            <a:ext cx="7554098" cy="1143000"/>
          </a:xfrm>
        </p:spPr>
        <p:txBody>
          <a:bodyPr/>
          <a:lstStyle/>
          <a:p>
            <a:pPr algn="ctr"/>
            <a:r>
              <a:rPr lang="ru-RU" sz="2400" dirty="0" smtClean="0">
                <a:latin typeface="Calibri" pitchFamily="34" charset="0"/>
              </a:rPr>
              <a:t>Формирование информации для </a:t>
            </a:r>
            <a:r>
              <a:rPr lang="ru-RU" sz="2400" dirty="0" err="1" smtClean="0">
                <a:latin typeface="Calibri" pitchFamily="34" charset="0"/>
              </a:rPr>
              <a:t>Росфинмониторинга</a:t>
            </a:r>
            <a:r>
              <a:rPr lang="ru-RU" sz="2400" dirty="0" smtClean="0">
                <a:latin typeface="Calibri" pitchFamily="34" charset="0"/>
              </a:rPr>
              <a:t> в ППО АСФК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A5A1F62-8228-4305-AC64-FBCE9EDF25CA}" type="slidenum">
              <a:rPr lang="ru-RU" smtClean="0"/>
              <a:pPr>
                <a:defRPr/>
              </a:pPr>
              <a:t>14</a:t>
            </a:fld>
            <a:endParaRPr lang="ru-RU"/>
          </a:p>
        </p:txBody>
      </p:sp>
      <p:pic>
        <p:nvPicPr>
          <p:cNvPr id="8" name="Рисунок 7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6529" y="1355525"/>
            <a:ext cx="7527136" cy="45774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sh dir="r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2466753" y="6218238"/>
            <a:ext cx="6677247" cy="639762"/>
          </a:xfrm>
        </p:spPr>
        <p:txBody>
          <a:bodyPr/>
          <a:lstStyle/>
          <a:p>
            <a:r>
              <a:rPr lang="ru-RU" sz="1400" dirty="0" smtClean="0">
                <a:latin typeface="Calibri" pitchFamily="34" charset="0"/>
              </a:rPr>
              <a:t>Описание формирования в РП  «Подготовка и выгрузка отчетов по ключевым показателям эффективности».</a:t>
            </a:r>
          </a:p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A5A1F62-8228-4305-AC64-FBCE9EDF25CA}" type="slidenum">
              <a:rPr lang="ru-RU" smtClean="0"/>
              <a:pPr>
                <a:defRPr/>
              </a:pPr>
              <a:t>15</a:t>
            </a:fld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659218" y="138223"/>
            <a:ext cx="7091663" cy="13111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2"/>
                </a:solidFill>
                <a:latin typeface="Calibri" pitchFamily="34" charset="0"/>
                <a:ea typeface="+mj-ea"/>
                <a:cs typeface="+mj-cs"/>
              </a:rPr>
              <a:t>КПЭ. Ежегодное формирование дополнительного отчета (тип ОМИ) по базовому показателю «Объем невыясненных поступлений» ( ПБ307)</a:t>
            </a:r>
          </a:p>
          <a:p>
            <a:endParaRPr lang="ru-RU" sz="2800" dirty="0">
              <a:solidFill>
                <a:schemeClr val="accent2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12" name="Рисунок 1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047528"/>
            <a:ext cx="5934075" cy="421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6228" y="2341156"/>
            <a:ext cx="5943600" cy="360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sh dir="r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5424" y="0"/>
            <a:ext cx="8229600" cy="1143000"/>
          </a:xfrm>
        </p:spPr>
        <p:txBody>
          <a:bodyPr/>
          <a:lstStyle/>
          <a:p>
            <a:pPr algn="ctr"/>
            <a:r>
              <a:rPr lang="ru-RU" dirty="0" smtClean="0">
                <a:latin typeface="Calibri" pitchFamily="34" charset="0"/>
              </a:rPr>
              <a:t>КПЭ. Особенности формирования блока «</a:t>
            </a:r>
            <a:r>
              <a:rPr lang="en-US" dirty="0" smtClean="0">
                <a:latin typeface="Calibri" pitchFamily="34" charset="0"/>
              </a:rPr>
              <a:t>OSTATOK</a:t>
            </a:r>
            <a:r>
              <a:rPr lang="ru-RU" dirty="0" smtClean="0">
                <a:latin typeface="Calibri" pitchFamily="34" charset="0"/>
              </a:rPr>
              <a:t>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28659" y="5829324"/>
            <a:ext cx="7251404" cy="639762"/>
          </a:xfrm>
        </p:spPr>
        <p:txBody>
          <a:bodyPr/>
          <a:lstStyle/>
          <a:p>
            <a:pPr algn="ctr"/>
            <a:r>
              <a:rPr lang="ru-RU" sz="1600" dirty="0" smtClean="0"/>
              <a:t>Руководство пользователя «Справочники» </a:t>
            </a:r>
            <a:r>
              <a:rPr lang="ru-RU" sz="1400" dirty="0" smtClean="0"/>
              <a:t>(п. 13.2.1 )</a:t>
            </a:r>
            <a:endParaRPr lang="ru-RU" sz="140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A5A1F62-8228-4305-AC64-FBCE9EDF25CA}" type="slidenum">
              <a:rPr lang="ru-RU" smtClean="0"/>
              <a:pPr>
                <a:defRPr/>
              </a:pPr>
              <a:t>16</a:t>
            </a:fld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2465" y="922638"/>
            <a:ext cx="8365175" cy="4975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sh dir="r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5424" y="0"/>
            <a:ext cx="8229600" cy="1143000"/>
          </a:xfrm>
        </p:spPr>
        <p:txBody>
          <a:bodyPr/>
          <a:lstStyle/>
          <a:p>
            <a:pPr algn="ctr"/>
            <a:r>
              <a:rPr lang="ru-RU" dirty="0" smtClean="0">
                <a:latin typeface="Calibri" pitchFamily="34" charset="0"/>
              </a:rPr>
              <a:t>Отчет «Данные для сопровождения»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72140" y="5788135"/>
            <a:ext cx="7251404" cy="639762"/>
          </a:xfrm>
        </p:spPr>
        <p:txBody>
          <a:bodyPr/>
          <a:lstStyle/>
          <a:p>
            <a:pPr algn="ctr"/>
            <a:r>
              <a:rPr lang="ru-RU" sz="1600" dirty="0" smtClean="0">
                <a:latin typeface="Calibri" pitchFamily="34" charset="0"/>
              </a:rPr>
              <a:t>Информация в разделе База знаний СУИ JIRA  SF-462508</a:t>
            </a:r>
          </a:p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A5A1F62-8228-4305-AC64-FBCE9EDF25CA}" type="slidenum">
              <a:rPr lang="ru-RU" smtClean="0"/>
              <a:pPr>
                <a:defRPr/>
              </a:pPr>
              <a:t>17</a:t>
            </a:fld>
            <a:endParaRPr lang="ru-RU"/>
          </a:p>
        </p:txBody>
      </p:sp>
      <p:pic>
        <p:nvPicPr>
          <p:cNvPr id="8" name="Рисунок 7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2729" y="939984"/>
            <a:ext cx="7166898" cy="46633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sh dir="r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3" name="Rectangle 5"/>
          <p:cNvSpPr>
            <a:spLocks noGrp="1" noChangeArrowheads="1"/>
          </p:cNvSpPr>
          <p:nvPr>
            <p:ph type="title"/>
          </p:nvPr>
        </p:nvSpPr>
        <p:spPr>
          <a:xfrm>
            <a:off x="2427288" y="1565189"/>
            <a:ext cx="6235700" cy="1383957"/>
          </a:xfrm>
        </p:spPr>
        <p:txBody>
          <a:bodyPr/>
          <a:lstStyle/>
          <a:p>
            <a:pPr eaLnBrk="1" hangingPunct="1"/>
            <a:r>
              <a:rPr lang="ru-RU" dirty="0" smtClean="0">
                <a:latin typeface="Calibri" pitchFamily="34" charset="0"/>
              </a:rPr>
              <a:t>Спасибо за внимание!</a:t>
            </a:r>
          </a:p>
        </p:txBody>
      </p:sp>
      <p:sp>
        <p:nvSpPr>
          <p:cNvPr id="73730" name="Номер слайда 4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D168F6CF-7ADD-414B-8118-2387A8667462}" type="slidenum">
              <a:rPr lang="ru-RU" smtClean="0"/>
              <a:pPr/>
              <a:t>18</a:t>
            </a:fld>
            <a:endParaRPr lang="ru-RU" smtClean="0"/>
          </a:p>
        </p:txBody>
      </p:sp>
      <p:pic>
        <p:nvPicPr>
          <p:cNvPr id="4" name="Picture 25" descr="circle_422_23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52725" y="3748216"/>
            <a:ext cx="3479800" cy="2430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2140" y="637954"/>
            <a:ext cx="8229600" cy="863600"/>
          </a:xfrm>
        </p:spPr>
        <p:txBody>
          <a:bodyPr/>
          <a:lstStyle/>
          <a:p>
            <a:pPr algn="ctr"/>
            <a:r>
              <a:rPr lang="ru-RU" dirty="0" smtClean="0">
                <a:latin typeface="Calibri" pitchFamily="34" charset="0"/>
              </a:rPr>
              <a:t>Закрытие года 2014</a:t>
            </a:r>
            <a:endParaRPr lang="ru-RU" dirty="0">
              <a:latin typeface="Calibri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D2C8D53-ABE1-4904-BEE6-A6D0D0F194A4}" type="slidenum">
              <a:rPr lang="ru-RU" smtClean="0"/>
              <a:pPr>
                <a:defRPr/>
              </a:pPr>
              <a:t>2</a:t>
            </a:fld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1894703" y="3911784"/>
            <a:ext cx="7100440" cy="1865126"/>
          </a:xfrm>
          <a:prstGeom prst="rect">
            <a:avLst/>
          </a:prstGeom>
          <a:gradFill flip="none" rotWithShape="1">
            <a:gsLst>
              <a:gs pos="0">
                <a:schemeClr val="accent2">
                  <a:tint val="66000"/>
                  <a:satMod val="160000"/>
                </a:schemeClr>
              </a:gs>
              <a:gs pos="50000">
                <a:schemeClr val="accent2">
                  <a:tint val="44500"/>
                  <a:satMod val="160000"/>
                </a:schemeClr>
              </a:gs>
              <a:gs pos="100000">
                <a:schemeClr val="accent2">
                  <a:tint val="23500"/>
                  <a:satMod val="160000"/>
                </a:schemeClr>
              </a:gs>
            </a:gsLst>
            <a:lin ang="0" scaled="1"/>
            <a:tileRect/>
          </a:gradFill>
        </p:spPr>
        <p:txBody>
          <a:bodyPr wrap="square">
            <a:spAutoFit/>
          </a:bodyPr>
          <a:lstStyle/>
          <a:p>
            <a:pPr algn="just">
              <a:buFont typeface="Arial" pitchFamily="34" charset="0"/>
              <a:buChar char="•"/>
            </a:pPr>
            <a:r>
              <a:rPr lang="ru-RU" sz="1600" b="0" dirty="0" smtClean="0">
                <a:solidFill>
                  <a:schemeClr val="accent4">
                    <a:lumMod val="50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 Реализация доработок ППО (по НПА, оптимизация Закрытия года)</a:t>
            </a:r>
          </a:p>
          <a:p>
            <a:pPr algn="just"/>
            <a:endParaRPr lang="ru-RU" sz="1600" b="0" dirty="0" smtClean="0">
              <a:solidFill>
                <a:schemeClr val="accent4">
                  <a:lumMod val="50000"/>
                </a:schemeClr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algn="just">
              <a:buFont typeface="Arial" pitchFamily="34" charset="0"/>
              <a:buChar char="•"/>
            </a:pPr>
            <a:r>
              <a:rPr lang="ru-RU" sz="1600" b="0" dirty="0" smtClean="0">
                <a:solidFill>
                  <a:schemeClr val="accent4">
                    <a:lumMod val="50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Совершенствование организации и качества исполнения подготовительных мероприятий</a:t>
            </a:r>
          </a:p>
          <a:p>
            <a:pPr algn="just">
              <a:buFont typeface="Arial" pitchFamily="34" charset="0"/>
              <a:buChar char="•"/>
            </a:pPr>
            <a:endParaRPr lang="ru-RU" sz="1600" b="0" dirty="0" smtClean="0">
              <a:solidFill>
                <a:schemeClr val="accent4">
                  <a:lumMod val="50000"/>
                </a:schemeClr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algn="just">
              <a:buFont typeface="Arial" pitchFamily="34" charset="0"/>
              <a:buChar char="•"/>
            </a:pPr>
            <a:r>
              <a:rPr lang="ru-RU" sz="1600" b="0" dirty="0" smtClean="0">
                <a:solidFill>
                  <a:schemeClr val="accent4">
                    <a:lumMod val="50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 Проведение </a:t>
            </a:r>
            <a:r>
              <a:rPr lang="ru-RU" sz="1600" b="0" dirty="0" err="1" smtClean="0">
                <a:solidFill>
                  <a:schemeClr val="accent4">
                    <a:lumMod val="50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пилотного</a:t>
            </a:r>
            <a:r>
              <a:rPr lang="ru-RU" sz="1600" b="0" dirty="0" smtClean="0">
                <a:solidFill>
                  <a:schemeClr val="accent4">
                    <a:lumMod val="50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тестирования для подтверждения качества доработок  ЗГ</a:t>
            </a:r>
          </a:p>
          <a:p>
            <a:pPr algn="just">
              <a:buFont typeface="Arial" pitchFamily="34" charset="0"/>
              <a:buChar char="•"/>
            </a:pPr>
            <a:endParaRPr lang="ru-RU" sz="1600" b="0" dirty="0" smtClean="0">
              <a:solidFill>
                <a:schemeClr val="accent4">
                  <a:lumMod val="50000"/>
                </a:schemeClr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859382" y="1828801"/>
            <a:ext cx="7105992" cy="1865126"/>
          </a:xfrm>
          <a:prstGeom prst="rect">
            <a:avLst/>
          </a:prstGeom>
          <a:gradFill flip="none" rotWithShape="1">
            <a:gsLst>
              <a:gs pos="0">
                <a:srgbClr val="00B050">
                  <a:tint val="66000"/>
                  <a:satMod val="160000"/>
                </a:srgbClr>
              </a:gs>
              <a:gs pos="50000">
                <a:srgbClr val="00B050">
                  <a:tint val="44500"/>
                  <a:satMod val="160000"/>
                </a:srgbClr>
              </a:gs>
              <a:gs pos="100000">
                <a:srgbClr val="00B050">
                  <a:tint val="23500"/>
                  <a:satMod val="160000"/>
                </a:srgbClr>
              </a:gs>
            </a:gsLst>
            <a:lin ang="0" scaled="1"/>
            <a:tileRect/>
          </a:gradFill>
          <a:ln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pPr lvl="0" algn="just">
              <a:buFont typeface="Arial" pitchFamily="34" charset="0"/>
              <a:buChar char="•"/>
            </a:pPr>
            <a:r>
              <a:rPr lang="ru-RU" sz="1600" b="0" dirty="0" smtClean="0">
                <a:solidFill>
                  <a:schemeClr val="accent4">
                    <a:lumMod val="50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Завершение финансового года в установленные сроки в соответствии с требованиями НПА, с результатами, обеспечивающими своевременную сдачу годовой отчетности и готовность к работе в новом году</a:t>
            </a:r>
          </a:p>
          <a:p>
            <a:pPr lvl="0" algn="just">
              <a:buFont typeface="Arial" pitchFamily="34" charset="0"/>
              <a:buChar char="•"/>
            </a:pPr>
            <a:endParaRPr lang="ru-RU" sz="1600" b="0" dirty="0" smtClean="0">
              <a:solidFill>
                <a:schemeClr val="accent4">
                  <a:lumMod val="50000"/>
                </a:schemeClr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lvl="0" algn="just">
              <a:buFont typeface="Arial" pitchFamily="34" charset="0"/>
              <a:buChar char="•"/>
            </a:pPr>
            <a:r>
              <a:rPr lang="ru-RU" sz="1600" b="0" dirty="0" smtClean="0">
                <a:solidFill>
                  <a:schemeClr val="accent4">
                    <a:lumMod val="50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 Повышение качества подготовительных мероприятий, влияющих на успешное Закрытие года</a:t>
            </a:r>
          </a:p>
          <a:p>
            <a:pPr lvl="0" algn="just">
              <a:buFont typeface="Arial" pitchFamily="34" charset="0"/>
              <a:buChar char="•"/>
            </a:pPr>
            <a:endParaRPr lang="ru-RU" sz="1600" b="0" dirty="0" smtClean="0">
              <a:solidFill>
                <a:schemeClr val="accent4">
                  <a:lumMod val="50000"/>
                </a:schemeClr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lvl="0" algn="just">
              <a:buFont typeface="Arial" pitchFamily="34" charset="0"/>
              <a:buChar char="•"/>
            </a:pPr>
            <a:r>
              <a:rPr lang="ru-RU" sz="1600" b="0" dirty="0" smtClean="0">
                <a:solidFill>
                  <a:schemeClr val="accent4">
                    <a:lumMod val="50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 Оптимизация трудозатрат на процедуры по закрытию года</a:t>
            </a:r>
            <a:endParaRPr lang="ru-RU" sz="1600" b="0" dirty="0" smtClean="0">
              <a:solidFill>
                <a:schemeClr val="accent4">
                  <a:lumMod val="50000"/>
                </a:schemeClr>
              </a:solidFill>
              <a:cs typeface="Times New Roman" pitchFamily="18" charset="0"/>
            </a:endParaRPr>
          </a:p>
        </p:txBody>
      </p:sp>
      <p:grpSp>
        <p:nvGrpSpPr>
          <p:cNvPr id="15" name="Группа 14"/>
          <p:cNvGrpSpPr/>
          <p:nvPr/>
        </p:nvGrpSpPr>
        <p:grpSpPr>
          <a:xfrm>
            <a:off x="233948" y="1828800"/>
            <a:ext cx="1584176" cy="1881422"/>
            <a:chOff x="39685" y="576065"/>
            <a:chExt cx="1544849" cy="926909"/>
          </a:xfrm>
          <a:solidFill>
            <a:srgbClr val="00B050"/>
          </a:solidFill>
        </p:grpSpPr>
        <p:sp>
          <p:nvSpPr>
            <p:cNvPr id="16" name="Прямоугольник 15"/>
            <p:cNvSpPr/>
            <p:nvPr/>
          </p:nvSpPr>
          <p:spPr>
            <a:xfrm>
              <a:off x="39685" y="576065"/>
              <a:ext cx="1544849" cy="926909"/>
            </a:xfrm>
            <a:prstGeom prst="rect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7" name="Прямоугольник 16"/>
            <p:cNvSpPr/>
            <p:nvPr/>
          </p:nvSpPr>
          <p:spPr>
            <a:xfrm>
              <a:off x="39685" y="576065"/>
              <a:ext cx="1544849" cy="926909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0960" tIns="60960" rIns="60960" bIns="60960" numCol="1" spcCol="1270" anchor="ctr" anchorCtr="0">
              <a:noAutofit/>
            </a:bodyPr>
            <a:lstStyle/>
            <a:p>
              <a:pPr lvl="0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6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itchFamily="34" charset="0"/>
                </a:rPr>
                <a:t>Цели</a:t>
              </a:r>
              <a:endParaRPr lang="ru-RU" sz="1600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endParaRPr>
            </a:p>
          </p:txBody>
        </p:sp>
      </p:grpSp>
      <p:grpSp>
        <p:nvGrpSpPr>
          <p:cNvPr id="18" name="Группа 17"/>
          <p:cNvGrpSpPr/>
          <p:nvPr/>
        </p:nvGrpSpPr>
        <p:grpSpPr>
          <a:xfrm>
            <a:off x="273672" y="3924636"/>
            <a:ext cx="1565762" cy="1858326"/>
            <a:chOff x="3438354" y="576065"/>
            <a:chExt cx="1771842" cy="926909"/>
          </a:xfrm>
          <a:solidFill>
            <a:schemeClr val="accent2"/>
          </a:solidFill>
        </p:grpSpPr>
        <p:sp>
          <p:nvSpPr>
            <p:cNvPr id="19" name="Прямоугольник 18"/>
            <p:cNvSpPr/>
            <p:nvPr/>
          </p:nvSpPr>
          <p:spPr>
            <a:xfrm>
              <a:off x="3438354" y="576065"/>
              <a:ext cx="1735746" cy="926909"/>
            </a:xfrm>
            <a:prstGeom prst="rect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4">
                <a:hueOff val="7599822"/>
                <a:satOff val="35410"/>
                <a:lumOff val="40653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0" name="Прямоугольник 19"/>
            <p:cNvSpPr/>
            <p:nvPr/>
          </p:nvSpPr>
          <p:spPr>
            <a:xfrm>
              <a:off x="3438354" y="576065"/>
              <a:ext cx="1771842" cy="926909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0960" tIns="60960" rIns="60960" bIns="6096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600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itchFamily="34" charset="0"/>
                </a:rPr>
                <a:t>Мероприятия</a:t>
              </a:r>
              <a:endParaRPr lang="ru-RU" sz="1600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endParaRPr>
            </a:p>
          </p:txBody>
        </p:sp>
      </p:grpSp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Название 1"/>
          <p:cNvSpPr>
            <a:spLocks noGrp="1"/>
          </p:cNvSpPr>
          <p:nvPr>
            <p:ph type="title"/>
          </p:nvPr>
        </p:nvSpPr>
        <p:spPr>
          <a:xfrm>
            <a:off x="648586" y="372139"/>
            <a:ext cx="7570381" cy="719137"/>
          </a:xfrm>
        </p:spPr>
        <p:txBody>
          <a:bodyPr/>
          <a:lstStyle/>
          <a:p>
            <a:pPr algn="ctr"/>
            <a:r>
              <a:rPr lang="ru-RU" dirty="0" smtClean="0">
                <a:latin typeface="Calibri" pitchFamily="34" charset="0"/>
              </a:rPr>
              <a:t>Пилотирование функционала по закрытию года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020117" y="4794733"/>
            <a:ext cx="6432767" cy="1143008"/>
          </a:xfrm>
        </p:spPr>
        <p:txBody>
          <a:bodyPr/>
          <a:lstStyle/>
          <a:p>
            <a:pPr marL="361950" lvl="0" indent="-361950" algn="just">
              <a:buFont typeface="Wingdings" pitchFamily="2" charset="2"/>
              <a:buChar char="q"/>
            </a:pPr>
            <a:r>
              <a:rPr lang="ru-RU" sz="1600" dirty="0" smtClean="0">
                <a:solidFill>
                  <a:schemeClr val="accent4">
                    <a:lumMod val="50000"/>
                  </a:schemeClr>
                </a:solidFill>
                <a:latin typeface="Calibri" pitchFamily="34" charset="0"/>
              </a:rPr>
              <a:t>протестирован функционал закрытия года  с учетом доработок;</a:t>
            </a:r>
          </a:p>
          <a:p>
            <a:pPr marL="361950" lvl="0" indent="-361950" algn="just">
              <a:buFont typeface="Wingdings" pitchFamily="2" charset="2"/>
              <a:buChar char="q"/>
            </a:pPr>
            <a:r>
              <a:rPr lang="ru-RU" sz="1600" dirty="0" smtClean="0">
                <a:solidFill>
                  <a:schemeClr val="accent4">
                    <a:lumMod val="50000"/>
                  </a:schemeClr>
                </a:solidFill>
                <a:latin typeface="Calibri" pitchFamily="34" charset="0"/>
              </a:rPr>
              <a:t>внесены изменения в функционал закрытия года по замечаниям </a:t>
            </a:r>
            <a:r>
              <a:rPr lang="en-US" sz="1600" dirty="0" smtClean="0">
                <a:solidFill>
                  <a:schemeClr val="accent4">
                    <a:lumMod val="50000"/>
                  </a:schemeClr>
                </a:solidFill>
                <a:latin typeface="Calibri" pitchFamily="34" charset="0"/>
              </a:rPr>
              <a:t> </a:t>
            </a:r>
            <a:r>
              <a:rPr lang="ru-RU" sz="1600" dirty="0" smtClean="0">
                <a:solidFill>
                  <a:schemeClr val="accent4">
                    <a:lumMod val="50000"/>
                  </a:schemeClr>
                </a:solidFill>
                <a:latin typeface="Calibri" pitchFamily="34" charset="0"/>
              </a:rPr>
              <a:t>пилотов</a:t>
            </a:r>
          </a:p>
          <a:p>
            <a:pPr marL="361950" lvl="0" indent="-361950" algn="just">
              <a:buFont typeface="Wingdings" pitchFamily="2" charset="2"/>
              <a:buChar char="q"/>
            </a:pPr>
            <a:r>
              <a:rPr lang="ru-RU" sz="1600" dirty="0" smtClean="0">
                <a:solidFill>
                  <a:schemeClr val="accent4">
                    <a:lumMod val="50000"/>
                  </a:schemeClr>
                </a:solidFill>
                <a:latin typeface="Calibri" pitchFamily="34" charset="0"/>
              </a:rPr>
              <a:t>дополнен пакет документов по закрытию года</a:t>
            </a:r>
            <a:endParaRPr lang="en-US" sz="1600" dirty="0" smtClean="0">
              <a:solidFill>
                <a:schemeClr val="accent4">
                  <a:lumMod val="50000"/>
                </a:schemeClr>
              </a:solidFill>
              <a:latin typeface="Calibri" pitchFamily="34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011169C-76DF-4753-8E09-52DB28E789C0}" type="slidenum">
              <a:rPr lang="ru-RU" sz="1400" smtClean="0"/>
              <a:pPr>
                <a:defRPr/>
              </a:pPr>
              <a:t>3</a:t>
            </a:fld>
            <a:endParaRPr lang="ru-RU" sz="1400" dirty="0"/>
          </a:p>
        </p:txBody>
      </p:sp>
      <p:graphicFrame>
        <p:nvGraphicFramePr>
          <p:cNvPr id="7" name="Схема 6"/>
          <p:cNvGraphicFramePr/>
          <p:nvPr/>
        </p:nvGraphicFramePr>
        <p:xfrm>
          <a:off x="939702" y="1127051"/>
          <a:ext cx="6840760" cy="130814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3071802" y="1142984"/>
            <a:ext cx="273630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+mn-lt"/>
                <a:cs typeface="Times New Roman" pitchFamily="18" charset="0"/>
              </a:rPr>
              <a:t>Пилоты – </a:t>
            </a:r>
            <a:r>
              <a:rPr lang="en-US" b="1" dirty="0" smtClean="0">
                <a:latin typeface="+mn-lt"/>
                <a:cs typeface="Times New Roman" pitchFamily="18" charset="0"/>
              </a:rPr>
              <a:t>4</a:t>
            </a:r>
            <a:r>
              <a:rPr lang="ru-RU" b="1" dirty="0" smtClean="0">
                <a:latin typeface="+mn-lt"/>
                <a:cs typeface="Times New Roman" pitchFamily="18" charset="0"/>
              </a:rPr>
              <a:t> региона</a:t>
            </a:r>
            <a:endParaRPr lang="ru-RU" dirty="0">
              <a:latin typeface="+mn-lt"/>
            </a:endParaRPr>
          </a:p>
        </p:txBody>
      </p:sp>
      <p:sp>
        <p:nvSpPr>
          <p:cNvPr id="9" name="Содержимое 2"/>
          <p:cNvSpPr txBox="1">
            <a:spLocks/>
          </p:cNvSpPr>
          <p:nvPr/>
        </p:nvSpPr>
        <p:spPr bwMode="auto">
          <a:xfrm>
            <a:off x="214282" y="4929198"/>
            <a:ext cx="8215370" cy="428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1" defTabSz="912813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ru-RU" sz="1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40003" y="5301208"/>
            <a:ext cx="8208912" cy="9361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78606" indent="-278606" eaLnBrk="0" hangingPunct="0">
              <a:spcBef>
                <a:spcPct val="20000"/>
              </a:spcBef>
            </a:pPr>
            <a:endParaRPr lang="ru-RU" sz="1600" b="1" dirty="0" smtClean="0">
              <a:solidFill>
                <a:prstClr val="black"/>
              </a:solidFill>
            </a:endParaRPr>
          </a:p>
          <a:p>
            <a:pPr marL="278606" indent="-278606" eaLnBrk="0" hangingPunct="0">
              <a:spcBef>
                <a:spcPct val="20000"/>
              </a:spcBef>
            </a:pPr>
            <a:endParaRPr lang="ru-RU" sz="1200" dirty="0" smtClean="0">
              <a:solidFill>
                <a:schemeClr val="tx1"/>
              </a:solidFill>
              <a:cs typeface="Times New Roman" pitchFamily="18" charset="0"/>
            </a:endParaRPr>
          </a:p>
          <a:p>
            <a:pPr marL="278606" indent="-278606" eaLnBrk="0" hangingPunct="0">
              <a:spcBef>
                <a:spcPct val="20000"/>
              </a:spcBef>
            </a:pPr>
            <a:endParaRPr lang="ru-RU" sz="1600" b="1" dirty="0" smtClean="0">
              <a:solidFill>
                <a:prstClr val="black"/>
              </a:solidFill>
            </a:endParaRPr>
          </a:p>
          <a:p>
            <a:pPr marL="278606" indent="-278606" eaLnBrk="0" hangingPunct="0">
              <a:spcBef>
                <a:spcPct val="20000"/>
              </a:spcBef>
            </a:pPr>
            <a:endParaRPr lang="ru-RU" sz="1600" b="1" dirty="0" smtClean="0">
              <a:solidFill>
                <a:prstClr val="black"/>
              </a:solidFill>
            </a:endParaRPr>
          </a:p>
          <a:p>
            <a:pPr marL="278606" indent="-278606" eaLnBrk="0" hangingPunct="0">
              <a:spcBef>
                <a:spcPct val="20000"/>
              </a:spcBef>
            </a:pPr>
            <a:endParaRPr lang="ru-RU" sz="1600" b="1" dirty="0">
              <a:solidFill>
                <a:prstClr val="black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164756" y="2795749"/>
            <a:ext cx="1680519" cy="1496165"/>
          </a:xfrm>
          <a:prstGeom prst="rect">
            <a:avLst/>
          </a:prstGeom>
          <a:solidFill>
            <a:schemeClr val="accent6"/>
          </a:solidFill>
          <a:ln w="9525" cap="flat" cmpd="sng" algn="ctr">
            <a:noFill/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ru-RU" sz="1600" kern="0" dirty="0" smtClean="0">
                <a:solidFill>
                  <a:schemeClr val="bg1">
                    <a:lumMod val="95000"/>
                  </a:schemeClr>
                </a:solidFill>
                <a:latin typeface="Calibri" pitchFamily="34" charset="0"/>
                <a:ea typeface="ＭＳ Ｐゴシック"/>
                <a:cs typeface="ＭＳ Ｐゴシック"/>
              </a:rPr>
              <a:t>Задачи</a:t>
            </a:r>
            <a:endParaRPr lang="ru-RU" sz="1600" kern="0" dirty="0">
              <a:solidFill>
                <a:schemeClr val="bg1">
                  <a:lumMod val="95000"/>
                </a:schemeClr>
              </a:solidFill>
              <a:latin typeface="Calibri" pitchFamily="34" charset="0"/>
              <a:ea typeface="ＭＳ Ｐゴシック"/>
              <a:cs typeface="ＭＳ Ｐゴシック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998920" y="2269380"/>
            <a:ext cx="6496494" cy="22806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8606" indent="-278606" eaLnBrk="0" hangingPunct="0">
              <a:spcBef>
                <a:spcPct val="20000"/>
              </a:spcBef>
            </a:pPr>
            <a:endParaRPr lang="ru-RU" sz="1400" b="0" dirty="0" smtClean="0">
              <a:solidFill>
                <a:schemeClr val="accent4">
                  <a:lumMod val="50000"/>
                </a:schemeClr>
              </a:solidFill>
              <a:latin typeface="Calibri" pitchFamily="34" charset="0"/>
              <a:cs typeface="Times New Roman" pitchFamily="18" charset="0"/>
            </a:endParaRPr>
          </a:p>
          <a:p>
            <a:pPr algn="just"/>
            <a:endParaRPr lang="ru-RU" sz="1600" b="0" dirty="0" smtClean="0">
              <a:solidFill>
                <a:schemeClr val="accent4">
                  <a:lumMod val="50000"/>
                </a:schemeClr>
              </a:solidFill>
              <a:latin typeface="Calibri" pitchFamily="34" charset="0"/>
              <a:cs typeface="Times New Roman" pitchFamily="18" charset="0"/>
            </a:endParaRPr>
          </a:p>
          <a:p>
            <a:pPr marL="361950" indent="-361950" algn="just">
              <a:spcAft>
                <a:spcPct val="30000"/>
              </a:spcAft>
              <a:buSzPct val="80000"/>
              <a:buFont typeface="Wingdings" pitchFamily="2" charset="2"/>
              <a:buChar char="q"/>
            </a:pPr>
            <a:r>
              <a:rPr lang="ru-RU" sz="1600" b="0" dirty="0" smtClean="0">
                <a:solidFill>
                  <a:schemeClr val="accent4">
                    <a:lumMod val="50000"/>
                  </a:schemeClr>
                </a:solidFill>
                <a:latin typeface="Calibri" pitchFamily="34" charset="0"/>
              </a:rPr>
              <a:t>закрытие года по бюджетам ГВФ</a:t>
            </a:r>
            <a:r>
              <a:rPr lang="en-US" sz="1600" b="0" dirty="0" smtClean="0">
                <a:solidFill>
                  <a:schemeClr val="accent4">
                    <a:lumMod val="50000"/>
                  </a:schemeClr>
                </a:solidFill>
                <a:latin typeface="Calibri" pitchFamily="34" charset="0"/>
              </a:rPr>
              <a:t>;</a:t>
            </a:r>
            <a:endParaRPr lang="ru-RU" sz="1600" b="0" dirty="0" smtClean="0">
              <a:solidFill>
                <a:schemeClr val="accent4">
                  <a:lumMod val="50000"/>
                </a:schemeClr>
              </a:solidFill>
              <a:latin typeface="Calibri" pitchFamily="34" charset="0"/>
            </a:endParaRPr>
          </a:p>
          <a:p>
            <a:pPr marL="361950" indent="-361950" algn="just">
              <a:spcAft>
                <a:spcPct val="30000"/>
              </a:spcAft>
              <a:buSzPct val="80000"/>
              <a:buFont typeface="Wingdings" pitchFamily="2" charset="2"/>
              <a:buChar char="q"/>
            </a:pPr>
            <a:r>
              <a:rPr lang="ru-RU" sz="1600" b="0" dirty="0" smtClean="0">
                <a:solidFill>
                  <a:schemeClr val="accent4">
                    <a:lumMod val="50000"/>
                  </a:schemeClr>
                </a:solidFill>
                <a:latin typeface="Calibri" pitchFamily="34" charset="0"/>
              </a:rPr>
              <a:t>проверка работоспособности ППО, связанное с изменениями в Приказе 125н, в том числе изменением процедуры распределения поступлений по акцизам</a:t>
            </a:r>
            <a:r>
              <a:rPr lang="en-US" sz="1600" b="0" dirty="0" smtClean="0">
                <a:solidFill>
                  <a:schemeClr val="accent4">
                    <a:lumMod val="50000"/>
                  </a:schemeClr>
                </a:solidFill>
                <a:latin typeface="Calibri" pitchFamily="34" charset="0"/>
              </a:rPr>
              <a:t>;</a:t>
            </a:r>
            <a:endParaRPr lang="ru-RU" sz="1600" b="0" dirty="0" smtClean="0">
              <a:solidFill>
                <a:schemeClr val="accent4">
                  <a:lumMod val="50000"/>
                </a:schemeClr>
              </a:solidFill>
              <a:latin typeface="Calibri" pitchFamily="34" charset="0"/>
            </a:endParaRPr>
          </a:p>
          <a:p>
            <a:pPr marL="361950" indent="-361950" algn="just">
              <a:spcAft>
                <a:spcPct val="30000"/>
              </a:spcAft>
              <a:buSzPct val="80000"/>
              <a:buFont typeface="Wingdings" pitchFamily="2" charset="2"/>
              <a:buChar char="q"/>
            </a:pPr>
            <a:r>
              <a:rPr lang="ru-RU" sz="1600" b="0" dirty="0" smtClean="0">
                <a:solidFill>
                  <a:schemeClr val="accent4">
                    <a:lumMod val="50000"/>
                  </a:schemeClr>
                </a:solidFill>
                <a:latin typeface="Calibri" pitchFamily="34" charset="0"/>
              </a:rPr>
              <a:t>проверка быстродействия закрытия года</a:t>
            </a:r>
            <a:r>
              <a:rPr lang="en-US" sz="1600" b="0" dirty="0" smtClean="0">
                <a:solidFill>
                  <a:schemeClr val="accent4">
                    <a:lumMod val="50000"/>
                  </a:schemeClr>
                </a:solidFill>
                <a:latin typeface="Calibri" pitchFamily="34" charset="0"/>
              </a:rPr>
              <a:t>;</a:t>
            </a:r>
            <a:endParaRPr lang="ru-RU" sz="1600" b="0" dirty="0" smtClean="0">
              <a:solidFill>
                <a:schemeClr val="accent4">
                  <a:lumMod val="50000"/>
                </a:schemeClr>
              </a:solidFill>
              <a:latin typeface="Calibri" pitchFamily="34" charset="0"/>
            </a:endParaRPr>
          </a:p>
          <a:p>
            <a:pPr marL="361950" indent="-361950" algn="just">
              <a:spcAft>
                <a:spcPct val="30000"/>
              </a:spcAft>
              <a:buSzPct val="80000"/>
              <a:buFont typeface="Wingdings" pitchFamily="2" charset="2"/>
              <a:buChar char="q"/>
            </a:pPr>
            <a:r>
              <a:rPr lang="ru-RU" sz="1600" b="0" dirty="0" smtClean="0">
                <a:solidFill>
                  <a:schemeClr val="accent4">
                    <a:lumMod val="50000"/>
                  </a:schemeClr>
                </a:solidFill>
                <a:latin typeface="Calibri" pitchFamily="34" charset="0"/>
              </a:rPr>
              <a:t>проверка совершенствования функционала, затрагивающего формирование регистров бухгалтерского учета 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168878" y="4772514"/>
            <a:ext cx="1702451" cy="1368152"/>
          </a:xfrm>
          <a:prstGeom prst="rect">
            <a:avLst/>
          </a:prstGeom>
          <a:solidFill>
            <a:schemeClr val="accent6"/>
          </a:solidFill>
          <a:ln w="9525" cap="flat" cmpd="sng" algn="ctr">
            <a:noFill/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ru-RU" sz="1600" kern="0" dirty="0" smtClean="0">
                <a:solidFill>
                  <a:schemeClr val="bg1"/>
                </a:solidFill>
                <a:latin typeface="Calibri" pitchFamily="34" charset="0"/>
                <a:ea typeface="ＭＳ Ｐゴシック"/>
                <a:cs typeface="ＭＳ Ｐゴシック"/>
              </a:rPr>
              <a:t>Результаты</a:t>
            </a:r>
            <a:endParaRPr lang="ru-RU" sz="1600" kern="0" dirty="0">
              <a:solidFill>
                <a:schemeClr val="bg1"/>
              </a:solidFill>
              <a:latin typeface="Calibri" pitchFamily="34" charset="0"/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Прямоугольник 19"/>
          <p:cNvSpPr/>
          <p:nvPr/>
        </p:nvSpPr>
        <p:spPr bwMode="auto">
          <a:xfrm>
            <a:off x="988613" y="5218314"/>
            <a:ext cx="6847140" cy="792088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just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none" strike="noStrike" cap="none" normalizeH="0" baseline="0" smtClean="0">
              <a:ln>
                <a:noFill/>
              </a:ln>
              <a:solidFill>
                <a:schemeClr val="tx1">
                  <a:lumMod val="50000"/>
                </a:schemeClr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988829" y="4299790"/>
            <a:ext cx="6839962" cy="792088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just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none" strike="noStrike" cap="none" normalizeH="0" baseline="0" smtClean="0">
              <a:ln>
                <a:noFill/>
              </a:ln>
              <a:solidFill>
                <a:schemeClr val="tx1">
                  <a:lumMod val="50000"/>
                </a:schemeClr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978195" y="3435694"/>
            <a:ext cx="6850596" cy="792088"/>
          </a:xfrm>
          <a:prstGeom prst="rect">
            <a:avLst/>
          </a:prstGeom>
          <a:gradFill flip="none" rotWithShape="1">
            <a:gsLst>
              <a:gs pos="0">
                <a:srgbClr val="C39BE1">
                  <a:tint val="66000"/>
                  <a:satMod val="160000"/>
                </a:srgbClr>
              </a:gs>
              <a:gs pos="50000">
                <a:srgbClr val="C39BE1">
                  <a:tint val="44500"/>
                  <a:satMod val="160000"/>
                </a:srgbClr>
              </a:gs>
              <a:gs pos="100000">
                <a:srgbClr val="C39BE1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90000"/>
              </a:lnSpc>
            </a:pPr>
            <a:endParaRPr lang="ru-RU" sz="2000" b="1" smtClean="0">
              <a:solidFill>
                <a:schemeClr val="tx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Прямоугольник 16"/>
          <p:cNvSpPr/>
          <p:nvPr/>
        </p:nvSpPr>
        <p:spPr bwMode="auto">
          <a:xfrm>
            <a:off x="945244" y="2627130"/>
            <a:ext cx="6850596" cy="720080"/>
          </a:xfrm>
          <a:prstGeom prst="rect">
            <a:avLst/>
          </a:prstGeom>
          <a:gradFill flip="none" rotWithShape="1">
            <a:gsLst>
              <a:gs pos="0">
                <a:srgbClr val="C39BE1">
                  <a:tint val="66000"/>
                  <a:satMod val="160000"/>
                </a:srgbClr>
              </a:gs>
              <a:gs pos="50000">
                <a:srgbClr val="C39BE1">
                  <a:tint val="44500"/>
                  <a:satMod val="160000"/>
                </a:srgbClr>
              </a:gs>
              <a:gs pos="100000">
                <a:srgbClr val="C39BE1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just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none" strike="noStrike" cap="none" normalizeH="0" baseline="0" smtClean="0">
              <a:ln>
                <a:noFill/>
              </a:ln>
              <a:solidFill>
                <a:schemeClr val="tx1">
                  <a:lumMod val="50000"/>
                </a:schemeClr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Прямоугольник 15"/>
          <p:cNvSpPr/>
          <p:nvPr/>
        </p:nvSpPr>
        <p:spPr bwMode="auto">
          <a:xfrm>
            <a:off x="978195" y="1851518"/>
            <a:ext cx="6850596" cy="720080"/>
          </a:xfrm>
          <a:prstGeom prst="rect">
            <a:avLst/>
          </a:prstGeom>
          <a:gradFill flip="none" rotWithShape="1">
            <a:gsLst>
              <a:gs pos="0">
                <a:srgbClr val="C39BE1">
                  <a:tint val="66000"/>
                  <a:satMod val="160000"/>
                </a:srgbClr>
              </a:gs>
              <a:gs pos="50000">
                <a:srgbClr val="C39BE1">
                  <a:tint val="44500"/>
                  <a:satMod val="160000"/>
                </a:srgbClr>
              </a:gs>
              <a:gs pos="100000">
                <a:srgbClr val="C39BE1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90000"/>
              </a:lnSpc>
            </a:pPr>
            <a:endParaRPr lang="ru-RU" sz="2000" b="1" smtClean="0">
              <a:solidFill>
                <a:schemeClr val="tx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Прямоугольник 14"/>
          <p:cNvSpPr/>
          <p:nvPr/>
        </p:nvSpPr>
        <p:spPr bwMode="auto">
          <a:xfrm>
            <a:off x="978195" y="1131438"/>
            <a:ext cx="6850596" cy="648072"/>
          </a:xfrm>
          <a:prstGeom prst="rect">
            <a:avLst/>
          </a:prstGeom>
          <a:gradFill flip="none" rotWithShape="1">
            <a:gsLst>
              <a:gs pos="0">
                <a:srgbClr val="C39BE1">
                  <a:tint val="66000"/>
                  <a:satMod val="160000"/>
                </a:srgbClr>
              </a:gs>
              <a:gs pos="50000">
                <a:srgbClr val="C39BE1">
                  <a:tint val="44500"/>
                  <a:satMod val="160000"/>
                </a:srgbClr>
              </a:gs>
              <a:gs pos="100000">
                <a:srgbClr val="C39BE1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just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none" strike="noStrike" cap="none" normalizeH="0" baseline="0" smtClean="0">
              <a:ln>
                <a:noFill/>
              </a:ln>
              <a:solidFill>
                <a:schemeClr val="tx1">
                  <a:lumMod val="50000"/>
                </a:schemeClr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Название 1"/>
          <p:cNvSpPr>
            <a:spLocks noGrp="1"/>
          </p:cNvSpPr>
          <p:nvPr>
            <p:ph type="title"/>
          </p:nvPr>
        </p:nvSpPr>
        <p:spPr>
          <a:xfrm>
            <a:off x="354419" y="220538"/>
            <a:ext cx="7205330" cy="720824"/>
          </a:xfrm>
        </p:spPr>
        <p:txBody>
          <a:bodyPr/>
          <a:lstStyle/>
          <a:p>
            <a:pPr algn="ctr"/>
            <a:r>
              <a:rPr lang="ru-RU" dirty="0" smtClean="0">
                <a:latin typeface="Calibri" pitchFamily="34" charset="0"/>
              </a:rPr>
              <a:t>Результаты мероприятий по закрытию 2014 года: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just">
              <a:defRPr/>
            </a:pPr>
            <a:fld id="{1011169C-76DF-4753-8E09-52DB28E789C0}" type="slidenum">
              <a:rPr lang="ru-RU" sz="1400" smtClean="0"/>
              <a:pPr algn="just">
                <a:defRPr/>
              </a:pPr>
              <a:t>4</a:t>
            </a:fld>
            <a:endParaRPr lang="ru-RU" sz="1400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1052623" y="1131438"/>
            <a:ext cx="6704160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sz="1600" b="0" dirty="0" smtClean="0">
                <a:solidFill>
                  <a:schemeClr val="tx1">
                    <a:lumMod val="50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Обеспечена корректность учетных данных 2014 года до начала операций по закрытию года</a:t>
            </a: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1052624" y="2046636"/>
            <a:ext cx="670416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Процедуры основных операций закрытия года потребовали 2 дня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1052623" y="2643606"/>
            <a:ext cx="6704160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sz="1600" b="0" dirty="0" smtClean="0">
                <a:solidFill>
                  <a:schemeClr val="tx1">
                    <a:lumMod val="50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Закрытие года во всех УФК выполнено успешно, в требуемый срок, штатно, без задержек и сбоев в процессе.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1022538" y="3507702"/>
            <a:ext cx="6734244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b="0" dirty="0" smtClean="0">
                <a:solidFill>
                  <a:schemeClr val="tx1">
                    <a:lumMod val="50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Трудозатраты в </a:t>
            </a:r>
            <a:r>
              <a:rPr lang="ru-RU" sz="1600" b="0" dirty="0" err="1" smtClean="0">
                <a:solidFill>
                  <a:schemeClr val="tx1">
                    <a:lumMod val="50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ТоФК</a:t>
            </a:r>
            <a:r>
              <a:rPr lang="ru-RU" sz="1600" b="0" dirty="0" smtClean="0">
                <a:solidFill>
                  <a:schemeClr val="tx1">
                    <a:lumMod val="50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по процессу завершения финансового года сократились, так как снизилось количество повторных </a:t>
            </a:r>
            <a:r>
              <a:rPr lang="ru-RU" sz="1600" b="0" dirty="0" err="1" smtClean="0">
                <a:solidFill>
                  <a:schemeClr val="tx1">
                    <a:lumMod val="50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перезакрытий</a:t>
            </a:r>
            <a:r>
              <a:rPr lang="ru-RU" sz="1600" b="0" dirty="0" smtClean="0">
                <a:solidFill>
                  <a:schemeClr val="tx1">
                    <a:lumMod val="50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года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1034051" y="4299790"/>
            <a:ext cx="6722731" cy="757130"/>
          </a:xfrm>
          <a:prstGeom prst="rect">
            <a:avLst/>
          </a:prstGeom>
          <a:gradFill flip="none" rotWithShape="1">
            <a:gsLst>
              <a:gs pos="0">
                <a:srgbClr val="C39BE1">
                  <a:tint val="66000"/>
                  <a:satMod val="160000"/>
                </a:srgbClr>
              </a:gs>
              <a:gs pos="50000">
                <a:srgbClr val="C39BE1">
                  <a:tint val="44500"/>
                  <a:satMod val="160000"/>
                </a:srgbClr>
              </a:gs>
              <a:gs pos="100000">
                <a:srgbClr val="C39BE1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wrap="square">
            <a:spAutoFit/>
          </a:bodyPr>
          <a:lstStyle/>
          <a:p>
            <a:pPr lvl="0" algn="just"/>
            <a:r>
              <a:rPr lang="ru-RU" sz="1600" b="0" dirty="0" smtClean="0">
                <a:solidFill>
                  <a:schemeClr val="tx1">
                    <a:lumMod val="50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Обеспечена технологическая возможность своевременного составления и передачи в МОУ ФК корректной годовой бюджетной отчетности и регистров аналитического учета для клиентов ТОФК</a:t>
            </a:r>
          </a:p>
        </p:txBody>
      </p:sp>
      <p:sp>
        <p:nvSpPr>
          <p:cNvPr id="25" name="Прямоугольник 24"/>
          <p:cNvSpPr/>
          <p:nvPr/>
        </p:nvSpPr>
        <p:spPr>
          <a:xfrm>
            <a:off x="1006083" y="5218315"/>
            <a:ext cx="6862328" cy="757130"/>
          </a:xfrm>
          <a:prstGeom prst="rect">
            <a:avLst/>
          </a:prstGeom>
          <a:gradFill flip="none" rotWithShape="1">
            <a:gsLst>
              <a:gs pos="0">
                <a:srgbClr val="C39BE1">
                  <a:tint val="66000"/>
                  <a:satMod val="160000"/>
                </a:srgbClr>
              </a:gs>
              <a:gs pos="50000">
                <a:srgbClr val="C39BE1">
                  <a:tint val="44500"/>
                  <a:satMod val="160000"/>
                </a:srgbClr>
              </a:gs>
              <a:gs pos="100000">
                <a:srgbClr val="C39BE1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wrap="square">
            <a:spAutoFit/>
          </a:bodyPr>
          <a:lstStyle/>
          <a:p>
            <a:pPr algn="just"/>
            <a:r>
              <a:rPr lang="ru-RU" sz="1600" b="0" dirty="0" smtClean="0">
                <a:solidFill>
                  <a:schemeClr val="tx1">
                    <a:lumMod val="50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Обеспечена готовность УФК к осуществлению в штатном режиме операций по кассовому обслуживанию исполнения бюджетов бюджетной системы РФ и кассовому исполнению ФБ с 1-го рабочего дня нового финансового года</a:t>
            </a:r>
          </a:p>
        </p:txBody>
      </p:sp>
      <p:pic>
        <p:nvPicPr>
          <p:cNvPr id="15361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3665" y="1952403"/>
            <a:ext cx="60960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8207" y="1063255"/>
            <a:ext cx="669835" cy="7041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2740" y="2711303"/>
            <a:ext cx="787198" cy="5795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7978" y="3498112"/>
            <a:ext cx="711647" cy="6781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365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35565" y="5263557"/>
            <a:ext cx="68580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366" name="Picture 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42543" y="4391689"/>
            <a:ext cx="714375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5760" y="300446"/>
            <a:ext cx="7328263" cy="2002206"/>
          </a:xfrm>
        </p:spPr>
        <p:txBody>
          <a:bodyPr/>
          <a:lstStyle/>
          <a:p>
            <a:pPr algn="ctr"/>
            <a:r>
              <a:rPr lang="ru-RU" sz="2400" dirty="0" smtClean="0">
                <a:latin typeface="Calibri" pitchFamily="34" charset="0"/>
              </a:rPr>
              <a:t>Определение состава регистров бюджетного учета, формируемых при выполнении операций по завершению отчетного финансового года</a:t>
            </a:r>
            <a:endParaRPr lang="ru-RU" sz="2400" dirty="0">
              <a:latin typeface="Calibri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73383" y="2691833"/>
            <a:ext cx="6411129" cy="4059238"/>
          </a:xfrm>
        </p:spPr>
        <p:txBody>
          <a:bodyPr/>
          <a:lstStyle/>
          <a:p>
            <a:pPr>
              <a:buNone/>
            </a:pPr>
            <a:r>
              <a:rPr lang="ru-RU" sz="1800" dirty="0" smtClean="0">
                <a:solidFill>
                  <a:schemeClr val="tx1">
                    <a:lumMod val="50000"/>
                  </a:schemeClr>
                </a:solidFill>
                <a:latin typeface="Calibri" pitchFamily="34" charset="0"/>
              </a:rPr>
              <a:t>Письмо Федерального казначейства </a:t>
            </a:r>
          </a:p>
          <a:p>
            <a:pPr>
              <a:buNone/>
            </a:pPr>
            <a:r>
              <a:rPr lang="ru-RU" sz="1800" dirty="0" smtClean="0">
                <a:solidFill>
                  <a:schemeClr val="tx1">
                    <a:lumMod val="50000"/>
                  </a:schemeClr>
                </a:solidFill>
                <a:latin typeface="Calibri" pitchFamily="34" charset="0"/>
              </a:rPr>
              <a:t>от 13.12.2012 № 42-7.4-05/2.2-713</a:t>
            </a:r>
          </a:p>
          <a:p>
            <a:endParaRPr lang="ru-RU" sz="1800" dirty="0" smtClean="0">
              <a:solidFill>
                <a:schemeClr val="tx1">
                  <a:lumMod val="50000"/>
                </a:schemeClr>
              </a:solidFill>
            </a:endParaRPr>
          </a:p>
          <a:p>
            <a:endParaRPr lang="ru-RU" sz="1800" dirty="0" smtClean="0">
              <a:solidFill>
                <a:schemeClr val="tx1">
                  <a:lumMod val="50000"/>
                </a:schemeClr>
              </a:solidFill>
            </a:endParaRPr>
          </a:p>
          <a:p>
            <a:endParaRPr lang="ru-RU" sz="1800" dirty="0" smtClean="0">
              <a:solidFill>
                <a:schemeClr val="tx1">
                  <a:lumMod val="50000"/>
                </a:schemeClr>
              </a:solidFill>
            </a:endParaRPr>
          </a:p>
          <a:p>
            <a:pPr>
              <a:buNone/>
            </a:pPr>
            <a:r>
              <a:rPr lang="ru-RU" sz="1800" dirty="0" smtClean="0">
                <a:solidFill>
                  <a:schemeClr val="tx1">
                    <a:lumMod val="50000"/>
                  </a:schemeClr>
                </a:solidFill>
                <a:latin typeface="Calibri" pitchFamily="34" charset="0"/>
              </a:rPr>
              <a:t>Письмо Федерального казначейства </a:t>
            </a:r>
          </a:p>
          <a:p>
            <a:pPr>
              <a:buNone/>
            </a:pPr>
            <a:r>
              <a:rPr lang="ru-RU" sz="1800" dirty="0" smtClean="0">
                <a:solidFill>
                  <a:schemeClr val="tx1">
                    <a:lumMod val="50000"/>
                  </a:schemeClr>
                </a:solidFill>
                <a:latin typeface="Calibri" pitchFamily="34" charset="0"/>
              </a:rPr>
              <a:t>от 07.05.2014 № 42-7.4-05/2.2-293</a:t>
            </a:r>
          </a:p>
          <a:p>
            <a:endParaRPr lang="ru-RU" sz="1800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>
          <a:xfrm>
            <a:off x="8143875" y="6344013"/>
            <a:ext cx="576263" cy="476250"/>
          </a:xfrm>
        </p:spPr>
        <p:txBody>
          <a:bodyPr/>
          <a:lstStyle/>
          <a:p>
            <a:pPr>
              <a:defRPr/>
            </a:pPr>
            <a:fld id="{9D2C8D53-ABE1-4904-BEE6-A6D0D0F194A4}" type="slidenum">
              <a:rPr lang="ru-RU" smtClean="0"/>
              <a:pPr>
                <a:defRPr/>
              </a:pPr>
              <a:t>5</a:t>
            </a:fld>
            <a:endParaRPr lang="ru-RU" dirty="0"/>
          </a:p>
        </p:txBody>
      </p:sp>
      <p:pic>
        <p:nvPicPr>
          <p:cNvPr id="14338" name="Picture 2" descr="http://www.grandwest.com.ua/pics/contacts000008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63721" y="2749622"/>
            <a:ext cx="1061468" cy="848891"/>
          </a:xfrm>
          <a:prstGeom prst="rect">
            <a:avLst/>
          </a:prstGeom>
          <a:noFill/>
        </p:spPr>
      </p:pic>
      <p:pic>
        <p:nvPicPr>
          <p:cNvPr id="6" name="Picture 2" descr="http://www.grandwest.com.ua/pics/contacts000008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46551" y="4444959"/>
            <a:ext cx="1070075" cy="855774"/>
          </a:xfrm>
          <a:prstGeom prst="rect">
            <a:avLst/>
          </a:prstGeom>
          <a:noFill/>
        </p:spPr>
      </p:pic>
    </p:spTree>
  </p:cSld>
  <p:clrMapOvr>
    <a:masterClrMapping/>
  </p:clrMapOvr>
  <p:transition>
    <p:push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4853" y="300791"/>
            <a:ext cx="7459579" cy="1118936"/>
          </a:xfrm>
        </p:spPr>
        <p:txBody>
          <a:bodyPr/>
          <a:lstStyle/>
          <a:p>
            <a:pPr algn="ctr"/>
            <a:r>
              <a:rPr lang="ru-RU" dirty="0" smtClean="0">
                <a:latin typeface="Calibri" pitchFamily="34" charset="0"/>
              </a:rPr>
              <a:t>Рекомендации:</a:t>
            </a:r>
            <a:endParaRPr lang="ru-RU" dirty="0">
              <a:latin typeface="Calibri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D2C8D53-ABE1-4904-BEE6-A6D0D0F194A4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  <p:graphicFrame>
        <p:nvGraphicFramePr>
          <p:cNvPr id="11" name="Содержимое 10"/>
          <p:cNvGraphicFramePr>
            <a:graphicFrameLocks noGrp="1"/>
          </p:cNvGraphicFramePr>
          <p:nvPr>
            <p:ph sz="half" idx="2"/>
          </p:nvPr>
        </p:nvGraphicFramePr>
        <p:xfrm>
          <a:off x="433136" y="1946275"/>
          <a:ext cx="7976937" cy="406951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7591" y="136416"/>
            <a:ext cx="7666074" cy="1143000"/>
          </a:xfrm>
        </p:spPr>
        <p:txBody>
          <a:bodyPr/>
          <a:lstStyle/>
          <a:p>
            <a:pPr algn="ctr"/>
            <a:r>
              <a:rPr lang="ru-RU" sz="2400" dirty="0" smtClean="0">
                <a:latin typeface="Calibri" pitchFamily="34" charset="0"/>
              </a:rPr>
              <a:t>Порядок формирования консолидированных регистров при завершении финансового года</a:t>
            </a:r>
            <a:endParaRPr lang="ru-RU" sz="2400" dirty="0">
              <a:latin typeface="Calibri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A5A1F62-8228-4305-AC64-FBCE9EDF25CA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  <p:graphicFrame>
        <p:nvGraphicFramePr>
          <p:cNvPr id="8" name="Схема 7"/>
          <p:cNvGraphicFramePr/>
          <p:nvPr/>
        </p:nvGraphicFramePr>
        <p:xfrm>
          <a:off x="159488" y="1318437"/>
          <a:ext cx="7655441" cy="49547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push dir="r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 bwMode="auto">
          <a:xfrm>
            <a:off x="5447211" y="2873828"/>
            <a:ext cx="3394824" cy="3031567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75000"/>
                  <a:tint val="66000"/>
                  <a:satMod val="160000"/>
                </a:schemeClr>
              </a:gs>
              <a:gs pos="50000">
                <a:schemeClr val="accent5">
                  <a:lumMod val="75000"/>
                  <a:tint val="44500"/>
                  <a:satMod val="160000"/>
                </a:schemeClr>
              </a:gs>
              <a:gs pos="100000">
                <a:schemeClr val="accent5">
                  <a:lumMod val="75000"/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prstDash val="dash"/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 bwMode="auto">
          <a:xfrm>
            <a:off x="261844" y="2809927"/>
            <a:ext cx="5042263" cy="3153718"/>
          </a:xfrm>
          <a:prstGeom prst="roundRect">
            <a:avLst/>
          </a:prstGeom>
          <a:gradFill flip="none" rotWithShape="1">
            <a:gsLst>
              <a:gs pos="0">
                <a:schemeClr val="accent5">
                  <a:lumMod val="75000"/>
                  <a:tint val="66000"/>
                  <a:satMod val="160000"/>
                </a:schemeClr>
              </a:gs>
              <a:gs pos="50000">
                <a:schemeClr val="accent5">
                  <a:lumMod val="75000"/>
                  <a:tint val="44500"/>
                  <a:satMod val="160000"/>
                </a:schemeClr>
              </a:gs>
              <a:gs pos="100000">
                <a:schemeClr val="accent5">
                  <a:lumMod val="75000"/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solidFill>
              <a:schemeClr val="accent1">
                <a:lumMod val="25000"/>
              </a:schemeClr>
            </a:solidFill>
            <a:prstDash val="dash"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44399" y="1717008"/>
            <a:ext cx="2705532" cy="639762"/>
          </a:xfrm>
        </p:spPr>
        <p:txBody>
          <a:bodyPr/>
          <a:lstStyle/>
          <a:p>
            <a:r>
              <a:rPr lang="ru-RU" sz="2000" dirty="0" smtClean="0">
                <a:latin typeface="Calibri" pitchFamily="34" charset="0"/>
              </a:rPr>
              <a:t>Открытый контур</a:t>
            </a:r>
            <a:endParaRPr lang="ru-RU" sz="2000" dirty="0">
              <a:latin typeface="Calibri" pitchFamily="34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61701" y="3226526"/>
            <a:ext cx="4362995" cy="2552102"/>
          </a:xfrm>
        </p:spPr>
        <p:txBody>
          <a:bodyPr/>
          <a:lstStyle/>
          <a:p>
            <a:pPr algn="ctr">
              <a:buNone/>
            </a:pPr>
            <a:r>
              <a:rPr lang="ru-RU" sz="1400" b="1" dirty="0" smtClean="0">
                <a:solidFill>
                  <a:schemeClr val="accent4">
                    <a:lumMod val="75000"/>
                  </a:schemeClr>
                </a:solidFill>
                <a:latin typeface="Calibri" pitchFamily="34" charset="0"/>
              </a:rPr>
              <a:t>  Сальдо 1(3)20211.000  </a:t>
            </a:r>
            <a:r>
              <a:rPr lang="ru-RU" sz="1600" b="1" dirty="0" smtClean="0">
                <a:solidFill>
                  <a:schemeClr val="accent4">
                    <a:lumMod val="75000"/>
                  </a:schemeClr>
                </a:solidFill>
                <a:latin typeface="Calibri" pitchFamily="34" charset="0"/>
              </a:rPr>
              <a:t>≠</a:t>
            </a:r>
            <a:r>
              <a:rPr lang="ru-RU" sz="1400" b="1" dirty="0" smtClean="0">
                <a:solidFill>
                  <a:schemeClr val="accent4">
                    <a:lumMod val="75000"/>
                  </a:schemeClr>
                </a:solidFill>
                <a:latin typeface="Calibri" pitchFamily="34" charset="0"/>
              </a:rPr>
              <a:t>  выписке банка </a:t>
            </a:r>
          </a:p>
          <a:p>
            <a:pPr algn="ctr">
              <a:buNone/>
            </a:pPr>
            <a:r>
              <a:rPr lang="ru-RU" sz="1400" b="1" dirty="0" smtClean="0">
                <a:solidFill>
                  <a:schemeClr val="accent4">
                    <a:lumMod val="75000"/>
                  </a:schemeClr>
                </a:solidFill>
                <a:latin typeface="Calibri" pitchFamily="34" charset="0"/>
              </a:rPr>
              <a:t> по счетам 40105 (40302</a:t>
            </a:r>
            <a:r>
              <a:rPr lang="en-US" sz="1400" b="1" dirty="0" smtClean="0">
                <a:solidFill>
                  <a:schemeClr val="accent4">
                    <a:lumMod val="75000"/>
                  </a:schemeClr>
                </a:solidFill>
                <a:latin typeface="Calibri" pitchFamily="34" charset="0"/>
              </a:rPr>
              <a:t>)</a:t>
            </a:r>
            <a:endParaRPr lang="ru-RU" sz="1400" b="1" dirty="0" smtClean="0">
              <a:solidFill>
                <a:schemeClr val="accent4">
                  <a:lumMod val="75000"/>
                </a:schemeClr>
              </a:solidFill>
              <a:latin typeface="Calibri" pitchFamily="34" charset="0"/>
            </a:endParaRPr>
          </a:p>
          <a:p>
            <a:pPr>
              <a:buNone/>
            </a:pPr>
            <a:endParaRPr lang="ru-RU" dirty="0" smtClean="0">
              <a:solidFill>
                <a:schemeClr val="accent4">
                  <a:lumMod val="75000"/>
                </a:schemeClr>
              </a:solidFill>
            </a:endParaRPr>
          </a:p>
          <a:p>
            <a:pPr algn="ctr">
              <a:buNone/>
            </a:pPr>
            <a:r>
              <a:rPr lang="ru-RU" sz="1400" b="1" dirty="0" smtClean="0">
                <a:solidFill>
                  <a:schemeClr val="accent4">
                    <a:lumMod val="75000"/>
                  </a:schemeClr>
                </a:solidFill>
                <a:latin typeface="Calibri" pitchFamily="34" charset="0"/>
              </a:rPr>
              <a:t>Бухгалтерская справка (ф.0504833)</a:t>
            </a:r>
          </a:p>
          <a:p>
            <a:pPr>
              <a:buNone/>
            </a:pPr>
            <a:endParaRPr lang="ru-RU" sz="1400" dirty="0" smtClean="0">
              <a:solidFill>
                <a:schemeClr val="accent4">
                  <a:lumMod val="75000"/>
                </a:schemeClr>
              </a:solidFill>
            </a:endParaRPr>
          </a:p>
          <a:p>
            <a:pPr>
              <a:buNone/>
            </a:pPr>
            <a:endParaRPr lang="ru-RU" sz="1400" dirty="0" smtClean="0">
              <a:solidFill>
                <a:schemeClr val="accent4">
                  <a:lumMod val="75000"/>
                </a:schemeClr>
              </a:solidFill>
            </a:endParaRPr>
          </a:p>
          <a:p>
            <a:pPr algn="ctr">
              <a:buNone/>
            </a:pPr>
            <a:r>
              <a:rPr lang="ru-RU" sz="1400" b="1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ru-RU" sz="1400" b="1" dirty="0" smtClean="0">
                <a:solidFill>
                  <a:schemeClr val="accent4">
                    <a:lumMod val="75000"/>
                  </a:schemeClr>
                </a:solidFill>
                <a:latin typeface="Calibri" pitchFamily="34" charset="0"/>
              </a:rPr>
              <a:t>Сальдо 1(3)20211.000 </a:t>
            </a:r>
            <a:r>
              <a:rPr lang="en-US" sz="1400" b="1" dirty="0" smtClean="0">
                <a:solidFill>
                  <a:schemeClr val="accent4">
                    <a:lumMod val="75000"/>
                  </a:schemeClr>
                </a:solidFill>
                <a:latin typeface="Calibri" pitchFamily="34" charset="0"/>
              </a:rPr>
              <a:t> </a:t>
            </a:r>
            <a:r>
              <a:rPr lang="ru-RU" sz="1600" b="1" dirty="0" smtClean="0">
                <a:solidFill>
                  <a:schemeClr val="accent4">
                    <a:lumMod val="75000"/>
                  </a:schemeClr>
                </a:solidFill>
                <a:latin typeface="Calibri" pitchFamily="34" charset="0"/>
              </a:rPr>
              <a:t>= </a:t>
            </a:r>
            <a:r>
              <a:rPr lang="ru-RU" sz="1400" b="1" dirty="0" smtClean="0">
                <a:solidFill>
                  <a:schemeClr val="accent4">
                    <a:lumMod val="75000"/>
                  </a:schemeClr>
                </a:solidFill>
                <a:latin typeface="Calibri" pitchFamily="34" charset="0"/>
              </a:rPr>
              <a:t> выписке банка </a:t>
            </a:r>
          </a:p>
          <a:p>
            <a:pPr algn="ctr">
              <a:buNone/>
            </a:pPr>
            <a:r>
              <a:rPr lang="ru-RU" sz="1400" b="1" dirty="0" smtClean="0">
                <a:solidFill>
                  <a:schemeClr val="accent4">
                    <a:lumMod val="75000"/>
                  </a:schemeClr>
                </a:solidFill>
                <a:latin typeface="Calibri" pitchFamily="34" charset="0"/>
              </a:rPr>
              <a:t>по счетам 40105 (40302)</a:t>
            </a:r>
            <a:endParaRPr lang="ru-RU" sz="1400" b="1" dirty="0">
              <a:solidFill>
                <a:schemeClr val="accent4">
                  <a:lumMod val="75000"/>
                </a:schemeClr>
              </a:solidFill>
              <a:latin typeface="Calibri" pitchFamily="34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519207" y="1593669"/>
            <a:ext cx="3089215" cy="1041202"/>
          </a:xfrm>
        </p:spPr>
        <p:txBody>
          <a:bodyPr/>
          <a:lstStyle/>
          <a:p>
            <a:pPr algn="ctr"/>
            <a:r>
              <a:rPr lang="ru-RU" sz="2000" dirty="0" smtClean="0">
                <a:latin typeface="Calibri" pitchFamily="34" charset="0"/>
              </a:rPr>
              <a:t>Защищенный контур (консолидированные данные)</a:t>
            </a:r>
            <a:endParaRPr lang="ru-RU" sz="2000" dirty="0">
              <a:latin typeface="Calibri" pitchFamily="34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035695" y="4062549"/>
            <a:ext cx="4108305" cy="728783"/>
          </a:xfrm>
        </p:spPr>
        <p:txBody>
          <a:bodyPr/>
          <a:lstStyle/>
          <a:p>
            <a:pPr algn="ctr">
              <a:buNone/>
            </a:pPr>
            <a:r>
              <a:rPr lang="ru-RU" sz="1400" b="1" dirty="0" smtClean="0">
                <a:solidFill>
                  <a:schemeClr val="accent4">
                    <a:lumMod val="75000"/>
                  </a:schemeClr>
                </a:solidFill>
                <a:latin typeface="Calibri" pitchFamily="34" charset="0"/>
              </a:rPr>
              <a:t>Отчет по исключениям (ИОП)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A5A1F62-8228-4305-AC64-FBCE9EDF25CA}" type="slidenum">
              <a:rPr lang="ru-RU" smtClean="0"/>
              <a:pPr>
                <a:defRPr/>
              </a:pPr>
              <a:t>8</a:t>
            </a:fld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-113086" y="6223084"/>
            <a:ext cx="5958298" cy="3416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0" dirty="0" smtClean="0">
                <a:solidFill>
                  <a:schemeClr val="tx1">
                    <a:lumMod val="50000"/>
                  </a:schemeClr>
                </a:solidFill>
              </a:rPr>
              <a:t>* </a:t>
            </a:r>
            <a:r>
              <a:rPr lang="ru-RU" sz="1800" b="0" dirty="0" smtClean="0">
                <a:solidFill>
                  <a:schemeClr val="tx1">
                    <a:lumMod val="50000"/>
                  </a:schemeClr>
                </a:solidFill>
                <a:latin typeface="Calibri" pitchFamily="34" charset="0"/>
              </a:rPr>
              <a:t>Информация в разделе База знаний СУИ JIRA  SF-498845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3348565" y="1234895"/>
            <a:ext cx="1533498" cy="3416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800" dirty="0" smtClean="0">
                <a:solidFill>
                  <a:schemeClr val="bg1">
                    <a:lumMod val="50000"/>
                  </a:schemeClr>
                </a:solidFill>
                <a:latin typeface="Calibri" pitchFamily="34" charset="0"/>
              </a:rPr>
              <a:t>Лицевой счет</a:t>
            </a:r>
            <a:endParaRPr lang="ru-RU" sz="1800" dirty="0">
              <a:solidFill>
                <a:schemeClr val="bg1">
                  <a:lumMod val="50000"/>
                </a:schemeClr>
              </a:solidFill>
              <a:latin typeface="Calibri" pitchFamily="34" charset="0"/>
            </a:endParaRPr>
          </a:p>
        </p:txBody>
      </p:sp>
      <p:pic>
        <p:nvPicPr>
          <p:cNvPr id="11266" name="Picture 2" descr="http://us.cdn3.123rf.com/168nwm/amasterpics123/amasterpics1231207/amasterpics123120700023/14308065-green-check-mark-on-white-backgroun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5575" y="-136525"/>
            <a:ext cx="19050" cy="9525"/>
          </a:xfrm>
          <a:prstGeom prst="rect">
            <a:avLst/>
          </a:prstGeom>
          <a:noFill/>
        </p:spPr>
      </p:pic>
      <p:pic>
        <p:nvPicPr>
          <p:cNvPr id="11270" name="Picture 6" descr="&amp;icy;&amp;kcy;&amp;ocy;&amp;ncy;&amp;kcy;&amp;acy;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0264" y="5031632"/>
            <a:ext cx="467832" cy="467832"/>
          </a:xfrm>
          <a:prstGeom prst="rect">
            <a:avLst/>
          </a:prstGeom>
          <a:noFill/>
        </p:spPr>
      </p:pic>
      <p:pic>
        <p:nvPicPr>
          <p:cNvPr id="11272" name="Picture 8" descr="&amp;Icy;&amp;kcy;&amp;ocy;&amp;ncy;&amp;kcy;&amp;acy; &amp;zcy;&amp;acy;&amp;pcy;&amp;rcy;&amp;iecy;&amp;shchcy;&amp;acy;&amp;yucy;&amp;shchcy;&amp;iecy;&amp;gcy;&amp;ocy; &amp;zcy;&amp;ncy;&amp;acy;&amp;kcy;&amp;acy; &amp;vcy; &amp;vcy;&amp;icy;&amp;dcy;&amp;iecy; &amp;kcy;&amp;rcy;&amp;acy;&amp;scy;&amp;ncy;&amp;ocy;&amp;gcy;&amp;ocy; &amp;kcy;&amp;rcy;&amp;iecy;&amp;scy;&amp;tcy;&amp;icy;&amp;kcy;&amp;acy;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" y="3282530"/>
            <a:ext cx="452842" cy="452842"/>
          </a:xfrm>
          <a:prstGeom prst="rect">
            <a:avLst/>
          </a:prstGeom>
          <a:noFill/>
        </p:spPr>
      </p:pic>
      <p:pic>
        <p:nvPicPr>
          <p:cNvPr id="11276" name="Picture 1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61703" y="1681112"/>
            <a:ext cx="953589" cy="774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277" name="Picture 1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895128" y="1758283"/>
            <a:ext cx="60960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5" name="Нашивка 24"/>
          <p:cNvSpPr/>
          <p:nvPr/>
        </p:nvSpPr>
        <p:spPr bwMode="auto">
          <a:xfrm rot="19452322">
            <a:off x="2076994" y="705395"/>
            <a:ext cx="613954" cy="613955"/>
          </a:xfrm>
          <a:prstGeom prst="chevron">
            <a:avLst/>
          </a:prstGeom>
          <a:noFill/>
          <a:ln w="2857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Нашивка 25"/>
          <p:cNvSpPr/>
          <p:nvPr/>
        </p:nvSpPr>
        <p:spPr bwMode="auto">
          <a:xfrm rot="19162785">
            <a:off x="1576252" y="1040674"/>
            <a:ext cx="613954" cy="613955"/>
          </a:xfrm>
          <a:prstGeom prst="chevron">
            <a:avLst/>
          </a:prstGeom>
          <a:noFill/>
          <a:ln w="2857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Нашивка 26"/>
          <p:cNvSpPr/>
          <p:nvPr/>
        </p:nvSpPr>
        <p:spPr bwMode="auto">
          <a:xfrm rot="20171195">
            <a:off x="2638697" y="431075"/>
            <a:ext cx="613954" cy="613955"/>
          </a:xfrm>
          <a:prstGeom prst="chevron">
            <a:avLst/>
          </a:prstGeom>
          <a:noFill/>
          <a:ln w="2857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Нашивка 27"/>
          <p:cNvSpPr/>
          <p:nvPr/>
        </p:nvSpPr>
        <p:spPr bwMode="auto">
          <a:xfrm rot="20925258">
            <a:off x="3291838" y="287382"/>
            <a:ext cx="613954" cy="613955"/>
          </a:xfrm>
          <a:prstGeom prst="chevron">
            <a:avLst/>
          </a:prstGeom>
          <a:noFill/>
          <a:ln w="2857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Нашивка 28"/>
          <p:cNvSpPr/>
          <p:nvPr/>
        </p:nvSpPr>
        <p:spPr bwMode="auto">
          <a:xfrm>
            <a:off x="3931918" y="261257"/>
            <a:ext cx="613954" cy="613955"/>
          </a:xfrm>
          <a:prstGeom prst="chevron">
            <a:avLst/>
          </a:prstGeom>
          <a:noFill/>
          <a:ln w="2857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Нашивка 29"/>
          <p:cNvSpPr/>
          <p:nvPr/>
        </p:nvSpPr>
        <p:spPr bwMode="auto">
          <a:xfrm rot="573480">
            <a:off x="4545873" y="300446"/>
            <a:ext cx="613954" cy="613955"/>
          </a:xfrm>
          <a:prstGeom prst="chevron">
            <a:avLst/>
          </a:prstGeom>
          <a:noFill/>
          <a:ln w="2857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" name="Нашивка 30"/>
          <p:cNvSpPr/>
          <p:nvPr/>
        </p:nvSpPr>
        <p:spPr bwMode="auto">
          <a:xfrm rot="1139262">
            <a:off x="5146764" y="457200"/>
            <a:ext cx="613954" cy="613955"/>
          </a:xfrm>
          <a:prstGeom prst="chevron">
            <a:avLst/>
          </a:prstGeom>
          <a:noFill/>
          <a:ln w="2857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Нашивка 31"/>
          <p:cNvSpPr/>
          <p:nvPr/>
        </p:nvSpPr>
        <p:spPr bwMode="auto">
          <a:xfrm rot="1645036">
            <a:off x="5695404" y="692332"/>
            <a:ext cx="613954" cy="613955"/>
          </a:xfrm>
          <a:prstGeom prst="chevron">
            <a:avLst/>
          </a:prstGeom>
          <a:noFill/>
          <a:ln w="2857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3" name="Нашивка 32"/>
          <p:cNvSpPr/>
          <p:nvPr/>
        </p:nvSpPr>
        <p:spPr bwMode="auto">
          <a:xfrm rot="2103821">
            <a:off x="6217919" y="1071154"/>
            <a:ext cx="613954" cy="613955"/>
          </a:xfrm>
          <a:prstGeom prst="chevron">
            <a:avLst/>
          </a:prstGeom>
          <a:noFill/>
          <a:ln w="2857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push dir="r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0121" y="232108"/>
            <a:ext cx="8229600" cy="1143000"/>
          </a:xfrm>
        </p:spPr>
        <p:txBody>
          <a:bodyPr/>
          <a:lstStyle/>
          <a:p>
            <a:pPr algn="ctr"/>
            <a:r>
              <a:rPr lang="ru-RU" dirty="0" smtClean="0">
                <a:latin typeface="Calibri" pitchFamily="34" charset="0"/>
              </a:rPr>
              <a:t>Дата операции при заключении счетов бюджетного учета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A5A1F62-8228-4305-AC64-FBCE9EDF25CA}" type="slidenum">
              <a:rPr lang="ru-RU" smtClean="0"/>
              <a:pPr>
                <a:defRPr/>
              </a:pPr>
              <a:t>9</a:t>
            </a:fld>
            <a:endParaRPr lang="ru-RU"/>
          </a:p>
        </p:txBody>
      </p:sp>
      <p:pic>
        <p:nvPicPr>
          <p:cNvPr id="8" name="Рисунок 7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9063" y="1193365"/>
            <a:ext cx="7493932" cy="48459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sh dir="r"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6_Оформление по умолчанию">
  <a:themeElements>
    <a:clrScheme name="">
      <a:dk1>
        <a:srgbClr val="605E5D"/>
      </a:dk1>
      <a:lt1>
        <a:srgbClr val="FFFFFF"/>
      </a:lt1>
      <a:dk2>
        <a:srgbClr val="FFFFFF"/>
      </a:dk2>
      <a:lt2>
        <a:srgbClr val="A2BD90"/>
      </a:lt2>
      <a:accent1>
        <a:srgbClr val="C8DCF0"/>
      </a:accent1>
      <a:accent2>
        <a:srgbClr val="F3811F"/>
      </a:accent2>
      <a:accent3>
        <a:srgbClr val="FFFFFF"/>
      </a:accent3>
      <a:accent4>
        <a:srgbClr val="514F4E"/>
      </a:accent4>
      <a:accent5>
        <a:srgbClr val="E0EBF6"/>
      </a:accent5>
      <a:accent6>
        <a:srgbClr val="DC741B"/>
      </a:accent6>
      <a:hlink>
        <a:srgbClr val="F3781F"/>
      </a:hlink>
      <a:folHlink>
        <a:srgbClr val="BDA7AF"/>
      </a:folHlink>
    </a:clrScheme>
    <a:fontScheme name="6_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8575" cap="flat" cmpd="sng" algn="ctr">
          <a:solidFill>
            <a:schemeClr val="accent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0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itchFamily="34" charset="0"/>
            <a:cs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8575" cap="flat" cmpd="sng" algn="ctr">
          <a:solidFill>
            <a:schemeClr val="accent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0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itchFamily="34" charset="0"/>
            <a:cs typeface="Arial" pitchFamily="34" charset="0"/>
          </a:defRPr>
        </a:defPPr>
      </a:lstStyle>
    </a:lnDef>
  </a:objectDefaults>
  <a:extraClrSchemeLst>
    <a:extraClrScheme>
      <a:clrScheme name="6_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Оформление по умолчанию 13">
        <a:dk1>
          <a:srgbClr val="0076D5"/>
        </a:dk1>
        <a:lt1>
          <a:srgbClr val="FFFFFF"/>
        </a:lt1>
        <a:dk2>
          <a:srgbClr val="FFFFFF"/>
        </a:dk2>
        <a:lt2>
          <a:srgbClr val="009999"/>
        </a:lt2>
        <a:accent1>
          <a:srgbClr val="BBE0E3"/>
        </a:accent1>
        <a:accent2>
          <a:srgbClr val="009065"/>
        </a:accent2>
        <a:accent3>
          <a:srgbClr val="FFFFFF"/>
        </a:accent3>
        <a:accent4>
          <a:srgbClr val="0064B6"/>
        </a:accent4>
        <a:accent5>
          <a:srgbClr val="DAEDEF"/>
        </a:accent5>
        <a:accent6>
          <a:srgbClr val="00825B"/>
        </a:accent6>
        <a:hlink>
          <a:srgbClr val="009999"/>
        </a:hlink>
        <a:folHlink>
          <a:srgbClr val="55C0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Оформление по умолчанию 14">
        <a:dk1>
          <a:srgbClr val="0076D5"/>
        </a:dk1>
        <a:lt1>
          <a:srgbClr val="FFFFFF"/>
        </a:lt1>
        <a:dk2>
          <a:srgbClr val="FFFFFF"/>
        </a:dk2>
        <a:lt2>
          <a:srgbClr val="008080"/>
        </a:lt2>
        <a:accent1>
          <a:srgbClr val="BBE0E3"/>
        </a:accent1>
        <a:accent2>
          <a:srgbClr val="009065"/>
        </a:accent2>
        <a:accent3>
          <a:srgbClr val="FFFFFF"/>
        </a:accent3>
        <a:accent4>
          <a:srgbClr val="0064B6"/>
        </a:accent4>
        <a:accent5>
          <a:srgbClr val="DAEDEF"/>
        </a:accent5>
        <a:accent6>
          <a:srgbClr val="00825B"/>
        </a:accent6>
        <a:hlink>
          <a:srgbClr val="009999"/>
        </a:hlink>
        <a:folHlink>
          <a:srgbClr val="55C0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Оформление по умолчанию 15">
        <a:dk1>
          <a:srgbClr val="0076D5"/>
        </a:dk1>
        <a:lt1>
          <a:srgbClr val="FFFFFF"/>
        </a:lt1>
        <a:dk2>
          <a:srgbClr val="FFFFFF"/>
        </a:dk2>
        <a:lt2>
          <a:srgbClr val="008080"/>
        </a:lt2>
        <a:accent1>
          <a:srgbClr val="BBE0E3"/>
        </a:accent1>
        <a:accent2>
          <a:srgbClr val="D9F354"/>
        </a:accent2>
        <a:accent3>
          <a:srgbClr val="FFFFFF"/>
        </a:accent3>
        <a:accent4>
          <a:srgbClr val="0064B6"/>
        </a:accent4>
        <a:accent5>
          <a:srgbClr val="DAEDEF"/>
        </a:accent5>
        <a:accent6>
          <a:srgbClr val="C4DC4B"/>
        </a:accent6>
        <a:hlink>
          <a:srgbClr val="009999"/>
        </a:hlink>
        <a:folHlink>
          <a:srgbClr val="55C0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Оформление по умолчанию 16">
        <a:dk1>
          <a:srgbClr val="2464D5"/>
        </a:dk1>
        <a:lt1>
          <a:srgbClr val="FFFFFF"/>
        </a:lt1>
        <a:dk2>
          <a:srgbClr val="FFFFFF"/>
        </a:dk2>
        <a:lt2>
          <a:srgbClr val="008080"/>
        </a:lt2>
        <a:accent1>
          <a:srgbClr val="BBE0E3"/>
        </a:accent1>
        <a:accent2>
          <a:srgbClr val="D9F354"/>
        </a:accent2>
        <a:accent3>
          <a:srgbClr val="FFFFFF"/>
        </a:accent3>
        <a:accent4>
          <a:srgbClr val="1D54B6"/>
        </a:accent4>
        <a:accent5>
          <a:srgbClr val="DAEDEF"/>
        </a:accent5>
        <a:accent6>
          <a:srgbClr val="C4DC4B"/>
        </a:accent6>
        <a:hlink>
          <a:srgbClr val="009999"/>
        </a:hlink>
        <a:folHlink>
          <a:srgbClr val="55C02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10940</TotalTime>
  <Words>657</Words>
  <Application>Microsoft Office PowerPoint</Application>
  <PresentationFormat>Экран (4:3)</PresentationFormat>
  <Paragraphs>117</Paragraphs>
  <Slides>18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6_Оформление по умолчанию</vt:lpstr>
      <vt:lpstr>Докладчик: Макурина А. С.</vt:lpstr>
      <vt:lpstr>Закрытие года 2014</vt:lpstr>
      <vt:lpstr>Пилотирование функционала по закрытию года </vt:lpstr>
      <vt:lpstr>Результаты мероприятий по закрытию 2014 года:</vt:lpstr>
      <vt:lpstr>Определение состава регистров бюджетного учета, формируемых при выполнении операций по завершению отчетного финансового года</vt:lpstr>
      <vt:lpstr>Рекомендации:</vt:lpstr>
      <vt:lpstr>Порядок формирования консолидированных регистров при завершении финансового года</vt:lpstr>
      <vt:lpstr>Слайд 8</vt:lpstr>
      <vt:lpstr>Дата операции при заключении счетов бюджетного учета </vt:lpstr>
      <vt:lpstr>Дата проводки переноса показателей по счетам санкционирования расходов (Инициация) </vt:lpstr>
      <vt:lpstr>Корректировка операций по внутриказначейским расчетам в ППО АСФК </vt:lpstr>
      <vt:lpstr>Слайд 12</vt:lpstr>
      <vt:lpstr>Просмотр Протоколов контроля </vt:lpstr>
      <vt:lpstr>Формирование информации для Росфинмониторинга в ППО АСФК </vt:lpstr>
      <vt:lpstr>Слайд 15</vt:lpstr>
      <vt:lpstr>КПЭ. Особенности формирования блока «OSTATOK» </vt:lpstr>
      <vt:lpstr>Отчет «Данные для сопровождения» </vt:lpstr>
      <vt:lpstr>Спасибо за внимание!</vt:lpstr>
    </vt:vector>
  </TitlesOfParts>
  <Company>PowerLexis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Корпоративный шаблон презентаций компании ОТР</dc:title>
  <dc:creator>PowerLexis</dc:creator>
  <cp:lastModifiedBy>makurina.aida</cp:lastModifiedBy>
  <cp:revision>1176</cp:revision>
  <dcterms:created xsi:type="dcterms:W3CDTF">2007-04-17T06:57:33Z</dcterms:created>
  <dcterms:modified xsi:type="dcterms:W3CDTF">2015-09-14T12:49:15Z</dcterms:modified>
</cp:coreProperties>
</file>