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90" r:id="rId1"/>
    <p:sldMasterId id="2147484583" r:id="rId2"/>
  </p:sldMasterIdLst>
  <p:notesMasterIdLst>
    <p:notesMasterId r:id="rId14"/>
  </p:notesMasterIdLst>
  <p:handoutMasterIdLst>
    <p:handoutMasterId r:id="rId15"/>
  </p:handoutMasterIdLst>
  <p:sldIdLst>
    <p:sldId id="1077" r:id="rId3"/>
    <p:sldId id="1464" r:id="rId4"/>
    <p:sldId id="1465" r:id="rId5"/>
    <p:sldId id="1466" r:id="rId6"/>
    <p:sldId id="1469" r:id="rId7"/>
    <p:sldId id="1472" r:id="rId8"/>
    <p:sldId id="1468" r:id="rId9"/>
    <p:sldId id="1473" r:id="rId10"/>
    <p:sldId id="1470" r:id="rId11"/>
    <p:sldId id="1471" r:id="rId12"/>
    <p:sldId id="1346" r:id="rId13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10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008080"/>
    <a:srgbClr val="08D621"/>
    <a:srgbClr val="00B01D"/>
    <a:srgbClr val="639BF7"/>
    <a:srgbClr val="948CF8"/>
    <a:srgbClr val="8586B5"/>
    <a:srgbClr val="6699FF"/>
    <a:srgbClr val="2E826C"/>
    <a:srgbClr val="8A8B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05" autoAdjust="0"/>
    <p:restoredTop sz="82735" autoAdjust="0"/>
  </p:normalViewPr>
  <p:slideViewPr>
    <p:cSldViewPr snapToGrid="0">
      <p:cViewPr>
        <p:scale>
          <a:sx n="116" d="100"/>
          <a:sy n="116" d="100"/>
        </p:scale>
        <p:origin x="-30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4" d="100"/>
          <a:sy n="54" d="100"/>
        </p:scale>
        <p:origin x="-1866" y="-102"/>
      </p:cViewPr>
      <p:guideLst>
        <p:guide orient="horz" pos="3127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5386BB-D143-4354-8417-358BE052C40A}" type="doc">
      <dgm:prSet loTypeId="urn:microsoft.com/office/officeart/2005/8/layout/hProcess4" loCatId="process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BAC73C0-F916-4B73-A63F-92E17205943E}">
      <dgm:prSet phldrT="[Текст]"/>
      <dgm:spPr/>
      <dgm:t>
        <a:bodyPr/>
        <a:lstStyle/>
        <a:p>
          <a:r>
            <a:rPr lang="ru-RU" dirty="0" smtClean="0"/>
            <a:t>Публичное обязательство</a:t>
          </a:r>
          <a:endParaRPr lang="ru-RU" dirty="0"/>
        </a:p>
      </dgm:t>
    </dgm:pt>
    <dgm:pt modelId="{A945840A-48D8-4616-B9D7-6B52077747FA}" type="parTrans" cxnId="{FBEABD29-DB24-4DDF-8A59-2E616789FEDF}">
      <dgm:prSet/>
      <dgm:spPr/>
      <dgm:t>
        <a:bodyPr/>
        <a:lstStyle/>
        <a:p>
          <a:endParaRPr lang="ru-RU"/>
        </a:p>
      </dgm:t>
    </dgm:pt>
    <dgm:pt modelId="{BC3C08FD-789B-4255-B10C-29D2A343E18E}" type="sibTrans" cxnId="{FBEABD29-DB24-4DDF-8A59-2E616789FEDF}">
      <dgm:prSet/>
      <dgm:spPr/>
      <dgm:t>
        <a:bodyPr/>
        <a:lstStyle/>
        <a:p>
          <a:endParaRPr lang="ru-RU"/>
        </a:p>
      </dgm:t>
    </dgm:pt>
    <dgm:pt modelId="{15287799-C7A1-4898-B607-223FC16A3DBE}">
      <dgm:prSet phldrT="[Текст]" custT="1"/>
      <dgm:spPr/>
      <dgm:t>
        <a:bodyPr/>
        <a:lstStyle/>
        <a:p>
          <a:r>
            <a:rPr lang="ru-RU" sz="1400" dirty="0" smtClean="0"/>
            <a:t>Возникает из НПА или договора (например, ФЗ "Об образовании в РФ")</a:t>
          </a:r>
          <a:endParaRPr lang="ru-RU" sz="1400" dirty="0"/>
        </a:p>
      </dgm:t>
    </dgm:pt>
    <dgm:pt modelId="{3E7CB846-C789-4FFD-B0D4-A4871798A785}" type="parTrans" cxnId="{DC865BCB-1636-46B2-964D-5F7F8355BF5A}">
      <dgm:prSet/>
      <dgm:spPr/>
      <dgm:t>
        <a:bodyPr/>
        <a:lstStyle/>
        <a:p>
          <a:endParaRPr lang="ru-RU"/>
        </a:p>
      </dgm:t>
    </dgm:pt>
    <dgm:pt modelId="{F355CE6E-2148-4175-AC71-4508F43D86B7}" type="sibTrans" cxnId="{DC865BCB-1636-46B2-964D-5F7F8355BF5A}">
      <dgm:prSet/>
      <dgm:spPr/>
      <dgm:t>
        <a:bodyPr/>
        <a:lstStyle/>
        <a:p>
          <a:endParaRPr lang="ru-RU"/>
        </a:p>
      </dgm:t>
    </dgm:pt>
    <dgm:pt modelId="{B8704B91-E7BD-4769-B578-8A20E082CF56}">
      <dgm:prSet phldrT="[Текст]"/>
      <dgm:spPr/>
      <dgm:t>
        <a:bodyPr/>
        <a:lstStyle/>
        <a:p>
          <a:r>
            <a:rPr lang="ru-RU" dirty="0" smtClean="0"/>
            <a:t>Расходное обязательство</a:t>
          </a:r>
          <a:endParaRPr lang="ru-RU" dirty="0"/>
        </a:p>
      </dgm:t>
    </dgm:pt>
    <dgm:pt modelId="{C590705E-BEC3-4436-9C56-4A51B8E54741}" type="parTrans" cxnId="{019AC29D-49C3-4537-9100-18B6220C5FDA}">
      <dgm:prSet/>
      <dgm:spPr/>
      <dgm:t>
        <a:bodyPr/>
        <a:lstStyle/>
        <a:p>
          <a:endParaRPr lang="ru-RU"/>
        </a:p>
      </dgm:t>
    </dgm:pt>
    <dgm:pt modelId="{759D5A80-7421-4C12-B9D6-61F71ACFD50A}" type="sibTrans" cxnId="{019AC29D-49C3-4537-9100-18B6220C5FDA}">
      <dgm:prSet/>
      <dgm:spPr/>
      <dgm:t>
        <a:bodyPr/>
        <a:lstStyle/>
        <a:p>
          <a:endParaRPr lang="ru-RU"/>
        </a:p>
      </dgm:t>
    </dgm:pt>
    <dgm:pt modelId="{CC3C7270-4599-46AB-AAE7-09791A7AB466}">
      <dgm:prSet phldrT="[Текст]" custT="1"/>
      <dgm:spPr/>
      <dgm:t>
        <a:bodyPr/>
        <a:lstStyle/>
        <a:p>
          <a:r>
            <a:rPr lang="ru-RU" sz="1400" dirty="0" smtClean="0"/>
            <a:t>Реестр расходов бюджета</a:t>
          </a:r>
          <a:endParaRPr lang="ru-RU" sz="1400" dirty="0"/>
        </a:p>
      </dgm:t>
    </dgm:pt>
    <dgm:pt modelId="{4215A294-867F-4C47-8CC3-AA1D70C5F1CE}" type="parTrans" cxnId="{B74A18C8-E86E-4767-9EB1-27D69368AFE1}">
      <dgm:prSet/>
      <dgm:spPr/>
      <dgm:t>
        <a:bodyPr/>
        <a:lstStyle/>
        <a:p>
          <a:endParaRPr lang="ru-RU"/>
        </a:p>
      </dgm:t>
    </dgm:pt>
    <dgm:pt modelId="{B3F927C5-1D4F-46EB-BCB9-E42D37E779E1}" type="sibTrans" cxnId="{B74A18C8-E86E-4767-9EB1-27D69368AFE1}">
      <dgm:prSet/>
      <dgm:spPr/>
      <dgm:t>
        <a:bodyPr/>
        <a:lstStyle/>
        <a:p>
          <a:endParaRPr lang="ru-RU"/>
        </a:p>
      </dgm:t>
    </dgm:pt>
    <dgm:pt modelId="{7F1E4992-DE65-4D7B-8247-107C70388290}">
      <dgm:prSet phldrT="[Текст]"/>
      <dgm:spPr/>
      <dgm:t>
        <a:bodyPr/>
        <a:lstStyle/>
        <a:p>
          <a:r>
            <a:rPr lang="ru-RU" dirty="0" smtClean="0"/>
            <a:t>Бюджетное обязательство</a:t>
          </a:r>
          <a:endParaRPr lang="ru-RU" dirty="0"/>
        </a:p>
      </dgm:t>
    </dgm:pt>
    <dgm:pt modelId="{81B014FB-55CB-42F7-9F9E-D3BE764A2BF8}" type="parTrans" cxnId="{878F2EA6-631F-47BD-AB4D-F1B073BEE3D9}">
      <dgm:prSet/>
      <dgm:spPr/>
      <dgm:t>
        <a:bodyPr/>
        <a:lstStyle/>
        <a:p>
          <a:endParaRPr lang="ru-RU"/>
        </a:p>
      </dgm:t>
    </dgm:pt>
    <dgm:pt modelId="{8F559A6D-7B12-42DB-AAA9-250DBBD67361}" type="sibTrans" cxnId="{878F2EA6-631F-47BD-AB4D-F1B073BEE3D9}">
      <dgm:prSet/>
      <dgm:spPr/>
      <dgm:t>
        <a:bodyPr/>
        <a:lstStyle/>
        <a:p>
          <a:endParaRPr lang="ru-RU"/>
        </a:p>
      </dgm:t>
    </dgm:pt>
    <dgm:pt modelId="{92FAFB0F-56FC-4A22-992A-FCDA87723952}">
      <dgm:prSet phldrT="[Текст]" custT="1"/>
      <dgm:spPr/>
      <dgm:t>
        <a:bodyPr/>
        <a:lstStyle/>
        <a:p>
          <a:r>
            <a:rPr lang="ru-RU" sz="1400" dirty="0" smtClean="0"/>
            <a:t>Закон (решение) о бюджете</a:t>
          </a:r>
          <a:endParaRPr lang="ru-RU" sz="1400" dirty="0"/>
        </a:p>
      </dgm:t>
    </dgm:pt>
    <dgm:pt modelId="{EE949768-421E-4CC9-BBBE-E9F54C4C1F39}" type="parTrans" cxnId="{03521286-A028-4D2B-AE55-FB633440AFB6}">
      <dgm:prSet/>
      <dgm:spPr/>
      <dgm:t>
        <a:bodyPr/>
        <a:lstStyle/>
        <a:p>
          <a:endParaRPr lang="ru-RU"/>
        </a:p>
      </dgm:t>
    </dgm:pt>
    <dgm:pt modelId="{016C671C-A430-4F9B-BF08-BE2EA15EA218}" type="sibTrans" cxnId="{03521286-A028-4D2B-AE55-FB633440AFB6}">
      <dgm:prSet/>
      <dgm:spPr/>
      <dgm:t>
        <a:bodyPr/>
        <a:lstStyle/>
        <a:p>
          <a:endParaRPr lang="ru-RU"/>
        </a:p>
      </dgm:t>
    </dgm:pt>
    <dgm:pt modelId="{F0788DB0-3C35-4C77-B0FD-6DEF54A60D23}">
      <dgm:prSet phldrT="[Текст]"/>
      <dgm:spPr/>
      <dgm:t>
        <a:bodyPr/>
        <a:lstStyle/>
        <a:p>
          <a:r>
            <a:rPr lang="ru-RU" dirty="0" smtClean="0"/>
            <a:t>Денежное обязательство</a:t>
          </a:r>
          <a:endParaRPr lang="ru-RU" dirty="0"/>
        </a:p>
      </dgm:t>
    </dgm:pt>
    <dgm:pt modelId="{95D37FD6-DBC1-498D-A673-A54A3BDD77D1}" type="parTrans" cxnId="{8651FCCD-F7E8-43E1-8544-A68086EF4B3E}">
      <dgm:prSet/>
      <dgm:spPr/>
      <dgm:t>
        <a:bodyPr/>
        <a:lstStyle/>
        <a:p>
          <a:endParaRPr lang="ru-RU"/>
        </a:p>
      </dgm:t>
    </dgm:pt>
    <dgm:pt modelId="{024079F9-2595-412F-8BDA-F77403584695}" type="sibTrans" cxnId="{8651FCCD-F7E8-43E1-8544-A68086EF4B3E}">
      <dgm:prSet/>
      <dgm:spPr/>
      <dgm:t>
        <a:bodyPr/>
        <a:lstStyle/>
        <a:p>
          <a:endParaRPr lang="ru-RU"/>
        </a:p>
      </dgm:t>
    </dgm:pt>
    <dgm:pt modelId="{16002BA0-0BAD-4F94-9FBD-7B78C49C1BCB}">
      <dgm:prSet phldrT="[Текст]" custT="1"/>
      <dgm:spPr/>
      <dgm:t>
        <a:bodyPr/>
        <a:lstStyle/>
        <a:p>
          <a:r>
            <a:rPr lang="ru-RU" sz="1400" dirty="0" smtClean="0"/>
            <a:t>ОБАС</a:t>
          </a:r>
          <a:endParaRPr lang="ru-RU" sz="1400" dirty="0"/>
        </a:p>
      </dgm:t>
    </dgm:pt>
    <dgm:pt modelId="{6B8C2C16-85AF-4987-A096-0546E7B1B3A7}" type="parTrans" cxnId="{D619B03F-2D58-4B5B-9641-1F1A82F00219}">
      <dgm:prSet/>
      <dgm:spPr/>
      <dgm:t>
        <a:bodyPr/>
        <a:lstStyle/>
        <a:p>
          <a:endParaRPr lang="ru-RU"/>
        </a:p>
      </dgm:t>
    </dgm:pt>
    <dgm:pt modelId="{4122BFBE-B182-43EA-A11E-3A09EAA94CD1}" type="sibTrans" cxnId="{D619B03F-2D58-4B5B-9641-1F1A82F00219}">
      <dgm:prSet/>
      <dgm:spPr/>
      <dgm:t>
        <a:bodyPr/>
        <a:lstStyle/>
        <a:p>
          <a:endParaRPr lang="ru-RU"/>
        </a:p>
      </dgm:t>
    </dgm:pt>
    <dgm:pt modelId="{86147BD0-195E-4299-948C-E733B4C8445D}">
      <dgm:prSet custT="1"/>
      <dgm:spPr/>
      <dgm:t>
        <a:bodyPr/>
        <a:lstStyle/>
        <a:p>
          <a:r>
            <a:rPr lang="ru-RU" sz="1400" dirty="0" smtClean="0"/>
            <a:t>СБР, ЛБО</a:t>
          </a:r>
          <a:endParaRPr lang="ru-RU" sz="1400" dirty="0"/>
        </a:p>
      </dgm:t>
    </dgm:pt>
    <dgm:pt modelId="{2053F07A-649F-4F89-AC9C-DD51B3FE7660}" type="parTrans" cxnId="{6A5D2D2C-BA9D-4B7F-A06F-AA21358C3F40}">
      <dgm:prSet/>
      <dgm:spPr/>
      <dgm:t>
        <a:bodyPr/>
        <a:lstStyle/>
        <a:p>
          <a:endParaRPr lang="ru-RU"/>
        </a:p>
      </dgm:t>
    </dgm:pt>
    <dgm:pt modelId="{1E4655FC-E77C-4DE1-B9E4-C16FC5E4AC99}" type="sibTrans" cxnId="{6A5D2D2C-BA9D-4B7F-A06F-AA21358C3F40}">
      <dgm:prSet/>
      <dgm:spPr/>
      <dgm:t>
        <a:bodyPr/>
        <a:lstStyle/>
        <a:p>
          <a:endParaRPr lang="ru-RU"/>
        </a:p>
      </dgm:t>
    </dgm:pt>
    <dgm:pt modelId="{EA1BA2EC-AF85-4E64-B5F6-CFB5CFE65064}" type="pres">
      <dgm:prSet presAssocID="{475386BB-D143-4354-8417-358BE052C40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0AD751C-A24A-4341-A09E-5A3F0415F808}" type="pres">
      <dgm:prSet presAssocID="{475386BB-D143-4354-8417-358BE052C40A}" presName="tSp" presStyleCnt="0"/>
      <dgm:spPr/>
    </dgm:pt>
    <dgm:pt modelId="{7C82DF79-621F-4A02-86A3-8DF1ABC1CA2A}" type="pres">
      <dgm:prSet presAssocID="{475386BB-D143-4354-8417-358BE052C40A}" presName="bSp" presStyleCnt="0"/>
      <dgm:spPr/>
    </dgm:pt>
    <dgm:pt modelId="{9556708B-52EE-404E-AB92-4A485E0A6A2F}" type="pres">
      <dgm:prSet presAssocID="{475386BB-D143-4354-8417-358BE052C40A}" presName="process" presStyleCnt="0"/>
      <dgm:spPr/>
    </dgm:pt>
    <dgm:pt modelId="{F95052C1-2402-43D7-BFF6-52D9FB293CCA}" type="pres">
      <dgm:prSet presAssocID="{CBAC73C0-F916-4B73-A63F-92E17205943E}" presName="composite1" presStyleCnt="0"/>
      <dgm:spPr/>
    </dgm:pt>
    <dgm:pt modelId="{60630537-7426-410A-B637-F21A1ACEC9FF}" type="pres">
      <dgm:prSet presAssocID="{CBAC73C0-F916-4B73-A63F-92E17205943E}" presName="dummyNode1" presStyleLbl="node1" presStyleIdx="0" presStyleCnt="4"/>
      <dgm:spPr/>
    </dgm:pt>
    <dgm:pt modelId="{1FD6336C-EC76-4FBD-9543-2768FFAA8CCB}" type="pres">
      <dgm:prSet presAssocID="{CBAC73C0-F916-4B73-A63F-92E17205943E}" presName="childNode1" presStyleLbl="bgAcc1" presStyleIdx="0" presStyleCnt="4" custScaleX="131390" custScaleY="1299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77279F-3391-413E-B10E-FB733018A7BB}" type="pres">
      <dgm:prSet presAssocID="{CBAC73C0-F916-4B73-A63F-92E17205943E}" presName="childNode1tx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907A09-4842-4458-97D4-7E4F2D39BA03}" type="pres">
      <dgm:prSet presAssocID="{CBAC73C0-F916-4B73-A63F-92E17205943E}" presName="parentNode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23951D-F23B-463F-874D-F2157A0819BE}" type="pres">
      <dgm:prSet presAssocID="{CBAC73C0-F916-4B73-A63F-92E17205943E}" presName="connSite1" presStyleCnt="0"/>
      <dgm:spPr/>
    </dgm:pt>
    <dgm:pt modelId="{7C68E735-756B-41F3-94DC-0DB7475CEFDF}" type="pres">
      <dgm:prSet presAssocID="{BC3C08FD-789B-4255-B10C-29D2A343E18E}" presName="Name9" presStyleLbl="sibTrans2D1" presStyleIdx="0" presStyleCnt="3"/>
      <dgm:spPr/>
      <dgm:t>
        <a:bodyPr/>
        <a:lstStyle/>
        <a:p>
          <a:endParaRPr lang="ru-RU"/>
        </a:p>
      </dgm:t>
    </dgm:pt>
    <dgm:pt modelId="{A42E858A-5A8E-4A37-B531-3CD469578665}" type="pres">
      <dgm:prSet presAssocID="{B8704B91-E7BD-4769-B578-8A20E082CF56}" presName="composite2" presStyleCnt="0"/>
      <dgm:spPr/>
    </dgm:pt>
    <dgm:pt modelId="{190B9217-BE1E-4C4F-B850-CCE7DF2208A2}" type="pres">
      <dgm:prSet presAssocID="{B8704B91-E7BD-4769-B578-8A20E082CF56}" presName="dummyNode2" presStyleLbl="node1" presStyleIdx="0" presStyleCnt="4"/>
      <dgm:spPr/>
    </dgm:pt>
    <dgm:pt modelId="{76563B79-9922-49DC-8FB7-79DAA6DD6204}" type="pres">
      <dgm:prSet presAssocID="{B8704B91-E7BD-4769-B578-8A20E082CF56}" presName="childNode2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9EADCB-DA9B-4F05-9754-CA3D28D45587}" type="pres">
      <dgm:prSet presAssocID="{B8704B91-E7BD-4769-B578-8A20E082CF56}" presName="childNode2tx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94A7F4-3983-4602-85BB-A1C9C976DAC2}" type="pres">
      <dgm:prSet presAssocID="{B8704B91-E7BD-4769-B578-8A20E082CF56}" presName="parentNode2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F84146-7003-408D-B96C-F7A329EFDE01}" type="pres">
      <dgm:prSet presAssocID="{B8704B91-E7BD-4769-B578-8A20E082CF56}" presName="connSite2" presStyleCnt="0"/>
      <dgm:spPr/>
    </dgm:pt>
    <dgm:pt modelId="{8900085B-1F73-4724-8278-2BA4EEBAD962}" type="pres">
      <dgm:prSet presAssocID="{759D5A80-7421-4C12-B9D6-61F71ACFD50A}" presName="Name18" presStyleLbl="sibTrans2D1" presStyleIdx="1" presStyleCnt="3"/>
      <dgm:spPr/>
      <dgm:t>
        <a:bodyPr/>
        <a:lstStyle/>
        <a:p>
          <a:endParaRPr lang="ru-RU"/>
        </a:p>
      </dgm:t>
    </dgm:pt>
    <dgm:pt modelId="{0ADE0059-2378-460E-B7D3-4A4D1C94BB01}" type="pres">
      <dgm:prSet presAssocID="{7F1E4992-DE65-4D7B-8247-107C70388290}" presName="composite1" presStyleCnt="0"/>
      <dgm:spPr/>
    </dgm:pt>
    <dgm:pt modelId="{EA220A9C-5FEE-4A76-9C18-8A76157300CD}" type="pres">
      <dgm:prSet presAssocID="{7F1E4992-DE65-4D7B-8247-107C70388290}" presName="dummyNode1" presStyleLbl="node1" presStyleIdx="1" presStyleCnt="4"/>
      <dgm:spPr/>
    </dgm:pt>
    <dgm:pt modelId="{62027DAA-8346-4724-B40C-65F5CD2C7094}" type="pres">
      <dgm:prSet presAssocID="{7F1E4992-DE65-4D7B-8247-107C70388290}" presName="childNode1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395155-BDEB-46B3-8C1E-CE3AB7979249}" type="pres">
      <dgm:prSet presAssocID="{7F1E4992-DE65-4D7B-8247-107C70388290}" presName="childNode1tx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65280A-E468-4DB1-BFC0-BC35DAC3D552}" type="pres">
      <dgm:prSet presAssocID="{7F1E4992-DE65-4D7B-8247-107C70388290}" presName="parentNode1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754E07-9933-408A-B4AA-F304925DB5EC}" type="pres">
      <dgm:prSet presAssocID="{7F1E4992-DE65-4D7B-8247-107C70388290}" presName="connSite1" presStyleCnt="0"/>
      <dgm:spPr/>
    </dgm:pt>
    <dgm:pt modelId="{A714860B-99DA-4FA7-A064-334CBFE6246D}" type="pres">
      <dgm:prSet presAssocID="{8F559A6D-7B12-42DB-AAA9-250DBBD67361}" presName="Name9" presStyleLbl="sibTrans2D1" presStyleIdx="2" presStyleCnt="3"/>
      <dgm:spPr/>
      <dgm:t>
        <a:bodyPr/>
        <a:lstStyle/>
        <a:p>
          <a:endParaRPr lang="ru-RU"/>
        </a:p>
      </dgm:t>
    </dgm:pt>
    <dgm:pt modelId="{A6C40945-25EF-4295-BB63-95007214BEB9}" type="pres">
      <dgm:prSet presAssocID="{F0788DB0-3C35-4C77-B0FD-6DEF54A60D23}" presName="composite2" presStyleCnt="0"/>
      <dgm:spPr/>
    </dgm:pt>
    <dgm:pt modelId="{3F53D43D-30CA-47FB-BFB8-BB27F737D6AA}" type="pres">
      <dgm:prSet presAssocID="{F0788DB0-3C35-4C77-B0FD-6DEF54A60D23}" presName="dummyNode2" presStyleLbl="node1" presStyleIdx="2" presStyleCnt="4"/>
      <dgm:spPr/>
    </dgm:pt>
    <dgm:pt modelId="{8FDC5659-31FD-4615-B5B1-CF6CEE82149C}" type="pres">
      <dgm:prSet presAssocID="{F0788DB0-3C35-4C77-B0FD-6DEF54A60D23}" presName="childNode2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8A15DD-5208-4FE0-A49E-E476EE66381B}" type="pres">
      <dgm:prSet presAssocID="{F0788DB0-3C35-4C77-B0FD-6DEF54A60D23}" presName="childNode2tx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7268F0-A9FC-4BD8-828E-B933B60F5625}" type="pres">
      <dgm:prSet presAssocID="{F0788DB0-3C35-4C77-B0FD-6DEF54A60D23}" presName="parentNode2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CF3633-421A-4661-9A05-8EB1C1B41E97}" type="pres">
      <dgm:prSet presAssocID="{F0788DB0-3C35-4C77-B0FD-6DEF54A60D23}" presName="connSite2" presStyleCnt="0"/>
      <dgm:spPr/>
    </dgm:pt>
  </dgm:ptLst>
  <dgm:cxnLst>
    <dgm:cxn modelId="{348BB475-6F04-468D-864C-1889F5DC8239}" type="presOf" srcId="{16002BA0-0BAD-4F94-9FBD-7B78C49C1BCB}" destId="{76563B79-9922-49DC-8FB7-79DAA6DD6204}" srcOrd="0" destOrd="1" presId="urn:microsoft.com/office/officeart/2005/8/layout/hProcess4"/>
    <dgm:cxn modelId="{019AC29D-49C3-4537-9100-18B6220C5FDA}" srcId="{475386BB-D143-4354-8417-358BE052C40A}" destId="{B8704B91-E7BD-4769-B578-8A20E082CF56}" srcOrd="1" destOrd="0" parTransId="{C590705E-BEC3-4436-9C56-4A51B8E54741}" sibTransId="{759D5A80-7421-4C12-B9D6-61F71ACFD50A}"/>
    <dgm:cxn modelId="{6E5C2C33-A547-4E4E-8D86-CE329DA80C8D}" type="presOf" srcId="{B8704B91-E7BD-4769-B578-8A20E082CF56}" destId="{5694A7F4-3983-4602-85BB-A1C9C976DAC2}" srcOrd="0" destOrd="0" presId="urn:microsoft.com/office/officeart/2005/8/layout/hProcess4"/>
    <dgm:cxn modelId="{D5938490-50B1-4C83-BF37-EB8C047D6660}" type="presOf" srcId="{86147BD0-195E-4299-948C-E733B4C8445D}" destId="{7A8A15DD-5208-4FE0-A49E-E476EE66381B}" srcOrd="1" destOrd="0" presId="urn:microsoft.com/office/officeart/2005/8/layout/hProcess4"/>
    <dgm:cxn modelId="{5A0A29B4-8E53-463A-A018-2D6A1ED3DE8E}" type="presOf" srcId="{15287799-C7A1-4898-B607-223FC16A3DBE}" destId="{1FD6336C-EC76-4FBD-9543-2768FFAA8CCB}" srcOrd="0" destOrd="0" presId="urn:microsoft.com/office/officeart/2005/8/layout/hProcess4"/>
    <dgm:cxn modelId="{910BD7E3-6A74-4179-876F-BB902F2886DE}" type="presOf" srcId="{CBAC73C0-F916-4B73-A63F-92E17205943E}" destId="{F2907A09-4842-4458-97D4-7E4F2D39BA03}" srcOrd="0" destOrd="0" presId="urn:microsoft.com/office/officeart/2005/8/layout/hProcess4"/>
    <dgm:cxn modelId="{DC865BCB-1636-46B2-964D-5F7F8355BF5A}" srcId="{CBAC73C0-F916-4B73-A63F-92E17205943E}" destId="{15287799-C7A1-4898-B607-223FC16A3DBE}" srcOrd="0" destOrd="0" parTransId="{3E7CB846-C789-4FFD-B0D4-A4871798A785}" sibTransId="{F355CE6E-2148-4175-AC71-4508F43D86B7}"/>
    <dgm:cxn modelId="{D619B03F-2D58-4B5B-9641-1F1A82F00219}" srcId="{B8704B91-E7BD-4769-B578-8A20E082CF56}" destId="{16002BA0-0BAD-4F94-9FBD-7B78C49C1BCB}" srcOrd="1" destOrd="0" parTransId="{6B8C2C16-85AF-4987-A096-0546E7B1B3A7}" sibTransId="{4122BFBE-B182-43EA-A11E-3A09EAA94CD1}"/>
    <dgm:cxn modelId="{A3638D76-F13B-4DAC-9ACB-87948B015196}" type="presOf" srcId="{86147BD0-195E-4299-948C-E733B4C8445D}" destId="{8FDC5659-31FD-4615-B5B1-CF6CEE82149C}" srcOrd="0" destOrd="0" presId="urn:microsoft.com/office/officeart/2005/8/layout/hProcess4"/>
    <dgm:cxn modelId="{6A5D2D2C-BA9D-4B7F-A06F-AA21358C3F40}" srcId="{F0788DB0-3C35-4C77-B0FD-6DEF54A60D23}" destId="{86147BD0-195E-4299-948C-E733B4C8445D}" srcOrd="0" destOrd="0" parTransId="{2053F07A-649F-4F89-AC9C-DD51B3FE7660}" sibTransId="{1E4655FC-E77C-4DE1-B9E4-C16FC5E4AC99}"/>
    <dgm:cxn modelId="{8651FCCD-F7E8-43E1-8544-A68086EF4B3E}" srcId="{475386BB-D143-4354-8417-358BE052C40A}" destId="{F0788DB0-3C35-4C77-B0FD-6DEF54A60D23}" srcOrd="3" destOrd="0" parTransId="{95D37FD6-DBC1-498D-A673-A54A3BDD77D1}" sibTransId="{024079F9-2595-412F-8BDA-F77403584695}"/>
    <dgm:cxn modelId="{884C0EBC-6EFB-40E0-82AF-ADFCAB85FB17}" type="presOf" srcId="{8F559A6D-7B12-42DB-AAA9-250DBBD67361}" destId="{A714860B-99DA-4FA7-A064-334CBFE6246D}" srcOrd="0" destOrd="0" presId="urn:microsoft.com/office/officeart/2005/8/layout/hProcess4"/>
    <dgm:cxn modelId="{836E4BAB-93E5-4535-8B90-F34CF43434D3}" type="presOf" srcId="{CC3C7270-4599-46AB-AAE7-09791A7AB466}" destId="{089EADCB-DA9B-4F05-9754-CA3D28D45587}" srcOrd="1" destOrd="0" presId="urn:microsoft.com/office/officeart/2005/8/layout/hProcess4"/>
    <dgm:cxn modelId="{D0ECE6A5-762E-4AA0-8608-BFE7777B356C}" type="presOf" srcId="{92FAFB0F-56FC-4A22-992A-FCDA87723952}" destId="{FF395155-BDEB-46B3-8C1E-CE3AB7979249}" srcOrd="1" destOrd="0" presId="urn:microsoft.com/office/officeart/2005/8/layout/hProcess4"/>
    <dgm:cxn modelId="{42DD5463-52B0-4F01-AB56-ABE19BF0047F}" type="presOf" srcId="{16002BA0-0BAD-4F94-9FBD-7B78C49C1BCB}" destId="{089EADCB-DA9B-4F05-9754-CA3D28D45587}" srcOrd="1" destOrd="1" presId="urn:microsoft.com/office/officeart/2005/8/layout/hProcess4"/>
    <dgm:cxn modelId="{878F2EA6-631F-47BD-AB4D-F1B073BEE3D9}" srcId="{475386BB-D143-4354-8417-358BE052C40A}" destId="{7F1E4992-DE65-4D7B-8247-107C70388290}" srcOrd="2" destOrd="0" parTransId="{81B014FB-55CB-42F7-9F9E-D3BE764A2BF8}" sibTransId="{8F559A6D-7B12-42DB-AAA9-250DBBD67361}"/>
    <dgm:cxn modelId="{8C6F8DDA-9E34-44DA-9D0C-56E241496ECA}" type="presOf" srcId="{7F1E4992-DE65-4D7B-8247-107C70388290}" destId="{3065280A-E468-4DB1-BFC0-BC35DAC3D552}" srcOrd="0" destOrd="0" presId="urn:microsoft.com/office/officeart/2005/8/layout/hProcess4"/>
    <dgm:cxn modelId="{9A1D247D-ADA0-4D55-93D0-959CA4BEA34A}" type="presOf" srcId="{F0788DB0-3C35-4C77-B0FD-6DEF54A60D23}" destId="{A27268F0-A9FC-4BD8-828E-B933B60F5625}" srcOrd="0" destOrd="0" presId="urn:microsoft.com/office/officeart/2005/8/layout/hProcess4"/>
    <dgm:cxn modelId="{03521286-A028-4D2B-AE55-FB633440AFB6}" srcId="{7F1E4992-DE65-4D7B-8247-107C70388290}" destId="{92FAFB0F-56FC-4A22-992A-FCDA87723952}" srcOrd="0" destOrd="0" parTransId="{EE949768-421E-4CC9-BBBE-E9F54C4C1F39}" sibTransId="{016C671C-A430-4F9B-BF08-BE2EA15EA218}"/>
    <dgm:cxn modelId="{1FAB9E25-C77F-4869-AACE-44A86D1E094F}" type="presOf" srcId="{92FAFB0F-56FC-4A22-992A-FCDA87723952}" destId="{62027DAA-8346-4724-B40C-65F5CD2C7094}" srcOrd="0" destOrd="0" presId="urn:microsoft.com/office/officeart/2005/8/layout/hProcess4"/>
    <dgm:cxn modelId="{D93F50F1-1D95-41CC-8808-6766C5AE7444}" type="presOf" srcId="{CC3C7270-4599-46AB-AAE7-09791A7AB466}" destId="{76563B79-9922-49DC-8FB7-79DAA6DD6204}" srcOrd="0" destOrd="0" presId="urn:microsoft.com/office/officeart/2005/8/layout/hProcess4"/>
    <dgm:cxn modelId="{A64D7669-9E07-4743-9176-5149053DFF8F}" type="presOf" srcId="{BC3C08FD-789B-4255-B10C-29D2A343E18E}" destId="{7C68E735-756B-41F3-94DC-0DB7475CEFDF}" srcOrd="0" destOrd="0" presId="urn:microsoft.com/office/officeart/2005/8/layout/hProcess4"/>
    <dgm:cxn modelId="{74AC7E23-D225-4DD8-B0FC-729E0A1DF3E4}" type="presOf" srcId="{475386BB-D143-4354-8417-358BE052C40A}" destId="{EA1BA2EC-AF85-4E64-B5F6-CFB5CFE65064}" srcOrd="0" destOrd="0" presId="urn:microsoft.com/office/officeart/2005/8/layout/hProcess4"/>
    <dgm:cxn modelId="{5778BE2E-D5BC-4EC0-81F2-5D87C0B80FD4}" type="presOf" srcId="{759D5A80-7421-4C12-B9D6-61F71ACFD50A}" destId="{8900085B-1F73-4724-8278-2BA4EEBAD962}" srcOrd="0" destOrd="0" presId="urn:microsoft.com/office/officeart/2005/8/layout/hProcess4"/>
    <dgm:cxn modelId="{5A47B9ED-89F9-4203-BEBF-3F23096463F1}" type="presOf" srcId="{15287799-C7A1-4898-B607-223FC16A3DBE}" destId="{3277279F-3391-413E-B10E-FB733018A7BB}" srcOrd="1" destOrd="0" presId="urn:microsoft.com/office/officeart/2005/8/layout/hProcess4"/>
    <dgm:cxn modelId="{FBEABD29-DB24-4DDF-8A59-2E616789FEDF}" srcId="{475386BB-D143-4354-8417-358BE052C40A}" destId="{CBAC73C0-F916-4B73-A63F-92E17205943E}" srcOrd="0" destOrd="0" parTransId="{A945840A-48D8-4616-B9D7-6B52077747FA}" sibTransId="{BC3C08FD-789B-4255-B10C-29D2A343E18E}"/>
    <dgm:cxn modelId="{B74A18C8-E86E-4767-9EB1-27D69368AFE1}" srcId="{B8704B91-E7BD-4769-B578-8A20E082CF56}" destId="{CC3C7270-4599-46AB-AAE7-09791A7AB466}" srcOrd="0" destOrd="0" parTransId="{4215A294-867F-4C47-8CC3-AA1D70C5F1CE}" sibTransId="{B3F927C5-1D4F-46EB-BCB9-E42D37E779E1}"/>
    <dgm:cxn modelId="{184E48B7-63F8-48FD-BE5F-F6427BD1EB0F}" type="presParOf" srcId="{EA1BA2EC-AF85-4E64-B5F6-CFB5CFE65064}" destId="{D0AD751C-A24A-4341-A09E-5A3F0415F808}" srcOrd="0" destOrd="0" presId="urn:microsoft.com/office/officeart/2005/8/layout/hProcess4"/>
    <dgm:cxn modelId="{7BBF288D-F8C1-4571-A69A-00070015FA4F}" type="presParOf" srcId="{EA1BA2EC-AF85-4E64-B5F6-CFB5CFE65064}" destId="{7C82DF79-621F-4A02-86A3-8DF1ABC1CA2A}" srcOrd="1" destOrd="0" presId="urn:microsoft.com/office/officeart/2005/8/layout/hProcess4"/>
    <dgm:cxn modelId="{336C1A7D-8FB2-4241-8DDA-E17ABE8E5B2D}" type="presParOf" srcId="{EA1BA2EC-AF85-4E64-B5F6-CFB5CFE65064}" destId="{9556708B-52EE-404E-AB92-4A485E0A6A2F}" srcOrd="2" destOrd="0" presId="urn:microsoft.com/office/officeart/2005/8/layout/hProcess4"/>
    <dgm:cxn modelId="{EC970F4A-D3B9-4028-9BB2-F8FD7D5069F2}" type="presParOf" srcId="{9556708B-52EE-404E-AB92-4A485E0A6A2F}" destId="{F95052C1-2402-43D7-BFF6-52D9FB293CCA}" srcOrd="0" destOrd="0" presId="urn:microsoft.com/office/officeart/2005/8/layout/hProcess4"/>
    <dgm:cxn modelId="{C85AFBF2-3581-469C-8FAF-2D3024FF1150}" type="presParOf" srcId="{F95052C1-2402-43D7-BFF6-52D9FB293CCA}" destId="{60630537-7426-410A-B637-F21A1ACEC9FF}" srcOrd="0" destOrd="0" presId="urn:microsoft.com/office/officeart/2005/8/layout/hProcess4"/>
    <dgm:cxn modelId="{75146A89-3826-4761-ADDF-9F4BF71BC193}" type="presParOf" srcId="{F95052C1-2402-43D7-BFF6-52D9FB293CCA}" destId="{1FD6336C-EC76-4FBD-9543-2768FFAA8CCB}" srcOrd="1" destOrd="0" presId="urn:microsoft.com/office/officeart/2005/8/layout/hProcess4"/>
    <dgm:cxn modelId="{3E9429FD-F5E8-4277-9F90-BF8FC14D30C5}" type="presParOf" srcId="{F95052C1-2402-43D7-BFF6-52D9FB293CCA}" destId="{3277279F-3391-413E-B10E-FB733018A7BB}" srcOrd="2" destOrd="0" presId="urn:microsoft.com/office/officeart/2005/8/layout/hProcess4"/>
    <dgm:cxn modelId="{DFC9021C-18DD-4CEB-BBB8-914EF8CF8841}" type="presParOf" srcId="{F95052C1-2402-43D7-BFF6-52D9FB293CCA}" destId="{F2907A09-4842-4458-97D4-7E4F2D39BA03}" srcOrd="3" destOrd="0" presId="urn:microsoft.com/office/officeart/2005/8/layout/hProcess4"/>
    <dgm:cxn modelId="{50DB7913-6A3C-472F-8171-6722F1531F37}" type="presParOf" srcId="{F95052C1-2402-43D7-BFF6-52D9FB293CCA}" destId="{9523951D-F23B-463F-874D-F2157A0819BE}" srcOrd="4" destOrd="0" presId="urn:microsoft.com/office/officeart/2005/8/layout/hProcess4"/>
    <dgm:cxn modelId="{2128D34E-7937-4C0E-B30F-EBBD506AD162}" type="presParOf" srcId="{9556708B-52EE-404E-AB92-4A485E0A6A2F}" destId="{7C68E735-756B-41F3-94DC-0DB7475CEFDF}" srcOrd="1" destOrd="0" presId="urn:microsoft.com/office/officeart/2005/8/layout/hProcess4"/>
    <dgm:cxn modelId="{373A0847-6C1D-4589-9B9A-F6BD76A119C5}" type="presParOf" srcId="{9556708B-52EE-404E-AB92-4A485E0A6A2F}" destId="{A42E858A-5A8E-4A37-B531-3CD469578665}" srcOrd="2" destOrd="0" presId="urn:microsoft.com/office/officeart/2005/8/layout/hProcess4"/>
    <dgm:cxn modelId="{BBDDB23B-47FB-45D6-94E2-29B3A66CAE01}" type="presParOf" srcId="{A42E858A-5A8E-4A37-B531-3CD469578665}" destId="{190B9217-BE1E-4C4F-B850-CCE7DF2208A2}" srcOrd="0" destOrd="0" presId="urn:microsoft.com/office/officeart/2005/8/layout/hProcess4"/>
    <dgm:cxn modelId="{B67FE3E3-0491-4027-9E51-C482D4B358FD}" type="presParOf" srcId="{A42E858A-5A8E-4A37-B531-3CD469578665}" destId="{76563B79-9922-49DC-8FB7-79DAA6DD6204}" srcOrd="1" destOrd="0" presId="urn:microsoft.com/office/officeart/2005/8/layout/hProcess4"/>
    <dgm:cxn modelId="{CFEBDA81-1557-436B-8B79-AEE13B53DBCF}" type="presParOf" srcId="{A42E858A-5A8E-4A37-B531-3CD469578665}" destId="{089EADCB-DA9B-4F05-9754-CA3D28D45587}" srcOrd="2" destOrd="0" presId="urn:microsoft.com/office/officeart/2005/8/layout/hProcess4"/>
    <dgm:cxn modelId="{6F6C0D02-DF14-4317-88CA-A6006111EE2A}" type="presParOf" srcId="{A42E858A-5A8E-4A37-B531-3CD469578665}" destId="{5694A7F4-3983-4602-85BB-A1C9C976DAC2}" srcOrd="3" destOrd="0" presId="urn:microsoft.com/office/officeart/2005/8/layout/hProcess4"/>
    <dgm:cxn modelId="{48EB2E15-3781-4D49-88A4-9D1536984863}" type="presParOf" srcId="{A42E858A-5A8E-4A37-B531-3CD469578665}" destId="{D0F84146-7003-408D-B96C-F7A329EFDE01}" srcOrd="4" destOrd="0" presId="urn:microsoft.com/office/officeart/2005/8/layout/hProcess4"/>
    <dgm:cxn modelId="{6EEAD3F8-296D-4993-86D3-DCD767D41346}" type="presParOf" srcId="{9556708B-52EE-404E-AB92-4A485E0A6A2F}" destId="{8900085B-1F73-4724-8278-2BA4EEBAD962}" srcOrd="3" destOrd="0" presId="urn:microsoft.com/office/officeart/2005/8/layout/hProcess4"/>
    <dgm:cxn modelId="{2C3CE444-EA1B-4E0D-98CE-6FFCEF5D8C0D}" type="presParOf" srcId="{9556708B-52EE-404E-AB92-4A485E0A6A2F}" destId="{0ADE0059-2378-460E-B7D3-4A4D1C94BB01}" srcOrd="4" destOrd="0" presId="urn:microsoft.com/office/officeart/2005/8/layout/hProcess4"/>
    <dgm:cxn modelId="{A3145C05-43B1-4299-B692-52E564EC6E87}" type="presParOf" srcId="{0ADE0059-2378-460E-B7D3-4A4D1C94BB01}" destId="{EA220A9C-5FEE-4A76-9C18-8A76157300CD}" srcOrd="0" destOrd="0" presId="urn:microsoft.com/office/officeart/2005/8/layout/hProcess4"/>
    <dgm:cxn modelId="{B2162F2C-D161-40F9-9765-2520F00C9F88}" type="presParOf" srcId="{0ADE0059-2378-460E-B7D3-4A4D1C94BB01}" destId="{62027DAA-8346-4724-B40C-65F5CD2C7094}" srcOrd="1" destOrd="0" presId="urn:microsoft.com/office/officeart/2005/8/layout/hProcess4"/>
    <dgm:cxn modelId="{04B3F2E7-B52B-4867-95A0-800F6EEA3740}" type="presParOf" srcId="{0ADE0059-2378-460E-B7D3-4A4D1C94BB01}" destId="{FF395155-BDEB-46B3-8C1E-CE3AB7979249}" srcOrd="2" destOrd="0" presId="urn:microsoft.com/office/officeart/2005/8/layout/hProcess4"/>
    <dgm:cxn modelId="{2FDFF566-74FF-40C1-82B5-F99BCC42DFC6}" type="presParOf" srcId="{0ADE0059-2378-460E-B7D3-4A4D1C94BB01}" destId="{3065280A-E468-4DB1-BFC0-BC35DAC3D552}" srcOrd="3" destOrd="0" presId="urn:microsoft.com/office/officeart/2005/8/layout/hProcess4"/>
    <dgm:cxn modelId="{4CA0C3F2-3BF9-4203-B342-E8FF76097310}" type="presParOf" srcId="{0ADE0059-2378-460E-B7D3-4A4D1C94BB01}" destId="{87754E07-9933-408A-B4AA-F304925DB5EC}" srcOrd="4" destOrd="0" presId="urn:microsoft.com/office/officeart/2005/8/layout/hProcess4"/>
    <dgm:cxn modelId="{D00397BD-AD5C-4552-8776-32F53227F7F6}" type="presParOf" srcId="{9556708B-52EE-404E-AB92-4A485E0A6A2F}" destId="{A714860B-99DA-4FA7-A064-334CBFE6246D}" srcOrd="5" destOrd="0" presId="urn:microsoft.com/office/officeart/2005/8/layout/hProcess4"/>
    <dgm:cxn modelId="{435D3BA2-7C28-4ABD-BB4A-5AF98587D69A}" type="presParOf" srcId="{9556708B-52EE-404E-AB92-4A485E0A6A2F}" destId="{A6C40945-25EF-4295-BB63-95007214BEB9}" srcOrd="6" destOrd="0" presId="urn:microsoft.com/office/officeart/2005/8/layout/hProcess4"/>
    <dgm:cxn modelId="{E34BBAF5-6147-48EF-8A34-EE4D52B8D783}" type="presParOf" srcId="{A6C40945-25EF-4295-BB63-95007214BEB9}" destId="{3F53D43D-30CA-47FB-BFB8-BB27F737D6AA}" srcOrd="0" destOrd="0" presId="urn:microsoft.com/office/officeart/2005/8/layout/hProcess4"/>
    <dgm:cxn modelId="{74C90E2B-F638-450D-8559-29FD97D03BA0}" type="presParOf" srcId="{A6C40945-25EF-4295-BB63-95007214BEB9}" destId="{8FDC5659-31FD-4615-B5B1-CF6CEE82149C}" srcOrd="1" destOrd="0" presId="urn:microsoft.com/office/officeart/2005/8/layout/hProcess4"/>
    <dgm:cxn modelId="{C9478A8C-A130-4ED5-A0D3-5E755B2C7059}" type="presParOf" srcId="{A6C40945-25EF-4295-BB63-95007214BEB9}" destId="{7A8A15DD-5208-4FE0-A49E-E476EE66381B}" srcOrd="2" destOrd="0" presId="urn:microsoft.com/office/officeart/2005/8/layout/hProcess4"/>
    <dgm:cxn modelId="{37DD2914-003F-418C-B384-77CE543920AF}" type="presParOf" srcId="{A6C40945-25EF-4295-BB63-95007214BEB9}" destId="{A27268F0-A9FC-4BD8-828E-B933B60F5625}" srcOrd="3" destOrd="0" presId="urn:microsoft.com/office/officeart/2005/8/layout/hProcess4"/>
    <dgm:cxn modelId="{EB347CC4-7B5B-416C-AEE5-CE399D1DCD50}" type="presParOf" srcId="{A6C40945-25EF-4295-BB63-95007214BEB9}" destId="{86CF3633-421A-4661-9A05-8EB1C1B41E97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B10067-753C-4EFF-A68A-31D08D1FFDE2}" type="doc">
      <dgm:prSet loTypeId="urn:microsoft.com/office/officeart/2008/layout/SquareAccentLis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7D94F080-5A6D-4007-8A34-54B599A7E0B6}">
      <dgm:prSet phldrT="[Текст]" custT="1"/>
      <dgm:spPr/>
      <dgm:t>
        <a:bodyPr/>
        <a:lstStyle/>
        <a:p>
          <a:pPr algn="ctr"/>
          <a:r>
            <a:rPr lang="ru-RU" sz="2000" b="1" dirty="0" smtClean="0"/>
            <a:t>Нормативно-правовые</a:t>
          </a:r>
          <a:endParaRPr lang="ru-RU" sz="1800" b="1" dirty="0"/>
        </a:p>
      </dgm:t>
    </dgm:pt>
    <dgm:pt modelId="{92F35C96-24E1-4B76-9E31-E781A7908F77}" type="parTrans" cxnId="{5A69C15B-8AE9-43F2-92C9-2DEAA14C1EE3}">
      <dgm:prSet/>
      <dgm:spPr/>
      <dgm:t>
        <a:bodyPr/>
        <a:lstStyle/>
        <a:p>
          <a:endParaRPr lang="ru-RU" sz="1800"/>
        </a:p>
      </dgm:t>
    </dgm:pt>
    <dgm:pt modelId="{E9D35066-BBD0-4990-BEB0-489BDB5722CA}" type="sibTrans" cxnId="{5A69C15B-8AE9-43F2-92C9-2DEAA14C1EE3}">
      <dgm:prSet/>
      <dgm:spPr/>
      <dgm:t>
        <a:bodyPr/>
        <a:lstStyle/>
        <a:p>
          <a:endParaRPr lang="ru-RU" sz="1800"/>
        </a:p>
      </dgm:t>
    </dgm:pt>
    <dgm:pt modelId="{E61B841D-B4EB-42C5-8100-52AE073D91FF}">
      <dgm:prSet phldrT="[Текст]" custT="1"/>
      <dgm:spPr/>
      <dgm:t>
        <a:bodyPr/>
        <a:lstStyle/>
        <a:p>
          <a:r>
            <a:rPr lang="ru-RU" sz="1600" dirty="0" smtClean="0"/>
            <a:t>Публичные нормативные обязательства</a:t>
          </a:r>
        </a:p>
      </dgm:t>
    </dgm:pt>
    <dgm:pt modelId="{CDDF2F12-8EFB-4ED9-B881-01441F7B4D33}" type="parTrans" cxnId="{9538763A-2418-4CA2-8CE8-A9280D0A08E5}">
      <dgm:prSet/>
      <dgm:spPr/>
      <dgm:t>
        <a:bodyPr/>
        <a:lstStyle/>
        <a:p>
          <a:endParaRPr lang="ru-RU" sz="1800"/>
        </a:p>
      </dgm:t>
    </dgm:pt>
    <dgm:pt modelId="{94994DA5-6C8A-4FDC-8D29-FF602A1A2D52}" type="sibTrans" cxnId="{9538763A-2418-4CA2-8CE8-A9280D0A08E5}">
      <dgm:prSet/>
      <dgm:spPr/>
      <dgm:t>
        <a:bodyPr/>
        <a:lstStyle/>
        <a:p>
          <a:endParaRPr lang="ru-RU" sz="1800"/>
        </a:p>
      </dgm:t>
    </dgm:pt>
    <dgm:pt modelId="{ADD13F1F-26AC-4730-8312-BEF18B2D2164}">
      <dgm:prSet phldrT="[Текст]" custT="1"/>
      <dgm:spPr/>
      <dgm:t>
        <a:bodyPr/>
        <a:lstStyle/>
        <a:p>
          <a:r>
            <a:rPr lang="ru-RU" sz="1600" dirty="0" smtClean="0"/>
            <a:t>Нормативно-правовые международные обязательства</a:t>
          </a:r>
          <a:endParaRPr lang="ru-RU" sz="1600" dirty="0"/>
        </a:p>
      </dgm:t>
    </dgm:pt>
    <dgm:pt modelId="{949665E9-E1C4-436D-969D-1A30CA4A22C4}" type="parTrans" cxnId="{265BFE5C-8A4B-405F-B0FC-6EDE87C45F91}">
      <dgm:prSet/>
      <dgm:spPr/>
      <dgm:t>
        <a:bodyPr/>
        <a:lstStyle/>
        <a:p>
          <a:endParaRPr lang="ru-RU" sz="1800"/>
        </a:p>
      </dgm:t>
    </dgm:pt>
    <dgm:pt modelId="{06BDBB54-2D75-4E25-8DDA-DF825EEE8B76}" type="sibTrans" cxnId="{265BFE5C-8A4B-405F-B0FC-6EDE87C45F91}">
      <dgm:prSet/>
      <dgm:spPr/>
      <dgm:t>
        <a:bodyPr/>
        <a:lstStyle/>
        <a:p>
          <a:endParaRPr lang="ru-RU" sz="1800"/>
        </a:p>
      </dgm:t>
    </dgm:pt>
    <dgm:pt modelId="{6845D4A6-18A6-4864-8F35-AD45FA3E10E3}">
      <dgm:prSet phldrT="[Текст]" custT="1"/>
      <dgm:spPr/>
      <dgm:t>
        <a:bodyPr/>
        <a:lstStyle/>
        <a:p>
          <a:pPr algn="ctr"/>
          <a:r>
            <a:rPr lang="ru-RU" sz="2000" b="1" dirty="0" smtClean="0"/>
            <a:t>Договорные</a:t>
          </a:r>
          <a:endParaRPr lang="ru-RU" sz="1800" b="1" dirty="0"/>
        </a:p>
      </dgm:t>
    </dgm:pt>
    <dgm:pt modelId="{0C5148D8-380D-4D65-AFE0-7DC0E844443C}" type="parTrans" cxnId="{FD544118-42D0-48D2-92E7-0F52C8F2F21A}">
      <dgm:prSet/>
      <dgm:spPr/>
      <dgm:t>
        <a:bodyPr/>
        <a:lstStyle/>
        <a:p>
          <a:endParaRPr lang="ru-RU" sz="1800"/>
        </a:p>
      </dgm:t>
    </dgm:pt>
    <dgm:pt modelId="{9AB26DC9-DE34-4290-80C2-7D5C6F6BBDA0}" type="sibTrans" cxnId="{FD544118-42D0-48D2-92E7-0F52C8F2F21A}">
      <dgm:prSet/>
      <dgm:spPr/>
      <dgm:t>
        <a:bodyPr/>
        <a:lstStyle/>
        <a:p>
          <a:endParaRPr lang="ru-RU" sz="1800"/>
        </a:p>
      </dgm:t>
    </dgm:pt>
    <dgm:pt modelId="{7F1C7A78-D9C1-4C72-92CF-101B8B55022E}">
      <dgm:prSet phldrT="[Текст]" custT="1"/>
      <dgm:spPr/>
      <dgm:t>
        <a:bodyPr/>
        <a:lstStyle/>
        <a:p>
          <a:r>
            <a:rPr lang="ru-RU" sz="1800" dirty="0" smtClean="0"/>
            <a:t>Договорные обязательства в целях оказания госуслуг</a:t>
          </a:r>
        </a:p>
      </dgm:t>
    </dgm:pt>
    <dgm:pt modelId="{75FCEBC5-D901-49C3-A9C1-A3E2944A08B1}" type="parTrans" cxnId="{B2EEA5B0-F04A-454C-9793-52864E2EE8F0}">
      <dgm:prSet/>
      <dgm:spPr/>
      <dgm:t>
        <a:bodyPr/>
        <a:lstStyle/>
        <a:p>
          <a:endParaRPr lang="ru-RU" sz="1800"/>
        </a:p>
      </dgm:t>
    </dgm:pt>
    <dgm:pt modelId="{C4615BD1-CC1B-444F-81ED-999693358EDA}" type="sibTrans" cxnId="{B2EEA5B0-F04A-454C-9793-52864E2EE8F0}">
      <dgm:prSet/>
      <dgm:spPr/>
      <dgm:t>
        <a:bodyPr/>
        <a:lstStyle/>
        <a:p>
          <a:endParaRPr lang="ru-RU" sz="1800"/>
        </a:p>
      </dgm:t>
    </dgm:pt>
    <dgm:pt modelId="{F58A5712-EA98-4E29-91B9-2E5E39569EA8}">
      <dgm:prSet phldrT="[Текст]" custT="1"/>
      <dgm:spPr/>
      <dgm:t>
        <a:bodyPr/>
        <a:lstStyle/>
        <a:p>
          <a:r>
            <a:rPr lang="ru-RU" sz="1800" dirty="0" smtClean="0"/>
            <a:t>Трудовые обязательства</a:t>
          </a:r>
          <a:endParaRPr lang="ru-RU" sz="1800" dirty="0"/>
        </a:p>
      </dgm:t>
    </dgm:pt>
    <dgm:pt modelId="{D75C125A-2F16-45F8-9526-9D1E22CB236D}" type="parTrans" cxnId="{D2FD4448-326C-406C-8387-0F771ACA649D}">
      <dgm:prSet/>
      <dgm:spPr/>
      <dgm:t>
        <a:bodyPr/>
        <a:lstStyle/>
        <a:p>
          <a:endParaRPr lang="ru-RU" sz="1800"/>
        </a:p>
      </dgm:t>
    </dgm:pt>
    <dgm:pt modelId="{638E765A-C704-4012-9F8C-C2DC5422D61C}" type="sibTrans" cxnId="{D2FD4448-326C-406C-8387-0F771ACA649D}">
      <dgm:prSet/>
      <dgm:spPr/>
      <dgm:t>
        <a:bodyPr/>
        <a:lstStyle/>
        <a:p>
          <a:endParaRPr lang="ru-RU" sz="1800"/>
        </a:p>
      </dgm:t>
    </dgm:pt>
    <dgm:pt modelId="{C1BED378-BEA1-4EAD-A81E-2FC3024D880F}">
      <dgm:prSet phldrT="[Текст]" custT="1"/>
      <dgm:spPr/>
      <dgm:t>
        <a:bodyPr/>
        <a:lstStyle/>
        <a:p>
          <a:r>
            <a:rPr lang="ru-RU" sz="1600" dirty="0" smtClean="0"/>
            <a:t>Договорные межбюджетные обязательства</a:t>
          </a:r>
        </a:p>
      </dgm:t>
    </dgm:pt>
    <dgm:pt modelId="{2405AFB8-CBE4-44C4-B8D2-02DE4A7EA5D3}" type="parTrans" cxnId="{DB639B05-B60F-445A-BBAA-EF504DFFB9B8}">
      <dgm:prSet/>
      <dgm:spPr/>
      <dgm:t>
        <a:bodyPr/>
        <a:lstStyle/>
        <a:p>
          <a:endParaRPr lang="ru-RU" sz="1800"/>
        </a:p>
      </dgm:t>
    </dgm:pt>
    <dgm:pt modelId="{0A1C851C-AC5E-47DE-92B8-5DB0E26B7F77}" type="sibTrans" cxnId="{DB639B05-B60F-445A-BBAA-EF504DFFB9B8}">
      <dgm:prSet/>
      <dgm:spPr/>
      <dgm:t>
        <a:bodyPr/>
        <a:lstStyle/>
        <a:p>
          <a:endParaRPr lang="ru-RU" sz="1800"/>
        </a:p>
      </dgm:t>
    </dgm:pt>
    <dgm:pt modelId="{81C2523B-4A10-4F1C-BE29-B3A4EBE20D4D}">
      <dgm:prSet phldrT="[Текст]" custT="1"/>
      <dgm:spPr/>
      <dgm:t>
        <a:bodyPr/>
        <a:lstStyle/>
        <a:p>
          <a:r>
            <a:rPr lang="ru-RU" sz="1600" dirty="0" smtClean="0"/>
            <a:t>Нормативно-правовые межбюджетные обязательства</a:t>
          </a:r>
        </a:p>
      </dgm:t>
    </dgm:pt>
    <dgm:pt modelId="{8D323736-5906-4F42-9CA7-E0956F6947B5}" type="parTrans" cxnId="{334CBABA-E6D5-4455-BC85-448A57B6D5EF}">
      <dgm:prSet/>
      <dgm:spPr/>
      <dgm:t>
        <a:bodyPr/>
        <a:lstStyle/>
        <a:p>
          <a:endParaRPr lang="ru-RU" sz="1600"/>
        </a:p>
      </dgm:t>
    </dgm:pt>
    <dgm:pt modelId="{04AC9D6E-A61B-462D-BF3B-3C2008AE3BF0}" type="sibTrans" cxnId="{334CBABA-E6D5-4455-BC85-448A57B6D5EF}">
      <dgm:prSet/>
      <dgm:spPr/>
      <dgm:t>
        <a:bodyPr/>
        <a:lstStyle/>
        <a:p>
          <a:endParaRPr lang="ru-RU" sz="1600"/>
        </a:p>
      </dgm:t>
    </dgm:pt>
    <dgm:pt modelId="{AA12B990-06E2-480E-BFF6-886BBC81F70C}">
      <dgm:prSet phldrT="[Текст]" custT="1"/>
      <dgm:spPr/>
      <dgm:t>
        <a:bodyPr/>
        <a:lstStyle/>
        <a:p>
          <a:r>
            <a:rPr lang="ru-RU" sz="1800" dirty="0" smtClean="0"/>
            <a:t>Долговые обязательства</a:t>
          </a:r>
          <a:endParaRPr lang="ru-RU" sz="1800" dirty="0"/>
        </a:p>
      </dgm:t>
    </dgm:pt>
    <dgm:pt modelId="{BC750B03-CBE8-463A-8541-007DDBDC3AA7}" type="parTrans" cxnId="{6FF022B7-4764-4B23-BB6E-165AEA1FF26B}">
      <dgm:prSet/>
      <dgm:spPr/>
      <dgm:t>
        <a:bodyPr/>
        <a:lstStyle/>
        <a:p>
          <a:endParaRPr lang="ru-RU"/>
        </a:p>
      </dgm:t>
    </dgm:pt>
    <dgm:pt modelId="{D1E7D94F-62A7-472F-A24C-57A080D9D33B}" type="sibTrans" cxnId="{6FF022B7-4764-4B23-BB6E-165AEA1FF26B}">
      <dgm:prSet/>
      <dgm:spPr/>
      <dgm:t>
        <a:bodyPr/>
        <a:lstStyle/>
        <a:p>
          <a:endParaRPr lang="ru-RU"/>
        </a:p>
      </dgm:t>
    </dgm:pt>
    <dgm:pt modelId="{80E56A4D-0922-478E-B56D-716FEFFED462}">
      <dgm:prSet phldrT="[Текст]" custT="1"/>
      <dgm:spPr/>
      <dgm:t>
        <a:bodyPr/>
        <a:lstStyle/>
        <a:p>
          <a:r>
            <a:rPr lang="ru-RU" sz="1800" dirty="0" smtClean="0"/>
            <a:t>Договорные обязательства в возмещение затрат</a:t>
          </a:r>
          <a:endParaRPr lang="ru-RU" sz="1800" dirty="0"/>
        </a:p>
      </dgm:t>
    </dgm:pt>
    <dgm:pt modelId="{60CBE49A-00A5-4881-970A-61CB6B309B07}" type="parTrans" cxnId="{C741A1FC-067F-4F77-9028-ECADC668009A}">
      <dgm:prSet/>
      <dgm:spPr/>
      <dgm:t>
        <a:bodyPr/>
        <a:lstStyle/>
        <a:p>
          <a:endParaRPr lang="ru-RU"/>
        </a:p>
      </dgm:t>
    </dgm:pt>
    <dgm:pt modelId="{072B97DD-3B95-4A52-93B5-57DCFF6F7A2D}" type="sibTrans" cxnId="{C741A1FC-067F-4F77-9028-ECADC668009A}">
      <dgm:prSet/>
      <dgm:spPr/>
      <dgm:t>
        <a:bodyPr/>
        <a:lstStyle/>
        <a:p>
          <a:endParaRPr lang="ru-RU"/>
        </a:p>
      </dgm:t>
    </dgm:pt>
    <dgm:pt modelId="{05FEB4D4-B50A-4994-AF01-ABF092F16703}">
      <dgm:prSet phldrT="[Текст]" custT="1"/>
      <dgm:spPr/>
      <dgm:t>
        <a:bodyPr/>
        <a:lstStyle/>
        <a:p>
          <a:r>
            <a:rPr lang="ru-RU" sz="1800" dirty="0" smtClean="0"/>
            <a:t>Иные договорные </a:t>
          </a:r>
          <a:endParaRPr lang="ru-RU" sz="1800" dirty="0"/>
        </a:p>
      </dgm:t>
    </dgm:pt>
    <dgm:pt modelId="{ECA604E8-7DF6-4810-AADB-F6F0F98FBA55}" type="parTrans" cxnId="{6375110E-4C75-4602-B848-D15EDBAD65DD}">
      <dgm:prSet/>
      <dgm:spPr/>
      <dgm:t>
        <a:bodyPr/>
        <a:lstStyle/>
        <a:p>
          <a:endParaRPr lang="ru-RU"/>
        </a:p>
      </dgm:t>
    </dgm:pt>
    <dgm:pt modelId="{D19E9D3E-A82A-4E46-A50F-A652ED107E6B}" type="sibTrans" cxnId="{6375110E-4C75-4602-B848-D15EDBAD65DD}">
      <dgm:prSet/>
      <dgm:spPr/>
      <dgm:t>
        <a:bodyPr/>
        <a:lstStyle/>
        <a:p>
          <a:endParaRPr lang="ru-RU"/>
        </a:p>
      </dgm:t>
    </dgm:pt>
    <dgm:pt modelId="{0F0D9540-4B39-48E1-BF98-99B3AB393C38}">
      <dgm:prSet phldrT="[Текст]" custT="1"/>
      <dgm:spPr/>
      <dgm:t>
        <a:bodyPr/>
        <a:lstStyle/>
        <a:p>
          <a:r>
            <a:rPr lang="ru-RU" sz="1800" dirty="0" smtClean="0"/>
            <a:t>Контрактные обязательства</a:t>
          </a:r>
          <a:endParaRPr lang="ru-RU" sz="1800" dirty="0"/>
        </a:p>
      </dgm:t>
    </dgm:pt>
    <dgm:pt modelId="{E1945BDF-6972-4DE0-B81F-E9BE3AB32254}" type="parTrans" cxnId="{6C836155-C0ED-4EFB-9D84-3F95EE3D57BA}">
      <dgm:prSet/>
      <dgm:spPr/>
      <dgm:t>
        <a:bodyPr/>
        <a:lstStyle/>
        <a:p>
          <a:endParaRPr lang="ru-RU"/>
        </a:p>
      </dgm:t>
    </dgm:pt>
    <dgm:pt modelId="{F4946527-AB03-4643-9BE8-089E0B600768}" type="sibTrans" cxnId="{6C836155-C0ED-4EFB-9D84-3F95EE3D57BA}">
      <dgm:prSet/>
      <dgm:spPr/>
      <dgm:t>
        <a:bodyPr/>
        <a:lstStyle/>
        <a:p>
          <a:endParaRPr lang="ru-RU"/>
        </a:p>
      </dgm:t>
    </dgm:pt>
    <dgm:pt modelId="{2CB2248C-1B22-4F67-99FD-1B47BE7A8135}">
      <dgm:prSet phldrT="[Текст]" custT="1"/>
      <dgm:spPr/>
      <dgm:t>
        <a:bodyPr/>
        <a:lstStyle/>
        <a:p>
          <a:r>
            <a:rPr lang="ru-RU" sz="1600" dirty="0" smtClean="0"/>
            <a:t>Договорные международные обязательства</a:t>
          </a:r>
        </a:p>
      </dgm:t>
    </dgm:pt>
    <dgm:pt modelId="{98C78FAC-EB6D-4004-AF44-16CB6585EE56}" type="parTrans" cxnId="{5F2FA498-90BB-4E08-98F5-A3BA011B4088}">
      <dgm:prSet/>
      <dgm:spPr/>
      <dgm:t>
        <a:bodyPr/>
        <a:lstStyle/>
        <a:p>
          <a:endParaRPr lang="ru-RU"/>
        </a:p>
      </dgm:t>
    </dgm:pt>
    <dgm:pt modelId="{9A509F84-E80D-4F7B-B738-77F34FC358E6}" type="sibTrans" cxnId="{5F2FA498-90BB-4E08-98F5-A3BA011B4088}">
      <dgm:prSet/>
      <dgm:spPr/>
      <dgm:t>
        <a:bodyPr/>
        <a:lstStyle/>
        <a:p>
          <a:endParaRPr lang="ru-RU"/>
        </a:p>
      </dgm:t>
    </dgm:pt>
    <dgm:pt modelId="{496F8D04-A14D-46CF-996B-EEDFE1A61687}" type="pres">
      <dgm:prSet presAssocID="{95B10067-753C-4EFF-A68A-31D08D1FFDE2}" presName="layout" presStyleCnt="0">
        <dgm:presLayoutVars>
          <dgm:chMax/>
          <dgm:chPref/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5AFF0282-3F17-49C5-95E4-58F2BD623396}" type="pres">
      <dgm:prSet presAssocID="{7D94F080-5A6D-4007-8A34-54B599A7E0B6}" presName="root" presStyleCnt="0">
        <dgm:presLayoutVars>
          <dgm:chMax/>
          <dgm:chPref/>
        </dgm:presLayoutVars>
      </dgm:prSet>
      <dgm:spPr/>
    </dgm:pt>
    <dgm:pt modelId="{0E1832E9-A304-4E20-8599-26E00BA8D454}" type="pres">
      <dgm:prSet presAssocID="{7D94F080-5A6D-4007-8A34-54B599A7E0B6}" presName="rootComposite" presStyleCnt="0">
        <dgm:presLayoutVars/>
      </dgm:prSet>
      <dgm:spPr/>
    </dgm:pt>
    <dgm:pt modelId="{810A9F1E-221C-4320-9E5B-0FE03ECBAB9B}" type="pres">
      <dgm:prSet presAssocID="{7D94F080-5A6D-4007-8A34-54B599A7E0B6}" presName="ParentAccent" presStyleLbl="alignNode1" presStyleIdx="0" presStyleCnt="2"/>
      <dgm:spPr/>
    </dgm:pt>
    <dgm:pt modelId="{6D29CFE6-DEAC-4F82-823F-14F7F6FB3D2D}" type="pres">
      <dgm:prSet presAssocID="{7D94F080-5A6D-4007-8A34-54B599A7E0B6}" presName="ParentSmallAccent" presStyleLbl="fgAcc1" presStyleIdx="0" presStyleCnt="2"/>
      <dgm:spPr/>
    </dgm:pt>
    <dgm:pt modelId="{8376F95A-E85E-40BF-8AD0-7AEF404AA608}" type="pres">
      <dgm:prSet presAssocID="{7D94F080-5A6D-4007-8A34-54B599A7E0B6}" presName="Parent" presStyleLbl="revTx" presStyleIdx="0" presStyleCnt="13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A6D126-4C94-44B8-8291-DFB30BB0567B}" type="pres">
      <dgm:prSet presAssocID="{7D94F080-5A6D-4007-8A34-54B599A7E0B6}" presName="childShape" presStyleCnt="0">
        <dgm:presLayoutVars>
          <dgm:chMax val="0"/>
          <dgm:chPref val="0"/>
        </dgm:presLayoutVars>
      </dgm:prSet>
      <dgm:spPr/>
    </dgm:pt>
    <dgm:pt modelId="{4E31B51F-A31B-4208-BEFE-D5DBA07CED56}" type="pres">
      <dgm:prSet presAssocID="{E61B841D-B4EB-42C5-8100-52AE073D91FF}" presName="childComposite" presStyleCnt="0">
        <dgm:presLayoutVars>
          <dgm:chMax val="0"/>
          <dgm:chPref val="0"/>
        </dgm:presLayoutVars>
      </dgm:prSet>
      <dgm:spPr/>
    </dgm:pt>
    <dgm:pt modelId="{119411B4-53B6-4E3C-9420-0AF29F9EA9A9}" type="pres">
      <dgm:prSet presAssocID="{E61B841D-B4EB-42C5-8100-52AE073D91FF}" presName="ChildAccent" presStyleLbl="solidFgAcc1" presStyleIdx="0" presStyleCnt="11"/>
      <dgm:spPr/>
    </dgm:pt>
    <dgm:pt modelId="{4F0B4938-0023-45B0-B928-8B9EC58D0C7C}" type="pres">
      <dgm:prSet presAssocID="{E61B841D-B4EB-42C5-8100-52AE073D91FF}" presName="Child" presStyleLbl="revTx" presStyleIdx="1" presStyleCnt="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A6616E-C258-4917-A912-0468E1981724}" type="pres">
      <dgm:prSet presAssocID="{81C2523B-4A10-4F1C-BE29-B3A4EBE20D4D}" presName="childComposite" presStyleCnt="0">
        <dgm:presLayoutVars>
          <dgm:chMax val="0"/>
          <dgm:chPref val="0"/>
        </dgm:presLayoutVars>
      </dgm:prSet>
      <dgm:spPr/>
    </dgm:pt>
    <dgm:pt modelId="{7037F154-B230-4813-9D21-27956A5435DB}" type="pres">
      <dgm:prSet presAssocID="{81C2523B-4A10-4F1C-BE29-B3A4EBE20D4D}" presName="ChildAccent" presStyleLbl="solidFgAcc1" presStyleIdx="1" presStyleCnt="11"/>
      <dgm:spPr/>
    </dgm:pt>
    <dgm:pt modelId="{237278F8-39E2-4DAF-A7AF-DDBE237372B6}" type="pres">
      <dgm:prSet presAssocID="{81C2523B-4A10-4F1C-BE29-B3A4EBE20D4D}" presName="Child" presStyleLbl="revTx" presStyleIdx="2" presStyleCnt="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1FC07B-C30D-4996-91FD-C321D996B300}" type="pres">
      <dgm:prSet presAssocID="{ADD13F1F-26AC-4730-8312-BEF18B2D2164}" presName="childComposite" presStyleCnt="0">
        <dgm:presLayoutVars>
          <dgm:chMax val="0"/>
          <dgm:chPref val="0"/>
        </dgm:presLayoutVars>
      </dgm:prSet>
      <dgm:spPr/>
    </dgm:pt>
    <dgm:pt modelId="{BCF02AB7-5387-42BB-9A72-60E0A5CB9DA1}" type="pres">
      <dgm:prSet presAssocID="{ADD13F1F-26AC-4730-8312-BEF18B2D2164}" presName="ChildAccent" presStyleLbl="solidFgAcc1" presStyleIdx="2" presStyleCnt="11"/>
      <dgm:spPr/>
    </dgm:pt>
    <dgm:pt modelId="{0B0FCBA9-E5F7-4F9C-87DD-46F92C9528F8}" type="pres">
      <dgm:prSet presAssocID="{ADD13F1F-26AC-4730-8312-BEF18B2D2164}" presName="Child" presStyleLbl="revTx" presStyleIdx="3" presStyleCnt="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2EE134-B7D9-411F-BE92-64E9151FF940}" type="pres">
      <dgm:prSet presAssocID="{6845D4A6-18A6-4864-8F35-AD45FA3E10E3}" presName="root" presStyleCnt="0">
        <dgm:presLayoutVars>
          <dgm:chMax/>
          <dgm:chPref/>
        </dgm:presLayoutVars>
      </dgm:prSet>
      <dgm:spPr/>
    </dgm:pt>
    <dgm:pt modelId="{EEC77784-7D72-44E3-8EEB-C05566516097}" type="pres">
      <dgm:prSet presAssocID="{6845D4A6-18A6-4864-8F35-AD45FA3E10E3}" presName="rootComposite" presStyleCnt="0">
        <dgm:presLayoutVars/>
      </dgm:prSet>
      <dgm:spPr/>
    </dgm:pt>
    <dgm:pt modelId="{A4B6B222-CA09-4750-A91D-21D1F70D8827}" type="pres">
      <dgm:prSet presAssocID="{6845D4A6-18A6-4864-8F35-AD45FA3E10E3}" presName="ParentAccent" presStyleLbl="alignNode1" presStyleIdx="1" presStyleCnt="2"/>
      <dgm:spPr/>
    </dgm:pt>
    <dgm:pt modelId="{1FA8303A-7FB0-4FA3-BA46-81A786FB75FD}" type="pres">
      <dgm:prSet presAssocID="{6845D4A6-18A6-4864-8F35-AD45FA3E10E3}" presName="ParentSmallAccent" presStyleLbl="fgAcc1" presStyleIdx="1" presStyleCnt="2"/>
      <dgm:spPr/>
    </dgm:pt>
    <dgm:pt modelId="{12601BFE-368D-4DF2-8606-76568908E912}" type="pres">
      <dgm:prSet presAssocID="{6845D4A6-18A6-4864-8F35-AD45FA3E10E3}" presName="Parent" presStyleLbl="revTx" presStyleIdx="4" presStyleCnt="13">
        <dgm:presLayoutVars>
          <dgm:chMax/>
          <dgm:chPref val="4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4FE206-6433-476D-A2B3-495A0C3CFAA9}" type="pres">
      <dgm:prSet presAssocID="{6845D4A6-18A6-4864-8F35-AD45FA3E10E3}" presName="childShape" presStyleCnt="0">
        <dgm:presLayoutVars>
          <dgm:chMax val="0"/>
          <dgm:chPref val="0"/>
        </dgm:presLayoutVars>
      </dgm:prSet>
      <dgm:spPr/>
    </dgm:pt>
    <dgm:pt modelId="{8FD58206-2470-47EC-B535-4CF692246D5B}" type="pres">
      <dgm:prSet presAssocID="{7F1C7A78-D9C1-4C72-92CF-101B8B55022E}" presName="childComposite" presStyleCnt="0">
        <dgm:presLayoutVars>
          <dgm:chMax val="0"/>
          <dgm:chPref val="0"/>
        </dgm:presLayoutVars>
      </dgm:prSet>
      <dgm:spPr/>
    </dgm:pt>
    <dgm:pt modelId="{400050A6-F12B-4232-98A5-52450912B26E}" type="pres">
      <dgm:prSet presAssocID="{7F1C7A78-D9C1-4C72-92CF-101B8B55022E}" presName="ChildAccent" presStyleLbl="solidFgAcc1" presStyleIdx="3" presStyleCnt="11"/>
      <dgm:spPr/>
    </dgm:pt>
    <dgm:pt modelId="{FF3BBE44-5B33-4EE4-B885-3C389200552B}" type="pres">
      <dgm:prSet presAssocID="{7F1C7A78-D9C1-4C72-92CF-101B8B55022E}" presName="Child" presStyleLbl="revTx" presStyleIdx="5" presStyleCnt="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F4D4AA-3917-4A33-9A12-E0C738BE4BAC}" type="pres">
      <dgm:prSet presAssocID="{0F0D9540-4B39-48E1-BF98-99B3AB393C38}" presName="childComposite" presStyleCnt="0">
        <dgm:presLayoutVars>
          <dgm:chMax val="0"/>
          <dgm:chPref val="0"/>
        </dgm:presLayoutVars>
      </dgm:prSet>
      <dgm:spPr/>
    </dgm:pt>
    <dgm:pt modelId="{C79D6C62-377A-440B-89A2-3F9C829E3CB5}" type="pres">
      <dgm:prSet presAssocID="{0F0D9540-4B39-48E1-BF98-99B3AB393C38}" presName="ChildAccent" presStyleLbl="solidFgAcc1" presStyleIdx="4" presStyleCnt="11"/>
      <dgm:spPr/>
    </dgm:pt>
    <dgm:pt modelId="{EF6CC445-0C6D-4B2C-A3DE-F0A65FAA5285}" type="pres">
      <dgm:prSet presAssocID="{0F0D9540-4B39-48E1-BF98-99B3AB393C38}" presName="Child" presStyleLbl="revTx" presStyleIdx="6" presStyleCnt="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FC45A7-34E0-4677-973E-B8AF6203EABC}" type="pres">
      <dgm:prSet presAssocID="{F58A5712-EA98-4E29-91B9-2E5E39569EA8}" presName="childComposite" presStyleCnt="0">
        <dgm:presLayoutVars>
          <dgm:chMax val="0"/>
          <dgm:chPref val="0"/>
        </dgm:presLayoutVars>
      </dgm:prSet>
      <dgm:spPr/>
    </dgm:pt>
    <dgm:pt modelId="{B5B4DB75-9DA3-4116-B7D2-46507557FF55}" type="pres">
      <dgm:prSet presAssocID="{F58A5712-EA98-4E29-91B9-2E5E39569EA8}" presName="ChildAccent" presStyleLbl="solidFgAcc1" presStyleIdx="5" presStyleCnt="11"/>
      <dgm:spPr/>
    </dgm:pt>
    <dgm:pt modelId="{2A2BD75A-E9A5-4C81-9606-0D6C956DF0EC}" type="pres">
      <dgm:prSet presAssocID="{F58A5712-EA98-4E29-91B9-2E5E39569EA8}" presName="Child" presStyleLbl="revTx" presStyleIdx="7" presStyleCnt="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159A0E-6232-4899-8818-E764DE219F90}" type="pres">
      <dgm:prSet presAssocID="{C1BED378-BEA1-4EAD-A81E-2FC3024D880F}" presName="childComposite" presStyleCnt="0">
        <dgm:presLayoutVars>
          <dgm:chMax val="0"/>
          <dgm:chPref val="0"/>
        </dgm:presLayoutVars>
      </dgm:prSet>
      <dgm:spPr/>
    </dgm:pt>
    <dgm:pt modelId="{E06EA188-C700-487D-A170-5DF16C713F9E}" type="pres">
      <dgm:prSet presAssocID="{C1BED378-BEA1-4EAD-A81E-2FC3024D880F}" presName="ChildAccent" presStyleLbl="solidFgAcc1" presStyleIdx="6" presStyleCnt="11"/>
      <dgm:spPr/>
    </dgm:pt>
    <dgm:pt modelId="{D7903539-11E3-4518-854F-703197135A6B}" type="pres">
      <dgm:prSet presAssocID="{C1BED378-BEA1-4EAD-A81E-2FC3024D880F}" presName="Child" presStyleLbl="revTx" presStyleIdx="8" presStyleCnt="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1405D0-D95D-4176-89E4-46FD02C8E197}" type="pres">
      <dgm:prSet presAssocID="{2CB2248C-1B22-4F67-99FD-1B47BE7A8135}" presName="childComposite" presStyleCnt="0">
        <dgm:presLayoutVars>
          <dgm:chMax val="0"/>
          <dgm:chPref val="0"/>
        </dgm:presLayoutVars>
      </dgm:prSet>
      <dgm:spPr/>
    </dgm:pt>
    <dgm:pt modelId="{C3E57C93-F6AA-4A23-BBFE-AD207D85E8C8}" type="pres">
      <dgm:prSet presAssocID="{2CB2248C-1B22-4F67-99FD-1B47BE7A8135}" presName="ChildAccent" presStyleLbl="solidFgAcc1" presStyleIdx="7" presStyleCnt="11"/>
      <dgm:spPr/>
    </dgm:pt>
    <dgm:pt modelId="{6FC50550-5192-4999-B36F-6A0290E6E820}" type="pres">
      <dgm:prSet presAssocID="{2CB2248C-1B22-4F67-99FD-1B47BE7A8135}" presName="Child" presStyleLbl="revTx" presStyleIdx="9" presStyleCnt="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6F0A9B-550A-4200-9EC4-2DC70B43B9F7}" type="pres">
      <dgm:prSet presAssocID="{AA12B990-06E2-480E-BFF6-886BBC81F70C}" presName="childComposite" presStyleCnt="0">
        <dgm:presLayoutVars>
          <dgm:chMax val="0"/>
          <dgm:chPref val="0"/>
        </dgm:presLayoutVars>
      </dgm:prSet>
      <dgm:spPr/>
    </dgm:pt>
    <dgm:pt modelId="{4EC911E5-4BCC-4D26-B6AA-FC11CB1EE0A0}" type="pres">
      <dgm:prSet presAssocID="{AA12B990-06E2-480E-BFF6-886BBC81F70C}" presName="ChildAccent" presStyleLbl="solidFgAcc1" presStyleIdx="8" presStyleCnt="11"/>
      <dgm:spPr/>
    </dgm:pt>
    <dgm:pt modelId="{3C879F69-32E9-4721-906E-9FA5B759E57D}" type="pres">
      <dgm:prSet presAssocID="{AA12B990-06E2-480E-BFF6-886BBC81F70C}" presName="Child" presStyleLbl="revTx" presStyleIdx="10" presStyleCnt="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6615BA-48BA-4846-8D71-897E1900F2CE}" type="pres">
      <dgm:prSet presAssocID="{80E56A4D-0922-478E-B56D-716FEFFED462}" presName="childComposite" presStyleCnt="0">
        <dgm:presLayoutVars>
          <dgm:chMax val="0"/>
          <dgm:chPref val="0"/>
        </dgm:presLayoutVars>
      </dgm:prSet>
      <dgm:spPr/>
    </dgm:pt>
    <dgm:pt modelId="{C1816E59-05CC-4C1C-807B-9777CDF87477}" type="pres">
      <dgm:prSet presAssocID="{80E56A4D-0922-478E-B56D-716FEFFED462}" presName="ChildAccent" presStyleLbl="solidFgAcc1" presStyleIdx="9" presStyleCnt="11"/>
      <dgm:spPr/>
    </dgm:pt>
    <dgm:pt modelId="{050321BA-C2D6-4D77-9DE7-2A23CF40C032}" type="pres">
      <dgm:prSet presAssocID="{80E56A4D-0922-478E-B56D-716FEFFED462}" presName="Child" presStyleLbl="revTx" presStyleIdx="11" presStyleCnt="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C81473-F6A0-4FD6-A38D-7F6E19B6D681}" type="pres">
      <dgm:prSet presAssocID="{05FEB4D4-B50A-4994-AF01-ABF092F16703}" presName="childComposite" presStyleCnt="0">
        <dgm:presLayoutVars>
          <dgm:chMax val="0"/>
          <dgm:chPref val="0"/>
        </dgm:presLayoutVars>
      </dgm:prSet>
      <dgm:spPr/>
    </dgm:pt>
    <dgm:pt modelId="{A565B76B-D7CA-4D00-8B1B-590782158AE6}" type="pres">
      <dgm:prSet presAssocID="{05FEB4D4-B50A-4994-AF01-ABF092F16703}" presName="ChildAccent" presStyleLbl="solidFgAcc1" presStyleIdx="10" presStyleCnt="11"/>
      <dgm:spPr/>
    </dgm:pt>
    <dgm:pt modelId="{7D1D5CED-4664-4007-99A5-EB212A78FF38}" type="pres">
      <dgm:prSet presAssocID="{05FEB4D4-B50A-4994-AF01-ABF092F16703}" presName="Child" presStyleLbl="revTx" presStyleIdx="12" presStyleCnt="1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B639B05-B60F-445A-BBAA-EF504DFFB9B8}" srcId="{6845D4A6-18A6-4864-8F35-AD45FA3E10E3}" destId="{C1BED378-BEA1-4EAD-A81E-2FC3024D880F}" srcOrd="3" destOrd="0" parTransId="{2405AFB8-CBE4-44C4-B8D2-02DE4A7EA5D3}" sibTransId="{0A1C851C-AC5E-47DE-92B8-5DB0E26B7F77}"/>
    <dgm:cxn modelId="{B4E1CB07-415B-411F-A8F5-BA3E3142EACA}" type="presOf" srcId="{81C2523B-4A10-4F1C-BE29-B3A4EBE20D4D}" destId="{237278F8-39E2-4DAF-A7AF-DDBE237372B6}" srcOrd="0" destOrd="0" presId="urn:microsoft.com/office/officeart/2008/layout/SquareAccentList"/>
    <dgm:cxn modelId="{DB06E236-D21A-402E-A586-4A553E08A6C9}" type="presOf" srcId="{7F1C7A78-D9C1-4C72-92CF-101B8B55022E}" destId="{FF3BBE44-5B33-4EE4-B885-3C389200552B}" srcOrd="0" destOrd="0" presId="urn:microsoft.com/office/officeart/2008/layout/SquareAccentList"/>
    <dgm:cxn modelId="{B2EEA5B0-F04A-454C-9793-52864E2EE8F0}" srcId="{6845D4A6-18A6-4864-8F35-AD45FA3E10E3}" destId="{7F1C7A78-D9C1-4C72-92CF-101B8B55022E}" srcOrd="0" destOrd="0" parTransId="{75FCEBC5-D901-49C3-A9C1-A3E2944A08B1}" sibTransId="{C4615BD1-CC1B-444F-81ED-999693358EDA}"/>
    <dgm:cxn modelId="{6FF022B7-4764-4B23-BB6E-165AEA1FF26B}" srcId="{6845D4A6-18A6-4864-8F35-AD45FA3E10E3}" destId="{AA12B990-06E2-480E-BFF6-886BBC81F70C}" srcOrd="5" destOrd="0" parTransId="{BC750B03-CBE8-463A-8541-007DDBDC3AA7}" sibTransId="{D1E7D94F-62A7-472F-A24C-57A080D9D33B}"/>
    <dgm:cxn modelId="{9538763A-2418-4CA2-8CE8-A9280D0A08E5}" srcId="{7D94F080-5A6D-4007-8A34-54B599A7E0B6}" destId="{E61B841D-B4EB-42C5-8100-52AE073D91FF}" srcOrd="0" destOrd="0" parTransId="{CDDF2F12-8EFB-4ED9-B881-01441F7B4D33}" sibTransId="{94994DA5-6C8A-4FDC-8D29-FF602A1A2D52}"/>
    <dgm:cxn modelId="{6375110E-4C75-4602-B848-D15EDBAD65DD}" srcId="{6845D4A6-18A6-4864-8F35-AD45FA3E10E3}" destId="{05FEB4D4-B50A-4994-AF01-ABF092F16703}" srcOrd="7" destOrd="0" parTransId="{ECA604E8-7DF6-4810-AADB-F6F0F98FBA55}" sibTransId="{D19E9D3E-A82A-4E46-A50F-A652ED107E6B}"/>
    <dgm:cxn modelId="{CBA04572-4F6E-4913-ACEF-54BCA3962E22}" type="presOf" srcId="{95B10067-753C-4EFF-A68A-31D08D1FFDE2}" destId="{496F8D04-A14D-46CF-996B-EEDFE1A61687}" srcOrd="0" destOrd="0" presId="urn:microsoft.com/office/officeart/2008/layout/SquareAccentList"/>
    <dgm:cxn modelId="{265BFE5C-8A4B-405F-B0FC-6EDE87C45F91}" srcId="{7D94F080-5A6D-4007-8A34-54B599A7E0B6}" destId="{ADD13F1F-26AC-4730-8312-BEF18B2D2164}" srcOrd="2" destOrd="0" parTransId="{949665E9-E1C4-436D-969D-1A30CA4A22C4}" sibTransId="{06BDBB54-2D75-4E25-8DDA-DF825EEE8B76}"/>
    <dgm:cxn modelId="{44E2F60A-5C8D-447D-B36F-0B4913D243BC}" type="presOf" srcId="{2CB2248C-1B22-4F67-99FD-1B47BE7A8135}" destId="{6FC50550-5192-4999-B36F-6A0290E6E820}" srcOrd="0" destOrd="0" presId="urn:microsoft.com/office/officeart/2008/layout/SquareAccentList"/>
    <dgm:cxn modelId="{35100137-BC4C-4D07-A032-7902D2957C4F}" type="presOf" srcId="{AA12B990-06E2-480E-BFF6-886BBC81F70C}" destId="{3C879F69-32E9-4721-906E-9FA5B759E57D}" srcOrd="0" destOrd="0" presId="urn:microsoft.com/office/officeart/2008/layout/SquareAccentList"/>
    <dgm:cxn modelId="{5F12305A-9EAE-47A7-86F7-6DAA3660D2F7}" type="presOf" srcId="{6845D4A6-18A6-4864-8F35-AD45FA3E10E3}" destId="{12601BFE-368D-4DF2-8606-76568908E912}" srcOrd="0" destOrd="0" presId="urn:microsoft.com/office/officeart/2008/layout/SquareAccentList"/>
    <dgm:cxn modelId="{169B765E-98BB-4DEF-A8EA-F4D04AD7ABC8}" type="presOf" srcId="{05FEB4D4-B50A-4994-AF01-ABF092F16703}" destId="{7D1D5CED-4664-4007-99A5-EB212A78FF38}" srcOrd="0" destOrd="0" presId="urn:microsoft.com/office/officeart/2008/layout/SquareAccentList"/>
    <dgm:cxn modelId="{FD544118-42D0-48D2-92E7-0F52C8F2F21A}" srcId="{95B10067-753C-4EFF-A68A-31D08D1FFDE2}" destId="{6845D4A6-18A6-4864-8F35-AD45FA3E10E3}" srcOrd="1" destOrd="0" parTransId="{0C5148D8-380D-4D65-AFE0-7DC0E844443C}" sibTransId="{9AB26DC9-DE34-4290-80C2-7D5C6F6BBDA0}"/>
    <dgm:cxn modelId="{5A69C15B-8AE9-43F2-92C9-2DEAA14C1EE3}" srcId="{95B10067-753C-4EFF-A68A-31D08D1FFDE2}" destId="{7D94F080-5A6D-4007-8A34-54B599A7E0B6}" srcOrd="0" destOrd="0" parTransId="{92F35C96-24E1-4B76-9E31-E781A7908F77}" sibTransId="{E9D35066-BBD0-4990-BEB0-489BDB5722CA}"/>
    <dgm:cxn modelId="{334CBABA-E6D5-4455-BC85-448A57B6D5EF}" srcId="{7D94F080-5A6D-4007-8A34-54B599A7E0B6}" destId="{81C2523B-4A10-4F1C-BE29-B3A4EBE20D4D}" srcOrd="1" destOrd="0" parTransId="{8D323736-5906-4F42-9CA7-E0956F6947B5}" sibTransId="{04AC9D6E-A61B-462D-BF3B-3C2008AE3BF0}"/>
    <dgm:cxn modelId="{4DA81EA9-6ED3-48C6-9A68-94D50A6FA9B4}" type="presOf" srcId="{ADD13F1F-26AC-4730-8312-BEF18B2D2164}" destId="{0B0FCBA9-E5F7-4F9C-87DD-46F92C9528F8}" srcOrd="0" destOrd="0" presId="urn:microsoft.com/office/officeart/2008/layout/SquareAccentList"/>
    <dgm:cxn modelId="{D2FD4448-326C-406C-8387-0F771ACA649D}" srcId="{6845D4A6-18A6-4864-8F35-AD45FA3E10E3}" destId="{F58A5712-EA98-4E29-91B9-2E5E39569EA8}" srcOrd="2" destOrd="0" parTransId="{D75C125A-2F16-45F8-9526-9D1E22CB236D}" sibTransId="{638E765A-C704-4012-9F8C-C2DC5422D61C}"/>
    <dgm:cxn modelId="{5F2FA498-90BB-4E08-98F5-A3BA011B4088}" srcId="{6845D4A6-18A6-4864-8F35-AD45FA3E10E3}" destId="{2CB2248C-1B22-4F67-99FD-1B47BE7A8135}" srcOrd="4" destOrd="0" parTransId="{98C78FAC-EB6D-4004-AF44-16CB6585EE56}" sibTransId="{9A509F84-E80D-4F7B-B738-77F34FC358E6}"/>
    <dgm:cxn modelId="{222D22A3-D460-4E62-A5DC-1642B4B5DAF6}" type="presOf" srcId="{0F0D9540-4B39-48E1-BF98-99B3AB393C38}" destId="{EF6CC445-0C6D-4B2C-A3DE-F0A65FAA5285}" srcOrd="0" destOrd="0" presId="urn:microsoft.com/office/officeart/2008/layout/SquareAccentList"/>
    <dgm:cxn modelId="{E21D93DC-AFA3-4B8F-9777-52DD6E1EFF44}" type="presOf" srcId="{C1BED378-BEA1-4EAD-A81E-2FC3024D880F}" destId="{D7903539-11E3-4518-854F-703197135A6B}" srcOrd="0" destOrd="0" presId="urn:microsoft.com/office/officeart/2008/layout/SquareAccentList"/>
    <dgm:cxn modelId="{9BC49235-24CE-4C25-9EE6-78B0383710BF}" type="presOf" srcId="{E61B841D-B4EB-42C5-8100-52AE073D91FF}" destId="{4F0B4938-0023-45B0-B928-8B9EC58D0C7C}" srcOrd="0" destOrd="0" presId="urn:microsoft.com/office/officeart/2008/layout/SquareAccentList"/>
    <dgm:cxn modelId="{C5C931D4-6AE8-4A5A-A0F9-A021578F8942}" type="presOf" srcId="{F58A5712-EA98-4E29-91B9-2E5E39569EA8}" destId="{2A2BD75A-E9A5-4C81-9606-0D6C956DF0EC}" srcOrd="0" destOrd="0" presId="urn:microsoft.com/office/officeart/2008/layout/SquareAccentList"/>
    <dgm:cxn modelId="{8E96D787-5CD4-4F7C-99F8-F697B09C4FCF}" type="presOf" srcId="{7D94F080-5A6D-4007-8A34-54B599A7E0B6}" destId="{8376F95A-E85E-40BF-8AD0-7AEF404AA608}" srcOrd="0" destOrd="0" presId="urn:microsoft.com/office/officeart/2008/layout/SquareAccentList"/>
    <dgm:cxn modelId="{6C836155-C0ED-4EFB-9D84-3F95EE3D57BA}" srcId="{6845D4A6-18A6-4864-8F35-AD45FA3E10E3}" destId="{0F0D9540-4B39-48E1-BF98-99B3AB393C38}" srcOrd="1" destOrd="0" parTransId="{E1945BDF-6972-4DE0-B81F-E9BE3AB32254}" sibTransId="{F4946527-AB03-4643-9BE8-089E0B600768}"/>
    <dgm:cxn modelId="{C741A1FC-067F-4F77-9028-ECADC668009A}" srcId="{6845D4A6-18A6-4864-8F35-AD45FA3E10E3}" destId="{80E56A4D-0922-478E-B56D-716FEFFED462}" srcOrd="6" destOrd="0" parTransId="{60CBE49A-00A5-4881-970A-61CB6B309B07}" sibTransId="{072B97DD-3B95-4A52-93B5-57DCFF6F7A2D}"/>
    <dgm:cxn modelId="{A1FC03E5-0A85-4454-807F-47DBCEBD43DC}" type="presOf" srcId="{80E56A4D-0922-478E-B56D-716FEFFED462}" destId="{050321BA-C2D6-4D77-9DE7-2A23CF40C032}" srcOrd="0" destOrd="0" presId="urn:microsoft.com/office/officeart/2008/layout/SquareAccentList"/>
    <dgm:cxn modelId="{2E83600B-9938-4A54-8D69-49B9BFABD38C}" type="presParOf" srcId="{496F8D04-A14D-46CF-996B-EEDFE1A61687}" destId="{5AFF0282-3F17-49C5-95E4-58F2BD623396}" srcOrd="0" destOrd="0" presId="urn:microsoft.com/office/officeart/2008/layout/SquareAccentList"/>
    <dgm:cxn modelId="{D7C3DD18-8EF7-441E-BA5D-20C59F462AC6}" type="presParOf" srcId="{5AFF0282-3F17-49C5-95E4-58F2BD623396}" destId="{0E1832E9-A304-4E20-8599-26E00BA8D454}" srcOrd="0" destOrd="0" presId="urn:microsoft.com/office/officeart/2008/layout/SquareAccentList"/>
    <dgm:cxn modelId="{7630EBF1-78F0-486E-8A05-0A1E7536B9FE}" type="presParOf" srcId="{0E1832E9-A304-4E20-8599-26E00BA8D454}" destId="{810A9F1E-221C-4320-9E5B-0FE03ECBAB9B}" srcOrd="0" destOrd="0" presId="urn:microsoft.com/office/officeart/2008/layout/SquareAccentList"/>
    <dgm:cxn modelId="{BE35DF80-15E2-442A-939C-7A2082AC3C58}" type="presParOf" srcId="{0E1832E9-A304-4E20-8599-26E00BA8D454}" destId="{6D29CFE6-DEAC-4F82-823F-14F7F6FB3D2D}" srcOrd="1" destOrd="0" presId="urn:microsoft.com/office/officeart/2008/layout/SquareAccentList"/>
    <dgm:cxn modelId="{1B4D2909-250E-45E0-ABEE-547CC5592F8D}" type="presParOf" srcId="{0E1832E9-A304-4E20-8599-26E00BA8D454}" destId="{8376F95A-E85E-40BF-8AD0-7AEF404AA608}" srcOrd="2" destOrd="0" presId="urn:microsoft.com/office/officeart/2008/layout/SquareAccentList"/>
    <dgm:cxn modelId="{46F11255-A324-4ADE-A48E-19CAC18FB00C}" type="presParOf" srcId="{5AFF0282-3F17-49C5-95E4-58F2BD623396}" destId="{98A6D126-4C94-44B8-8291-DFB30BB0567B}" srcOrd="1" destOrd="0" presId="urn:microsoft.com/office/officeart/2008/layout/SquareAccentList"/>
    <dgm:cxn modelId="{A609D927-B984-42BA-A550-6867208164FD}" type="presParOf" srcId="{98A6D126-4C94-44B8-8291-DFB30BB0567B}" destId="{4E31B51F-A31B-4208-BEFE-D5DBA07CED56}" srcOrd="0" destOrd="0" presId="urn:microsoft.com/office/officeart/2008/layout/SquareAccentList"/>
    <dgm:cxn modelId="{3750F379-AE4C-4BEB-BC02-68D48B7EAEC4}" type="presParOf" srcId="{4E31B51F-A31B-4208-BEFE-D5DBA07CED56}" destId="{119411B4-53B6-4E3C-9420-0AF29F9EA9A9}" srcOrd="0" destOrd="0" presId="urn:microsoft.com/office/officeart/2008/layout/SquareAccentList"/>
    <dgm:cxn modelId="{B1057E05-3DE3-4154-B5EF-A9306BD59592}" type="presParOf" srcId="{4E31B51F-A31B-4208-BEFE-D5DBA07CED56}" destId="{4F0B4938-0023-45B0-B928-8B9EC58D0C7C}" srcOrd="1" destOrd="0" presId="urn:microsoft.com/office/officeart/2008/layout/SquareAccentList"/>
    <dgm:cxn modelId="{4688E918-9EF9-4996-AC1E-8CF3F72FD326}" type="presParOf" srcId="{98A6D126-4C94-44B8-8291-DFB30BB0567B}" destId="{FEA6616E-C258-4917-A912-0468E1981724}" srcOrd="1" destOrd="0" presId="urn:microsoft.com/office/officeart/2008/layout/SquareAccentList"/>
    <dgm:cxn modelId="{142F61BF-CAC1-488F-9C89-CD9BC7B61B6D}" type="presParOf" srcId="{FEA6616E-C258-4917-A912-0468E1981724}" destId="{7037F154-B230-4813-9D21-27956A5435DB}" srcOrd="0" destOrd="0" presId="urn:microsoft.com/office/officeart/2008/layout/SquareAccentList"/>
    <dgm:cxn modelId="{AE67E03D-132C-404F-8F94-867616EE8C76}" type="presParOf" srcId="{FEA6616E-C258-4917-A912-0468E1981724}" destId="{237278F8-39E2-4DAF-A7AF-DDBE237372B6}" srcOrd="1" destOrd="0" presId="urn:microsoft.com/office/officeart/2008/layout/SquareAccentList"/>
    <dgm:cxn modelId="{CA385ED2-F5F4-4D19-91EC-F9D7CC0B3BDD}" type="presParOf" srcId="{98A6D126-4C94-44B8-8291-DFB30BB0567B}" destId="{871FC07B-C30D-4996-91FD-C321D996B300}" srcOrd="2" destOrd="0" presId="urn:microsoft.com/office/officeart/2008/layout/SquareAccentList"/>
    <dgm:cxn modelId="{B98F2E96-765D-424D-91A4-41C2C266B1F1}" type="presParOf" srcId="{871FC07B-C30D-4996-91FD-C321D996B300}" destId="{BCF02AB7-5387-42BB-9A72-60E0A5CB9DA1}" srcOrd="0" destOrd="0" presId="urn:microsoft.com/office/officeart/2008/layout/SquareAccentList"/>
    <dgm:cxn modelId="{FDC83EDF-D480-4198-9E11-4A291BBB100E}" type="presParOf" srcId="{871FC07B-C30D-4996-91FD-C321D996B300}" destId="{0B0FCBA9-E5F7-4F9C-87DD-46F92C9528F8}" srcOrd="1" destOrd="0" presId="urn:microsoft.com/office/officeart/2008/layout/SquareAccentList"/>
    <dgm:cxn modelId="{F8BBE2CD-46E6-426C-A778-12B82DFC1E1E}" type="presParOf" srcId="{496F8D04-A14D-46CF-996B-EEDFE1A61687}" destId="{A22EE134-B7D9-411F-BE92-64E9151FF940}" srcOrd="1" destOrd="0" presId="urn:microsoft.com/office/officeart/2008/layout/SquareAccentList"/>
    <dgm:cxn modelId="{4D1C1ABF-3AC4-42E9-A83A-91B75D43DAB9}" type="presParOf" srcId="{A22EE134-B7D9-411F-BE92-64E9151FF940}" destId="{EEC77784-7D72-44E3-8EEB-C05566516097}" srcOrd="0" destOrd="0" presId="urn:microsoft.com/office/officeart/2008/layout/SquareAccentList"/>
    <dgm:cxn modelId="{58321CAF-3777-4AD3-83D3-17A48A5F9819}" type="presParOf" srcId="{EEC77784-7D72-44E3-8EEB-C05566516097}" destId="{A4B6B222-CA09-4750-A91D-21D1F70D8827}" srcOrd="0" destOrd="0" presId="urn:microsoft.com/office/officeart/2008/layout/SquareAccentList"/>
    <dgm:cxn modelId="{7046B322-0A62-4A17-A0E4-A95B8A1B83FF}" type="presParOf" srcId="{EEC77784-7D72-44E3-8EEB-C05566516097}" destId="{1FA8303A-7FB0-4FA3-BA46-81A786FB75FD}" srcOrd="1" destOrd="0" presId="urn:microsoft.com/office/officeart/2008/layout/SquareAccentList"/>
    <dgm:cxn modelId="{2E312BE4-B4C0-4767-8DCE-0F32A7FDAD1F}" type="presParOf" srcId="{EEC77784-7D72-44E3-8EEB-C05566516097}" destId="{12601BFE-368D-4DF2-8606-76568908E912}" srcOrd="2" destOrd="0" presId="urn:microsoft.com/office/officeart/2008/layout/SquareAccentList"/>
    <dgm:cxn modelId="{FBEA35EB-0261-480A-9CAC-FC2097C341C6}" type="presParOf" srcId="{A22EE134-B7D9-411F-BE92-64E9151FF940}" destId="{CC4FE206-6433-476D-A2B3-495A0C3CFAA9}" srcOrd="1" destOrd="0" presId="urn:microsoft.com/office/officeart/2008/layout/SquareAccentList"/>
    <dgm:cxn modelId="{FEF63545-8922-4A80-82DD-C0EC0DBFBDB4}" type="presParOf" srcId="{CC4FE206-6433-476D-A2B3-495A0C3CFAA9}" destId="{8FD58206-2470-47EC-B535-4CF692246D5B}" srcOrd="0" destOrd="0" presId="urn:microsoft.com/office/officeart/2008/layout/SquareAccentList"/>
    <dgm:cxn modelId="{C83B8014-49A7-4BB6-BACB-B0E4C7BB6198}" type="presParOf" srcId="{8FD58206-2470-47EC-B535-4CF692246D5B}" destId="{400050A6-F12B-4232-98A5-52450912B26E}" srcOrd="0" destOrd="0" presId="urn:microsoft.com/office/officeart/2008/layout/SquareAccentList"/>
    <dgm:cxn modelId="{CA131849-B76E-4D8A-898B-AAFF78FDB213}" type="presParOf" srcId="{8FD58206-2470-47EC-B535-4CF692246D5B}" destId="{FF3BBE44-5B33-4EE4-B885-3C389200552B}" srcOrd="1" destOrd="0" presId="urn:microsoft.com/office/officeart/2008/layout/SquareAccentList"/>
    <dgm:cxn modelId="{64A67AFE-1D7D-4477-B3CB-DFF75FFE2E9E}" type="presParOf" srcId="{CC4FE206-6433-476D-A2B3-495A0C3CFAA9}" destId="{F3F4D4AA-3917-4A33-9A12-E0C738BE4BAC}" srcOrd="1" destOrd="0" presId="urn:microsoft.com/office/officeart/2008/layout/SquareAccentList"/>
    <dgm:cxn modelId="{7CDD98A3-A5DA-44C7-9E10-9776B6E7F9F7}" type="presParOf" srcId="{F3F4D4AA-3917-4A33-9A12-E0C738BE4BAC}" destId="{C79D6C62-377A-440B-89A2-3F9C829E3CB5}" srcOrd="0" destOrd="0" presId="urn:microsoft.com/office/officeart/2008/layout/SquareAccentList"/>
    <dgm:cxn modelId="{4A507AEE-0494-4392-A9BA-B8EB29A141CB}" type="presParOf" srcId="{F3F4D4AA-3917-4A33-9A12-E0C738BE4BAC}" destId="{EF6CC445-0C6D-4B2C-A3DE-F0A65FAA5285}" srcOrd="1" destOrd="0" presId="urn:microsoft.com/office/officeart/2008/layout/SquareAccentList"/>
    <dgm:cxn modelId="{AF764518-E871-4326-B813-4ACE7DCFB965}" type="presParOf" srcId="{CC4FE206-6433-476D-A2B3-495A0C3CFAA9}" destId="{60FC45A7-34E0-4677-973E-B8AF6203EABC}" srcOrd="2" destOrd="0" presId="urn:microsoft.com/office/officeart/2008/layout/SquareAccentList"/>
    <dgm:cxn modelId="{46F7E1D2-F3D9-47AB-841B-D77227896EED}" type="presParOf" srcId="{60FC45A7-34E0-4677-973E-B8AF6203EABC}" destId="{B5B4DB75-9DA3-4116-B7D2-46507557FF55}" srcOrd="0" destOrd="0" presId="urn:microsoft.com/office/officeart/2008/layout/SquareAccentList"/>
    <dgm:cxn modelId="{B1D9FA1C-20FB-475D-BCC3-5B2E0312CBB9}" type="presParOf" srcId="{60FC45A7-34E0-4677-973E-B8AF6203EABC}" destId="{2A2BD75A-E9A5-4C81-9606-0D6C956DF0EC}" srcOrd="1" destOrd="0" presId="urn:microsoft.com/office/officeart/2008/layout/SquareAccentList"/>
    <dgm:cxn modelId="{6E3E77DA-BFAD-4D67-B47F-0376F412B106}" type="presParOf" srcId="{CC4FE206-6433-476D-A2B3-495A0C3CFAA9}" destId="{B1159A0E-6232-4899-8818-E764DE219F90}" srcOrd="3" destOrd="0" presId="urn:microsoft.com/office/officeart/2008/layout/SquareAccentList"/>
    <dgm:cxn modelId="{4586AD76-1CF1-4B70-A3EE-A2A53A1C308E}" type="presParOf" srcId="{B1159A0E-6232-4899-8818-E764DE219F90}" destId="{E06EA188-C700-487D-A170-5DF16C713F9E}" srcOrd="0" destOrd="0" presId="urn:microsoft.com/office/officeart/2008/layout/SquareAccentList"/>
    <dgm:cxn modelId="{39ADA958-0334-452E-BFBA-E9BAD4A0373A}" type="presParOf" srcId="{B1159A0E-6232-4899-8818-E764DE219F90}" destId="{D7903539-11E3-4518-854F-703197135A6B}" srcOrd="1" destOrd="0" presId="urn:microsoft.com/office/officeart/2008/layout/SquareAccentList"/>
    <dgm:cxn modelId="{6751CAC3-3E27-42CC-9CD0-337BFDB59479}" type="presParOf" srcId="{CC4FE206-6433-476D-A2B3-495A0C3CFAA9}" destId="{341405D0-D95D-4176-89E4-46FD02C8E197}" srcOrd="4" destOrd="0" presId="urn:microsoft.com/office/officeart/2008/layout/SquareAccentList"/>
    <dgm:cxn modelId="{3AA745B2-75A8-4833-8D4B-CAC724D468B4}" type="presParOf" srcId="{341405D0-D95D-4176-89E4-46FD02C8E197}" destId="{C3E57C93-F6AA-4A23-BBFE-AD207D85E8C8}" srcOrd="0" destOrd="0" presId="urn:microsoft.com/office/officeart/2008/layout/SquareAccentList"/>
    <dgm:cxn modelId="{E705ED31-940E-486D-B8A6-8F360B3364DF}" type="presParOf" srcId="{341405D0-D95D-4176-89E4-46FD02C8E197}" destId="{6FC50550-5192-4999-B36F-6A0290E6E820}" srcOrd="1" destOrd="0" presId="urn:microsoft.com/office/officeart/2008/layout/SquareAccentList"/>
    <dgm:cxn modelId="{B83AE619-0B21-4EA0-AB98-305AF36856BC}" type="presParOf" srcId="{CC4FE206-6433-476D-A2B3-495A0C3CFAA9}" destId="{736F0A9B-550A-4200-9EC4-2DC70B43B9F7}" srcOrd="5" destOrd="0" presId="urn:microsoft.com/office/officeart/2008/layout/SquareAccentList"/>
    <dgm:cxn modelId="{8E62FA61-50B8-4751-8C64-BC75371A8927}" type="presParOf" srcId="{736F0A9B-550A-4200-9EC4-2DC70B43B9F7}" destId="{4EC911E5-4BCC-4D26-B6AA-FC11CB1EE0A0}" srcOrd="0" destOrd="0" presId="urn:microsoft.com/office/officeart/2008/layout/SquareAccentList"/>
    <dgm:cxn modelId="{81D79DD0-7EF7-437C-80D2-2DF4571E472C}" type="presParOf" srcId="{736F0A9B-550A-4200-9EC4-2DC70B43B9F7}" destId="{3C879F69-32E9-4721-906E-9FA5B759E57D}" srcOrd="1" destOrd="0" presId="urn:microsoft.com/office/officeart/2008/layout/SquareAccentList"/>
    <dgm:cxn modelId="{1A3DA83B-1BDE-4DB0-9412-32C7CE87830F}" type="presParOf" srcId="{CC4FE206-6433-476D-A2B3-495A0C3CFAA9}" destId="{1B6615BA-48BA-4846-8D71-897E1900F2CE}" srcOrd="6" destOrd="0" presId="urn:microsoft.com/office/officeart/2008/layout/SquareAccentList"/>
    <dgm:cxn modelId="{0F765AE7-3AAC-4F1F-A707-587FAC239232}" type="presParOf" srcId="{1B6615BA-48BA-4846-8D71-897E1900F2CE}" destId="{C1816E59-05CC-4C1C-807B-9777CDF87477}" srcOrd="0" destOrd="0" presId="urn:microsoft.com/office/officeart/2008/layout/SquareAccentList"/>
    <dgm:cxn modelId="{11A464D3-3574-41D4-8E8C-2EA7DC156456}" type="presParOf" srcId="{1B6615BA-48BA-4846-8D71-897E1900F2CE}" destId="{050321BA-C2D6-4D77-9DE7-2A23CF40C032}" srcOrd="1" destOrd="0" presId="urn:microsoft.com/office/officeart/2008/layout/SquareAccentList"/>
    <dgm:cxn modelId="{85F474D0-DD49-4C23-9BE9-55BE597D62E9}" type="presParOf" srcId="{CC4FE206-6433-476D-A2B3-495A0C3CFAA9}" destId="{93C81473-F6A0-4FD6-A38D-7F6E19B6D681}" srcOrd="7" destOrd="0" presId="urn:microsoft.com/office/officeart/2008/layout/SquareAccentList"/>
    <dgm:cxn modelId="{B5EB124E-862C-42A4-91E4-439CEE9A5D8D}" type="presParOf" srcId="{93C81473-F6A0-4FD6-A38D-7F6E19B6D681}" destId="{A565B76B-D7CA-4D00-8B1B-590782158AE6}" srcOrd="0" destOrd="0" presId="urn:microsoft.com/office/officeart/2008/layout/SquareAccentList"/>
    <dgm:cxn modelId="{CDDC5420-E25B-45A9-BEBE-A8694220942E}" type="presParOf" srcId="{93C81473-F6A0-4FD6-A38D-7F6E19B6D681}" destId="{7D1D5CED-4664-4007-99A5-EB212A78FF38}" srcOrd="1" destOrd="0" presId="urn:microsoft.com/office/officeart/2008/layout/Square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BA09873-5405-4B4C-BB98-CA95E81D50F1}" type="doc">
      <dgm:prSet loTypeId="urn:microsoft.com/office/officeart/2005/8/layout/default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760347B2-4B2E-47B4-96F0-E531B5E187E9}">
      <dgm:prSet phldrT="[Текст]" custT="1"/>
      <dgm:spPr/>
      <dgm:t>
        <a:bodyPr/>
        <a:lstStyle/>
        <a:p>
          <a:r>
            <a:rPr lang="ru-RU" sz="1400" dirty="0" smtClean="0"/>
            <a:t>Полномочия разделены на организацию исполнения (финансовый орган) и собственно исполнение (ГАБС)</a:t>
          </a:r>
          <a:endParaRPr lang="ru-RU" sz="1400" dirty="0"/>
        </a:p>
      </dgm:t>
    </dgm:pt>
    <dgm:pt modelId="{A36CABF1-2916-4BC8-957A-8B7AD20654FA}" type="parTrans" cxnId="{1BD8B057-507C-470D-87CC-66D07B67F7F9}">
      <dgm:prSet/>
      <dgm:spPr/>
      <dgm:t>
        <a:bodyPr/>
        <a:lstStyle/>
        <a:p>
          <a:endParaRPr lang="ru-RU" sz="2000"/>
        </a:p>
      </dgm:t>
    </dgm:pt>
    <dgm:pt modelId="{0C1FFB89-DA56-4D11-8950-99E8E16C1365}" type="sibTrans" cxnId="{1BD8B057-507C-470D-87CC-66D07B67F7F9}">
      <dgm:prSet/>
      <dgm:spPr/>
      <dgm:t>
        <a:bodyPr/>
        <a:lstStyle/>
        <a:p>
          <a:endParaRPr lang="ru-RU" sz="2000"/>
        </a:p>
      </dgm:t>
    </dgm:pt>
    <dgm:pt modelId="{E8769056-9304-407C-A9A6-B4CC510EA9CA}">
      <dgm:prSet phldrT="[Текст]" custT="1"/>
      <dgm:spPr/>
      <dgm:t>
        <a:bodyPr/>
        <a:lstStyle/>
        <a:p>
          <a:r>
            <a:rPr lang="ru-RU" sz="1400" dirty="0" smtClean="0"/>
            <a:t>Ведение реестров часть операций по исполнению</a:t>
          </a:r>
          <a:endParaRPr lang="ru-RU" sz="1400" dirty="0"/>
        </a:p>
      </dgm:t>
    </dgm:pt>
    <dgm:pt modelId="{54679FF4-6D61-4AB4-9AE7-52880B01BEDE}" type="parTrans" cxnId="{4898B1E4-1E71-4530-82C4-4E6D23FFC216}">
      <dgm:prSet/>
      <dgm:spPr/>
      <dgm:t>
        <a:bodyPr/>
        <a:lstStyle/>
        <a:p>
          <a:endParaRPr lang="ru-RU" sz="2000"/>
        </a:p>
      </dgm:t>
    </dgm:pt>
    <dgm:pt modelId="{8DCF9C96-0CBF-4FE1-A430-B47298FA0576}" type="sibTrans" cxnId="{4898B1E4-1E71-4530-82C4-4E6D23FFC216}">
      <dgm:prSet/>
      <dgm:spPr/>
      <dgm:t>
        <a:bodyPr/>
        <a:lstStyle/>
        <a:p>
          <a:endParaRPr lang="ru-RU" sz="2000"/>
        </a:p>
      </dgm:t>
    </dgm:pt>
    <dgm:pt modelId="{2AAE54CC-6FBA-4DF2-AEEA-C9E7EF9F16E9}">
      <dgm:prSet phldrT="[Текст]" custT="1"/>
      <dgm:spPr/>
      <dgm:t>
        <a:bodyPr/>
        <a:lstStyle/>
        <a:p>
          <a:r>
            <a:rPr lang="ru-RU" sz="1400" dirty="0" smtClean="0"/>
            <a:t>Урегулированы вопросы момента факта уплаты, процедуры возврата и выплаты процентов, авансовые платежи</a:t>
          </a:r>
          <a:endParaRPr lang="ru-RU" sz="1400" dirty="0"/>
        </a:p>
      </dgm:t>
    </dgm:pt>
    <dgm:pt modelId="{34129B5F-6BC6-44B8-AE41-FE97D3ECF10B}" type="parTrans" cxnId="{31ACCC16-2B01-4757-801F-FDB29DD727AB}">
      <dgm:prSet/>
      <dgm:spPr/>
      <dgm:t>
        <a:bodyPr/>
        <a:lstStyle/>
        <a:p>
          <a:endParaRPr lang="ru-RU" sz="2000"/>
        </a:p>
      </dgm:t>
    </dgm:pt>
    <dgm:pt modelId="{3D01C689-BC67-4132-AE88-30BD1E3014FD}" type="sibTrans" cxnId="{31ACCC16-2B01-4757-801F-FDB29DD727AB}">
      <dgm:prSet/>
      <dgm:spPr/>
      <dgm:t>
        <a:bodyPr/>
        <a:lstStyle/>
        <a:p>
          <a:endParaRPr lang="ru-RU" sz="2000"/>
        </a:p>
      </dgm:t>
    </dgm:pt>
    <dgm:pt modelId="{EEB5FAB7-A1B8-4F72-A7AF-D897E4B2DF24}">
      <dgm:prSet phldrT="[Текст]" custT="1"/>
      <dgm:spPr/>
      <dgm:t>
        <a:bodyPr/>
        <a:lstStyle/>
        <a:p>
          <a:r>
            <a:rPr lang="ru-RU" sz="1400" dirty="0" smtClean="0"/>
            <a:t>Новое полномочие - утверждение планов расходных обязательств</a:t>
          </a:r>
          <a:endParaRPr lang="ru-RU" sz="1400" dirty="0"/>
        </a:p>
      </dgm:t>
    </dgm:pt>
    <dgm:pt modelId="{2067C9DB-69C6-4C78-BEDC-3D799B7AAEF3}" type="parTrans" cxnId="{D7AC7814-6D8D-43DE-922F-84C8831CFA06}">
      <dgm:prSet/>
      <dgm:spPr/>
      <dgm:t>
        <a:bodyPr/>
        <a:lstStyle/>
        <a:p>
          <a:endParaRPr lang="ru-RU" sz="2000"/>
        </a:p>
      </dgm:t>
    </dgm:pt>
    <dgm:pt modelId="{5BB60EBD-8DEF-4F16-8EFE-AB7B160379B4}" type="sibTrans" cxnId="{D7AC7814-6D8D-43DE-922F-84C8831CFA06}">
      <dgm:prSet/>
      <dgm:spPr/>
      <dgm:t>
        <a:bodyPr/>
        <a:lstStyle/>
        <a:p>
          <a:endParaRPr lang="ru-RU" sz="2000"/>
        </a:p>
      </dgm:t>
    </dgm:pt>
    <dgm:pt modelId="{832D13F2-AA05-46C9-BFA4-138F9855DA8C}">
      <dgm:prSet phldrT="[Текст]" custT="1"/>
      <dgm:spPr/>
      <dgm:t>
        <a:bodyPr/>
        <a:lstStyle/>
        <a:p>
          <a:r>
            <a:rPr lang="ru-RU" sz="1400" dirty="0" err="1" smtClean="0"/>
            <a:t>Финорган</a:t>
          </a:r>
          <a:r>
            <a:rPr lang="ru-RU" sz="1400" dirty="0" smtClean="0"/>
            <a:t> утверждает ГРРБ (ГРРБ – РРБ и АР) лимиты долгосрочных контрактных обязательств в целях принятия и (или) исполнения расходных обязательств</a:t>
          </a:r>
          <a:endParaRPr lang="ru-RU" sz="1400" dirty="0"/>
        </a:p>
      </dgm:t>
    </dgm:pt>
    <dgm:pt modelId="{67C1EC97-8C9D-4243-927F-47AF07B20143}" type="parTrans" cxnId="{C9ED08F3-9DD0-4809-B5DC-F27D14429520}">
      <dgm:prSet/>
      <dgm:spPr/>
      <dgm:t>
        <a:bodyPr/>
        <a:lstStyle/>
        <a:p>
          <a:endParaRPr lang="ru-RU" sz="2000"/>
        </a:p>
      </dgm:t>
    </dgm:pt>
    <dgm:pt modelId="{C722A0F1-E210-4C66-AE99-B5201EA19E97}" type="sibTrans" cxnId="{C9ED08F3-9DD0-4809-B5DC-F27D14429520}">
      <dgm:prSet/>
      <dgm:spPr/>
      <dgm:t>
        <a:bodyPr/>
        <a:lstStyle/>
        <a:p>
          <a:endParaRPr lang="ru-RU" sz="2000"/>
        </a:p>
      </dgm:t>
    </dgm:pt>
    <dgm:pt modelId="{E2DEAAF9-7470-443F-A4AA-FF9C8C2E6DC0}">
      <dgm:prSet phldrT="[Текст]" custT="1"/>
      <dgm:spPr/>
      <dgm:t>
        <a:bodyPr/>
        <a:lstStyle/>
        <a:p>
          <a:r>
            <a:rPr lang="ru-RU" sz="1400" dirty="0" smtClean="0"/>
            <a:t>По источникам финансирования будут доводиться бюджетные назначения</a:t>
          </a:r>
          <a:endParaRPr lang="ru-RU" sz="1400" dirty="0"/>
        </a:p>
      </dgm:t>
    </dgm:pt>
    <dgm:pt modelId="{B0CA4177-A12A-4B99-A400-05D509DDA1D2}" type="parTrans" cxnId="{2D443746-37AA-4F5F-B09A-A85B5B316878}">
      <dgm:prSet/>
      <dgm:spPr/>
      <dgm:t>
        <a:bodyPr/>
        <a:lstStyle/>
        <a:p>
          <a:endParaRPr lang="ru-RU" sz="2000"/>
        </a:p>
      </dgm:t>
    </dgm:pt>
    <dgm:pt modelId="{4CB560FC-7695-4CE0-9932-01E5CE4BC961}" type="sibTrans" cxnId="{2D443746-37AA-4F5F-B09A-A85B5B316878}">
      <dgm:prSet/>
      <dgm:spPr/>
      <dgm:t>
        <a:bodyPr/>
        <a:lstStyle/>
        <a:p>
          <a:endParaRPr lang="ru-RU" sz="2000"/>
        </a:p>
      </dgm:t>
    </dgm:pt>
    <dgm:pt modelId="{96162037-50E1-48CD-859E-FC562EC4E695}">
      <dgm:prSet phldrT="[Текст]" custT="1"/>
      <dgm:spPr/>
      <dgm:t>
        <a:bodyPr/>
        <a:lstStyle/>
        <a:p>
          <a:r>
            <a:rPr lang="ru-RU" sz="1400" dirty="0" smtClean="0"/>
            <a:t>Санкционирование операций, связанных с планированием расходных обязательств, принятием и исполнением расходных и денежных обязательств</a:t>
          </a:r>
          <a:endParaRPr lang="ru-RU" sz="1400" dirty="0"/>
        </a:p>
      </dgm:t>
    </dgm:pt>
    <dgm:pt modelId="{89A73138-D33A-4F7A-A59B-B000E1F1E205}" type="parTrans" cxnId="{8CE7082D-85A6-48AC-8CCB-C3B3062CC69B}">
      <dgm:prSet/>
      <dgm:spPr/>
      <dgm:t>
        <a:bodyPr/>
        <a:lstStyle/>
        <a:p>
          <a:endParaRPr lang="ru-RU" sz="2000"/>
        </a:p>
      </dgm:t>
    </dgm:pt>
    <dgm:pt modelId="{DD115D1D-22E9-4F7C-841C-D32A7617933A}" type="sibTrans" cxnId="{8CE7082D-85A6-48AC-8CCB-C3B3062CC69B}">
      <dgm:prSet/>
      <dgm:spPr/>
      <dgm:t>
        <a:bodyPr/>
        <a:lstStyle/>
        <a:p>
          <a:endParaRPr lang="ru-RU" sz="2000"/>
        </a:p>
      </dgm:t>
    </dgm:pt>
    <dgm:pt modelId="{496CEC26-CAC6-4C2B-AEC2-C1BA63E7C124}">
      <dgm:prSet phldrT="[Текст]" custT="1"/>
      <dgm:spPr/>
      <dgm:t>
        <a:bodyPr/>
        <a:lstStyle/>
        <a:p>
          <a:r>
            <a:rPr lang="ru-RU" sz="1400" dirty="0" smtClean="0"/>
            <a:t>Расширение норм о лицевых счетах (средствами АУ и БУ, получателей средств из бюджета, средствами, поступающими во временное распоряжение, целевые добровольные перечисления)</a:t>
          </a:r>
          <a:endParaRPr lang="ru-RU" sz="1400" dirty="0"/>
        </a:p>
      </dgm:t>
    </dgm:pt>
    <dgm:pt modelId="{94893D03-5EA4-45E4-B253-5F2B76056998}" type="parTrans" cxnId="{C884F212-1F00-4A71-9B29-D9BD5DAC2B4D}">
      <dgm:prSet/>
      <dgm:spPr/>
      <dgm:t>
        <a:bodyPr/>
        <a:lstStyle/>
        <a:p>
          <a:endParaRPr lang="ru-RU" sz="2000"/>
        </a:p>
      </dgm:t>
    </dgm:pt>
    <dgm:pt modelId="{88EB1C34-589D-486F-83C9-6694BE760EAB}" type="sibTrans" cxnId="{C884F212-1F00-4A71-9B29-D9BD5DAC2B4D}">
      <dgm:prSet/>
      <dgm:spPr/>
      <dgm:t>
        <a:bodyPr/>
        <a:lstStyle/>
        <a:p>
          <a:endParaRPr lang="ru-RU" sz="2000"/>
        </a:p>
      </dgm:t>
    </dgm:pt>
    <dgm:pt modelId="{F2225AD6-9151-4963-9D0F-60A5898752E8}">
      <dgm:prSet phldrT="[Текст]" custT="1"/>
      <dgm:spPr/>
      <dgm:t>
        <a:bodyPr/>
        <a:lstStyle/>
        <a:p>
          <a:r>
            <a:rPr lang="ru-RU" sz="1400" smtClean="0"/>
            <a:t>Особенности осуществления операций по перечислению межбюджетных трансфертов</a:t>
          </a:r>
          <a:endParaRPr lang="ru-RU" sz="1400" dirty="0"/>
        </a:p>
      </dgm:t>
    </dgm:pt>
    <dgm:pt modelId="{9F3F0E3A-4E9C-4A1F-8166-CE81E26C4DC3}" type="parTrans" cxnId="{B31BE729-1E95-4D97-BF99-B5B63C825DC3}">
      <dgm:prSet/>
      <dgm:spPr/>
      <dgm:t>
        <a:bodyPr/>
        <a:lstStyle/>
        <a:p>
          <a:endParaRPr lang="ru-RU" sz="2000"/>
        </a:p>
      </dgm:t>
    </dgm:pt>
    <dgm:pt modelId="{4C833FC4-8740-4C2B-B6A1-6A78C014BD30}" type="sibTrans" cxnId="{B31BE729-1E95-4D97-BF99-B5B63C825DC3}">
      <dgm:prSet/>
      <dgm:spPr/>
      <dgm:t>
        <a:bodyPr/>
        <a:lstStyle/>
        <a:p>
          <a:endParaRPr lang="ru-RU" sz="2000"/>
        </a:p>
      </dgm:t>
    </dgm:pt>
    <dgm:pt modelId="{C9876C41-1B61-4A48-8AF4-5DB0A379D488}" type="pres">
      <dgm:prSet presAssocID="{5BA09873-5405-4B4C-BB98-CA95E81D50F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5A00CE1-27A3-442E-842A-EE229A007A72}" type="pres">
      <dgm:prSet presAssocID="{760347B2-4B2E-47B4-96F0-E531B5E187E9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87C0AE-611F-44DB-B234-045E45ECD307}" type="pres">
      <dgm:prSet presAssocID="{0C1FFB89-DA56-4D11-8950-99E8E16C1365}" presName="sibTrans" presStyleCnt="0"/>
      <dgm:spPr/>
    </dgm:pt>
    <dgm:pt modelId="{2CB54BCF-DF86-45F9-A014-87D12B23F470}" type="pres">
      <dgm:prSet presAssocID="{E8769056-9304-407C-A9A6-B4CC510EA9CA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A4DB6D-67DB-4D29-9F6A-3DE7AFF3B4D7}" type="pres">
      <dgm:prSet presAssocID="{8DCF9C96-0CBF-4FE1-A430-B47298FA0576}" presName="sibTrans" presStyleCnt="0"/>
      <dgm:spPr/>
    </dgm:pt>
    <dgm:pt modelId="{40DEB70C-8183-4686-AC96-0B468D162AF3}" type="pres">
      <dgm:prSet presAssocID="{2AAE54CC-6FBA-4DF2-AEEA-C9E7EF9F16E9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FEEB22-17E6-4668-A6E5-EE7069CC6D88}" type="pres">
      <dgm:prSet presAssocID="{3D01C689-BC67-4132-AE88-30BD1E3014FD}" presName="sibTrans" presStyleCnt="0"/>
      <dgm:spPr/>
    </dgm:pt>
    <dgm:pt modelId="{18212737-A595-4590-BC21-87E2341C5D1A}" type="pres">
      <dgm:prSet presAssocID="{EEB5FAB7-A1B8-4F72-A7AF-D897E4B2DF24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663902-798B-468C-9045-4743C83DE595}" type="pres">
      <dgm:prSet presAssocID="{5BB60EBD-8DEF-4F16-8EFE-AB7B160379B4}" presName="sibTrans" presStyleCnt="0"/>
      <dgm:spPr/>
    </dgm:pt>
    <dgm:pt modelId="{DBE6A872-8440-4F8E-8EB4-B95B30C9701A}" type="pres">
      <dgm:prSet presAssocID="{832D13F2-AA05-46C9-BFA4-138F9855DA8C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67879B-19FD-491B-8068-C8D6F9DEC0E3}" type="pres">
      <dgm:prSet presAssocID="{C722A0F1-E210-4C66-AE99-B5201EA19E97}" presName="sibTrans" presStyleCnt="0"/>
      <dgm:spPr/>
    </dgm:pt>
    <dgm:pt modelId="{E86A22AB-5E3A-4F2D-8DDB-DF568A11F571}" type="pres">
      <dgm:prSet presAssocID="{96162037-50E1-48CD-859E-FC562EC4E695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6A5914-290A-4BFB-9785-B528404C2E81}" type="pres">
      <dgm:prSet presAssocID="{DD115D1D-22E9-4F7C-841C-D32A7617933A}" presName="sibTrans" presStyleCnt="0"/>
      <dgm:spPr/>
    </dgm:pt>
    <dgm:pt modelId="{6AA4CF03-73A6-476A-8CD3-B70D8F56AFAA}" type="pres">
      <dgm:prSet presAssocID="{E2DEAAF9-7470-443F-A4AA-FF9C8C2E6DC0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72E177-F1D1-4512-BAB5-1A02E086E7CB}" type="pres">
      <dgm:prSet presAssocID="{4CB560FC-7695-4CE0-9932-01E5CE4BC961}" presName="sibTrans" presStyleCnt="0"/>
      <dgm:spPr/>
    </dgm:pt>
    <dgm:pt modelId="{44C3069D-7B19-46CD-9EBB-4B66B53A0CF4}" type="pres">
      <dgm:prSet presAssocID="{496CEC26-CAC6-4C2B-AEC2-C1BA63E7C124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083044-81A1-4CAB-A4AB-6A040C2B5968}" type="pres">
      <dgm:prSet presAssocID="{88EB1C34-589D-486F-83C9-6694BE760EAB}" presName="sibTrans" presStyleCnt="0"/>
      <dgm:spPr/>
    </dgm:pt>
    <dgm:pt modelId="{16D25511-17D8-4A26-808E-CEEF1306D2E1}" type="pres">
      <dgm:prSet presAssocID="{F2225AD6-9151-4963-9D0F-60A5898752E8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2626A29-9327-468D-9BC1-08831E0F6A37}" type="presOf" srcId="{2AAE54CC-6FBA-4DF2-AEEA-C9E7EF9F16E9}" destId="{40DEB70C-8183-4686-AC96-0B468D162AF3}" srcOrd="0" destOrd="0" presId="urn:microsoft.com/office/officeart/2005/8/layout/default"/>
    <dgm:cxn modelId="{2D443746-37AA-4F5F-B09A-A85B5B316878}" srcId="{5BA09873-5405-4B4C-BB98-CA95E81D50F1}" destId="{E2DEAAF9-7470-443F-A4AA-FF9C8C2E6DC0}" srcOrd="6" destOrd="0" parTransId="{B0CA4177-A12A-4B99-A400-05D509DDA1D2}" sibTransId="{4CB560FC-7695-4CE0-9932-01E5CE4BC961}"/>
    <dgm:cxn modelId="{03A3DF7C-541A-43CE-8C98-7ED1C58F8048}" type="presOf" srcId="{5BA09873-5405-4B4C-BB98-CA95E81D50F1}" destId="{C9876C41-1B61-4A48-8AF4-5DB0A379D488}" srcOrd="0" destOrd="0" presId="urn:microsoft.com/office/officeart/2005/8/layout/default"/>
    <dgm:cxn modelId="{8CE7082D-85A6-48AC-8CCB-C3B3062CC69B}" srcId="{5BA09873-5405-4B4C-BB98-CA95E81D50F1}" destId="{96162037-50E1-48CD-859E-FC562EC4E695}" srcOrd="5" destOrd="0" parTransId="{89A73138-D33A-4F7A-A59B-B000E1F1E205}" sibTransId="{DD115D1D-22E9-4F7C-841C-D32A7617933A}"/>
    <dgm:cxn modelId="{C07A8BAA-2CED-4E91-80A9-CE5F9F1BAA62}" type="presOf" srcId="{496CEC26-CAC6-4C2B-AEC2-C1BA63E7C124}" destId="{44C3069D-7B19-46CD-9EBB-4B66B53A0CF4}" srcOrd="0" destOrd="0" presId="urn:microsoft.com/office/officeart/2005/8/layout/default"/>
    <dgm:cxn modelId="{1E49B5E8-4D0A-4332-8CAF-D19896A9BC66}" type="presOf" srcId="{E2DEAAF9-7470-443F-A4AA-FF9C8C2E6DC0}" destId="{6AA4CF03-73A6-476A-8CD3-B70D8F56AFAA}" srcOrd="0" destOrd="0" presId="urn:microsoft.com/office/officeart/2005/8/layout/default"/>
    <dgm:cxn modelId="{4E7AD2B2-1B49-4FB2-8915-992B441DABD8}" type="presOf" srcId="{EEB5FAB7-A1B8-4F72-A7AF-D897E4B2DF24}" destId="{18212737-A595-4590-BC21-87E2341C5D1A}" srcOrd="0" destOrd="0" presId="urn:microsoft.com/office/officeart/2005/8/layout/default"/>
    <dgm:cxn modelId="{C884F212-1F00-4A71-9B29-D9BD5DAC2B4D}" srcId="{5BA09873-5405-4B4C-BB98-CA95E81D50F1}" destId="{496CEC26-CAC6-4C2B-AEC2-C1BA63E7C124}" srcOrd="7" destOrd="0" parTransId="{94893D03-5EA4-45E4-B253-5F2B76056998}" sibTransId="{88EB1C34-589D-486F-83C9-6694BE760EAB}"/>
    <dgm:cxn modelId="{09FC26E4-8B21-48F7-9A84-68B3ACF75120}" type="presOf" srcId="{760347B2-4B2E-47B4-96F0-E531B5E187E9}" destId="{A5A00CE1-27A3-442E-842A-EE229A007A72}" srcOrd="0" destOrd="0" presId="urn:microsoft.com/office/officeart/2005/8/layout/default"/>
    <dgm:cxn modelId="{B31BE729-1E95-4D97-BF99-B5B63C825DC3}" srcId="{5BA09873-5405-4B4C-BB98-CA95E81D50F1}" destId="{F2225AD6-9151-4963-9D0F-60A5898752E8}" srcOrd="8" destOrd="0" parTransId="{9F3F0E3A-4E9C-4A1F-8166-CE81E26C4DC3}" sibTransId="{4C833FC4-8740-4C2B-B6A1-6A78C014BD30}"/>
    <dgm:cxn modelId="{51DCB719-B5B9-43CC-AAC9-280EBF21143D}" type="presOf" srcId="{832D13F2-AA05-46C9-BFA4-138F9855DA8C}" destId="{DBE6A872-8440-4F8E-8EB4-B95B30C9701A}" srcOrd="0" destOrd="0" presId="urn:microsoft.com/office/officeart/2005/8/layout/default"/>
    <dgm:cxn modelId="{2C7DA122-F6ED-4AC3-AE54-E1BA8257C23B}" type="presOf" srcId="{96162037-50E1-48CD-859E-FC562EC4E695}" destId="{E86A22AB-5E3A-4F2D-8DDB-DF568A11F571}" srcOrd="0" destOrd="0" presId="urn:microsoft.com/office/officeart/2005/8/layout/default"/>
    <dgm:cxn modelId="{4898B1E4-1E71-4530-82C4-4E6D23FFC216}" srcId="{5BA09873-5405-4B4C-BB98-CA95E81D50F1}" destId="{E8769056-9304-407C-A9A6-B4CC510EA9CA}" srcOrd="1" destOrd="0" parTransId="{54679FF4-6D61-4AB4-9AE7-52880B01BEDE}" sibTransId="{8DCF9C96-0CBF-4FE1-A430-B47298FA0576}"/>
    <dgm:cxn modelId="{874D485E-B01C-4C6C-A999-7B7164C4EA6A}" type="presOf" srcId="{F2225AD6-9151-4963-9D0F-60A5898752E8}" destId="{16D25511-17D8-4A26-808E-CEEF1306D2E1}" srcOrd="0" destOrd="0" presId="urn:microsoft.com/office/officeart/2005/8/layout/default"/>
    <dgm:cxn modelId="{D7AC7814-6D8D-43DE-922F-84C8831CFA06}" srcId="{5BA09873-5405-4B4C-BB98-CA95E81D50F1}" destId="{EEB5FAB7-A1B8-4F72-A7AF-D897E4B2DF24}" srcOrd="3" destOrd="0" parTransId="{2067C9DB-69C6-4C78-BEDC-3D799B7AAEF3}" sibTransId="{5BB60EBD-8DEF-4F16-8EFE-AB7B160379B4}"/>
    <dgm:cxn modelId="{D29943D1-90FB-4C0C-83B3-D76433CAC862}" type="presOf" srcId="{E8769056-9304-407C-A9A6-B4CC510EA9CA}" destId="{2CB54BCF-DF86-45F9-A014-87D12B23F470}" srcOrd="0" destOrd="0" presId="urn:microsoft.com/office/officeart/2005/8/layout/default"/>
    <dgm:cxn modelId="{31ACCC16-2B01-4757-801F-FDB29DD727AB}" srcId="{5BA09873-5405-4B4C-BB98-CA95E81D50F1}" destId="{2AAE54CC-6FBA-4DF2-AEEA-C9E7EF9F16E9}" srcOrd="2" destOrd="0" parTransId="{34129B5F-6BC6-44B8-AE41-FE97D3ECF10B}" sibTransId="{3D01C689-BC67-4132-AE88-30BD1E3014FD}"/>
    <dgm:cxn modelId="{1BD8B057-507C-470D-87CC-66D07B67F7F9}" srcId="{5BA09873-5405-4B4C-BB98-CA95E81D50F1}" destId="{760347B2-4B2E-47B4-96F0-E531B5E187E9}" srcOrd="0" destOrd="0" parTransId="{A36CABF1-2916-4BC8-957A-8B7AD20654FA}" sibTransId="{0C1FFB89-DA56-4D11-8950-99E8E16C1365}"/>
    <dgm:cxn modelId="{C9ED08F3-9DD0-4809-B5DC-F27D14429520}" srcId="{5BA09873-5405-4B4C-BB98-CA95E81D50F1}" destId="{832D13F2-AA05-46C9-BFA4-138F9855DA8C}" srcOrd="4" destOrd="0" parTransId="{67C1EC97-8C9D-4243-927F-47AF07B20143}" sibTransId="{C722A0F1-E210-4C66-AE99-B5201EA19E97}"/>
    <dgm:cxn modelId="{31E165E0-5744-48AE-9682-C7FB97DAD7FA}" type="presParOf" srcId="{C9876C41-1B61-4A48-8AF4-5DB0A379D488}" destId="{A5A00CE1-27A3-442E-842A-EE229A007A72}" srcOrd="0" destOrd="0" presId="urn:microsoft.com/office/officeart/2005/8/layout/default"/>
    <dgm:cxn modelId="{6D7E128D-44BE-4472-A9CC-4761A3332624}" type="presParOf" srcId="{C9876C41-1B61-4A48-8AF4-5DB0A379D488}" destId="{F387C0AE-611F-44DB-B234-045E45ECD307}" srcOrd="1" destOrd="0" presId="urn:microsoft.com/office/officeart/2005/8/layout/default"/>
    <dgm:cxn modelId="{40F47585-E063-4EC6-AE82-C097551AA07B}" type="presParOf" srcId="{C9876C41-1B61-4A48-8AF4-5DB0A379D488}" destId="{2CB54BCF-DF86-45F9-A014-87D12B23F470}" srcOrd="2" destOrd="0" presId="urn:microsoft.com/office/officeart/2005/8/layout/default"/>
    <dgm:cxn modelId="{AA914488-40AE-42FD-B7C0-85EC09FF0C19}" type="presParOf" srcId="{C9876C41-1B61-4A48-8AF4-5DB0A379D488}" destId="{30A4DB6D-67DB-4D29-9F6A-3DE7AFF3B4D7}" srcOrd="3" destOrd="0" presId="urn:microsoft.com/office/officeart/2005/8/layout/default"/>
    <dgm:cxn modelId="{747D07E0-E76F-4317-B694-48DD7FB34741}" type="presParOf" srcId="{C9876C41-1B61-4A48-8AF4-5DB0A379D488}" destId="{40DEB70C-8183-4686-AC96-0B468D162AF3}" srcOrd="4" destOrd="0" presId="urn:microsoft.com/office/officeart/2005/8/layout/default"/>
    <dgm:cxn modelId="{3C5A4C7D-EECD-49EC-88F7-CC5FA07B4E6C}" type="presParOf" srcId="{C9876C41-1B61-4A48-8AF4-5DB0A379D488}" destId="{80FEEB22-17E6-4668-A6E5-EE7069CC6D88}" srcOrd="5" destOrd="0" presId="urn:microsoft.com/office/officeart/2005/8/layout/default"/>
    <dgm:cxn modelId="{F6B60693-828D-448D-848C-C9877ACC3E33}" type="presParOf" srcId="{C9876C41-1B61-4A48-8AF4-5DB0A379D488}" destId="{18212737-A595-4590-BC21-87E2341C5D1A}" srcOrd="6" destOrd="0" presId="urn:microsoft.com/office/officeart/2005/8/layout/default"/>
    <dgm:cxn modelId="{A78FAFA3-808E-48D8-9C46-C0F188C461D2}" type="presParOf" srcId="{C9876C41-1B61-4A48-8AF4-5DB0A379D488}" destId="{B6663902-798B-468C-9045-4743C83DE595}" srcOrd="7" destOrd="0" presId="urn:microsoft.com/office/officeart/2005/8/layout/default"/>
    <dgm:cxn modelId="{868417CA-0FCA-46FF-ABFA-463067391841}" type="presParOf" srcId="{C9876C41-1B61-4A48-8AF4-5DB0A379D488}" destId="{DBE6A872-8440-4F8E-8EB4-B95B30C9701A}" srcOrd="8" destOrd="0" presId="urn:microsoft.com/office/officeart/2005/8/layout/default"/>
    <dgm:cxn modelId="{583ABCD5-2B7D-44A8-988B-B9A7539DF853}" type="presParOf" srcId="{C9876C41-1B61-4A48-8AF4-5DB0A379D488}" destId="{2567879B-19FD-491B-8068-C8D6F9DEC0E3}" srcOrd="9" destOrd="0" presId="urn:microsoft.com/office/officeart/2005/8/layout/default"/>
    <dgm:cxn modelId="{E9793E77-888A-410B-84BB-616C63915C2B}" type="presParOf" srcId="{C9876C41-1B61-4A48-8AF4-5DB0A379D488}" destId="{E86A22AB-5E3A-4F2D-8DDB-DF568A11F571}" srcOrd="10" destOrd="0" presId="urn:microsoft.com/office/officeart/2005/8/layout/default"/>
    <dgm:cxn modelId="{3838F956-FA08-448A-AB6B-67EF309E8A33}" type="presParOf" srcId="{C9876C41-1B61-4A48-8AF4-5DB0A379D488}" destId="{AF6A5914-290A-4BFB-9785-B528404C2E81}" srcOrd="11" destOrd="0" presId="urn:microsoft.com/office/officeart/2005/8/layout/default"/>
    <dgm:cxn modelId="{E0266B89-00AF-4DBB-B0AA-F195A83FE7FD}" type="presParOf" srcId="{C9876C41-1B61-4A48-8AF4-5DB0A379D488}" destId="{6AA4CF03-73A6-476A-8CD3-B70D8F56AFAA}" srcOrd="12" destOrd="0" presId="urn:microsoft.com/office/officeart/2005/8/layout/default"/>
    <dgm:cxn modelId="{3CECAD9F-C604-4A38-A7BA-DD612705C617}" type="presParOf" srcId="{C9876C41-1B61-4A48-8AF4-5DB0A379D488}" destId="{C372E177-F1D1-4512-BAB5-1A02E086E7CB}" srcOrd="13" destOrd="0" presId="urn:microsoft.com/office/officeart/2005/8/layout/default"/>
    <dgm:cxn modelId="{B4962022-318C-48AD-B4AA-254F5E0668A3}" type="presParOf" srcId="{C9876C41-1B61-4A48-8AF4-5DB0A379D488}" destId="{44C3069D-7B19-46CD-9EBB-4B66B53A0CF4}" srcOrd="14" destOrd="0" presId="urn:microsoft.com/office/officeart/2005/8/layout/default"/>
    <dgm:cxn modelId="{0F8D22C1-C18B-44E5-A09B-460D7073DAFD}" type="presParOf" srcId="{C9876C41-1B61-4A48-8AF4-5DB0A379D488}" destId="{92083044-81A1-4CAB-A4AB-6A040C2B5968}" srcOrd="15" destOrd="0" presId="urn:microsoft.com/office/officeart/2005/8/layout/default"/>
    <dgm:cxn modelId="{1ACC25B4-ACEF-4EED-A23B-1D43ABEB2FFF}" type="presParOf" srcId="{C9876C41-1B61-4A48-8AF4-5DB0A379D488}" destId="{16D25511-17D8-4A26-808E-CEEF1306D2E1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D6336C-EC76-4FBD-9543-2768FFAA8CCB}">
      <dsp:nvSpPr>
        <dsp:cNvPr id="0" name=""/>
        <dsp:cNvSpPr/>
      </dsp:nvSpPr>
      <dsp:spPr>
        <a:xfrm>
          <a:off x="784" y="498003"/>
          <a:ext cx="2035460" cy="16610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Возникает из НПА или договора (например, ФЗ "Об образовании в РФ")</a:t>
          </a:r>
          <a:endParaRPr lang="ru-RU" sz="1400" kern="1200" dirty="0"/>
        </a:p>
      </dsp:txBody>
      <dsp:txXfrm>
        <a:off x="39009" y="536228"/>
        <a:ext cx="1959010" cy="1228644"/>
      </dsp:txXfrm>
    </dsp:sp>
    <dsp:sp modelId="{7C68E735-756B-41F3-94DC-0DB7475CEFDF}">
      <dsp:nvSpPr>
        <dsp:cNvPr id="0" name=""/>
        <dsp:cNvSpPr/>
      </dsp:nvSpPr>
      <dsp:spPr>
        <a:xfrm>
          <a:off x="1060943" y="760376"/>
          <a:ext cx="2044075" cy="2044075"/>
        </a:xfrm>
        <a:prstGeom prst="leftCircularArrow">
          <a:avLst>
            <a:gd name="adj1" fmla="val 4262"/>
            <a:gd name="adj2" fmla="val 538631"/>
            <a:gd name="adj3" fmla="val 2311225"/>
            <a:gd name="adj4" fmla="val 9021572"/>
            <a:gd name="adj5" fmla="val 4972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2907A09-4842-4458-97D4-7E4F2D39BA03}">
      <dsp:nvSpPr>
        <dsp:cNvPr id="0" name=""/>
        <dsp:cNvSpPr/>
      </dsp:nvSpPr>
      <dsp:spPr>
        <a:xfrm>
          <a:off x="588188" y="1693588"/>
          <a:ext cx="1377043" cy="5476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Публичное обязательство</a:t>
          </a:r>
          <a:endParaRPr lang="ru-RU" sz="1500" kern="1200" dirty="0"/>
        </a:p>
      </dsp:txBody>
      <dsp:txXfrm>
        <a:off x="604227" y="1709627"/>
        <a:ext cx="1344965" cy="515526"/>
      </dsp:txXfrm>
    </dsp:sp>
    <dsp:sp modelId="{76563B79-9922-49DC-8FB7-79DAA6DD6204}">
      <dsp:nvSpPr>
        <dsp:cNvPr id="0" name=""/>
        <dsp:cNvSpPr/>
      </dsp:nvSpPr>
      <dsp:spPr>
        <a:xfrm>
          <a:off x="2451096" y="688277"/>
          <a:ext cx="1549174" cy="12777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Реестр расходов бюджета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ОБАС</a:t>
          </a:r>
          <a:endParaRPr lang="ru-RU" sz="1400" kern="1200" dirty="0"/>
        </a:p>
      </dsp:txBody>
      <dsp:txXfrm>
        <a:off x="2480500" y="991484"/>
        <a:ext cx="1490366" cy="945134"/>
      </dsp:txXfrm>
    </dsp:sp>
    <dsp:sp modelId="{8900085B-1F73-4724-8278-2BA4EEBAD962}">
      <dsp:nvSpPr>
        <dsp:cNvPr id="0" name=""/>
        <dsp:cNvSpPr/>
      </dsp:nvSpPr>
      <dsp:spPr>
        <a:xfrm>
          <a:off x="3260917" y="-178898"/>
          <a:ext cx="2160360" cy="2160360"/>
        </a:xfrm>
        <a:prstGeom prst="circularArrow">
          <a:avLst>
            <a:gd name="adj1" fmla="val 4033"/>
            <a:gd name="adj2" fmla="val 506803"/>
            <a:gd name="adj3" fmla="val 19317686"/>
            <a:gd name="adj4" fmla="val 12575511"/>
            <a:gd name="adj5" fmla="val 4705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5694A7F4-3983-4602-85BB-A1C9C976DAC2}">
      <dsp:nvSpPr>
        <dsp:cNvPr id="0" name=""/>
        <dsp:cNvSpPr/>
      </dsp:nvSpPr>
      <dsp:spPr>
        <a:xfrm>
          <a:off x="2795357" y="414475"/>
          <a:ext cx="1377043" cy="5476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Расходное обязательство</a:t>
          </a:r>
          <a:endParaRPr lang="ru-RU" sz="1500" kern="1200" dirty="0"/>
        </a:p>
      </dsp:txBody>
      <dsp:txXfrm>
        <a:off x="2811396" y="430514"/>
        <a:ext cx="1344965" cy="515526"/>
      </dsp:txXfrm>
    </dsp:sp>
    <dsp:sp modelId="{62027DAA-8346-4724-B40C-65F5CD2C7094}">
      <dsp:nvSpPr>
        <dsp:cNvPr id="0" name=""/>
        <dsp:cNvSpPr/>
      </dsp:nvSpPr>
      <dsp:spPr>
        <a:xfrm>
          <a:off x="4587253" y="688277"/>
          <a:ext cx="1549174" cy="12777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Закон (решение) о бюджете</a:t>
          </a:r>
          <a:endParaRPr lang="ru-RU" sz="1400" kern="1200" dirty="0"/>
        </a:p>
      </dsp:txBody>
      <dsp:txXfrm>
        <a:off x="4616657" y="717681"/>
        <a:ext cx="1490366" cy="945134"/>
      </dsp:txXfrm>
    </dsp:sp>
    <dsp:sp modelId="{A714860B-99DA-4FA7-A064-334CBFE6246D}">
      <dsp:nvSpPr>
        <dsp:cNvPr id="0" name=""/>
        <dsp:cNvSpPr/>
      </dsp:nvSpPr>
      <dsp:spPr>
        <a:xfrm>
          <a:off x="5409984" y="820688"/>
          <a:ext cx="1962410" cy="1962410"/>
        </a:xfrm>
        <a:prstGeom prst="leftCircularArrow">
          <a:avLst>
            <a:gd name="adj1" fmla="val 4439"/>
            <a:gd name="adj2" fmla="val 563486"/>
            <a:gd name="adj3" fmla="val 2338997"/>
            <a:gd name="adj4" fmla="val 9024489"/>
            <a:gd name="adj5" fmla="val 5179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065280A-E468-4DB1-BFC0-BC35DAC3D552}">
      <dsp:nvSpPr>
        <dsp:cNvPr id="0" name=""/>
        <dsp:cNvSpPr/>
      </dsp:nvSpPr>
      <dsp:spPr>
        <a:xfrm>
          <a:off x="4931514" y="1692219"/>
          <a:ext cx="1377043" cy="5476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Бюджетное обязательство</a:t>
          </a:r>
          <a:endParaRPr lang="ru-RU" sz="1500" kern="1200" dirty="0"/>
        </a:p>
      </dsp:txBody>
      <dsp:txXfrm>
        <a:off x="4947553" y="1708258"/>
        <a:ext cx="1344965" cy="515526"/>
      </dsp:txXfrm>
    </dsp:sp>
    <dsp:sp modelId="{8FDC5659-31FD-4615-B5B1-CF6CEE82149C}">
      <dsp:nvSpPr>
        <dsp:cNvPr id="0" name=""/>
        <dsp:cNvSpPr/>
      </dsp:nvSpPr>
      <dsp:spPr>
        <a:xfrm>
          <a:off x="6723410" y="688277"/>
          <a:ext cx="1549174" cy="12777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СБР, ЛБО</a:t>
          </a:r>
          <a:endParaRPr lang="ru-RU" sz="1400" kern="1200" dirty="0"/>
        </a:p>
      </dsp:txBody>
      <dsp:txXfrm>
        <a:off x="6752814" y="991484"/>
        <a:ext cx="1490366" cy="945134"/>
      </dsp:txXfrm>
    </dsp:sp>
    <dsp:sp modelId="{A27268F0-A9FC-4BD8-828E-B933B60F5625}">
      <dsp:nvSpPr>
        <dsp:cNvPr id="0" name=""/>
        <dsp:cNvSpPr/>
      </dsp:nvSpPr>
      <dsp:spPr>
        <a:xfrm>
          <a:off x="7067671" y="414475"/>
          <a:ext cx="1377043" cy="54760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Денежное обязательство</a:t>
          </a:r>
          <a:endParaRPr lang="ru-RU" sz="1500" kern="1200" dirty="0"/>
        </a:p>
      </dsp:txBody>
      <dsp:txXfrm>
        <a:off x="7083710" y="430514"/>
        <a:ext cx="1344965" cy="5155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0A9F1E-221C-4320-9E5B-0FE03ECBAB9B}">
      <dsp:nvSpPr>
        <dsp:cNvPr id="0" name=""/>
        <dsp:cNvSpPr/>
      </dsp:nvSpPr>
      <dsp:spPr>
        <a:xfrm>
          <a:off x="1164193" y="718190"/>
          <a:ext cx="3398213" cy="39978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29CFE6-DEAC-4F82-823F-14F7F6FB3D2D}">
      <dsp:nvSpPr>
        <dsp:cNvPr id="0" name=""/>
        <dsp:cNvSpPr/>
      </dsp:nvSpPr>
      <dsp:spPr>
        <a:xfrm>
          <a:off x="1164193" y="868335"/>
          <a:ext cx="249645" cy="24964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76F95A-E85E-40BF-8AD0-7AEF404AA608}">
      <dsp:nvSpPr>
        <dsp:cNvPr id="0" name=""/>
        <dsp:cNvSpPr/>
      </dsp:nvSpPr>
      <dsp:spPr>
        <a:xfrm>
          <a:off x="1164193" y="0"/>
          <a:ext cx="3398213" cy="7181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Нормативно-правовые</a:t>
          </a:r>
          <a:endParaRPr lang="ru-RU" sz="1800" b="1" kern="1200" dirty="0"/>
        </a:p>
      </dsp:txBody>
      <dsp:txXfrm>
        <a:off x="1164193" y="0"/>
        <a:ext cx="3398213" cy="718190"/>
      </dsp:txXfrm>
    </dsp:sp>
    <dsp:sp modelId="{119411B4-53B6-4E3C-9420-0AF29F9EA9A9}">
      <dsp:nvSpPr>
        <dsp:cNvPr id="0" name=""/>
        <dsp:cNvSpPr/>
      </dsp:nvSpPr>
      <dsp:spPr>
        <a:xfrm>
          <a:off x="1164193" y="1450250"/>
          <a:ext cx="249638" cy="24963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0B4938-0023-45B0-B928-8B9EC58D0C7C}">
      <dsp:nvSpPr>
        <dsp:cNvPr id="0" name=""/>
        <dsp:cNvSpPr/>
      </dsp:nvSpPr>
      <dsp:spPr>
        <a:xfrm>
          <a:off x="1402068" y="1284115"/>
          <a:ext cx="3160338" cy="5819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Публичные нормативные обязательства</a:t>
          </a:r>
        </a:p>
      </dsp:txBody>
      <dsp:txXfrm>
        <a:off x="1402068" y="1284115"/>
        <a:ext cx="3160338" cy="581908"/>
      </dsp:txXfrm>
    </dsp:sp>
    <dsp:sp modelId="{7037F154-B230-4813-9D21-27956A5435DB}">
      <dsp:nvSpPr>
        <dsp:cNvPr id="0" name=""/>
        <dsp:cNvSpPr/>
      </dsp:nvSpPr>
      <dsp:spPr>
        <a:xfrm>
          <a:off x="1164193" y="2032159"/>
          <a:ext cx="249638" cy="24963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-1653927"/>
              <a:satOff val="2682"/>
              <a:lumOff val="2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7278F8-39E2-4DAF-A7AF-DDBE237372B6}">
      <dsp:nvSpPr>
        <dsp:cNvPr id="0" name=""/>
        <dsp:cNvSpPr/>
      </dsp:nvSpPr>
      <dsp:spPr>
        <a:xfrm>
          <a:off x="1402068" y="1866024"/>
          <a:ext cx="3160338" cy="5819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Нормативно-правовые межбюджетные обязательства</a:t>
          </a:r>
        </a:p>
      </dsp:txBody>
      <dsp:txXfrm>
        <a:off x="1402068" y="1866024"/>
        <a:ext cx="3160338" cy="581908"/>
      </dsp:txXfrm>
    </dsp:sp>
    <dsp:sp modelId="{BCF02AB7-5387-42BB-9A72-60E0A5CB9DA1}">
      <dsp:nvSpPr>
        <dsp:cNvPr id="0" name=""/>
        <dsp:cNvSpPr/>
      </dsp:nvSpPr>
      <dsp:spPr>
        <a:xfrm>
          <a:off x="1164193" y="2614068"/>
          <a:ext cx="249638" cy="24963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-3307855"/>
              <a:satOff val="5364"/>
              <a:lumOff val="3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0FCBA9-E5F7-4F9C-87DD-46F92C9528F8}">
      <dsp:nvSpPr>
        <dsp:cNvPr id="0" name=""/>
        <dsp:cNvSpPr/>
      </dsp:nvSpPr>
      <dsp:spPr>
        <a:xfrm>
          <a:off x="1402068" y="2447933"/>
          <a:ext cx="3160338" cy="5819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Нормативно-правовые международные обязательства</a:t>
          </a:r>
          <a:endParaRPr lang="ru-RU" sz="1600" kern="1200" dirty="0"/>
        </a:p>
      </dsp:txBody>
      <dsp:txXfrm>
        <a:off x="1402068" y="2447933"/>
        <a:ext cx="3160338" cy="581908"/>
      </dsp:txXfrm>
    </dsp:sp>
    <dsp:sp modelId="{A4B6B222-CA09-4750-A91D-21D1F70D8827}">
      <dsp:nvSpPr>
        <dsp:cNvPr id="0" name=""/>
        <dsp:cNvSpPr/>
      </dsp:nvSpPr>
      <dsp:spPr>
        <a:xfrm>
          <a:off x="4732317" y="718190"/>
          <a:ext cx="3398213" cy="399789"/>
        </a:xfrm>
        <a:prstGeom prst="rect">
          <a:avLst/>
        </a:prstGeom>
        <a:solidFill>
          <a:schemeClr val="accent3">
            <a:hueOff val="-16539272"/>
            <a:satOff val="26822"/>
            <a:lumOff val="197"/>
            <a:alphaOff val="0"/>
          </a:schemeClr>
        </a:solidFill>
        <a:ln w="19050" cap="flat" cmpd="sng" algn="ctr">
          <a:solidFill>
            <a:schemeClr val="accent3">
              <a:hueOff val="-16539272"/>
              <a:satOff val="26822"/>
              <a:lumOff val="19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A8303A-7FB0-4FA3-BA46-81A786FB75FD}">
      <dsp:nvSpPr>
        <dsp:cNvPr id="0" name=""/>
        <dsp:cNvSpPr/>
      </dsp:nvSpPr>
      <dsp:spPr>
        <a:xfrm>
          <a:off x="4732317" y="868335"/>
          <a:ext cx="249645" cy="24964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-16539272"/>
              <a:satOff val="26822"/>
              <a:lumOff val="19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601BFE-368D-4DF2-8606-76568908E912}">
      <dsp:nvSpPr>
        <dsp:cNvPr id="0" name=""/>
        <dsp:cNvSpPr/>
      </dsp:nvSpPr>
      <dsp:spPr>
        <a:xfrm>
          <a:off x="4732317" y="0"/>
          <a:ext cx="3398213" cy="7181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Договорные</a:t>
          </a:r>
          <a:endParaRPr lang="ru-RU" sz="1800" b="1" kern="1200" dirty="0"/>
        </a:p>
      </dsp:txBody>
      <dsp:txXfrm>
        <a:off x="4732317" y="0"/>
        <a:ext cx="3398213" cy="718190"/>
      </dsp:txXfrm>
    </dsp:sp>
    <dsp:sp modelId="{400050A6-F12B-4232-98A5-52450912B26E}">
      <dsp:nvSpPr>
        <dsp:cNvPr id="0" name=""/>
        <dsp:cNvSpPr/>
      </dsp:nvSpPr>
      <dsp:spPr>
        <a:xfrm>
          <a:off x="4732317" y="1450250"/>
          <a:ext cx="249638" cy="24963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-4961782"/>
              <a:satOff val="8047"/>
              <a:lumOff val="5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3BBE44-5B33-4EE4-B885-3C389200552B}">
      <dsp:nvSpPr>
        <dsp:cNvPr id="0" name=""/>
        <dsp:cNvSpPr/>
      </dsp:nvSpPr>
      <dsp:spPr>
        <a:xfrm>
          <a:off x="4970192" y="1284115"/>
          <a:ext cx="3160338" cy="5819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Договорные обязательства в целях оказания госуслуг</a:t>
          </a:r>
        </a:p>
      </dsp:txBody>
      <dsp:txXfrm>
        <a:off x="4970192" y="1284115"/>
        <a:ext cx="3160338" cy="581908"/>
      </dsp:txXfrm>
    </dsp:sp>
    <dsp:sp modelId="{C79D6C62-377A-440B-89A2-3F9C829E3CB5}">
      <dsp:nvSpPr>
        <dsp:cNvPr id="0" name=""/>
        <dsp:cNvSpPr/>
      </dsp:nvSpPr>
      <dsp:spPr>
        <a:xfrm>
          <a:off x="4732317" y="2032159"/>
          <a:ext cx="249638" cy="24963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-6615709"/>
              <a:satOff val="10729"/>
              <a:lumOff val="7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6CC445-0C6D-4B2C-A3DE-F0A65FAA5285}">
      <dsp:nvSpPr>
        <dsp:cNvPr id="0" name=""/>
        <dsp:cNvSpPr/>
      </dsp:nvSpPr>
      <dsp:spPr>
        <a:xfrm>
          <a:off x="4970192" y="1866024"/>
          <a:ext cx="3160338" cy="5819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Контрактные обязательства</a:t>
          </a:r>
          <a:endParaRPr lang="ru-RU" sz="1800" kern="1200" dirty="0"/>
        </a:p>
      </dsp:txBody>
      <dsp:txXfrm>
        <a:off x="4970192" y="1866024"/>
        <a:ext cx="3160338" cy="581908"/>
      </dsp:txXfrm>
    </dsp:sp>
    <dsp:sp modelId="{B5B4DB75-9DA3-4116-B7D2-46507557FF55}">
      <dsp:nvSpPr>
        <dsp:cNvPr id="0" name=""/>
        <dsp:cNvSpPr/>
      </dsp:nvSpPr>
      <dsp:spPr>
        <a:xfrm>
          <a:off x="4732317" y="2614068"/>
          <a:ext cx="249638" cy="24963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-8269636"/>
              <a:satOff val="13411"/>
              <a:lumOff val="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2BD75A-E9A5-4C81-9606-0D6C956DF0EC}">
      <dsp:nvSpPr>
        <dsp:cNvPr id="0" name=""/>
        <dsp:cNvSpPr/>
      </dsp:nvSpPr>
      <dsp:spPr>
        <a:xfrm>
          <a:off x="4970192" y="2447933"/>
          <a:ext cx="3160338" cy="5819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Трудовые обязательства</a:t>
          </a:r>
          <a:endParaRPr lang="ru-RU" sz="1800" kern="1200" dirty="0"/>
        </a:p>
      </dsp:txBody>
      <dsp:txXfrm>
        <a:off x="4970192" y="2447933"/>
        <a:ext cx="3160338" cy="581908"/>
      </dsp:txXfrm>
    </dsp:sp>
    <dsp:sp modelId="{E06EA188-C700-487D-A170-5DF16C713F9E}">
      <dsp:nvSpPr>
        <dsp:cNvPr id="0" name=""/>
        <dsp:cNvSpPr/>
      </dsp:nvSpPr>
      <dsp:spPr>
        <a:xfrm>
          <a:off x="4732317" y="3195977"/>
          <a:ext cx="249638" cy="24963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-9923564"/>
              <a:satOff val="16093"/>
              <a:lumOff val="11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903539-11E3-4518-854F-703197135A6B}">
      <dsp:nvSpPr>
        <dsp:cNvPr id="0" name=""/>
        <dsp:cNvSpPr/>
      </dsp:nvSpPr>
      <dsp:spPr>
        <a:xfrm>
          <a:off x="4970192" y="3029842"/>
          <a:ext cx="3160338" cy="5819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Договорные межбюджетные обязательства</a:t>
          </a:r>
        </a:p>
      </dsp:txBody>
      <dsp:txXfrm>
        <a:off x="4970192" y="3029842"/>
        <a:ext cx="3160338" cy="581908"/>
      </dsp:txXfrm>
    </dsp:sp>
    <dsp:sp modelId="{C3E57C93-F6AA-4A23-BBFE-AD207D85E8C8}">
      <dsp:nvSpPr>
        <dsp:cNvPr id="0" name=""/>
        <dsp:cNvSpPr/>
      </dsp:nvSpPr>
      <dsp:spPr>
        <a:xfrm>
          <a:off x="4732317" y="3777886"/>
          <a:ext cx="249638" cy="24963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-11577491"/>
              <a:satOff val="18775"/>
              <a:lumOff val="13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C50550-5192-4999-B36F-6A0290E6E820}">
      <dsp:nvSpPr>
        <dsp:cNvPr id="0" name=""/>
        <dsp:cNvSpPr/>
      </dsp:nvSpPr>
      <dsp:spPr>
        <a:xfrm>
          <a:off x="4970192" y="3611751"/>
          <a:ext cx="3160338" cy="5819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Договорные международные обязательства</a:t>
          </a:r>
        </a:p>
      </dsp:txBody>
      <dsp:txXfrm>
        <a:off x="4970192" y="3611751"/>
        <a:ext cx="3160338" cy="581908"/>
      </dsp:txXfrm>
    </dsp:sp>
    <dsp:sp modelId="{4EC911E5-4BCC-4D26-B6AA-FC11CB1EE0A0}">
      <dsp:nvSpPr>
        <dsp:cNvPr id="0" name=""/>
        <dsp:cNvSpPr/>
      </dsp:nvSpPr>
      <dsp:spPr>
        <a:xfrm>
          <a:off x="4732317" y="4359795"/>
          <a:ext cx="249638" cy="24963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-13231418"/>
              <a:satOff val="21458"/>
              <a:lumOff val="1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879F69-32E9-4721-906E-9FA5B759E57D}">
      <dsp:nvSpPr>
        <dsp:cNvPr id="0" name=""/>
        <dsp:cNvSpPr/>
      </dsp:nvSpPr>
      <dsp:spPr>
        <a:xfrm>
          <a:off x="4970192" y="4193660"/>
          <a:ext cx="3160338" cy="5819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Долговые обязательства</a:t>
          </a:r>
          <a:endParaRPr lang="ru-RU" sz="1800" kern="1200" dirty="0"/>
        </a:p>
      </dsp:txBody>
      <dsp:txXfrm>
        <a:off x="4970192" y="4193660"/>
        <a:ext cx="3160338" cy="581908"/>
      </dsp:txXfrm>
    </dsp:sp>
    <dsp:sp modelId="{C1816E59-05CC-4C1C-807B-9777CDF87477}">
      <dsp:nvSpPr>
        <dsp:cNvPr id="0" name=""/>
        <dsp:cNvSpPr/>
      </dsp:nvSpPr>
      <dsp:spPr>
        <a:xfrm>
          <a:off x="4732317" y="4941703"/>
          <a:ext cx="249638" cy="24963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-14885345"/>
              <a:satOff val="24140"/>
              <a:lumOff val="1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50321BA-C2D6-4D77-9DE7-2A23CF40C032}">
      <dsp:nvSpPr>
        <dsp:cNvPr id="0" name=""/>
        <dsp:cNvSpPr/>
      </dsp:nvSpPr>
      <dsp:spPr>
        <a:xfrm>
          <a:off x="4970192" y="4775568"/>
          <a:ext cx="3160338" cy="5819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Договорные обязательства в возмещение затрат</a:t>
          </a:r>
          <a:endParaRPr lang="ru-RU" sz="1800" kern="1200" dirty="0"/>
        </a:p>
      </dsp:txBody>
      <dsp:txXfrm>
        <a:off x="4970192" y="4775568"/>
        <a:ext cx="3160338" cy="581908"/>
      </dsp:txXfrm>
    </dsp:sp>
    <dsp:sp modelId="{A565B76B-D7CA-4D00-8B1B-590782158AE6}">
      <dsp:nvSpPr>
        <dsp:cNvPr id="0" name=""/>
        <dsp:cNvSpPr/>
      </dsp:nvSpPr>
      <dsp:spPr>
        <a:xfrm>
          <a:off x="4732317" y="5523612"/>
          <a:ext cx="249638" cy="24963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-16539272"/>
              <a:satOff val="26822"/>
              <a:lumOff val="19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1D5CED-4664-4007-99A5-EB212A78FF38}">
      <dsp:nvSpPr>
        <dsp:cNvPr id="0" name=""/>
        <dsp:cNvSpPr/>
      </dsp:nvSpPr>
      <dsp:spPr>
        <a:xfrm>
          <a:off x="4970192" y="5357477"/>
          <a:ext cx="3160338" cy="5819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Иные договорные </a:t>
          </a:r>
          <a:endParaRPr lang="ru-RU" sz="1800" kern="1200" dirty="0"/>
        </a:p>
      </dsp:txBody>
      <dsp:txXfrm>
        <a:off x="4970192" y="5357477"/>
        <a:ext cx="3160338" cy="58190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A00CE1-27A3-442E-842A-EE229A007A72}">
      <dsp:nvSpPr>
        <dsp:cNvPr id="0" name=""/>
        <dsp:cNvSpPr/>
      </dsp:nvSpPr>
      <dsp:spPr>
        <a:xfrm>
          <a:off x="0" y="132556"/>
          <a:ext cx="2571749" cy="154305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Полномочия разделены на организацию исполнения (финансовый орган) и собственно исполнение (ГАБС)</a:t>
          </a:r>
          <a:endParaRPr lang="ru-RU" sz="1400" kern="1200" dirty="0"/>
        </a:p>
      </dsp:txBody>
      <dsp:txXfrm>
        <a:off x="0" y="132556"/>
        <a:ext cx="2571749" cy="1543050"/>
      </dsp:txXfrm>
    </dsp:sp>
    <dsp:sp modelId="{2CB54BCF-DF86-45F9-A014-87D12B23F470}">
      <dsp:nvSpPr>
        <dsp:cNvPr id="0" name=""/>
        <dsp:cNvSpPr/>
      </dsp:nvSpPr>
      <dsp:spPr>
        <a:xfrm>
          <a:off x="2828925" y="132556"/>
          <a:ext cx="2571749" cy="1543050"/>
        </a:xfrm>
        <a:prstGeom prst="rect">
          <a:avLst/>
        </a:prstGeom>
        <a:gradFill rotWithShape="0">
          <a:gsLst>
            <a:gs pos="0">
              <a:schemeClr val="accent5">
                <a:hueOff val="1342365"/>
                <a:satOff val="-181"/>
                <a:lumOff val="1789"/>
                <a:alphaOff val="0"/>
                <a:tint val="1000"/>
                <a:satMod val="255000"/>
              </a:schemeClr>
            </a:gs>
            <a:gs pos="55000">
              <a:schemeClr val="accent5">
                <a:hueOff val="1342365"/>
                <a:satOff val="-181"/>
                <a:lumOff val="1789"/>
                <a:alphaOff val="0"/>
                <a:tint val="12000"/>
                <a:satMod val="255000"/>
              </a:schemeClr>
            </a:gs>
            <a:gs pos="100000">
              <a:schemeClr val="accent5">
                <a:hueOff val="1342365"/>
                <a:satOff val="-181"/>
                <a:lumOff val="1789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Ведение реестров часть операций по исполнению</a:t>
          </a:r>
          <a:endParaRPr lang="ru-RU" sz="1400" kern="1200" dirty="0"/>
        </a:p>
      </dsp:txBody>
      <dsp:txXfrm>
        <a:off x="2828925" y="132556"/>
        <a:ext cx="2571749" cy="1543050"/>
      </dsp:txXfrm>
    </dsp:sp>
    <dsp:sp modelId="{40DEB70C-8183-4686-AC96-0B468D162AF3}">
      <dsp:nvSpPr>
        <dsp:cNvPr id="0" name=""/>
        <dsp:cNvSpPr/>
      </dsp:nvSpPr>
      <dsp:spPr>
        <a:xfrm>
          <a:off x="5657849" y="132556"/>
          <a:ext cx="2571749" cy="1543050"/>
        </a:xfrm>
        <a:prstGeom prst="rect">
          <a:avLst/>
        </a:prstGeom>
        <a:gradFill rotWithShape="0">
          <a:gsLst>
            <a:gs pos="0">
              <a:schemeClr val="accent5">
                <a:hueOff val="2684729"/>
                <a:satOff val="-361"/>
                <a:lumOff val="3578"/>
                <a:alphaOff val="0"/>
                <a:tint val="1000"/>
                <a:satMod val="255000"/>
              </a:schemeClr>
            </a:gs>
            <a:gs pos="55000">
              <a:schemeClr val="accent5">
                <a:hueOff val="2684729"/>
                <a:satOff val="-361"/>
                <a:lumOff val="3578"/>
                <a:alphaOff val="0"/>
                <a:tint val="12000"/>
                <a:satMod val="255000"/>
              </a:schemeClr>
            </a:gs>
            <a:gs pos="100000">
              <a:schemeClr val="accent5">
                <a:hueOff val="2684729"/>
                <a:satOff val="-361"/>
                <a:lumOff val="3578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Урегулированы вопросы момента факта уплаты, процедуры возврата и выплаты процентов, авансовые платежи</a:t>
          </a:r>
          <a:endParaRPr lang="ru-RU" sz="1400" kern="1200" dirty="0"/>
        </a:p>
      </dsp:txBody>
      <dsp:txXfrm>
        <a:off x="5657849" y="132556"/>
        <a:ext cx="2571749" cy="1543050"/>
      </dsp:txXfrm>
    </dsp:sp>
    <dsp:sp modelId="{18212737-A595-4590-BC21-87E2341C5D1A}">
      <dsp:nvSpPr>
        <dsp:cNvPr id="0" name=""/>
        <dsp:cNvSpPr/>
      </dsp:nvSpPr>
      <dsp:spPr>
        <a:xfrm>
          <a:off x="0" y="1932781"/>
          <a:ext cx="2571749" cy="1543050"/>
        </a:xfrm>
        <a:prstGeom prst="rect">
          <a:avLst/>
        </a:prstGeom>
        <a:gradFill rotWithShape="0">
          <a:gsLst>
            <a:gs pos="0">
              <a:schemeClr val="accent5">
                <a:hueOff val="4027094"/>
                <a:satOff val="-542"/>
                <a:lumOff val="5367"/>
                <a:alphaOff val="0"/>
                <a:tint val="1000"/>
                <a:satMod val="255000"/>
              </a:schemeClr>
            </a:gs>
            <a:gs pos="55000">
              <a:schemeClr val="accent5">
                <a:hueOff val="4027094"/>
                <a:satOff val="-542"/>
                <a:lumOff val="5367"/>
                <a:alphaOff val="0"/>
                <a:tint val="12000"/>
                <a:satMod val="255000"/>
              </a:schemeClr>
            </a:gs>
            <a:gs pos="100000">
              <a:schemeClr val="accent5">
                <a:hueOff val="4027094"/>
                <a:satOff val="-542"/>
                <a:lumOff val="5367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Новое полномочие - утверждение планов расходных обязательств</a:t>
          </a:r>
          <a:endParaRPr lang="ru-RU" sz="1400" kern="1200" dirty="0"/>
        </a:p>
      </dsp:txBody>
      <dsp:txXfrm>
        <a:off x="0" y="1932781"/>
        <a:ext cx="2571749" cy="1543050"/>
      </dsp:txXfrm>
    </dsp:sp>
    <dsp:sp modelId="{DBE6A872-8440-4F8E-8EB4-B95B30C9701A}">
      <dsp:nvSpPr>
        <dsp:cNvPr id="0" name=""/>
        <dsp:cNvSpPr/>
      </dsp:nvSpPr>
      <dsp:spPr>
        <a:xfrm>
          <a:off x="2828925" y="1932781"/>
          <a:ext cx="2571749" cy="1543050"/>
        </a:xfrm>
        <a:prstGeom prst="rect">
          <a:avLst/>
        </a:prstGeom>
        <a:gradFill rotWithShape="0">
          <a:gsLst>
            <a:gs pos="0">
              <a:schemeClr val="accent5">
                <a:hueOff val="5369458"/>
                <a:satOff val="-722"/>
                <a:lumOff val="7157"/>
                <a:alphaOff val="0"/>
                <a:tint val="1000"/>
                <a:satMod val="255000"/>
              </a:schemeClr>
            </a:gs>
            <a:gs pos="55000">
              <a:schemeClr val="accent5">
                <a:hueOff val="5369458"/>
                <a:satOff val="-722"/>
                <a:lumOff val="7157"/>
                <a:alphaOff val="0"/>
                <a:tint val="12000"/>
                <a:satMod val="255000"/>
              </a:schemeClr>
            </a:gs>
            <a:gs pos="100000">
              <a:schemeClr val="accent5">
                <a:hueOff val="5369458"/>
                <a:satOff val="-722"/>
                <a:lumOff val="7157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err="1" smtClean="0"/>
            <a:t>Финорган</a:t>
          </a:r>
          <a:r>
            <a:rPr lang="ru-RU" sz="1400" kern="1200" dirty="0" smtClean="0"/>
            <a:t> утверждает ГРРБ (ГРРБ – РРБ и АР) лимиты долгосрочных контрактных обязательств в целях принятия и (или) исполнения расходных обязательств</a:t>
          </a:r>
          <a:endParaRPr lang="ru-RU" sz="1400" kern="1200" dirty="0"/>
        </a:p>
      </dsp:txBody>
      <dsp:txXfrm>
        <a:off x="2828925" y="1932781"/>
        <a:ext cx="2571749" cy="1543050"/>
      </dsp:txXfrm>
    </dsp:sp>
    <dsp:sp modelId="{E86A22AB-5E3A-4F2D-8DDB-DF568A11F571}">
      <dsp:nvSpPr>
        <dsp:cNvPr id="0" name=""/>
        <dsp:cNvSpPr/>
      </dsp:nvSpPr>
      <dsp:spPr>
        <a:xfrm>
          <a:off x="5657849" y="1932781"/>
          <a:ext cx="2571749" cy="1543050"/>
        </a:xfrm>
        <a:prstGeom prst="rect">
          <a:avLst/>
        </a:prstGeom>
        <a:gradFill rotWithShape="0">
          <a:gsLst>
            <a:gs pos="0">
              <a:schemeClr val="accent5">
                <a:hueOff val="6711823"/>
                <a:satOff val="-903"/>
                <a:lumOff val="8946"/>
                <a:alphaOff val="0"/>
                <a:tint val="1000"/>
                <a:satMod val="255000"/>
              </a:schemeClr>
            </a:gs>
            <a:gs pos="55000">
              <a:schemeClr val="accent5">
                <a:hueOff val="6711823"/>
                <a:satOff val="-903"/>
                <a:lumOff val="8946"/>
                <a:alphaOff val="0"/>
                <a:tint val="12000"/>
                <a:satMod val="255000"/>
              </a:schemeClr>
            </a:gs>
            <a:gs pos="100000">
              <a:schemeClr val="accent5">
                <a:hueOff val="6711823"/>
                <a:satOff val="-903"/>
                <a:lumOff val="8946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Санкционирование операций, связанных с планированием расходных обязательств, принятием и исполнением расходных и денежных обязательств</a:t>
          </a:r>
          <a:endParaRPr lang="ru-RU" sz="1400" kern="1200" dirty="0"/>
        </a:p>
      </dsp:txBody>
      <dsp:txXfrm>
        <a:off x="5657849" y="1932781"/>
        <a:ext cx="2571749" cy="1543050"/>
      </dsp:txXfrm>
    </dsp:sp>
    <dsp:sp modelId="{6AA4CF03-73A6-476A-8CD3-B70D8F56AFAA}">
      <dsp:nvSpPr>
        <dsp:cNvPr id="0" name=""/>
        <dsp:cNvSpPr/>
      </dsp:nvSpPr>
      <dsp:spPr>
        <a:xfrm>
          <a:off x="0" y="3733006"/>
          <a:ext cx="2571749" cy="1543050"/>
        </a:xfrm>
        <a:prstGeom prst="rect">
          <a:avLst/>
        </a:prstGeom>
        <a:gradFill rotWithShape="0">
          <a:gsLst>
            <a:gs pos="0">
              <a:schemeClr val="accent5">
                <a:hueOff val="8054187"/>
                <a:satOff val="-1083"/>
                <a:lumOff val="10735"/>
                <a:alphaOff val="0"/>
                <a:tint val="1000"/>
                <a:satMod val="255000"/>
              </a:schemeClr>
            </a:gs>
            <a:gs pos="55000">
              <a:schemeClr val="accent5">
                <a:hueOff val="8054187"/>
                <a:satOff val="-1083"/>
                <a:lumOff val="10735"/>
                <a:alphaOff val="0"/>
                <a:tint val="12000"/>
                <a:satMod val="255000"/>
              </a:schemeClr>
            </a:gs>
            <a:gs pos="100000">
              <a:schemeClr val="accent5">
                <a:hueOff val="8054187"/>
                <a:satOff val="-1083"/>
                <a:lumOff val="10735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По источникам финансирования будут доводиться бюджетные назначения</a:t>
          </a:r>
          <a:endParaRPr lang="ru-RU" sz="1400" kern="1200" dirty="0"/>
        </a:p>
      </dsp:txBody>
      <dsp:txXfrm>
        <a:off x="0" y="3733006"/>
        <a:ext cx="2571749" cy="1543050"/>
      </dsp:txXfrm>
    </dsp:sp>
    <dsp:sp modelId="{44C3069D-7B19-46CD-9EBB-4B66B53A0CF4}">
      <dsp:nvSpPr>
        <dsp:cNvPr id="0" name=""/>
        <dsp:cNvSpPr/>
      </dsp:nvSpPr>
      <dsp:spPr>
        <a:xfrm>
          <a:off x="2828925" y="3733006"/>
          <a:ext cx="2571749" cy="1543050"/>
        </a:xfrm>
        <a:prstGeom prst="rect">
          <a:avLst/>
        </a:prstGeom>
        <a:gradFill rotWithShape="0">
          <a:gsLst>
            <a:gs pos="0">
              <a:schemeClr val="accent5">
                <a:hueOff val="9396552"/>
                <a:satOff val="-1264"/>
                <a:lumOff val="12524"/>
                <a:alphaOff val="0"/>
                <a:tint val="1000"/>
                <a:satMod val="255000"/>
              </a:schemeClr>
            </a:gs>
            <a:gs pos="55000">
              <a:schemeClr val="accent5">
                <a:hueOff val="9396552"/>
                <a:satOff val="-1264"/>
                <a:lumOff val="12524"/>
                <a:alphaOff val="0"/>
                <a:tint val="12000"/>
                <a:satMod val="255000"/>
              </a:schemeClr>
            </a:gs>
            <a:gs pos="100000">
              <a:schemeClr val="accent5">
                <a:hueOff val="9396552"/>
                <a:satOff val="-1264"/>
                <a:lumOff val="12524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Расширение норм о лицевых счетах (средствами АУ и БУ, получателей средств из бюджета, средствами, поступающими во временное распоряжение, целевые добровольные перечисления)</a:t>
          </a:r>
          <a:endParaRPr lang="ru-RU" sz="1400" kern="1200" dirty="0"/>
        </a:p>
      </dsp:txBody>
      <dsp:txXfrm>
        <a:off x="2828925" y="3733006"/>
        <a:ext cx="2571749" cy="1543050"/>
      </dsp:txXfrm>
    </dsp:sp>
    <dsp:sp modelId="{16D25511-17D8-4A26-808E-CEEF1306D2E1}">
      <dsp:nvSpPr>
        <dsp:cNvPr id="0" name=""/>
        <dsp:cNvSpPr/>
      </dsp:nvSpPr>
      <dsp:spPr>
        <a:xfrm>
          <a:off x="5657849" y="3733006"/>
          <a:ext cx="2571749" cy="1543050"/>
        </a:xfrm>
        <a:prstGeom prst="rect">
          <a:avLst/>
        </a:prstGeom>
        <a:gradFill rotWithShape="0">
          <a:gsLst>
            <a:gs pos="0">
              <a:schemeClr val="accent5">
                <a:hueOff val="10738916"/>
                <a:satOff val="-1444"/>
                <a:lumOff val="14313"/>
                <a:alphaOff val="0"/>
                <a:tint val="1000"/>
                <a:satMod val="255000"/>
              </a:schemeClr>
            </a:gs>
            <a:gs pos="55000">
              <a:schemeClr val="accent5">
                <a:hueOff val="10738916"/>
                <a:satOff val="-1444"/>
                <a:lumOff val="14313"/>
                <a:alphaOff val="0"/>
                <a:tint val="12000"/>
                <a:satMod val="255000"/>
              </a:schemeClr>
            </a:gs>
            <a:gs pos="100000">
              <a:schemeClr val="accent5">
                <a:hueOff val="10738916"/>
                <a:satOff val="-1444"/>
                <a:lumOff val="14313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Особенности осуществления операций по перечислению межбюджетных трансфертов</a:t>
          </a:r>
          <a:endParaRPr lang="ru-RU" sz="1400" kern="1200" dirty="0"/>
        </a:p>
      </dsp:txBody>
      <dsp:txXfrm>
        <a:off x="5657849" y="3733006"/>
        <a:ext cx="2571749" cy="1543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SquareAccentList">
  <dgm:title val=""/>
  <dgm:desc val=""/>
  <dgm:catLst>
    <dgm:cat type="list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0" destId="20" srcOrd="0" destOrd="0"/>
        <dgm:cxn modelId="6" srcId="20" destId="21" srcOrd="0" destOrd="0"/>
        <dgm:cxn modelId="7" srcId="20" destId="22" srcOrd="1" destOrd="0"/>
        <dgm:cxn modelId="8" srcId="20" destId="23" srcOrd="2" destOrd="0"/>
      </dgm:cxnLst>
      <dgm:bg/>
      <dgm:whole/>
    </dgm:dataModel>
  </dgm:clrData>
  <dgm:layoutNode name="layout">
    <dgm:varLst>
      <dgm:chMax/>
      <dgm:chPref/>
      <dgm:dir/>
      <dgm:resizeHandles/>
    </dgm:varLst>
    <dgm:choose name="Name0">
      <dgm:if name="Name1" func="var" arg="dir" op="equ" val="norm">
        <dgm:alg type="hierChild">
          <dgm:param type="linDir" val="fromL"/>
          <dgm:param type="vertAlign" val="t"/>
          <dgm:param type="nodeVertAlign" val="t"/>
          <dgm:param type="horzAlign" val="ctr"/>
          <dgm:param type="fallback" val="1D"/>
        </dgm:alg>
      </dgm:if>
      <dgm:else name="Name2">
        <dgm:alg type="hierChild">
          <dgm:param type="linDir" val="fromR"/>
          <dgm:param type="vertAlign" val="t"/>
          <dgm:param type="nodeVertAlign" val="t"/>
          <dgm:param type="horzAlign" val="ctr"/>
          <dgm:param type="fallback" val="1D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Parent" op="equ" val="65"/>
      <dgm:constr type="primFontSz" for="des" forName="Child" op="equ" val="65"/>
      <dgm:constr type="primFontSz" for="des" forName="Child" refType="primFontSz" refFor="des" refForName="Parent" op="lte"/>
      <dgm:constr type="w" for="des" forName="rootComposite" refType="h" refFor="des" refForName="rootComposite" fact="3.0396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 fact="0.5205"/>
      <dgm:constr type="sibSp" refType="w" refFor="des" refForName="rootComposite" fact="0.05"/>
      <dgm:constr type="sp" for="des" forName="root" refType="h" refFor="des" refForName="childComposite" fact="0.2855"/>
    </dgm:constrLst>
    <dgm:ruleLst/>
    <dgm:forEach name="Name3" axis="ch">
      <dgm:forEach name="Name4" axis="self" ptType="node" cnt="1">
        <dgm:layoutNode name="root">
          <dgm:varLst>
            <dgm:chMax/>
            <dgm:chPref/>
          </dgm:varLst>
          <dgm:alg type="hierRoot">
            <dgm:param type="hierAlign" val="tL"/>
          </dgm:alg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5">
              <dgm:if name="Name6" func="var" arg="dir" op="equ" val="norm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l" for="ch" forName="ParentSmallAccent" refType="w" fact="0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if>
              <dgm:else name="Name7">
                <dgm:constrLst>
                  <dgm:constr type="l" for="ch" forName="Parent" refType="w" fact="0"/>
                  <dgm:constr type="t" for="ch" forName="Parent" refType="h" fact="0"/>
                  <dgm:constr type="w" for="ch" forName="Parent" refType="w"/>
                  <dgm:constr type="h" for="ch" forName="Parent" refType="h" fact="0.6424"/>
                  <dgm:constr type="l" for="ch" forName="ParentAccent" refType="w" fact="0"/>
                  <dgm:constr type="b" for="ch" forName="ParentAccent" refType="h"/>
                  <dgm:constr type="w" for="ch" forName="ParentAccent" refType="w"/>
                  <dgm:constr type="h" for="ch" forName="ParentAccent" refType="h" fact="0.3576"/>
                  <dgm:constr type="r" for="ch" forName="ParentSmallAccent" refType="w"/>
                  <dgm:constr type="b" for="ch" forName="ParentSmallAccent" refType="h"/>
                  <dgm:constr type="w" for="ch" forName="ParentSmallAccent" refType="h" fact="0.2233"/>
                  <dgm:constr type="h" for="ch" forName="ParentSmallAccent" refType="h" fact="0.2233"/>
                </dgm:constrLst>
              </dgm:else>
            </dgm:choose>
            <dgm:ruleLst/>
            <dgm:layoutNode name="ParentAccent" styleLbl="alignNode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SmallAccent" styleLbl="fgAcc1">
              <dgm:alg type="sp"/>
              <dgm:shape xmlns:r="http://schemas.openxmlformats.org/officeDocument/2006/relationships" type="rect" r:blip="">
                <dgm:adjLst/>
              </dgm:shape>
              <dgm:presOf/>
            </dgm:layoutNode>
            <dgm:layoutNode name="Parent" styleLbl="revTx">
              <dgm:varLst>
                <dgm:chMax/>
                <dgm:chPref val="4"/>
                <dgm:bulletEnabled val="1"/>
              </dgm:varLst>
              <dgm:choose name="Name8">
                <dgm:if name="Name9" func="var" arg="dir" op="equ" val="norm">
                  <dgm:alg type="tx">
                    <dgm:param type="txAnchorVertCh" val="mid"/>
                    <dgm:param type="parTxLTRAlign" val="l"/>
                  </dgm:alg>
                </dgm:if>
                <dgm:else name="Name10">
                  <dgm:alg type="tx">
                    <dgm:param type="txAnchorVertCh" val="mid"/>
                    <dgm:param type="parTxLTR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13">
                    <dgm:if name="Name14" func="var" arg="dir" op="equ" val="norm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l" for="ch" forName="ChildAccent" refType="w" fact="0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l" for="ch" forName="Child" refType="w" fact="0.07"/>
                        <dgm:constr type="t" for="ch" forName="Child" refType="h" fact="0"/>
                      </dgm:constrLst>
                    </dgm:if>
                    <dgm:else name="Name15">
                      <dgm:constrLst>
                        <dgm:constr type="w" for="ch" forName="ChildAccent" refType="h" fact="0.429"/>
                        <dgm:constr type="h" for="ch" forName="ChildAccent" refType="h" fact="0.429"/>
                        <dgm:constr type="r" for="ch" forName="ChildAccent" refType="w"/>
                        <dgm:constr type="t" for="ch" forName="ChildAccent" refType="h" fact="0.2855"/>
                        <dgm:constr type="w" for="ch" forName="Child" refType="w" fact="0.93"/>
                        <dgm:constr type="h" for="ch" forName="Child" refType="h"/>
                        <dgm:constr type="r" for="ch" forName="Child" refType="w" fact="0.93"/>
                        <dgm:constr type="t" for="ch" forName="Child" refType="h" fact="0"/>
                      </dgm:constrLst>
                    </dgm:else>
                  </dgm:choose>
                  <dgm:ruleLst/>
                  <dgm:layoutNode name="ChildAccent" styleLbl="solidFgAcc1">
                    <dgm:alg type="sp"/>
                    <dgm:shape xmlns:r="http://schemas.openxmlformats.org/officeDocument/2006/relationships" type="rect" r:blip="">
                      <dgm:adjLst/>
                    </dgm:shape>
                    <dgm:presOf/>
                  </dgm:layoutNode>
                  <dgm:layoutNode name="Child" styleLbl="revTx">
                    <dgm:varLst>
                      <dgm:chMax val="0"/>
                      <dgm:chPref val="0"/>
                      <dgm:bulletEnabled val="1"/>
                    </dgm:varLst>
                    <dgm:choose name="Name16">
                      <dgm:if name="Name17" func="var" arg="dir" op="equ" val="norm">
                        <dgm:alg type="tx">
                          <dgm:param type="txAnchorVertCh" val="mid"/>
                          <dgm:param type="parTxLTRAlign" val="l"/>
                        </dgm:alg>
                      </dgm:if>
                      <dgm:else name="Name18">
                        <dgm:alg type="tx">
                          <dgm:param type="txAnchorVertCh" val="mid"/>
                          <dgm:param type="parTxLTRAlign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 node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 bwMode="auto">
          <a:xfrm>
            <a:off x="3" y="1"/>
            <a:ext cx="2946730" cy="4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318" tIns="44660" rIns="89318" bIns="44660" numCol="1" anchor="t" anchorCtr="0" compatLnSpc="1">
            <a:prstTxWarp prst="textNoShape">
              <a:avLst/>
            </a:prstTxWarp>
          </a:bodyPr>
          <a:lstStyle>
            <a:lvl1pPr defTabSz="890588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ru-RU" dirty="0"/>
              <a:t>Слайд 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 bwMode="auto">
          <a:xfrm>
            <a:off x="3849415" y="1"/>
            <a:ext cx="2946730" cy="4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318" tIns="44660" rIns="89318" bIns="44660" numCol="1" anchor="t" anchorCtr="0" compatLnSpc="1">
            <a:prstTxWarp prst="textNoShape">
              <a:avLst/>
            </a:prstTxWarp>
          </a:bodyPr>
          <a:lstStyle>
            <a:lvl1pPr algn="r" defTabSz="890588">
              <a:defRPr sz="1200">
                <a:latin typeface="Arial" charset="0"/>
              </a:defRPr>
            </a:lvl1pPr>
          </a:lstStyle>
          <a:p>
            <a:pPr>
              <a:defRPr/>
            </a:pPr>
            <a:fld id="{D8C61892-2B14-40AF-BC75-1E1A03EE8E06}" type="datetime1">
              <a:rPr lang="ru-RU"/>
              <a:pPr>
                <a:defRPr/>
              </a:pPr>
              <a:t>09.09.2015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 bwMode="auto">
          <a:xfrm>
            <a:off x="3" y="9429625"/>
            <a:ext cx="2946730" cy="4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318" tIns="44660" rIns="89318" bIns="44660" numCol="1" anchor="b" anchorCtr="0" compatLnSpc="1">
            <a:prstTxWarp prst="textNoShape">
              <a:avLst/>
            </a:prstTxWarp>
          </a:bodyPr>
          <a:lstStyle>
            <a:lvl1pPr defTabSz="89058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 bwMode="auto">
          <a:xfrm>
            <a:off x="3849415" y="9429625"/>
            <a:ext cx="2946730" cy="4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318" tIns="44660" rIns="89318" bIns="44660" numCol="1" anchor="b" anchorCtr="0" compatLnSpc="1">
            <a:prstTxWarp prst="textNoShape">
              <a:avLst/>
            </a:prstTxWarp>
          </a:bodyPr>
          <a:lstStyle>
            <a:lvl1pPr algn="r" defTabSz="890588">
              <a:defRPr sz="1200">
                <a:latin typeface="Arial" charset="0"/>
              </a:defRPr>
            </a:lvl1pPr>
          </a:lstStyle>
          <a:p>
            <a:pPr>
              <a:defRPr/>
            </a:pPr>
            <a:fld id="{90C08EFF-A4A4-419C-BF38-53E376FF1AA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575526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 bwMode="auto">
          <a:xfrm>
            <a:off x="3" y="1"/>
            <a:ext cx="2946730" cy="4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52" tIns="44727" rIns="89452" bIns="44727" numCol="1" anchor="t" anchorCtr="0" compatLnSpc="1">
            <a:prstTxWarp prst="textNoShape">
              <a:avLst/>
            </a:prstTxWarp>
          </a:bodyPr>
          <a:lstStyle>
            <a:lvl1pPr defTabSz="890588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ru-RU" dirty="0"/>
              <a:t>Слайд 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 bwMode="auto">
          <a:xfrm>
            <a:off x="3849415" y="1"/>
            <a:ext cx="2946730" cy="4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52" tIns="44727" rIns="89452" bIns="44727" numCol="1" anchor="t" anchorCtr="0" compatLnSpc="1">
            <a:prstTxWarp prst="textNoShape">
              <a:avLst/>
            </a:prstTxWarp>
          </a:bodyPr>
          <a:lstStyle>
            <a:lvl1pPr algn="r" defTabSz="890588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8EE31E11-DF99-42BD-B3BA-9546C357095D}" type="datetime1">
              <a:rPr lang="ru-RU"/>
              <a:pPr>
                <a:defRPr/>
              </a:pPr>
              <a:t>09.09.2015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846" tIns="49924" rIns="99846" bIns="49924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 bwMode="auto">
          <a:xfrm>
            <a:off x="680839" y="4714816"/>
            <a:ext cx="5435997" cy="446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52" tIns="44727" rIns="89452" bIns="447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 bwMode="auto">
          <a:xfrm>
            <a:off x="3" y="9429625"/>
            <a:ext cx="2946730" cy="4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52" tIns="44727" rIns="89452" bIns="44727" numCol="1" anchor="b" anchorCtr="0" compatLnSpc="1">
            <a:prstTxWarp prst="textNoShape">
              <a:avLst/>
            </a:prstTxWarp>
          </a:bodyPr>
          <a:lstStyle>
            <a:lvl1pPr defTabSz="890588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 bwMode="auto">
          <a:xfrm>
            <a:off x="3849415" y="9429625"/>
            <a:ext cx="2946730" cy="4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52" tIns="44727" rIns="89452" bIns="44727" numCol="1" anchor="b" anchorCtr="0" compatLnSpc="1">
            <a:prstTxWarp prst="textNoShape">
              <a:avLst/>
            </a:prstTxWarp>
          </a:bodyPr>
          <a:lstStyle>
            <a:lvl1pPr algn="r" defTabSz="890588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342A71F3-84B0-4915-9628-AB10C4428D8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124435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22338" y="746125"/>
            <a:ext cx="4964112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5749" y="4716500"/>
            <a:ext cx="4986185" cy="44655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30188" indent="-230188" eaLnBrk="1" hangingPunct="1">
              <a:lnSpc>
                <a:spcPct val="90000"/>
              </a:lnSpc>
            </a:pPr>
            <a:r>
              <a:rPr lang="ru-RU" dirty="0" smtClean="0"/>
              <a:t>Титул</a:t>
            </a:r>
          </a:p>
          <a:p>
            <a:pPr marL="230188" indent="-230188" eaLnBrk="1" hangingPunct="1">
              <a:lnSpc>
                <a:spcPct val="90000"/>
              </a:lnSpc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2273657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Новое</a:t>
            </a:r>
            <a:r>
              <a:rPr lang="ru-RU" baseline="0" dirty="0" smtClean="0"/>
              <a:t> понятие "лимиты </a:t>
            </a:r>
            <a:r>
              <a:rPr lang="ru-RU" baseline="0" smtClean="0"/>
              <a:t>расходных обязательств"?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08730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71209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Где слайды про проектное финансирование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25537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Слайд 20 трудно понять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54191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.xml"/><Relationship Id="rId4" Type="http://schemas.openxmlformats.org/officeDocument/2006/relationships/image" Target="../media/image8.tiff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jpeg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7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5013" y="5151438"/>
            <a:ext cx="654050" cy="80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Line 4"/>
          <p:cNvSpPr>
            <a:spLocks noChangeShapeType="1"/>
          </p:cNvSpPr>
          <p:nvPr userDrawn="1"/>
        </p:nvSpPr>
        <p:spPr bwMode="auto">
          <a:xfrm>
            <a:off x="6615113" y="5075238"/>
            <a:ext cx="15525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dirty="0"/>
          </a:p>
        </p:txBody>
      </p:sp>
      <p:sp>
        <p:nvSpPr>
          <p:cNvPr id="19" name="Line 5"/>
          <p:cNvSpPr>
            <a:spLocks noChangeShapeType="1"/>
          </p:cNvSpPr>
          <p:nvPr userDrawn="1"/>
        </p:nvSpPr>
        <p:spPr bwMode="auto">
          <a:xfrm>
            <a:off x="6615113" y="6034088"/>
            <a:ext cx="15525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dirty="0"/>
          </a:p>
        </p:txBody>
      </p:sp>
      <p:sp>
        <p:nvSpPr>
          <p:cNvPr id="20" name="Rectangle 6"/>
          <p:cNvSpPr>
            <a:spLocks noChangeArrowheads="1"/>
          </p:cNvSpPr>
          <p:nvPr userDrawn="1"/>
        </p:nvSpPr>
        <p:spPr bwMode="auto">
          <a:xfrm>
            <a:off x="7024688" y="6042025"/>
            <a:ext cx="731837" cy="63500"/>
          </a:xfrm>
          <a:prstGeom prst="rect">
            <a:avLst/>
          </a:prstGeom>
          <a:solidFill>
            <a:srgbClr val="C0C0C0"/>
          </a:solidFill>
          <a:ln w="9525" algn="ctr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endParaRPr lang="ru-RU" dirty="0">
              <a:latin typeface="Georgia" pitchFamily="18" charset="0"/>
            </a:endParaRPr>
          </a:p>
        </p:txBody>
      </p:sp>
      <p:sp>
        <p:nvSpPr>
          <p:cNvPr id="21" name="Rectangle 7"/>
          <p:cNvSpPr>
            <a:spLocks noChangeArrowheads="1"/>
          </p:cNvSpPr>
          <p:nvPr userDrawn="1"/>
        </p:nvSpPr>
        <p:spPr bwMode="auto">
          <a:xfrm>
            <a:off x="7024688" y="5008563"/>
            <a:ext cx="731837" cy="63500"/>
          </a:xfrm>
          <a:prstGeom prst="rect">
            <a:avLst/>
          </a:prstGeom>
          <a:solidFill>
            <a:srgbClr val="C0C0C0"/>
          </a:solidFill>
          <a:ln w="9525" algn="ctr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endParaRPr lang="ru-RU" dirty="0">
              <a:latin typeface="Georgia" pitchFamily="18" charset="0"/>
            </a:endParaRPr>
          </a:p>
        </p:txBody>
      </p:sp>
      <p:sp>
        <p:nvSpPr>
          <p:cNvPr id="22" name="Rectangle 23"/>
          <p:cNvSpPr>
            <a:spLocks noChangeArrowheads="1"/>
          </p:cNvSpPr>
          <p:nvPr userDrawn="1"/>
        </p:nvSpPr>
        <p:spPr bwMode="auto">
          <a:xfrm>
            <a:off x="6400800" y="4532313"/>
            <a:ext cx="19319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None/>
            </a:pPr>
            <a:r>
              <a:rPr lang="ru-RU" dirty="0">
                <a:latin typeface="Georgia" pitchFamily="18" charset="0"/>
              </a:rPr>
              <a:t>Минфин России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3" name="Дата 27"/>
          <p:cNvSpPr>
            <a:spLocks noGrp="1"/>
          </p:cNvSpPr>
          <p:nvPr>
            <p:ph type="dt" sz="half" idx="10"/>
          </p:nvPr>
        </p:nvSpPr>
        <p:spPr>
          <a:xfrm>
            <a:off x="1782763" y="6080125"/>
            <a:ext cx="960437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72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1"/>
          <p:cNvGrpSpPr>
            <a:grpSpLocks/>
          </p:cNvGrpSpPr>
          <p:nvPr userDrawn="1"/>
        </p:nvGrpSpPr>
        <p:grpSpPr bwMode="auto">
          <a:xfrm>
            <a:off x="771895" y="1411941"/>
            <a:ext cx="5651500" cy="1984842"/>
            <a:chOff x="1288" y="1521"/>
            <a:chExt cx="3916" cy="1417"/>
          </a:xfrm>
        </p:grpSpPr>
        <p:cxnSp>
          <p:nvCxnSpPr>
            <p:cNvPr id="6" name="Straight Connector 11"/>
            <p:cNvCxnSpPr>
              <a:cxnSpLocks noChangeShapeType="1"/>
            </p:cNvCxnSpPr>
            <p:nvPr/>
          </p:nvCxnSpPr>
          <p:spPr bwMode="auto">
            <a:xfrm rot="16200000" flipH="1">
              <a:off x="579" y="2230"/>
              <a:ext cx="1417" cy="0"/>
            </a:xfrm>
            <a:prstGeom prst="line">
              <a:avLst/>
            </a:prstGeom>
            <a:noFill/>
            <a:ln w="76200" cap="rnd" algn="ctr">
              <a:solidFill>
                <a:schemeClr val="tx2"/>
              </a:solidFill>
              <a:round/>
              <a:headEnd/>
              <a:tailEnd/>
            </a:ln>
          </p:spPr>
        </p:cxnSp>
        <p:cxnSp>
          <p:nvCxnSpPr>
            <p:cNvPr id="7" name="Straight Connector 12"/>
            <p:cNvCxnSpPr>
              <a:cxnSpLocks noChangeShapeType="1"/>
            </p:cNvCxnSpPr>
            <p:nvPr/>
          </p:nvCxnSpPr>
          <p:spPr bwMode="auto">
            <a:xfrm rot="16200000" flipH="1">
              <a:off x="4495" y="2230"/>
              <a:ext cx="1417" cy="0"/>
            </a:xfrm>
            <a:prstGeom prst="line">
              <a:avLst/>
            </a:prstGeom>
            <a:noFill/>
            <a:ln w="76200" cap="rnd" algn="ctr">
              <a:solidFill>
                <a:schemeClr val="tx2"/>
              </a:solidFill>
              <a:round/>
              <a:headEnd/>
              <a:tailEnd/>
            </a:ln>
          </p:spPr>
        </p:cxnSp>
      </p:grpSp>
      <p:sp>
        <p:nvSpPr>
          <p:cNvPr id="634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39626" y="1989526"/>
            <a:ext cx="5166270" cy="446276"/>
          </a:xfrm>
          <a:ln algn="ctr"/>
        </p:spPr>
        <p:txBody>
          <a:bodyPr wrap="square" tIns="0" bIns="0" anchor="b">
            <a:spAutoFit/>
          </a:bodyPr>
          <a:lstStyle>
            <a:lvl1pPr>
              <a:lnSpc>
                <a:spcPct val="100000"/>
              </a:lnSpc>
              <a:defRPr sz="290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34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39626" y="2483987"/>
            <a:ext cx="5156382" cy="276999"/>
          </a:xfrm>
        </p:spPr>
        <p:txBody>
          <a:bodyPr wrap="square" lIns="16412" tIns="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808"/>
              </a:spcBef>
              <a:buClr>
                <a:schemeClr val="tx2"/>
              </a:buClr>
              <a:buSzTx/>
              <a:buFont typeface="Wingdings" pitchFamily="2" charset="2"/>
              <a:buNone/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939625" y="3772124"/>
            <a:ext cx="3312102" cy="463699"/>
          </a:xfrm>
        </p:spPr>
        <p:txBody>
          <a:bodyPr lIns="16412" tIns="0" rIns="0" bIns="0"/>
          <a:lstStyle>
            <a:lvl1pPr>
              <a:lnSpc>
                <a:spcPct val="110000"/>
              </a:lnSpc>
              <a:spcBef>
                <a:spcPts val="63"/>
              </a:spcBef>
              <a:buNone/>
              <a:defRPr baseline="0"/>
            </a:lvl1pPr>
          </a:lstStyle>
          <a:p>
            <a:pPr lvl="0"/>
            <a:r>
              <a:rPr lang="en-US" dirty="0" smtClean="0"/>
              <a:t>Date</a:t>
            </a:r>
          </a:p>
          <a:p>
            <a:pPr lvl="0"/>
            <a:r>
              <a:rPr lang="en-US" dirty="0" smtClean="0"/>
              <a:t>Speaker Name</a:t>
            </a:r>
          </a:p>
        </p:txBody>
      </p:sp>
      <p:pic>
        <p:nvPicPr>
          <p:cNvPr id="9" name="Picture 164" descr="Bar_Bevel_2C_V"/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1012" y="2271685"/>
            <a:ext cx="1537855" cy="2663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63338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41606" y="3766495"/>
            <a:ext cx="5166270" cy="446276"/>
          </a:xfrm>
          <a:ln algn="ctr"/>
        </p:spPr>
        <p:txBody>
          <a:bodyPr wrap="square" tIns="0" bIns="0" anchor="b">
            <a:spAutoFit/>
          </a:bodyPr>
          <a:lstStyle>
            <a:lvl1pPr>
              <a:lnSpc>
                <a:spcPct val="100000"/>
              </a:lnSpc>
              <a:defRPr sz="290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34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41606" y="4260956"/>
            <a:ext cx="5156382" cy="276999"/>
          </a:xfrm>
        </p:spPr>
        <p:txBody>
          <a:bodyPr wrap="square" lIns="16412" tIns="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808"/>
              </a:spcBef>
              <a:buClr>
                <a:schemeClr val="tx2"/>
              </a:buClr>
              <a:buSzTx/>
              <a:buFont typeface="Wingdings" pitchFamily="2" charset="2"/>
              <a:buNone/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941605" y="4631190"/>
            <a:ext cx="3312102" cy="411457"/>
          </a:xfrm>
        </p:spPr>
        <p:txBody>
          <a:bodyPr lIns="16412" tIns="0" rIns="0" bIns="0"/>
          <a:lstStyle>
            <a:lvl1pPr>
              <a:lnSpc>
                <a:spcPct val="110000"/>
              </a:lnSpc>
              <a:spcBef>
                <a:spcPts val="63"/>
              </a:spcBef>
              <a:buNone/>
              <a:defRPr baseline="0"/>
            </a:lvl1pPr>
          </a:lstStyle>
          <a:p>
            <a:pPr lvl="0"/>
            <a:r>
              <a:rPr lang="en-US" dirty="0" smtClean="0"/>
              <a:t>Date</a:t>
            </a:r>
          </a:p>
          <a:p>
            <a:pPr lvl="0"/>
            <a:r>
              <a:rPr lang="en-US" dirty="0" smtClean="0"/>
              <a:t>Speaker Name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562526"/>
            <a:ext cx="5678885" cy="1679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64" descr="Bar_Bevel_2C_V"/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1012" y="2271685"/>
            <a:ext cx="1537855" cy="266392"/>
          </a:xfrm>
          <a:prstGeom prst="rect">
            <a:avLst/>
          </a:prstGeom>
          <a:noFill/>
        </p:spPr>
      </p:pic>
      <p:grpSp>
        <p:nvGrpSpPr>
          <p:cNvPr id="2" name="Group 201"/>
          <p:cNvGrpSpPr>
            <a:grpSpLocks/>
          </p:cNvGrpSpPr>
          <p:nvPr userDrawn="1"/>
        </p:nvGrpSpPr>
        <p:grpSpPr bwMode="auto">
          <a:xfrm>
            <a:off x="773875" y="1410020"/>
            <a:ext cx="5651500" cy="1984842"/>
            <a:chOff x="1288" y="1521"/>
            <a:chExt cx="3916" cy="1417"/>
          </a:xfrm>
        </p:grpSpPr>
        <p:cxnSp>
          <p:nvCxnSpPr>
            <p:cNvPr id="6" name="Straight Connector 11"/>
            <p:cNvCxnSpPr>
              <a:cxnSpLocks noChangeShapeType="1"/>
            </p:cNvCxnSpPr>
            <p:nvPr/>
          </p:nvCxnSpPr>
          <p:spPr bwMode="auto">
            <a:xfrm rot="16200000" flipH="1">
              <a:off x="579" y="2230"/>
              <a:ext cx="1417" cy="0"/>
            </a:xfrm>
            <a:prstGeom prst="line">
              <a:avLst/>
            </a:prstGeom>
            <a:noFill/>
            <a:ln w="76200" cap="rnd" algn="ctr">
              <a:solidFill>
                <a:schemeClr val="tx2"/>
              </a:solidFill>
              <a:round/>
              <a:headEnd/>
              <a:tailEnd/>
            </a:ln>
          </p:spPr>
        </p:cxnSp>
        <p:cxnSp>
          <p:nvCxnSpPr>
            <p:cNvPr id="7" name="Straight Connector 12"/>
            <p:cNvCxnSpPr>
              <a:cxnSpLocks noChangeShapeType="1"/>
            </p:cNvCxnSpPr>
            <p:nvPr/>
          </p:nvCxnSpPr>
          <p:spPr bwMode="auto">
            <a:xfrm rot="16200000" flipH="1">
              <a:off x="4495" y="2230"/>
              <a:ext cx="1417" cy="0"/>
            </a:xfrm>
            <a:prstGeom prst="line">
              <a:avLst/>
            </a:prstGeom>
            <a:noFill/>
            <a:ln w="76200" cap="rnd" algn="ctr">
              <a:solidFill>
                <a:schemeClr val="tx2"/>
              </a:solidFill>
              <a:round/>
              <a:headEnd/>
              <a:tailEnd/>
            </a:ln>
          </p:spPr>
        </p:cxnSp>
      </p:grpSp>
    </p:spTree>
    <p:extLst>
      <p:ext uri="{BB962C8B-B14F-4D97-AF65-F5344CB8AC3E}">
        <p14:creationId xmlns:p14="http://schemas.microsoft.com/office/powerpoint/2010/main" val="14902926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b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23455" y="2692372"/>
            <a:ext cx="7897091" cy="470647"/>
          </a:xfr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>
            <a:lvl1pPr algn="l" defTabSz="914608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lang="en-US" sz="1800" b="1" kern="1200" dirty="0" smtClean="0">
                <a:solidFill>
                  <a:schemeClr val="tx2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Rounded Rectangle 3"/>
          <p:cNvSpPr/>
          <p:nvPr userDrawn="1"/>
        </p:nvSpPr>
        <p:spPr bwMode="auto">
          <a:xfrm>
            <a:off x="623455" y="3227294"/>
            <a:ext cx="7897091" cy="57176"/>
          </a:xfrm>
          <a:prstGeom prst="roundRect">
            <a:avLst/>
          </a:prstGeom>
          <a:solidFill>
            <a:schemeClr val="tx2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25400" dir="5400000" algn="ctr" rotWithShape="0">
              <a:schemeClr val="tx2">
                <a:alpha val="33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0" tIns="0" rIns="16412" bIns="16412" numCol="1" rtlCol="0" anchor="ctr" anchorCtr="0" compatLnSpc="1">
            <a:prstTxWarp prst="textNoShape">
              <a:avLst/>
            </a:prstTxWarp>
          </a:bodyPr>
          <a:lstStyle/>
          <a:p>
            <a:pPr defTabSz="820583"/>
            <a:endParaRPr lang="en-GB" sz="1300" dirty="0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5898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lIns="91429" tIns="45714" rIns="91429" bIns="45714"/>
          <a:lstStyle/>
          <a:p>
            <a:pPr algn="ctr"/>
            <a:endParaRPr lang="ru-RU" sz="13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lIns="91429" tIns="45714" rIns="91429" bIns="45714"/>
          <a:lstStyle/>
          <a:p>
            <a:pPr algn="ctr"/>
            <a:endParaRPr lang="ru-RU" sz="13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>
                <a:solidFill>
                  <a:srgbClr val="262624"/>
                </a:solidFill>
              </a:rPr>
              <a:pPr/>
              <a:t>‹#›</a:t>
            </a:fld>
            <a:endParaRPr lang="ru-RU" dirty="0">
              <a:solidFill>
                <a:srgbClr val="26262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531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Прямоугольник 4"/>
          <p:cNvSpPr/>
          <p:nvPr userDrawn="1"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 userDrawn="1"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Прямоугольник 6"/>
          <p:cNvSpPr/>
          <p:nvPr userDrawn="1"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Прямоугольник 7"/>
          <p:cNvSpPr/>
          <p:nvPr userDrawn="1"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Прямоугольник 9"/>
          <p:cNvSpPr/>
          <p:nvPr userDrawn="1"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11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0"/>
            <a:ext cx="38735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cs typeface="Times New Roman" pitchFamily="18" charset="0"/>
              </a:rPr>
              <a:t>М</a:t>
            </a:r>
            <a:endParaRPr lang="ru-RU" dirty="0">
              <a:latin typeface="Arial" charset="0"/>
            </a:endParaRPr>
          </a:p>
        </p:txBody>
      </p:sp>
      <p:sp>
        <p:nvSpPr>
          <p:cNvPr id="13" name="Прямоугольник 14"/>
          <p:cNvSpPr>
            <a:spLocks noChangeArrowheads="1"/>
          </p:cNvSpPr>
          <p:nvPr userDrawn="1"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cs typeface="Times New Roman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41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chemeClr val="bg1"/>
                </a:solidFill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79413"/>
            <a:ext cx="8229600" cy="498412"/>
          </a:xfrm>
        </p:spPr>
        <p:txBody>
          <a:bodyPr/>
          <a:lstStyle>
            <a:lvl1pPr>
              <a:defRPr sz="2400">
                <a:latin typeface="+mj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5861"/>
            <a:ext cx="8229600" cy="5407978"/>
          </a:xfrm>
        </p:spPr>
        <p:txBody>
          <a:bodyPr/>
          <a:lstStyle>
            <a:lvl1pPr>
              <a:defRPr sz="1400">
                <a:latin typeface="+mj-lt"/>
              </a:defRPr>
            </a:lvl1pPr>
            <a:lvl2pPr>
              <a:defRPr sz="1400">
                <a:latin typeface="+mj-lt"/>
              </a:defRPr>
            </a:lvl2pPr>
            <a:lvl3pPr>
              <a:defRPr sz="1400">
                <a:latin typeface="+mj-lt"/>
              </a:defRPr>
            </a:lvl3pPr>
            <a:lvl4pPr>
              <a:defRPr sz="1400">
                <a:latin typeface="+mj-lt"/>
              </a:defRPr>
            </a:lvl4pPr>
            <a:lvl5pPr>
              <a:defRPr sz="1400">
                <a:latin typeface="+mj-lt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5" name="Номер слайда 28"/>
          <p:cNvSpPr>
            <a:spLocks noGrp="1"/>
          </p:cNvSpPr>
          <p:nvPr>
            <p:ph type="sldNum" sz="quarter" idx="4"/>
          </p:nvPr>
        </p:nvSpPr>
        <p:spPr>
          <a:xfrm>
            <a:off x="7990904" y="14289"/>
            <a:ext cx="726376" cy="303212"/>
          </a:xfrm>
          <a:prstGeom prst="rect">
            <a:avLst/>
          </a:prstGeom>
        </p:spPr>
        <p:txBody>
          <a:bodyPr vert="horz" anchor="b"/>
          <a:lstStyle>
            <a:lvl1pPr algn="r">
              <a:defRPr sz="180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390790C-28AD-4057-B5AE-EE6E851BBDA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33614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7"/>
          <p:cNvSpPr>
            <a:spLocks noGrp="1"/>
          </p:cNvSpPr>
          <p:nvPr>
            <p:ph type="dt" sz="half" idx="10"/>
          </p:nvPr>
        </p:nvSpPr>
        <p:spPr>
          <a:xfrm>
            <a:off x="1782763" y="6080125"/>
            <a:ext cx="960437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2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8F278-AD0F-4390-9A75-D5FFC3BC68B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4478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2352675"/>
            <a:ext cx="3991708" cy="4286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41984" y="2352675"/>
            <a:ext cx="3993174" cy="4286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327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cs typeface="Times New Roman" pitchFamily="18" charset="0"/>
              </a:rPr>
              <a:t>М</a:t>
            </a:r>
            <a:endParaRPr lang="ru-RU" dirty="0">
              <a:latin typeface="Arial" charset="0"/>
            </a:endParaRPr>
          </a:p>
        </p:txBody>
      </p:sp>
      <p:sp>
        <p:nvSpPr>
          <p:cNvPr id="8" name="Прямоугольник 6"/>
          <p:cNvSpPr>
            <a:spLocks noChangeArrowheads="1"/>
          </p:cNvSpPr>
          <p:nvPr userDrawn="1"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cs typeface="Times New Roman" pitchFamily="18" charset="0"/>
            </a:endParaRPr>
          </a:p>
        </p:txBody>
      </p:sp>
      <p:sp>
        <p:nvSpPr>
          <p:cNvPr id="9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41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chemeClr val="bg1"/>
                </a:solidFill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3" name="Прямоугольник 12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Прямоугольник 13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Прямоугольник 15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cs typeface="Times New Roman" pitchFamily="18" charset="0"/>
              </a:rPr>
              <a:t>М</a:t>
            </a:r>
            <a:endParaRPr lang="ru-RU" dirty="0">
              <a:latin typeface="Arial" charset="0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 userDrawn="1"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cs typeface="Times New Roman" pitchFamily="18" charset="0"/>
            </a:endParaRPr>
          </a:p>
        </p:txBody>
      </p:sp>
      <p:sp>
        <p:nvSpPr>
          <p:cNvPr id="19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41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chemeClr val="bg1"/>
                </a:solidFill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35081" y="271690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1" name="Дата 25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2" name="Нижний колонтитул 27"/>
          <p:cNvSpPr>
            <a:spLocks noGrp="1"/>
          </p:cNvSpPr>
          <p:nvPr>
            <p:ph type="ftr" sz="quarter" idx="11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pic>
        <p:nvPicPr>
          <p:cNvPr id="23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0"/>
            <a:ext cx="38735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8419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115888"/>
            <a:ext cx="8229600" cy="6010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DD852A6-FC35-424F-877F-1AF3157C39C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8877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algn="ctr" defTabSz="449263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algn="ctr" defTabSz="449263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algn="ctr" defTabSz="449263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algn="ctr" defTabSz="449263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 defTabSz="449263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 dirty="0">
              <a:solidFill>
                <a:srgbClr val="FFFFFF"/>
              </a:solidFill>
            </a:endParaRPr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>
              <a:solidFill>
                <a:srgbClr val="FFFFFF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6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0" r:id="rId4" imgW="466616" imgH="509362" progId="">
                  <p:embed/>
                </p:oleObj>
              </mc:Choice>
              <mc:Fallback>
                <p:oleObj r:id="rId4" imgW="466616" imgH="509362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37600" y="0"/>
                        <a:ext cx="4064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>
              <a:solidFill>
                <a:srgbClr val="FFFFFF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idx="10"/>
          </p:nvPr>
        </p:nvSpPr>
        <p:spPr>
          <a:xfrm>
            <a:off x="685800" y="6248400"/>
            <a:ext cx="1881188" cy="433388"/>
          </a:xfrm>
          <a:prstGeom prst="rect">
            <a:avLst/>
          </a:prstGeom>
        </p:spPr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idx="11"/>
          </p:nvPr>
        </p:nvSpPr>
        <p:spPr>
          <a:xfrm>
            <a:off x="3124200" y="6248400"/>
            <a:ext cx="2871788" cy="433388"/>
          </a:xfrm>
          <a:prstGeom prst="rect">
            <a:avLst/>
          </a:prstGeom>
        </p:spPr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048EB0CB-5950-4B13-807D-F30C893BC7F0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787109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31115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50800" cap="rnd" cmpd="thickThin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 anchor="ctr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marL="1079500" indent="0" eaLnBrk="1" hangingPunct="1">
              <a:defRPr/>
            </a:pPr>
            <a:r>
              <a:rPr lang="en-US" altLang="ru-RU" sz="1400" dirty="0" smtClean="0">
                <a:solidFill>
                  <a:srgbClr val="FFFFFF"/>
                </a:solidFill>
                <a:latin typeface="+mj-lt"/>
              </a:rPr>
              <a:t>08.04.2015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50800" cap="rnd" cmpd="thickThin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 anchor="ctr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endParaRPr lang="en-US" altLang="ru-RU" dirty="0" smtClean="0">
              <a:solidFill>
                <a:srgbClr val="FFFFFF"/>
              </a:solidFill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50800" cap="rnd" cmpd="thickThin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 anchor="ctr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endParaRPr lang="en-US" altLang="ru-RU" dirty="0" smtClean="0">
              <a:solidFill>
                <a:srgbClr val="FFFFFF"/>
              </a:solidFill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50800" cap="rnd" cmpd="thickThin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 anchor="ctr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endParaRPr lang="en-US" altLang="ru-RU" dirty="0" smtClean="0">
              <a:solidFill>
                <a:srgbClr val="FFFFFF"/>
              </a:solidFill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3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50800" cap="rnd" cmpd="thickThin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 anchor="ctr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endParaRPr lang="en-US" altLang="ru-RU" dirty="0" smtClean="0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50800" cap="rnd" cmpd="thickThin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 anchor="ctr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endParaRPr lang="en-US" altLang="ru-RU" dirty="0" smtClean="0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50800" cap="rnd" cmpd="thickThin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 anchor="ctr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endParaRPr lang="en-US" altLang="ru-RU" dirty="0" smtClean="0">
              <a:solidFill>
                <a:srgbClr val="FFFFFF"/>
              </a:solidFill>
            </a:endParaRPr>
          </a:p>
        </p:txBody>
      </p:sp>
      <p:pic>
        <p:nvPicPr>
          <p:cNvPr id="9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0"/>
            <a:ext cx="38735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>
            <a:spLocks noChangeArrowheads="1"/>
          </p:cNvSpPr>
          <p:nvPr userDrawn="1"/>
        </p:nvSpPr>
        <p:spPr bwMode="auto">
          <a:xfrm>
            <a:off x="541338" y="0"/>
            <a:ext cx="463550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l" eaLnBrk="1" hangingPunct="1">
              <a:defRPr/>
            </a:pPr>
            <a:r>
              <a:rPr lang="ru-RU" altLang="ru-RU" sz="2000" dirty="0" smtClean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altLang="ru-RU" dirty="0" smtClean="0">
              <a:latin typeface="Arial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 userDrawn="1"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l" eaLnBrk="1" hangingPunct="1">
              <a:defRPr/>
            </a:pPr>
            <a:r>
              <a:rPr lang="ru-RU" altLang="ru-RU" sz="1600" dirty="0" smtClean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altLang="ru-RU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41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algn="l" eaLnBrk="1" hangingPunct="1">
              <a:defRPr/>
            </a:pPr>
            <a:r>
              <a:rPr lang="ru-RU" altLang="ru-RU" sz="2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alt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Номер слайда 28"/>
          <p:cNvSpPr>
            <a:spLocks noGrp="1"/>
          </p:cNvSpPr>
          <p:nvPr>
            <p:ph type="sldNum" sz="quarter" idx="4"/>
          </p:nvPr>
        </p:nvSpPr>
        <p:spPr>
          <a:xfrm>
            <a:off x="8216805" y="1587"/>
            <a:ext cx="726376" cy="303212"/>
          </a:xfrm>
          <a:prstGeom prst="rect">
            <a:avLst/>
          </a:prstGeom>
        </p:spPr>
        <p:txBody>
          <a:bodyPr vert="horz" anchor="b"/>
          <a:lstStyle>
            <a:lvl1pPr algn="r">
              <a:defRPr sz="180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390790C-28AD-4057-B5AE-EE6E851BBDA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04067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30616" y="2465776"/>
            <a:ext cx="5070764" cy="446276"/>
          </a:xfrm>
          <a:ln algn="ctr"/>
        </p:spPr>
        <p:txBody>
          <a:bodyPr wrap="square" tIns="0" bIns="0" anchor="b">
            <a:spAutoFit/>
          </a:bodyPr>
          <a:lstStyle>
            <a:lvl1pPr>
              <a:lnSpc>
                <a:spcPct val="100000"/>
              </a:lnSpc>
              <a:defRPr sz="2900">
                <a:solidFill>
                  <a:schemeClr val="accent1"/>
                </a:solidFill>
                <a:latin typeface="Trebuchet MS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34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30617" y="2960237"/>
            <a:ext cx="5070764" cy="276999"/>
          </a:xfrm>
        </p:spPr>
        <p:txBody>
          <a:bodyPr wrap="square" lIns="16412" tIns="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808"/>
              </a:spcBef>
              <a:buClr>
                <a:schemeClr val="tx2"/>
              </a:buClr>
              <a:buSzTx/>
              <a:buFont typeface="Wingdings" pitchFamily="2" charset="2"/>
              <a:buNone/>
              <a:defRPr sz="1800">
                <a:solidFill>
                  <a:srgbClr val="0A6D39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1130616" y="4248374"/>
            <a:ext cx="3312102" cy="458096"/>
          </a:xfrm>
        </p:spPr>
        <p:txBody>
          <a:bodyPr lIns="16412" tIns="0" rIns="0" bIns="0"/>
          <a:lstStyle>
            <a:lvl1pPr>
              <a:lnSpc>
                <a:spcPct val="110000"/>
              </a:lnSpc>
              <a:spcBef>
                <a:spcPts val="63"/>
              </a:spcBef>
              <a:buNone/>
              <a:defRPr baseline="0"/>
            </a:lvl1pPr>
          </a:lstStyle>
          <a:p>
            <a:pPr lvl="0"/>
            <a:r>
              <a:rPr lang="en-US" dirty="0" smtClean="0"/>
              <a:t>Date</a:t>
            </a:r>
          </a:p>
          <a:p>
            <a:pPr lvl="0"/>
            <a:r>
              <a:rPr lang="en-US" dirty="0" smtClean="0"/>
              <a:t>Speaker Name</a:t>
            </a:r>
          </a:p>
        </p:txBody>
      </p:sp>
      <p:pic>
        <p:nvPicPr>
          <p:cNvPr id="9" name="Picture 164" descr="Bar_Bevel_2C_V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2836" y="839097"/>
            <a:ext cx="2078182" cy="359989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 bwMode="auto">
          <a:xfrm>
            <a:off x="277091" y="672353"/>
            <a:ext cx="3186545" cy="672353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16412" bIns="16412" numCol="1" rtlCol="0" anchor="ctr" anchorCtr="0" compatLnSpc="1">
            <a:prstTxWarp prst="textNoShape">
              <a:avLst/>
            </a:prstTxWarp>
          </a:bodyPr>
          <a:lstStyle/>
          <a:p>
            <a:pPr defTabSz="820583"/>
            <a:endParaRPr lang="en-GB" sz="1300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cxnSp>
        <p:nvCxnSpPr>
          <p:cNvPr id="11" name="Straight Connector 11"/>
          <p:cNvCxnSpPr>
            <a:cxnSpLocks noChangeShapeType="1"/>
          </p:cNvCxnSpPr>
          <p:nvPr userDrawn="1"/>
        </p:nvCxnSpPr>
        <p:spPr bwMode="auto">
          <a:xfrm rot="16200000" flipH="1">
            <a:off x="-118265" y="2990268"/>
            <a:ext cx="1984842" cy="0"/>
          </a:xfrm>
          <a:prstGeom prst="line">
            <a:avLst/>
          </a:prstGeom>
          <a:noFill/>
          <a:ln w="76200" cap="rnd" algn="ctr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13" name="Straight Connector 11"/>
          <p:cNvCxnSpPr>
            <a:cxnSpLocks noChangeShapeType="1"/>
          </p:cNvCxnSpPr>
          <p:nvPr userDrawn="1"/>
        </p:nvCxnSpPr>
        <p:spPr bwMode="auto">
          <a:xfrm rot="16200000" flipH="1">
            <a:off x="5380670" y="3009480"/>
            <a:ext cx="1984842" cy="0"/>
          </a:xfrm>
          <a:prstGeom prst="line">
            <a:avLst/>
          </a:prstGeom>
          <a:noFill/>
          <a:ln w="76200" cap="rnd" algn="ctr">
            <a:solidFill>
              <a:schemeClr val="tx2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2547010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401638"/>
            <a:ext cx="8229600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016125"/>
            <a:ext cx="8229600" cy="455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1" name="Номер слайда 28"/>
          <p:cNvSpPr>
            <a:spLocks noGrp="1"/>
          </p:cNvSpPr>
          <p:nvPr>
            <p:ph type="sldNum" sz="quarter" idx="4"/>
          </p:nvPr>
        </p:nvSpPr>
        <p:spPr>
          <a:xfrm>
            <a:off x="8320088" y="1588"/>
            <a:ext cx="747712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80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390790C-28AD-4057-B5AE-EE6E851BBDA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79" r:id="rId1"/>
    <p:sldLayoutId id="2147484577" r:id="rId2"/>
    <p:sldLayoutId id="2147484576" r:id="rId3"/>
    <p:sldLayoutId id="2147484578" r:id="rId4"/>
    <p:sldLayoutId id="2147484580" r:id="rId5"/>
    <p:sldLayoutId id="2147484582" r:id="rId6"/>
    <p:sldLayoutId id="2147484589" r:id="rId7"/>
    <p:sldLayoutId id="2147484590" r:id="rId8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Times New Roman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Times New Roman" pitchFamily="18" charset="0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Times New Roman" pitchFamily="18" charset="0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Times New Roman" pitchFamily="18" charset="0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Times New Roman" pitchFamily="18" charset="0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3455" y="1479177"/>
            <a:ext cx="7897091" cy="44375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41029" rIns="16412" bIns="4102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white">
          <a:xfrm flipV="1">
            <a:off x="0" y="6177243"/>
            <a:ext cx="9144000" cy="684960"/>
          </a:xfrm>
          <a:prstGeom prst="rect">
            <a:avLst/>
          </a:prstGeom>
          <a:solidFill>
            <a:srgbClr val="FFFFFF"/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82058" tIns="41029" rIns="82058" bIns="41029" anchor="ctr"/>
          <a:lstStyle/>
          <a:p>
            <a:pPr algn="ctr">
              <a:defRPr/>
            </a:pPr>
            <a:endParaRPr lang="en-US" sz="13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48363" y="6399960"/>
            <a:ext cx="1870364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16412" bIns="16412" numCol="1" anchor="t" anchorCtr="0" compatLnSpc="1">
            <a:prstTxWarp prst="textNoShape">
              <a:avLst/>
            </a:prstTxWarp>
          </a:bodyPr>
          <a:lstStyle>
            <a:lvl1pPr algn="ctr">
              <a:defRPr sz="11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8586A89-3CE5-487F-94CB-5CB68CF8CC4D}" type="slidenum">
              <a:rPr lang="en-US">
                <a:solidFill>
                  <a:srgbClr val="262624"/>
                </a:solidFill>
                <a:latin typeface="Arial" charset="0"/>
              </a:rPr>
              <a:pPr>
                <a:defRPr/>
              </a:pPr>
              <a:t>‹#›</a:t>
            </a:fld>
            <a:endParaRPr lang="en-US" dirty="0">
              <a:solidFill>
                <a:srgbClr val="262624"/>
              </a:solidFill>
              <a:latin typeface="Arial" charset="0"/>
            </a:endParaRPr>
          </a:p>
        </p:txBody>
      </p:sp>
      <p:sp>
        <p:nvSpPr>
          <p:cNvPr id="4103" name="Rectangle 145"/>
          <p:cNvSpPr>
            <a:spLocks noGrp="1" noChangeArrowheads="1"/>
          </p:cNvSpPr>
          <p:nvPr>
            <p:ph type="title"/>
          </p:nvPr>
        </p:nvSpPr>
        <p:spPr bwMode="auto">
          <a:xfrm>
            <a:off x="623455" y="470647"/>
            <a:ext cx="7897091" cy="470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14" rIns="0" bIns="45714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-1246909" y="1680882"/>
            <a:ext cx="969818" cy="403412"/>
          </a:xfrm>
          <a:prstGeom prst="rect">
            <a:avLst/>
          </a:prstGeom>
          <a:solidFill>
            <a:srgbClr val="09633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16412" bIns="16412" numCol="1" rtlCol="0" anchor="ctr" anchorCtr="0" compatLnSpc="1">
            <a:prstTxWarp prst="textNoShape">
              <a:avLst/>
            </a:prstTxWarp>
          </a:bodyPr>
          <a:lstStyle/>
          <a:p>
            <a:pPr algn="ctr" defTabSz="820583"/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9/99/52</a:t>
            </a: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-1246909" y="2189950"/>
            <a:ext cx="969818" cy="403412"/>
          </a:xfrm>
          <a:prstGeom prst="rect">
            <a:avLst/>
          </a:prstGeom>
          <a:solidFill>
            <a:srgbClr val="9EA09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16412" bIns="16412" numCol="1" rtlCol="0" anchor="ctr" anchorCtr="0" compatLnSpc="1">
            <a:prstTxWarp prst="textNoShape">
              <a:avLst/>
            </a:prstTxWarp>
          </a:bodyPr>
          <a:lstStyle/>
          <a:p>
            <a:pPr algn="ctr" defTabSz="820583"/>
            <a:r>
              <a:rPr lang="en-GB" sz="900" dirty="0" smtClean="0">
                <a:solidFill>
                  <a:srgbClr val="262624"/>
                </a:solidFill>
                <a:latin typeface="Arial" pitchFamily="34" charset="0"/>
              </a:rPr>
              <a:t>158/160/154</a:t>
            </a:r>
          </a:p>
        </p:txBody>
      </p:sp>
      <p:sp>
        <p:nvSpPr>
          <p:cNvPr id="13" name="Rectangle 12"/>
          <p:cNvSpPr/>
          <p:nvPr userDrawn="1"/>
        </p:nvSpPr>
        <p:spPr bwMode="auto">
          <a:xfrm>
            <a:off x="-1246909" y="2699017"/>
            <a:ext cx="969818" cy="403412"/>
          </a:xfrm>
          <a:prstGeom prst="rect">
            <a:avLst/>
          </a:prstGeom>
          <a:solidFill>
            <a:srgbClr val="877E5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16412" bIns="16412" numCol="1" rtlCol="0" anchor="ctr" anchorCtr="0" compatLnSpc="1">
            <a:prstTxWarp prst="textNoShape">
              <a:avLst/>
            </a:prstTxWarp>
          </a:bodyPr>
          <a:lstStyle/>
          <a:p>
            <a:pPr algn="ctr" defTabSz="820583"/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135/126/83</a:t>
            </a:r>
          </a:p>
        </p:txBody>
      </p:sp>
      <p:sp>
        <p:nvSpPr>
          <p:cNvPr id="14" name="Rectangle 13"/>
          <p:cNvSpPr/>
          <p:nvPr userDrawn="1"/>
        </p:nvSpPr>
        <p:spPr bwMode="auto">
          <a:xfrm>
            <a:off x="-1246909" y="3208084"/>
            <a:ext cx="969818" cy="403412"/>
          </a:xfrm>
          <a:prstGeom prst="rect">
            <a:avLst/>
          </a:prstGeom>
          <a:solidFill>
            <a:srgbClr val="AB724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16412" bIns="16412" numCol="1" rtlCol="0" anchor="ctr" anchorCtr="0" compatLnSpc="1">
            <a:prstTxWarp prst="textNoShape">
              <a:avLst/>
            </a:prstTxWarp>
          </a:bodyPr>
          <a:lstStyle/>
          <a:p>
            <a:pPr algn="ctr" defTabSz="820583"/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171/114/67</a:t>
            </a:r>
          </a:p>
        </p:txBody>
      </p:sp>
      <p:sp>
        <p:nvSpPr>
          <p:cNvPr id="15" name="Rectangle 14"/>
          <p:cNvSpPr/>
          <p:nvPr userDrawn="1"/>
        </p:nvSpPr>
        <p:spPr bwMode="auto">
          <a:xfrm>
            <a:off x="-1246909" y="3717152"/>
            <a:ext cx="969818" cy="403412"/>
          </a:xfrm>
          <a:prstGeom prst="rect">
            <a:avLst/>
          </a:prstGeom>
          <a:solidFill>
            <a:srgbClr val="09633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16412" bIns="16412" numCol="1" rtlCol="0" anchor="ctr" anchorCtr="0" compatLnSpc="1">
            <a:prstTxWarp prst="textNoShape">
              <a:avLst/>
            </a:prstTxWarp>
          </a:bodyPr>
          <a:lstStyle/>
          <a:p>
            <a:pPr algn="ctr" defTabSz="820583"/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9/99/52</a:t>
            </a:r>
          </a:p>
        </p:txBody>
      </p:sp>
      <p:sp>
        <p:nvSpPr>
          <p:cNvPr id="16" name="Rectangle 15"/>
          <p:cNvSpPr/>
          <p:nvPr userDrawn="1"/>
        </p:nvSpPr>
        <p:spPr bwMode="auto">
          <a:xfrm>
            <a:off x="-1246909" y="5244353"/>
            <a:ext cx="969818" cy="403412"/>
          </a:xfrm>
          <a:prstGeom prst="rect">
            <a:avLst/>
          </a:prstGeom>
          <a:solidFill>
            <a:srgbClr val="9A240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16412" bIns="16412" numCol="1" rtlCol="0" anchor="ctr" anchorCtr="0" compatLnSpc="1">
            <a:prstTxWarp prst="textNoShape">
              <a:avLst/>
            </a:prstTxWarp>
          </a:bodyPr>
          <a:lstStyle/>
          <a:p>
            <a:pPr algn="ctr" defTabSz="820583"/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154/36/8</a:t>
            </a:r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-1246909" y="4735286"/>
            <a:ext cx="969818" cy="403412"/>
          </a:xfrm>
          <a:prstGeom prst="rect">
            <a:avLst/>
          </a:prstGeom>
          <a:solidFill>
            <a:srgbClr val="4D4D4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16412" bIns="16412" numCol="1" rtlCol="0" anchor="ctr" anchorCtr="0" compatLnSpc="1">
            <a:prstTxWarp prst="textNoShape">
              <a:avLst/>
            </a:prstTxWarp>
          </a:bodyPr>
          <a:lstStyle/>
          <a:p>
            <a:pPr algn="ctr" defTabSz="820583"/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77/77/72</a:t>
            </a:r>
          </a:p>
        </p:txBody>
      </p:sp>
      <p:sp>
        <p:nvSpPr>
          <p:cNvPr id="18" name="Rectangle 17"/>
          <p:cNvSpPr/>
          <p:nvPr userDrawn="1"/>
        </p:nvSpPr>
        <p:spPr bwMode="auto">
          <a:xfrm>
            <a:off x="-1246909" y="4226219"/>
            <a:ext cx="969818" cy="403412"/>
          </a:xfrm>
          <a:prstGeom prst="rect">
            <a:avLst/>
          </a:prstGeom>
          <a:solidFill>
            <a:srgbClr val="6F6F6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16412" bIns="16412" numCol="1" rtlCol="0" anchor="ctr" anchorCtr="0" compatLnSpc="1">
            <a:prstTxWarp prst="textNoShape">
              <a:avLst/>
            </a:prstTxWarp>
          </a:bodyPr>
          <a:lstStyle/>
          <a:p>
            <a:pPr algn="ctr" defTabSz="820583"/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111/111/107</a:t>
            </a:r>
          </a:p>
        </p:txBody>
      </p:sp>
      <p:sp>
        <p:nvSpPr>
          <p:cNvPr id="20" name="Rounded Rectangle 19"/>
          <p:cNvSpPr/>
          <p:nvPr userDrawn="1"/>
        </p:nvSpPr>
        <p:spPr bwMode="auto">
          <a:xfrm>
            <a:off x="623455" y="6157059"/>
            <a:ext cx="7897091" cy="57176"/>
          </a:xfrm>
          <a:prstGeom prst="round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25400" dir="5400000" algn="ctr" rotWithShape="0">
              <a:schemeClr val="tx1">
                <a:alpha val="33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0" tIns="0" rIns="16412" bIns="16412" numCol="1" rtlCol="0" anchor="ctr" anchorCtr="0" compatLnSpc="1">
            <a:prstTxWarp prst="textNoShape">
              <a:avLst/>
            </a:prstTxWarp>
          </a:bodyPr>
          <a:lstStyle/>
          <a:p>
            <a:pPr defTabSz="820583"/>
            <a:endParaRPr lang="en-GB" sz="1300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1" name="Rounded Rectangle 20"/>
          <p:cNvSpPr/>
          <p:nvPr userDrawn="1"/>
        </p:nvSpPr>
        <p:spPr bwMode="auto">
          <a:xfrm>
            <a:off x="623455" y="941294"/>
            <a:ext cx="7897091" cy="57176"/>
          </a:xfrm>
          <a:prstGeom prst="round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25400" dir="5400000" algn="ctr" rotWithShape="0">
              <a:schemeClr val="tx1">
                <a:alpha val="33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0" tIns="0" rIns="16412" bIns="16412" numCol="1" rtlCol="0" anchor="ctr" anchorCtr="0" compatLnSpc="1">
            <a:prstTxWarp prst="textNoShape">
              <a:avLst/>
            </a:prstTxWarp>
          </a:bodyPr>
          <a:lstStyle/>
          <a:p>
            <a:pPr defTabSz="820583"/>
            <a:endParaRPr lang="en-GB" sz="1300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24" name="Picture 5" descr="ЛОГОТИП_emblema-3"/>
          <p:cNvPicPr preferRelativeResize="0">
            <a:picLocks noChangeArrowheads="1"/>
          </p:cNvPicPr>
          <p:nvPr userDrawn="1"/>
        </p:nvPicPr>
        <p:blipFill>
          <a:blip r:embed="rId7" cstate="print">
            <a:clrChange>
              <a:clrFrom>
                <a:srgbClr val="E6E8DB"/>
              </a:clrFrom>
              <a:clrTo>
                <a:srgbClr val="E6E8D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74182" y="6233141"/>
            <a:ext cx="346364" cy="40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1539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84" r:id="rId1"/>
    <p:sldLayoutId id="2147484585" r:id="rId2"/>
    <p:sldLayoutId id="2147484586" r:id="rId3"/>
    <p:sldLayoutId id="2147484587" r:id="rId4"/>
    <p:sldLayoutId id="2147484588" r:id="rId5"/>
  </p:sldLayoutIdLst>
  <p:hf hdr="0" ftr="0" dt="0"/>
  <p:txStyles>
    <p:titleStyle>
      <a:lvl1pPr algn="l" defTabSz="914608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j-lt"/>
          <a:ea typeface="+mj-ea"/>
          <a:cs typeface="+mj-cs"/>
        </a:defRPr>
      </a:lvl1pPr>
      <a:lvl2pPr algn="l" defTabSz="914608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defTabSz="914608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defTabSz="914608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defTabSz="914608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10291" algn="l" defTabSz="914608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820583" algn="l" defTabSz="914608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230874" algn="l" defTabSz="914608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641165" algn="l" defTabSz="914608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205146" indent="-205146" algn="l" defTabSz="914608" rtl="0" eaLnBrk="1" fontAlgn="base" hangingPunct="1">
        <a:lnSpc>
          <a:spcPct val="110000"/>
        </a:lnSpc>
        <a:spcBef>
          <a:spcPts val="905"/>
        </a:spcBef>
        <a:spcAft>
          <a:spcPct val="0"/>
        </a:spcAft>
        <a:buClr>
          <a:schemeClr val="tx2"/>
        </a:buClr>
        <a:buSzPct val="100000"/>
        <a:buFont typeface="Wingdings 2" pitchFamily="18" charset="2"/>
        <a:buChar char=""/>
        <a:defRPr lang="en-US" sz="13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410291" indent="-203721" algn="l" defTabSz="914608" rtl="0" eaLnBrk="1" fontAlgn="base" hangingPunct="1">
        <a:lnSpc>
          <a:spcPct val="110000"/>
        </a:lnSpc>
        <a:spcBef>
          <a:spcPts val="302"/>
        </a:spcBef>
        <a:spcAft>
          <a:spcPct val="0"/>
        </a:spcAft>
        <a:buClr>
          <a:schemeClr val="tx2"/>
        </a:buClr>
        <a:buSzPct val="85000"/>
        <a:buFont typeface="Wingdings 2" pitchFamily="18" charset="2"/>
        <a:buChar char=""/>
        <a:defRPr lang="en-US" sz="13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615437" indent="-203721" algn="l" defTabSz="914608" rtl="0" eaLnBrk="1" fontAlgn="base" hangingPunct="1">
        <a:lnSpc>
          <a:spcPct val="110000"/>
        </a:lnSpc>
        <a:spcBef>
          <a:spcPts val="302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"/>
        <a:defRPr lang="en-US" sz="13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819158" indent="-202296" algn="l" defTabSz="914608" rtl="0" eaLnBrk="1" fontAlgn="base" hangingPunct="1">
        <a:lnSpc>
          <a:spcPct val="110000"/>
        </a:lnSpc>
        <a:spcBef>
          <a:spcPts val="302"/>
        </a:spcBef>
        <a:spcAft>
          <a:spcPct val="0"/>
        </a:spcAft>
        <a:buClr>
          <a:schemeClr val="tx2"/>
        </a:buClr>
        <a:buSzPct val="80000"/>
        <a:buFont typeface="Wingdings 3" pitchFamily="18" charset="2"/>
        <a:buChar char=""/>
        <a:defRPr lang="en-US" sz="13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025728" indent="-205146" algn="l" defTabSz="914608" rtl="0" eaLnBrk="1" fontAlgn="base" hangingPunct="1">
        <a:lnSpc>
          <a:spcPct val="110000"/>
        </a:lnSpc>
        <a:spcBef>
          <a:spcPts val="302"/>
        </a:spcBef>
        <a:spcAft>
          <a:spcPct val="0"/>
        </a:spcAft>
        <a:buClr>
          <a:schemeClr val="tx2"/>
        </a:buClr>
        <a:buSzPct val="100000"/>
        <a:buFont typeface="Wingdings 2" pitchFamily="18" charset="2"/>
        <a:buChar char=""/>
        <a:defRPr lang="en-US" sz="13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1233723" indent="-205146" algn="l" defTabSz="914608" rtl="0" eaLnBrk="1" fontAlgn="base" hangingPunct="1">
        <a:lnSpc>
          <a:spcPct val="110000"/>
        </a:lnSpc>
        <a:spcBef>
          <a:spcPts val="302"/>
        </a:spcBef>
        <a:spcAft>
          <a:spcPct val="0"/>
        </a:spcAft>
        <a:buClr>
          <a:schemeClr val="tx2"/>
        </a:buClr>
        <a:buSzPct val="85000"/>
        <a:buFont typeface="Wingdings 2" pitchFamily="18" charset="2"/>
        <a:buChar char="¡"/>
        <a:defRPr lang="en-US" sz="1300" baseline="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1433170" indent="-199447" algn="l" defTabSz="914608" rtl="0" eaLnBrk="1" fontAlgn="base" hangingPunct="1">
        <a:lnSpc>
          <a:spcPct val="110000"/>
        </a:lnSpc>
        <a:spcBef>
          <a:spcPts val="302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w"/>
        <a:defRPr lang="en-US" sz="1300" baseline="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1641165" indent="-207995" algn="l" defTabSz="914608" rtl="0" eaLnBrk="1" fontAlgn="base" hangingPunct="1">
        <a:lnSpc>
          <a:spcPct val="110000"/>
        </a:lnSpc>
        <a:spcBef>
          <a:spcPts val="302"/>
        </a:spcBef>
        <a:spcAft>
          <a:spcPct val="0"/>
        </a:spcAft>
        <a:buClr>
          <a:schemeClr val="tx2"/>
        </a:buClr>
        <a:buSzPct val="80000"/>
        <a:buFont typeface="Wingdings 3" pitchFamily="18" charset="2"/>
        <a:buChar char=""/>
        <a:defRPr lang="en-US" sz="1300" baseline="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1846311" indent="-205146" algn="l" defTabSz="914608" rtl="0" eaLnBrk="1" fontAlgn="base" hangingPunct="1">
        <a:lnSpc>
          <a:spcPct val="110000"/>
        </a:lnSpc>
        <a:spcBef>
          <a:spcPts val="302"/>
        </a:spcBef>
        <a:spcAft>
          <a:spcPct val="0"/>
        </a:spcAft>
        <a:buClr>
          <a:schemeClr val="tx2"/>
        </a:buClr>
        <a:buSzPct val="100000"/>
        <a:buFont typeface="Wingdings 2" pitchFamily="18" charset="2"/>
        <a:buChar char=""/>
        <a:defRPr lang="en-US" sz="1300" dirty="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0291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0583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0874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1165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1456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1748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72039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82330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7"/>
          <p:cNvSpPr>
            <a:spLocks noGrp="1"/>
          </p:cNvSpPr>
          <p:nvPr>
            <p:ph type="ctrTitle" idx="4294967295"/>
          </p:nvPr>
        </p:nvSpPr>
        <p:spPr>
          <a:xfrm>
            <a:off x="360218" y="479425"/>
            <a:ext cx="8506691" cy="2773363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Отдельные новации новой редакции </a:t>
            </a:r>
            <a:br>
              <a:rPr lang="ru-RU" sz="2800" b="1" dirty="0" smtClean="0">
                <a:solidFill>
                  <a:schemeClr val="bg1"/>
                </a:solidFill>
              </a:rPr>
            </a:br>
            <a:r>
              <a:rPr lang="ru-RU" sz="2800" b="1" dirty="0" smtClean="0">
                <a:solidFill>
                  <a:schemeClr val="bg1"/>
                </a:solidFill>
              </a:rPr>
              <a:t>Бюджетного кодекса Российской Федерации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97924" y="4695568"/>
            <a:ext cx="41106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Заместитель директора Департамента бюджетной методологии Минфина России Саакян Т.В.</a:t>
            </a:r>
            <a:endParaRPr lang="ru-RU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45990"/>
            <a:ext cx="8229600" cy="6417276"/>
          </a:xfrm>
        </p:spPr>
        <p:txBody>
          <a:bodyPr/>
          <a:lstStyle/>
          <a:p>
            <a:pPr marL="109537" indent="0">
              <a:lnSpc>
                <a:spcPct val="114000"/>
              </a:lnSpc>
              <a:buNone/>
            </a:pPr>
            <a:r>
              <a:rPr lang="ru-RU" sz="1200" b="1" dirty="0" smtClean="0"/>
              <a:t>Статья 237. Организация исполнения и исполнение бюджета по расходам</a:t>
            </a:r>
          </a:p>
          <a:p>
            <a:pPr marL="109537" indent="0">
              <a:lnSpc>
                <a:spcPct val="114000"/>
              </a:lnSpc>
              <a:buNone/>
            </a:pPr>
            <a:endParaRPr lang="ru-RU" sz="1200" dirty="0" smtClean="0"/>
          </a:p>
          <a:p>
            <a:pPr marL="109537" indent="0">
              <a:lnSpc>
                <a:spcPct val="114000"/>
              </a:lnSpc>
              <a:buNone/>
            </a:pPr>
            <a:r>
              <a:rPr lang="ru-RU" sz="1200" dirty="0"/>
              <a:t>7. Администратор расходов бюджета в соответствии с доведенными ему лимитами бюджетных обязательств и лимитами долгосрочных контрактных обязательств в порядке, установленном финансовым органом с учетом общих требований, установленных Министерством финансов Российской Федерации, осуществляет принятие расходных обязательств на основании плана расходных обязательств, формируемого в соответствии с предусмотренным настоящей статьей порядком. </a:t>
            </a:r>
            <a:endParaRPr lang="ru-RU" sz="1200" dirty="0" smtClean="0"/>
          </a:p>
          <a:p>
            <a:pPr marL="109537" indent="0">
              <a:lnSpc>
                <a:spcPct val="114000"/>
              </a:lnSpc>
              <a:buNone/>
            </a:pPr>
            <a:r>
              <a:rPr lang="ru-RU" sz="1200" dirty="0" smtClean="0"/>
              <a:t>12</a:t>
            </a:r>
            <a:r>
              <a:rPr lang="ru-RU" sz="1200" dirty="0"/>
              <a:t>. Администратор расходов бюджета принимает расходные обязательства путем заключения договора (соглашения, контракта) после санкционирования их на соответствие показателям плана расходных обязательств</a:t>
            </a:r>
            <a:r>
              <a:rPr lang="ru-RU" sz="1200" dirty="0" smtClean="0"/>
              <a:t>.</a:t>
            </a:r>
          </a:p>
          <a:p>
            <a:pPr marL="109537" indent="0">
              <a:lnSpc>
                <a:spcPct val="114000"/>
              </a:lnSpc>
              <a:buNone/>
            </a:pPr>
            <a:r>
              <a:rPr lang="ru-RU" sz="1200" dirty="0" smtClean="0"/>
              <a:t>13</a:t>
            </a:r>
            <a:r>
              <a:rPr lang="ru-RU" sz="1200" dirty="0"/>
              <a:t>. Расходное и денежное обязательства подлежат постановке на учет в порядке, установленном финансовым органом, с учетом общих требований, установленных Министерством финансов Российской Федерации. </a:t>
            </a:r>
          </a:p>
          <a:p>
            <a:pPr marL="109537" indent="0">
              <a:lnSpc>
                <a:spcPct val="114000"/>
              </a:lnSpc>
              <a:buNone/>
            </a:pPr>
            <a:r>
              <a:rPr lang="ru-RU" sz="1200" dirty="0"/>
              <a:t>14. Администратор расходов бюджета подтверждает обязанность оплатить за счет средств бюджета денежные обязательства в соответствии с платежными и иными документами, необходимыми для санкционирования их оплаты</a:t>
            </a:r>
            <a:r>
              <a:rPr lang="ru-RU" sz="1200" dirty="0" smtClean="0"/>
              <a:t>.</a:t>
            </a:r>
          </a:p>
          <a:p>
            <a:pPr marL="109537" indent="0">
              <a:lnSpc>
                <a:spcPct val="114000"/>
              </a:lnSpc>
              <a:buNone/>
            </a:pPr>
            <a:r>
              <a:rPr lang="ru-RU" sz="1200" dirty="0" smtClean="0"/>
              <a:t>15</a:t>
            </a:r>
            <a:r>
              <a:rPr lang="ru-RU" sz="1200" dirty="0"/>
              <a:t>. Санкционирование операций, связанных с планированием расходных обязательств, принятием и исполнением расходных и денежных обязательств, осуществляется в порядке, установленном соответствующим финансовым органом, с учетом общих требований, установленных Министерством финансов Российской Федерации. Санкционирование оплаты денежных обязательств осуществляется после проведения проверки документов, предусмотренных порядком, определенным настоящей частью. </a:t>
            </a:r>
          </a:p>
          <a:p>
            <a:pPr marL="109537" indent="0">
              <a:lnSpc>
                <a:spcPct val="114000"/>
              </a:lnSpc>
              <a:buNone/>
            </a:pPr>
            <a:r>
              <a:rPr lang="ru-RU" sz="1200" dirty="0"/>
              <a:t>16. Санкционирование оплаты денежных обязательств, источником финансового обеспечения которых являются субсидии, субвенции и иные межбюджетные трансферты, имеющие целевое назначение, предоставленные из федерального бюджета (регионального бюджета) региональным бюджетам (местным бюджетам), осуществляется в порядке, установленном для администраторов расходов федерального бюджета (администраторов расходов регионального бюджета). </a:t>
            </a:r>
          </a:p>
          <a:p>
            <a:pPr marL="109537" indent="0">
              <a:lnSpc>
                <a:spcPct val="114000"/>
              </a:lnSpc>
              <a:buNone/>
            </a:pPr>
            <a:r>
              <a:rPr lang="ru-RU" sz="1200" dirty="0"/>
              <a:t>17. Подтверждение исполнения денежных обязательств осуществляется на основании распоряжений на перечисление денежных средств, подтверждающих списание денежных средств с единого счета бюджета в пользу физических или юридических лиц, другого бюджета, субъектов международного права.</a:t>
            </a:r>
            <a:endParaRPr lang="ru-RU" sz="12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390790C-28AD-4057-B5AE-EE6E851BBDA6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6120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215900" y="463390"/>
            <a:ext cx="8712200" cy="580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1" tIns="45715" rIns="91431" bIns="45715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2200">
                <a:latin typeface="+mj-lt"/>
                <a:cs typeface="Times New Roman" pitchFamily="18" charset="0"/>
              </a:defRPr>
            </a:lvl1pPr>
            <a:lvl2pPr algn="ctr" eaLnBrk="0" hangingPunct="0">
              <a:defRPr sz="3200"/>
            </a:lvl2pPr>
            <a:lvl3pPr algn="ctr" eaLnBrk="0" hangingPunct="0">
              <a:defRPr sz="3200"/>
            </a:lvl3pPr>
            <a:lvl4pPr algn="ctr" eaLnBrk="0" hangingPunct="0">
              <a:defRPr sz="3200"/>
            </a:lvl4pPr>
            <a:lvl5pPr algn="ctr" eaLnBrk="0" hangingPunct="0">
              <a:defRPr sz="3200"/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ru-RU" dirty="0"/>
              <a:t>Уточнение полномочий по государственному (муниципальному) финансовому контролю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390790C-28AD-4057-B5AE-EE6E851BBDA6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sp>
        <p:nvSpPr>
          <p:cNvPr id="3" name="Блок-схема: знак завершения 2"/>
          <p:cNvSpPr/>
          <p:nvPr/>
        </p:nvSpPr>
        <p:spPr>
          <a:xfrm>
            <a:off x="2336800" y="1523999"/>
            <a:ext cx="4252686" cy="667657"/>
          </a:xfrm>
          <a:prstGeom prst="flowChartTerminator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Казначейское санкционирование операций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49084" y="2467428"/>
            <a:ext cx="2525486" cy="82731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Только участников бюджетного процесса</a:t>
            </a:r>
            <a:endParaRPr lang="ru-RU" sz="1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820228" y="2467428"/>
            <a:ext cx="2525486" cy="82731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Всех, кому открыты лицевые счета в ФК</a:t>
            </a:r>
            <a:endParaRPr lang="ru-RU" sz="1600" dirty="0"/>
          </a:p>
        </p:txBody>
      </p:sp>
      <p:sp>
        <p:nvSpPr>
          <p:cNvPr id="19" name="Блок-схема: знак завершения 18"/>
          <p:cNvSpPr/>
          <p:nvPr/>
        </p:nvSpPr>
        <p:spPr>
          <a:xfrm>
            <a:off x="2322286" y="3585027"/>
            <a:ext cx="4252686" cy="667657"/>
          </a:xfrm>
          <a:prstGeom prst="flowChartTerminato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Внутренний </a:t>
            </a:r>
            <a:r>
              <a:rPr lang="ru-RU" dirty="0" err="1" smtClean="0"/>
              <a:t>госфинконтроль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921656" y="1223219"/>
            <a:ext cx="937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Сейчас</a:t>
            </a:r>
            <a:endParaRPr lang="ru-RU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6865257" y="1223219"/>
            <a:ext cx="1620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Предлагается</a:t>
            </a:r>
            <a:endParaRPr lang="ru-RU" b="1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15900" y="4441372"/>
            <a:ext cx="3975394" cy="2191657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Только за соблюдением законодательства, достоверностью отчетности о реализации госпрограмм, соблюдение условий </a:t>
            </a:r>
            <a:r>
              <a:rPr lang="ru-RU" sz="1600" dirty="0"/>
              <a:t>д</a:t>
            </a:r>
            <a:r>
              <a:rPr lang="ru-RU" sz="1600" dirty="0" smtClean="0"/>
              <a:t>оговоров с ЮЛ о предоставлении средств</a:t>
            </a:r>
            <a:endParaRPr lang="ru-RU" sz="16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5283200" y="4441372"/>
            <a:ext cx="3599542" cy="224245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+</a:t>
            </a:r>
          </a:p>
          <a:p>
            <a:pPr algn="ctr"/>
            <a:r>
              <a:rPr lang="ru-RU" sz="1600" dirty="0"/>
              <a:t>достоверность планов ФХД, проверка соблюдения условий госконтрактов, условий использования кредитов, обеспеченных </a:t>
            </a:r>
            <a:r>
              <a:rPr lang="ru-RU" sz="1600" dirty="0" smtClean="0"/>
              <a:t>госгарантиями</a:t>
            </a:r>
            <a:r>
              <a:rPr lang="ru-RU" sz="1600" dirty="0"/>
              <a:t>, условий размещения средств бюджета в ценные бумаги юрлиц </a:t>
            </a:r>
          </a:p>
          <a:p>
            <a:pPr algn="ctr"/>
            <a:endParaRPr lang="ru-RU" sz="1600" dirty="0"/>
          </a:p>
        </p:txBody>
      </p:sp>
      <p:sp>
        <p:nvSpPr>
          <p:cNvPr id="29" name="Стрелка вправо 28"/>
          <p:cNvSpPr/>
          <p:nvPr/>
        </p:nvSpPr>
        <p:spPr>
          <a:xfrm>
            <a:off x="3918857" y="2699657"/>
            <a:ext cx="1364343" cy="449943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  <p:sp>
        <p:nvSpPr>
          <p:cNvPr id="30" name="Стрелка вправо 29"/>
          <p:cNvSpPr/>
          <p:nvPr/>
        </p:nvSpPr>
        <p:spPr>
          <a:xfrm>
            <a:off x="4020457" y="5312228"/>
            <a:ext cx="1364343" cy="449943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597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ru-RU" sz="2000" dirty="0" smtClean="0">
                <a:latin typeface="+mn-lt"/>
              </a:rPr>
              <a:t>Корректировки понятийного аппарата</a:t>
            </a:r>
            <a:endParaRPr lang="ru-RU" sz="2000" dirty="0">
              <a:latin typeface="+mn-lt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00957" y="1104175"/>
            <a:ext cx="8229600" cy="5156925"/>
          </a:xfrm>
        </p:spPr>
        <p:txBody>
          <a:bodyPr/>
          <a:lstStyle/>
          <a:p>
            <a:pPr algn="just">
              <a:spcBef>
                <a:spcPts val="0"/>
              </a:spcBef>
              <a:spcAft>
                <a:spcPts val="1200"/>
              </a:spcAft>
            </a:pPr>
            <a:r>
              <a:rPr lang="ru-RU" sz="1800" dirty="0" smtClean="0"/>
              <a:t>Понятие </a:t>
            </a:r>
            <a:r>
              <a:rPr lang="ru-RU" sz="1800" dirty="0"/>
              <a:t>"получатель бюджетных средств" заменяется понятием "</a:t>
            </a:r>
            <a:r>
              <a:rPr lang="ru-RU" sz="1800" b="1" dirty="0"/>
              <a:t>администратор расходов бюджета</a:t>
            </a:r>
            <a:r>
              <a:rPr lang="ru-RU" sz="1800" dirty="0" smtClean="0"/>
              <a:t>", т.к. этот участник бюджетного процесса прежде всего управляет расходами, а не получает денежные средства</a:t>
            </a:r>
          </a:p>
          <a:p>
            <a:pPr lvl="0" algn="just">
              <a:spcBef>
                <a:spcPts val="0"/>
              </a:spcBef>
              <a:spcAft>
                <a:spcPts val="1200"/>
              </a:spcAft>
            </a:pPr>
            <a:r>
              <a:rPr lang="ru-RU" sz="1800" dirty="0" smtClean="0"/>
              <a:t>Новое понятие </a:t>
            </a:r>
            <a:r>
              <a:rPr lang="ru-RU" sz="1800" b="1" dirty="0" smtClean="0"/>
              <a:t>"Получатель </a:t>
            </a:r>
            <a:r>
              <a:rPr lang="ru-RU" sz="1800" b="1" dirty="0"/>
              <a:t>средств из </a:t>
            </a:r>
            <a:r>
              <a:rPr lang="ru-RU" sz="1800" b="1" dirty="0" smtClean="0"/>
              <a:t>бюджета" </a:t>
            </a:r>
            <a:r>
              <a:rPr lang="ru-RU" sz="1800" dirty="0"/>
              <a:t>– физическое лицо -  производитель </a:t>
            </a:r>
            <a:r>
              <a:rPr lang="ru-RU" sz="1800" dirty="0" smtClean="0"/>
              <a:t>товаров (работ</a:t>
            </a:r>
            <a:r>
              <a:rPr lang="ru-RU" sz="1800" dirty="0"/>
              <a:t> </a:t>
            </a:r>
            <a:r>
              <a:rPr lang="ru-RU" sz="1800" dirty="0" smtClean="0"/>
              <a:t>и услуг), </a:t>
            </a:r>
            <a:r>
              <a:rPr lang="ru-RU" sz="1800" dirty="0"/>
              <a:t>юридическое лицо (не являющееся участником бюджетного процесса, </a:t>
            </a:r>
            <a:r>
              <a:rPr lang="ru-RU" sz="1800" dirty="0" smtClean="0"/>
              <a:t>бюджетным и </a:t>
            </a:r>
            <a:r>
              <a:rPr lang="ru-RU" sz="1800" dirty="0"/>
              <a:t>автономным учреждением), индивидуальный предприниматель, которым предоставляются средства из </a:t>
            </a:r>
            <a:r>
              <a:rPr lang="ru-RU" sz="1800" dirty="0" smtClean="0"/>
              <a:t>бюджета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390790C-28AD-4057-B5AE-EE6E851BBDA6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237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Новое понятие "Публичное обязательство"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31800" y="962661"/>
            <a:ext cx="8229600" cy="2860039"/>
          </a:xfrm>
        </p:spPr>
        <p:txBody>
          <a:bodyPr/>
          <a:lstStyle/>
          <a:p>
            <a:pPr marL="109537" indent="0" algn="just">
              <a:buNone/>
            </a:pPr>
            <a:r>
              <a:rPr lang="ru-RU" sz="1600" b="1" dirty="0"/>
              <a:t>П</a:t>
            </a:r>
            <a:r>
              <a:rPr lang="ru-RU" sz="1600" b="1" dirty="0" smtClean="0"/>
              <a:t>убличные </a:t>
            </a:r>
            <a:r>
              <a:rPr lang="ru-RU" sz="1600" dirty="0"/>
              <a:t>обязательства – </a:t>
            </a:r>
            <a:r>
              <a:rPr lang="ru-RU" sz="1600" b="1" dirty="0"/>
              <a:t>обязанность</a:t>
            </a:r>
            <a:r>
              <a:rPr lang="ru-RU" sz="1600" dirty="0"/>
              <a:t> публично-правового образования предоставить средства из бюджета физическому и юридическому лицу, другому бюджету и субъекту международного права по установленным </a:t>
            </a:r>
            <a:r>
              <a:rPr lang="ru-RU" sz="1600" dirty="0" smtClean="0"/>
              <a:t>БК РФ основаниям</a:t>
            </a:r>
          </a:p>
          <a:p>
            <a:pPr marL="109537" lvl="0" indent="0" algn="just">
              <a:buNone/>
            </a:pPr>
            <a:r>
              <a:rPr lang="ru-RU" sz="1600" b="1" dirty="0" smtClean="0"/>
              <a:t>Расходные</a:t>
            </a:r>
            <a:r>
              <a:rPr lang="ru-RU" sz="1600" dirty="0" smtClean="0"/>
              <a:t> </a:t>
            </a:r>
            <a:r>
              <a:rPr lang="ru-RU" sz="1600" dirty="0"/>
              <a:t>обязательства – </a:t>
            </a:r>
            <a:r>
              <a:rPr lang="ru-RU" sz="1600" b="1" dirty="0"/>
              <a:t>публичные обязательства, подлежащие отражению в расходах бюджета</a:t>
            </a:r>
            <a:r>
              <a:rPr lang="ru-RU" sz="1600" dirty="0"/>
              <a:t> при планировании, исполнении бюджета, осуществлении учета и составлении отчетности об исполнении </a:t>
            </a:r>
            <a:r>
              <a:rPr lang="ru-RU" sz="1600" dirty="0" smtClean="0"/>
              <a:t>бюджета</a:t>
            </a:r>
          </a:p>
          <a:p>
            <a:pPr marL="109537" lvl="0" indent="0" algn="just">
              <a:buNone/>
            </a:pPr>
            <a:r>
              <a:rPr lang="ru-RU" sz="1600" b="1" dirty="0" smtClean="0"/>
              <a:t>Бюджетные</a:t>
            </a:r>
            <a:r>
              <a:rPr lang="ru-RU" sz="1600" dirty="0" smtClean="0"/>
              <a:t> </a:t>
            </a:r>
            <a:r>
              <a:rPr lang="ru-RU" sz="1600" dirty="0"/>
              <a:t>обязательства – </a:t>
            </a:r>
            <a:r>
              <a:rPr lang="ru-RU" sz="1600" b="1" dirty="0"/>
              <a:t>публичные обязательства, подлежащие исполнению </a:t>
            </a:r>
            <a:r>
              <a:rPr lang="ru-RU" sz="1600" dirty="0"/>
              <a:t>в соответствующем финансовом </a:t>
            </a:r>
            <a:r>
              <a:rPr lang="ru-RU" sz="1600" dirty="0" smtClean="0"/>
              <a:t>году</a:t>
            </a:r>
          </a:p>
          <a:p>
            <a:pPr marL="109537" lvl="0" indent="0" algn="just">
              <a:buNone/>
            </a:pPr>
            <a:r>
              <a:rPr lang="ru-RU" sz="1600" b="1" dirty="0"/>
              <a:t>Д</a:t>
            </a:r>
            <a:r>
              <a:rPr lang="ru-RU" sz="1600" b="1" dirty="0" smtClean="0"/>
              <a:t>енежное</a:t>
            </a:r>
            <a:r>
              <a:rPr lang="ru-RU" sz="1600" dirty="0" smtClean="0"/>
              <a:t> </a:t>
            </a:r>
            <a:r>
              <a:rPr lang="ru-RU" sz="1600" dirty="0"/>
              <a:t>обязательство – </a:t>
            </a:r>
            <a:r>
              <a:rPr lang="ru-RU" sz="1600" b="1" dirty="0"/>
              <a:t>обязанность</a:t>
            </a:r>
            <a:r>
              <a:rPr lang="ru-RU" sz="1600" dirty="0"/>
              <a:t> администратора расходов бюджета </a:t>
            </a:r>
            <a:r>
              <a:rPr lang="ru-RU" sz="1600" b="1" dirty="0"/>
              <a:t>уплатить</a:t>
            </a:r>
            <a:r>
              <a:rPr lang="ru-RU" sz="1600" dirty="0"/>
              <a:t> в бюджет, физическому лицу, юридическому лицу, индивидуальному предпринимателю за счет средств бюджета определенные денежные средства </a:t>
            </a:r>
          </a:p>
          <a:p>
            <a:pPr marL="109537" indent="0" algn="just">
              <a:buNone/>
            </a:pPr>
            <a:endParaRPr lang="ru-RU" sz="16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390790C-28AD-4057-B5AE-EE6E851BBDA6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59849101"/>
              </p:ext>
            </p:extLst>
          </p:nvPr>
        </p:nvGraphicFramePr>
        <p:xfrm>
          <a:off x="279400" y="3975100"/>
          <a:ext cx="8445500" cy="2654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27000" y="4152900"/>
            <a:ext cx="2247900" cy="25273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27000" y="6336268"/>
            <a:ext cx="795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Новое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8" name="Picture 3" descr="C:\Users\1491\AppData\Local\Microsoft\Windows\Temporary Internet Files\Content.IE5\X93MNUZH\MC900432625[1]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7718" y="4979699"/>
            <a:ext cx="452282" cy="43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109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243374"/>
            <a:ext cx="8229600" cy="70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2400">
                <a:latin typeface="+mj-lt"/>
                <a:ea typeface="+mj-ea"/>
                <a:cs typeface="+mj-cs"/>
              </a:defRPr>
            </a:lvl1pPr>
            <a:lvl2pPr algn="ctr" eaLnBrk="0" hangingPunct="0">
              <a:defRPr sz="3200"/>
            </a:lvl2pPr>
            <a:lvl3pPr algn="ctr" eaLnBrk="0" hangingPunct="0">
              <a:defRPr sz="3200"/>
            </a:lvl3pPr>
            <a:lvl4pPr algn="ctr" eaLnBrk="0" hangingPunct="0">
              <a:defRPr sz="3200"/>
            </a:lvl4pPr>
            <a:lvl5pPr algn="ctr" eaLnBrk="0" hangingPunct="0">
              <a:defRPr sz="3200"/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ru-RU" altLang="ru-RU" dirty="0"/>
              <a:t> Виды публичных обязательств</a:t>
            </a: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40426083"/>
              </p:ext>
            </p:extLst>
          </p:nvPr>
        </p:nvGraphicFramePr>
        <p:xfrm>
          <a:off x="-326571" y="818591"/>
          <a:ext cx="9294725" cy="59470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 rot="16200000">
            <a:off x="-1398434" y="3808857"/>
            <a:ext cx="3341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+mj-lt"/>
              </a:rPr>
              <a:t>по основанию возникновения</a:t>
            </a:r>
            <a:endParaRPr lang="ru-RU" dirty="0">
              <a:latin typeface="+mj-lt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31374" y="4731656"/>
            <a:ext cx="3331026" cy="1756229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>
            <a:normAutofit fontScale="85000" lnSpcReduction="10000"/>
          </a:bodyPr>
          <a:lstStyle/>
          <a:p>
            <a:pPr algn="ctr"/>
            <a:r>
              <a:rPr lang="ru-RU" dirty="0" smtClean="0"/>
              <a:t>Положения, установленные для нормативно-правовых обязательств распространяются на:</a:t>
            </a:r>
          </a:p>
          <a:p>
            <a:pPr algn="just"/>
            <a:r>
              <a:rPr lang="ru-RU" dirty="0" smtClean="0"/>
              <a:t>- обязательства по уплате налогов </a:t>
            </a:r>
          </a:p>
          <a:p>
            <a:pPr algn="just"/>
            <a:r>
              <a:rPr lang="ru-RU" dirty="0" smtClean="0"/>
              <a:t>- при исполнении судебных актов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390790C-28AD-4057-B5AE-EE6E851BBDA6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874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Глава 25. Основы исполнения бюджетов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64973"/>
            <a:ext cx="8229600" cy="5708866"/>
          </a:xfrm>
        </p:spPr>
        <p:txBody>
          <a:bodyPr/>
          <a:lstStyle/>
          <a:p>
            <a:pPr marL="109537" indent="0" algn="ctr">
              <a:buNone/>
            </a:pPr>
            <a:r>
              <a:rPr lang="ru-RU" sz="1800" b="1" dirty="0" smtClean="0"/>
              <a:t>Статьи 235-255</a:t>
            </a:r>
          </a:p>
          <a:p>
            <a:pPr marL="109537" indent="0" algn="ctr">
              <a:buNone/>
            </a:pPr>
            <a:endParaRPr lang="ru-RU" sz="1800" b="1" dirty="0" smtClean="0"/>
          </a:p>
          <a:p>
            <a:pPr marL="109537" lvl="0" indent="0">
              <a:buNone/>
            </a:pPr>
            <a:r>
              <a:rPr lang="ru-RU" sz="1800" b="1" dirty="0"/>
              <a:t>Статья </a:t>
            </a:r>
            <a:r>
              <a:rPr lang="ru-RU" sz="1800" b="1" dirty="0" smtClean="0"/>
              <a:t>236 Организация </a:t>
            </a:r>
            <a:r>
              <a:rPr lang="ru-RU" sz="1800" b="1" dirty="0"/>
              <a:t>исполнения и исполнение бюджета по доходам</a:t>
            </a:r>
          </a:p>
          <a:p>
            <a:pPr marL="109537" indent="0">
              <a:buNone/>
            </a:pPr>
            <a:r>
              <a:rPr lang="ru-RU" sz="1800" b="1" dirty="0" smtClean="0"/>
              <a:t>Статья 237. Организация исполнения и исполнение бюджета по расходам</a:t>
            </a:r>
          </a:p>
          <a:p>
            <a:pPr marL="109537" indent="0">
              <a:buNone/>
            </a:pPr>
            <a:r>
              <a:rPr lang="ru-RU" sz="1800" b="1" dirty="0"/>
              <a:t>Статья </a:t>
            </a:r>
            <a:r>
              <a:rPr lang="ru-RU" sz="1800" b="1" dirty="0" smtClean="0"/>
              <a:t>238. Организация </a:t>
            </a:r>
            <a:r>
              <a:rPr lang="ru-RU" sz="1800" b="1" dirty="0"/>
              <a:t>исполнения и исполнение бюджета по источникам финансирования бюджета</a:t>
            </a:r>
            <a:endParaRPr lang="ru-RU" sz="1800" b="1" dirty="0" smtClean="0"/>
          </a:p>
          <a:p>
            <a:pPr marL="109537" indent="0">
              <a:buNone/>
            </a:pPr>
            <a:endParaRPr lang="ru-RU" sz="1800" dirty="0"/>
          </a:p>
          <a:p>
            <a:pPr marL="109537" indent="0">
              <a:buNone/>
            </a:pPr>
            <a:endParaRPr lang="ru-RU" sz="18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390790C-28AD-4057-B5AE-EE6E851BBDA6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06578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337745"/>
            <a:ext cx="9086334" cy="403655"/>
          </a:xfrm>
        </p:spPr>
        <p:txBody>
          <a:bodyPr/>
          <a:lstStyle/>
          <a:p>
            <a:r>
              <a:rPr lang="ru-RU" sz="1600" b="1" dirty="0" smtClean="0"/>
              <a:t>Изменение формата сводной бюджетной росписи и лимитов бюджетных обязательств</a:t>
            </a:r>
            <a:endParaRPr lang="ru-RU" sz="16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390790C-28AD-4057-B5AE-EE6E851BBDA6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2355" y="3433764"/>
            <a:ext cx="4708847" cy="3424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7"/>
          <p:cNvGrpSpPr>
            <a:grpSpLocks noChangeAspect="1"/>
          </p:cNvGrpSpPr>
          <p:nvPr/>
        </p:nvGrpSpPr>
        <p:grpSpPr bwMode="auto">
          <a:xfrm>
            <a:off x="49213" y="749300"/>
            <a:ext cx="8988425" cy="6091238"/>
            <a:chOff x="31" y="472"/>
            <a:chExt cx="5662" cy="3837"/>
          </a:xfrm>
        </p:grpSpPr>
        <p:grpSp>
          <p:nvGrpSpPr>
            <p:cNvPr id="7" name="Group 208"/>
            <p:cNvGrpSpPr>
              <a:grpSpLocks/>
            </p:cNvGrpSpPr>
            <p:nvPr/>
          </p:nvGrpSpPr>
          <p:grpSpPr bwMode="auto">
            <a:xfrm>
              <a:off x="307" y="472"/>
              <a:ext cx="3798" cy="3059"/>
              <a:chOff x="307" y="472"/>
              <a:chExt cx="3798" cy="3059"/>
            </a:xfrm>
          </p:grpSpPr>
          <p:sp>
            <p:nvSpPr>
              <p:cNvPr id="2139" name="Rectangle 8"/>
              <p:cNvSpPr>
                <a:spLocks noChangeArrowheads="1"/>
              </p:cNvSpPr>
              <p:nvPr/>
            </p:nvSpPr>
            <p:spPr bwMode="auto">
              <a:xfrm>
                <a:off x="511" y="478"/>
                <a:ext cx="109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Сводная бюджетная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40" name="Rectangle 9"/>
              <p:cNvSpPr>
                <a:spLocks noChangeArrowheads="1"/>
              </p:cNvSpPr>
              <p:nvPr/>
            </p:nvSpPr>
            <p:spPr bwMode="auto">
              <a:xfrm>
                <a:off x="1521" y="478"/>
                <a:ext cx="446" cy="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роспись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41" name="Rectangle 10"/>
              <p:cNvSpPr>
                <a:spLocks noChangeArrowheads="1"/>
              </p:cNvSpPr>
              <p:nvPr/>
            </p:nvSpPr>
            <p:spPr bwMode="auto">
              <a:xfrm>
                <a:off x="1911" y="478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42" name="Rectangle 11"/>
              <p:cNvSpPr>
                <a:spLocks noChangeArrowheads="1"/>
              </p:cNvSpPr>
              <p:nvPr/>
            </p:nvSpPr>
            <p:spPr bwMode="auto">
              <a:xfrm>
                <a:off x="1939" y="478"/>
                <a:ext cx="1067" cy="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финансового органа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43" name="Rectangle 12"/>
              <p:cNvSpPr>
                <a:spLocks noChangeArrowheads="1"/>
              </p:cNvSpPr>
              <p:nvPr/>
            </p:nvSpPr>
            <p:spPr bwMode="auto">
              <a:xfrm>
                <a:off x="2920" y="478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44" name="Rectangle 13"/>
              <p:cNvSpPr>
                <a:spLocks noChangeArrowheads="1"/>
              </p:cNvSpPr>
              <p:nvPr/>
            </p:nvSpPr>
            <p:spPr bwMode="auto">
              <a:xfrm>
                <a:off x="307" y="472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45" name="Rectangle 14"/>
              <p:cNvSpPr>
                <a:spLocks noChangeArrowheads="1"/>
              </p:cNvSpPr>
              <p:nvPr/>
            </p:nvSpPr>
            <p:spPr bwMode="auto">
              <a:xfrm>
                <a:off x="307" y="472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46" name="Rectangle 15"/>
              <p:cNvSpPr>
                <a:spLocks noChangeArrowheads="1"/>
              </p:cNvSpPr>
              <p:nvPr/>
            </p:nvSpPr>
            <p:spPr bwMode="auto">
              <a:xfrm>
                <a:off x="311" y="472"/>
                <a:ext cx="2809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47" name="Rectangle 16"/>
              <p:cNvSpPr>
                <a:spLocks noChangeArrowheads="1"/>
              </p:cNvSpPr>
              <p:nvPr/>
            </p:nvSpPr>
            <p:spPr bwMode="auto">
              <a:xfrm>
                <a:off x="3120" y="472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48" name="Rectangle 17"/>
              <p:cNvSpPr>
                <a:spLocks noChangeArrowheads="1"/>
              </p:cNvSpPr>
              <p:nvPr/>
            </p:nvSpPr>
            <p:spPr bwMode="auto">
              <a:xfrm>
                <a:off x="3120" y="472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49" name="Rectangle 18"/>
              <p:cNvSpPr>
                <a:spLocks noChangeArrowheads="1"/>
              </p:cNvSpPr>
              <p:nvPr/>
            </p:nvSpPr>
            <p:spPr bwMode="auto">
              <a:xfrm>
                <a:off x="307" y="476"/>
                <a:ext cx="4" cy="13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50" name="Rectangle 19"/>
              <p:cNvSpPr>
                <a:spLocks noChangeArrowheads="1"/>
              </p:cNvSpPr>
              <p:nvPr/>
            </p:nvSpPr>
            <p:spPr bwMode="auto">
              <a:xfrm>
                <a:off x="3120" y="476"/>
                <a:ext cx="4" cy="13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51" name="Rectangle 20"/>
              <p:cNvSpPr>
                <a:spLocks noChangeArrowheads="1"/>
              </p:cNvSpPr>
              <p:nvPr/>
            </p:nvSpPr>
            <p:spPr bwMode="auto">
              <a:xfrm>
                <a:off x="353" y="614"/>
                <a:ext cx="652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Бюджетная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52" name="Rectangle 21"/>
              <p:cNvSpPr>
                <a:spLocks noChangeArrowheads="1"/>
              </p:cNvSpPr>
              <p:nvPr/>
            </p:nvSpPr>
            <p:spPr bwMode="auto">
              <a:xfrm>
                <a:off x="353" y="747"/>
                <a:ext cx="452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роспись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53" name="Rectangle 22"/>
              <p:cNvSpPr>
                <a:spLocks noChangeArrowheads="1"/>
              </p:cNvSpPr>
              <p:nvPr/>
            </p:nvSpPr>
            <p:spPr bwMode="auto">
              <a:xfrm>
                <a:off x="742" y="747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54" name="Rectangle 23"/>
              <p:cNvSpPr>
                <a:spLocks noChangeArrowheads="1"/>
              </p:cNvSpPr>
              <p:nvPr/>
            </p:nvSpPr>
            <p:spPr bwMode="auto">
              <a:xfrm>
                <a:off x="771" y="747"/>
                <a:ext cx="200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по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55" name="Rectangle 24"/>
              <p:cNvSpPr>
                <a:spLocks noChangeArrowheads="1"/>
              </p:cNvSpPr>
              <p:nvPr/>
            </p:nvSpPr>
            <p:spPr bwMode="auto">
              <a:xfrm>
                <a:off x="353" y="881"/>
                <a:ext cx="473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доходам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56" name="Rectangle 25"/>
              <p:cNvSpPr>
                <a:spLocks noChangeArrowheads="1"/>
              </p:cNvSpPr>
              <p:nvPr/>
            </p:nvSpPr>
            <p:spPr bwMode="auto">
              <a:xfrm>
                <a:off x="762" y="881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57" name="Rectangle 26"/>
              <p:cNvSpPr>
                <a:spLocks noChangeArrowheads="1"/>
              </p:cNvSpPr>
              <p:nvPr/>
            </p:nvSpPr>
            <p:spPr bwMode="auto">
              <a:xfrm>
                <a:off x="992" y="614"/>
                <a:ext cx="1432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Бюджетные назначения по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58" name="Rectangle 27"/>
              <p:cNvSpPr>
                <a:spLocks noChangeArrowheads="1"/>
              </p:cNvSpPr>
              <p:nvPr/>
            </p:nvSpPr>
            <p:spPr bwMode="auto">
              <a:xfrm>
                <a:off x="992" y="747"/>
                <a:ext cx="647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источникам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59" name="Rectangle 28"/>
              <p:cNvSpPr>
                <a:spLocks noChangeArrowheads="1"/>
              </p:cNvSpPr>
              <p:nvPr/>
            </p:nvSpPr>
            <p:spPr bwMode="auto">
              <a:xfrm>
                <a:off x="1569" y="747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60" name="Rectangle 29"/>
              <p:cNvSpPr>
                <a:spLocks noChangeArrowheads="1"/>
              </p:cNvSpPr>
              <p:nvPr/>
            </p:nvSpPr>
            <p:spPr bwMode="auto">
              <a:xfrm>
                <a:off x="992" y="881"/>
                <a:ext cx="890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финансирования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61" name="Rectangle 30"/>
              <p:cNvSpPr>
                <a:spLocks noChangeArrowheads="1"/>
              </p:cNvSpPr>
              <p:nvPr/>
            </p:nvSpPr>
            <p:spPr bwMode="auto">
              <a:xfrm>
                <a:off x="1805" y="881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62" name="Rectangle 31"/>
              <p:cNvSpPr>
                <a:spLocks noChangeArrowheads="1"/>
              </p:cNvSpPr>
              <p:nvPr/>
            </p:nvSpPr>
            <p:spPr bwMode="auto">
              <a:xfrm>
                <a:off x="1834" y="881"/>
                <a:ext cx="527" cy="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дефицита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63" name="Rectangle 32"/>
              <p:cNvSpPr>
                <a:spLocks noChangeArrowheads="1"/>
              </p:cNvSpPr>
              <p:nvPr/>
            </p:nvSpPr>
            <p:spPr bwMode="auto">
              <a:xfrm>
                <a:off x="2299" y="881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64" name="Rectangle 33"/>
              <p:cNvSpPr>
                <a:spLocks noChangeArrowheads="1"/>
              </p:cNvSpPr>
              <p:nvPr/>
            </p:nvSpPr>
            <p:spPr bwMode="auto">
              <a:xfrm>
                <a:off x="2471" y="614"/>
                <a:ext cx="652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Бюджетная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65" name="Rectangle 34"/>
              <p:cNvSpPr>
                <a:spLocks noChangeArrowheads="1"/>
              </p:cNvSpPr>
              <p:nvPr/>
            </p:nvSpPr>
            <p:spPr bwMode="auto">
              <a:xfrm>
                <a:off x="2479" y="747"/>
                <a:ext cx="452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роспись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66" name="Rectangle 35"/>
              <p:cNvSpPr>
                <a:spLocks noChangeArrowheads="1"/>
              </p:cNvSpPr>
              <p:nvPr/>
            </p:nvSpPr>
            <p:spPr bwMode="auto">
              <a:xfrm>
                <a:off x="2869" y="747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67" name="Rectangle 36"/>
              <p:cNvSpPr>
                <a:spLocks noChangeArrowheads="1"/>
              </p:cNvSpPr>
              <p:nvPr/>
            </p:nvSpPr>
            <p:spPr bwMode="auto">
              <a:xfrm>
                <a:off x="2897" y="747"/>
                <a:ext cx="200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по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68" name="Rectangle 37"/>
              <p:cNvSpPr>
                <a:spLocks noChangeArrowheads="1"/>
              </p:cNvSpPr>
              <p:nvPr/>
            </p:nvSpPr>
            <p:spPr bwMode="auto">
              <a:xfrm>
                <a:off x="2521" y="881"/>
                <a:ext cx="519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расходам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69" name="Rectangle 38"/>
              <p:cNvSpPr>
                <a:spLocks noChangeArrowheads="1"/>
              </p:cNvSpPr>
              <p:nvPr/>
            </p:nvSpPr>
            <p:spPr bwMode="auto">
              <a:xfrm>
                <a:off x="2975" y="881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70" name="Rectangle 39"/>
              <p:cNvSpPr>
                <a:spLocks noChangeArrowheads="1"/>
              </p:cNvSpPr>
              <p:nvPr/>
            </p:nvSpPr>
            <p:spPr bwMode="auto">
              <a:xfrm>
                <a:off x="307" y="609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71" name="Rectangle 40"/>
              <p:cNvSpPr>
                <a:spLocks noChangeArrowheads="1"/>
              </p:cNvSpPr>
              <p:nvPr/>
            </p:nvSpPr>
            <p:spPr bwMode="auto">
              <a:xfrm>
                <a:off x="311" y="609"/>
                <a:ext cx="636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72" name="Rectangle 41"/>
              <p:cNvSpPr>
                <a:spLocks noChangeArrowheads="1"/>
              </p:cNvSpPr>
              <p:nvPr/>
            </p:nvSpPr>
            <p:spPr bwMode="auto">
              <a:xfrm>
                <a:off x="947" y="609"/>
                <a:ext cx="3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73" name="Rectangle 42"/>
              <p:cNvSpPr>
                <a:spLocks noChangeArrowheads="1"/>
              </p:cNvSpPr>
              <p:nvPr/>
            </p:nvSpPr>
            <p:spPr bwMode="auto">
              <a:xfrm>
                <a:off x="950" y="609"/>
                <a:ext cx="1421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74" name="Rectangle 43"/>
              <p:cNvSpPr>
                <a:spLocks noChangeArrowheads="1"/>
              </p:cNvSpPr>
              <p:nvPr/>
            </p:nvSpPr>
            <p:spPr bwMode="auto">
              <a:xfrm>
                <a:off x="2371" y="609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75" name="Rectangle 44"/>
              <p:cNvSpPr>
                <a:spLocks noChangeArrowheads="1"/>
              </p:cNvSpPr>
              <p:nvPr/>
            </p:nvSpPr>
            <p:spPr bwMode="auto">
              <a:xfrm>
                <a:off x="2375" y="609"/>
                <a:ext cx="745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76" name="Rectangle 45"/>
              <p:cNvSpPr>
                <a:spLocks noChangeArrowheads="1"/>
              </p:cNvSpPr>
              <p:nvPr/>
            </p:nvSpPr>
            <p:spPr bwMode="auto">
              <a:xfrm>
                <a:off x="3120" y="609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77" name="Rectangle 46"/>
              <p:cNvSpPr>
                <a:spLocks noChangeArrowheads="1"/>
              </p:cNvSpPr>
              <p:nvPr/>
            </p:nvSpPr>
            <p:spPr bwMode="auto">
              <a:xfrm>
                <a:off x="307" y="613"/>
                <a:ext cx="4" cy="39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78" name="Rectangle 47"/>
              <p:cNvSpPr>
                <a:spLocks noChangeArrowheads="1"/>
              </p:cNvSpPr>
              <p:nvPr/>
            </p:nvSpPr>
            <p:spPr bwMode="auto">
              <a:xfrm>
                <a:off x="947" y="613"/>
                <a:ext cx="3" cy="39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79" name="Rectangle 48"/>
              <p:cNvSpPr>
                <a:spLocks noChangeArrowheads="1"/>
              </p:cNvSpPr>
              <p:nvPr/>
            </p:nvSpPr>
            <p:spPr bwMode="auto">
              <a:xfrm>
                <a:off x="2371" y="613"/>
                <a:ext cx="4" cy="39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80" name="Rectangle 49"/>
              <p:cNvSpPr>
                <a:spLocks noChangeArrowheads="1"/>
              </p:cNvSpPr>
              <p:nvPr/>
            </p:nvSpPr>
            <p:spPr bwMode="auto">
              <a:xfrm>
                <a:off x="3120" y="613"/>
                <a:ext cx="4" cy="39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81" name="Rectangle 50"/>
              <p:cNvSpPr>
                <a:spLocks noChangeArrowheads="1"/>
              </p:cNvSpPr>
              <p:nvPr/>
            </p:nvSpPr>
            <p:spPr bwMode="auto">
              <a:xfrm>
                <a:off x="353" y="1017"/>
                <a:ext cx="104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lvl="0"/>
                <a:r>
                  <a:rPr lang="ru-RU" altLang="ru-RU" dirty="0">
                    <a:solidFill>
                      <a:srgbClr val="000000"/>
                    </a:solidFill>
                    <a:latin typeface="Times New Roman" pitchFamily="18" charset="0"/>
                  </a:rPr>
                  <a:t>∑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82" name="Rectangle 51"/>
              <p:cNvSpPr>
                <a:spLocks noChangeArrowheads="1"/>
              </p:cNvSpPr>
              <p:nvPr/>
            </p:nvSpPr>
            <p:spPr bwMode="auto">
              <a:xfrm>
                <a:off x="434" y="1017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83" name="Rectangle 52"/>
              <p:cNvSpPr>
                <a:spLocks noChangeArrowheads="1"/>
              </p:cNvSpPr>
              <p:nvPr/>
            </p:nvSpPr>
            <p:spPr bwMode="auto">
              <a:xfrm>
                <a:off x="462" y="1017"/>
                <a:ext cx="460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доходов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84" name="Rectangle 53"/>
              <p:cNvSpPr>
                <a:spLocks noChangeArrowheads="1"/>
              </p:cNvSpPr>
              <p:nvPr/>
            </p:nvSpPr>
            <p:spPr bwMode="auto">
              <a:xfrm>
                <a:off x="861" y="1017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85" name="Rectangle 54"/>
              <p:cNvSpPr>
                <a:spLocks noChangeArrowheads="1"/>
              </p:cNvSpPr>
              <p:nvPr/>
            </p:nvSpPr>
            <p:spPr bwMode="auto">
              <a:xfrm>
                <a:off x="992" y="1017"/>
                <a:ext cx="1223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Сальдо по источникам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86" name="Rectangle 55"/>
              <p:cNvSpPr>
                <a:spLocks noChangeArrowheads="1"/>
              </p:cNvSpPr>
              <p:nvPr/>
            </p:nvSpPr>
            <p:spPr bwMode="auto">
              <a:xfrm>
                <a:off x="992" y="1150"/>
                <a:ext cx="1462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(бюджетные назначения по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87" name="Rectangle 56"/>
              <p:cNvSpPr>
                <a:spLocks noChangeArrowheads="1"/>
              </p:cNvSpPr>
              <p:nvPr/>
            </p:nvSpPr>
            <p:spPr bwMode="auto">
              <a:xfrm>
                <a:off x="992" y="1282"/>
                <a:ext cx="686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источникам)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88" name="Rectangle 57"/>
              <p:cNvSpPr>
                <a:spLocks noChangeArrowheads="1"/>
              </p:cNvSpPr>
              <p:nvPr/>
            </p:nvSpPr>
            <p:spPr bwMode="auto">
              <a:xfrm>
                <a:off x="1606" y="1282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89" name="Rectangle 58"/>
              <p:cNvSpPr>
                <a:spLocks noChangeArrowheads="1"/>
              </p:cNvSpPr>
              <p:nvPr/>
            </p:nvSpPr>
            <p:spPr bwMode="auto">
              <a:xfrm>
                <a:off x="2459" y="1017"/>
                <a:ext cx="64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Бюджетные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90" name="Rectangle 59"/>
              <p:cNvSpPr>
                <a:spLocks noChangeArrowheads="1"/>
              </p:cNvSpPr>
              <p:nvPr/>
            </p:nvSpPr>
            <p:spPr bwMode="auto">
              <a:xfrm>
                <a:off x="3036" y="1017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91" name="Rectangle 60"/>
              <p:cNvSpPr>
                <a:spLocks noChangeArrowheads="1"/>
              </p:cNvSpPr>
              <p:nvPr/>
            </p:nvSpPr>
            <p:spPr bwMode="auto">
              <a:xfrm>
                <a:off x="2419" y="1150"/>
                <a:ext cx="760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ассигнования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92" name="Rectangle 61"/>
              <p:cNvSpPr>
                <a:spLocks noChangeArrowheads="1"/>
              </p:cNvSpPr>
              <p:nvPr/>
            </p:nvSpPr>
            <p:spPr bwMode="auto">
              <a:xfrm>
                <a:off x="2448" y="1282"/>
                <a:ext cx="671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по расходам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93" name="Rectangle 62"/>
              <p:cNvSpPr>
                <a:spLocks noChangeArrowheads="1"/>
              </p:cNvSpPr>
              <p:nvPr/>
            </p:nvSpPr>
            <p:spPr bwMode="auto">
              <a:xfrm>
                <a:off x="3048" y="1282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94" name="Rectangle 63"/>
              <p:cNvSpPr>
                <a:spLocks noChangeArrowheads="1"/>
              </p:cNvSpPr>
              <p:nvPr/>
            </p:nvSpPr>
            <p:spPr bwMode="auto">
              <a:xfrm>
                <a:off x="307" y="1011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95" name="Rectangle 64"/>
              <p:cNvSpPr>
                <a:spLocks noChangeArrowheads="1"/>
              </p:cNvSpPr>
              <p:nvPr/>
            </p:nvSpPr>
            <p:spPr bwMode="auto">
              <a:xfrm>
                <a:off x="311" y="1011"/>
                <a:ext cx="636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96" name="Rectangle 65"/>
              <p:cNvSpPr>
                <a:spLocks noChangeArrowheads="1"/>
              </p:cNvSpPr>
              <p:nvPr/>
            </p:nvSpPr>
            <p:spPr bwMode="auto">
              <a:xfrm>
                <a:off x="947" y="1011"/>
                <a:ext cx="3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97" name="Rectangle 66"/>
              <p:cNvSpPr>
                <a:spLocks noChangeArrowheads="1"/>
              </p:cNvSpPr>
              <p:nvPr/>
            </p:nvSpPr>
            <p:spPr bwMode="auto">
              <a:xfrm>
                <a:off x="950" y="1011"/>
                <a:ext cx="1421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98" name="Rectangle 67"/>
              <p:cNvSpPr>
                <a:spLocks noChangeArrowheads="1"/>
              </p:cNvSpPr>
              <p:nvPr/>
            </p:nvSpPr>
            <p:spPr bwMode="auto">
              <a:xfrm>
                <a:off x="2371" y="1011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199" name="Rectangle 68"/>
              <p:cNvSpPr>
                <a:spLocks noChangeArrowheads="1"/>
              </p:cNvSpPr>
              <p:nvPr/>
            </p:nvSpPr>
            <p:spPr bwMode="auto">
              <a:xfrm>
                <a:off x="2375" y="1011"/>
                <a:ext cx="745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00" name="Rectangle 69"/>
              <p:cNvSpPr>
                <a:spLocks noChangeArrowheads="1"/>
              </p:cNvSpPr>
              <p:nvPr/>
            </p:nvSpPr>
            <p:spPr bwMode="auto">
              <a:xfrm>
                <a:off x="3120" y="1011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01" name="Rectangle 70"/>
              <p:cNvSpPr>
                <a:spLocks noChangeArrowheads="1"/>
              </p:cNvSpPr>
              <p:nvPr/>
            </p:nvSpPr>
            <p:spPr bwMode="auto">
              <a:xfrm>
                <a:off x="307" y="1015"/>
                <a:ext cx="4" cy="39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02" name="Rectangle 71"/>
              <p:cNvSpPr>
                <a:spLocks noChangeArrowheads="1"/>
              </p:cNvSpPr>
              <p:nvPr/>
            </p:nvSpPr>
            <p:spPr bwMode="auto">
              <a:xfrm>
                <a:off x="947" y="1015"/>
                <a:ext cx="3" cy="39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03" name="Rectangle 72"/>
              <p:cNvSpPr>
                <a:spLocks noChangeArrowheads="1"/>
              </p:cNvSpPr>
              <p:nvPr/>
            </p:nvSpPr>
            <p:spPr bwMode="auto">
              <a:xfrm>
                <a:off x="2371" y="1015"/>
                <a:ext cx="4" cy="39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04" name="Rectangle 73"/>
              <p:cNvSpPr>
                <a:spLocks noChangeArrowheads="1"/>
              </p:cNvSpPr>
              <p:nvPr/>
            </p:nvSpPr>
            <p:spPr bwMode="auto">
              <a:xfrm>
                <a:off x="3120" y="1015"/>
                <a:ext cx="4" cy="39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05" name="Rectangle 74"/>
              <p:cNvSpPr>
                <a:spLocks noChangeArrowheads="1"/>
              </p:cNvSpPr>
              <p:nvPr/>
            </p:nvSpPr>
            <p:spPr bwMode="auto">
              <a:xfrm>
                <a:off x="407" y="1420"/>
                <a:ext cx="422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Общая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06" name="Rectangle 75"/>
              <p:cNvSpPr>
                <a:spLocks noChangeArrowheads="1"/>
              </p:cNvSpPr>
              <p:nvPr/>
            </p:nvSpPr>
            <p:spPr bwMode="auto">
              <a:xfrm>
                <a:off x="781" y="1420"/>
                <a:ext cx="88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lvl="0"/>
                <a:r>
                  <a:rPr lang="ru-RU" altLang="ru-RU" dirty="0">
                    <a:solidFill>
                      <a:srgbClr val="000000"/>
                    </a:solidFill>
                    <a:latin typeface="Times New Roman" pitchFamily="18" charset="0"/>
                  </a:rPr>
                  <a:t>∑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07" name="Rectangle 76"/>
              <p:cNvSpPr>
                <a:spLocks noChangeArrowheads="1"/>
              </p:cNvSpPr>
              <p:nvPr/>
            </p:nvSpPr>
            <p:spPr bwMode="auto">
              <a:xfrm>
                <a:off x="849" y="1420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08" name="Rectangle 77"/>
              <p:cNvSpPr>
                <a:spLocks noChangeArrowheads="1"/>
              </p:cNvSpPr>
              <p:nvPr/>
            </p:nvSpPr>
            <p:spPr bwMode="auto">
              <a:xfrm>
                <a:off x="430" y="1553"/>
                <a:ext cx="460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доходов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09" name="Rectangle 78"/>
              <p:cNvSpPr>
                <a:spLocks noChangeArrowheads="1"/>
              </p:cNvSpPr>
              <p:nvPr/>
            </p:nvSpPr>
            <p:spPr bwMode="auto">
              <a:xfrm>
                <a:off x="827" y="1553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0" name="Rectangle 79"/>
              <p:cNvSpPr>
                <a:spLocks noChangeArrowheads="1"/>
              </p:cNvSpPr>
              <p:nvPr/>
            </p:nvSpPr>
            <p:spPr bwMode="auto">
              <a:xfrm>
                <a:off x="992" y="1420"/>
                <a:ext cx="104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lvl="0"/>
                <a:r>
                  <a:rPr lang="ru-RU" altLang="ru-RU" dirty="0">
                    <a:solidFill>
                      <a:srgbClr val="000000"/>
                    </a:solidFill>
                    <a:latin typeface="Times New Roman" pitchFamily="18" charset="0"/>
                  </a:rPr>
                  <a:t>∑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1" name="Rectangle 80"/>
              <p:cNvSpPr>
                <a:spLocks noChangeArrowheads="1"/>
              </p:cNvSpPr>
              <p:nvPr/>
            </p:nvSpPr>
            <p:spPr bwMode="auto">
              <a:xfrm>
                <a:off x="1074" y="1420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2" name="Rectangle 81"/>
              <p:cNvSpPr>
                <a:spLocks noChangeArrowheads="1"/>
              </p:cNvSpPr>
              <p:nvPr/>
            </p:nvSpPr>
            <p:spPr bwMode="auto">
              <a:xfrm>
                <a:off x="1102" y="1420"/>
                <a:ext cx="1193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Сальдо по источникам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3" name="Rectangle 82"/>
              <p:cNvSpPr>
                <a:spLocks noChangeArrowheads="1"/>
              </p:cNvSpPr>
              <p:nvPr/>
            </p:nvSpPr>
            <p:spPr bwMode="auto">
              <a:xfrm>
                <a:off x="2204" y="1420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4" name="Rectangle 83"/>
              <p:cNvSpPr>
                <a:spLocks noChangeArrowheads="1"/>
              </p:cNvSpPr>
              <p:nvPr/>
            </p:nvSpPr>
            <p:spPr bwMode="auto">
              <a:xfrm>
                <a:off x="2472" y="1420"/>
                <a:ext cx="87" cy="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lvl="0"/>
                <a:r>
                  <a:rPr lang="ru-RU" altLang="ru-RU" sz="1500" dirty="0">
                    <a:solidFill>
                      <a:srgbClr val="000000"/>
                    </a:solidFill>
                    <a:latin typeface="Times New Roman" pitchFamily="18" charset="0"/>
                  </a:rPr>
                  <a:t>∑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5" name="Rectangle 84"/>
              <p:cNvSpPr>
                <a:spLocks noChangeArrowheads="1"/>
              </p:cNvSpPr>
              <p:nvPr/>
            </p:nvSpPr>
            <p:spPr bwMode="auto">
              <a:xfrm>
                <a:off x="2554" y="1420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6" name="Rectangle 85"/>
              <p:cNvSpPr>
                <a:spLocks noChangeArrowheads="1"/>
              </p:cNvSpPr>
              <p:nvPr/>
            </p:nvSpPr>
            <p:spPr bwMode="auto">
              <a:xfrm>
                <a:off x="2582" y="1420"/>
                <a:ext cx="506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расходов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7" name="Rectangle 86"/>
              <p:cNvSpPr>
                <a:spLocks noChangeArrowheads="1"/>
              </p:cNvSpPr>
              <p:nvPr/>
            </p:nvSpPr>
            <p:spPr bwMode="auto">
              <a:xfrm>
                <a:off x="3023" y="1420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8" name="Rectangle 87"/>
              <p:cNvSpPr>
                <a:spLocks noChangeArrowheads="1"/>
              </p:cNvSpPr>
              <p:nvPr/>
            </p:nvSpPr>
            <p:spPr bwMode="auto">
              <a:xfrm>
                <a:off x="307" y="1413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19" name="Rectangle 88"/>
              <p:cNvSpPr>
                <a:spLocks noChangeArrowheads="1"/>
              </p:cNvSpPr>
              <p:nvPr/>
            </p:nvSpPr>
            <p:spPr bwMode="auto">
              <a:xfrm>
                <a:off x="311" y="1413"/>
                <a:ext cx="636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20" name="Rectangle 89"/>
              <p:cNvSpPr>
                <a:spLocks noChangeArrowheads="1"/>
              </p:cNvSpPr>
              <p:nvPr/>
            </p:nvSpPr>
            <p:spPr bwMode="auto">
              <a:xfrm>
                <a:off x="947" y="1413"/>
                <a:ext cx="3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21" name="Rectangle 90"/>
              <p:cNvSpPr>
                <a:spLocks noChangeArrowheads="1"/>
              </p:cNvSpPr>
              <p:nvPr/>
            </p:nvSpPr>
            <p:spPr bwMode="auto">
              <a:xfrm>
                <a:off x="950" y="1413"/>
                <a:ext cx="1421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22" name="Rectangle 91"/>
              <p:cNvSpPr>
                <a:spLocks noChangeArrowheads="1"/>
              </p:cNvSpPr>
              <p:nvPr/>
            </p:nvSpPr>
            <p:spPr bwMode="auto">
              <a:xfrm>
                <a:off x="2371" y="1413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23" name="Rectangle 92"/>
              <p:cNvSpPr>
                <a:spLocks noChangeArrowheads="1"/>
              </p:cNvSpPr>
              <p:nvPr/>
            </p:nvSpPr>
            <p:spPr bwMode="auto">
              <a:xfrm>
                <a:off x="2375" y="1413"/>
                <a:ext cx="745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24" name="Rectangle 93"/>
              <p:cNvSpPr>
                <a:spLocks noChangeArrowheads="1"/>
              </p:cNvSpPr>
              <p:nvPr/>
            </p:nvSpPr>
            <p:spPr bwMode="auto">
              <a:xfrm>
                <a:off x="3120" y="1413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25" name="Rectangle 94"/>
              <p:cNvSpPr>
                <a:spLocks noChangeArrowheads="1"/>
              </p:cNvSpPr>
              <p:nvPr/>
            </p:nvSpPr>
            <p:spPr bwMode="auto">
              <a:xfrm>
                <a:off x="307" y="1417"/>
                <a:ext cx="4" cy="26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26" name="Rectangle 95"/>
              <p:cNvSpPr>
                <a:spLocks noChangeArrowheads="1"/>
              </p:cNvSpPr>
              <p:nvPr/>
            </p:nvSpPr>
            <p:spPr bwMode="auto">
              <a:xfrm>
                <a:off x="307" y="1683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27" name="Rectangle 96"/>
              <p:cNvSpPr>
                <a:spLocks noChangeArrowheads="1"/>
              </p:cNvSpPr>
              <p:nvPr/>
            </p:nvSpPr>
            <p:spPr bwMode="auto">
              <a:xfrm>
                <a:off x="307" y="1683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28" name="Rectangle 97"/>
              <p:cNvSpPr>
                <a:spLocks noChangeArrowheads="1"/>
              </p:cNvSpPr>
              <p:nvPr/>
            </p:nvSpPr>
            <p:spPr bwMode="auto">
              <a:xfrm>
                <a:off x="311" y="1683"/>
                <a:ext cx="636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29" name="Rectangle 98"/>
              <p:cNvSpPr>
                <a:spLocks noChangeArrowheads="1"/>
              </p:cNvSpPr>
              <p:nvPr/>
            </p:nvSpPr>
            <p:spPr bwMode="auto">
              <a:xfrm>
                <a:off x="947" y="1417"/>
                <a:ext cx="3" cy="26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30" name="Rectangle 99"/>
              <p:cNvSpPr>
                <a:spLocks noChangeArrowheads="1"/>
              </p:cNvSpPr>
              <p:nvPr/>
            </p:nvSpPr>
            <p:spPr bwMode="auto">
              <a:xfrm>
                <a:off x="947" y="1683"/>
                <a:ext cx="3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31" name="Rectangle 100"/>
              <p:cNvSpPr>
                <a:spLocks noChangeArrowheads="1"/>
              </p:cNvSpPr>
              <p:nvPr/>
            </p:nvSpPr>
            <p:spPr bwMode="auto">
              <a:xfrm>
                <a:off x="950" y="1683"/>
                <a:ext cx="1421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32" name="Rectangle 101"/>
              <p:cNvSpPr>
                <a:spLocks noChangeArrowheads="1"/>
              </p:cNvSpPr>
              <p:nvPr/>
            </p:nvSpPr>
            <p:spPr bwMode="auto">
              <a:xfrm>
                <a:off x="2371" y="1417"/>
                <a:ext cx="4" cy="26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33" name="Rectangle 102"/>
              <p:cNvSpPr>
                <a:spLocks noChangeArrowheads="1"/>
              </p:cNvSpPr>
              <p:nvPr/>
            </p:nvSpPr>
            <p:spPr bwMode="auto">
              <a:xfrm>
                <a:off x="2371" y="1683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34" name="Rectangle 103"/>
              <p:cNvSpPr>
                <a:spLocks noChangeArrowheads="1"/>
              </p:cNvSpPr>
              <p:nvPr/>
            </p:nvSpPr>
            <p:spPr bwMode="auto">
              <a:xfrm>
                <a:off x="2375" y="1683"/>
                <a:ext cx="745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35" name="Rectangle 104"/>
              <p:cNvSpPr>
                <a:spLocks noChangeArrowheads="1"/>
              </p:cNvSpPr>
              <p:nvPr/>
            </p:nvSpPr>
            <p:spPr bwMode="auto">
              <a:xfrm>
                <a:off x="3120" y="1417"/>
                <a:ext cx="4" cy="26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36" name="Rectangle 105"/>
              <p:cNvSpPr>
                <a:spLocks noChangeArrowheads="1"/>
              </p:cNvSpPr>
              <p:nvPr/>
            </p:nvSpPr>
            <p:spPr bwMode="auto">
              <a:xfrm>
                <a:off x="3120" y="1683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37" name="Rectangle 106"/>
              <p:cNvSpPr>
                <a:spLocks noChangeArrowheads="1"/>
              </p:cNvSpPr>
              <p:nvPr/>
            </p:nvSpPr>
            <p:spPr bwMode="auto">
              <a:xfrm>
                <a:off x="3120" y="1683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38" name="Rectangle 107"/>
              <p:cNvSpPr>
                <a:spLocks noChangeArrowheads="1"/>
              </p:cNvSpPr>
              <p:nvPr/>
            </p:nvSpPr>
            <p:spPr bwMode="auto">
              <a:xfrm>
                <a:off x="353" y="1689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39" name="Rectangle 108"/>
              <p:cNvSpPr>
                <a:spLocks noChangeArrowheads="1"/>
              </p:cNvSpPr>
              <p:nvPr/>
            </p:nvSpPr>
            <p:spPr bwMode="auto">
              <a:xfrm>
                <a:off x="353" y="1925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0" name="Rectangle 109"/>
              <p:cNvSpPr>
                <a:spLocks noChangeArrowheads="1"/>
              </p:cNvSpPr>
              <p:nvPr/>
            </p:nvSpPr>
            <p:spPr bwMode="auto">
              <a:xfrm>
                <a:off x="353" y="2163"/>
                <a:ext cx="500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Прогноз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1" name="Rectangle 110"/>
              <p:cNvSpPr>
                <a:spLocks noChangeArrowheads="1"/>
              </p:cNvSpPr>
              <p:nvPr/>
            </p:nvSpPr>
            <p:spPr bwMode="auto">
              <a:xfrm>
                <a:off x="353" y="2297"/>
                <a:ext cx="460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доходов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2" name="Rectangle 111"/>
              <p:cNvSpPr>
                <a:spLocks noChangeArrowheads="1"/>
              </p:cNvSpPr>
              <p:nvPr/>
            </p:nvSpPr>
            <p:spPr bwMode="auto">
              <a:xfrm>
                <a:off x="750" y="2297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3" name="Rectangle 112"/>
              <p:cNvSpPr>
                <a:spLocks noChangeArrowheads="1"/>
              </p:cNvSpPr>
              <p:nvPr/>
            </p:nvSpPr>
            <p:spPr bwMode="auto">
              <a:xfrm>
                <a:off x="916" y="2163"/>
                <a:ext cx="587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Плановые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4" name="Rectangle 113"/>
              <p:cNvSpPr>
                <a:spLocks noChangeArrowheads="1"/>
              </p:cNvSpPr>
              <p:nvPr/>
            </p:nvSpPr>
            <p:spPr bwMode="auto">
              <a:xfrm>
                <a:off x="1434" y="2163"/>
                <a:ext cx="689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поступления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5" name="Rectangle 114"/>
              <p:cNvSpPr>
                <a:spLocks noChangeArrowheads="1"/>
              </p:cNvSpPr>
              <p:nvPr/>
            </p:nvSpPr>
            <p:spPr bwMode="auto">
              <a:xfrm>
                <a:off x="2053" y="2163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6" name="Rectangle 115"/>
              <p:cNvSpPr>
                <a:spLocks noChangeArrowheads="1"/>
              </p:cNvSpPr>
              <p:nvPr/>
            </p:nvSpPr>
            <p:spPr bwMode="auto">
              <a:xfrm>
                <a:off x="2081" y="2163"/>
                <a:ext cx="141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и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7" name="Rectangle 116"/>
              <p:cNvSpPr>
                <a:spLocks noChangeArrowheads="1"/>
              </p:cNvSpPr>
              <p:nvPr/>
            </p:nvSpPr>
            <p:spPr bwMode="auto">
              <a:xfrm>
                <a:off x="916" y="2297"/>
                <a:ext cx="1191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плановые выбытия по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8" name="Rectangle 117"/>
              <p:cNvSpPr>
                <a:spLocks noChangeArrowheads="1"/>
              </p:cNvSpPr>
              <p:nvPr/>
            </p:nvSpPr>
            <p:spPr bwMode="auto">
              <a:xfrm>
                <a:off x="916" y="2429"/>
                <a:ext cx="677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источникам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9" name="Rectangle 118"/>
              <p:cNvSpPr>
                <a:spLocks noChangeArrowheads="1"/>
              </p:cNvSpPr>
              <p:nvPr/>
            </p:nvSpPr>
            <p:spPr bwMode="auto">
              <a:xfrm>
                <a:off x="916" y="2562"/>
                <a:ext cx="890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финансирования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0" name="Rectangle 119"/>
              <p:cNvSpPr>
                <a:spLocks noChangeArrowheads="1"/>
              </p:cNvSpPr>
              <p:nvPr/>
            </p:nvSpPr>
            <p:spPr bwMode="auto">
              <a:xfrm>
                <a:off x="1729" y="2562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1" name="Rectangle 120"/>
              <p:cNvSpPr>
                <a:spLocks noChangeArrowheads="1"/>
              </p:cNvSpPr>
              <p:nvPr/>
            </p:nvSpPr>
            <p:spPr bwMode="auto">
              <a:xfrm>
                <a:off x="1757" y="2562"/>
                <a:ext cx="497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бюджета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2" name="Rectangle 121"/>
              <p:cNvSpPr>
                <a:spLocks noChangeArrowheads="1"/>
              </p:cNvSpPr>
              <p:nvPr/>
            </p:nvSpPr>
            <p:spPr bwMode="auto">
              <a:xfrm>
                <a:off x="2188" y="2562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3" name="Rectangle 122"/>
              <p:cNvSpPr>
                <a:spLocks noChangeArrowheads="1"/>
              </p:cNvSpPr>
              <p:nvPr/>
            </p:nvSpPr>
            <p:spPr bwMode="auto">
              <a:xfrm>
                <a:off x="2301" y="2163"/>
                <a:ext cx="556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ЛДКО по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4" name="Rectangle 123"/>
              <p:cNvSpPr>
                <a:spLocks noChangeArrowheads="1"/>
              </p:cNvSpPr>
              <p:nvPr/>
            </p:nvSpPr>
            <p:spPr bwMode="auto">
              <a:xfrm>
                <a:off x="2301" y="2297"/>
                <a:ext cx="519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расходам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5" name="Rectangle 124"/>
              <p:cNvSpPr>
                <a:spLocks noChangeArrowheads="1"/>
              </p:cNvSpPr>
              <p:nvPr/>
            </p:nvSpPr>
            <p:spPr bwMode="auto">
              <a:xfrm>
                <a:off x="2755" y="2297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6" name="Rectangle 125"/>
              <p:cNvSpPr>
                <a:spLocks noChangeArrowheads="1"/>
              </p:cNvSpPr>
              <p:nvPr/>
            </p:nvSpPr>
            <p:spPr bwMode="auto">
              <a:xfrm>
                <a:off x="3052" y="2163"/>
                <a:ext cx="521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ЛДРО за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7" name="Rectangle 126"/>
              <p:cNvSpPr>
                <a:spLocks noChangeArrowheads="1"/>
              </p:cNvSpPr>
              <p:nvPr/>
            </p:nvSpPr>
            <p:spPr bwMode="auto">
              <a:xfrm>
                <a:off x="3505" y="2163"/>
                <a:ext cx="578" cy="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пределами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8" name="Rectangle 127"/>
              <p:cNvSpPr>
                <a:spLocks noChangeArrowheads="1"/>
              </p:cNvSpPr>
              <p:nvPr/>
            </p:nvSpPr>
            <p:spPr bwMode="auto">
              <a:xfrm>
                <a:off x="4024" y="2163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9" name="Rectangle 128"/>
              <p:cNvSpPr>
                <a:spLocks noChangeArrowheads="1"/>
              </p:cNvSpPr>
              <p:nvPr/>
            </p:nvSpPr>
            <p:spPr bwMode="auto">
              <a:xfrm>
                <a:off x="3052" y="2297"/>
                <a:ext cx="613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бюджета в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60" name="Rectangle 129"/>
              <p:cNvSpPr>
                <a:spLocks noChangeArrowheads="1"/>
              </p:cNvSpPr>
              <p:nvPr/>
            </p:nvSpPr>
            <p:spPr bwMode="auto">
              <a:xfrm>
                <a:off x="3052" y="2429"/>
                <a:ext cx="719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соответствии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61" name="Rectangle 130"/>
              <p:cNvSpPr>
                <a:spLocks noChangeArrowheads="1"/>
              </p:cNvSpPr>
              <p:nvPr/>
            </p:nvSpPr>
            <p:spPr bwMode="auto">
              <a:xfrm>
                <a:off x="3697" y="2429"/>
                <a:ext cx="61" cy="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62" name="Rectangle 131"/>
              <p:cNvSpPr>
                <a:spLocks noChangeArrowheads="1"/>
              </p:cNvSpPr>
              <p:nvPr/>
            </p:nvSpPr>
            <p:spPr bwMode="auto">
              <a:xfrm>
                <a:off x="3726" y="2429"/>
                <a:ext cx="114" cy="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с 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63" name="Rectangle 132"/>
              <p:cNvSpPr>
                <a:spLocks noChangeArrowheads="1"/>
              </p:cNvSpPr>
              <p:nvPr/>
            </p:nvSpPr>
            <p:spPr bwMode="auto">
              <a:xfrm>
                <a:off x="3052" y="2562"/>
                <a:ext cx="432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актами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64" name="Rectangle 133"/>
              <p:cNvSpPr>
                <a:spLocks noChangeArrowheads="1"/>
              </p:cNvSpPr>
              <p:nvPr/>
            </p:nvSpPr>
            <p:spPr bwMode="auto">
              <a:xfrm>
                <a:off x="3052" y="2695"/>
                <a:ext cx="134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П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65" name="Rectangle 134"/>
              <p:cNvSpPr>
                <a:spLocks noChangeArrowheads="1"/>
              </p:cNvSpPr>
              <p:nvPr/>
            </p:nvSpPr>
            <p:spPr bwMode="auto">
              <a:xfrm>
                <a:off x="3134" y="2695"/>
                <a:ext cx="711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равительства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66" name="Rectangle 135"/>
              <p:cNvSpPr>
                <a:spLocks noChangeArrowheads="1"/>
              </p:cNvSpPr>
              <p:nvPr/>
            </p:nvSpPr>
            <p:spPr bwMode="auto">
              <a:xfrm>
                <a:off x="3772" y="2695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67" name="Rectangle 136"/>
              <p:cNvSpPr>
                <a:spLocks noChangeArrowheads="1"/>
              </p:cNvSpPr>
              <p:nvPr/>
            </p:nvSpPr>
            <p:spPr bwMode="auto">
              <a:xfrm>
                <a:off x="3799" y="2695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68" name="Rectangle 137"/>
              <p:cNvSpPr>
                <a:spLocks noChangeArrowheads="1"/>
              </p:cNvSpPr>
              <p:nvPr/>
            </p:nvSpPr>
            <p:spPr bwMode="auto">
              <a:xfrm>
                <a:off x="307" y="2157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69" name="Rectangle 138"/>
              <p:cNvSpPr>
                <a:spLocks noChangeArrowheads="1"/>
              </p:cNvSpPr>
              <p:nvPr/>
            </p:nvSpPr>
            <p:spPr bwMode="auto">
              <a:xfrm>
                <a:off x="307" y="2157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70" name="Rectangle 139"/>
              <p:cNvSpPr>
                <a:spLocks noChangeArrowheads="1"/>
              </p:cNvSpPr>
              <p:nvPr/>
            </p:nvSpPr>
            <p:spPr bwMode="auto">
              <a:xfrm>
                <a:off x="311" y="2157"/>
                <a:ext cx="559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71" name="Rectangle 140"/>
              <p:cNvSpPr>
                <a:spLocks noChangeArrowheads="1"/>
              </p:cNvSpPr>
              <p:nvPr/>
            </p:nvSpPr>
            <p:spPr bwMode="auto">
              <a:xfrm>
                <a:off x="870" y="2157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72" name="Rectangle 141"/>
              <p:cNvSpPr>
                <a:spLocks noChangeArrowheads="1"/>
              </p:cNvSpPr>
              <p:nvPr/>
            </p:nvSpPr>
            <p:spPr bwMode="auto">
              <a:xfrm>
                <a:off x="874" y="2157"/>
                <a:ext cx="1381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73" name="Rectangle 142"/>
              <p:cNvSpPr>
                <a:spLocks noChangeArrowheads="1"/>
              </p:cNvSpPr>
              <p:nvPr/>
            </p:nvSpPr>
            <p:spPr bwMode="auto">
              <a:xfrm>
                <a:off x="2255" y="2157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74" name="Rectangle 143"/>
              <p:cNvSpPr>
                <a:spLocks noChangeArrowheads="1"/>
              </p:cNvSpPr>
              <p:nvPr/>
            </p:nvSpPr>
            <p:spPr bwMode="auto">
              <a:xfrm>
                <a:off x="2259" y="2157"/>
                <a:ext cx="746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75" name="Rectangle 144"/>
              <p:cNvSpPr>
                <a:spLocks noChangeArrowheads="1"/>
              </p:cNvSpPr>
              <p:nvPr/>
            </p:nvSpPr>
            <p:spPr bwMode="auto">
              <a:xfrm>
                <a:off x="3005" y="2157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76" name="Rectangle 145"/>
              <p:cNvSpPr>
                <a:spLocks noChangeArrowheads="1"/>
              </p:cNvSpPr>
              <p:nvPr/>
            </p:nvSpPr>
            <p:spPr bwMode="auto">
              <a:xfrm>
                <a:off x="3009" y="2157"/>
                <a:ext cx="1092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77" name="Rectangle 146"/>
              <p:cNvSpPr>
                <a:spLocks noChangeArrowheads="1"/>
              </p:cNvSpPr>
              <p:nvPr/>
            </p:nvSpPr>
            <p:spPr bwMode="auto">
              <a:xfrm>
                <a:off x="4101" y="2157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78" name="Rectangle 147"/>
              <p:cNvSpPr>
                <a:spLocks noChangeArrowheads="1"/>
              </p:cNvSpPr>
              <p:nvPr/>
            </p:nvSpPr>
            <p:spPr bwMode="auto">
              <a:xfrm>
                <a:off x="4101" y="2157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79" name="Rectangle 148"/>
              <p:cNvSpPr>
                <a:spLocks noChangeArrowheads="1"/>
              </p:cNvSpPr>
              <p:nvPr/>
            </p:nvSpPr>
            <p:spPr bwMode="auto">
              <a:xfrm>
                <a:off x="307" y="2161"/>
                <a:ext cx="4" cy="66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80" name="Rectangle 149"/>
              <p:cNvSpPr>
                <a:spLocks noChangeArrowheads="1"/>
              </p:cNvSpPr>
              <p:nvPr/>
            </p:nvSpPr>
            <p:spPr bwMode="auto">
              <a:xfrm>
                <a:off x="870" y="2161"/>
                <a:ext cx="4" cy="66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81" name="Rectangle 150"/>
              <p:cNvSpPr>
                <a:spLocks noChangeArrowheads="1"/>
              </p:cNvSpPr>
              <p:nvPr/>
            </p:nvSpPr>
            <p:spPr bwMode="auto">
              <a:xfrm>
                <a:off x="2255" y="2161"/>
                <a:ext cx="4" cy="66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82" name="Rectangle 151"/>
              <p:cNvSpPr>
                <a:spLocks noChangeArrowheads="1"/>
              </p:cNvSpPr>
              <p:nvPr/>
            </p:nvSpPr>
            <p:spPr bwMode="auto">
              <a:xfrm>
                <a:off x="3005" y="2161"/>
                <a:ext cx="4" cy="66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83" name="Rectangle 152"/>
              <p:cNvSpPr>
                <a:spLocks noChangeArrowheads="1"/>
              </p:cNvSpPr>
              <p:nvPr/>
            </p:nvSpPr>
            <p:spPr bwMode="auto">
              <a:xfrm>
                <a:off x="4101" y="2161"/>
                <a:ext cx="4" cy="66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284" name="Rectangle 153"/>
              <p:cNvSpPr>
                <a:spLocks noChangeArrowheads="1"/>
              </p:cNvSpPr>
              <p:nvPr/>
            </p:nvSpPr>
            <p:spPr bwMode="auto">
              <a:xfrm>
                <a:off x="353" y="2831"/>
                <a:ext cx="313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ГАД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85" name="Rectangle 154"/>
              <p:cNvSpPr>
                <a:spLocks noChangeArrowheads="1"/>
              </p:cNvSpPr>
              <p:nvPr/>
            </p:nvSpPr>
            <p:spPr bwMode="auto">
              <a:xfrm>
                <a:off x="608" y="2831"/>
                <a:ext cx="104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lvl="0"/>
                <a:r>
                  <a:rPr lang="ru-RU" altLang="ru-RU" dirty="0">
                    <a:solidFill>
                      <a:srgbClr val="000000"/>
                    </a:solidFill>
                    <a:latin typeface="Times New Roman" pitchFamily="18" charset="0"/>
                  </a:rPr>
                  <a:t>∑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86" name="Rectangle 155"/>
              <p:cNvSpPr>
                <a:spLocks noChangeArrowheads="1"/>
              </p:cNvSpPr>
              <p:nvPr/>
            </p:nvSpPr>
            <p:spPr bwMode="auto">
              <a:xfrm>
                <a:off x="689" y="2831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87" name="Rectangle 156"/>
              <p:cNvSpPr>
                <a:spLocks noChangeArrowheads="1"/>
              </p:cNvSpPr>
              <p:nvPr/>
            </p:nvSpPr>
            <p:spPr bwMode="auto">
              <a:xfrm>
                <a:off x="353" y="2964"/>
                <a:ext cx="313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ГАД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88" name="Rectangle 157"/>
              <p:cNvSpPr>
                <a:spLocks noChangeArrowheads="1"/>
              </p:cNvSpPr>
              <p:nvPr/>
            </p:nvSpPr>
            <p:spPr bwMode="auto">
              <a:xfrm>
                <a:off x="608" y="2964"/>
                <a:ext cx="104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lvl="0"/>
                <a:r>
                  <a:rPr lang="ru-RU" altLang="ru-RU" dirty="0">
                    <a:solidFill>
                      <a:srgbClr val="000000"/>
                    </a:solidFill>
                    <a:latin typeface="Times New Roman" pitchFamily="18" charset="0"/>
                  </a:rPr>
                  <a:t>∑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89" name="Rectangle 158"/>
              <p:cNvSpPr>
                <a:spLocks noChangeArrowheads="1"/>
              </p:cNvSpPr>
              <p:nvPr/>
            </p:nvSpPr>
            <p:spPr bwMode="auto">
              <a:xfrm>
                <a:off x="689" y="2964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90" name="Rectangle 159"/>
              <p:cNvSpPr>
                <a:spLocks noChangeArrowheads="1"/>
              </p:cNvSpPr>
              <p:nvPr/>
            </p:nvSpPr>
            <p:spPr bwMode="auto">
              <a:xfrm>
                <a:off x="353" y="3097"/>
                <a:ext cx="166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…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91" name="Rectangle 160"/>
              <p:cNvSpPr>
                <a:spLocks noChangeArrowheads="1"/>
              </p:cNvSpPr>
              <p:nvPr/>
            </p:nvSpPr>
            <p:spPr bwMode="auto">
              <a:xfrm>
                <a:off x="467" y="3097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92" name="Rectangle 161"/>
              <p:cNvSpPr>
                <a:spLocks noChangeArrowheads="1"/>
              </p:cNvSpPr>
              <p:nvPr/>
            </p:nvSpPr>
            <p:spPr bwMode="auto">
              <a:xfrm>
                <a:off x="916" y="2831"/>
                <a:ext cx="1102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ГАИФ                       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93" name="Rectangle 162"/>
              <p:cNvSpPr>
                <a:spLocks noChangeArrowheads="1"/>
              </p:cNvSpPr>
              <p:nvPr/>
            </p:nvSpPr>
            <p:spPr bwMode="auto">
              <a:xfrm>
                <a:off x="1921" y="2831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94" name="Rectangle 163"/>
              <p:cNvSpPr>
                <a:spLocks noChangeArrowheads="1"/>
              </p:cNvSpPr>
              <p:nvPr/>
            </p:nvSpPr>
            <p:spPr bwMode="auto">
              <a:xfrm>
                <a:off x="1949" y="2831"/>
                <a:ext cx="115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+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95" name="Rectangle 164"/>
              <p:cNvSpPr>
                <a:spLocks noChangeArrowheads="1"/>
              </p:cNvSpPr>
              <p:nvPr/>
            </p:nvSpPr>
            <p:spPr bwMode="auto">
              <a:xfrm>
                <a:off x="2013" y="2831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96" name="Rectangle 165"/>
              <p:cNvSpPr>
                <a:spLocks noChangeArrowheads="1"/>
              </p:cNvSpPr>
              <p:nvPr/>
            </p:nvSpPr>
            <p:spPr bwMode="auto">
              <a:xfrm>
                <a:off x="916" y="2964"/>
                <a:ext cx="1132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ГАИФ                        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97" name="Rectangle 166"/>
              <p:cNvSpPr>
                <a:spLocks noChangeArrowheads="1"/>
              </p:cNvSpPr>
              <p:nvPr/>
            </p:nvSpPr>
            <p:spPr bwMode="auto">
              <a:xfrm>
                <a:off x="1949" y="2964"/>
                <a:ext cx="115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+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98" name="Rectangle 167"/>
              <p:cNvSpPr>
                <a:spLocks noChangeArrowheads="1"/>
              </p:cNvSpPr>
              <p:nvPr/>
            </p:nvSpPr>
            <p:spPr bwMode="auto">
              <a:xfrm>
                <a:off x="2013" y="2964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99" name="Rectangle 168"/>
              <p:cNvSpPr>
                <a:spLocks noChangeArrowheads="1"/>
              </p:cNvSpPr>
              <p:nvPr/>
            </p:nvSpPr>
            <p:spPr bwMode="auto">
              <a:xfrm>
                <a:off x="2042" y="2964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00" name="Rectangle 169"/>
              <p:cNvSpPr>
                <a:spLocks noChangeArrowheads="1"/>
              </p:cNvSpPr>
              <p:nvPr/>
            </p:nvSpPr>
            <p:spPr bwMode="auto">
              <a:xfrm>
                <a:off x="916" y="3097"/>
                <a:ext cx="166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…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01" name="Rectangle 170"/>
              <p:cNvSpPr>
                <a:spLocks noChangeArrowheads="1"/>
              </p:cNvSpPr>
              <p:nvPr/>
            </p:nvSpPr>
            <p:spPr bwMode="auto">
              <a:xfrm>
                <a:off x="1031" y="3097"/>
                <a:ext cx="19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   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02" name="Rectangle 171"/>
              <p:cNvSpPr>
                <a:spLocks noChangeArrowheads="1"/>
              </p:cNvSpPr>
              <p:nvPr/>
            </p:nvSpPr>
            <p:spPr bwMode="auto">
              <a:xfrm>
                <a:off x="1173" y="3097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03" name="Rectangle 172"/>
              <p:cNvSpPr>
                <a:spLocks noChangeArrowheads="1"/>
              </p:cNvSpPr>
              <p:nvPr/>
            </p:nvSpPr>
            <p:spPr bwMode="auto">
              <a:xfrm>
                <a:off x="2129" y="2831"/>
                <a:ext cx="87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-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04" name="Rectangle 173"/>
              <p:cNvSpPr>
                <a:spLocks noChangeArrowheads="1"/>
              </p:cNvSpPr>
              <p:nvPr/>
            </p:nvSpPr>
            <p:spPr bwMode="auto">
              <a:xfrm>
                <a:off x="2167" y="2831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05" name="Rectangle 174"/>
              <p:cNvSpPr>
                <a:spLocks noChangeArrowheads="1"/>
              </p:cNvSpPr>
              <p:nvPr/>
            </p:nvSpPr>
            <p:spPr bwMode="auto">
              <a:xfrm>
                <a:off x="2129" y="2964"/>
                <a:ext cx="87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-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06" name="Rectangle 175"/>
              <p:cNvSpPr>
                <a:spLocks noChangeArrowheads="1"/>
              </p:cNvSpPr>
              <p:nvPr/>
            </p:nvSpPr>
            <p:spPr bwMode="auto">
              <a:xfrm>
                <a:off x="2167" y="2964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07" name="Rectangle 176"/>
              <p:cNvSpPr>
                <a:spLocks noChangeArrowheads="1"/>
              </p:cNvSpPr>
              <p:nvPr/>
            </p:nvSpPr>
            <p:spPr bwMode="auto">
              <a:xfrm>
                <a:off x="2301" y="2831"/>
                <a:ext cx="329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ГРБС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08" name="Rectangle 177"/>
              <p:cNvSpPr>
                <a:spLocks noChangeArrowheads="1"/>
              </p:cNvSpPr>
              <p:nvPr/>
            </p:nvSpPr>
            <p:spPr bwMode="auto">
              <a:xfrm>
                <a:off x="2572" y="2831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09" name="Rectangle 178"/>
              <p:cNvSpPr>
                <a:spLocks noChangeArrowheads="1"/>
              </p:cNvSpPr>
              <p:nvPr/>
            </p:nvSpPr>
            <p:spPr bwMode="auto">
              <a:xfrm>
                <a:off x="2301" y="2964"/>
                <a:ext cx="329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ГРБС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10" name="Rectangle 179"/>
              <p:cNvSpPr>
                <a:spLocks noChangeArrowheads="1"/>
              </p:cNvSpPr>
              <p:nvPr/>
            </p:nvSpPr>
            <p:spPr bwMode="auto">
              <a:xfrm>
                <a:off x="2572" y="2964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11" name="Rectangle 180"/>
              <p:cNvSpPr>
                <a:spLocks noChangeArrowheads="1"/>
              </p:cNvSpPr>
              <p:nvPr/>
            </p:nvSpPr>
            <p:spPr bwMode="auto">
              <a:xfrm>
                <a:off x="2301" y="3097"/>
                <a:ext cx="166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…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12" name="Rectangle 181"/>
              <p:cNvSpPr>
                <a:spLocks noChangeArrowheads="1"/>
              </p:cNvSpPr>
              <p:nvPr/>
            </p:nvSpPr>
            <p:spPr bwMode="auto">
              <a:xfrm>
                <a:off x="2416" y="3097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13" name="Rectangle 182"/>
              <p:cNvSpPr>
                <a:spLocks noChangeArrowheads="1"/>
              </p:cNvSpPr>
              <p:nvPr/>
            </p:nvSpPr>
            <p:spPr bwMode="auto">
              <a:xfrm>
                <a:off x="3052" y="2831"/>
                <a:ext cx="329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ГРБС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14" name="Rectangle 183"/>
              <p:cNvSpPr>
                <a:spLocks noChangeArrowheads="1"/>
              </p:cNvSpPr>
              <p:nvPr/>
            </p:nvSpPr>
            <p:spPr bwMode="auto">
              <a:xfrm>
                <a:off x="3322" y="2831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15" name="Rectangle 184"/>
              <p:cNvSpPr>
                <a:spLocks noChangeArrowheads="1"/>
              </p:cNvSpPr>
              <p:nvPr/>
            </p:nvSpPr>
            <p:spPr bwMode="auto">
              <a:xfrm>
                <a:off x="3052" y="2964"/>
                <a:ext cx="329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ГРБС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16" name="Rectangle 185"/>
              <p:cNvSpPr>
                <a:spLocks noChangeArrowheads="1"/>
              </p:cNvSpPr>
              <p:nvPr/>
            </p:nvSpPr>
            <p:spPr bwMode="auto">
              <a:xfrm>
                <a:off x="3322" y="2964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17" name="Rectangle 186"/>
              <p:cNvSpPr>
                <a:spLocks noChangeArrowheads="1"/>
              </p:cNvSpPr>
              <p:nvPr/>
            </p:nvSpPr>
            <p:spPr bwMode="auto">
              <a:xfrm>
                <a:off x="3052" y="3097"/>
                <a:ext cx="166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…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18" name="Rectangle 187"/>
              <p:cNvSpPr>
                <a:spLocks noChangeArrowheads="1"/>
              </p:cNvSpPr>
              <p:nvPr/>
            </p:nvSpPr>
            <p:spPr bwMode="auto">
              <a:xfrm>
                <a:off x="3166" y="3097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19" name="Rectangle 188"/>
              <p:cNvSpPr>
                <a:spLocks noChangeArrowheads="1"/>
              </p:cNvSpPr>
              <p:nvPr/>
            </p:nvSpPr>
            <p:spPr bwMode="auto">
              <a:xfrm>
                <a:off x="307" y="2825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320" name="Rectangle 189"/>
              <p:cNvSpPr>
                <a:spLocks noChangeArrowheads="1"/>
              </p:cNvSpPr>
              <p:nvPr/>
            </p:nvSpPr>
            <p:spPr bwMode="auto">
              <a:xfrm>
                <a:off x="311" y="2825"/>
                <a:ext cx="559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321" name="Rectangle 190"/>
              <p:cNvSpPr>
                <a:spLocks noChangeArrowheads="1"/>
              </p:cNvSpPr>
              <p:nvPr/>
            </p:nvSpPr>
            <p:spPr bwMode="auto">
              <a:xfrm>
                <a:off x="870" y="2825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322" name="Rectangle 191"/>
              <p:cNvSpPr>
                <a:spLocks noChangeArrowheads="1"/>
              </p:cNvSpPr>
              <p:nvPr/>
            </p:nvSpPr>
            <p:spPr bwMode="auto">
              <a:xfrm>
                <a:off x="874" y="2825"/>
                <a:ext cx="1208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323" name="Rectangle 192"/>
              <p:cNvSpPr>
                <a:spLocks noChangeArrowheads="1"/>
              </p:cNvSpPr>
              <p:nvPr/>
            </p:nvSpPr>
            <p:spPr bwMode="auto">
              <a:xfrm>
                <a:off x="2082" y="2825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324" name="Rectangle 193"/>
              <p:cNvSpPr>
                <a:spLocks noChangeArrowheads="1"/>
              </p:cNvSpPr>
              <p:nvPr/>
            </p:nvSpPr>
            <p:spPr bwMode="auto">
              <a:xfrm>
                <a:off x="2086" y="2825"/>
                <a:ext cx="169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325" name="Rectangle 194"/>
              <p:cNvSpPr>
                <a:spLocks noChangeArrowheads="1"/>
              </p:cNvSpPr>
              <p:nvPr/>
            </p:nvSpPr>
            <p:spPr bwMode="auto">
              <a:xfrm>
                <a:off x="2255" y="2825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326" name="Rectangle 195"/>
              <p:cNvSpPr>
                <a:spLocks noChangeArrowheads="1"/>
              </p:cNvSpPr>
              <p:nvPr/>
            </p:nvSpPr>
            <p:spPr bwMode="auto">
              <a:xfrm>
                <a:off x="2259" y="2825"/>
                <a:ext cx="746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327" name="Rectangle 196"/>
              <p:cNvSpPr>
                <a:spLocks noChangeArrowheads="1"/>
              </p:cNvSpPr>
              <p:nvPr/>
            </p:nvSpPr>
            <p:spPr bwMode="auto">
              <a:xfrm>
                <a:off x="3005" y="2825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328" name="Rectangle 197"/>
              <p:cNvSpPr>
                <a:spLocks noChangeArrowheads="1"/>
              </p:cNvSpPr>
              <p:nvPr/>
            </p:nvSpPr>
            <p:spPr bwMode="auto">
              <a:xfrm>
                <a:off x="3009" y="2825"/>
                <a:ext cx="1092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329" name="Rectangle 198"/>
              <p:cNvSpPr>
                <a:spLocks noChangeArrowheads="1"/>
              </p:cNvSpPr>
              <p:nvPr/>
            </p:nvSpPr>
            <p:spPr bwMode="auto">
              <a:xfrm>
                <a:off x="4101" y="2825"/>
                <a:ext cx="4" cy="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330" name="Rectangle 199"/>
              <p:cNvSpPr>
                <a:spLocks noChangeArrowheads="1"/>
              </p:cNvSpPr>
              <p:nvPr/>
            </p:nvSpPr>
            <p:spPr bwMode="auto">
              <a:xfrm>
                <a:off x="307" y="2829"/>
                <a:ext cx="4" cy="399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331" name="Rectangle 200"/>
              <p:cNvSpPr>
                <a:spLocks noChangeArrowheads="1"/>
              </p:cNvSpPr>
              <p:nvPr/>
            </p:nvSpPr>
            <p:spPr bwMode="auto">
              <a:xfrm>
                <a:off x="870" y="2829"/>
                <a:ext cx="4" cy="399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332" name="Rectangle 201"/>
              <p:cNvSpPr>
                <a:spLocks noChangeArrowheads="1"/>
              </p:cNvSpPr>
              <p:nvPr/>
            </p:nvSpPr>
            <p:spPr bwMode="auto">
              <a:xfrm>
                <a:off x="2082" y="2829"/>
                <a:ext cx="4" cy="399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333" name="Rectangle 202"/>
              <p:cNvSpPr>
                <a:spLocks noChangeArrowheads="1"/>
              </p:cNvSpPr>
              <p:nvPr/>
            </p:nvSpPr>
            <p:spPr bwMode="auto">
              <a:xfrm>
                <a:off x="2255" y="2829"/>
                <a:ext cx="4" cy="399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334" name="Rectangle 203"/>
              <p:cNvSpPr>
                <a:spLocks noChangeArrowheads="1"/>
              </p:cNvSpPr>
              <p:nvPr/>
            </p:nvSpPr>
            <p:spPr bwMode="auto">
              <a:xfrm>
                <a:off x="3005" y="2829"/>
                <a:ext cx="4" cy="399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335" name="Rectangle 204"/>
              <p:cNvSpPr>
                <a:spLocks noChangeArrowheads="1"/>
              </p:cNvSpPr>
              <p:nvPr/>
            </p:nvSpPr>
            <p:spPr bwMode="auto">
              <a:xfrm>
                <a:off x="4101" y="2829"/>
                <a:ext cx="4" cy="399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2336" name="Rectangle 205"/>
              <p:cNvSpPr>
                <a:spLocks noChangeArrowheads="1"/>
              </p:cNvSpPr>
              <p:nvPr/>
            </p:nvSpPr>
            <p:spPr bwMode="auto">
              <a:xfrm>
                <a:off x="353" y="3234"/>
                <a:ext cx="104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lvl="0"/>
                <a:r>
                  <a:rPr lang="ru-RU" altLang="ru-RU" dirty="0">
                    <a:solidFill>
                      <a:srgbClr val="000000"/>
                    </a:solidFill>
                    <a:latin typeface="Times New Roman" pitchFamily="18" charset="0"/>
                  </a:rPr>
                  <a:t>∑</a:t>
                </a: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37" name="Rectangle 206"/>
              <p:cNvSpPr>
                <a:spLocks noChangeArrowheads="1"/>
              </p:cNvSpPr>
              <p:nvPr/>
            </p:nvSpPr>
            <p:spPr bwMode="auto">
              <a:xfrm>
                <a:off x="434" y="3234"/>
                <a:ext cx="78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 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38" name="Rectangle 207"/>
              <p:cNvSpPr>
                <a:spLocks noChangeArrowheads="1"/>
              </p:cNvSpPr>
              <p:nvPr/>
            </p:nvSpPr>
            <p:spPr bwMode="auto">
              <a:xfrm>
                <a:off x="353" y="3367"/>
                <a:ext cx="460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доходов</a:t>
                </a:r>
                <a:endPara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8" name="Rectangle 209"/>
            <p:cNvSpPr>
              <a:spLocks noChangeArrowheads="1"/>
            </p:cNvSpPr>
            <p:nvPr/>
          </p:nvSpPr>
          <p:spPr bwMode="auto">
            <a:xfrm>
              <a:off x="750" y="3367"/>
              <a:ext cx="78" cy="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210"/>
            <p:cNvSpPr>
              <a:spLocks noChangeArrowheads="1"/>
            </p:cNvSpPr>
            <p:nvPr/>
          </p:nvSpPr>
          <p:spPr bwMode="auto">
            <a:xfrm>
              <a:off x="916" y="3234"/>
              <a:ext cx="104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lvl="0"/>
              <a:r>
                <a:rPr lang="ru-RU" altLang="ru-RU" dirty="0">
                  <a:solidFill>
                    <a:srgbClr val="000000"/>
                  </a:solidFill>
                  <a:latin typeface="Times New Roman" pitchFamily="18" charset="0"/>
                </a:rPr>
                <a:t>∑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Rectangle 211"/>
            <p:cNvSpPr>
              <a:spLocks noChangeArrowheads="1"/>
            </p:cNvSpPr>
            <p:nvPr/>
          </p:nvSpPr>
          <p:spPr bwMode="auto">
            <a:xfrm>
              <a:off x="997" y="3234"/>
              <a:ext cx="78" cy="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212"/>
            <p:cNvSpPr>
              <a:spLocks noChangeArrowheads="1"/>
            </p:cNvSpPr>
            <p:nvPr/>
          </p:nvSpPr>
          <p:spPr bwMode="auto">
            <a:xfrm>
              <a:off x="1026" y="3234"/>
              <a:ext cx="1193" cy="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Сальдо по источникам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Rectangle 213"/>
            <p:cNvSpPr>
              <a:spLocks noChangeArrowheads="1"/>
            </p:cNvSpPr>
            <p:nvPr/>
          </p:nvSpPr>
          <p:spPr bwMode="auto">
            <a:xfrm>
              <a:off x="2128" y="3234"/>
              <a:ext cx="78" cy="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Rectangle 214"/>
            <p:cNvSpPr>
              <a:spLocks noChangeArrowheads="1"/>
            </p:cNvSpPr>
            <p:nvPr/>
          </p:nvSpPr>
          <p:spPr bwMode="auto">
            <a:xfrm>
              <a:off x="2301" y="3234"/>
              <a:ext cx="104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lvl="0"/>
              <a:r>
                <a:rPr lang="ru-RU" altLang="ru-RU" dirty="0">
                  <a:solidFill>
                    <a:srgbClr val="000000"/>
                  </a:solidFill>
                  <a:latin typeface="Times New Roman" pitchFamily="18" charset="0"/>
                </a:rPr>
                <a:t>∑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Rectangle 215"/>
            <p:cNvSpPr>
              <a:spLocks noChangeArrowheads="1"/>
            </p:cNvSpPr>
            <p:nvPr/>
          </p:nvSpPr>
          <p:spPr bwMode="auto">
            <a:xfrm>
              <a:off x="2383" y="3234"/>
              <a:ext cx="78" cy="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216"/>
            <p:cNvSpPr>
              <a:spLocks noChangeArrowheads="1"/>
            </p:cNvSpPr>
            <p:nvPr/>
          </p:nvSpPr>
          <p:spPr bwMode="auto">
            <a:xfrm>
              <a:off x="2411" y="3234"/>
              <a:ext cx="506" cy="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расходов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Rectangle 217"/>
            <p:cNvSpPr>
              <a:spLocks noChangeArrowheads="1"/>
            </p:cNvSpPr>
            <p:nvPr/>
          </p:nvSpPr>
          <p:spPr bwMode="auto">
            <a:xfrm>
              <a:off x="2852" y="3234"/>
              <a:ext cx="78" cy="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Rectangle 218"/>
            <p:cNvSpPr>
              <a:spLocks noChangeArrowheads="1"/>
            </p:cNvSpPr>
            <p:nvPr/>
          </p:nvSpPr>
          <p:spPr bwMode="auto">
            <a:xfrm>
              <a:off x="3052" y="3234"/>
              <a:ext cx="104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lvl="0"/>
              <a:r>
                <a:rPr lang="ru-RU" altLang="ru-RU" dirty="0">
                  <a:solidFill>
                    <a:srgbClr val="000000"/>
                  </a:solidFill>
                  <a:latin typeface="Times New Roman" pitchFamily="18" charset="0"/>
                </a:rPr>
                <a:t>∑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219"/>
            <p:cNvSpPr>
              <a:spLocks noChangeArrowheads="1"/>
            </p:cNvSpPr>
            <p:nvPr/>
          </p:nvSpPr>
          <p:spPr bwMode="auto">
            <a:xfrm>
              <a:off x="3133" y="3234"/>
              <a:ext cx="78" cy="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Rectangle 220"/>
            <p:cNvSpPr>
              <a:spLocks noChangeArrowheads="1"/>
            </p:cNvSpPr>
            <p:nvPr/>
          </p:nvSpPr>
          <p:spPr bwMode="auto">
            <a:xfrm>
              <a:off x="3161" y="3234"/>
              <a:ext cx="506" cy="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расходов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ctangle 221"/>
            <p:cNvSpPr>
              <a:spLocks noChangeArrowheads="1"/>
            </p:cNvSpPr>
            <p:nvPr/>
          </p:nvSpPr>
          <p:spPr bwMode="auto">
            <a:xfrm>
              <a:off x="3603" y="3234"/>
              <a:ext cx="78" cy="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Rectangle 222"/>
            <p:cNvSpPr>
              <a:spLocks noChangeArrowheads="1"/>
            </p:cNvSpPr>
            <p:nvPr/>
          </p:nvSpPr>
          <p:spPr bwMode="auto">
            <a:xfrm>
              <a:off x="307" y="3228"/>
              <a:ext cx="4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Rectangle 223"/>
            <p:cNvSpPr>
              <a:spLocks noChangeArrowheads="1"/>
            </p:cNvSpPr>
            <p:nvPr/>
          </p:nvSpPr>
          <p:spPr bwMode="auto">
            <a:xfrm>
              <a:off x="311" y="3228"/>
              <a:ext cx="559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Rectangle 224"/>
            <p:cNvSpPr>
              <a:spLocks noChangeArrowheads="1"/>
            </p:cNvSpPr>
            <p:nvPr/>
          </p:nvSpPr>
          <p:spPr bwMode="auto">
            <a:xfrm>
              <a:off x="870" y="3228"/>
              <a:ext cx="4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4" name="Rectangle 225"/>
            <p:cNvSpPr>
              <a:spLocks noChangeArrowheads="1"/>
            </p:cNvSpPr>
            <p:nvPr/>
          </p:nvSpPr>
          <p:spPr bwMode="auto">
            <a:xfrm>
              <a:off x="874" y="3228"/>
              <a:ext cx="1208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Rectangle 226"/>
            <p:cNvSpPr>
              <a:spLocks noChangeArrowheads="1"/>
            </p:cNvSpPr>
            <p:nvPr/>
          </p:nvSpPr>
          <p:spPr bwMode="auto">
            <a:xfrm>
              <a:off x="2082" y="3228"/>
              <a:ext cx="4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Rectangle 227"/>
            <p:cNvSpPr>
              <a:spLocks noChangeArrowheads="1"/>
            </p:cNvSpPr>
            <p:nvPr/>
          </p:nvSpPr>
          <p:spPr bwMode="auto">
            <a:xfrm>
              <a:off x="2086" y="3228"/>
              <a:ext cx="169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7" name="Rectangle 228"/>
            <p:cNvSpPr>
              <a:spLocks noChangeArrowheads="1"/>
            </p:cNvSpPr>
            <p:nvPr/>
          </p:nvSpPr>
          <p:spPr bwMode="auto">
            <a:xfrm>
              <a:off x="2255" y="3228"/>
              <a:ext cx="4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8" name="Rectangle 229"/>
            <p:cNvSpPr>
              <a:spLocks noChangeArrowheads="1"/>
            </p:cNvSpPr>
            <p:nvPr/>
          </p:nvSpPr>
          <p:spPr bwMode="auto">
            <a:xfrm>
              <a:off x="2259" y="3228"/>
              <a:ext cx="746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Rectangle 230"/>
            <p:cNvSpPr>
              <a:spLocks noChangeArrowheads="1"/>
            </p:cNvSpPr>
            <p:nvPr/>
          </p:nvSpPr>
          <p:spPr bwMode="auto">
            <a:xfrm>
              <a:off x="3005" y="3228"/>
              <a:ext cx="4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" name="Rectangle 231"/>
            <p:cNvSpPr>
              <a:spLocks noChangeArrowheads="1"/>
            </p:cNvSpPr>
            <p:nvPr/>
          </p:nvSpPr>
          <p:spPr bwMode="auto">
            <a:xfrm>
              <a:off x="3009" y="3228"/>
              <a:ext cx="1092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" name="Rectangle 232"/>
            <p:cNvSpPr>
              <a:spLocks noChangeArrowheads="1"/>
            </p:cNvSpPr>
            <p:nvPr/>
          </p:nvSpPr>
          <p:spPr bwMode="auto">
            <a:xfrm>
              <a:off x="4101" y="3228"/>
              <a:ext cx="4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48" name="Rectangle 233"/>
            <p:cNvSpPr>
              <a:spLocks noChangeArrowheads="1"/>
            </p:cNvSpPr>
            <p:nvPr/>
          </p:nvSpPr>
          <p:spPr bwMode="auto">
            <a:xfrm>
              <a:off x="307" y="3232"/>
              <a:ext cx="4" cy="26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49" name="Rectangle 234"/>
            <p:cNvSpPr>
              <a:spLocks noChangeArrowheads="1"/>
            </p:cNvSpPr>
            <p:nvPr/>
          </p:nvSpPr>
          <p:spPr bwMode="auto">
            <a:xfrm>
              <a:off x="307" y="3497"/>
              <a:ext cx="4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3" name="Rectangle 235"/>
            <p:cNvSpPr>
              <a:spLocks noChangeArrowheads="1"/>
            </p:cNvSpPr>
            <p:nvPr/>
          </p:nvSpPr>
          <p:spPr bwMode="auto">
            <a:xfrm>
              <a:off x="307" y="3497"/>
              <a:ext cx="4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4" name="Rectangle 236"/>
            <p:cNvSpPr>
              <a:spLocks noChangeArrowheads="1"/>
            </p:cNvSpPr>
            <p:nvPr/>
          </p:nvSpPr>
          <p:spPr bwMode="auto">
            <a:xfrm>
              <a:off x="311" y="3497"/>
              <a:ext cx="559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5" name="Rectangle 237"/>
            <p:cNvSpPr>
              <a:spLocks noChangeArrowheads="1"/>
            </p:cNvSpPr>
            <p:nvPr/>
          </p:nvSpPr>
          <p:spPr bwMode="auto">
            <a:xfrm>
              <a:off x="870" y="3232"/>
              <a:ext cx="4" cy="26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6" name="Rectangle 238"/>
            <p:cNvSpPr>
              <a:spLocks noChangeArrowheads="1"/>
            </p:cNvSpPr>
            <p:nvPr/>
          </p:nvSpPr>
          <p:spPr bwMode="auto">
            <a:xfrm>
              <a:off x="870" y="3497"/>
              <a:ext cx="4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7" name="Rectangle 239"/>
            <p:cNvSpPr>
              <a:spLocks noChangeArrowheads="1"/>
            </p:cNvSpPr>
            <p:nvPr/>
          </p:nvSpPr>
          <p:spPr bwMode="auto">
            <a:xfrm>
              <a:off x="874" y="3497"/>
              <a:ext cx="1381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8" name="Rectangle 240"/>
            <p:cNvSpPr>
              <a:spLocks noChangeArrowheads="1"/>
            </p:cNvSpPr>
            <p:nvPr/>
          </p:nvSpPr>
          <p:spPr bwMode="auto">
            <a:xfrm>
              <a:off x="2255" y="3232"/>
              <a:ext cx="4" cy="26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9" name="Rectangle 241"/>
            <p:cNvSpPr>
              <a:spLocks noChangeArrowheads="1"/>
            </p:cNvSpPr>
            <p:nvPr/>
          </p:nvSpPr>
          <p:spPr bwMode="auto">
            <a:xfrm>
              <a:off x="2255" y="3497"/>
              <a:ext cx="4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0" name="Rectangle 242"/>
            <p:cNvSpPr>
              <a:spLocks noChangeArrowheads="1"/>
            </p:cNvSpPr>
            <p:nvPr/>
          </p:nvSpPr>
          <p:spPr bwMode="auto">
            <a:xfrm>
              <a:off x="2259" y="3497"/>
              <a:ext cx="746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1" name="Rectangle 243"/>
            <p:cNvSpPr>
              <a:spLocks noChangeArrowheads="1"/>
            </p:cNvSpPr>
            <p:nvPr/>
          </p:nvSpPr>
          <p:spPr bwMode="auto">
            <a:xfrm>
              <a:off x="3005" y="3232"/>
              <a:ext cx="4" cy="26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2" name="Rectangle 244"/>
            <p:cNvSpPr>
              <a:spLocks noChangeArrowheads="1"/>
            </p:cNvSpPr>
            <p:nvPr/>
          </p:nvSpPr>
          <p:spPr bwMode="auto">
            <a:xfrm>
              <a:off x="3005" y="3497"/>
              <a:ext cx="4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3" name="Rectangle 245"/>
            <p:cNvSpPr>
              <a:spLocks noChangeArrowheads="1"/>
            </p:cNvSpPr>
            <p:nvPr/>
          </p:nvSpPr>
          <p:spPr bwMode="auto">
            <a:xfrm>
              <a:off x="3009" y="3497"/>
              <a:ext cx="1092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4" name="Rectangle 246"/>
            <p:cNvSpPr>
              <a:spLocks noChangeArrowheads="1"/>
            </p:cNvSpPr>
            <p:nvPr/>
          </p:nvSpPr>
          <p:spPr bwMode="auto">
            <a:xfrm>
              <a:off x="4101" y="3232"/>
              <a:ext cx="4" cy="26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5" name="Rectangle 247"/>
            <p:cNvSpPr>
              <a:spLocks noChangeArrowheads="1"/>
            </p:cNvSpPr>
            <p:nvPr/>
          </p:nvSpPr>
          <p:spPr bwMode="auto">
            <a:xfrm>
              <a:off x="4101" y="3497"/>
              <a:ext cx="4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6" name="Rectangle 248"/>
            <p:cNvSpPr>
              <a:spLocks noChangeArrowheads="1"/>
            </p:cNvSpPr>
            <p:nvPr/>
          </p:nvSpPr>
          <p:spPr bwMode="auto">
            <a:xfrm>
              <a:off x="4101" y="3497"/>
              <a:ext cx="4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7" name="Rectangle 249"/>
            <p:cNvSpPr>
              <a:spLocks noChangeArrowheads="1"/>
            </p:cNvSpPr>
            <p:nvPr/>
          </p:nvSpPr>
          <p:spPr bwMode="auto">
            <a:xfrm>
              <a:off x="353" y="3503"/>
              <a:ext cx="78" cy="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8" name="Rectangle 250"/>
            <p:cNvSpPr>
              <a:spLocks noChangeArrowheads="1"/>
            </p:cNvSpPr>
            <p:nvPr/>
          </p:nvSpPr>
          <p:spPr bwMode="auto">
            <a:xfrm>
              <a:off x="353" y="3743"/>
              <a:ext cx="505" cy="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Обоснов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69" name="Rectangle 251"/>
            <p:cNvSpPr>
              <a:spLocks noChangeArrowheads="1"/>
            </p:cNvSpPr>
            <p:nvPr/>
          </p:nvSpPr>
          <p:spPr bwMode="auto">
            <a:xfrm>
              <a:off x="353" y="3875"/>
              <a:ext cx="497" cy="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ания по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0" name="Rectangle 252"/>
            <p:cNvSpPr>
              <a:spLocks noChangeArrowheads="1"/>
            </p:cNvSpPr>
            <p:nvPr/>
          </p:nvSpPr>
          <p:spPr bwMode="auto">
            <a:xfrm>
              <a:off x="353" y="4009"/>
              <a:ext cx="510" cy="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Доходам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1" name="Rectangle 253"/>
            <p:cNvSpPr>
              <a:spLocks noChangeArrowheads="1"/>
            </p:cNvSpPr>
            <p:nvPr/>
          </p:nvSpPr>
          <p:spPr bwMode="auto">
            <a:xfrm>
              <a:off x="794" y="4009"/>
              <a:ext cx="81" cy="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2" name="Rectangle 254"/>
            <p:cNvSpPr>
              <a:spLocks noChangeArrowheads="1"/>
            </p:cNvSpPr>
            <p:nvPr/>
          </p:nvSpPr>
          <p:spPr bwMode="auto">
            <a:xfrm>
              <a:off x="999" y="3743"/>
              <a:ext cx="1227" cy="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5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Обоснования по ИФД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3" name="Rectangle 255"/>
            <p:cNvSpPr>
              <a:spLocks noChangeArrowheads="1"/>
            </p:cNvSpPr>
            <p:nvPr/>
          </p:nvSpPr>
          <p:spPr bwMode="auto">
            <a:xfrm>
              <a:off x="2131" y="3743"/>
              <a:ext cx="81" cy="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4" name="Rectangle 256"/>
            <p:cNvSpPr>
              <a:spLocks noChangeArrowheads="1"/>
            </p:cNvSpPr>
            <p:nvPr/>
          </p:nvSpPr>
          <p:spPr bwMode="auto">
            <a:xfrm>
              <a:off x="2469" y="3743"/>
              <a:ext cx="393" cy="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ОБАС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5" name="Rectangle 257"/>
            <p:cNvSpPr>
              <a:spLocks noChangeArrowheads="1"/>
            </p:cNvSpPr>
            <p:nvPr/>
          </p:nvSpPr>
          <p:spPr bwMode="auto">
            <a:xfrm>
              <a:off x="2797" y="3743"/>
              <a:ext cx="81" cy="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6" name="Rectangle 258"/>
            <p:cNvSpPr>
              <a:spLocks noChangeArrowheads="1"/>
            </p:cNvSpPr>
            <p:nvPr/>
          </p:nvSpPr>
          <p:spPr bwMode="auto">
            <a:xfrm>
              <a:off x="3052" y="3743"/>
              <a:ext cx="393" cy="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ОБАС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7" name="Rectangle 259"/>
            <p:cNvSpPr>
              <a:spLocks noChangeArrowheads="1"/>
            </p:cNvSpPr>
            <p:nvPr/>
          </p:nvSpPr>
          <p:spPr bwMode="auto">
            <a:xfrm>
              <a:off x="3380" y="3743"/>
              <a:ext cx="81" cy="1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5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78" name="Rectangle 260"/>
            <p:cNvSpPr>
              <a:spLocks noChangeArrowheads="1"/>
            </p:cNvSpPr>
            <p:nvPr/>
          </p:nvSpPr>
          <p:spPr bwMode="auto">
            <a:xfrm>
              <a:off x="307" y="3737"/>
              <a:ext cx="4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79" name="Rectangle 261"/>
            <p:cNvSpPr>
              <a:spLocks noChangeArrowheads="1"/>
            </p:cNvSpPr>
            <p:nvPr/>
          </p:nvSpPr>
          <p:spPr bwMode="auto">
            <a:xfrm>
              <a:off x="307" y="3737"/>
              <a:ext cx="4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0" name="Rectangle 262"/>
            <p:cNvSpPr>
              <a:spLocks noChangeArrowheads="1"/>
            </p:cNvSpPr>
            <p:nvPr/>
          </p:nvSpPr>
          <p:spPr bwMode="auto">
            <a:xfrm>
              <a:off x="311" y="3737"/>
              <a:ext cx="559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1" name="Rectangle 263"/>
            <p:cNvSpPr>
              <a:spLocks noChangeArrowheads="1"/>
            </p:cNvSpPr>
            <p:nvPr/>
          </p:nvSpPr>
          <p:spPr bwMode="auto">
            <a:xfrm>
              <a:off x="870" y="3737"/>
              <a:ext cx="4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2" name="Rectangle 264"/>
            <p:cNvSpPr>
              <a:spLocks noChangeArrowheads="1"/>
            </p:cNvSpPr>
            <p:nvPr/>
          </p:nvSpPr>
          <p:spPr bwMode="auto">
            <a:xfrm>
              <a:off x="874" y="3737"/>
              <a:ext cx="1381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3" name="Rectangle 265"/>
            <p:cNvSpPr>
              <a:spLocks noChangeArrowheads="1"/>
            </p:cNvSpPr>
            <p:nvPr/>
          </p:nvSpPr>
          <p:spPr bwMode="auto">
            <a:xfrm>
              <a:off x="2255" y="3737"/>
              <a:ext cx="4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4" name="Rectangle 266"/>
            <p:cNvSpPr>
              <a:spLocks noChangeArrowheads="1"/>
            </p:cNvSpPr>
            <p:nvPr/>
          </p:nvSpPr>
          <p:spPr bwMode="auto">
            <a:xfrm>
              <a:off x="2259" y="3737"/>
              <a:ext cx="746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5" name="Rectangle 267"/>
            <p:cNvSpPr>
              <a:spLocks noChangeArrowheads="1"/>
            </p:cNvSpPr>
            <p:nvPr/>
          </p:nvSpPr>
          <p:spPr bwMode="auto">
            <a:xfrm>
              <a:off x="3005" y="3737"/>
              <a:ext cx="4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6" name="Rectangle 268"/>
            <p:cNvSpPr>
              <a:spLocks noChangeArrowheads="1"/>
            </p:cNvSpPr>
            <p:nvPr/>
          </p:nvSpPr>
          <p:spPr bwMode="auto">
            <a:xfrm>
              <a:off x="3009" y="3737"/>
              <a:ext cx="1092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7" name="Rectangle 269"/>
            <p:cNvSpPr>
              <a:spLocks noChangeArrowheads="1"/>
            </p:cNvSpPr>
            <p:nvPr/>
          </p:nvSpPr>
          <p:spPr bwMode="auto">
            <a:xfrm>
              <a:off x="4101" y="3737"/>
              <a:ext cx="4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8" name="Rectangle 270"/>
            <p:cNvSpPr>
              <a:spLocks noChangeArrowheads="1"/>
            </p:cNvSpPr>
            <p:nvPr/>
          </p:nvSpPr>
          <p:spPr bwMode="auto">
            <a:xfrm>
              <a:off x="4101" y="3737"/>
              <a:ext cx="4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9" name="Rectangle 271"/>
            <p:cNvSpPr>
              <a:spLocks noChangeArrowheads="1"/>
            </p:cNvSpPr>
            <p:nvPr/>
          </p:nvSpPr>
          <p:spPr bwMode="auto">
            <a:xfrm>
              <a:off x="307" y="3741"/>
              <a:ext cx="4" cy="39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90" name="Rectangle 272"/>
            <p:cNvSpPr>
              <a:spLocks noChangeArrowheads="1"/>
            </p:cNvSpPr>
            <p:nvPr/>
          </p:nvSpPr>
          <p:spPr bwMode="auto">
            <a:xfrm>
              <a:off x="307" y="4140"/>
              <a:ext cx="4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91" name="Rectangle 273"/>
            <p:cNvSpPr>
              <a:spLocks noChangeArrowheads="1"/>
            </p:cNvSpPr>
            <p:nvPr/>
          </p:nvSpPr>
          <p:spPr bwMode="auto">
            <a:xfrm>
              <a:off x="307" y="4140"/>
              <a:ext cx="4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92" name="Rectangle 274"/>
            <p:cNvSpPr>
              <a:spLocks noChangeArrowheads="1"/>
            </p:cNvSpPr>
            <p:nvPr/>
          </p:nvSpPr>
          <p:spPr bwMode="auto">
            <a:xfrm>
              <a:off x="311" y="4140"/>
              <a:ext cx="559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93" name="Rectangle 275"/>
            <p:cNvSpPr>
              <a:spLocks noChangeArrowheads="1"/>
            </p:cNvSpPr>
            <p:nvPr/>
          </p:nvSpPr>
          <p:spPr bwMode="auto">
            <a:xfrm>
              <a:off x="870" y="3741"/>
              <a:ext cx="4" cy="39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94" name="Rectangle 276"/>
            <p:cNvSpPr>
              <a:spLocks noChangeArrowheads="1"/>
            </p:cNvSpPr>
            <p:nvPr/>
          </p:nvSpPr>
          <p:spPr bwMode="auto">
            <a:xfrm>
              <a:off x="870" y="4140"/>
              <a:ext cx="4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95" name="Rectangle 277"/>
            <p:cNvSpPr>
              <a:spLocks noChangeArrowheads="1"/>
            </p:cNvSpPr>
            <p:nvPr/>
          </p:nvSpPr>
          <p:spPr bwMode="auto">
            <a:xfrm>
              <a:off x="874" y="4140"/>
              <a:ext cx="1381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96" name="Rectangle 278"/>
            <p:cNvSpPr>
              <a:spLocks noChangeArrowheads="1"/>
            </p:cNvSpPr>
            <p:nvPr/>
          </p:nvSpPr>
          <p:spPr bwMode="auto">
            <a:xfrm>
              <a:off x="2255" y="3741"/>
              <a:ext cx="4" cy="39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97" name="Rectangle 279"/>
            <p:cNvSpPr>
              <a:spLocks noChangeArrowheads="1"/>
            </p:cNvSpPr>
            <p:nvPr/>
          </p:nvSpPr>
          <p:spPr bwMode="auto">
            <a:xfrm>
              <a:off x="2255" y="4140"/>
              <a:ext cx="4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98" name="Rectangle 280"/>
            <p:cNvSpPr>
              <a:spLocks noChangeArrowheads="1"/>
            </p:cNvSpPr>
            <p:nvPr/>
          </p:nvSpPr>
          <p:spPr bwMode="auto">
            <a:xfrm>
              <a:off x="2259" y="4140"/>
              <a:ext cx="746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99" name="Rectangle 281"/>
            <p:cNvSpPr>
              <a:spLocks noChangeArrowheads="1"/>
            </p:cNvSpPr>
            <p:nvPr/>
          </p:nvSpPr>
          <p:spPr bwMode="auto">
            <a:xfrm>
              <a:off x="3005" y="3741"/>
              <a:ext cx="4" cy="39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00" name="Rectangle 282"/>
            <p:cNvSpPr>
              <a:spLocks noChangeArrowheads="1"/>
            </p:cNvSpPr>
            <p:nvPr/>
          </p:nvSpPr>
          <p:spPr bwMode="auto">
            <a:xfrm>
              <a:off x="3005" y="4140"/>
              <a:ext cx="4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01" name="Rectangle 283"/>
            <p:cNvSpPr>
              <a:spLocks noChangeArrowheads="1"/>
            </p:cNvSpPr>
            <p:nvPr/>
          </p:nvSpPr>
          <p:spPr bwMode="auto">
            <a:xfrm>
              <a:off x="3009" y="4140"/>
              <a:ext cx="1092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02" name="Rectangle 284"/>
            <p:cNvSpPr>
              <a:spLocks noChangeArrowheads="1"/>
            </p:cNvSpPr>
            <p:nvPr/>
          </p:nvSpPr>
          <p:spPr bwMode="auto">
            <a:xfrm>
              <a:off x="4101" y="3741"/>
              <a:ext cx="4" cy="39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03" name="Rectangle 285"/>
            <p:cNvSpPr>
              <a:spLocks noChangeArrowheads="1"/>
            </p:cNvSpPr>
            <p:nvPr/>
          </p:nvSpPr>
          <p:spPr bwMode="auto">
            <a:xfrm>
              <a:off x="4101" y="4140"/>
              <a:ext cx="4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04" name="Rectangle 286"/>
            <p:cNvSpPr>
              <a:spLocks noChangeArrowheads="1"/>
            </p:cNvSpPr>
            <p:nvPr/>
          </p:nvSpPr>
          <p:spPr bwMode="auto">
            <a:xfrm>
              <a:off x="4101" y="4140"/>
              <a:ext cx="4" cy="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05" name="Rectangle 287"/>
            <p:cNvSpPr>
              <a:spLocks noChangeArrowheads="1"/>
            </p:cNvSpPr>
            <p:nvPr/>
          </p:nvSpPr>
          <p:spPr bwMode="auto">
            <a:xfrm>
              <a:off x="353" y="4145"/>
              <a:ext cx="78" cy="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6" name="Rectangle 288"/>
            <p:cNvSpPr>
              <a:spLocks noChangeArrowheads="1"/>
            </p:cNvSpPr>
            <p:nvPr/>
          </p:nvSpPr>
          <p:spPr bwMode="auto">
            <a:xfrm>
              <a:off x="4190" y="828"/>
              <a:ext cx="1442" cy="55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07" name="Rectangle 289"/>
            <p:cNvSpPr>
              <a:spLocks noChangeArrowheads="1"/>
            </p:cNvSpPr>
            <p:nvPr/>
          </p:nvSpPr>
          <p:spPr bwMode="auto">
            <a:xfrm>
              <a:off x="4190" y="828"/>
              <a:ext cx="1503" cy="552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08" name="Rectangle 290"/>
            <p:cNvSpPr>
              <a:spLocks noChangeArrowheads="1"/>
            </p:cNvSpPr>
            <p:nvPr/>
          </p:nvSpPr>
          <p:spPr bwMode="auto">
            <a:xfrm>
              <a:off x="4390" y="915"/>
              <a:ext cx="1070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Показатели сводной 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9" name="Rectangle 291"/>
            <p:cNvSpPr>
              <a:spLocks noChangeArrowheads="1"/>
            </p:cNvSpPr>
            <p:nvPr/>
          </p:nvSpPr>
          <p:spPr bwMode="auto">
            <a:xfrm>
              <a:off x="4392" y="1066"/>
              <a:ext cx="658" cy="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бюджетной 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0" name="Rectangle 292"/>
            <p:cNvSpPr>
              <a:spLocks noChangeArrowheads="1"/>
            </p:cNvSpPr>
            <p:nvPr/>
          </p:nvSpPr>
          <p:spPr bwMode="auto">
            <a:xfrm>
              <a:off x="4999" y="1064"/>
              <a:ext cx="461" cy="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росписи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1" name="Rectangle 293"/>
            <p:cNvSpPr>
              <a:spLocks noChangeArrowheads="1"/>
            </p:cNvSpPr>
            <p:nvPr/>
          </p:nvSpPr>
          <p:spPr bwMode="auto">
            <a:xfrm>
              <a:off x="5564" y="1067"/>
              <a:ext cx="78" cy="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2" name="Rectangle 294"/>
            <p:cNvSpPr>
              <a:spLocks noChangeArrowheads="1"/>
            </p:cNvSpPr>
            <p:nvPr/>
          </p:nvSpPr>
          <p:spPr bwMode="auto">
            <a:xfrm>
              <a:off x="5593" y="1067"/>
              <a:ext cx="78" cy="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3" name="Freeform 295"/>
            <p:cNvSpPr>
              <a:spLocks/>
            </p:cNvSpPr>
            <p:nvPr/>
          </p:nvSpPr>
          <p:spPr bwMode="auto">
            <a:xfrm>
              <a:off x="436" y="1747"/>
              <a:ext cx="250" cy="304"/>
            </a:xfrm>
            <a:custGeom>
              <a:avLst/>
              <a:gdLst>
                <a:gd name="T0" fmla="*/ 0 w 250"/>
                <a:gd name="T1" fmla="*/ 178 h 304"/>
                <a:gd name="T2" fmla="*/ 62 w 250"/>
                <a:gd name="T3" fmla="*/ 178 h 304"/>
                <a:gd name="T4" fmla="*/ 62 w 250"/>
                <a:gd name="T5" fmla="*/ 0 h 304"/>
                <a:gd name="T6" fmla="*/ 187 w 250"/>
                <a:gd name="T7" fmla="*/ 0 h 304"/>
                <a:gd name="T8" fmla="*/ 187 w 250"/>
                <a:gd name="T9" fmla="*/ 178 h 304"/>
                <a:gd name="T10" fmla="*/ 250 w 250"/>
                <a:gd name="T11" fmla="*/ 178 h 304"/>
                <a:gd name="T12" fmla="*/ 125 w 250"/>
                <a:gd name="T13" fmla="*/ 304 h 304"/>
                <a:gd name="T14" fmla="*/ 0 w 250"/>
                <a:gd name="T15" fmla="*/ 178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0" h="304">
                  <a:moveTo>
                    <a:pt x="0" y="178"/>
                  </a:moveTo>
                  <a:lnTo>
                    <a:pt x="62" y="178"/>
                  </a:lnTo>
                  <a:lnTo>
                    <a:pt x="62" y="0"/>
                  </a:lnTo>
                  <a:lnTo>
                    <a:pt x="187" y="0"/>
                  </a:lnTo>
                  <a:lnTo>
                    <a:pt x="187" y="178"/>
                  </a:lnTo>
                  <a:lnTo>
                    <a:pt x="250" y="178"/>
                  </a:lnTo>
                  <a:lnTo>
                    <a:pt x="125" y="30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rgbClr val="4F81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14" name="Freeform 296"/>
            <p:cNvSpPr>
              <a:spLocks/>
            </p:cNvSpPr>
            <p:nvPr/>
          </p:nvSpPr>
          <p:spPr bwMode="auto">
            <a:xfrm>
              <a:off x="436" y="1747"/>
              <a:ext cx="250" cy="304"/>
            </a:xfrm>
            <a:custGeom>
              <a:avLst/>
              <a:gdLst>
                <a:gd name="T0" fmla="*/ 0 w 250"/>
                <a:gd name="T1" fmla="*/ 178 h 304"/>
                <a:gd name="T2" fmla="*/ 62 w 250"/>
                <a:gd name="T3" fmla="*/ 178 h 304"/>
                <a:gd name="T4" fmla="*/ 62 w 250"/>
                <a:gd name="T5" fmla="*/ 0 h 304"/>
                <a:gd name="T6" fmla="*/ 187 w 250"/>
                <a:gd name="T7" fmla="*/ 0 h 304"/>
                <a:gd name="T8" fmla="*/ 187 w 250"/>
                <a:gd name="T9" fmla="*/ 178 h 304"/>
                <a:gd name="T10" fmla="*/ 250 w 250"/>
                <a:gd name="T11" fmla="*/ 178 h 304"/>
                <a:gd name="T12" fmla="*/ 125 w 250"/>
                <a:gd name="T13" fmla="*/ 304 h 304"/>
                <a:gd name="T14" fmla="*/ 0 w 250"/>
                <a:gd name="T15" fmla="*/ 178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0" h="304">
                  <a:moveTo>
                    <a:pt x="0" y="178"/>
                  </a:moveTo>
                  <a:lnTo>
                    <a:pt x="62" y="178"/>
                  </a:lnTo>
                  <a:lnTo>
                    <a:pt x="62" y="0"/>
                  </a:lnTo>
                  <a:lnTo>
                    <a:pt x="187" y="0"/>
                  </a:lnTo>
                  <a:lnTo>
                    <a:pt x="187" y="178"/>
                  </a:lnTo>
                  <a:lnTo>
                    <a:pt x="250" y="178"/>
                  </a:lnTo>
                  <a:lnTo>
                    <a:pt x="125" y="304"/>
                  </a:lnTo>
                  <a:lnTo>
                    <a:pt x="0" y="178"/>
                  </a:lnTo>
                  <a:close/>
                </a:path>
              </a:pathLst>
            </a:custGeom>
            <a:noFill/>
            <a:ln w="25400" cap="flat">
              <a:solidFill>
                <a:srgbClr val="385D8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15" name="Freeform 297"/>
            <p:cNvSpPr>
              <a:spLocks/>
            </p:cNvSpPr>
            <p:nvPr/>
          </p:nvSpPr>
          <p:spPr bwMode="auto">
            <a:xfrm>
              <a:off x="1380" y="1784"/>
              <a:ext cx="249" cy="304"/>
            </a:xfrm>
            <a:custGeom>
              <a:avLst/>
              <a:gdLst>
                <a:gd name="T0" fmla="*/ 0 w 249"/>
                <a:gd name="T1" fmla="*/ 178 h 304"/>
                <a:gd name="T2" fmla="*/ 62 w 249"/>
                <a:gd name="T3" fmla="*/ 178 h 304"/>
                <a:gd name="T4" fmla="*/ 62 w 249"/>
                <a:gd name="T5" fmla="*/ 0 h 304"/>
                <a:gd name="T6" fmla="*/ 187 w 249"/>
                <a:gd name="T7" fmla="*/ 0 h 304"/>
                <a:gd name="T8" fmla="*/ 187 w 249"/>
                <a:gd name="T9" fmla="*/ 178 h 304"/>
                <a:gd name="T10" fmla="*/ 249 w 249"/>
                <a:gd name="T11" fmla="*/ 178 h 304"/>
                <a:gd name="T12" fmla="*/ 124 w 249"/>
                <a:gd name="T13" fmla="*/ 304 h 304"/>
                <a:gd name="T14" fmla="*/ 0 w 249"/>
                <a:gd name="T15" fmla="*/ 178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9" h="304">
                  <a:moveTo>
                    <a:pt x="0" y="178"/>
                  </a:moveTo>
                  <a:lnTo>
                    <a:pt x="62" y="178"/>
                  </a:lnTo>
                  <a:lnTo>
                    <a:pt x="62" y="0"/>
                  </a:lnTo>
                  <a:lnTo>
                    <a:pt x="187" y="0"/>
                  </a:lnTo>
                  <a:lnTo>
                    <a:pt x="187" y="178"/>
                  </a:lnTo>
                  <a:lnTo>
                    <a:pt x="249" y="178"/>
                  </a:lnTo>
                  <a:lnTo>
                    <a:pt x="124" y="30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rgbClr val="4F81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16" name="Freeform 298"/>
            <p:cNvSpPr>
              <a:spLocks/>
            </p:cNvSpPr>
            <p:nvPr/>
          </p:nvSpPr>
          <p:spPr bwMode="auto">
            <a:xfrm>
              <a:off x="1380" y="1784"/>
              <a:ext cx="249" cy="304"/>
            </a:xfrm>
            <a:custGeom>
              <a:avLst/>
              <a:gdLst>
                <a:gd name="T0" fmla="*/ 0 w 249"/>
                <a:gd name="T1" fmla="*/ 178 h 304"/>
                <a:gd name="T2" fmla="*/ 62 w 249"/>
                <a:gd name="T3" fmla="*/ 178 h 304"/>
                <a:gd name="T4" fmla="*/ 62 w 249"/>
                <a:gd name="T5" fmla="*/ 0 h 304"/>
                <a:gd name="T6" fmla="*/ 187 w 249"/>
                <a:gd name="T7" fmla="*/ 0 h 304"/>
                <a:gd name="T8" fmla="*/ 187 w 249"/>
                <a:gd name="T9" fmla="*/ 178 h 304"/>
                <a:gd name="T10" fmla="*/ 249 w 249"/>
                <a:gd name="T11" fmla="*/ 178 h 304"/>
                <a:gd name="T12" fmla="*/ 124 w 249"/>
                <a:gd name="T13" fmla="*/ 304 h 304"/>
                <a:gd name="T14" fmla="*/ 0 w 249"/>
                <a:gd name="T15" fmla="*/ 178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9" h="304">
                  <a:moveTo>
                    <a:pt x="0" y="178"/>
                  </a:moveTo>
                  <a:lnTo>
                    <a:pt x="62" y="178"/>
                  </a:lnTo>
                  <a:lnTo>
                    <a:pt x="62" y="0"/>
                  </a:lnTo>
                  <a:lnTo>
                    <a:pt x="187" y="0"/>
                  </a:lnTo>
                  <a:lnTo>
                    <a:pt x="187" y="178"/>
                  </a:lnTo>
                  <a:lnTo>
                    <a:pt x="249" y="178"/>
                  </a:lnTo>
                  <a:lnTo>
                    <a:pt x="124" y="304"/>
                  </a:lnTo>
                  <a:lnTo>
                    <a:pt x="0" y="178"/>
                  </a:lnTo>
                  <a:close/>
                </a:path>
              </a:pathLst>
            </a:custGeom>
            <a:noFill/>
            <a:ln w="25400" cap="flat">
              <a:solidFill>
                <a:srgbClr val="385D8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17" name="Freeform 299"/>
            <p:cNvSpPr>
              <a:spLocks/>
            </p:cNvSpPr>
            <p:nvPr/>
          </p:nvSpPr>
          <p:spPr bwMode="auto">
            <a:xfrm>
              <a:off x="2557" y="1784"/>
              <a:ext cx="250" cy="304"/>
            </a:xfrm>
            <a:custGeom>
              <a:avLst/>
              <a:gdLst>
                <a:gd name="T0" fmla="*/ 0 w 250"/>
                <a:gd name="T1" fmla="*/ 178 h 304"/>
                <a:gd name="T2" fmla="*/ 63 w 250"/>
                <a:gd name="T3" fmla="*/ 178 h 304"/>
                <a:gd name="T4" fmla="*/ 63 w 250"/>
                <a:gd name="T5" fmla="*/ 0 h 304"/>
                <a:gd name="T6" fmla="*/ 187 w 250"/>
                <a:gd name="T7" fmla="*/ 0 h 304"/>
                <a:gd name="T8" fmla="*/ 187 w 250"/>
                <a:gd name="T9" fmla="*/ 178 h 304"/>
                <a:gd name="T10" fmla="*/ 250 w 250"/>
                <a:gd name="T11" fmla="*/ 178 h 304"/>
                <a:gd name="T12" fmla="*/ 125 w 250"/>
                <a:gd name="T13" fmla="*/ 304 h 304"/>
                <a:gd name="T14" fmla="*/ 0 w 250"/>
                <a:gd name="T15" fmla="*/ 178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0" h="304">
                  <a:moveTo>
                    <a:pt x="0" y="178"/>
                  </a:moveTo>
                  <a:lnTo>
                    <a:pt x="63" y="178"/>
                  </a:lnTo>
                  <a:lnTo>
                    <a:pt x="63" y="0"/>
                  </a:lnTo>
                  <a:lnTo>
                    <a:pt x="187" y="0"/>
                  </a:lnTo>
                  <a:lnTo>
                    <a:pt x="187" y="178"/>
                  </a:lnTo>
                  <a:lnTo>
                    <a:pt x="250" y="178"/>
                  </a:lnTo>
                  <a:lnTo>
                    <a:pt x="125" y="30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rgbClr val="4F81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18" name="Freeform 300"/>
            <p:cNvSpPr>
              <a:spLocks/>
            </p:cNvSpPr>
            <p:nvPr/>
          </p:nvSpPr>
          <p:spPr bwMode="auto">
            <a:xfrm>
              <a:off x="2557" y="1784"/>
              <a:ext cx="250" cy="304"/>
            </a:xfrm>
            <a:custGeom>
              <a:avLst/>
              <a:gdLst>
                <a:gd name="T0" fmla="*/ 0 w 250"/>
                <a:gd name="T1" fmla="*/ 178 h 304"/>
                <a:gd name="T2" fmla="*/ 63 w 250"/>
                <a:gd name="T3" fmla="*/ 178 h 304"/>
                <a:gd name="T4" fmla="*/ 63 w 250"/>
                <a:gd name="T5" fmla="*/ 0 h 304"/>
                <a:gd name="T6" fmla="*/ 187 w 250"/>
                <a:gd name="T7" fmla="*/ 0 h 304"/>
                <a:gd name="T8" fmla="*/ 187 w 250"/>
                <a:gd name="T9" fmla="*/ 178 h 304"/>
                <a:gd name="T10" fmla="*/ 250 w 250"/>
                <a:gd name="T11" fmla="*/ 178 h 304"/>
                <a:gd name="T12" fmla="*/ 125 w 250"/>
                <a:gd name="T13" fmla="*/ 304 h 304"/>
                <a:gd name="T14" fmla="*/ 0 w 250"/>
                <a:gd name="T15" fmla="*/ 178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0" h="304">
                  <a:moveTo>
                    <a:pt x="0" y="178"/>
                  </a:moveTo>
                  <a:lnTo>
                    <a:pt x="63" y="178"/>
                  </a:lnTo>
                  <a:lnTo>
                    <a:pt x="63" y="0"/>
                  </a:lnTo>
                  <a:lnTo>
                    <a:pt x="187" y="0"/>
                  </a:lnTo>
                  <a:lnTo>
                    <a:pt x="187" y="178"/>
                  </a:lnTo>
                  <a:lnTo>
                    <a:pt x="250" y="178"/>
                  </a:lnTo>
                  <a:lnTo>
                    <a:pt x="125" y="304"/>
                  </a:lnTo>
                  <a:lnTo>
                    <a:pt x="0" y="178"/>
                  </a:lnTo>
                  <a:close/>
                </a:path>
              </a:pathLst>
            </a:custGeom>
            <a:noFill/>
            <a:ln w="25400" cap="flat">
              <a:solidFill>
                <a:srgbClr val="385D8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19" name="Freeform 301"/>
            <p:cNvSpPr>
              <a:spLocks/>
            </p:cNvSpPr>
            <p:nvPr/>
          </p:nvSpPr>
          <p:spPr bwMode="auto">
            <a:xfrm>
              <a:off x="456" y="3513"/>
              <a:ext cx="230" cy="217"/>
            </a:xfrm>
            <a:custGeom>
              <a:avLst/>
              <a:gdLst>
                <a:gd name="T0" fmla="*/ 0 w 230"/>
                <a:gd name="T1" fmla="*/ 108 h 217"/>
                <a:gd name="T2" fmla="*/ 115 w 230"/>
                <a:gd name="T3" fmla="*/ 0 h 217"/>
                <a:gd name="T4" fmla="*/ 230 w 230"/>
                <a:gd name="T5" fmla="*/ 108 h 217"/>
                <a:gd name="T6" fmla="*/ 172 w 230"/>
                <a:gd name="T7" fmla="*/ 108 h 217"/>
                <a:gd name="T8" fmla="*/ 172 w 230"/>
                <a:gd name="T9" fmla="*/ 217 h 217"/>
                <a:gd name="T10" fmla="*/ 58 w 230"/>
                <a:gd name="T11" fmla="*/ 217 h 217"/>
                <a:gd name="T12" fmla="*/ 58 w 230"/>
                <a:gd name="T13" fmla="*/ 108 h 217"/>
                <a:gd name="T14" fmla="*/ 0 w 230"/>
                <a:gd name="T15" fmla="*/ 10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0" h="217">
                  <a:moveTo>
                    <a:pt x="0" y="108"/>
                  </a:moveTo>
                  <a:lnTo>
                    <a:pt x="115" y="0"/>
                  </a:lnTo>
                  <a:lnTo>
                    <a:pt x="230" y="108"/>
                  </a:lnTo>
                  <a:lnTo>
                    <a:pt x="172" y="108"/>
                  </a:lnTo>
                  <a:lnTo>
                    <a:pt x="172" y="217"/>
                  </a:lnTo>
                  <a:lnTo>
                    <a:pt x="58" y="217"/>
                  </a:lnTo>
                  <a:lnTo>
                    <a:pt x="58" y="108"/>
                  </a:lnTo>
                  <a:lnTo>
                    <a:pt x="0" y="108"/>
                  </a:lnTo>
                  <a:close/>
                </a:path>
              </a:pathLst>
            </a:custGeom>
            <a:solidFill>
              <a:srgbClr val="4F81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20" name="Freeform 302"/>
            <p:cNvSpPr>
              <a:spLocks/>
            </p:cNvSpPr>
            <p:nvPr/>
          </p:nvSpPr>
          <p:spPr bwMode="auto">
            <a:xfrm>
              <a:off x="456" y="3513"/>
              <a:ext cx="230" cy="217"/>
            </a:xfrm>
            <a:custGeom>
              <a:avLst/>
              <a:gdLst>
                <a:gd name="T0" fmla="*/ 0 w 230"/>
                <a:gd name="T1" fmla="*/ 108 h 217"/>
                <a:gd name="T2" fmla="*/ 115 w 230"/>
                <a:gd name="T3" fmla="*/ 0 h 217"/>
                <a:gd name="T4" fmla="*/ 230 w 230"/>
                <a:gd name="T5" fmla="*/ 108 h 217"/>
                <a:gd name="T6" fmla="*/ 172 w 230"/>
                <a:gd name="T7" fmla="*/ 108 h 217"/>
                <a:gd name="T8" fmla="*/ 172 w 230"/>
                <a:gd name="T9" fmla="*/ 217 h 217"/>
                <a:gd name="T10" fmla="*/ 58 w 230"/>
                <a:gd name="T11" fmla="*/ 217 h 217"/>
                <a:gd name="T12" fmla="*/ 58 w 230"/>
                <a:gd name="T13" fmla="*/ 108 h 217"/>
                <a:gd name="T14" fmla="*/ 0 w 230"/>
                <a:gd name="T15" fmla="*/ 10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0" h="217">
                  <a:moveTo>
                    <a:pt x="0" y="108"/>
                  </a:moveTo>
                  <a:lnTo>
                    <a:pt x="115" y="0"/>
                  </a:lnTo>
                  <a:lnTo>
                    <a:pt x="230" y="108"/>
                  </a:lnTo>
                  <a:lnTo>
                    <a:pt x="172" y="108"/>
                  </a:lnTo>
                  <a:lnTo>
                    <a:pt x="172" y="217"/>
                  </a:lnTo>
                  <a:lnTo>
                    <a:pt x="58" y="217"/>
                  </a:lnTo>
                  <a:lnTo>
                    <a:pt x="58" y="108"/>
                  </a:lnTo>
                  <a:lnTo>
                    <a:pt x="0" y="108"/>
                  </a:lnTo>
                  <a:close/>
                </a:path>
              </a:pathLst>
            </a:custGeom>
            <a:noFill/>
            <a:ln w="25400" cap="flat">
              <a:solidFill>
                <a:srgbClr val="385D8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21" name="Freeform 303"/>
            <p:cNvSpPr>
              <a:spLocks/>
            </p:cNvSpPr>
            <p:nvPr/>
          </p:nvSpPr>
          <p:spPr bwMode="auto">
            <a:xfrm>
              <a:off x="3403" y="3514"/>
              <a:ext cx="229" cy="216"/>
            </a:xfrm>
            <a:custGeom>
              <a:avLst/>
              <a:gdLst>
                <a:gd name="T0" fmla="*/ 0 w 229"/>
                <a:gd name="T1" fmla="*/ 108 h 216"/>
                <a:gd name="T2" fmla="*/ 115 w 229"/>
                <a:gd name="T3" fmla="*/ 0 h 216"/>
                <a:gd name="T4" fmla="*/ 229 w 229"/>
                <a:gd name="T5" fmla="*/ 108 h 216"/>
                <a:gd name="T6" fmla="*/ 172 w 229"/>
                <a:gd name="T7" fmla="*/ 108 h 216"/>
                <a:gd name="T8" fmla="*/ 172 w 229"/>
                <a:gd name="T9" fmla="*/ 216 h 216"/>
                <a:gd name="T10" fmla="*/ 57 w 229"/>
                <a:gd name="T11" fmla="*/ 216 h 216"/>
                <a:gd name="T12" fmla="*/ 57 w 229"/>
                <a:gd name="T13" fmla="*/ 108 h 216"/>
                <a:gd name="T14" fmla="*/ 0 w 229"/>
                <a:gd name="T15" fmla="*/ 10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216">
                  <a:moveTo>
                    <a:pt x="0" y="108"/>
                  </a:moveTo>
                  <a:lnTo>
                    <a:pt x="115" y="0"/>
                  </a:lnTo>
                  <a:lnTo>
                    <a:pt x="229" y="108"/>
                  </a:lnTo>
                  <a:lnTo>
                    <a:pt x="172" y="108"/>
                  </a:lnTo>
                  <a:lnTo>
                    <a:pt x="172" y="216"/>
                  </a:lnTo>
                  <a:lnTo>
                    <a:pt x="57" y="216"/>
                  </a:lnTo>
                  <a:lnTo>
                    <a:pt x="57" y="108"/>
                  </a:lnTo>
                  <a:lnTo>
                    <a:pt x="0" y="108"/>
                  </a:lnTo>
                  <a:close/>
                </a:path>
              </a:pathLst>
            </a:custGeom>
            <a:solidFill>
              <a:srgbClr val="4F81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22" name="Freeform 304"/>
            <p:cNvSpPr>
              <a:spLocks/>
            </p:cNvSpPr>
            <p:nvPr/>
          </p:nvSpPr>
          <p:spPr bwMode="auto">
            <a:xfrm>
              <a:off x="3403" y="3514"/>
              <a:ext cx="229" cy="216"/>
            </a:xfrm>
            <a:custGeom>
              <a:avLst/>
              <a:gdLst>
                <a:gd name="T0" fmla="*/ 0 w 229"/>
                <a:gd name="T1" fmla="*/ 108 h 216"/>
                <a:gd name="T2" fmla="*/ 115 w 229"/>
                <a:gd name="T3" fmla="*/ 0 h 216"/>
                <a:gd name="T4" fmla="*/ 229 w 229"/>
                <a:gd name="T5" fmla="*/ 108 h 216"/>
                <a:gd name="T6" fmla="*/ 172 w 229"/>
                <a:gd name="T7" fmla="*/ 108 h 216"/>
                <a:gd name="T8" fmla="*/ 172 w 229"/>
                <a:gd name="T9" fmla="*/ 216 h 216"/>
                <a:gd name="T10" fmla="*/ 57 w 229"/>
                <a:gd name="T11" fmla="*/ 216 h 216"/>
                <a:gd name="T12" fmla="*/ 57 w 229"/>
                <a:gd name="T13" fmla="*/ 108 h 216"/>
                <a:gd name="T14" fmla="*/ 0 w 229"/>
                <a:gd name="T15" fmla="*/ 10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216">
                  <a:moveTo>
                    <a:pt x="0" y="108"/>
                  </a:moveTo>
                  <a:lnTo>
                    <a:pt x="115" y="0"/>
                  </a:lnTo>
                  <a:lnTo>
                    <a:pt x="229" y="108"/>
                  </a:lnTo>
                  <a:lnTo>
                    <a:pt x="172" y="108"/>
                  </a:lnTo>
                  <a:lnTo>
                    <a:pt x="172" y="216"/>
                  </a:lnTo>
                  <a:lnTo>
                    <a:pt x="57" y="216"/>
                  </a:lnTo>
                  <a:lnTo>
                    <a:pt x="57" y="108"/>
                  </a:lnTo>
                  <a:lnTo>
                    <a:pt x="0" y="108"/>
                  </a:lnTo>
                  <a:close/>
                </a:path>
              </a:pathLst>
            </a:custGeom>
            <a:noFill/>
            <a:ln w="25400" cap="flat">
              <a:solidFill>
                <a:srgbClr val="385D8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23" name="Freeform 305"/>
            <p:cNvSpPr>
              <a:spLocks/>
            </p:cNvSpPr>
            <p:nvPr/>
          </p:nvSpPr>
          <p:spPr bwMode="auto">
            <a:xfrm>
              <a:off x="2476" y="3510"/>
              <a:ext cx="229" cy="216"/>
            </a:xfrm>
            <a:custGeom>
              <a:avLst/>
              <a:gdLst>
                <a:gd name="T0" fmla="*/ 0 w 229"/>
                <a:gd name="T1" fmla="*/ 108 h 216"/>
                <a:gd name="T2" fmla="*/ 115 w 229"/>
                <a:gd name="T3" fmla="*/ 0 h 216"/>
                <a:gd name="T4" fmla="*/ 229 w 229"/>
                <a:gd name="T5" fmla="*/ 108 h 216"/>
                <a:gd name="T6" fmla="*/ 172 w 229"/>
                <a:gd name="T7" fmla="*/ 108 h 216"/>
                <a:gd name="T8" fmla="*/ 172 w 229"/>
                <a:gd name="T9" fmla="*/ 216 h 216"/>
                <a:gd name="T10" fmla="*/ 58 w 229"/>
                <a:gd name="T11" fmla="*/ 216 h 216"/>
                <a:gd name="T12" fmla="*/ 58 w 229"/>
                <a:gd name="T13" fmla="*/ 108 h 216"/>
                <a:gd name="T14" fmla="*/ 0 w 229"/>
                <a:gd name="T15" fmla="*/ 10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216">
                  <a:moveTo>
                    <a:pt x="0" y="108"/>
                  </a:moveTo>
                  <a:lnTo>
                    <a:pt x="115" y="0"/>
                  </a:lnTo>
                  <a:lnTo>
                    <a:pt x="229" y="108"/>
                  </a:lnTo>
                  <a:lnTo>
                    <a:pt x="172" y="108"/>
                  </a:lnTo>
                  <a:lnTo>
                    <a:pt x="172" y="216"/>
                  </a:lnTo>
                  <a:lnTo>
                    <a:pt x="58" y="216"/>
                  </a:lnTo>
                  <a:lnTo>
                    <a:pt x="58" y="108"/>
                  </a:lnTo>
                  <a:lnTo>
                    <a:pt x="0" y="108"/>
                  </a:lnTo>
                  <a:close/>
                </a:path>
              </a:pathLst>
            </a:custGeom>
            <a:solidFill>
              <a:srgbClr val="4F81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24" name="Freeform 306"/>
            <p:cNvSpPr>
              <a:spLocks/>
            </p:cNvSpPr>
            <p:nvPr/>
          </p:nvSpPr>
          <p:spPr bwMode="auto">
            <a:xfrm>
              <a:off x="2476" y="3510"/>
              <a:ext cx="229" cy="216"/>
            </a:xfrm>
            <a:custGeom>
              <a:avLst/>
              <a:gdLst>
                <a:gd name="T0" fmla="*/ 0 w 229"/>
                <a:gd name="T1" fmla="*/ 108 h 216"/>
                <a:gd name="T2" fmla="*/ 115 w 229"/>
                <a:gd name="T3" fmla="*/ 0 h 216"/>
                <a:gd name="T4" fmla="*/ 229 w 229"/>
                <a:gd name="T5" fmla="*/ 108 h 216"/>
                <a:gd name="T6" fmla="*/ 172 w 229"/>
                <a:gd name="T7" fmla="*/ 108 h 216"/>
                <a:gd name="T8" fmla="*/ 172 w 229"/>
                <a:gd name="T9" fmla="*/ 216 h 216"/>
                <a:gd name="T10" fmla="*/ 58 w 229"/>
                <a:gd name="T11" fmla="*/ 216 h 216"/>
                <a:gd name="T12" fmla="*/ 58 w 229"/>
                <a:gd name="T13" fmla="*/ 108 h 216"/>
                <a:gd name="T14" fmla="*/ 0 w 229"/>
                <a:gd name="T15" fmla="*/ 10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216">
                  <a:moveTo>
                    <a:pt x="0" y="108"/>
                  </a:moveTo>
                  <a:lnTo>
                    <a:pt x="115" y="0"/>
                  </a:lnTo>
                  <a:lnTo>
                    <a:pt x="229" y="108"/>
                  </a:lnTo>
                  <a:lnTo>
                    <a:pt x="172" y="108"/>
                  </a:lnTo>
                  <a:lnTo>
                    <a:pt x="172" y="216"/>
                  </a:lnTo>
                  <a:lnTo>
                    <a:pt x="58" y="216"/>
                  </a:lnTo>
                  <a:lnTo>
                    <a:pt x="58" y="108"/>
                  </a:lnTo>
                  <a:lnTo>
                    <a:pt x="0" y="108"/>
                  </a:lnTo>
                  <a:close/>
                </a:path>
              </a:pathLst>
            </a:custGeom>
            <a:noFill/>
            <a:ln w="25400" cap="flat">
              <a:solidFill>
                <a:srgbClr val="385D8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25" name="Freeform 307"/>
            <p:cNvSpPr>
              <a:spLocks/>
            </p:cNvSpPr>
            <p:nvPr/>
          </p:nvSpPr>
          <p:spPr bwMode="auto">
            <a:xfrm>
              <a:off x="1396" y="3516"/>
              <a:ext cx="229" cy="216"/>
            </a:xfrm>
            <a:custGeom>
              <a:avLst/>
              <a:gdLst>
                <a:gd name="T0" fmla="*/ 0 w 229"/>
                <a:gd name="T1" fmla="*/ 108 h 216"/>
                <a:gd name="T2" fmla="*/ 115 w 229"/>
                <a:gd name="T3" fmla="*/ 0 h 216"/>
                <a:gd name="T4" fmla="*/ 229 w 229"/>
                <a:gd name="T5" fmla="*/ 108 h 216"/>
                <a:gd name="T6" fmla="*/ 172 w 229"/>
                <a:gd name="T7" fmla="*/ 108 h 216"/>
                <a:gd name="T8" fmla="*/ 172 w 229"/>
                <a:gd name="T9" fmla="*/ 216 h 216"/>
                <a:gd name="T10" fmla="*/ 58 w 229"/>
                <a:gd name="T11" fmla="*/ 216 h 216"/>
                <a:gd name="T12" fmla="*/ 58 w 229"/>
                <a:gd name="T13" fmla="*/ 108 h 216"/>
                <a:gd name="T14" fmla="*/ 0 w 229"/>
                <a:gd name="T15" fmla="*/ 10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216">
                  <a:moveTo>
                    <a:pt x="0" y="108"/>
                  </a:moveTo>
                  <a:lnTo>
                    <a:pt x="115" y="0"/>
                  </a:lnTo>
                  <a:lnTo>
                    <a:pt x="229" y="108"/>
                  </a:lnTo>
                  <a:lnTo>
                    <a:pt x="172" y="108"/>
                  </a:lnTo>
                  <a:lnTo>
                    <a:pt x="172" y="216"/>
                  </a:lnTo>
                  <a:lnTo>
                    <a:pt x="58" y="216"/>
                  </a:lnTo>
                  <a:lnTo>
                    <a:pt x="58" y="108"/>
                  </a:lnTo>
                  <a:lnTo>
                    <a:pt x="0" y="108"/>
                  </a:lnTo>
                  <a:close/>
                </a:path>
              </a:pathLst>
            </a:custGeom>
            <a:solidFill>
              <a:srgbClr val="4F81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26" name="Freeform 308"/>
            <p:cNvSpPr>
              <a:spLocks/>
            </p:cNvSpPr>
            <p:nvPr/>
          </p:nvSpPr>
          <p:spPr bwMode="auto">
            <a:xfrm>
              <a:off x="1396" y="3516"/>
              <a:ext cx="229" cy="216"/>
            </a:xfrm>
            <a:custGeom>
              <a:avLst/>
              <a:gdLst>
                <a:gd name="T0" fmla="*/ 0 w 229"/>
                <a:gd name="T1" fmla="*/ 108 h 216"/>
                <a:gd name="T2" fmla="*/ 115 w 229"/>
                <a:gd name="T3" fmla="*/ 0 h 216"/>
                <a:gd name="T4" fmla="*/ 229 w 229"/>
                <a:gd name="T5" fmla="*/ 108 h 216"/>
                <a:gd name="T6" fmla="*/ 172 w 229"/>
                <a:gd name="T7" fmla="*/ 108 h 216"/>
                <a:gd name="T8" fmla="*/ 172 w 229"/>
                <a:gd name="T9" fmla="*/ 216 h 216"/>
                <a:gd name="T10" fmla="*/ 58 w 229"/>
                <a:gd name="T11" fmla="*/ 216 h 216"/>
                <a:gd name="T12" fmla="*/ 58 w 229"/>
                <a:gd name="T13" fmla="*/ 108 h 216"/>
                <a:gd name="T14" fmla="*/ 0 w 229"/>
                <a:gd name="T15" fmla="*/ 10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216">
                  <a:moveTo>
                    <a:pt x="0" y="108"/>
                  </a:moveTo>
                  <a:lnTo>
                    <a:pt x="115" y="0"/>
                  </a:lnTo>
                  <a:lnTo>
                    <a:pt x="229" y="108"/>
                  </a:lnTo>
                  <a:lnTo>
                    <a:pt x="172" y="108"/>
                  </a:lnTo>
                  <a:lnTo>
                    <a:pt x="172" y="216"/>
                  </a:lnTo>
                  <a:lnTo>
                    <a:pt x="58" y="216"/>
                  </a:lnTo>
                  <a:lnTo>
                    <a:pt x="58" y="108"/>
                  </a:lnTo>
                  <a:lnTo>
                    <a:pt x="0" y="108"/>
                  </a:lnTo>
                  <a:close/>
                </a:path>
              </a:pathLst>
            </a:custGeom>
            <a:noFill/>
            <a:ln w="25400" cap="flat">
              <a:solidFill>
                <a:srgbClr val="385D8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27" name="Freeform 309"/>
            <p:cNvSpPr>
              <a:spLocks/>
            </p:cNvSpPr>
            <p:nvPr/>
          </p:nvSpPr>
          <p:spPr bwMode="auto">
            <a:xfrm>
              <a:off x="3255" y="1019"/>
              <a:ext cx="912" cy="186"/>
            </a:xfrm>
            <a:custGeom>
              <a:avLst/>
              <a:gdLst>
                <a:gd name="T0" fmla="*/ 0 w 912"/>
                <a:gd name="T1" fmla="*/ 46 h 186"/>
                <a:gd name="T2" fmla="*/ 821 w 912"/>
                <a:gd name="T3" fmla="*/ 46 h 186"/>
                <a:gd name="T4" fmla="*/ 821 w 912"/>
                <a:gd name="T5" fmla="*/ 0 h 186"/>
                <a:gd name="T6" fmla="*/ 912 w 912"/>
                <a:gd name="T7" fmla="*/ 93 h 186"/>
                <a:gd name="T8" fmla="*/ 821 w 912"/>
                <a:gd name="T9" fmla="*/ 186 h 186"/>
                <a:gd name="T10" fmla="*/ 821 w 912"/>
                <a:gd name="T11" fmla="*/ 139 h 186"/>
                <a:gd name="T12" fmla="*/ 0 w 912"/>
                <a:gd name="T13" fmla="*/ 139 h 186"/>
                <a:gd name="T14" fmla="*/ 0 w 912"/>
                <a:gd name="T15" fmla="*/ 4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2" h="186">
                  <a:moveTo>
                    <a:pt x="0" y="46"/>
                  </a:moveTo>
                  <a:lnTo>
                    <a:pt x="821" y="46"/>
                  </a:lnTo>
                  <a:lnTo>
                    <a:pt x="821" y="0"/>
                  </a:lnTo>
                  <a:lnTo>
                    <a:pt x="912" y="93"/>
                  </a:lnTo>
                  <a:lnTo>
                    <a:pt x="821" y="186"/>
                  </a:lnTo>
                  <a:lnTo>
                    <a:pt x="821" y="139"/>
                  </a:lnTo>
                  <a:lnTo>
                    <a:pt x="0" y="139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4F81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28" name="Freeform 310"/>
            <p:cNvSpPr>
              <a:spLocks/>
            </p:cNvSpPr>
            <p:nvPr/>
          </p:nvSpPr>
          <p:spPr bwMode="auto">
            <a:xfrm>
              <a:off x="3255" y="1019"/>
              <a:ext cx="912" cy="186"/>
            </a:xfrm>
            <a:custGeom>
              <a:avLst/>
              <a:gdLst>
                <a:gd name="T0" fmla="*/ 0 w 912"/>
                <a:gd name="T1" fmla="*/ 46 h 186"/>
                <a:gd name="T2" fmla="*/ 821 w 912"/>
                <a:gd name="T3" fmla="*/ 46 h 186"/>
                <a:gd name="T4" fmla="*/ 821 w 912"/>
                <a:gd name="T5" fmla="*/ 0 h 186"/>
                <a:gd name="T6" fmla="*/ 912 w 912"/>
                <a:gd name="T7" fmla="*/ 93 h 186"/>
                <a:gd name="T8" fmla="*/ 821 w 912"/>
                <a:gd name="T9" fmla="*/ 186 h 186"/>
                <a:gd name="T10" fmla="*/ 821 w 912"/>
                <a:gd name="T11" fmla="*/ 139 h 186"/>
                <a:gd name="T12" fmla="*/ 0 w 912"/>
                <a:gd name="T13" fmla="*/ 139 h 186"/>
                <a:gd name="T14" fmla="*/ 0 w 912"/>
                <a:gd name="T15" fmla="*/ 4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2" h="186">
                  <a:moveTo>
                    <a:pt x="0" y="46"/>
                  </a:moveTo>
                  <a:lnTo>
                    <a:pt x="821" y="46"/>
                  </a:lnTo>
                  <a:lnTo>
                    <a:pt x="821" y="0"/>
                  </a:lnTo>
                  <a:lnTo>
                    <a:pt x="912" y="93"/>
                  </a:lnTo>
                  <a:lnTo>
                    <a:pt x="821" y="186"/>
                  </a:lnTo>
                  <a:lnTo>
                    <a:pt x="821" y="139"/>
                  </a:lnTo>
                  <a:lnTo>
                    <a:pt x="0" y="139"/>
                  </a:lnTo>
                  <a:lnTo>
                    <a:pt x="0" y="46"/>
                  </a:lnTo>
                  <a:close/>
                </a:path>
              </a:pathLst>
            </a:custGeom>
            <a:noFill/>
            <a:ln w="25400" cap="flat">
              <a:solidFill>
                <a:srgbClr val="385D8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29" name="Freeform 311"/>
            <p:cNvSpPr>
              <a:spLocks/>
            </p:cNvSpPr>
            <p:nvPr/>
          </p:nvSpPr>
          <p:spPr bwMode="auto">
            <a:xfrm>
              <a:off x="4957" y="1442"/>
              <a:ext cx="249" cy="305"/>
            </a:xfrm>
            <a:custGeom>
              <a:avLst/>
              <a:gdLst>
                <a:gd name="T0" fmla="*/ 0 w 249"/>
                <a:gd name="T1" fmla="*/ 178 h 305"/>
                <a:gd name="T2" fmla="*/ 62 w 249"/>
                <a:gd name="T3" fmla="*/ 178 h 305"/>
                <a:gd name="T4" fmla="*/ 62 w 249"/>
                <a:gd name="T5" fmla="*/ 0 h 305"/>
                <a:gd name="T6" fmla="*/ 187 w 249"/>
                <a:gd name="T7" fmla="*/ 0 h 305"/>
                <a:gd name="T8" fmla="*/ 187 w 249"/>
                <a:gd name="T9" fmla="*/ 178 h 305"/>
                <a:gd name="T10" fmla="*/ 249 w 249"/>
                <a:gd name="T11" fmla="*/ 178 h 305"/>
                <a:gd name="T12" fmla="*/ 125 w 249"/>
                <a:gd name="T13" fmla="*/ 305 h 305"/>
                <a:gd name="T14" fmla="*/ 0 w 249"/>
                <a:gd name="T15" fmla="*/ 1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9" h="305">
                  <a:moveTo>
                    <a:pt x="0" y="178"/>
                  </a:moveTo>
                  <a:lnTo>
                    <a:pt x="62" y="178"/>
                  </a:lnTo>
                  <a:lnTo>
                    <a:pt x="62" y="0"/>
                  </a:lnTo>
                  <a:lnTo>
                    <a:pt x="187" y="0"/>
                  </a:lnTo>
                  <a:lnTo>
                    <a:pt x="187" y="178"/>
                  </a:lnTo>
                  <a:lnTo>
                    <a:pt x="249" y="178"/>
                  </a:lnTo>
                  <a:lnTo>
                    <a:pt x="125" y="305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rgbClr val="4F81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30" name="Freeform 312"/>
            <p:cNvSpPr>
              <a:spLocks/>
            </p:cNvSpPr>
            <p:nvPr/>
          </p:nvSpPr>
          <p:spPr bwMode="auto">
            <a:xfrm>
              <a:off x="4957" y="1442"/>
              <a:ext cx="249" cy="305"/>
            </a:xfrm>
            <a:custGeom>
              <a:avLst/>
              <a:gdLst>
                <a:gd name="T0" fmla="*/ 0 w 249"/>
                <a:gd name="T1" fmla="*/ 178 h 305"/>
                <a:gd name="T2" fmla="*/ 62 w 249"/>
                <a:gd name="T3" fmla="*/ 178 h 305"/>
                <a:gd name="T4" fmla="*/ 62 w 249"/>
                <a:gd name="T5" fmla="*/ 0 h 305"/>
                <a:gd name="T6" fmla="*/ 187 w 249"/>
                <a:gd name="T7" fmla="*/ 0 h 305"/>
                <a:gd name="T8" fmla="*/ 187 w 249"/>
                <a:gd name="T9" fmla="*/ 178 h 305"/>
                <a:gd name="T10" fmla="*/ 249 w 249"/>
                <a:gd name="T11" fmla="*/ 178 h 305"/>
                <a:gd name="T12" fmla="*/ 125 w 249"/>
                <a:gd name="T13" fmla="*/ 305 h 305"/>
                <a:gd name="T14" fmla="*/ 0 w 249"/>
                <a:gd name="T15" fmla="*/ 178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9" h="305">
                  <a:moveTo>
                    <a:pt x="0" y="178"/>
                  </a:moveTo>
                  <a:lnTo>
                    <a:pt x="62" y="178"/>
                  </a:lnTo>
                  <a:lnTo>
                    <a:pt x="62" y="0"/>
                  </a:lnTo>
                  <a:lnTo>
                    <a:pt x="187" y="0"/>
                  </a:lnTo>
                  <a:lnTo>
                    <a:pt x="187" y="178"/>
                  </a:lnTo>
                  <a:lnTo>
                    <a:pt x="249" y="178"/>
                  </a:lnTo>
                  <a:lnTo>
                    <a:pt x="125" y="305"/>
                  </a:lnTo>
                  <a:lnTo>
                    <a:pt x="0" y="178"/>
                  </a:lnTo>
                  <a:close/>
                </a:path>
              </a:pathLst>
            </a:custGeom>
            <a:noFill/>
            <a:ln w="25400" cap="flat">
              <a:solidFill>
                <a:srgbClr val="385D8A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33" name="Freeform 315"/>
            <p:cNvSpPr>
              <a:spLocks/>
            </p:cNvSpPr>
            <p:nvPr/>
          </p:nvSpPr>
          <p:spPr bwMode="auto">
            <a:xfrm>
              <a:off x="31" y="1557"/>
              <a:ext cx="318" cy="759"/>
            </a:xfrm>
            <a:custGeom>
              <a:avLst/>
              <a:gdLst>
                <a:gd name="T0" fmla="*/ 5214 w 5214"/>
                <a:gd name="T1" fmla="*/ 911 h 12267"/>
                <a:gd name="T2" fmla="*/ 3943 w 5214"/>
                <a:gd name="T3" fmla="*/ 2543 h 12267"/>
                <a:gd name="T4" fmla="*/ 3943 w 5214"/>
                <a:gd name="T5" fmla="*/ 1907 h 12267"/>
                <a:gd name="T6" fmla="*/ 136 w 5214"/>
                <a:gd name="T7" fmla="*/ 12267 h 12267"/>
                <a:gd name="T8" fmla="*/ 3943 w 5214"/>
                <a:gd name="T9" fmla="*/ 636 h 12267"/>
                <a:gd name="T10" fmla="*/ 3943 w 5214"/>
                <a:gd name="T11" fmla="*/ 0 h 12267"/>
                <a:gd name="T12" fmla="*/ 5214 w 5214"/>
                <a:gd name="T13" fmla="*/ 911 h 12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14" h="12267">
                  <a:moveTo>
                    <a:pt x="5214" y="911"/>
                  </a:moveTo>
                  <a:lnTo>
                    <a:pt x="3943" y="2543"/>
                  </a:lnTo>
                  <a:lnTo>
                    <a:pt x="3943" y="1907"/>
                  </a:lnTo>
                  <a:cubicBezTo>
                    <a:pt x="1799" y="3143"/>
                    <a:pt x="260" y="7332"/>
                    <a:pt x="136" y="12267"/>
                  </a:cubicBezTo>
                  <a:cubicBezTo>
                    <a:pt x="0" y="6859"/>
                    <a:pt x="1594" y="1990"/>
                    <a:pt x="3943" y="636"/>
                  </a:cubicBezTo>
                  <a:lnTo>
                    <a:pt x="3943" y="0"/>
                  </a:lnTo>
                  <a:lnTo>
                    <a:pt x="5214" y="911"/>
                  </a:lnTo>
                  <a:close/>
                </a:path>
              </a:pathLst>
            </a:cu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34" name="Freeform 316"/>
            <p:cNvSpPr>
              <a:spLocks/>
            </p:cNvSpPr>
            <p:nvPr/>
          </p:nvSpPr>
          <p:spPr bwMode="auto">
            <a:xfrm>
              <a:off x="38" y="2277"/>
              <a:ext cx="311" cy="781"/>
            </a:xfrm>
            <a:custGeom>
              <a:avLst/>
              <a:gdLst>
                <a:gd name="T0" fmla="*/ 0 w 2543"/>
                <a:gd name="T1" fmla="*/ 0 h 6314"/>
                <a:gd name="T2" fmla="*/ 2543 w 2543"/>
                <a:gd name="T3" fmla="*/ 5678 h 6314"/>
                <a:gd name="T4" fmla="*/ 2543 w 2543"/>
                <a:gd name="T5" fmla="*/ 6314 h 6314"/>
                <a:gd name="T6" fmla="*/ 0 w 2543"/>
                <a:gd name="T7" fmla="*/ 636 h 6314"/>
                <a:gd name="T8" fmla="*/ 0 w 2543"/>
                <a:gd name="T9" fmla="*/ 0 h 6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3" h="6314">
                  <a:moveTo>
                    <a:pt x="0" y="0"/>
                  </a:moveTo>
                  <a:cubicBezTo>
                    <a:pt x="0" y="3136"/>
                    <a:pt x="1139" y="5678"/>
                    <a:pt x="2543" y="5678"/>
                  </a:cubicBezTo>
                  <a:lnTo>
                    <a:pt x="2543" y="6314"/>
                  </a:lnTo>
                  <a:cubicBezTo>
                    <a:pt x="1139" y="6314"/>
                    <a:pt x="0" y="3772"/>
                    <a:pt x="0" y="63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06898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35" name="Freeform 317"/>
            <p:cNvSpPr>
              <a:spLocks/>
            </p:cNvSpPr>
            <p:nvPr/>
          </p:nvSpPr>
          <p:spPr bwMode="auto">
            <a:xfrm>
              <a:off x="38" y="1557"/>
              <a:ext cx="311" cy="1501"/>
            </a:xfrm>
            <a:custGeom>
              <a:avLst/>
              <a:gdLst>
                <a:gd name="T0" fmla="*/ 0 w 2543"/>
                <a:gd name="T1" fmla="*/ 5816 h 12130"/>
                <a:gd name="T2" fmla="*/ 2543 w 2543"/>
                <a:gd name="T3" fmla="*/ 11494 h 12130"/>
                <a:gd name="T4" fmla="*/ 2543 w 2543"/>
                <a:gd name="T5" fmla="*/ 12130 h 12130"/>
                <a:gd name="T6" fmla="*/ 0 w 2543"/>
                <a:gd name="T7" fmla="*/ 6452 h 12130"/>
                <a:gd name="T8" fmla="*/ 0 w 2543"/>
                <a:gd name="T9" fmla="*/ 5816 h 12130"/>
                <a:gd name="T10" fmla="*/ 1908 w 2543"/>
                <a:gd name="T11" fmla="*/ 318 h 12130"/>
                <a:gd name="T12" fmla="*/ 1908 w 2543"/>
                <a:gd name="T13" fmla="*/ 0 h 12130"/>
                <a:gd name="T14" fmla="*/ 2543 w 2543"/>
                <a:gd name="T15" fmla="*/ 456 h 12130"/>
                <a:gd name="T16" fmla="*/ 1908 w 2543"/>
                <a:gd name="T17" fmla="*/ 1272 h 12130"/>
                <a:gd name="T18" fmla="*/ 1908 w 2543"/>
                <a:gd name="T19" fmla="*/ 954 h 12130"/>
                <a:gd name="T20" fmla="*/ 4 w 2543"/>
                <a:gd name="T21" fmla="*/ 6134 h 12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43" h="12130">
                  <a:moveTo>
                    <a:pt x="0" y="5816"/>
                  </a:moveTo>
                  <a:cubicBezTo>
                    <a:pt x="0" y="8952"/>
                    <a:pt x="1139" y="11494"/>
                    <a:pt x="2543" y="11494"/>
                  </a:cubicBezTo>
                  <a:lnTo>
                    <a:pt x="2543" y="12130"/>
                  </a:lnTo>
                  <a:cubicBezTo>
                    <a:pt x="1139" y="12130"/>
                    <a:pt x="0" y="9588"/>
                    <a:pt x="0" y="6452"/>
                  </a:cubicBezTo>
                  <a:lnTo>
                    <a:pt x="0" y="5816"/>
                  </a:lnTo>
                  <a:cubicBezTo>
                    <a:pt x="0" y="3227"/>
                    <a:pt x="785" y="965"/>
                    <a:pt x="1908" y="318"/>
                  </a:cubicBezTo>
                  <a:lnTo>
                    <a:pt x="1908" y="0"/>
                  </a:lnTo>
                  <a:lnTo>
                    <a:pt x="2543" y="456"/>
                  </a:lnTo>
                  <a:lnTo>
                    <a:pt x="1908" y="1272"/>
                  </a:lnTo>
                  <a:lnTo>
                    <a:pt x="1908" y="954"/>
                  </a:lnTo>
                  <a:cubicBezTo>
                    <a:pt x="836" y="1572"/>
                    <a:pt x="66" y="3666"/>
                    <a:pt x="4" y="6134"/>
                  </a:cubicBezTo>
                </a:path>
              </a:pathLst>
            </a:custGeom>
            <a:noFill/>
            <a:ln w="25400" cap="flat">
              <a:solidFill>
                <a:srgbClr val="385D8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36" name="Freeform 318"/>
            <p:cNvSpPr>
              <a:spLocks/>
            </p:cNvSpPr>
            <p:nvPr/>
          </p:nvSpPr>
          <p:spPr bwMode="auto">
            <a:xfrm>
              <a:off x="2878" y="1599"/>
              <a:ext cx="356" cy="817"/>
            </a:xfrm>
            <a:custGeom>
              <a:avLst/>
              <a:gdLst>
                <a:gd name="T0" fmla="*/ 2916 w 2916"/>
                <a:gd name="T1" fmla="*/ 6606 h 6606"/>
                <a:gd name="T2" fmla="*/ 729 w 2916"/>
                <a:gd name="T3" fmla="*/ 1094 h 6606"/>
                <a:gd name="T4" fmla="*/ 729 w 2916"/>
                <a:gd name="T5" fmla="*/ 1459 h 6606"/>
                <a:gd name="T6" fmla="*/ 0 w 2916"/>
                <a:gd name="T7" fmla="*/ 549 h 6606"/>
                <a:gd name="T8" fmla="*/ 729 w 2916"/>
                <a:gd name="T9" fmla="*/ 0 h 6606"/>
                <a:gd name="T10" fmla="*/ 729 w 2916"/>
                <a:gd name="T11" fmla="*/ 365 h 6606"/>
                <a:gd name="T12" fmla="*/ 2916 w 2916"/>
                <a:gd name="T13" fmla="*/ 5877 h 6606"/>
                <a:gd name="T14" fmla="*/ 2916 w 2916"/>
                <a:gd name="T15" fmla="*/ 6606 h 6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16" h="6606">
                  <a:moveTo>
                    <a:pt x="2916" y="6606"/>
                  </a:moveTo>
                  <a:cubicBezTo>
                    <a:pt x="2916" y="4010"/>
                    <a:pt x="2017" y="1743"/>
                    <a:pt x="729" y="1094"/>
                  </a:cubicBezTo>
                  <a:lnTo>
                    <a:pt x="729" y="1459"/>
                  </a:lnTo>
                  <a:lnTo>
                    <a:pt x="0" y="549"/>
                  </a:lnTo>
                  <a:lnTo>
                    <a:pt x="729" y="0"/>
                  </a:lnTo>
                  <a:lnTo>
                    <a:pt x="729" y="365"/>
                  </a:lnTo>
                  <a:cubicBezTo>
                    <a:pt x="2017" y="1014"/>
                    <a:pt x="2916" y="3281"/>
                    <a:pt x="2916" y="5877"/>
                  </a:cubicBezTo>
                  <a:lnTo>
                    <a:pt x="2916" y="6606"/>
                  </a:lnTo>
                  <a:close/>
                </a:path>
              </a:pathLst>
            </a:custGeom>
            <a:solidFill>
              <a:srgbClr val="4F81BD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37" name="Freeform 319"/>
            <p:cNvSpPr>
              <a:spLocks/>
            </p:cNvSpPr>
            <p:nvPr/>
          </p:nvSpPr>
          <p:spPr bwMode="auto">
            <a:xfrm>
              <a:off x="2878" y="2371"/>
              <a:ext cx="368" cy="750"/>
            </a:xfrm>
            <a:custGeom>
              <a:avLst/>
              <a:gdLst>
                <a:gd name="T0" fmla="*/ 0 w 3014"/>
                <a:gd name="T1" fmla="*/ 5328 h 6058"/>
                <a:gd name="T2" fmla="*/ 2910 w 3014"/>
                <a:gd name="T3" fmla="*/ 0 h 6058"/>
                <a:gd name="T4" fmla="*/ 187 w 3014"/>
                <a:gd name="T5" fmla="*/ 6046 h 6058"/>
                <a:gd name="T6" fmla="*/ 0 w 3014"/>
                <a:gd name="T7" fmla="*/ 6058 h 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14" h="6058">
                  <a:moveTo>
                    <a:pt x="0" y="5328"/>
                  </a:moveTo>
                  <a:cubicBezTo>
                    <a:pt x="1538" y="5328"/>
                    <a:pt x="2812" y="2996"/>
                    <a:pt x="2910" y="0"/>
                  </a:cubicBezTo>
                  <a:cubicBezTo>
                    <a:pt x="3014" y="3138"/>
                    <a:pt x="1794" y="5844"/>
                    <a:pt x="187" y="6046"/>
                  </a:cubicBezTo>
                  <a:cubicBezTo>
                    <a:pt x="124" y="6054"/>
                    <a:pt x="62" y="6058"/>
                    <a:pt x="0" y="6058"/>
                  </a:cubicBezTo>
                </a:path>
              </a:pathLst>
            </a:custGeom>
            <a:solidFill>
              <a:srgbClr val="406898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38" name="Freeform 320"/>
            <p:cNvSpPr>
              <a:spLocks/>
            </p:cNvSpPr>
            <p:nvPr/>
          </p:nvSpPr>
          <p:spPr bwMode="auto">
            <a:xfrm>
              <a:off x="2878" y="1599"/>
              <a:ext cx="356" cy="1522"/>
            </a:xfrm>
            <a:custGeom>
              <a:avLst/>
              <a:gdLst>
                <a:gd name="T0" fmla="*/ 2916 w 2916"/>
                <a:gd name="T1" fmla="*/ 6606 h 12300"/>
                <a:gd name="T2" fmla="*/ 729 w 2916"/>
                <a:gd name="T3" fmla="*/ 1094 h 12300"/>
                <a:gd name="T4" fmla="*/ 729 w 2916"/>
                <a:gd name="T5" fmla="*/ 1459 h 12300"/>
                <a:gd name="T6" fmla="*/ 0 w 2916"/>
                <a:gd name="T7" fmla="*/ 549 h 12300"/>
                <a:gd name="T8" fmla="*/ 729 w 2916"/>
                <a:gd name="T9" fmla="*/ 0 h 12300"/>
                <a:gd name="T10" fmla="*/ 729 w 2916"/>
                <a:gd name="T11" fmla="*/ 365 h 12300"/>
                <a:gd name="T12" fmla="*/ 2916 w 2916"/>
                <a:gd name="T13" fmla="*/ 5877 h 12300"/>
                <a:gd name="T14" fmla="*/ 2916 w 2916"/>
                <a:gd name="T15" fmla="*/ 6606 h 12300"/>
                <a:gd name="T16" fmla="*/ 0 w 2916"/>
                <a:gd name="T17" fmla="*/ 12300 h 12300"/>
                <a:gd name="T18" fmla="*/ 0 w 2916"/>
                <a:gd name="T19" fmla="*/ 11570 h 12300"/>
                <a:gd name="T20" fmla="*/ 2910 w 2916"/>
                <a:gd name="T21" fmla="*/ 6242 h 12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16" h="12300">
                  <a:moveTo>
                    <a:pt x="2916" y="6606"/>
                  </a:moveTo>
                  <a:cubicBezTo>
                    <a:pt x="2916" y="4010"/>
                    <a:pt x="2017" y="1743"/>
                    <a:pt x="729" y="1094"/>
                  </a:cubicBezTo>
                  <a:lnTo>
                    <a:pt x="729" y="1459"/>
                  </a:lnTo>
                  <a:lnTo>
                    <a:pt x="0" y="549"/>
                  </a:lnTo>
                  <a:lnTo>
                    <a:pt x="729" y="0"/>
                  </a:lnTo>
                  <a:lnTo>
                    <a:pt x="729" y="365"/>
                  </a:lnTo>
                  <a:cubicBezTo>
                    <a:pt x="2017" y="1014"/>
                    <a:pt x="2916" y="3281"/>
                    <a:pt x="2916" y="5877"/>
                  </a:cubicBezTo>
                  <a:lnTo>
                    <a:pt x="2916" y="6606"/>
                  </a:lnTo>
                  <a:cubicBezTo>
                    <a:pt x="2916" y="9751"/>
                    <a:pt x="1611" y="12300"/>
                    <a:pt x="0" y="12300"/>
                  </a:cubicBezTo>
                  <a:lnTo>
                    <a:pt x="0" y="11570"/>
                  </a:lnTo>
                  <a:cubicBezTo>
                    <a:pt x="1538" y="11570"/>
                    <a:pt x="2812" y="9238"/>
                    <a:pt x="2910" y="6242"/>
                  </a:cubicBezTo>
                </a:path>
              </a:pathLst>
            </a:custGeom>
            <a:noFill/>
            <a:ln w="25400" cap="flat">
              <a:solidFill>
                <a:srgbClr val="385D8A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23" name="Freeform 313"/>
            <p:cNvSpPr>
              <a:spLocks/>
            </p:cNvSpPr>
            <p:nvPr/>
          </p:nvSpPr>
          <p:spPr bwMode="auto">
            <a:xfrm>
              <a:off x="3161" y="1260"/>
              <a:ext cx="1343" cy="829"/>
            </a:xfrm>
            <a:custGeom>
              <a:avLst/>
              <a:gdLst>
                <a:gd name="T0" fmla="*/ 14 w 1463"/>
                <a:gd name="T1" fmla="*/ 123 h 1156"/>
                <a:gd name="T2" fmla="*/ 0 w 1463"/>
                <a:gd name="T3" fmla="*/ 15 h 1156"/>
                <a:gd name="T4" fmla="*/ 107 w 1463"/>
                <a:gd name="T5" fmla="*/ 0 h 1156"/>
                <a:gd name="T6" fmla="*/ 84 w 1463"/>
                <a:gd name="T7" fmla="*/ 31 h 1156"/>
                <a:gd name="T8" fmla="*/ 1463 w 1463"/>
                <a:gd name="T9" fmla="*/ 1094 h 1156"/>
                <a:gd name="T10" fmla="*/ 1417 w 1463"/>
                <a:gd name="T11" fmla="*/ 1156 h 1156"/>
                <a:gd name="T12" fmla="*/ 37 w 1463"/>
                <a:gd name="T13" fmla="*/ 93 h 1156"/>
                <a:gd name="T14" fmla="*/ 14 w 1463"/>
                <a:gd name="T15" fmla="*/ 123 h 1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63" h="1156">
                  <a:moveTo>
                    <a:pt x="14" y="123"/>
                  </a:moveTo>
                  <a:lnTo>
                    <a:pt x="0" y="15"/>
                  </a:lnTo>
                  <a:lnTo>
                    <a:pt x="107" y="0"/>
                  </a:lnTo>
                  <a:lnTo>
                    <a:pt x="84" y="31"/>
                  </a:lnTo>
                  <a:lnTo>
                    <a:pt x="1463" y="1094"/>
                  </a:lnTo>
                  <a:lnTo>
                    <a:pt x="1417" y="1156"/>
                  </a:lnTo>
                  <a:lnTo>
                    <a:pt x="37" y="93"/>
                  </a:lnTo>
                  <a:lnTo>
                    <a:pt x="14" y="123"/>
                  </a:lnTo>
                  <a:close/>
                </a:path>
              </a:pathLst>
            </a:custGeom>
            <a:solidFill>
              <a:srgbClr val="4F81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2590046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Изменения </a:t>
            </a:r>
            <a:r>
              <a:rPr lang="ru-RU" dirty="0"/>
              <a:t>в требованиях к процессу исполнения бюджетов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373492"/>
              </p:ext>
            </p:extLst>
          </p:nvPr>
        </p:nvGraphicFramePr>
        <p:xfrm>
          <a:off x="457200" y="1165225"/>
          <a:ext cx="8229600" cy="54086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390790C-28AD-4057-B5AE-EE6E851BBDA6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13401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dirty="0" smtClean="0"/>
              <a:t>Статья 237. </a:t>
            </a:r>
            <a:r>
              <a:rPr lang="ru-RU" sz="1800" b="1" dirty="0"/>
              <a:t>Организация исполнения и исполнение бюджета по расходам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537" indent="0">
              <a:buNone/>
            </a:pPr>
            <a:r>
              <a:rPr lang="ru-RU" dirty="0"/>
              <a:t>1. Организация исполнения и исполнение бюджета по расходам предусматривает совершение следующих операций:</a:t>
            </a:r>
          </a:p>
          <a:p>
            <a:pPr marL="109537" indent="0">
              <a:buNone/>
            </a:pPr>
            <a:r>
              <a:rPr lang="ru-RU" dirty="0"/>
              <a:t>1) утверждение и доведение показателей бюджетной росписи по расходам, лимитов бюджетных обязательств, лимитов долгосрочных контрактных обязательств и предельных объемов финансирования до главных распорядителей расходов бюджета; </a:t>
            </a:r>
          </a:p>
          <a:p>
            <a:pPr marL="109537" indent="0">
              <a:buNone/>
            </a:pPr>
            <a:r>
              <a:rPr lang="ru-RU" dirty="0"/>
              <a:t>2) утверждение планов расходных обязательств; </a:t>
            </a:r>
          </a:p>
          <a:p>
            <a:pPr marL="109537" indent="0">
              <a:buNone/>
            </a:pPr>
            <a:r>
              <a:rPr lang="ru-RU" dirty="0"/>
              <a:t>3) распределение главным распорядителем расходов бюджета лимитов бюджетных обязательств, лимитов долгосрочных контрактных обязательств и предельных объемов финансирования; </a:t>
            </a:r>
          </a:p>
          <a:p>
            <a:pPr marL="109537" indent="0">
              <a:buNone/>
            </a:pPr>
            <a:r>
              <a:rPr lang="ru-RU" dirty="0"/>
              <a:t>4) принятие и учет расходных и денежных обязательств;</a:t>
            </a:r>
          </a:p>
          <a:p>
            <a:pPr marL="109537" indent="0">
              <a:buNone/>
            </a:pPr>
            <a:r>
              <a:rPr lang="ru-RU" dirty="0"/>
              <a:t>5) подтверждение обязанности оплатить денежные обязательства;</a:t>
            </a:r>
          </a:p>
          <a:p>
            <a:pPr marL="109537" indent="0">
              <a:buNone/>
            </a:pPr>
            <a:r>
              <a:rPr lang="ru-RU" dirty="0"/>
              <a:t>6) санкционирование операций;</a:t>
            </a:r>
          </a:p>
          <a:p>
            <a:pPr marL="109537" indent="0">
              <a:buNone/>
            </a:pPr>
            <a:r>
              <a:rPr lang="ru-RU" dirty="0"/>
              <a:t>7) подтверждение исполнения денежных обязательств.</a:t>
            </a:r>
          </a:p>
          <a:p>
            <a:pPr marL="109537" indent="0">
              <a:buNone/>
            </a:pPr>
            <a:endParaRPr lang="ru-RU" dirty="0"/>
          </a:p>
          <a:p>
            <a:pPr marL="109537" indent="0">
              <a:buNone/>
            </a:pPr>
            <a:r>
              <a:rPr lang="ru-RU" dirty="0"/>
              <a:t>3. Формирование и ведение планов расходных обязательств осуществляется в порядке, установленном финансовым органом с учетом общих требований, установленных Министерством финансов Российской Федерации.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390790C-28AD-4057-B5AE-EE6E851BBDA6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6447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95416"/>
            <a:ext cx="8229600" cy="6178423"/>
          </a:xfrm>
        </p:spPr>
        <p:txBody>
          <a:bodyPr/>
          <a:lstStyle/>
          <a:p>
            <a:pPr marL="109537" indent="0">
              <a:buNone/>
            </a:pPr>
            <a:r>
              <a:rPr lang="ru-RU" sz="1200" b="1" dirty="0" smtClean="0"/>
              <a:t>Статья 237. Организация исполнения и исполнение бюджета по расходам</a:t>
            </a:r>
          </a:p>
          <a:p>
            <a:pPr marL="109537" indent="0">
              <a:buNone/>
            </a:pPr>
            <a:r>
              <a:rPr lang="ru-RU" sz="1200" dirty="0" smtClean="0"/>
              <a:t>продолжение</a:t>
            </a:r>
          </a:p>
          <a:p>
            <a:pPr marL="109537" indent="0">
              <a:buNone/>
            </a:pPr>
            <a:r>
              <a:rPr lang="ru-RU" sz="1200" dirty="0"/>
              <a:t>2. Финансовый орган доводит показатели бюджетной росписи по расходам главным распорядителям расходов бюджета до начала очередного финансового года. Руководитель финансового органа утверждает главным распорядителям расходов бюджета лимиты бюджетных обязательств и лимиты долгосрочных контрактных обязательств.</a:t>
            </a:r>
          </a:p>
          <a:p>
            <a:pPr marL="109537" indent="0">
              <a:buNone/>
            </a:pPr>
            <a:r>
              <a:rPr lang="ru-RU" sz="1200" dirty="0"/>
              <a:t>4. Главный распорядитель расходов бюджета распределяет и доводит до находящихся в его ведении распорядителей и администраторов расходов бюджета лимиты бюджетных обязательств и лимиты долгосрочных контрактных обязательств.</a:t>
            </a:r>
          </a:p>
          <a:p>
            <a:pPr marL="109537" indent="0">
              <a:buNone/>
            </a:pPr>
            <a:r>
              <a:rPr lang="ru-RU" sz="1200" dirty="0"/>
              <a:t>5. Правительством Российской Федерации, высшим исполнительным органом государственной власти субъекта Российской Федерации, местной администрацией могут устанавливаться условия, выполнение которых является основанием для доведения лимитов бюджетных обязательств до главных распорядителей расходов бюджета.</a:t>
            </a:r>
          </a:p>
          <a:p>
            <a:pPr marL="109537" indent="0">
              <a:buNone/>
            </a:pPr>
            <a:r>
              <a:rPr lang="ru-RU" sz="1200" dirty="0"/>
              <a:t>6. До выполнения условий лимиты бюджетных обязательств, указанные в части 5 настоящей статьи, до главных распорядителей (распорядителей) или администраторов расходов бюджета не доводятся.</a:t>
            </a:r>
          </a:p>
          <a:p>
            <a:pPr marL="109537" indent="0">
              <a:buNone/>
            </a:pPr>
            <a:r>
              <a:rPr lang="ru-RU" sz="1200" dirty="0"/>
              <a:t>8. В случаях, установленных финансовым органом, могут предусматриваться утверждение и доведение до главных распорядителей, распорядителей и администраторов расходов бюджета предельных объемов финансирования.</a:t>
            </a:r>
          </a:p>
          <a:p>
            <a:pPr marL="109537" indent="0">
              <a:buNone/>
            </a:pPr>
            <a:r>
              <a:rPr lang="ru-RU" sz="1200" dirty="0"/>
              <a:t>9. Предельные объемы финансирования устанавливаются в целом в отношении главного распорядителя, распорядителя и администратора расходов бюджета помесячно или поквартально на основе заявок главных распорядителей (распорядителей) и администраторов расходов бюджета. </a:t>
            </a:r>
          </a:p>
          <a:p>
            <a:pPr marL="109537" indent="0">
              <a:buNone/>
            </a:pPr>
            <a:r>
              <a:rPr lang="ru-RU" sz="1200" dirty="0"/>
              <a:t>10. Главный распорядитель расходов бюджета распределяет между подведомственными распорядителями и (или) администраторами расходов бюджета лимиты бюджетных обязательств и лимиты долгосрочных контрактных обязательств в целях принятия и (или) исполнения администраторами расходов бюджета соответственно расходных обязательств в пределах утвержденных ему лимитов бюджетных обязательств и долгосрочных контрактных обязательств в пределах утвержденных ему лимитов долгосрочных контрактных обязательств. </a:t>
            </a:r>
          </a:p>
          <a:p>
            <a:pPr marL="109537" indent="0">
              <a:buNone/>
            </a:pPr>
            <a:r>
              <a:rPr lang="ru-RU" sz="1200" dirty="0"/>
              <a:t>11. Утверждение и доведение показателей бюджетной росписи по расходам, лимитов бюджетных обязательств, лимитов долгосрочных контрактных обязательств, предельных объемов финансирования осуществляется в порядке, установленном финансовым органом, с учетом общих требований, установленных Министерством финансов Российской Федерации.</a:t>
            </a:r>
          </a:p>
          <a:p>
            <a:pPr marL="109537" indent="0">
              <a:buNone/>
            </a:pPr>
            <a:endParaRPr lang="ru-RU" sz="12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390790C-28AD-4057-B5AE-EE6E851BBDA6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652847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AME" val="LBLOGO_TITLE_PRINT"/>
  <p:tag name="PBLBAFFILIATE" val="BARCLAYS"/>
  <p:tag name="VERSION" val="3"/>
  <p:tag name="TAGDATE" val="02/21/20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AME" val="LBLOGO_TITLE_PRINT"/>
  <p:tag name="PBLBAFFILIATE" val="BARCLAYS"/>
  <p:tag name="VERSION" val="3"/>
  <p:tag name="TAGDATE" val="02/21/201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AME" val="LBLOGO_TITLE_PRINT"/>
  <p:tag name="PBLBAFFILIATE" val="BARCLAYS"/>
  <p:tag name="VERSION" val="3"/>
  <p:tag name="TAGDATE" val="02/21/201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1_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11_Городск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Barclays PresBuilder">
  <a:themeElements>
    <a:clrScheme name="Custom 2">
      <a:dk1>
        <a:srgbClr val="262624"/>
      </a:dk1>
      <a:lt1>
        <a:srgbClr val="FFFFFF"/>
      </a:lt1>
      <a:dk2>
        <a:srgbClr val="096334"/>
      </a:dk2>
      <a:lt2>
        <a:srgbClr val="9EA09A"/>
      </a:lt2>
      <a:accent1>
        <a:srgbClr val="938A5B"/>
      </a:accent1>
      <a:accent2>
        <a:srgbClr val="C38F65"/>
      </a:accent2>
      <a:accent3>
        <a:srgbClr val="096334"/>
      </a:accent3>
      <a:accent4>
        <a:srgbClr val="898984"/>
      </a:accent4>
      <a:accent5>
        <a:srgbClr val="4D4D48"/>
      </a:accent5>
      <a:accent6>
        <a:srgbClr val="9A2408"/>
      </a:accent6>
      <a:hlink>
        <a:srgbClr val="FFFFFF"/>
      </a:hlink>
      <a:folHlink>
        <a:srgbClr val="E88C30"/>
      </a:folHlink>
    </a:clrScheme>
    <a:fontScheme name="MOF Russian Federation">
      <a:majorFont>
        <a:latin typeface="Trebuchet MS"/>
        <a:ea typeface=""/>
        <a:cs typeface="Arial"/>
      </a:majorFont>
      <a:minorFont>
        <a:latin typeface="Trebuchet M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18288" bIns="18288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18288" bIns="18288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/>
  <a:custClrLst>
    <a:custClr name="Stable Black (Dark 1)">
      <a:srgbClr val="000000"/>
    </a:custClr>
    <a:custClr name="Stable White (Light 1)">
      <a:srgbClr val="FFFFFF"/>
    </a:custClr>
    <a:custClr name="Stable Dark Blue (Dark 2)">
      <a:srgbClr val="00395C"/>
    </a:custClr>
    <a:custClr name="Stable White (Light 2)">
      <a:srgbClr val="FFFFFF"/>
    </a:custClr>
    <a:custClr name="Title Bar Fill (Teal)">
      <a:srgbClr val="006991"/>
    </a:custClr>
    <a:custClr name="Stable Barclays Cyan">
      <a:srgbClr val="00AEEF"/>
    </a:custClr>
    <a:custClr name="Stable Map Fill 1">
      <a:srgbClr val="FFF2CF"/>
    </a:custClr>
    <a:custClr name="Stable Map Fill 2">
      <a:srgbClr val="DDDEDE"/>
    </a:custClr>
    <a:custClr name="Stable Map Border">
      <a:srgbClr val="ACACAD"/>
    </a:custClr>
    <a:custClr name=" ">
      <a:srgbClr val="FFFFFF"/>
    </a:custClr>
    <a:custClr name="Barclays Cyan">
      <a:srgbClr val="00AEEF"/>
    </a:custClr>
    <a:custClr name="Yellow">
      <a:srgbClr val="FEBE10"/>
    </a:custClr>
    <a:custClr name="Teal">
      <a:srgbClr val="006991"/>
    </a:custClr>
    <a:custClr name="Lime Green">
      <a:srgbClr val="99B221"/>
    </a:custClr>
    <a:custClr name="Dark Gray">
      <a:srgbClr val="58595B"/>
    </a:custClr>
    <a:custClr name="Barclays 50%">
      <a:srgbClr val="80CDED"/>
    </a:custClr>
    <a:custClr name="Orange">
      <a:srgbClr val="E5801D"/>
    </a:custClr>
    <a:custClr name="Royal Blue">
      <a:srgbClr val="3250AA"/>
    </a:custClr>
    <a:custClr name="Green">
      <a:srgbClr val="519136"/>
    </a:custClr>
    <a:custClr name="Red">
      <a:srgbClr val="9D063B"/>
    </a:custClr>
    <a:custClr name="Barclays Cyan 70%">
      <a:srgbClr val="4DC6F4"/>
    </a:custClr>
    <a:custClr name="Yellow 50%">
      <a:srgbClr val="FEDF87"/>
    </a:custClr>
    <a:custClr name="Teal 50%">
      <a:srgbClr val="80B4C8"/>
    </a:custClr>
    <a:custClr name="Lime Green 50%">
      <a:srgbClr val="CCD890"/>
    </a:custClr>
    <a:custClr name="Dark Gray 50%">
      <a:srgbClr val="ACACAD"/>
    </a:custClr>
    <a:custClr name="Barclays 25%">
      <a:srgbClr val="C0E6F6"/>
    </a:custClr>
    <a:custClr name="Orange 50%">
      <a:srgbClr val="F2C08E"/>
    </a:custClr>
    <a:custClr name="Royal Blue 50%">
      <a:srgbClr val="99A8D4"/>
    </a:custClr>
    <a:custClr name="Green 50%">
      <a:srgbClr val="A8C89A"/>
    </a:custClr>
    <a:custClr name="Red 50%">
      <a:srgbClr val="CE829D"/>
    </a:custClr>
  </a:custClr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51635</TotalTime>
  <Words>1461</Words>
  <Application>Microsoft Office PowerPoint</Application>
  <PresentationFormat>Экран (4:3)</PresentationFormat>
  <Paragraphs>257</Paragraphs>
  <Slides>11</Slides>
  <Notes>5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11_Городская</vt:lpstr>
      <vt:lpstr>Barclays PresBuilder</vt:lpstr>
      <vt:lpstr>Отдельные новации новой редакции  Бюджетного кодекса Российской Федерации</vt:lpstr>
      <vt:lpstr>Корректировки понятийного аппарата</vt:lpstr>
      <vt:lpstr>Новое понятие "Публичное обязательство"</vt:lpstr>
      <vt:lpstr>Презентация PowerPoint</vt:lpstr>
      <vt:lpstr>Глава 25. Основы исполнения бюджетов</vt:lpstr>
      <vt:lpstr>Изменение формата сводной бюджетной росписи и лимитов бюджетных обязательств</vt:lpstr>
      <vt:lpstr>Изменения в требованиях к процессу исполнения бюджетов</vt:lpstr>
      <vt:lpstr>Статья 237. Организация исполнения и исполнение бюджета по расходам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новации новой редакции  Бюджетного кодекса Российской Федерации</dc:title>
  <dc:creator>Шамьюнов ММ</dc:creator>
  <cp:lastModifiedBy>СААКЯН ТАТЬЯНА ВАСИЛЬЕВНА</cp:lastModifiedBy>
  <cp:revision>3253</cp:revision>
  <cp:lastPrinted>2015-09-09T06:42:46Z</cp:lastPrinted>
  <dcterms:modified xsi:type="dcterms:W3CDTF">2015-09-09T06:46:19Z</dcterms:modified>
</cp:coreProperties>
</file>