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6"/>
  </p:notesMasterIdLst>
  <p:sldIdLst>
    <p:sldId id="262" r:id="rId2"/>
    <p:sldId id="348" r:id="rId3"/>
    <p:sldId id="340" r:id="rId4"/>
    <p:sldId id="341" r:id="rId5"/>
    <p:sldId id="350" r:id="rId6"/>
    <p:sldId id="360" r:id="rId7"/>
    <p:sldId id="356" r:id="rId8"/>
    <p:sldId id="357" r:id="rId9"/>
    <p:sldId id="352" r:id="rId10"/>
    <p:sldId id="355" r:id="rId11"/>
    <p:sldId id="358" r:id="rId12"/>
    <p:sldId id="361" r:id="rId13"/>
    <p:sldId id="304" r:id="rId14"/>
    <p:sldId id="359" r:id="rId1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2A7E"/>
    <a:srgbClr val="BDF395"/>
    <a:srgbClr val="CCCCFF"/>
    <a:srgbClr val="FBE9EC"/>
    <a:srgbClr val="F9EBEE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9511383655784288E-2"/>
          <c:y val="0.22441201418537279"/>
          <c:w val="0.84004404915970332"/>
          <c:h val="0.5802583496728591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Кассовое обслуживание исполенния бюджетов субъектов Российской Федерации (по состоянию на 01.07.2015)</c:v>
                </c:pt>
              </c:strCache>
            </c:strRef>
          </c:tx>
          <c:explosion val="16"/>
          <c:dPt>
            <c:idx val="2"/>
            <c:explosion val="21"/>
          </c:dPt>
          <c:dLbls>
            <c:dLbl>
              <c:idx val="0"/>
              <c:layout>
                <c:manualLayout>
                  <c:x val="7.0502198111705758E-2"/>
                  <c:y val="3.1547804375455957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24</a:t>
                    </a:r>
                  </a:p>
                  <a:p>
                    <a:r>
                      <a:rPr lang="en-US" sz="1200" dirty="0" smtClean="0"/>
                      <a:t>2</a:t>
                    </a:r>
                    <a:r>
                      <a:rPr lang="ru-RU" sz="1200" dirty="0" smtClean="0"/>
                      <a:t>8</a:t>
                    </a:r>
                    <a:r>
                      <a:rPr lang="en-US" sz="1200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>
                <c:manualLayout>
                  <c:x val="0.24794169695430671"/>
                  <c:y val="-3.814853905121654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37</a:t>
                    </a:r>
                  </a:p>
                  <a:p>
                    <a:r>
                      <a:rPr lang="ru-RU" sz="1200" dirty="0" smtClean="0"/>
                      <a:t>44</a:t>
                    </a:r>
                    <a:r>
                      <a:rPr lang="en-US" sz="1200" dirty="0" smtClean="0"/>
                      <a:t>%</a:t>
                    </a:r>
                    <a:endParaRPr lang="ru-RU" dirty="0" smtClean="0"/>
                  </a:p>
                </c:rich>
              </c:tx>
              <c:showPercent val="1"/>
            </c:dLbl>
            <c:dLbl>
              <c:idx val="2"/>
              <c:layout>
                <c:manualLayout>
                  <c:x val="-0.11741337154006606"/>
                  <c:y val="6.6837232738457833E-2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/>
                      <a:t>24</a:t>
                    </a:r>
                  </a:p>
                  <a:p>
                    <a:r>
                      <a:rPr lang="en-US" sz="1200" dirty="0" smtClean="0"/>
                      <a:t>28%</a:t>
                    </a:r>
                    <a:endParaRPr lang="ru-RU" dirty="0" smtClean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с открытием лицевого счета бюджета финансовому органу</c:v>
                </c:pt>
                <c:pt idx="1">
                  <c:v>с открытием лицевых счетов в соответствии с Соглашением</c:v>
                </c:pt>
                <c:pt idx="2">
                  <c:v>с применением "смешанного" порядка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24</c:v>
                </c:pt>
                <c:pt idx="1">
                  <c:v>37</c:v>
                </c:pt>
                <c:pt idx="2">
                  <c:v>24</c:v>
                </c:pt>
              </c:numCache>
            </c:numRef>
          </c:val>
        </c:ser>
        <c:dLbls>
          <c:showPercent val="1"/>
        </c:dLbls>
      </c:pie3DChart>
    </c:plotArea>
    <c:legend>
      <c:legendPos val="b"/>
      <c:legendEntry>
        <c:idx val="2"/>
        <c:txPr>
          <a:bodyPr/>
          <a:lstStyle/>
          <a:p>
            <a:pPr>
              <a:defRPr sz="1200" baseline="0"/>
            </a:pPr>
            <a:endParaRPr lang="ru-RU"/>
          </a:p>
        </c:txPr>
      </c:legendEntry>
      <c:layout>
        <c:manualLayout>
          <c:xMode val="edge"/>
          <c:yMode val="edge"/>
          <c:x val="0"/>
          <c:y val="0.76964089527971347"/>
          <c:w val="1"/>
          <c:h val="0.23035910472028681"/>
        </c:manualLayout>
      </c:layout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zero"/>
  </c:chart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8.0818022747156694E-3"/>
          <c:y val="0.31510404949381332"/>
          <c:w val="0.56916630212890051"/>
          <c:h val="0.596379202599675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Кассовое обслуживание исполнения местных бюджетов по состоянию на 1 января 2015 года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0484561825605141E-2"/>
                  <c:y val="-5.6242657167853989E-2"/>
                </c:manualLayout>
              </c:layout>
              <c:tx>
                <c:rich>
                  <a:bodyPr/>
                  <a:lstStyle/>
                  <a:p>
                    <a:r>
                      <a:rPr lang="ru-RU" sz="1200" b="0" dirty="0" smtClean="0"/>
                      <a:t>7025</a:t>
                    </a:r>
                    <a:endParaRPr lang="ru-RU" sz="1200" b="0" dirty="0"/>
                  </a:p>
                  <a:p>
                    <a:r>
                      <a:rPr lang="en-US" sz="1200" b="0" dirty="0" smtClean="0"/>
                      <a:t>3</a:t>
                    </a:r>
                    <a:r>
                      <a:rPr lang="ru-RU" sz="1200" b="0" dirty="0" smtClean="0"/>
                      <a:t>0,6</a:t>
                    </a:r>
                    <a:r>
                      <a:rPr lang="en-US" sz="1200" b="0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1"/>
              <c:layout>
                <c:manualLayout>
                  <c:x val="-2.8206474190726149E-2"/>
                  <c:y val="1.6280152480939881E-2"/>
                </c:manualLayout>
              </c:layout>
              <c:tx>
                <c:rich>
                  <a:bodyPr/>
                  <a:lstStyle/>
                  <a:p>
                    <a:r>
                      <a:rPr lang="ru-RU" sz="1200" b="0" dirty="0" smtClean="0"/>
                      <a:t>11881</a:t>
                    </a:r>
                    <a:endParaRPr lang="ru-RU" sz="1200" b="0" dirty="0"/>
                  </a:p>
                  <a:p>
                    <a:r>
                      <a:rPr lang="ru-RU" sz="1200" b="0" dirty="0" smtClean="0"/>
                      <a:t>51,</a:t>
                    </a:r>
                    <a:r>
                      <a:rPr lang="en-US" sz="1200" b="0" dirty="0" smtClean="0"/>
                      <a:t>8</a:t>
                    </a:r>
                    <a:r>
                      <a:rPr lang="en-US" sz="1200" b="0" dirty="0"/>
                      <a:t>%</a:t>
                    </a:r>
                    <a:endParaRPr lang="en-US" dirty="0"/>
                  </a:p>
                </c:rich>
              </c:tx>
              <c:showPercent val="1"/>
            </c:dLbl>
            <c:dLbl>
              <c:idx val="2"/>
              <c:layout>
                <c:manualLayout>
                  <c:x val="-3.4373541848935554E-2"/>
                  <c:y val="-1.5455255593050868E-2"/>
                </c:manualLayout>
              </c:layout>
              <c:tx>
                <c:rich>
                  <a:bodyPr/>
                  <a:lstStyle/>
                  <a:p>
                    <a:r>
                      <a:rPr lang="ru-RU" sz="1200" b="0" dirty="0" smtClean="0"/>
                      <a:t>4036</a:t>
                    </a:r>
                    <a:endParaRPr lang="ru-RU" sz="1200" b="0" dirty="0"/>
                  </a:p>
                  <a:p>
                    <a:r>
                      <a:rPr lang="en-US" sz="1200" b="0" dirty="0" smtClean="0"/>
                      <a:t>1</a:t>
                    </a:r>
                    <a:r>
                      <a:rPr lang="ru-RU" sz="1200" b="0" dirty="0" smtClean="0"/>
                      <a:t>7,6</a:t>
                    </a:r>
                    <a:r>
                      <a:rPr lang="en-US" sz="1200" b="0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200" b="0"/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с открытием лицевого счета бюджета, открытого финансовому органу</c:v>
                </c:pt>
                <c:pt idx="1">
                  <c:v>с открытием лицевых счетов в соответствии с Соглашением</c:v>
                </c:pt>
                <c:pt idx="2">
                  <c:v>с приминенеие "смешанного" порядка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7827</c:v>
                </c:pt>
                <c:pt idx="1">
                  <c:v>11107</c:v>
                </c:pt>
                <c:pt idx="2">
                  <c:v>4136</c:v>
                </c:pt>
              </c:numCache>
            </c:numRef>
          </c:val>
        </c:ser>
        <c:dLbls>
          <c:showPercent val="1"/>
        </c:dLbls>
      </c:pie3DChart>
    </c:plotArea>
    <c:plotVisOnly val="1"/>
    <c:dispBlanksAs val="zero"/>
  </c:chart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25" cy="496652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947" y="0"/>
            <a:ext cx="2945125" cy="496652"/>
          </a:xfrm>
          <a:prstGeom prst="rect">
            <a:avLst/>
          </a:prstGeom>
        </p:spPr>
        <p:txBody>
          <a:bodyPr vert="horz" lIns="92126" tIns="46063" rIns="92126" bIns="4606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E1157B2-9DC3-4055-A83C-411CDED5AB39}" type="datetimeFigureOut">
              <a:rPr lang="ru-RU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3" rIns="92126" bIns="460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793"/>
            <a:ext cx="5438140" cy="4466667"/>
          </a:xfrm>
          <a:prstGeom prst="rect">
            <a:avLst/>
          </a:prstGeom>
        </p:spPr>
        <p:txBody>
          <a:bodyPr vert="horz" lIns="92126" tIns="46063" rIns="92126" bIns="460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390"/>
            <a:ext cx="2945125" cy="496652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947" y="9428390"/>
            <a:ext cx="2945125" cy="496652"/>
          </a:xfrm>
          <a:prstGeom prst="rect">
            <a:avLst/>
          </a:prstGeom>
        </p:spPr>
        <p:txBody>
          <a:bodyPr vert="horz" lIns="92126" tIns="46063" rIns="92126" bIns="4606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577F140-5445-4B72-90F6-D671B1AB4B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85446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38FB6-DFCB-494C-B5A9-2BDBCEECB210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3E277-A568-4827-8A32-4D0BA1C72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D4FA5-45E0-4555-89F8-0449322027C2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CCA51-7876-401B-9B66-221692CDC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845A3-1469-4848-A0B6-CCB3F1AE055D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BACF4-3197-42F6-A6DD-907FE368A7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488" y="-1588"/>
            <a:ext cx="311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Номер слайда 2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D86A6C2-4A76-4FAD-8711-853133DBD3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9800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C6A79-8EBA-4144-BBD8-C52FF020D524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B4CD6-7261-4C70-B77F-A01FDBFE0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A33D2-1006-4583-A80E-930662DB8DD4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36448-552D-4944-B7CC-E2E7A2F472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95FB9-B5A2-4DA6-AE7F-C8C91F9AC9AA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D4995-D91A-48F2-830D-F936C607F6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37D2D-FF1B-46F1-9B39-5E8267FA27EE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A55E5-47D9-454D-92AF-7FEEDDBDF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9BD32-3A6B-4050-BBEE-11B9995539B0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25C99-0E96-4014-8012-BDE8928B9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5B509-D5C9-44B2-960C-28434EE1E6EB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D8257-5AB4-4ACD-86EA-17C61A3C1C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02FE-DCF2-4232-B829-C77C1A05A8EE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BF22A-916C-4A44-AF2D-4F5CA6671C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FFCD8-9C94-42AD-B59A-BA68535C949B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B611A-AF74-45E0-9B14-0F3D70BE2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1B1C5B-726F-4DE9-BC12-377C82B5BA28}" type="datetime1">
              <a:rPr lang="ru-RU" smtClean="0"/>
              <a:pPr>
                <a:defRPr/>
              </a:pPr>
              <a:t>16.09.2015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F021A00-111C-4DFD-B47B-D8F79A266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99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1584573"/>
          </a:xfrm>
        </p:spPr>
        <p:txBody>
          <a:bodyPr/>
          <a:lstStyle/>
          <a:p>
            <a:pPr algn="ctr" eaLnBrk="1" hangingPunct="1">
              <a:lnSpc>
                <a:spcPct val="150000"/>
              </a:lnSpc>
              <a:buFont typeface="Arial" charset="0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АКТУАЛЬНЫЕ ВОПРОСЫ КАССОВОГО ОБСЛУЖИВАНИЯ ИСПОЛНЕНИЯ БЮДЖЕТОВ СУБЪЕКТОВ РОССИЙСКОЙ ФЕДЕРАЦИИ МУНИЦИПАЛЬНЫХ ОБРАЗОВАНИЙ</a:t>
            </a:r>
          </a:p>
        </p:txBody>
      </p:sp>
      <p:pic>
        <p:nvPicPr>
          <p:cNvPr id="1433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55"/>
          <p:cNvSpPr>
            <a:spLocks noChangeArrowheads="1"/>
          </p:cNvSpPr>
          <p:nvPr/>
        </p:nvSpPr>
        <p:spPr bwMode="auto">
          <a:xfrm>
            <a:off x="3923928" y="5229200"/>
            <a:ext cx="497334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Заместитель начальника Управления совершенствования функциональной деятельности Федерального казначейства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Ерохова Наталья Викторовна</a:t>
            </a: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C09E1FD3-BC6B-4615-97D1-1DD6B2E93505}" type="slidenum">
              <a:rPr lang="ru-RU" altLang="ru-RU" sz="120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10</a:t>
            </a:fld>
            <a:endParaRPr lang="ru-RU" altLang="ru-RU" sz="12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Заголовок 1"/>
          <p:cNvSpPr txBox="1">
            <a:spLocks/>
          </p:cNvSpPr>
          <p:nvPr/>
        </p:nvSpPr>
        <p:spPr bwMode="auto">
          <a:xfrm>
            <a:off x="1331640" y="332656"/>
            <a:ext cx="6802164" cy="47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ОТМЕНА КОСГУ. РАСХОДЫ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1414516"/>
            <a:ext cx="30299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 ЯНВАРЯ 2016 ГОДА</a:t>
            </a:r>
            <a:endParaRPr lang="ru-RU" sz="2000" dirty="0">
              <a:solidFill>
                <a:srgbClr val="002A7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2381979"/>
            <a:ext cx="42265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КОСГУ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текстовому назначению платежа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71600" y="1382578"/>
            <a:ext cx="32191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1 ЯНВАРЯ 2016 ГОДА</a:t>
            </a:r>
            <a:endParaRPr lang="ru-RU" sz="2000" dirty="0">
              <a:solidFill>
                <a:srgbClr val="002A7E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1520" y="1949931"/>
            <a:ext cx="8678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644008" y="971550"/>
            <a:ext cx="0" cy="45456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51520" y="3038762"/>
            <a:ext cx="86299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251520" y="2021939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ПБС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3038762"/>
            <a:ext cx="892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АУ, БУ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251520" y="4622938"/>
            <a:ext cx="422651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21, 31 </a:t>
            </a:r>
            <a:r>
              <a:rPr lang="ru-RU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л\с</a:t>
            </a:r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КОСГУ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коду субсидии и текстовому назначению платежа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16016" y="2390690"/>
            <a:ext cx="42265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 РАСХОДОВ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текстовому назначению платежа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16016" y="2030650"/>
            <a:ext cx="6815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ПБС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788024" y="3110770"/>
            <a:ext cx="8928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АУ, БУ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716016" y="3506997"/>
            <a:ext cx="42265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20, 22, 32 л\с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 РАСХОДОВ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текстовому назначению платежа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51520" y="3542818"/>
            <a:ext cx="422651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20, 22, 32 л\с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КОСГУ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текстовому назначению платежа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16016" y="4625260"/>
            <a:ext cx="422651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21, 31 </a:t>
            </a:r>
            <a:r>
              <a:rPr lang="ru-RU" b="1" dirty="0" err="1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л\с</a:t>
            </a:r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 РАСХОДОВ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коду субсидии и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текстовому назначению платежа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619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C09E1FD3-BC6B-4615-97D1-1DD6B2E93505}" type="slidenum">
              <a:rPr lang="ru-RU" altLang="ru-RU" sz="120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11</a:t>
            </a:fld>
            <a:endParaRPr lang="ru-RU" altLang="ru-RU" sz="12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Заголовок 1"/>
          <p:cNvSpPr txBox="1">
            <a:spLocks/>
          </p:cNvSpPr>
          <p:nvPr/>
        </p:nvSpPr>
        <p:spPr bwMode="auto">
          <a:xfrm>
            <a:off x="1331640" y="332656"/>
            <a:ext cx="6802164" cy="47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ОТМЕНА КОСГУ. ДОХОДЫ И ИСТОЧНИКИ</a:t>
            </a:r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711397" y="1409301"/>
            <a:ext cx="3867769" cy="144016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доходам и источникам – остается КОСГУ</a:t>
            </a:r>
            <a:endParaRPr lang="ru-RU" altLang="ru-RU" b="1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504" y="1085908"/>
            <a:ext cx="3923480" cy="5337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Овал 25"/>
          <p:cNvSpPr/>
          <p:nvPr/>
        </p:nvSpPr>
        <p:spPr>
          <a:xfrm>
            <a:off x="718323" y="4206298"/>
            <a:ext cx="34914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4737969" y="3429000"/>
            <a:ext cx="38664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РАСХОДОВ 120 (подгруппа)</a:t>
            </a:r>
            <a:r>
              <a:rPr lang="ru-RU" sz="1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выплаты персоналу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737968" y="4221088"/>
            <a:ext cx="386647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КОСГУ 120</a:t>
            </a:r>
            <a:r>
              <a:rPr lang="ru-RU" sz="1400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 от собственности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388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C09E1FD3-BC6B-4615-97D1-1DD6B2E93505}" type="slidenum">
              <a:rPr lang="ru-RU" altLang="ru-RU" sz="120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12</a:t>
            </a:fld>
            <a:endParaRPr lang="ru-RU" altLang="ru-RU" sz="12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Заголовок 1"/>
          <p:cNvSpPr txBox="1">
            <a:spLocks/>
          </p:cNvSpPr>
          <p:nvPr/>
        </p:nvSpPr>
        <p:spPr bwMode="auto">
          <a:xfrm>
            <a:off x="1331640" y="332656"/>
            <a:ext cx="6802164" cy="47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ЛИЦЕВЫХ СЧЕТОВ ЮРИДИЧЕСКИМ ЛИЦАМ – ПОЛУЧАТЕЛЯМ СРЕДСТВ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СУБЪЕКТА РФ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4217" y="2754406"/>
            <a:ext cx="40695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 для открытия лицевого счета в Федеральном казначействе</a:t>
            </a:r>
            <a:endParaRPr lang="ru-RU" sz="1600" dirty="0">
              <a:solidFill>
                <a:srgbClr val="002A7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2774867"/>
            <a:ext cx="33843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</a:t>
            </a:r>
          </a:p>
          <a:p>
            <a:pPr algn="ctr"/>
            <a:r>
              <a:rPr lang="ru-RU" sz="16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юридического лица</a:t>
            </a:r>
            <a:endParaRPr lang="ru-RU" sz="1600" dirty="0">
              <a:solidFill>
                <a:srgbClr val="002A7E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251520" y="3417919"/>
            <a:ext cx="8678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283968" y="2698795"/>
            <a:ext cx="7120" cy="3719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12627" y="4221088"/>
            <a:ext cx="86299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23528" y="4343047"/>
            <a:ext cx="13644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ГУП, МУП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2395" y="3535512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Автономные и бюджетные учреждения</a:t>
            </a:r>
            <a:endParaRPr lang="ru-RU" dirty="0">
              <a:solidFill>
                <a:srgbClr val="0066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25602" y="3566290"/>
            <a:ext cx="4226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174-ФЗ и 83-ФЗ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12627" y="5006786"/>
            <a:ext cx="37444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оператор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(специализированная некоммерческая организация, осуществляющая деятельность, направленную на обеспечение проведения капитального ремонта общего имущества в многоквартирных домах)</a:t>
            </a:r>
            <a:endParaRPr lang="ru-RU" sz="1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733628" y="4373825"/>
            <a:ext cx="42265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78.2 Бюджетного кодекса РФ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725603" y="5026241"/>
            <a:ext cx="39508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 4 статьи 180 Жилищного кодекса РФ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312627" y="4896988"/>
            <a:ext cx="86299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2770" y="1465650"/>
            <a:ext cx="5891693" cy="117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453599" y="1280984"/>
            <a:ext cx="3459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Разъяснения Минфина России: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251520" y="2708920"/>
            <a:ext cx="8678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0029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12"/>
          <p:cNvSpPr txBox="1">
            <a:spLocks noChangeArrowheads="1"/>
          </p:cNvSpPr>
          <p:nvPr/>
        </p:nvSpPr>
        <p:spPr bwMode="auto">
          <a:xfrm>
            <a:off x="833105" y="224165"/>
            <a:ext cx="74168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УЧАСТНИКОВ БЮДЖЕТНОГО ПРОЦЕССА, А ТАКЖЕ ЮРИДИЧЕСКИХ ЛИЦ, НЕ ЯВЛЯЮЩИХСЯ УЧАСТНИКАМИ БЮДЖЕТНОГО ПРОЦЕССА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54694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23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53E277-A568-4827-8A32-4D0BA1C72A64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743971" y="971436"/>
            <a:ext cx="8305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</a:t>
            </a:r>
            <a:endParaRPr lang="ru-RU" sz="2000" dirty="0">
              <a:solidFill>
                <a:srgbClr val="002A7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971436"/>
            <a:ext cx="10213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Сейчас</a:t>
            </a:r>
            <a:endParaRPr lang="ru-RU" sz="2000" dirty="0">
              <a:solidFill>
                <a:srgbClr val="002A7E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35496" y="1371546"/>
            <a:ext cx="9002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62574" y="971550"/>
            <a:ext cx="8074" cy="4257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5496" y="5229200"/>
            <a:ext cx="900277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403648" y="1412776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Сводный реестр участников бюджетного процесса федерального уровня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6178252" y="1371546"/>
            <a:ext cx="0" cy="3857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5496" y="3284984"/>
            <a:ext cx="61694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0" y="1408817"/>
            <a:ext cx="13812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</a:t>
            </a:r>
          </a:p>
          <a:p>
            <a:r>
              <a:rPr lang="ru-RU" sz="1600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</a:t>
            </a:r>
            <a:endParaRPr lang="ru-RU" sz="1600" dirty="0">
              <a:solidFill>
                <a:srgbClr val="002A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2566" y="3557684"/>
            <a:ext cx="164107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Бюджеты субъектов</a:t>
            </a:r>
          </a:p>
          <a:p>
            <a:endParaRPr lang="ru-RU" sz="1600" dirty="0" smtClean="0">
              <a:solidFill>
                <a:srgbClr val="002A7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Местные бюджеты</a:t>
            </a:r>
            <a:endParaRPr lang="ru-RU" sz="1600" dirty="0">
              <a:solidFill>
                <a:srgbClr val="002A7E"/>
              </a:solidFill>
            </a:endParaRPr>
          </a:p>
        </p:txBody>
      </p:sp>
      <p:sp>
        <p:nvSpPr>
          <p:cNvPr id="20" name="TextBox 12"/>
          <p:cNvSpPr txBox="1">
            <a:spLocks noChangeArrowheads="1"/>
          </p:cNvSpPr>
          <p:nvPr/>
        </p:nvSpPr>
        <p:spPr bwMode="auto">
          <a:xfrm>
            <a:off x="6242922" y="2347002"/>
            <a:ext cx="2795345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</a:t>
            </a:r>
            <a:r>
              <a:rPr lang="ru-RU" sz="20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бюджетного процесса, а также юридических лиц, не являющихся участниками бюджетного </a:t>
            </a:r>
            <a:r>
              <a:rPr lang="ru-RU" sz="20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МФ РФ от 23.12.2014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5004048" y="971550"/>
            <a:ext cx="0" cy="4257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4981514" y="1993592"/>
            <a:ext cx="1223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  <a:p>
            <a:r>
              <a:rPr lang="ru-RU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01.07.2015</a:t>
            </a:r>
            <a:endParaRPr lang="ru-RU" dirty="0">
              <a:solidFill>
                <a:srgbClr val="002A7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327763" y="3877270"/>
            <a:ext cx="530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002A7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???</a:t>
            </a:r>
            <a:endParaRPr lang="ru-RU" dirty="0">
              <a:solidFill>
                <a:srgbClr val="002A7E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393778" y="3406907"/>
            <a:ext cx="35382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участников бюджетного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484191" y="2521395"/>
            <a:ext cx="34973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от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15.08.2008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80н (отменен)</a:t>
            </a: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441965" y="4365104"/>
            <a:ext cx="34900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Казначейства России от 29.12.2012 № 24н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246262" y="5445224"/>
            <a:ext cx="8660999" cy="856888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 Для бюджетов субъектов РФ и местных бюджетов при кассовом обслуживании исполнения бюджетов с 01.01.2016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остается Перечень</a:t>
            </a:r>
            <a:endParaRPr lang="ru-RU" alt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667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12"/>
          <p:cNvSpPr txBox="1">
            <a:spLocks noChangeArrowheads="1"/>
          </p:cNvSpPr>
          <p:nvPr/>
        </p:nvSpPr>
        <p:spPr bwMode="auto">
          <a:xfrm>
            <a:off x="833105" y="224165"/>
            <a:ext cx="74168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РЕЕСТР УЧАСТНИКОВ БЮДЖЕТНОГО ПРОЦЕССА, А ТАКЖЕ ЮРИДИЧЕСКИХ ЛИЦ, НЕ ЯВЛЯЮЩИХСЯ УЧАСТНИКАМИ БЮДЖЕТНОГО ПРОЦЕССА</a:t>
            </a:r>
            <a:endParaRPr lang="ru-RU" sz="1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54694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23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53E277-A568-4827-8A32-4D0BA1C72A64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68760"/>
            <a:ext cx="3503662" cy="4947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16016" y="1844824"/>
            <a:ext cx="381642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ТОФК И УПОЛНОМОЧЕННЫХ ОРГАНИЗАЦИЙ (ФИНАНСОВЫХ ОРГАНОВ) СУБЪЕКТОВ РФ И МУНИЦИПАЛЬНЫХ ОБРАЗОВАНИЙ:</a:t>
            </a:r>
          </a:p>
          <a:p>
            <a:pPr algn="just"/>
            <a:endParaRPr lang="ru-RU" sz="1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Сверка сведений об организациях субъектов РФ и муниципальных образований данным из ЕГРЮЛ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работы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включению информации об организациях в Реестр в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системе «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бюджет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Уполномоченным организациям необходимой методической </a:t>
            </a: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технологической поддержки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866810" y="2852936"/>
            <a:ext cx="648072" cy="143464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439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1463367" y="332656"/>
            <a:ext cx="6480720" cy="480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МОНИТОРИНГА КАССОВОГО ОБСЛУЖИВАНИЯ</a:t>
            </a: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xmlns="" val="3120457805"/>
              </p:ext>
            </p:extLst>
          </p:nvPr>
        </p:nvGraphicFramePr>
        <p:xfrm>
          <a:off x="539552" y="1700808"/>
          <a:ext cx="403244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xmlns="" val="1990417402"/>
              </p:ext>
            </p:extLst>
          </p:nvPr>
        </p:nvGraphicFramePr>
        <p:xfrm>
          <a:off x="5076056" y="1844824"/>
          <a:ext cx="5688632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148064" y="1700808"/>
            <a:ext cx="368469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 dirty="0"/>
              <a:t>Кассовое обслуживание исполнения местных бюджетов </a:t>
            </a:r>
            <a:endParaRPr lang="ru-RU" sz="1400" dirty="0" smtClean="0"/>
          </a:p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 dirty="0" smtClean="0"/>
              <a:t>по </a:t>
            </a:r>
            <a:r>
              <a:rPr lang="ru-RU" sz="1400" dirty="0"/>
              <a:t>состоянию на 1 </a:t>
            </a:r>
            <a:r>
              <a:rPr lang="ru-RU" sz="1400" dirty="0" smtClean="0"/>
              <a:t>июля </a:t>
            </a:r>
            <a:r>
              <a:rPr lang="ru-RU" sz="1400" dirty="0"/>
              <a:t>2015 года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9580" y="1700808"/>
            <a:ext cx="41263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 dirty="0"/>
              <a:t>Кассовое обслуживание исполнения </a:t>
            </a:r>
            <a:r>
              <a:rPr lang="ru-RU" sz="1400" dirty="0" smtClean="0"/>
              <a:t>региональных бюджетов </a:t>
            </a:r>
          </a:p>
          <a:p>
            <a:pPr algn="ctr">
              <a:defRPr sz="1600" b="1" i="0" u="none" strike="noStrike" kern="1200" baseline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 dirty="0" smtClean="0"/>
              <a:t>по </a:t>
            </a:r>
            <a:r>
              <a:rPr lang="ru-RU" sz="1400" dirty="0"/>
              <a:t>состоянию на 1 </a:t>
            </a:r>
            <a:r>
              <a:rPr lang="ru-RU" sz="1400" dirty="0" smtClean="0"/>
              <a:t>июля </a:t>
            </a:r>
            <a:r>
              <a:rPr lang="ru-RU" sz="1400" dirty="0"/>
              <a:t>2015 года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644008" y="1268760"/>
            <a:ext cx="0" cy="37444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29580" y="2564904"/>
            <a:ext cx="86031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6944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EB0F3A-E4BA-4B83-B1DE-2BA1A7D7EAE1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9221" name="Заголовок 1"/>
          <p:cNvSpPr txBox="1">
            <a:spLocks/>
          </p:cNvSpPr>
          <p:nvPr/>
        </p:nvSpPr>
        <p:spPr bwMode="auto">
          <a:xfrm>
            <a:off x="1586492" y="261096"/>
            <a:ext cx="6480720" cy="5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ДИНАМИКА ПО ВАРИАНТАМ КАССОВОГО ОБСЛУЖИВАНИЯ</a:t>
            </a:r>
            <a:endParaRPr lang="ru-RU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37342113"/>
              </p:ext>
            </p:extLst>
          </p:nvPr>
        </p:nvGraphicFramePr>
        <p:xfrm>
          <a:off x="539552" y="1124744"/>
          <a:ext cx="7920882" cy="40501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6067"/>
                <a:gridCol w="2088232"/>
                <a:gridCol w="936104"/>
                <a:gridCol w="864096"/>
                <a:gridCol w="720080"/>
                <a:gridCol w="1080120"/>
                <a:gridCol w="1008112"/>
                <a:gridCol w="648071"/>
              </a:tblGrid>
              <a:tr h="646865">
                <a:tc row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CCCC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Вариант кассового обслуживания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CCCC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субъектов РФ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муниципальных образований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CCCC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41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01.01.2015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01.07.2015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+/-</a:t>
                      </a:r>
                    </a:p>
                  </a:txBody>
                  <a:tcPr marL="61718" marR="61718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01.01.2015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01.07.2015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+/-</a:t>
                      </a:r>
                    </a:p>
                  </a:txBody>
                  <a:tcPr marL="61718" marR="61718" marT="0" marB="0" anchor="ctr">
                    <a:solidFill>
                      <a:srgbClr val="CCCCFF"/>
                    </a:solidFill>
                  </a:tcPr>
                </a:tc>
              </a:tr>
              <a:tr h="838588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открытием лицевого счета бюджета финансовому органу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+1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7827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7025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-802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118117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исполнением отдельных функций финансового органа 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соответствии с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Соглашением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11107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11881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+774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62487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BDF3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«смешанный» вариант кассового обслуживания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BDF3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BDF3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BDF3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BDF3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4136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BDF3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4036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BDF39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-100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1718" marR="61718" marT="0" marB="0" anchor="ctr">
                    <a:solidFill>
                      <a:srgbClr val="BDF395"/>
                    </a:solidFill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323528" y="5445224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состоянию на 1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июля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2015 года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самостоятельности местных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нарушался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Тюменской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(по данным отчетов УФК).</a:t>
            </a:r>
            <a:endParaRPr lang="ru-RU" sz="1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347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C09E1FD3-BC6B-4615-97D1-1DD6B2E93505}" type="slidenum">
              <a:rPr lang="ru-RU" altLang="ru-RU" sz="120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ru-RU" altLang="ru-RU" sz="12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Заголовок 1"/>
          <p:cNvSpPr txBox="1">
            <a:spLocks/>
          </p:cNvSpPr>
          <p:nvPr/>
        </p:nvSpPr>
        <p:spPr bwMode="auto">
          <a:xfrm>
            <a:off x="1378623" y="188640"/>
            <a:ext cx="6802164" cy="47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МЕЖБЮДЖЕТНЫЕ ТРАНСФЕРТЫ: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ПРОБЛЕМЫ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62" name="Прямоугольник 12"/>
          <p:cNvSpPr>
            <a:spLocks noChangeArrowheads="1"/>
          </p:cNvSpPr>
          <p:nvPr/>
        </p:nvSpPr>
        <p:spPr bwMode="auto">
          <a:xfrm>
            <a:off x="186879" y="1484784"/>
            <a:ext cx="8770242" cy="2164894"/>
          </a:xfrm>
          <a:prstGeom prst="rect">
            <a:avLst/>
          </a:prstGeom>
          <a:noFill/>
          <a:ln>
            <a:noFill/>
          </a:ln>
          <a:effectLst>
            <a:outerShdw dist="71842" sx="999" sy="999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397" tIns="45698" rIns="91397" bIns="45698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>
              <a:buNone/>
            </a:pP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11 Часть 7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…Установить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в 2014 году операции с межбюджетными трансфертами,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предоставляемыми из федерального бюджета в форме субсидий, субвенций и иных межбюджетных трансфертов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имеющих целевое назначение,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исполнении бюджетов субъектов Российской Федерации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учитываются на лицевых счетах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открытых получателям средств бюджетов субъектов Российской Федерации </a:t>
            </a:r>
            <a:r>
              <a:rPr lang="ru-RU" sz="1400" b="1" dirty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территориальных органах Федерального казначейства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передаче указанных межбюджетных трансфертов из бюджетов субъектов Российской Федерации в местные бюджеты операции с этими межбюджетными трансфертами учитываются на лицевых счетах, открытых получателям средств местных бюджетов в территориальных органах Федерального казначейства.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2361" y="1124744"/>
            <a:ext cx="87495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Федеральный закон от 02.12.2013 N 349-ФЗ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федеральном бюджете на 2014 год и на плановый период 2015 и 2016 годов"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3707904" y="3573016"/>
            <a:ext cx="1287825" cy="864096"/>
          </a:xfrm>
          <a:prstGeom prst="downArrow">
            <a:avLst/>
          </a:prstGeom>
          <a:solidFill>
            <a:srgbClr val="BDF395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86879" y="4725144"/>
            <a:ext cx="8660999" cy="1152128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расходы, источником финансового обеспечения которых являются целевые межбюджетные трансферты, должны учитываться на 03 лицевых счетах,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независимо от фактического остатка целевых средств на едином счете бюджета</a:t>
            </a:r>
            <a:endParaRPr lang="ru-RU" alt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607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C09E1FD3-BC6B-4615-97D1-1DD6B2E93505}" type="slidenum">
              <a:rPr lang="ru-RU" altLang="ru-RU" sz="120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ru-RU" altLang="ru-RU" sz="12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Заголовок 1"/>
          <p:cNvSpPr txBox="1">
            <a:spLocks/>
          </p:cNvSpPr>
          <p:nvPr/>
        </p:nvSpPr>
        <p:spPr bwMode="auto">
          <a:xfrm>
            <a:off x="1378623" y="188640"/>
            <a:ext cx="6802164" cy="47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МЕЖБЮДЖЕТНЫЕ ТРАНСФЕРТЫ: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ПРОБЛЕМЫ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3839" y="990220"/>
            <a:ext cx="8916322" cy="1099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вал 5"/>
          <p:cNvSpPr/>
          <p:nvPr/>
        </p:nvSpPr>
        <p:spPr>
          <a:xfrm>
            <a:off x="6804248" y="1735949"/>
            <a:ext cx="936104" cy="43204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91880" y="1811998"/>
            <a:ext cx="576064" cy="288032"/>
          </a:xfrm>
          <a:prstGeom prst="ellipse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39322" y="2142090"/>
            <a:ext cx="5040560" cy="436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5619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C09E1FD3-BC6B-4615-97D1-1DD6B2E93505}" type="slidenum">
              <a:rPr lang="ru-RU" altLang="ru-RU" sz="120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ru-RU" altLang="ru-RU" sz="12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Заголовок 1"/>
          <p:cNvSpPr txBox="1">
            <a:spLocks/>
          </p:cNvSpPr>
          <p:nvPr/>
        </p:nvSpPr>
        <p:spPr bwMode="auto">
          <a:xfrm>
            <a:off x="1378623" y="188640"/>
            <a:ext cx="6802164" cy="47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МЕЖБЮДЖЕТНЫЕ ТРАНСФЕРТЫ: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ВОЗМЕЩЕНИЯ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47391"/>
            <a:ext cx="5942877" cy="945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96050" y="4048001"/>
            <a:ext cx="790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00000"/>
                </a:solidFill>
              </a:rPr>
              <a:t>НЕТ</a:t>
            </a:r>
            <a:r>
              <a:rPr lang="ru-RU" sz="1400" dirty="0" smtClean="0">
                <a:solidFill>
                  <a:srgbClr val="C00000"/>
                </a:solidFill>
              </a:rPr>
              <a:t>, повторное </a:t>
            </a:r>
            <a:r>
              <a:rPr lang="ru-RU" sz="1400" dirty="0">
                <a:solidFill>
                  <a:srgbClr val="C00000"/>
                </a:solidFill>
              </a:rPr>
              <a:t>перечисление средств в 2015 году из бюджета субъекта Российской Федерации в местные бюджеты не требуется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805264"/>
            <a:ext cx="7905370" cy="520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00000"/>
                </a:solidFill>
              </a:rPr>
              <a:t>НЕ ДОПУСКАЕТСЯ </a:t>
            </a:r>
            <a:r>
              <a:rPr lang="ru-RU" sz="1400" dirty="0" smtClean="0">
                <a:solidFill>
                  <a:srgbClr val="C00000"/>
                </a:solidFill>
              </a:rPr>
              <a:t>отражение </a:t>
            </a:r>
            <a:r>
              <a:rPr lang="ru-RU" sz="1400" dirty="0">
                <a:solidFill>
                  <a:srgbClr val="C00000"/>
                </a:solidFill>
              </a:rPr>
              <a:t>в бюджетной отчетности фактического остатка целевых средств федерального бюджета со знаком «минус»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71986"/>
            <a:ext cx="6115144" cy="92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7916" y="3212976"/>
            <a:ext cx="6043136" cy="683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6050" y="2192346"/>
            <a:ext cx="7904856" cy="948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solidFill>
                  <a:srgbClr val="C00000"/>
                </a:solidFill>
              </a:rPr>
              <a:t>ДА</a:t>
            </a:r>
            <a:r>
              <a:rPr lang="ru-RU" sz="1400" dirty="0" smtClean="0">
                <a:solidFill>
                  <a:srgbClr val="C00000"/>
                </a:solidFill>
              </a:rPr>
              <a:t>, возмещение </a:t>
            </a:r>
            <a:r>
              <a:rPr lang="ru-RU" sz="1400" dirty="0">
                <a:solidFill>
                  <a:srgbClr val="C00000"/>
                </a:solidFill>
              </a:rPr>
              <a:t>расходов местных бюджетов, произведенных в 2014 году, источником финансового обеспечения которых должны являться целевые средства, осуществляется в порядке, аналогичном порядку возмещения расходов бюджетов субъектов Российской Федерации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67916" y="105273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4901" y="306896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67916" y="458022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064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C09E1FD3-BC6B-4615-97D1-1DD6B2E93505}" type="slidenum">
              <a:rPr lang="ru-RU" altLang="ru-RU" sz="120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7</a:t>
            </a:fld>
            <a:endParaRPr lang="ru-RU" altLang="ru-RU" sz="12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Заголовок 1"/>
          <p:cNvSpPr txBox="1">
            <a:spLocks/>
          </p:cNvSpPr>
          <p:nvPr/>
        </p:nvSpPr>
        <p:spPr bwMode="auto">
          <a:xfrm>
            <a:off x="1378623" y="188640"/>
            <a:ext cx="6802164" cy="47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МЕЖБЮДЖЕТНЫЕ ТРАНСФЕРТЫ: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ГЛАВНЫХ АДМИНИСТРАТОРОВ ДОХОДОВ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5157" y="3057104"/>
            <a:ext cx="1226931" cy="694044"/>
          </a:xfrm>
          <a:prstGeom prst="rect">
            <a:avLst/>
          </a:prstGeom>
          <a:solidFill>
            <a:srgbClr val="00B050"/>
          </a:solidFill>
          <a:ln w="127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ТОФК</a:t>
            </a:r>
          </a:p>
          <a:p>
            <a:pPr algn="ctr"/>
            <a:r>
              <a:rPr lang="ru-RU" sz="1600" dirty="0" smtClean="0"/>
              <a:t>14 Л/С</a:t>
            </a:r>
            <a:endParaRPr lang="ru-RU" sz="1600" dirty="0"/>
          </a:p>
        </p:txBody>
      </p:sp>
      <p:cxnSp>
        <p:nvCxnSpPr>
          <p:cNvPr id="4" name="Прямая со стрелкой 3"/>
          <p:cNvCxnSpPr>
            <a:endCxn id="2" idx="1"/>
          </p:cNvCxnSpPr>
          <p:nvPr/>
        </p:nvCxnSpPr>
        <p:spPr>
          <a:xfrm flipV="1">
            <a:off x="119880" y="3404126"/>
            <a:ext cx="645277" cy="550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803" y="3050294"/>
            <a:ext cx="758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1. ЛБО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18326" y="1628800"/>
            <a:ext cx="1717966" cy="715809"/>
          </a:xfrm>
          <a:prstGeom prst="rect">
            <a:avLst/>
          </a:prstGeom>
          <a:solidFill>
            <a:srgbClr val="FFC000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Финансовый орган</a:t>
            </a:r>
            <a:endParaRPr lang="ru-RU" sz="1600" b="1" dirty="0"/>
          </a:p>
        </p:txBody>
      </p:sp>
      <p:cxnSp>
        <p:nvCxnSpPr>
          <p:cNvPr id="8" name="Соединительная линия уступом 7"/>
          <p:cNvCxnSpPr>
            <a:stCxn id="2" idx="0"/>
            <a:endCxn id="15" idx="1"/>
          </p:cNvCxnSpPr>
          <p:nvPr/>
        </p:nvCxnSpPr>
        <p:spPr>
          <a:xfrm rot="5400000" flipH="1" flipV="1">
            <a:off x="2913275" y="452054"/>
            <a:ext cx="1070399" cy="4139703"/>
          </a:xfrm>
          <a:prstGeom prst="bentConnector2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555776" y="1463484"/>
            <a:ext cx="2691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2. Выписка из 14 л/с </a:t>
            </a:r>
            <a:r>
              <a:rPr lang="ru-RU" sz="1400" dirty="0" err="1" smtClean="0"/>
              <a:t>с</a:t>
            </a:r>
            <a:r>
              <a:rPr lang="ru-RU" sz="1400" dirty="0" smtClean="0"/>
              <a:t> информацией об остатке ЛБО</a:t>
            </a:r>
            <a:endParaRPr lang="ru-RU" sz="1400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4932040" y="3149690"/>
            <a:ext cx="2664295" cy="818999"/>
            <a:chOff x="5148064" y="2797927"/>
            <a:chExt cx="1938754" cy="818999"/>
          </a:xfrm>
          <a:solidFill>
            <a:srgbClr val="00B050"/>
          </a:solidFill>
        </p:grpSpPr>
        <p:sp>
          <p:nvSpPr>
            <p:cNvPr id="25" name="Прямоугольник 24"/>
            <p:cNvSpPr/>
            <p:nvPr/>
          </p:nvSpPr>
          <p:spPr>
            <a:xfrm>
              <a:off x="5148064" y="2797927"/>
              <a:ext cx="1633954" cy="504056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/>
                <a:t>ГРБС</a:t>
              </a:r>
              <a:endParaRPr lang="ru-RU" sz="16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300464" y="2950327"/>
              <a:ext cx="1633954" cy="504056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/>
                <a:t>ГРБС</a:t>
              </a:r>
              <a:endParaRPr lang="ru-RU" sz="1600" b="1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452864" y="3112870"/>
              <a:ext cx="1633954" cy="504056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/>
                <a:t>ГРБС, ПБС</a:t>
              </a:r>
              <a:endParaRPr lang="ru-RU" sz="1600" b="1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6473620" y="2420955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3. ПОФР</a:t>
            </a:r>
            <a:endParaRPr lang="ru-RU" sz="1400" dirty="0"/>
          </a:p>
        </p:txBody>
      </p:sp>
      <p:cxnSp>
        <p:nvCxnSpPr>
          <p:cNvPr id="42" name="Прямая со стрелкой 41"/>
          <p:cNvCxnSpPr>
            <a:stCxn id="29" idx="2"/>
            <a:endCxn id="47" idx="0"/>
          </p:cNvCxnSpPr>
          <p:nvPr/>
        </p:nvCxnSpPr>
        <p:spPr>
          <a:xfrm flipH="1">
            <a:off x="6462992" y="3968689"/>
            <a:ext cx="10628" cy="48153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5849526" y="4450225"/>
            <a:ext cx="1226931" cy="694044"/>
          </a:xfrm>
          <a:prstGeom prst="rect">
            <a:avLst/>
          </a:prstGeom>
          <a:solidFill>
            <a:srgbClr val="00B050"/>
          </a:solidFill>
          <a:ln w="127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ТОФК</a:t>
            </a:r>
          </a:p>
          <a:p>
            <a:pPr algn="ctr"/>
            <a:r>
              <a:rPr lang="ru-RU" sz="1600" dirty="0" smtClean="0"/>
              <a:t>03 Л/С </a:t>
            </a:r>
            <a:endParaRPr lang="ru-RU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6569799" y="4127363"/>
            <a:ext cx="716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4. ЗКР</a:t>
            </a:r>
            <a:endParaRPr lang="ru-RU" sz="1400" dirty="0"/>
          </a:p>
        </p:txBody>
      </p:sp>
      <p:cxnSp>
        <p:nvCxnSpPr>
          <p:cNvPr id="54" name="Прямая со стрелкой 53"/>
          <p:cNvCxnSpPr>
            <a:stCxn id="15" idx="2"/>
          </p:cNvCxnSpPr>
          <p:nvPr/>
        </p:nvCxnSpPr>
        <p:spPr>
          <a:xfrm>
            <a:off x="6377309" y="2344609"/>
            <a:ext cx="0" cy="805081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3493557" y="4450225"/>
            <a:ext cx="1226931" cy="694044"/>
          </a:xfrm>
          <a:prstGeom prst="rect">
            <a:avLst/>
          </a:prstGeom>
          <a:solidFill>
            <a:srgbClr val="00B050"/>
          </a:solidFill>
          <a:ln w="127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ТОФК</a:t>
            </a:r>
          </a:p>
          <a:p>
            <a:pPr algn="ctr"/>
            <a:r>
              <a:rPr lang="ru-RU" sz="1600" dirty="0" smtClean="0"/>
              <a:t>04 Л/С АД</a:t>
            </a:r>
            <a:endParaRPr lang="ru-RU" sz="1600" dirty="0"/>
          </a:p>
        </p:txBody>
      </p:sp>
      <p:cxnSp>
        <p:nvCxnSpPr>
          <p:cNvPr id="59" name="Соединительная линия уступом 58"/>
          <p:cNvCxnSpPr>
            <a:stCxn id="2" idx="2"/>
            <a:endCxn id="57" idx="1"/>
          </p:cNvCxnSpPr>
          <p:nvPr/>
        </p:nvCxnSpPr>
        <p:spPr>
          <a:xfrm rot="16200000" flipH="1">
            <a:off x="1913041" y="3216730"/>
            <a:ext cx="1046099" cy="2114934"/>
          </a:xfrm>
          <a:prstGeom prst="bentConnector2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283488" y="4836492"/>
            <a:ext cx="752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5</a:t>
            </a:r>
            <a:r>
              <a:rPr lang="ru-RU" sz="1400" dirty="0" smtClean="0"/>
              <a:t>. МБТ</a:t>
            </a:r>
            <a:endParaRPr lang="ru-RU" sz="1400" dirty="0"/>
          </a:p>
        </p:txBody>
      </p:sp>
      <p:cxnSp>
        <p:nvCxnSpPr>
          <p:cNvPr id="67" name="Прямая со стрелкой 66"/>
          <p:cNvCxnSpPr/>
          <p:nvPr/>
        </p:nvCxnSpPr>
        <p:spPr>
          <a:xfrm>
            <a:off x="7076457" y="4783208"/>
            <a:ext cx="1613673" cy="1403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7076457" y="4853730"/>
            <a:ext cx="1820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6. Кассовый расход</a:t>
            </a:r>
            <a:endParaRPr lang="ru-RU" sz="1400" dirty="0"/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>
            <a:off x="2323918" y="1052736"/>
            <a:ext cx="0" cy="5400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31395" y="5877272"/>
            <a:ext cx="2192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400" b="1" dirty="0" smtClean="0"/>
              <a:t>Федеральный бюджет</a:t>
            </a:r>
          </a:p>
          <a:p>
            <a:pPr algn="r"/>
            <a:r>
              <a:rPr lang="ru-RU" sz="1400" b="1" dirty="0" smtClean="0"/>
              <a:t>40105</a:t>
            </a:r>
            <a:endParaRPr lang="ru-RU" sz="14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2466743" y="5877272"/>
            <a:ext cx="2075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Бюджет субъекта РФ</a:t>
            </a:r>
          </a:p>
          <a:p>
            <a:r>
              <a:rPr lang="ru-RU" sz="1400" b="1" dirty="0" smtClean="0"/>
              <a:t>40201</a:t>
            </a:r>
            <a:endParaRPr lang="ru-RU" sz="1400" b="1" dirty="0"/>
          </a:p>
        </p:txBody>
      </p:sp>
      <p:sp>
        <p:nvSpPr>
          <p:cNvPr id="83" name="Овал 82"/>
          <p:cNvSpPr/>
          <p:nvPr/>
        </p:nvSpPr>
        <p:spPr>
          <a:xfrm>
            <a:off x="3137774" y="4184715"/>
            <a:ext cx="1833130" cy="121102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4644007" y="2906277"/>
            <a:ext cx="3536779" cy="1303179"/>
          </a:xfrm>
          <a:prstGeom prst="ellipse">
            <a:avLst/>
          </a:prstGeom>
          <a:noFill/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966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C09E1FD3-BC6B-4615-97D1-1DD6B2E93505}" type="slidenum">
              <a:rPr lang="ru-RU" altLang="ru-RU" sz="120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ru-RU" altLang="ru-RU" sz="12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Заголовок 1"/>
          <p:cNvSpPr txBox="1">
            <a:spLocks/>
          </p:cNvSpPr>
          <p:nvPr/>
        </p:nvSpPr>
        <p:spPr bwMode="auto">
          <a:xfrm>
            <a:off x="1378623" y="188640"/>
            <a:ext cx="6802164" cy="47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МЕЖБЮДЖЕТНЫЕ ТРАНСФЕРТЫ: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ГЛАВНЫХ АДМИНИСТРАТОРОВ ДОХОДОВ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5157" y="3057104"/>
            <a:ext cx="1226931" cy="694044"/>
          </a:xfrm>
          <a:prstGeom prst="rect">
            <a:avLst/>
          </a:prstGeom>
          <a:solidFill>
            <a:srgbClr val="00B050"/>
          </a:solidFill>
          <a:ln w="127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ТОФК</a:t>
            </a:r>
          </a:p>
          <a:p>
            <a:pPr algn="ctr"/>
            <a:r>
              <a:rPr lang="ru-RU" sz="1600" dirty="0" smtClean="0"/>
              <a:t>14 Л/С</a:t>
            </a:r>
            <a:endParaRPr lang="ru-RU" sz="1600" dirty="0"/>
          </a:p>
        </p:txBody>
      </p:sp>
      <p:cxnSp>
        <p:nvCxnSpPr>
          <p:cNvPr id="4" name="Прямая со стрелкой 3"/>
          <p:cNvCxnSpPr>
            <a:endCxn id="2" idx="1"/>
          </p:cNvCxnSpPr>
          <p:nvPr/>
        </p:nvCxnSpPr>
        <p:spPr>
          <a:xfrm flipV="1">
            <a:off x="119880" y="3404126"/>
            <a:ext cx="645277" cy="550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0803" y="3050294"/>
            <a:ext cx="758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1. ЛБО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18326" y="1628800"/>
            <a:ext cx="1717966" cy="715809"/>
          </a:xfrm>
          <a:prstGeom prst="rect">
            <a:avLst/>
          </a:prstGeom>
          <a:solidFill>
            <a:srgbClr val="FFC000"/>
          </a:solidFill>
          <a:ln w="127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Финансовый орган</a:t>
            </a:r>
            <a:endParaRPr lang="ru-RU" sz="1600" b="1" dirty="0"/>
          </a:p>
        </p:txBody>
      </p:sp>
      <p:cxnSp>
        <p:nvCxnSpPr>
          <p:cNvPr id="8" name="Соединительная линия уступом 7"/>
          <p:cNvCxnSpPr>
            <a:stCxn id="2" idx="0"/>
            <a:endCxn id="15" idx="1"/>
          </p:cNvCxnSpPr>
          <p:nvPr/>
        </p:nvCxnSpPr>
        <p:spPr>
          <a:xfrm rot="5400000" flipH="1" flipV="1">
            <a:off x="2913275" y="452054"/>
            <a:ext cx="1070399" cy="4139703"/>
          </a:xfrm>
          <a:prstGeom prst="bentConnector2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659520" y="1367190"/>
            <a:ext cx="2691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2. Выписка из 14 л/с </a:t>
            </a:r>
            <a:r>
              <a:rPr lang="ru-RU" sz="1400" dirty="0" err="1" smtClean="0"/>
              <a:t>с</a:t>
            </a:r>
            <a:r>
              <a:rPr lang="ru-RU" sz="1400" dirty="0" smtClean="0"/>
              <a:t> информацией об остатке ЛБО</a:t>
            </a:r>
            <a:endParaRPr lang="ru-RU" sz="1400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4932040" y="3149690"/>
            <a:ext cx="2664295" cy="818999"/>
            <a:chOff x="5148064" y="2797927"/>
            <a:chExt cx="1938754" cy="818999"/>
          </a:xfrm>
          <a:solidFill>
            <a:srgbClr val="00B050"/>
          </a:solidFill>
        </p:grpSpPr>
        <p:sp>
          <p:nvSpPr>
            <p:cNvPr id="25" name="Прямоугольник 24"/>
            <p:cNvSpPr/>
            <p:nvPr/>
          </p:nvSpPr>
          <p:spPr>
            <a:xfrm>
              <a:off x="5148064" y="2797927"/>
              <a:ext cx="1633954" cy="504056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/>
                <a:t>ГРБС</a:t>
              </a:r>
              <a:endParaRPr lang="ru-RU" sz="1600" b="1" dirty="0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5300464" y="2950327"/>
              <a:ext cx="1633954" cy="504056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/>
                <a:t>ГРБС</a:t>
              </a:r>
              <a:endParaRPr lang="ru-RU" sz="1600" b="1" dirty="0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452864" y="3112870"/>
              <a:ext cx="1633954" cy="504056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b="1" dirty="0" smtClean="0"/>
                <a:t>ГРБС, ПБС</a:t>
              </a:r>
              <a:endParaRPr lang="ru-RU" sz="1600" b="1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6473620" y="2420955"/>
            <a:ext cx="9092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3. ПОФР</a:t>
            </a:r>
            <a:endParaRPr lang="ru-RU" sz="1400" dirty="0"/>
          </a:p>
        </p:txBody>
      </p:sp>
      <p:cxnSp>
        <p:nvCxnSpPr>
          <p:cNvPr id="42" name="Прямая со стрелкой 41"/>
          <p:cNvCxnSpPr>
            <a:stCxn id="29" idx="2"/>
            <a:endCxn id="47" idx="0"/>
          </p:cNvCxnSpPr>
          <p:nvPr/>
        </p:nvCxnSpPr>
        <p:spPr>
          <a:xfrm flipH="1">
            <a:off x="6462992" y="3968689"/>
            <a:ext cx="10628" cy="48153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Прямоугольник 46"/>
          <p:cNvSpPr/>
          <p:nvPr/>
        </p:nvSpPr>
        <p:spPr>
          <a:xfrm>
            <a:off x="5849526" y="4450225"/>
            <a:ext cx="1226931" cy="694044"/>
          </a:xfrm>
          <a:prstGeom prst="rect">
            <a:avLst/>
          </a:prstGeom>
          <a:solidFill>
            <a:srgbClr val="00B050"/>
          </a:solidFill>
          <a:ln w="127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ТОФК</a:t>
            </a:r>
          </a:p>
          <a:p>
            <a:pPr algn="ctr"/>
            <a:r>
              <a:rPr lang="ru-RU" sz="1600" dirty="0" smtClean="0"/>
              <a:t>03 Л/С </a:t>
            </a:r>
            <a:endParaRPr lang="ru-RU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6569799" y="4127363"/>
            <a:ext cx="7168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4. ЗКР</a:t>
            </a:r>
            <a:endParaRPr lang="ru-RU" sz="1400" dirty="0"/>
          </a:p>
        </p:txBody>
      </p:sp>
      <p:cxnSp>
        <p:nvCxnSpPr>
          <p:cNvPr id="54" name="Прямая со стрелкой 53"/>
          <p:cNvCxnSpPr>
            <a:stCxn id="15" idx="2"/>
          </p:cNvCxnSpPr>
          <p:nvPr/>
        </p:nvCxnSpPr>
        <p:spPr>
          <a:xfrm>
            <a:off x="6377309" y="2344609"/>
            <a:ext cx="0" cy="805081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Соединительная линия уступом 58"/>
          <p:cNvCxnSpPr>
            <a:stCxn id="2" idx="2"/>
            <a:endCxn id="57" idx="1"/>
          </p:cNvCxnSpPr>
          <p:nvPr/>
        </p:nvCxnSpPr>
        <p:spPr>
          <a:xfrm rot="16200000" flipH="1">
            <a:off x="2095471" y="3034299"/>
            <a:ext cx="702054" cy="2135751"/>
          </a:xfrm>
          <a:prstGeom prst="bentConnector2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403910" y="4450225"/>
            <a:ext cx="7520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5</a:t>
            </a:r>
            <a:r>
              <a:rPr lang="ru-RU" sz="1400" dirty="0" smtClean="0"/>
              <a:t>. МБТ</a:t>
            </a:r>
            <a:endParaRPr lang="ru-RU" sz="1400" dirty="0"/>
          </a:p>
        </p:txBody>
      </p:sp>
      <p:cxnSp>
        <p:nvCxnSpPr>
          <p:cNvPr id="67" name="Прямая со стрелкой 66"/>
          <p:cNvCxnSpPr/>
          <p:nvPr/>
        </p:nvCxnSpPr>
        <p:spPr>
          <a:xfrm>
            <a:off x="7076457" y="4783208"/>
            <a:ext cx="1613673" cy="14039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7076457" y="4853730"/>
            <a:ext cx="1820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6. Кассовый расход</a:t>
            </a:r>
            <a:endParaRPr lang="ru-RU" sz="1400" dirty="0"/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>
            <a:off x="2323918" y="1052736"/>
            <a:ext cx="0" cy="5400600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131395" y="5877272"/>
            <a:ext cx="21925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Федеральный бюджет</a:t>
            </a:r>
          </a:p>
          <a:p>
            <a:pPr algn="ctr"/>
            <a:r>
              <a:rPr lang="ru-RU" sz="1400" b="1" dirty="0" smtClean="0"/>
              <a:t>40105</a:t>
            </a:r>
            <a:endParaRPr lang="ru-RU" sz="14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2466743" y="5877272"/>
            <a:ext cx="2075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Бюджет субъекта РФ</a:t>
            </a:r>
          </a:p>
          <a:p>
            <a:pPr algn="ctr"/>
            <a:r>
              <a:rPr lang="ru-RU" sz="1400" b="1" dirty="0" smtClean="0"/>
              <a:t>40201</a:t>
            </a:r>
            <a:endParaRPr lang="ru-RU" sz="1400" b="1" dirty="0"/>
          </a:p>
        </p:txBody>
      </p:sp>
      <p:sp>
        <p:nvSpPr>
          <p:cNvPr id="83" name="Овал 82"/>
          <p:cNvSpPr/>
          <p:nvPr/>
        </p:nvSpPr>
        <p:spPr>
          <a:xfrm>
            <a:off x="3170918" y="3789040"/>
            <a:ext cx="2678608" cy="172819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3514374" y="4106180"/>
            <a:ext cx="1836531" cy="1303644"/>
            <a:chOff x="3493557" y="4450225"/>
            <a:chExt cx="1836531" cy="1303644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3493557" y="4450225"/>
              <a:ext cx="1226931" cy="694044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ТОФК</a:t>
              </a:r>
            </a:p>
            <a:p>
              <a:pPr algn="ctr"/>
              <a:r>
                <a:rPr lang="ru-RU" sz="1600" dirty="0" smtClean="0"/>
                <a:t>04 Л/С АД</a:t>
              </a:r>
              <a:endParaRPr lang="ru-RU" sz="1600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3645957" y="4602625"/>
              <a:ext cx="1226931" cy="694044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ТОФК</a:t>
              </a:r>
            </a:p>
            <a:p>
              <a:pPr algn="ctr"/>
              <a:r>
                <a:rPr lang="ru-RU" sz="1600" dirty="0" smtClean="0"/>
                <a:t>04 Л/С АД</a:t>
              </a:r>
              <a:endParaRPr lang="ru-RU" sz="1600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3798357" y="4755025"/>
              <a:ext cx="1226931" cy="694044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ТОФК</a:t>
              </a:r>
            </a:p>
            <a:p>
              <a:pPr algn="ctr"/>
              <a:r>
                <a:rPr lang="ru-RU" sz="1600" dirty="0" smtClean="0"/>
                <a:t>04 Л/С АД</a:t>
              </a:r>
              <a:endParaRPr lang="ru-RU" sz="1600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3950757" y="4907425"/>
              <a:ext cx="1226931" cy="694044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ТОФК</a:t>
              </a:r>
            </a:p>
            <a:p>
              <a:pPr algn="ctr"/>
              <a:r>
                <a:rPr lang="ru-RU" sz="1600" dirty="0" smtClean="0"/>
                <a:t>04 Л/С АД</a:t>
              </a:r>
              <a:endParaRPr lang="ru-RU" sz="1600" dirty="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4103157" y="5059825"/>
              <a:ext cx="1226931" cy="694044"/>
            </a:xfrm>
            <a:prstGeom prst="rect">
              <a:avLst/>
            </a:prstGeom>
            <a:solidFill>
              <a:srgbClr val="00B050"/>
            </a:solidFill>
            <a:ln w="12700"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ТОФК</a:t>
              </a:r>
            </a:p>
            <a:p>
              <a:pPr algn="ctr"/>
              <a:r>
                <a:rPr lang="ru-RU" sz="1600" dirty="0" smtClean="0"/>
                <a:t>04 Л/С АД</a:t>
              </a:r>
              <a:endParaRPr lang="ru-RU" sz="1600" dirty="0"/>
            </a:p>
          </p:txBody>
        </p:sp>
      </p:grpSp>
      <p:cxnSp>
        <p:nvCxnSpPr>
          <p:cNvPr id="7" name="Прямая соединительная линия 6"/>
          <p:cNvCxnSpPr/>
          <p:nvPr/>
        </p:nvCxnSpPr>
        <p:spPr>
          <a:xfrm>
            <a:off x="3514374" y="3716661"/>
            <a:ext cx="1627099" cy="1944587"/>
          </a:xfrm>
          <a:prstGeom prst="line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3504528" y="4106180"/>
            <a:ext cx="2344998" cy="1555068"/>
          </a:xfrm>
          <a:prstGeom prst="line">
            <a:avLst/>
          </a:prstGeom>
          <a:ln w="444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0787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535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fld id="{C09E1FD3-BC6B-4615-97D1-1DD6B2E93505}" type="slidenum">
              <a:rPr lang="ru-RU" altLang="ru-RU" sz="1200" smtClean="0">
                <a:solidFill>
                  <a:srgbClr val="898989"/>
                </a:solidFill>
                <a:latin typeface="Times New Roman" pitchFamily="18" charset="0"/>
                <a:cs typeface="Times New Roman" pitchFamily="18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lang="ru-RU" altLang="ru-RU" sz="1200" smtClean="0">
              <a:solidFill>
                <a:srgbClr val="89898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Заголовок 1"/>
          <p:cNvSpPr txBox="1">
            <a:spLocks/>
          </p:cNvSpPr>
          <p:nvPr/>
        </p:nvSpPr>
        <p:spPr bwMode="auto">
          <a:xfrm>
            <a:off x="1378623" y="188640"/>
            <a:ext cx="6802164" cy="473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МЕЖБЮДЖЕТНЫЕ ТРАНСФЕРТЫ: </a:t>
            </a:r>
          </a:p>
          <a:p>
            <a:pPr algn="ctr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БЮДЖЕТНЫХ ОБЯЗАТЕЛЬСТВ НА 14 Л\С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1940639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№ 98н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Соглашение ФОИВ с субъектом Российской Федерации – основание для постановки на учет бюджетного обязательства.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284984"/>
            <a:ext cx="8208912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Казначейства России № 238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Дополнительный контроль при проверке достаточности бюджетных данных на 14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л\с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Кроме проверки на достаточность ЛБО, проверяется еще остаток по бюджетному обязательству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619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3740</TotalTime>
  <Words>947</Words>
  <Application>Microsoft Office PowerPoint</Application>
  <PresentationFormat>Экран (4:3)</PresentationFormat>
  <Paragraphs>207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2303</dc:creator>
  <cp:lastModifiedBy>робсон</cp:lastModifiedBy>
  <cp:revision>298</cp:revision>
  <cp:lastPrinted>2015-04-20T15:17:40Z</cp:lastPrinted>
  <dcterms:created xsi:type="dcterms:W3CDTF">2013-02-18T08:51:06Z</dcterms:created>
  <dcterms:modified xsi:type="dcterms:W3CDTF">2015-09-16T11:50:45Z</dcterms:modified>
</cp:coreProperties>
</file>