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48" r:id="rId2"/>
    <p:sldId id="451" r:id="rId3"/>
    <p:sldId id="442" r:id="rId4"/>
    <p:sldId id="443" r:id="rId5"/>
    <p:sldId id="447" r:id="rId6"/>
    <p:sldId id="311" r:id="rId7"/>
    <p:sldId id="449" r:id="rId8"/>
    <p:sldId id="441" r:id="rId9"/>
    <p:sldId id="452" r:id="rId10"/>
  </p:sldIdLst>
  <p:sldSz cx="9144000" cy="6858000" type="screen4x3"/>
  <p:notesSz cx="6797675" cy="9928225"/>
  <p:embeddedFontLst>
    <p:embeddedFont>
      <p:font typeface="Verdana" panose="020B0604030504040204" pitchFamily="34" charset="0"/>
      <p:regular r:id="rId13"/>
      <p:bold r:id="rId14"/>
      <p:italic r:id="rId15"/>
      <p:boldItalic r:id="rId16"/>
    </p:embeddedFont>
    <p:embeddedFont>
      <p:font typeface="Georgia" panose="02040502050405020303" pitchFamily="18" charset="0"/>
      <p:regular r:id="rId17"/>
      <p:bold r:id="rId18"/>
      <p:italic r:id="rId19"/>
      <p:boldItalic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</p:embeddedFont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1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1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1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1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1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1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11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11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11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8DD9F"/>
    <a:srgbClr val="85A644"/>
    <a:srgbClr val="A4D76B"/>
    <a:srgbClr val="92D050"/>
    <a:srgbClr val="FCD5B5"/>
    <a:srgbClr val="E4F2DA"/>
    <a:srgbClr val="FFE181"/>
    <a:srgbClr val="FF9F9F"/>
    <a:srgbClr val="D3EAC4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2069" autoAdjust="0"/>
    <p:restoredTop sz="94660"/>
  </p:normalViewPr>
  <p:slideViewPr>
    <p:cSldViewPr>
      <p:cViewPr varScale="1">
        <p:scale>
          <a:sx n="105" d="100"/>
          <a:sy n="105" d="100"/>
        </p:scale>
        <p:origin x="-1710" y="-78"/>
      </p:cViewPr>
      <p:guideLst>
        <p:guide orient="horz" pos="2160"/>
        <p:guide pos="2880"/>
      </p:guideLst>
    </p:cSldViewPr>
  </p:slid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97293789278855"/>
          <c:y val="0.15776667152030105"/>
          <c:w val="0.47180789045316862"/>
          <c:h val="0.77291236620385839"/>
        </c:manualLayout>
      </c:layout>
      <c:doughnutChart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/>
            </a:sp3d>
          </c:spPr>
          <c:explosion val="1"/>
          <c:dPt>
            <c:idx val="0"/>
            <c:bubble3D val="0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bubble3D val="0"/>
            <c:spPr>
              <a:solidFill>
                <a:srgbClr val="00B0F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2"/>
            <c:bubble3D val="0"/>
            <c:spPr>
              <a:solidFill>
                <a:srgbClr val="00B05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3"/>
            <c:bubble3D val="0"/>
            <c:spPr>
              <a:solidFill>
                <a:srgbClr val="A4D76B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4"/>
            <c:bubble3D val="0"/>
            <c:spPr>
              <a:solidFill>
                <a:srgbClr val="7030A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7.9788578240516433E-4"/>
                  <c:y val="-2.26621899027274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6823705920581099E-3"/>
                  <c:y val="-2.26621899027274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0958865910746591E-2"/>
                  <c:y val="-6.34543101700770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" sourceLinked="0"/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Лист1!$A$1:$E$1</c:f>
              <c:strCache>
                <c:ptCount val="5"/>
                <c:pt idx="0">
                  <c:v>Городские округа</c:v>
                </c:pt>
                <c:pt idx="1">
                  <c:v>Муниципальные районы</c:v>
                </c:pt>
                <c:pt idx="2">
                  <c:v>Городские поселения</c:v>
                </c:pt>
                <c:pt idx="3">
                  <c:v>Сельские поселения</c:v>
                </c:pt>
                <c:pt idx="4">
                  <c:v>Внутригородские муниципальные образования</c:v>
                </c:pt>
              </c:strCache>
            </c:strRef>
          </c:cat>
          <c:val>
            <c:numRef>
              <c:f>Лист1!$A$2:$E$2</c:f>
              <c:numCache>
                <c:formatCode>General</c:formatCode>
                <c:ptCount val="5"/>
                <c:pt idx="0">
                  <c:v>530</c:v>
                </c:pt>
                <c:pt idx="1">
                  <c:v>1830</c:v>
                </c:pt>
                <c:pt idx="2">
                  <c:v>1649</c:v>
                </c:pt>
                <c:pt idx="3">
                  <c:v>18746</c:v>
                </c:pt>
                <c:pt idx="4">
                  <c:v>267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</c:plotArea>
    <c:legend>
      <c:legendPos val="r"/>
      <c:layout>
        <c:manualLayout>
          <c:xMode val="edge"/>
          <c:yMode val="edge"/>
          <c:x val="0.69840118030165244"/>
          <c:y val="5.9278043300128765E-2"/>
          <c:w val="0.27420564381735363"/>
          <c:h val="0.78867579292682721"/>
        </c:manualLayout>
      </c:layout>
      <c:overlay val="0"/>
      <c:txPr>
        <a:bodyPr/>
        <a:lstStyle/>
        <a:p>
          <a:pPr>
            <a:defRPr sz="16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E380F36-726A-4343-951E-09A1E25AE0CE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8D24A61C-9EA3-44E0-BD13-183F28132900}" type="pres">
      <dgm:prSet presAssocID="{AE380F36-726A-4343-951E-09A1E25AE0CE}" presName="Name0" presStyleCnt="0">
        <dgm:presLayoutVars>
          <dgm:dir/>
          <dgm:animLvl val="lvl"/>
          <dgm:resizeHandles val="exact"/>
        </dgm:presLayoutVars>
      </dgm:prSet>
      <dgm:spPr/>
    </dgm:pt>
  </dgm:ptLst>
  <dgm:cxnLst>
    <dgm:cxn modelId="{1DFE35DF-820E-43DA-8D99-490B670911B3}" type="presOf" srcId="{AE380F36-726A-4343-951E-09A1E25AE0CE}" destId="{8D24A61C-9EA3-44E0-BD13-183F28132900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E4D3E0-CD27-43CD-8858-B48A1A77859B}" type="datetimeFigureOut">
              <a:rPr lang="ru-RU" smtClean="0"/>
              <a:t>16.09.2015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3CD8D5-AF12-43B6-A037-4DBBD74D55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11368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4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4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D12CC4C-1F53-46BB-994F-CA3C7694BF26}" type="datetimeFigureOut">
              <a:rPr lang="ru-RU"/>
              <a:pPr>
                <a:defRPr/>
              </a:pPr>
              <a:t>16.09.2015</a:t>
            </a:fld>
            <a:endParaRPr lang="ru-RU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6125"/>
            <a:ext cx="4959350" cy="37211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39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1" y="4716705"/>
            <a:ext cx="5438775" cy="446770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239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218"/>
            <a:ext cx="2946400" cy="4964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39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30218"/>
            <a:ext cx="2946400" cy="4964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434488D-52D3-491D-885C-D81FB70655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10215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434488D-52D3-491D-885C-D81FB7065549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6036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1CED49-4E78-4FDA-9F11-E69867A5D3A4}" type="datetime1">
              <a:rPr lang="ru-RU"/>
              <a:pPr>
                <a:defRPr/>
              </a:pPr>
              <a:t>16.09.2015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483BE8-FDEF-4C27-8220-A4271E3B33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8290479"/>
      </p:ext>
    </p:extLst>
  </p:cSld>
  <p:clrMapOvr>
    <a:masterClrMapping/>
  </p:clrMapOvr>
  <p:transition spd="slow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3D25EF-612C-4BDC-9DFB-D43B8F2063B0}" type="datetime1">
              <a:rPr lang="ru-RU"/>
              <a:pPr>
                <a:defRPr/>
              </a:pPr>
              <a:t>16.09.2015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F3F87D-7D61-4050-B219-33338E6D06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4235268"/>
      </p:ext>
    </p:extLst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A832D-DA5D-4F38-8FE7-45879AAA8E12}" type="datetime1">
              <a:rPr lang="ru-RU"/>
              <a:pPr>
                <a:defRPr/>
              </a:pPr>
              <a:t>16.09.2015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0B6AE3-B30E-4EA4-8D93-6ABC7AB3B7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9578445"/>
      </p:ext>
    </p:extLst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DAFB37-1A11-458A-9654-FADA881414E1}" type="datetime1">
              <a:rPr lang="ru-RU"/>
              <a:pPr>
                <a:defRPr/>
              </a:pPr>
              <a:t>16.09.2015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23DD9-C7EB-4E36-9C2E-34F0D20791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4369614"/>
      </p:ext>
    </p:extLst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5B19F-58F1-4680-8775-5CB3E52C4692}" type="datetime1">
              <a:rPr lang="ru-RU"/>
              <a:pPr>
                <a:defRPr/>
              </a:pPr>
              <a:t>16.09.2015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6A3FA-E586-4885-B4B2-F45F6B081B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9387338"/>
      </p:ext>
    </p:extLst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3A8706-02E4-4B21-B93C-5ABF9A751590}" type="datetime1">
              <a:rPr lang="ru-RU"/>
              <a:pPr>
                <a:defRPr/>
              </a:pPr>
              <a:t>16.09.2015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2D7A2D-18DB-409E-89E3-EB37FCE700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724931"/>
      </p:ext>
    </p:extLst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4A0E97-F44B-434D-84B2-5CB1E1857CC0}" type="datetime1">
              <a:rPr lang="ru-RU"/>
              <a:pPr>
                <a:defRPr/>
              </a:pPr>
              <a:t>16.09.2015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9B009A-D2E3-46CE-A756-28CAE7B2DB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0361530"/>
      </p:ext>
    </p:extLst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4337A0-517A-437D-833A-8919A5B76329}" type="datetime1">
              <a:rPr lang="ru-RU"/>
              <a:pPr>
                <a:defRPr/>
              </a:pPr>
              <a:t>16.09.2015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D9694-F8A1-4D0C-A354-64DB52B0EB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48555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9E4C0A-E260-4873-827E-EB97CB4E7AD7}" type="datetime1">
              <a:rPr lang="ru-RU"/>
              <a:pPr>
                <a:defRPr/>
              </a:pPr>
              <a:t>16.09.2015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96E1EE-B79D-48A1-B0B5-0492E59D5F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9844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C169C0-2AFE-4117-9810-3200547BCC47}" type="datetime1">
              <a:rPr lang="ru-RU"/>
              <a:pPr>
                <a:defRPr/>
              </a:pPr>
              <a:t>16.09.2015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9BE1E-FD9B-46FC-BE87-20071E8390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6602071"/>
      </p:ext>
    </p:extLst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3C408-7F6E-4B2F-B7CF-6AAE2E23C254}" type="datetime1">
              <a:rPr lang="ru-RU"/>
              <a:pPr>
                <a:defRPr/>
              </a:pPr>
              <a:t>16.09.2015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35E18C-F28D-41B8-8C0E-7D25B0518C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5251315"/>
      </p:ext>
    </p:extLst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42309C2-E5BA-4082-91E7-825B9DF59319}" type="datetime1">
              <a:rPr lang="ru-RU"/>
              <a:pPr>
                <a:defRPr/>
              </a:pPr>
              <a:t>16.09.2015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88350" y="0"/>
            <a:ext cx="6223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400" b="1">
                <a:solidFill>
                  <a:schemeClr val="bg1"/>
                </a:solidFill>
                <a:latin typeface="Verdana" pitchFamily="34" charset="0"/>
              </a:defRPr>
            </a:lvl1pPr>
          </a:lstStyle>
          <a:p>
            <a:pPr>
              <a:defRPr/>
            </a:pPr>
            <a:fld id="{9FA3EE50-9C2E-47E8-9412-6C739BC9BA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 dir="r"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chart" Target="../charts/char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12776"/>
            <a:ext cx="7772400" cy="3456383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ru-RU" sz="3200" b="1" dirty="0" smtClean="0"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Тема :</a:t>
            </a:r>
            <a:br>
              <a:rPr lang="ru-RU" sz="3200" b="1" dirty="0" smtClean="0"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Актуальные вопросы проведения мониторинга местных бюджетов и межбюджетных отношений </a:t>
            </a:r>
            <a:br>
              <a:rPr lang="ru-RU" sz="3200" b="1" dirty="0" smtClean="0"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в субъектах Российской Федерации  </a:t>
            </a:r>
            <a:br>
              <a:rPr lang="ru-RU" sz="3200" b="1" dirty="0" smtClean="0"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на региональном и местном уровнях</a:t>
            </a:r>
            <a:endParaRPr lang="ru-RU" sz="3200" b="1" dirty="0">
              <a:solidFill>
                <a:srgbClr val="3399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08277" y="6061938"/>
            <a:ext cx="71265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lang="ru-RU" sz="1800" dirty="0" smtClean="0">
                <a:solidFill>
                  <a:srgbClr val="339966"/>
                </a:solidFill>
                <a:latin typeface="+mn-lt"/>
                <a:ea typeface="+mj-ea"/>
                <a:cs typeface="Times New Roman" pitchFamily="18" charset="0"/>
              </a:rPr>
              <a:t>Отдел муниципальных образований  –  </a:t>
            </a:r>
            <a:r>
              <a:rPr lang="ru-RU" sz="1800" b="1" dirty="0" smtClean="0">
                <a:solidFill>
                  <a:srgbClr val="339966"/>
                </a:solidFill>
                <a:latin typeface="+mn-lt"/>
                <a:ea typeface="+mj-ea"/>
                <a:cs typeface="Times New Roman" pitchFamily="18" charset="0"/>
              </a:rPr>
              <a:t>Л</a:t>
            </a:r>
            <a:r>
              <a:rPr lang="ru-RU" sz="1800" b="1" dirty="0" smtClean="0">
                <a:solidFill>
                  <a:srgbClr val="339966"/>
                </a:solidFill>
                <a:latin typeface="+mn-lt"/>
                <a:ea typeface="+mj-ea"/>
                <a:cs typeface="Times New Roman" pitchFamily="18" charset="0"/>
              </a:rPr>
              <a:t>. П</a:t>
            </a:r>
            <a:r>
              <a:rPr lang="ru-RU" sz="1800" b="1" dirty="0" smtClean="0">
                <a:solidFill>
                  <a:srgbClr val="339966"/>
                </a:solidFill>
                <a:latin typeface="+mn-lt"/>
                <a:ea typeface="+mj-ea"/>
                <a:cs typeface="Times New Roman" pitchFamily="18" charset="0"/>
              </a:rPr>
              <a:t>. Сорокина</a:t>
            </a:r>
            <a:endParaRPr lang="ru-RU" sz="5400" b="1" dirty="0">
              <a:solidFill>
                <a:prstClr val="black"/>
              </a:solidFill>
              <a:latin typeface="+mn-lt"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03648" y="404664"/>
            <a:ext cx="5904656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dirty="0">
                <a:solidFill>
                  <a:schemeClr val="bg1"/>
                </a:solidFill>
                <a:latin typeface="Calibri"/>
                <a:cs typeface="Times New Roman" pitchFamily="18" charset="0"/>
              </a:rPr>
              <a:t>Департамент межбюджетных отношений</a:t>
            </a:r>
            <a:endParaRPr lang="ru-RU" sz="2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26312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539552" y="1412776"/>
            <a:ext cx="8280920" cy="576064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40652" tIns="140652" rIns="140652" bIns="140652" numCol="1" spcCol="1270" anchor="ctr" anchorCtr="0">
            <a:noAutofit/>
          </a:bodyPr>
          <a:lstStyle/>
          <a:p>
            <a:pPr algn="ctr" defTabSz="1066800">
              <a:spcAft>
                <a:spcPct val="35000"/>
              </a:spcAft>
            </a:pPr>
            <a:endParaRPr lang="ru-RU" sz="24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4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B8CBBBE4-A7C6-494F-A19F-58176054B675}" type="slidenum">
              <a:rPr lang="ru-RU" altLang="ru-RU" sz="1400" smtClean="0">
                <a:solidFill>
                  <a:schemeClr val="bg1"/>
                </a:solidFill>
                <a:latin typeface="Verdana" pitchFamily="34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2</a:t>
            </a:fld>
            <a:endParaRPr lang="ru-RU" altLang="ru-RU" sz="1400" smtClean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11560" y="1506270"/>
            <a:ext cx="7793631" cy="41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Основные </a:t>
            </a:r>
            <a:r>
              <a:rPr lang="ru-RU" sz="2400" b="1" dirty="0">
                <a:solidFill>
                  <a:schemeClr val="bg1"/>
                </a:solidFill>
                <a:latin typeface="+mn-lt"/>
                <a:cs typeface="Times New Roman" pitchFamily="18" charset="0"/>
              </a:rPr>
              <a:t>новации в мониторинге </a:t>
            </a:r>
            <a:r>
              <a:rPr lang="ru-RU" sz="2400" b="1" dirty="0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2015 года связаны с:</a:t>
            </a:r>
            <a:endParaRPr lang="ru-RU" sz="2400" b="1" dirty="0">
              <a:solidFill>
                <a:schemeClr val="bg1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 bwMode="auto">
          <a:xfrm>
            <a:off x="1187624" y="404664"/>
            <a:ext cx="7956376" cy="459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lnSpc>
                <a:spcPct val="90000"/>
              </a:lnSpc>
              <a:defRPr/>
            </a:pPr>
            <a:r>
              <a:rPr lang="ru-RU" sz="1800" b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МОНИТОРИНГ  МЕСТНЫХ  БЮДЖЕТОВ</a:t>
            </a:r>
          </a:p>
        </p:txBody>
      </p:sp>
      <p:sp>
        <p:nvSpPr>
          <p:cNvPr id="5" name="Полилиния 4"/>
          <p:cNvSpPr/>
          <p:nvPr/>
        </p:nvSpPr>
        <p:spPr>
          <a:xfrm>
            <a:off x="1294906" y="2377164"/>
            <a:ext cx="2085863" cy="1071882"/>
          </a:xfrm>
          <a:custGeom>
            <a:avLst/>
            <a:gdLst>
              <a:gd name="connsiteX0" fmla="*/ 0 w 1767802"/>
              <a:gd name="connsiteY0" fmla="*/ 206275 h 1237404"/>
              <a:gd name="connsiteX1" fmla="*/ 206275 w 1767802"/>
              <a:gd name="connsiteY1" fmla="*/ 0 h 1237404"/>
              <a:gd name="connsiteX2" fmla="*/ 1561527 w 1767802"/>
              <a:gd name="connsiteY2" fmla="*/ 0 h 1237404"/>
              <a:gd name="connsiteX3" fmla="*/ 1767802 w 1767802"/>
              <a:gd name="connsiteY3" fmla="*/ 206275 h 1237404"/>
              <a:gd name="connsiteX4" fmla="*/ 1767802 w 1767802"/>
              <a:gd name="connsiteY4" fmla="*/ 1031129 h 1237404"/>
              <a:gd name="connsiteX5" fmla="*/ 1561527 w 1767802"/>
              <a:gd name="connsiteY5" fmla="*/ 1237404 h 1237404"/>
              <a:gd name="connsiteX6" fmla="*/ 206275 w 1767802"/>
              <a:gd name="connsiteY6" fmla="*/ 1237404 h 1237404"/>
              <a:gd name="connsiteX7" fmla="*/ 0 w 1767802"/>
              <a:gd name="connsiteY7" fmla="*/ 1031129 h 1237404"/>
              <a:gd name="connsiteX8" fmla="*/ 0 w 1767802"/>
              <a:gd name="connsiteY8" fmla="*/ 206275 h 1237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7802" h="1237404">
                <a:moveTo>
                  <a:pt x="0" y="206275"/>
                </a:moveTo>
                <a:cubicBezTo>
                  <a:pt x="0" y="92352"/>
                  <a:pt x="92352" y="0"/>
                  <a:pt x="206275" y="0"/>
                </a:cubicBezTo>
                <a:lnTo>
                  <a:pt x="1561527" y="0"/>
                </a:lnTo>
                <a:cubicBezTo>
                  <a:pt x="1675450" y="0"/>
                  <a:pt x="1767802" y="92352"/>
                  <a:pt x="1767802" y="206275"/>
                </a:cubicBezTo>
                <a:lnTo>
                  <a:pt x="1767802" y="1031129"/>
                </a:lnTo>
                <a:cubicBezTo>
                  <a:pt x="1767802" y="1145052"/>
                  <a:pt x="1675450" y="1237404"/>
                  <a:pt x="1561527" y="1237404"/>
                </a:cubicBezTo>
                <a:lnTo>
                  <a:pt x="206275" y="1237404"/>
                </a:lnTo>
                <a:cubicBezTo>
                  <a:pt x="92352" y="1237404"/>
                  <a:pt x="0" y="1145052"/>
                  <a:pt x="0" y="1031129"/>
                </a:cubicBezTo>
                <a:lnTo>
                  <a:pt x="0" y="20627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196" tIns="205196" rIns="205196" bIns="205196" numCol="1" spcCol="1270" anchor="ctr" anchorCtr="0">
            <a:noAutofit/>
          </a:bodyPr>
          <a:lstStyle/>
          <a:p>
            <a:pPr lvl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200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136-</a:t>
            </a:r>
            <a:r>
              <a:rPr lang="ru-RU" sz="3200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ФЗ</a:t>
            </a:r>
            <a:endParaRPr lang="ru-RU" sz="32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3492553" y="2453464"/>
            <a:ext cx="6411081" cy="1000125"/>
          </a:xfrm>
          <a:custGeom>
            <a:avLst/>
            <a:gdLst>
              <a:gd name="connsiteX0" fmla="*/ 0 w 1285731"/>
              <a:gd name="connsiteY0" fmla="*/ 0 h 1000125"/>
              <a:gd name="connsiteX1" fmla="*/ 1285731 w 1285731"/>
              <a:gd name="connsiteY1" fmla="*/ 0 h 1000125"/>
              <a:gd name="connsiteX2" fmla="*/ 1285731 w 1285731"/>
              <a:gd name="connsiteY2" fmla="*/ 1000125 h 1000125"/>
              <a:gd name="connsiteX3" fmla="*/ 0 w 1285731"/>
              <a:gd name="connsiteY3" fmla="*/ 1000125 h 1000125"/>
              <a:gd name="connsiteX4" fmla="*/ 0 w 1285731"/>
              <a:gd name="connsiteY4" fmla="*/ 0 h 1000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5731" h="1000125">
                <a:moveTo>
                  <a:pt x="0" y="0"/>
                </a:moveTo>
                <a:lnTo>
                  <a:pt x="1285731" y="0"/>
                </a:lnTo>
                <a:lnTo>
                  <a:pt x="1285731" y="1000125"/>
                </a:lnTo>
                <a:lnTo>
                  <a:pt x="0" y="100012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3340" tIns="53340" rIns="53340" bIns="53340" numCol="1" spcCol="1270" anchor="ctr" anchorCtr="0">
            <a:noAutofit/>
          </a:bodyPr>
          <a:lstStyle/>
          <a:p>
            <a:pPr marL="266700" lvl="1" indent="-266700" algn="l" defTabSz="488950">
              <a:lnSpc>
                <a:spcPct val="125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ru-RU" sz="2000" kern="1200" dirty="0" smtClean="0"/>
              <a:t>Изменением законодательства </a:t>
            </a:r>
            <a:br>
              <a:rPr lang="ru-RU" sz="2000" kern="1200" dirty="0" smtClean="0"/>
            </a:br>
            <a:r>
              <a:rPr lang="ru-RU" sz="2000" kern="1200" dirty="0" smtClean="0"/>
              <a:t>о местном самоуправлении</a:t>
            </a:r>
            <a:endParaRPr lang="ru-RU" sz="2000" kern="1200" dirty="0"/>
          </a:p>
        </p:txBody>
      </p:sp>
      <p:sp>
        <p:nvSpPr>
          <p:cNvPr id="24" name="Полилиния 23"/>
          <p:cNvSpPr/>
          <p:nvPr/>
        </p:nvSpPr>
        <p:spPr>
          <a:xfrm>
            <a:off x="2126097" y="3767178"/>
            <a:ext cx="2085863" cy="1071882"/>
          </a:xfrm>
          <a:custGeom>
            <a:avLst/>
            <a:gdLst>
              <a:gd name="connsiteX0" fmla="*/ 0 w 1767802"/>
              <a:gd name="connsiteY0" fmla="*/ 206275 h 1237404"/>
              <a:gd name="connsiteX1" fmla="*/ 206275 w 1767802"/>
              <a:gd name="connsiteY1" fmla="*/ 0 h 1237404"/>
              <a:gd name="connsiteX2" fmla="*/ 1561527 w 1767802"/>
              <a:gd name="connsiteY2" fmla="*/ 0 h 1237404"/>
              <a:gd name="connsiteX3" fmla="*/ 1767802 w 1767802"/>
              <a:gd name="connsiteY3" fmla="*/ 206275 h 1237404"/>
              <a:gd name="connsiteX4" fmla="*/ 1767802 w 1767802"/>
              <a:gd name="connsiteY4" fmla="*/ 1031129 h 1237404"/>
              <a:gd name="connsiteX5" fmla="*/ 1561527 w 1767802"/>
              <a:gd name="connsiteY5" fmla="*/ 1237404 h 1237404"/>
              <a:gd name="connsiteX6" fmla="*/ 206275 w 1767802"/>
              <a:gd name="connsiteY6" fmla="*/ 1237404 h 1237404"/>
              <a:gd name="connsiteX7" fmla="*/ 0 w 1767802"/>
              <a:gd name="connsiteY7" fmla="*/ 1031129 h 1237404"/>
              <a:gd name="connsiteX8" fmla="*/ 0 w 1767802"/>
              <a:gd name="connsiteY8" fmla="*/ 206275 h 1237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7802" h="1237404">
                <a:moveTo>
                  <a:pt x="0" y="206275"/>
                </a:moveTo>
                <a:cubicBezTo>
                  <a:pt x="0" y="92352"/>
                  <a:pt x="92352" y="0"/>
                  <a:pt x="206275" y="0"/>
                </a:cubicBezTo>
                <a:lnTo>
                  <a:pt x="1561527" y="0"/>
                </a:lnTo>
                <a:cubicBezTo>
                  <a:pt x="1675450" y="0"/>
                  <a:pt x="1767802" y="92352"/>
                  <a:pt x="1767802" y="206275"/>
                </a:cubicBezTo>
                <a:lnTo>
                  <a:pt x="1767802" y="1031129"/>
                </a:lnTo>
                <a:cubicBezTo>
                  <a:pt x="1767802" y="1145052"/>
                  <a:pt x="1675450" y="1237404"/>
                  <a:pt x="1561527" y="1237404"/>
                </a:cubicBezTo>
                <a:lnTo>
                  <a:pt x="206275" y="1237404"/>
                </a:lnTo>
                <a:cubicBezTo>
                  <a:pt x="92352" y="1237404"/>
                  <a:pt x="0" y="1145052"/>
                  <a:pt x="0" y="1031129"/>
                </a:cubicBezTo>
                <a:lnTo>
                  <a:pt x="0" y="206275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196" tIns="205196" rIns="205196" bIns="205196" numCol="1" spcCol="1270" anchor="ctr" anchorCtr="0">
            <a:noAutofit/>
          </a:bodyPr>
          <a:lstStyle/>
          <a:p>
            <a:pPr lvl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200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383-ФЗ</a:t>
            </a:r>
            <a:endParaRPr lang="ru-RU" sz="32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Полилиния 25"/>
          <p:cNvSpPr/>
          <p:nvPr/>
        </p:nvSpPr>
        <p:spPr>
          <a:xfrm>
            <a:off x="3278225" y="5157192"/>
            <a:ext cx="2085863" cy="1071882"/>
          </a:xfrm>
          <a:custGeom>
            <a:avLst/>
            <a:gdLst>
              <a:gd name="connsiteX0" fmla="*/ 0 w 1767802"/>
              <a:gd name="connsiteY0" fmla="*/ 206275 h 1237404"/>
              <a:gd name="connsiteX1" fmla="*/ 206275 w 1767802"/>
              <a:gd name="connsiteY1" fmla="*/ 0 h 1237404"/>
              <a:gd name="connsiteX2" fmla="*/ 1561527 w 1767802"/>
              <a:gd name="connsiteY2" fmla="*/ 0 h 1237404"/>
              <a:gd name="connsiteX3" fmla="*/ 1767802 w 1767802"/>
              <a:gd name="connsiteY3" fmla="*/ 206275 h 1237404"/>
              <a:gd name="connsiteX4" fmla="*/ 1767802 w 1767802"/>
              <a:gd name="connsiteY4" fmla="*/ 1031129 h 1237404"/>
              <a:gd name="connsiteX5" fmla="*/ 1561527 w 1767802"/>
              <a:gd name="connsiteY5" fmla="*/ 1237404 h 1237404"/>
              <a:gd name="connsiteX6" fmla="*/ 206275 w 1767802"/>
              <a:gd name="connsiteY6" fmla="*/ 1237404 h 1237404"/>
              <a:gd name="connsiteX7" fmla="*/ 0 w 1767802"/>
              <a:gd name="connsiteY7" fmla="*/ 1031129 h 1237404"/>
              <a:gd name="connsiteX8" fmla="*/ 0 w 1767802"/>
              <a:gd name="connsiteY8" fmla="*/ 206275 h 1237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7802" h="1237404">
                <a:moveTo>
                  <a:pt x="0" y="206275"/>
                </a:moveTo>
                <a:cubicBezTo>
                  <a:pt x="0" y="92352"/>
                  <a:pt x="92352" y="0"/>
                  <a:pt x="206275" y="0"/>
                </a:cubicBezTo>
                <a:lnTo>
                  <a:pt x="1561527" y="0"/>
                </a:lnTo>
                <a:cubicBezTo>
                  <a:pt x="1675450" y="0"/>
                  <a:pt x="1767802" y="92352"/>
                  <a:pt x="1767802" y="206275"/>
                </a:cubicBezTo>
                <a:lnTo>
                  <a:pt x="1767802" y="1031129"/>
                </a:lnTo>
                <a:cubicBezTo>
                  <a:pt x="1767802" y="1145052"/>
                  <a:pt x="1675450" y="1237404"/>
                  <a:pt x="1561527" y="1237404"/>
                </a:cubicBezTo>
                <a:lnTo>
                  <a:pt x="206275" y="1237404"/>
                </a:lnTo>
                <a:cubicBezTo>
                  <a:pt x="92352" y="1237404"/>
                  <a:pt x="0" y="1145052"/>
                  <a:pt x="0" y="1031129"/>
                </a:cubicBezTo>
                <a:lnTo>
                  <a:pt x="0" y="206275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196" tIns="205196" rIns="205196" bIns="205196" numCol="1" spcCol="1270" anchor="ctr" anchorCtr="0">
            <a:noAutofit/>
          </a:bodyPr>
          <a:lstStyle/>
          <a:p>
            <a:pPr lvl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200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264-ФЗ</a:t>
            </a:r>
            <a:endParaRPr lang="ru-RU" sz="32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Полилиния 28"/>
          <p:cNvSpPr/>
          <p:nvPr/>
        </p:nvSpPr>
        <p:spPr>
          <a:xfrm>
            <a:off x="4317058" y="3825833"/>
            <a:ext cx="5337346" cy="1000125"/>
          </a:xfrm>
          <a:custGeom>
            <a:avLst/>
            <a:gdLst>
              <a:gd name="connsiteX0" fmla="*/ 0 w 1285731"/>
              <a:gd name="connsiteY0" fmla="*/ 0 h 1000125"/>
              <a:gd name="connsiteX1" fmla="*/ 1285731 w 1285731"/>
              <a:gd name="connsiteY1" fmla="*/ 0 h 1000125"/>
              <a:gd name="connsiteX2" fmla="*/ 1285731 w 1285731"/>
              <a:gd name="connsiteY2" fmla="*/ 1000125 h 1000125"/>
              <a:gd name="connsiteX3" fmla="*/ 0 w 1285731"/>
              <a:gd name="connsiteY3" fmla="*/ 1000125 h 1000125"/>
              <a:gd name="connsiteX4" fmla="*/ 0 w 1285731"/>
              <a:gd name="connsiteY4" fmla="*/ 0 h 1000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5731" h="1000125">
                <a:moveTo>
                  <a:pt x="0" y="0"/>
                </a:moveTo>
                <a:lnTo>
                  <a:pt x="1285731" y="0"/>
                </a:lnTo>
                <a:lnTo>
                  <a:pt x="1285731" y="1000125"/>
                </a:lnTo>
                <a:lnTo>
                  <a:pt x="0" y="100012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3340" tIns="53340" rIns="53340" bIns="53340" numCol="1" spcCol="1270" anchor="ctr" anchorCtr="0">
            <a:noAutofit/>
          </a:bodyPr>
          <a:lstStyle/>
          <a:p>
            <a:pPr marL="266700" lvl="1" indent="-266700" defTabSz="488950">
              <a:lnSpc>
                <a:spcPct val="125000"/>
              </a:lnSpc>
              <a:spcAft>
                <a:spcPct val="15000"/>
              </a:spcAft>
              <a:buFontTx/>
              <a:buChar char="••"/>
            </a:pPr>
            <a:r>
              <a:rPr lang="ru-RU" sz="2000" dirty="0"/>
              <a:t>Внесением изменений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в </a:t>
            </a:r>
            <a:r>
              <a:rPr lang="ru-RU" sz="2000" dirty="0"/>
              <a:t>Бюджетный кодекс </a:t>
            </a:r>
            <a:r>
              <a:rPr lang="ru-RU" sz="2000" dirty="0" smtClean="0"/>
              <a:t>РФ</a:t>
            </a:r>
            <a:endParaRPr lang="ru-RU" sz="2000" dirty="0"/>
          </a:p>
        </p:txBody>
      </p:sp>
      <p:sp>
        <p:nvSpPr>
          <p:cNvPr id="30" name="Полилиния 29"/>
          <p:cNvSpPr/>
          <p:nvPr/>
        </p:nvSpPr>
        <p:spPr>
          <a:xfrm>
            <a:off x="5475872" y="5228949"/>
            <a:ext cx="3202954" cy="1000125"/>
          </a:xfrm>
          <a:custGeom>
            <a:avLst/>
            <a:gdLst>
              <a:gd name="connsiteX0" fmla="*/ 0 w 1285731"/>
              <a:gd name="connsiteY0" fmla="*/ 0 h 1000125"/>
              <a:gd name="connsiteX1" fmla="*/ 1285731 w 1285731"/>
              <a:gd name="connsiteY1" fmla="*/ 0 h 1000125"/>
              <a:gd name="connsiteX2" fmla="*/ 1285731 w 1285731"/>
              <a:gd name="connsiteY2" fmla="*/ 1000125 h 1000125"/>
              <a:gd name="connsiteX3" fmla="*/ 0 w 1285731"/>
              <a:gd name="connsiteY3" fmla="*/ 1000125 h 1000125"/>
              <a:gd name="connsiteX4" fmla="*/ 0 w 1285731"/>
              <a:gd name="connsiteY4" fmla="*/ 0 h 1000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5731" h="1000125">
                <a:moveTo>
                  <a:pt x="0" y="0"/>
                </a:moveTo>
                <a:lnTo>
                  <a:pt x="1285731" y="0"/>
                </a:lnTo>
                <a:lnTo>
                  <a:pt x="1285731" y="1000125"/>
                </a:lnTo>
                <a:lnTo>
                  <a:pt x="0" y="100012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3340" tIns="53340" rIns="53340" bIns="53340" numCol="1" spcCol="1270" anchor="ctr" anchorCtr="0">
            <a:noAutofit/>
          </a:bodyPr>
          <a:lstStyle/>
          <a:p>
            <a:pPr marL="266700" lvl="1" indent="-266700" defTabSz="488950">
              <a:lnSpc>
                <a:spcPct val="125000"/>
              </a:lnSpc>
              <a:spcAft>
                <a:spcPct val="15000"/>
              </a:spcAft>
              <a:buChar char="••"/>
            </a:pPr>
            <a:r>
              <a:rPr lang="ru-RU" sz="2000" dirty="0"/>
              <a:t>Внесением изменений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в  </a:t>
            </a:r>
            <a:r>
              <a:rPr lang="ru-RU" sz="2000" dirty="0"/>
              <a:t>Налоговый кодекс </a:t>
            </a:r>
            <a:r>
              <a:rPr lang="ru-RU" sz="2000" dirty="0" smtClean="0"/>
              <a:t>РФ</a:t>
            </a:r>
            <a:endParaRPr lang="ru-RU" sz="2000" kern="1200" dirty="0"/>
          </a:p>
        </p:txBody>
      </p:sp>
      <p:sp>
        <p:nvSpPr>
          <p:cNvPr id="2" name="Полилиния 1"/>
          <p:cNvSpPr/>
          <p:nvPr/>
        </p:nvSpPr>
        <p:spPr>
          <a:xfrm>
            <a:off x="687914" y="1988840"/>
            <a:ext cx="543208" cy="964687"/>
          </a:xfrm>
          <a:custGeom>
            <a:avLst/>
            <a:gdLst>
              <a:gd name="connsiteX0" fmla="*/ 0 w 543208"/>
              <a:gd name="connsiteY0" fmla="*/ 0 h 1158843"/>
              <a:gd name="connsiteX1" fmla="*/ 0 w 543208"/>
              <a:gd name="connsiteY1" fmla="*/ 1158843 h 1158843"/>
              <a:gd name="connsiteX2" fmla="*/ 543208 w 543208"/>
              <a:gd name="connsiteY2" fmla="*/ 1158843 h 1158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3208" h="1158843">
                <a:moveTo>
                  <a:pt x="0" y="0"/>
                </a:moveTo>
                <a:lnTo>
                  <a:pt x="0" y="1158843"/>
                </a:lnTo>
                <a:lnTo>
                  <a:pt x="543208" y="1158843"/>
                </a:lnTo>
              </a:path>
            </a:pathLst>
          </a:custGeom>
          <a:noFill/>
          <a:ln w="57150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687913" y="2911940"/>
            <a:ext cx="1309263" cy="1391179"/>
          </a:xfrm>
          <a:custGeom>
            <a:avLst/>
            <a:gdLst>
              <a:gd name="connsiteX0" fmla="*/ 0 w 543208"/>
              <a:gd name="connsiteY0" fmla="*/ 0 h 1158843"/>
              <a:gd name="connsiteX1" fmla="*/ 0 w 543208"/>
              <a:gd name="connsiteY1" fmla="*/ 1158843 h 1158843"/>
              <a:gd name="connsiteX2" fmla="*/ 543208 w 543208"/>
              <a:gd name="connsiteY2" fmla="*/ 1158843 h 1158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3208" h="1158843">
                <a:moveTo>
                  <a:pt x="0" y="0"/>
                </a:moveTo>
                <a:lnTo>
                  <a:pt x="0" y="1158843"/>
                </a:lnTo>
                <a:lnTo>
                  <a:pt x="543208" y="1158843"/>
                </a:lnTo>
              </a:path>
            </a:pathLst>
          </a:custGeom>
          <a:noFill/>
          <a:ln w="57150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687914" y="4068412"/>
            <a:ext cx="2479422" cy="1639240"/>
          </a:xfrm>
          <a:custGeom>
            <a:avLst/>
            <a:gdLst>
              <a:gd name="connsiteX0" fmla="*/ 0 w 543208"/>
              <a:gd name="connsiteY0" fmla="*/ 0 h 1158843"/>
              <a:gd name="connsiteX1" fmla="*/ 0 w 543208"/>
              <a:gd name="connsiteY1" fmla="*/ 1158843 h 1158843"/>
              <a:gd name="connsiteX2" fmla="*/ 543208 w 543208"/>
              <a:gd name="connsiteY2" fmla="*/ 1158843 h 1158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3208" h="1158843">
                <a:moveTo>
                  <a:pt x="0" y="0"/>
                </a:moveTo>
                <a:lnTo>
                  <a:pt x="0" y="1158843"/>
                </a:lnTo>
                <a:lnTo>
                  <a:pt x="543208" y="1158843"/>
                </a:lnTo>
              </a:path>
            </a:pathLst>
          </a:custGeom>
          <a:noFill/>
          <a:ln w="57150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791218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0" t="18248" r="25121" b="20671"/>
          <a:stretch/>
        </p:blipFill>
        <p:spPr bwMode="auto">
          <a:xfrm>
            <a:off x="4139952" y="2707781"/>
            <a:ext cx="4684759" cy="23902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Скругленный прямоугольник 21"/>
          <p:cNvSpPr/>
          <p:nvPr/>
        </p:nvSpPr>
        <p:spPr>
          <a:xfrm>
            <a:off x="1139897" y="5157191"/>
            <a:ext cx="7032503" cy="1500525"/>
          </a:xfrm>
          <a:prstGeom prst="roundRect">
            <a:avLst/>
          </a:prstGeom>
          <a:solidFill>
            <a:srgbClr val="FCD5B5">
              <a:alpha val="69804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alpha val="90000"/>
              <a:hueOff val="0"/>
              <a:satOff val="0"/>
              <a:lumOff val="0"/>
              <a:alphaOff val="-26667"/>
            </a:schemeClr>
          </a:effectRef>
          <a:fontRef idx="minor">
            <a:schemeClr val="lt1"/>
          </a:fontRef>
        </p:style>
      </p:sp>
      <p:sp>
        <p:nvSpPr>
          <p:cNvPr id="15" name="Скругленный прямоугольник 14"/>
          <p:cNvSpPr/>
          <p:nvPr/>
        </p:nvSpPr>
        <p:spPr>
          <a:xfrm>
            <a:off x="127720" y="1196752"/>
            <a:ext cx="5952181" cy="1368015"/>
          </a:xfrm>
          <a:prstGeom prst="roundRect">
            <a:avLst/>
          </a:prstGeom>
          <a:solidFill>
            <a:srgbClr val="9FD17D">
              <a:alpha val="49804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alpha val="90000"/>
              <a:hueOff val="0"/>
              <a:satOff val="0"/>
              <a:lumOff val="0"/>
              <a:alphaOff val="-26667"/>
            </a:schemeClr>
          </a:effectRef>
          <a:fontRef idx="minor">
            <a:schemeClr val="lt1"/>
          </a:fontRef>
        </p:style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87BA3A-1318-4C23-AD4A-56055DB91F18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1412776"/>
            <a:ext cx="57747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700" b="1" dirty="0" smtClean="0"/>
              <a:t>Порядок проведения </a:t>
            </a:r>
            <a:r>
              <a:rPr lang="ru-RU" sz="1700" b="1" dirty="0" smtClean="0"/>
              <a:t>мониторинга МБ </a:t>
            </a:r>
            <a:r>
              <a:rPr lang="ru-RU" sz="1700" b="1" dirty="0" smtClean="0"/>
              <a:t>(новая редакция) </a:t>
            </a:r>
            <a:r>
              <a:rPr lang="ru-RU" sz="1500" b="1" dirty="0" smtClean="0"/>
              <a:t>– </a:t>
            </a:r>
          </a:p>
          <a:p>
            <a:pPr algn="just">
              <a:lnSpc>
                <a:spcPct val="150000"/>
              </a:lnSpc>
            </a:pPr>
            <a:r>
              <a:rPr lang="ru-RU" sz="1500" dirty="0" smtClean="0"/>
              <a:t>письмо Минфина России от 14.08.2015 № 06-04-18/01/47207</a:t>
            </a:r>
            <a:endParaRPr lang="ru-RU" sz="15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259632" y="5301208"/>
            <a:ext cx="705678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488" indent="-90488">
              <a:lnSpc>
                <a:spcPct val="125000"/>
              </a:lnSpc>
              <a:spcBef>
                <a:spcPts val="600"/>
              </a:spcBef>
              <a:tabLst>
                <a:tab pos="2781300" algn="l"/>
                <a:tab pos="5295900" algn="l"/>
              </a:tabLst>
            </a:pPr>
            <a:r>
              <a:rPr lang="ru-RU" sz="1400" dirty="0"/>
              <a:t>Ответственные </a:t>
            </a:r>
            <a:r>
              <a:rPr lang="ru-RU" sz="1400" dirty="0" smtClean="0"/>
              <a:t>исполнители: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b="1" i="1" dirty="0"/>
              <a:t>Сорокина Лариса Петровна</a:t>
            </a:r>
            <a:r>
              <a:rPr lang="ru-RU" sz="1400" i="1" dirty="0"/>
              <a:t> </a:t>
            </a:r>
            <a:r>
              <a:rPr lang="ru-RU" sz="1400" i="1" dirty="0" smtClean="0"/>
              <a:t> </a:t>
            </a:r>
            <a:r>
              <a:rPr lang="ru-RU" sz="1400" dirty="0" smtClean="0"/>
              <a:t>	формы: 2 – 5, 9,  общий свод	(</a:t>
            </a:r>
            <a:r>
              <a:rPr lang="ru-RU" sz="1400" dirty="0"/>
              <a:t>495) 913-46-73</a:t>
            </a:r>
            <a:br>
              <a:rPr lang="ru-RU" sz="1400" dirty="0"/>
            </a:br>
            <a:r>
              <a:rPr lang="ru-RU" sz="1400" b="1" i="1" dirty="0" smtClean="0"/>
              <a:t>Ерёмина </a:t>
            </a:r>
            <a:r>
              <a:rPr lang="ru-RU" sz="1400" b="1" i="1" dirty="0"/>
              <a:t>Ольга Михайловна</a:t>
            </a:r>
            <a:r>
              <a:rPr lang="ru-RU" sz="1400" i="1" dirty="0"/>
              <a:t> </a:t>
            </a:r>
            <a:r>
              <a:rPr lang="ru-RU" sz="1400" dirty="0" smtClean="0"/>
              <a:t> 	формы: 8, 10 – 13	(495</a:t>
            </a:r>
            <a:r>
              <a:rPr lang="ru-RU" sz="1400" dirty="0"/>
              <a:t>) 987-93-49</a:t>
            </a:r>
            <a:br>
              <a:rPr lang="ru-RU" sz="1400" dirty="0"/>
            </a:br>
            <a:r>
              <a:rPr lang="ru-RU" sz="1400" b="1" i="1" dirty="0" err="1" smtClean="0"/>
              <a:t>Студеникина</a:t>
            </a:r>
            <a:r>
              <a:rPr lang="ru-RU" sz="1400" b="1" i="1" dirty="0" smtClean="0"/>
              <a:t> </a:t>
            </a:r>
            <a:r>
              <a:rPr lang="ru-RU" sz="1400" b="1" i="1" dirty="0"/>
              <a:t>Мария </a:t>
            </a:r>
            <a:r>
              <a:rPr lang="ru-RU" sz="1400" b="1" i="1" dirty="0" smtClean="0"/>
              <a:t>Андреевна  </a:t>
            </a:r>
            <a:r>
              <a:rPr lang="ru-RU" sz="1400" b="1" dirty="0" smtClean="0"/>
              <a:t>	</a:t>
            </a:r>
            <a:r>
              <a:rPr lang="ru-RU" sz="1400" dirty="0" smtClean="0"/>
              <a:t>формы: 1, 6, 7, 14, 15	(495) 983-39-43</a:t>
            </a:r>
            <a:endParaRPr lang="ru-RU" sz="1500" dirty="0"/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72" t="-3972" r="13818" b="-3649"/>
          <a:stretch/>
        </p:blipFill>
        <p:spPr bwMode="auto">
          <a:xfrm>
            <a:off x="127720" y="5098018"/>
            <a:ext cx="987896" cy="14993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Стрелка углом вверх 3"/>
          <p:cNvSpPr/>
          <p:nvPr/>
        </p:nvSpPr>
        <p:spPr>
          <a:xfrm flipV="1">
            <a:off x="6180089" y="1700808"/>
            <a:ext cx="984199" cy="936104"/>
          </a:xfrm>
          <a:prstGeom prst="bentUpArrow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63500">
              <a:schemeClr val="bg1"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381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398257" y="2829164"/>
            <a:ext cx="508344" cy="1850141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www.minfin.ru</a:t>
            </a:r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 bwMode="auto">
          <a:xfrm>
            <a:off x="1187624" y="404664"/>
            <a:ext cx="7956376" cy="459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lnSpc>
                <a:spcPct val="90000"/>
              </a:lnSpc>
              <a:defRPr/>
            </a:pPr>
            <a:r>
              <a:rPr lang="ru-RU" sz="1800" b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МОНИТОРИНГ  МЕСТНЫХ  БЮДЖЕТОВ</a:t>
            </a:r>
          </a:p>
        </p:txBody>
      </p:sp>
    </p:spTree>
    <p:extLst>
      <p:ext uri="{BB962C8B-B14F-4D97-AF65-F5344CB8AC3E}">
        <p14:creationId xmlns:p14="http://schemas.microsoft.com/office/powerpoint/2010/main" val="175880671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388350" y="0"/>
            <a:ext cx="622300" cy="365125"/>
          </a:xfrm>
        </p:spPr>
        <p:txBody>
          <a:bodyPr/>
          <a:lstStyle/>
          <a:p>
            <a:pPr>
              <a:defRPr/>
            </a:pPr>
            <a:fld id="{35D23DD9-C7EB-4E36-9C2E-34F0D20791AE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16" name="Заголовок 1"/>
          <p:cNvSpPr txBox="1">
            <a:spLocks/>
          </p:cNvSpPr>
          <p:nvPr/>
        </p:nvSpPr>
        <p:spPr bwMode="auto">
          <a:xfrm>
            <a:off x="1187624" y="404664"/>
            <a:ext cx="7956376" cy="459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lnSpc>
                <a:spcPct val="90000"/>
              </a:lnSpc>
              <a:defRPr/>
            </a:pPr>
            <a:r>
              <a:rPr lang="ru-RU" sz="1800" b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МОНИТОРИНГ  МЕСТНЫХ  БЮДЖЕТОВ</a:t>
            </a:r>
          </a:p>
        </p:txBody>
      </p:sp>
      <p:sp>
        <p:nvSpPr>
          <p:cNvPr id="6" name="Полилиния 5"/>
          <p:cNvSpPr/>
          <p:nvPr/>
        </p:nvSpPr>
        <p:spPr>
          <a:xfrm>
            <a:off x="323528" y="1484784"/>
            <a:ext cx="4284000" cy="2295046"/>
          </a:xfrm>
          <a:custGeom>
            <a:avLst/>
            <a:gdLst>
              <a:gd name="connsiteX0" fmla="*/ 0 w 2412147"/>
              <a:gd name="connsiteY0" fmla="*/ 0 h 4212453"/>
              <a:gd name="connsiteX1" fmla="*/ 2010114 w 2412147"/>
              <a:gd name="connsiteY1" fmla="*/ 0 h 4212453"/>
              <a:gd name="connsiteX2" fmla="*/ 2412147 w 2412147"/>
              <a:gd name="connsiteY2" fmla="*/ 402033 h 4212453"/>
              <a:gd name="connsiteX3" fmla="*/ 2412147 w 2412147"/>
              <a:gd name="connsiteY3" fmla="*/ 4212453 h 4212453"/>
              <a:gd name="connsiteX4" fmla="*/ 0 w 2412147"/>
              <a:gd name="connsiteY4" fmla="*/ 4212453 h 4212453"/>
              <a:gd name="connsiteX5" fmla="*/ 0 w 2412147"/>
              <a:gd name="connsiteY5" fmla="*/ 0 h 4212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12147" h="4212453">
                <a:moveTo>
                  <a:pt x="0" y="4212452"/>
                </a:moveTo>
                <a:lnTo>
                  <a:pt x="0" y="702091"/>
                </a:lnTo>
                <a:cubicBezTo>
                  <a:pt x="0" y="314337"/>
                  <a:pt x="103070" y="1"/>
                  <a:pt x="230213" y="1"/>
                </a:cubicBezTo>
                <a:lnTo>
                  <a:pt x="2412147" y="1"/>
                </a:lnTo>
                <a:lnTo>
                  <a:pt x="2412147" y="4212452"/>
                </a:lnTo>
                <a:lnTo>
                  <a:pt x="0" y="4212452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0689" tIns="170689" rIns="170688" bIns="773725" numCol="1" spcCol="1270" anchor="ctr" anchorCtr="0">
            <a:noAutofit/>
          </a:bodyPr>
          <a:lstStyle/>
          <a:p>
            <a:pPr lvl="0" algn="ctr" defTabSz="106680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2400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</a:rPr>
              <a:t>Оценка влияния </a:t>
            </a:r>
          </a:p>
          <a:p>
            <a:pPr lvl="0" algn="ctr" defTabSz="106680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2400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</a:rPr>
              <a:t>законодательных  </a:t>
            </a:r>
          </a:p>
          <a:p>
            <a:pPr lvl="0" algn="ctr" defTabSz="106680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2400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</a:rPr>
              <a:t>инициатив</a:t>
            </a:r>
            <a:endParaRPr lang="ru-RU" sz="24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олилиния 6"/>
          <p:cNvSpPr/>
          <p:nvPr/>
        </p:nvSpPr>
        <p:spPr>
          <a:xfrm>
            <a:off x="4680012" y="1493754"/>
            <a:ext cx="4284476" cy="2295046"/>
          </a:xfrm>
          <a:custGeom>
            <a:avLst/>
            <a:gdLst>
              <a:gd name="connsiteX0" fmla="*/ 0 w 4284476"/>
              <a:gd name="connsiteY0" fmla="*/ 0 h 2159998"/>
              <a:gd name="connsiteX1" fmla="*/ 3924469 w 4284476"/>
              <a:gd name="connsiteY1" fmla="*/ 0 h 2159998"/>
              <a:gd name="connsiteX2" fmla="*/ 4284476 w 4284476"/>
              <a:gd name="connsiteY2" fmla="*/ 360007 h 2159998"/>
              <a:gd name="connsiteX3" fmla="*/ 4284476 w 4284476"/>
              <a:gd name="connsiteY3" fmla="*/ 2159998 h 2159998"/>
              <a:gd name="connsiteX4" fmla="*/ 0 w 4284476"/>
              <a:gd name="connsiteY4" fmla="*/ 2159998 h 2159998"/>
              <a:gd name="connsiteX5" fmla="*/ 0 w 4284476"/>
              <a:gd name="connsiteY5" fmla="*/ 0 h 2159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84476" h="2159998">
                <a:moveTo>
                  <a:pt x="0" y="0"/>
                </a:moveTo>
                <a:lnTo>
                  <a:pt x="3924469" y="0"/>
                </a:lnTo>
                <a:cubicBezTo>
                  <a:pt x="4123295" y="0"/>
                  <a:pt x="4284476" y="161181"/>
                  <a:pt x="4284476" y="360007"/>
                </a:cubicBezTo>
                <a:lnTo>
                  <a:pt x="4284476" y="2159998"/>
                </a:lnTo>
                <a:lnTo>
                  <a:pt x="0" y="215999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0688" tIns="170688" rIns="170688" bIns="710688" numCol="1" spcCol="1270" anchor="ctr" anchorCtr="0">
            <a:noAutofit/>
          </a:bodyPr>
          <a:lstStyle/>
          <a:p>
            <a:pPr lvl="0" algn="ctr" defTabSz="106680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2400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Оценка состояния </a:t>
            </a:r>
          </a:p>
          <a:p>
            <a:pPr lvl="0" algn="ctr" defTabSz="106680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2400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муниципальных  </a:t>
            </a:r>
          </a:p>
          <a:p>
            <a:pPr lvl="0" algn="ctr" defTabSz="106680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2400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финансов</a:t>
            </a:r>
            <a:endParaRPr lang="ru-RU" sz="24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олилиния 7"/>
          <p:cNvSpPr/>
          <p:nvPr/>
        </p:nvSpPr>
        <p:spPr>
          <a:xfrm>
            <a:off x="323528" y="3861047"/>
            <a:ext cx="4284477" cy="2520280"/>
          </a:xfrm>
          <a:custGeom>
            <a:avLst/>
            <a:gdLst>
              <a:gd name="connsiteX0" fmla="*/ 0 w 4284476"/>
              <a:gd name="connsiteY0" fmla="*/ 0 h 2664295"/>
              <a:gd name="connsiteX1" fmla="*/ 3840418 w 4284476"/>
              <a:gd name="connsiteY1" fmla="*/ 0 h 2664295"/>
              <a:gd name="connsiteX2" fmla="*/ 4284476 w 4284476"/>
              <a:gd name="connsiteY2" fmla="*/ 444058 h 2664295"/>
              <a:gd name="connsiteX3" fmla="*/ 4284476 w 4284476"/>
              <a:gd name="connsiteY3" fmla="*/ 2664295 h 2664295"/>
              <a:gd name="connsiteX4" fmla="*/ 0 w 4284476"/>
              <a:gd name="connsiteY4" fmla="*/ 2664295 h 2664295"/>
              <a:gd name="connsiteX5" fmla="*/ 0 w 4284476"/>
              <a:gd name="connsiteY5" fmla="*/ 0 h 2664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84476" h="2664295">
                <a:moveTo>
                  <a:pt x="4284476" y="2664295"/>
                </a:moveTo>
                <a:lnTo>
                  <a:pt x="444058" y="2664295"/>
                </a:lnTo>
                <a:cubicBezTo>
                  <a:pt x="198812" y="2664295"/>
                  <a:pt x="0" y="2465483"/>
                  <a:pt x="0" y="2220237"/>
                </a:cubicBezTo>
                <a:lnTo>
                  <a:pt x="0" y="0"/>
                </a:lnTo>
                <a:lnTo>
                  <a:pt x="4284476" y="0"/>
                </a:lnTo>
                <a:lnTo>
                  <a:pt x="4284476" y="2664295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0687" tIns="180000" rIns="170689" bIns="180000" numCol="1" spcCol="1270" anchor="ctr" anchorCtr="0">
            <a:noAutofit/>
          </a:bodyPr>
          <a:lstStyle/>
          <a:p>
            <a:pPr lvl="0" algn="ctr" defTabSz="106680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2400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Анализ бюджетных полномочий </a:t>
            </a:r>
          </a:p>
          <a:p>
            <a:pPr lvl="0" algn="ctr" defTabSz="106680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2400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субъектов Российской </a:t>
            </a:r>
            <a:r>
              <a:rPr lang="ru-RU" sz="2400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Федерации по поддержке муниципальных образований</a:t>
            </a:r>
            <a:endParaRPr lang="ru-RU" sz="24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олилиния 8"/>
          <p:cNvSpPr/>
          <p:nvPr/>
        </p:nvSpPr>
        <p:spPr>
          <a:xfrm>
            <a:off x="4680011" y="3861048"/>
            <a:ext cx="4284477" cy="2520280"/>
          </a:xfrm>
          <a:custGeom>
            <a:avLst/>
            <a:gdLst>
              <a:gd name="connsiteX0" fmla="*/ 0 w 2664295"/>
              <a:gd name="connsiteY0" fmla="*/ 0 h 4284476"/>
              <a:gd name="connsiteX1" fmla="*/ 2220237 w 2664295"/>
              <a:gd name="connsiteY1" fmla="*/ 0 h 4284476"/>
              <a:gd name="connsiteX2" fmla="*/ 2664295 w 2664295"/>
              <a:gd name="connsiteY2" fmla="*/ 444058 h 4284476"/>
              <a:gd name="connsiteX3" fmla="*/ 2664295 w 2664295"/>
              <a:gd name="connsiteY3" fmla="*/ 4284476 h 4284476"/>
              <a:gd name="connsiteX4" fmla="*/ 0 w 2664295"/>
              <a:gd name="connsiteY4" fmla="*/ 4284476 h 4284476"/>
              <a:gd name="connsiteX5" fmla="*/ 0 w 2664295"/>
              <a:gd name="connsiteY5" fmla="*/ 0 h 4284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64295" h="4284476">
                <a:moveTo>
                  <a:pt x="2664295" y="1"/>
                </a:moveTo>
                <a:lnTo>
                  <a:pt x="2664295" y="3570382"/>
                </a:lnTo>
                <a:cubicBezTo>
                  <a:pt x="2664295" y="3964764"/>
                  <a:pt x="2540664" y="4284475"/>
                  <a:pt x="2388158" y="4284475"/>
                </a:cubicBezTo>
                <a:lnTo>
                  <a:pt x="0" y="4284475"/>
                </a:lnTo>
                <a:lnTo>
                  <a:pt x="0" y="1"/>
                </a:lnTo>
                <a:lnTo>
                  <a:pt x="2664295" y="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" tIns="540000" rIns="0" bIns="252000" numCol="1" spcCol="1270" anchor="ctr" anchorCtr="0">
            <a:noAutofit/>
          </a:bodyPr>
          <a:lstStyle/>
          <a:p>
            <a:pPr lvl="0" algn="ctr" defTabSz="106680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Оценка межбюджетных отношений в субъектах Российской Федерации </a:t>
            </a:r>
            <a:endParaRPr lang="ru-RU" sz="24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олилиния 9"/>
          <p:cNvSpPr/>
          <p:nvPr/>
        </p:nvSpPr>
        <p:spPr>
          <a:xfrm>
            <a:off x="3394669" y="3284984"/>
            <a:ext cx="2570685" cy="1008116"/>
          </a:xfrm>
          <a:custGeom>
            <a:avLst/>
            <a:gdLst>
              <a:gd name="connsiteX0" fmla="*/ 0 w 2570685"/>
              <a:gd name="connsiteY0" fmla="*/ 168023 h 1008116"/>
              <a:gd name="connsiteX1" fmla="*/ 168023 w 2570685"/>
              <a:gd name="connsiteY1" fmla="*/ 0 h 1008116"/>
              <a:gd name="connsiteX2" fmla="*/ 2402662 w 2570685"/>
              <a:gd name="connsiteY2" fmla="*/ 0 h 1008116"/>
              <a:gd name="connsiteX3" fmla="*/ 2570685 w 2570685"/>
              <a:gd name="connsiteY3" fmla="*/ 168023 h 1008116"/>
              <a:gd name="connsiteX4" fmla="*/ 2570685 w 2570685"/>
              <a:gd name="connsiteY4" fmla="*/ 840093 h 1008116"/>
              <a:gd name="connsiteX5" fmla="*/ 2402662 w 2570685"/>
              <a:gd name="connsiteY5" fmla="*/ 1008116 h 1008116"/>
              <a:gd name="connsiteX6" fmla="*/ 168023 w 2570685"/>
              <a:gd name="connsiteY6" fmla="*/ 1008116 h 1008116"/>
              <a:gd name="connsiteX7" fmla="*/ 0 w 2570685"/>
              <a:gd name="connsiteY7" fmla="*/ 840093 h 1008116"/>
              <a:gd name="connsiteX8" fmla="*/ 0 w 2570685"/>
              <a:gd name="connsiteY8" fmla="*/ 168023 h 1008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70685" h="1008116">
                <a:moveTo>
                  <a:pt x="0" y="168023"/>
                </a:moveTo>
                <a:cubicBezTo>
                  <a:pt x="0" y="75226"/>
                  <a:pt x="75226" y="0"/>
                  <a:pt x="168023" y="0"/>
                </a:cubicBezTo>
                <a:lnTo>
                  <a:pt x="2402662" y="0"/>
                </a:lnTo>
                <a:cubicBezTo>
                  <a:pt x="2495459" y="0"/>
                  <a:pt x="2570685" y="75226"/>
                  <a:pt x="2570685" y="168023"/>
                </a:cubicBezTo>
                <a:lnTo>
                  <a:pt x="2570685" y="840093"/>
                </a:lnTo>
                <a:cubicBezTo>
                  <a:pt x="2570685" y="932890"/>
                  <a:pt x="2495459" y="1008116"/>
                  <a:pt x="2402662" y="1008116"/>
                </a:cubicBezTo>
                <a:lnTo>
                  <a:pt x="168023" y="1008116"/>
                </a:lnTo>
                <a:cubicBezTo>
                  <a:pt x="75226" y="1008116"/>
                  <a:pt x="0" y="932890"/>
                  <a:pt x="0" y="840093"/>
                </a:cubicBezTo>
                <a:lnTo>
                  <a:pt x="0" y="168023"/>
                </a:lnTo>
                <a:close/>
              </a:path>
            </a:pathLst>
          </a:cu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40652" tIns="140652" rIns="140652" bIns="140652" numCol="1" spcCol="1270" anchor="ctr" anchorCtr="0">
            <a:noAutofit/>
          </a:bodyPr>
          <a:lstStyle/>
          <a:p>
            <a:pPr lvl="0" algn="ctr" defTabSz="106680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</a:t>
            </a:r>
            <a:endParaRPr lang="ru-RU" sz="24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1138461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77375" y="1728610"/>
            <a:ext cx="2710449" cy="4868742"/>
          </a:xfrm>
          <a:prstGeom prst="roundRect">
            <a:avLst>
              <a:gd name="adj" fmla="val 11513"/>
            </a:avLst>
          </a:prstGeom>
          <a:noFill/>
          <a:ln>
            <a:solidFill>
              <a:srgbClr val="FF0000"/>
            </a:solidFill>
            <a:prstDash val="lgDash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72000" tIns="14410" rIns="72000" bIns="14410" numCol="1" spcCol="1270" anchor="t" anchorCtr="0">
            <a:noAutofit/>
          </a:bodyPr>
          <a:lstStyle/>
          <a:p>
            <a:pPr lvl="0" algn="ctr" defTabSz="444500">
              <a:lnSpc>
                <a:spcPct val="114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FF0000"/>
                </a:solidFill>
                <a:effectLst/>
                <a:ea typeface="Calibri"/>
              </a:rPr>
              <a:t>Структура информации </a:t>
            </a:r>
            <a:r>
              <a:rPr lang="ru-RU" sz="2400" b="1" dirty="0" err="1" smtClean="0">
                <a:solidFill>
                  <a:srgbClr val="FF0000"/>
                </a:solidFill>
                <a:effectLst/>
                <a:ea typeface="Calibri"/>
              </a:rPr>
              <a:t>ММБ</a:t>
            </a:r>
            <a:endParaRPr lang="ru-RU" sz="2400" b="1" dirty="0">
              <a:solidFill>
                <a:srgbClr val="FF0000"/>
              </a:solidFill>
              <a:effectLst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995936" y="1728610"/>
            <a:ext cx="4968552" cy="4868741"/>
          </a:xfrm>
          <a:prstGeom prst="roundRect">
            <a:avLst>
              <a:gd name="adj" fmla="val 6950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6345" tIns="14410" rIns="72000" bIns="14410" numCol="1" spcCol="1270" anchor="ctr" anchorCtr="0">
            <a:noAutofit/>
          </a:bodyPr>
          <a:lstStyle/>
          <a:p>
            <a:pPr marL="342900" indent="-342900" defTabSz="444500">
              <a:lnSpc>
                <a:spcPct val="114000"/>
              </a:lnSpc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schemeClr val="tx1"/>
                </a:solidFill>
              </a:rPr>
              <a:t>анализ формирования и исполнения местных бюджетов;</a:t>
            </a:r>
          </a:p>
          <a:p>
            <a:pPr marL="342900" indent="-342900" defTabSz="444500">
              <a:lnSpc>
                <a:spcPct val="114000"/>
              </a:lnSpc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schemeClr val="tx1"/>
                </a:solidFill>
              </a:rPr>
              <a:t>анализ межбюджетного регулирования (субъекты Российской Федерации , </a:t>
            </a:r>
            <a:r>
              <a:rPr lang="ru-RU" sz="1800" dirty="0" smtClean="0">
                <a:solidFill>
                  <a:schemeClr val="tx1"/>
                </a:solidFill>
              </a:rPr>
              <a:t/>
            </a:r>
            <a:br>
              <a:rPr lang="ru-RU" sz="1800" dirty="0" smtClean="0">
                <a:solidFill>
                  <a:schemeClr val="tx1"/>
                </a:solidFill>
              </a:rPr>
            </a:br>
            <a:r>
              <a:rPr lang="ru-RU" sz="1800" dirty="0" err="1" smtClean="0">
                <a:solidFill>
                  <a:schemeClr val="tx1"/>
                </a:solidFill>
              </a:rPr>
              <a:t>ОМСУ</a:t>
            </a:r>
            <a:r>
              <a:rPr lang="ru-RU" sz="1800" dirty="0" smtClean="0">
                <a:solidFill>
                  <a:schemeClr val="tx1"/>
                </a:solidFill>
              </a:rPr>
              <a:t> </a:t>
            </a:r>
            <a:r>
              <a:rPr lang="ru-RU" sz="1800" dirty="0" smtClean="0">
                <a:solidFill>
                  <a:schemeClr val="tx1"/>
                </a:solidFill>
              </a:rPr>
              <a:t>муниципальных районов, городских округов с </a:t>
            </a:r>
            <a:r>
              <a:rPr lang="ru-RU" sz="1800" dirty="0" err="1" smtClean="0">
                <a:solidFill>
                  <a:schemeClr val="tx1"/>
                </a:solidFill>
              </a:rPr>
              <a:t>ВГД</a:t>
            </a:r>
            <a:r>
              <a:rPr lang="ru-RU" sz="1800" dirty="0" smtClean="0">
                <a:solidFill>
                  <a:schemeClr val="tx1"/>
                </a:solidFill>
              </a:rPr>
              <a:t>);</a:t>
            </a:r>
          </a:p>
          <a:p>
            <a:pPr marL="342900" indent="-342900" defTabSz="444500">
              <a:lnSpc>
                <a:spcPct val="114000"/>
              </a:lnSpc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schemeClr val="tx1"/>
                </a:solidFill>
              </a:rPr>
              <a:t>выполнение требований </a:t>
            </a:r>
            <a:r>
              <a:rPr lang="ru-RU" sz="1800" dirty="0" smtClean="0">
                <a:solidFill>
                  <a:schemeClr val="tx1"/>
                </a:solidFill>
              </a:rPr>
              <a:t/>
            </a:r>
            <a:br>
              <a:rPr lang="ru-RU" sz="1800" dirty="0" smtClean="0">
                <a:solidFill>
                  <a:schemeClr val="tx1"/>
                </a:solidFill>
              </a:rPr>
            </a:br>
            <a:r>
              <a:rPr lang="ru-RU" sz="1800" dirty="0" smtClean="0">
                <a:solidFill>
                  <a:schemeClr val="tx1"/>
                </a:solidFill>
              </a:rPr>
              <a:t>Бюджетного </a:t>
            </a:r>
            <a:r>
              <a:rPr lang="ru-RU" sz="1800" dirty="0" smtClean="0">
                <a:solidFill>
                  <a:schemeClr val="tx1"/>
                </a:solidFill>
              </a:rPr>
              <a:t>кодекса;</a:t>
            </a:r>
          </a:p>
          <a:p>
            <a:pPr marL="342900" indent="-342900" defTabSz="444500">
              <a:lnSpc>
                <a:spcPct val="114000"/>
              </a:lnSpc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schemeClr val="tx1"/>
                </a:solidFill>
              </a:rPr>
              <a:t>использование субъектами </a:t>
            </a:r>
            <a:br>
              <a:rPr lang="ru-RU" sz="1800" dirty="0" smtClean="0">
                <a:solidFill>
                  <a:schemeClr val="tx1"/>
                </a:solidFill>
              </a:rPr>
            </a:br>
            <a:r>
              <a:rPr lang="ru-RU" sz="1800" dirty="0" smtClean="0">
                <a:solidFill>
                  <a:schemeClr val="tx1"/>
                </a:solidFill>
              </a:rPr>
              <a:t>Российской Федерации </a:t>
            </a:r>
            <a:r>
              <a:rPr lang="ru-RU" sz="1800" dirty="0" smtClean="0">
                <a:solidFill>
                  <a:schemeClr val="tx1"/>
                </a:solidFill>
              </a:rPr>
              <a:t> прав  по </a:t>
            </a:r>
            <a:r>
              <a:rPr lang="ru-RU" sz="1800" dirty="0" smtClean="0">
                <a:solidFill>
                  <a:schemeClr val="tx1"/>
                </a:solidFill>
              </a:rPr>
              <a:t>перераспределению полномочий </a:t>
            </a:r>
            <a:r>
              <a:rPr lang="ru-RU" sz="1800" dirty="0" err="1" smtClean="0">
                <a:solidFill>
                  <a:schemeClr val="tx1"/>
                </a:solidFill>
              </a:rPr>
              <a:t>ОМСУ</a:t>
            </a:r>
            <a:r>
              <a:rPr lang="ru-RU" sz="1800" dirty="0" smtClean="0">
                <a:solidFill>
                  <a:schemeClr val="tx1"/>
                </a:solidFill>
              </a:rPr>
              <a:t>;</a:t>
            </a: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223776" y="1893921"/>
            <a:ext cx="1332000" cy="36000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444500">
              <a:lnSpc>
                <a:spcPct val="114000"/>
              </a:lnSpc>
              <a:spcAft>
                <a:spcPts val="0"/>
              </a:spcAft>
            </a:pPr>
            <a:r>
              <a:rPr lang="ru-RU" sz="1600" dirty="0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таблица 1</a:t>
            </a:r>
            <a:endParaRPr lang="ru-RU" sz="1600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388350" y="0"/>
            <a:ext cx="622300" cy="365125"/>
          </a:xfrm>
        </p:spPr>
        <p:txBody>
          <a:bodyPr/>
          <a:lstStyle/>
          <a:p>
            <a:pPr>
              <a:defRPr/>
            </a:pPr>
            <a:fld id="{35D23DD9-C7EB-4E36-9C2E-34F0D20791AE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607038" y="1328500"/>
            <a:ext cx="19286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00" b="1" dirty="0" smtClean="0">
                <a:cs typeface="Times New Roman" pitchFamily="18" charset="0"/>
              </a:rPr>
              <a:t>ВОЗМОЖНОСТИ: </a:t>
            </a:r>
            <a:endParaRPr lang="ru-RU" b="1" dirty="0"/>
          </a:p>
        </p:txBody>
      </p:sp>
      <p:sp>
        <p:nvSpPr>
          <p:cNvPr id="16" name="Заголовок 1"/>
          <p:cNvSpPr txBox="1">
            <a:spLocks/>
          </p:cNvSpPr>
          <p:nvPr/>
        </p:nvSpPr>
        <p:spPr bwMode="auto">
          <a:xfrm>
            <a:off x="1187624" y="404664"/>
            <a:ext cx="7956376" cy="459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lnSpc>
                <a:spcPct val="90000"/>
              </a:lnSpc>
              <a:defRPr/>
            </a:pPr>
            <a:r>
              <a:rPr lang="ru-RU" sz="1800" b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МОНИТОРИНГ  МЕСТНЫХ  БЮДЖЕТОВ</a:t>
            </a:r>
          </a:p>
        </p:txBody>
      </p:sp>
      <p:sp>
        <p:nvSpPr>
          <p:cNvPr id="17" name="Стрелка вверх 16"/>
          <p:cNvSpPr/>
          <p:nvPr/>
        </p:nvSpPr>
        <p:spPr>
          <a:xfrm rot="5400000">
            <a:off x="3131920" y="2239625"/>
            <a:ext cx="720000" cy="720000"/>
          </a:xfrm>
          <a:prstGeom prst="upArrow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reflection blurRad="6350" stA="50000" endA="300" endPos="55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верх 17"/>
          <p:cNvSpPr/>
          <p:nvPr/>
        </p:nvSpPr>
        <p:spPr>
          <a:xfrm rot="5400000">
            <a:off x="3131920" y="3459433"/>
            <a:ext cx="720000" cy="720000"/>
          </a:xfrm>
          <a:prstGeom prst="upArrow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reflection blurRad="6350" stA="50000" endA="300" endPos="55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верх 18"/>
          <p:cNvSpPr/>
          <p:nvPr/>
        </p:nvSpPr>
        <p:spPr>
          <a:xfrm rot="5400000">
            <a:off x="3131920" y="4653216"/>
            <a:ext cx="720000" cy="720000"/>
          </a:xfrm>
          <a:prstGeom prst="upArrow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reflection blurRad="6350" stA="50000" endA="300" endPos="55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223776" y="2304264"/>
            <a:ext cx="1332000" cy="36000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444500">
              <a:lnSpc>
                <a:spcPct val="114000"/>
              </a:lnSpc>
              <a:spcAft>
                <a:spcPts val="0"/>
              </a:spcAft>
            </a:pPr>
            <a:r>
              <a:rPr lang="ru-RU" sz="1600" dirty="0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таблица 2</a:t>
            </a:r>
            <a:endParaRPr lang="ru-RU" sz="1600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223776" y="2714607"/>
            <a:ext cx="1332000" cy="36000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444500">
              <a:lnSpc>
                <a:spcPct val="114000"/>
              </a:lnSpc>
              <a:spcAft>
                <a:spcPts val="0"/>
              </a:spcAft>
            </a:pPr>
            <a:r>
              <a:rPr lang="ru-RU" sz="1600" dirty="0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таблица 3</a:t>
            </a:r>
            <a:endParaRPr lang="ru-RU" sz="1600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223776" y="3124950"/>
            <a:ext cx="1332000" cy="36000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444500">
              <a:lnSpc>
                <a:spcPct val="114000"/>
              </a:lnSpc>
              <a:spcAft>
                <a:spcPts val="0"/>
              </a:spcAft>
            </a:pPr>
            <a:r>
              <a:rPr lang="ru-RU" sz="1600" dirty="0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таблица 4</a:t>
            </a:r>
            <a:endParaRPr lang="ru-RU" sz="1600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223776" y="3535293"/>
            <a:ext cx="1332000" cy="36000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444500">
              <a:lnSpc>
                <a:spcPct val="114000"/>
              </a:lnSpc>
              <a:spcAft>
                <a:spcPts val="0"/>
              </a:spcAft>
            </a:pPr>
            <a:r>
              <a:rPr lang="ru-RU" sz="1600" dirty="0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таблица 5</a:t>
            </a:r>
            <a:endParaRPr lang="ru-RU" sz="1600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223776" y="3945636"/>
            <a:ext cx="1332000" cy="36000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444500">
              <a:lnSpc>
                <a:spcPct val="114000"/>
              </a:lnSpc>
              <a:spcAft>
                <a:spcPts val="0"/>
              </a:spcAft>
            </a:pPr>
            <a:r>
              <a:rPr lang="ru-RU" sz="1600" dirty="0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……..</a:t>
            </a:r>
            <a:endParaRPr lang="ru-RU" sz="1600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223776" y="4355979"/>
            <a:ext cx="1332000" cy="36000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444500">
              <a:lnSpc>
                <a:spcPct val="114000"/>
              </a:lnSpc>
              <a:spcAft>
                <a:spcPts val="0"/>
              </a:spcAft>
            </a:pPr>
            <a:r>
              <a:rPr lang="ru-RU" sz="1600" dirty="0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таблица 9</a:t>
            </a:r>
            <a:endParaRPr lang="ru-RU" sz="1600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223776" y="4766322"/>
            <a:ext cx="1332000" cy="36000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444500">
              <a:lnSpc>
                <a:spcPct val="114000"/>
              </a:lnSpc>
              <a:spcAft>
                <a:spcPts val="0"/>
              </a:spcAft>
            </a:pPr>
            <a:r>
              <a:rPr lang="ru-RU" sz="1600" dirty="0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……….</a:t>
            </a:r>
            <a:endParaRPr lang="ru-RU" sz="1600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223776" y="5176665"/>
            <a:ext cx="1332000" cy="36000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444500">
              <a:lnSpc>
                <a:spcPct val="114000"/>
              </a:lnSpc>
              <a:spcAft>
                <a:spcPts val="0"/>
              </a:spcAft>
            </a:pPr>
            <a:r>
              <a:rPr lang="ru-RU" sz="1600" dirty="0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таблица 14</a:t>
            </a:r>
            <a:endParaRPr lang="ru-RU" sz="1600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1223776" y="5587008"/>
            <a:ext cx="1332000" cy="36000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444500">
              <a:lnSpc>
                <a:spcPct val="114000"/>
              </a:lnSpc>
              <a:spcAft>
                <a:spcPts val="0"/>
              </a:spcAft>
            </a:pPr>
            <a:r>
              <a:rPr lang="ru-RU" sz="1600" dirty="0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таблица 15</a:t>
            </a:r>
            <a:endParaRPr lang="ru-RU" sz="1600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1223776" y="5997351"/>
            <a:ext cx="1332000" cy="36000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444500">
              <a:lnSpc>
                <a:spcPct val="114000"/>
              </a:lnSpc>
              <a:spcAft>
                <a:spcPts val="0"/>
              </a:spcAft>
            </a:pPr>
            <a:r>
              <a:rPr lang="ru-RU" sz="1600" dirty="0" err="1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ПЗ</a:t>
            </a:r>
            <a:endParaRPr lang="ru-RU" sz="1600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1635782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3000" contras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89" t="19543" r="28626" b="25578"/>
          <a:stretch/>
        </p:blipFill>
        <p:spPr bwMode="auto">
          <a:xfrm>
            <a:off x="5068049" y="4869160"/>
            <a:ext cx="3936189" cy="19446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Полилиния 14"/>
          <p:cNvSpPr/>
          <p:nvPr/>
        </p:nvSpPr>
        <p:spPr>
          <a:xfrm>
            <a:off x="5272572" y="3140968"/>
            <a:ext cx="2687450" cy="2505439"/>
          </a:xfrm>
          <a:custGeom>
            <a:avLst/>
            <a:gdLst>
              <a:gd name="connsiteX0" fmla="*/ 0 w 3413156"/>
              <a:gd name="connsiteY0" fmla="*/ 0 h 2118511"/>
              <a:gd name="connsiteX1" fmla="*/ 0 w 3413156"/>
              <a:gd name="connsiteY1" fmla="*/ 552261 h 2118511"/>
              <a:gd name="connsiteX2" fmla="*/ 3413156 w 3413156"/>
              <a:gd name="connsiteY2" fmla="*/ 552261 h 2118511"/>
              <a:gd name="connsiteX3" fmla="*/ 3413156 w 3413156"/>
              <a:gd name="connsiteY3" fmla="*/ 2118511 h 2118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3156" h="2118511">
                <a:moveTo>
                  <a:pt x="0" y="0"/>
                </a:moveTo>
                <a:lnTo>
                  <a:pt x="0" y="552261"/>
                </a:lnTo>
                <a:lnTo>
                  <a:pt x="3413156" y="552261"/>
                </a:lnTo>
                <a:lnTo>
                  <a:pt x="3413156" y="2118511"/>
                </a:lnTo>
              </a:path>
            </a:pathLst>
          </a:custGeom>
          <a:noFill/>
          <a:ln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илиния 16"/>
          <p:cNvSpPr/>
          <p:nvPr/>
        </p:nvSpPr>
        <p:spPr>
          <a:xfrm>
            <a:off x="8083132" y="3205510"/>
            <a:ext cx="260658" cy="2239714"/>
          </a:xfrm>
          <a:custGeom>
            <a:avLst/>
            <a:gdLst>
              <a:gd name="connsiteX0" fmla="*/ 0 w 3413156"/>
              <a:gd name="connsiteY0" fmla="*/ 0 h 2118511"/>
              <a:gd name="connsiteX1" fmla="*/ 0 w 3413156"/>
              <a:gd name="connsiteY1" fmla="*/ 552261 h 2118511"/>
              <a:gd name="connsiteX2" fmla="*/ 3413156 w 3413156"/>
              <a:gd name="connsiteY2" fmla="*/ 552261 h 2118511"/>
              <a:gd name="connsiteX3" fmla="*/ 3413156 w 3413156"/>
              <a:gd name="connsiteY3" fmla="*/ 2118511 h 2118511"/>
              <a:gd name="connsiteX0" fmla="*/ 0 w 3413156"/>
              <a:gd name="connsiteY0" fmla="*/ 0 h 3294529"/>
              <a:gd name="connsiteX1" fmla="*/ 0 w 3413156"/>
              <a:gd name="connsiteY1" fmla="*/ 552261 h 3294529"/>
              <a:gd name="connsiteX2" fmla="*/ 3413156 w 3413156"/>
              <a:gd name="connsiteY2" fmla="*/ 552261 h 3294529"/>
              <a:gd name="connsiteX3" fmla="*/ 3413156 w 3413156"/>
              <a:gd name="connsiteY3" fmla="*/ 3294529 h 3294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3156" h="3294529">
                <a:moveTo>
                  <a:pt x="0" y="0"/>
                </a:moveTo>
                <a:lnTo>
                  <a:pt x="0" y="552261"/>
                </a:lnTo>
                <a:lnTo>
                  <a:pt x="3413156" y="552261"/>
                </a:lnTo>
                <a:lnTo>
                  <a:pt x="3413156" y="3294529"/>
                </a:lnTo>
              </a:path>
            </a:pathLst>
          </a:custGeom>
          <a:noFill/>
          <a:ln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9774277"/>
              </p:ext>
            </p:extLst>
          </p:nvPr>
        </p:nvGraphicFramePr>
        <p:xfrm>
          <a:off x="241299" y="2852937"/>
          <a:ext cx="8075116" cy="54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9652"/>
                <a:gridCol w="464676"/>
                <a:gridCol w="464676"/>
                <a:gridCol w="464676"/>
                <a:gridCol w="464676"/>
                <a:gridCol w="464676"/>
                <a:gridCol w="464676"/>
                <a:gridCol w="464676"/>
                <a:gridCol w="464676"/>
                <a:gridCol w="464676"/>
                <a:gridCol w="464676"/>
                <a:gridCol w="464676"/>
                <a:gridCol w="464676"/>
                <a:gridCol w="464676"/>
                <a:gridCol w="464676"/>
              </a:tblGrid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Отчетный год</a:t>
                      </a:r>
                      <a:endParaRPr lang="ru-RU" sz="1600" dirty="0"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rgbClr val="83A34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11</a:t>
                      </a:r>
                      <a:endParaRPr lang="ru-RU" dirty="0"/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12</a:t>
                      </a:r>
                      <a:endParaRPr lang="ru-RU" dirty="0"/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" name="Заголовок 3"/>
          <p:cNvSpPr txBox="1">
            <a:spLocks/>
          </p:cNvSpPr>
          <p:nvPr/>
        </p:nvSpPr>
        <p:spPr bwMode="auto">
          <a:xfrm>
            <a:off x="179592" y="1221788"/>
            <a:ext cx="7484368" cy="623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ru-RU" sz="2400" b="1" dirty="0" smtClean="0"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Times New Roman" pitchFamily="18" charset="0"/>
              </a:rPr>
              <a:t>Сроки проведения мониторинга</a:t>
            </a:r>
            <a:endParaRPr lang="ru-RU" dirty="0">
              <a:latin typeface="+mn-lt"/>
            </a:endParaRPr>
          </a:p>
        </p:txBody>
      </p:sp>
      <p:sp>
        <p:nvSpPr>
          <p:cNvPr id="6" name="Полилиния 5"/>
          <p:cNvSpPr/>
          <p:nvPr/>
        </p:nvSpPr>
        <p:spPr>
          <a:xfrm flipV="1">
            <a:off x="251600" y="2410698"/>
            <a:ext cx="4356000" cy="442238"/>
          </a:xfrm>
          <a:custGeom>
            <a:avLst/>
            <a:gdLst>
              <a:gd name="connsiteX0" fmla="*/ 3228975 w 3228975"/>
              <a:gd name="connsiteY0" fmla="*/ 0 h 904875"/>
              <a:gd name="connsiteX1" fmla="*/ 3228975 w 3228975"/>
              <a:gd name="connsiteY1" fmla="*/ 904875 h 904875"/>
              <a:gd name="connsiteX2" fmla="*/ 0 w 3228975"/>
              <a:gd name="connsiteY2" fmla="*/ 904875 h 904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28975" h="904875">
                <a:moveTo>
                  <a:pt x="3228975" y="0"/>
                </a:moveTo>
                <a:lnTo>
                  <a:pt x="3228975" y="904875"/>
                </a:lnTo>
                <a:lnTo>
                  <a:pt x="0" y="904875"/>
                </a:lnTo>
              </a:path>
            </a:pathLst>
          </a:custGeom>
          <a:noFill/>
          <a:ln w="38100">
            <a:solidFill>
              <a:srgbClr val="92D050"/>
            </a:solidFill>
            <a:headEnd type="triangle" w="lg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39745" y="2010370"/>
            <a:ext cx="3561159" cy="400110"/>
          </a:xfrm>
          <a:prstGeom prst="rect">
            <a:avLst/>
          </a:prstGeom>
        </p:spPr>
        <p:txBody>
          <a:bodyPr wrap="square" lIns="0" rIns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lvl="0" algn="r" eaLnBrk="0" hangingPunct="0"/>
            <a:r>
              <a:rPr lang="ru-RU" sz="2000" b="1" i="1" dirty="0">
                <a:solidFill>
                  <a:srgbClr val="339966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полугодие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58967" y="3933056"/>
            <a:ext cx="8047276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+mn-lt"/>
                <a:ea typeface="+mj-ea"/>
                <a:cs typeface="Times New Roman" pitchFamily="18" charset="0"/>
              </a:rPr>
              <a:t>Порядок проведения  и  результаты мониторинга местных бюджетов  и межбюджетных отношений размещаются на </a:t>
            </a:r>
            <a:r>
              <a:rPr lang="ru-RU" sz="1600" dirty="0">
                <a:latin typeface="+mn-lt"/>
                <a:ea typeface="+mj-ea"/>
                <a:cs typeface="Times New Roman" pitchFamily="18" charset="0"/>
              </a:rPr>
              <a:t>официальном сайте </a:t>
            </a:r>
            <a:r>
              <a:rPr lang="ru-RU" sz="1600" dirty="0" smtClean="0">
                <a:latin typeface="+mn-lt"/>
                <a:ea typeface="+mj-ea"/>
                <a:cs typeface="Times New Roman" pitchFamily="18" charset="0"/>
              </a:rPr>
              <a:t> Минфина </a:t>
            </a:r>
            <a:r>
              <a:rPr lang="ru-RU" sz="1600" dirty="0">
                <a:latin typeface="+mn-lt"/>
                <a:ea typeface="+mj-ea"/>
                <a:cs typeface="Times New Roman" pitchFamily="18" charset="0"/>
              </a:rPr>
              <a:t>России в </a:t>
            </a:r>
            <a:r>
              <a:rPr lang="ru-RU" sz="1600" dirty="0" smtClean="0">
                <a:latin typeface="+mn-lt"/>
                <a:ea typeface="+mj-ea"/>
                <a:cs typeface="Times New Roman" pitchFamily="18" charset="0"/>
              </a:rPr>
              <a:t>разделе: </a:t>
            </a:r>
          </a:p>
          <a:p>
            <a:pPr>
              <a:spcBef>
                <a:spcPts val="600"/>
              </a:spcBef>
            </a:pPr>
            <a:r>
              <a:rPr lang="ru-RU" sz="1600" b="1" dirty="0" smtClean="0">
                <a:latin typeface="+mn-lt"/>
                <a:ea typeface="+mj-ea"/>
                <a:cs typeface="Times New Roman" pitchFamily="18" charset="0"/>
              </a:rPr>
              <a:t>Финансовые </a:t>
            </a:r>
            <a:r>
              <a:rPr lang="ru-RU" sz="1600" b="1" dirty="0">
                <a:latin typeface="+mn-lt"/>
                <a:ea typeface="+mj-ea"/>
                <a:cs typeface="Times New Roman" pitchFamily="18" charset="0"/>
              </a:rPr>
              <a:t>взаимоотношения с регионами и муниципальными </a:t>
            </a:r>
            <a:r>
              <a:rPr lang="ru-RU" sz="1600" b="1" dirty="0" smtClean="0">
                <a:latin typeface="+mn-lt"/>
                <a:ea typeface="+mj-ea"/>
                <a:cs typeface="Times New Roman" pitchFamily="18" charset="0"/>
              </a:rPr>
              <a:t>образованиями /</a:t>
            </a:r>
          </a:p>
          <a:p>
            <a:r>
              <a:rPr lang="ru-RU" sz="1600" b="1" dirty="0" smtClean="0">
                <a:latin typeface="+mn-lt"/>
                <a:ea typeface="+mj-ea"/>
                <a:cs typeface="Times New Roman" pitchFamily="18" charset="0"/>
              </a:rPr>
              <a:t>Мониторинг </a:t>
            </a:r>
            <a:r>
              <a:rPr lang="ru-RU" sz="1600" b="1" dirty="0">
                <a:latin typeface="+mn-lt"/>
                <a:ea typeface="+mj-ea"/>
                <a:cs typeface="Times New Roman" pitchFamily="18" charset="0"/>
              </a:rPr>
              <a:t>субъектов Российской Федерации и муниципальных образований </a:t>
            </a:r>
            <a:r>
              <a:rPr lang="ru-RU" sz="1600" b="1" dirty="0" smtClean="0">
                <a:latin typeface="+mn-lt"/>
                <a:ea typeface="+mj-ea"/>
                <a:cs typeface="Times New Roman" pitchFamily="18" charset="0"/>
              </a:rPr>
              <a:t>/ </a:t>
            </a:r>
          </a:p>
          <a:p>
            <a:r>
              <a:rPr lang="ru-RU" sz="1600" b="1" dirty="0" smtClean="0">
                <a:latin typeface="+mn-lt"/>
                <a:ea typeface="+mj-ea"/>
                <a:cs typeface="Times New Roman" pitchFamily="18" charset="0"/>
              </a:rPr>
              <a:t>Мониторинг </a:t>
            </a:r>
            <a:r>
              <a:rPr lang="ru-RU" sz="1600" b="1" dirty="0">
                <a:latin typeface="+mn-lt"/>
                <a:ea typeface="+mj-ea"/>
                <a:cs typeface="Times New Roman" pitchFamily="18" charset="0"/>
              </a:rPr>
              <a:t>местных бюджетов</a:t>
            </a:r>
          </a:p>
        </p:txBody>
      </p:sp>
      <p:sp>
        <p:nvSpPr>
          <p:cNvPr id="9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388350" y="0"/>
            <a:ext cx="622300" cy="365125"/>
          </a:xfrm>
        </p:spPr>
        <p:txBody>
          <a:bodyPr/>
          <a:lstStyle/>
          <a:p>
            <a:pPr>
              <a:defRPr/>
            </a:pPr>
            <a:fld id="{7687BA3A-1318-4C23-AD4A-56055DB91F18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sp>
        <p:nvSpPr>
          <p:cNvPr id="10" name="Полилиния 9"/>
          <p:cNvSpPr/>
          <p:nvPr/>
        </p:nvSpPr>
        <p:spPr>
          <a:xfrm flipV="1">
            <a:off x="251600" y="1921036"/>
            <a:ext cx="7128000" cy="931900"/>
          </a:xfrm>
          <a:custGeom>
            <a:avLst/>
            <a:gdLst>
              <a:gd name="connsiteX0" fmla="*/ 3228975 w 3228975"/>
              <a:gd name="connsiteY0" fmla="*/ 0 h 904875"/>
              <a:gd name="connsiteX1" fmla="*/ 3228975 w 3228975"/>
              <a:gd name="connsiteY1" fmla="*/ 904875 h 904875"/>
              <a:gd name="connsiteX2" fmla="*/ 0 w 3228975"/>
              <a:gd name="connsiteY2" fmla="*/ 904875 h 904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28975" h="904875">
                <a:moveTo>
                  <a:pt x="3228975" y="0"/>
                </a:moveTo>
                <a:lnTo>
                  <a:pt x="3228975" y="904875"/>
                </a:lnTo>
                <a:lnTo>
                  <a:pt x="0" y="904875"/>
                </a:lnTo>
              </a:path>
            </a:pathLst>
          </a:custGeom>
          <a:noFill/>
          <a:ln w="38100">
            <a:solidFill>
              <a:srgbClr val="92D050"/>
            </a:solidFill>
            <a:headEnd type="triangle" w="lg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662805" y="1556792"/>
            <a:ext cx="3561159" cy="400110"/>
          </a:xfrm>
          <a:prstGeom prst="rect">
            <a:avLst/>
          </a:prstGeom>
        </p:spPr>
        <p:txBody>
          <a:bodyPr wrap="square" lIns="0" rIns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lvl="0" algn="r" eaLnBrk="0" hangingPunct="0"/>
            <a:r>
              <a:rPr lang="ru-RU" sz="2000" b="1" i="1" dirty="0" smtClean="0">
                <a:solidFill>
                  <a:srgbClr val="339966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год</a:t>
            </a:r>
            <a:endParaRPr lang="ru-RU" sz="6000" i="1" dirty="0">
              <a:solidFill>
                <a:prstClr val="black"/>
              </a:solidFill>
              <a:latin typeface="Calibri"/>
              <a:ea typeface="+mj-ea"/>
              <a:cs typeface="+mj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395684" y="5157403"/>
            <a:ext cx="427489" cy="1368152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www.minfin.ru</a:t>
            </a:r>
            <a:endParaRPr lang="ru-RU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149463" y="1299046"/>
            <a:ext cx="246221" cy="1553890"/>
          </a:xfrm>
          <a:prstGeom prst="rect">
            <a:avLst/>
          </a:prstGeom>
        </p:spPr>
        <p:txBody>
          <a:bodyPr vert="vert270" wrap="square" lIns="0" rIns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lvl="0" eaLnBrk="0" hangingPunct="0"/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до 15.08</a:t>
            </a:r>
            <a:endParaRPr lang="ru-RU" sz="4800" dirty="0">
              <a:solidFill>
                <a:srgbClr val="FF0000"/>
              </a:solidFill>
              <a:latin typeface="Calibri"/>
              <a:ea typeface="+mj-ea"/>
              <a:cs typeface="+mj-cs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960022" y="1299046"/>
            <a:ext cx="246221" cy="1553890"/>
          </a:xfrm>
          <a:prstGeom prst="rect">
            <a:avLst/>
          </a:prstGeom>
        </p:spPr>
        <p:txBody>
          <a:bodyPr vert="vert270" wrap="square" lIns="0" rIns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lvl="0" eaLnBrk="0" hangingPunct="0"/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до 25.02</a:t>
            </a:r>
            <a:endParaRPr lang="ru-RU" sz="4800" dirty="0">
              <a:solidFill>
                <a:srgbClr val="FF0000"/>
              </a:solidFill>
              <a:latin typeface="Calibri"/>
              <a:ea typeface="+mj-ea"/>
              <a:cs typeface="+mj-cs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 bwMode="auto">
          <a:xfrm>
            <a:off x="1187624" y="404664"/>
            <a:ext cx="7956376" cy="459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lnSpc>
                <a:spcPct val="90000"/>
              </a:lnSpc>
              <a:defRPr/>
            </a:pPr>
            <a:r>
              <a:rPr lang="ru-RU" sz="1800" b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МОНИТОРИНГ  МЕСТНЫХ  БЮДЖЕТОВ</a:t>
            </a:r>
          </a:p>
        </p:txBody>
      </p:sp>
    </p:spTree>
    <p:extLst>
      <p:ext uri="{BB962C8B-B14F-4D97-AF65-F5344CB8AC3E}">
        <p14:creationId xmlns:p14="http://schemas.microsoft.com/office/powerpoint/2010/main" val="154168361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87BA3A-1318-4C23-AD4A-56055DB91F18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51520" y="1556792"/>
            <a:ext cx="8568952" cy="3888432"/>
          </a:xfrm>
          <a:prstGeom prst="rect">
            <a:avLst/>
          </a:prstGeom>
          <a:noFill/>
          <a:ln>
            <a:noFill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ctr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None/>
              <a:defRPr sz="2000" b="1">
                <a:solidFill>
                  <a:srgbClr val="274B4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defRPr>
            </a:lvl1pPr>
          </a:lstStyle>
          <a:p>
            <a:r>
              <a:rPr lang="ru-RU" sz="3200" dirty="0"/>
              <a:t>Планируемые изменения </a:t>
            </a:r>
            <a:endParaRPr lang="ru-RU" sz="3200" dirty="0" smtClean="0"/>
          </a:p>
          <a:p>
            <a:r>
              <a:rPr lang="ru-RU" sz="3200" dirty="0" smtClean="0"/>
              <a:t>в </a:t>
            </a:r>
            <a:r>
              <a:rPr lang="ru-RU" sz="3200" dirty="0"/>
              <a:t>составе  консолидированной отчетности, предоставляемой в соответствии с </a:t>
            </a:r>
            <a:endParaRPr lang="ru-RU" sz="3200" dirty="0" smtClean="0"/>
          </a:p>
          <a:p>
            <a:r>
              <a:rPr lang="ru-RU" sz="3200" dirty="0" smtClean="0"/>
              <a:t>приказом </a:t>
            </a:r>
            <a:r>
              <a:rPr lang="ru-RU" sz="3200" dirty="0"/>
              <a:t>Минфина России № </a:t>
            </a:r>
            <a:r>
              <a:rPr lang="ru-RU" sz="3200" dirty="0" err="1"/>
              <a:t>191н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935596" y="4233033"/>
            <a:ext cx="7200800" cy="1728192"/>
          </a:xfrm>
          <a:prstGeom prst="rect">
            <a:avLst/>
          </a:prstGeom>
          <a:noFill/>
          <a:ln>
            <a:noFill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ctr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None/>
              <a:defRPr sz="2000" b="1">
                <a:solidFill>
                  <a:srgbClr val="274B4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defRPr>
            </a:lvl1pPr>
          </a:lstStyle>
          <a:p>
            <a:r>
              <a:rPr lang="ru-RU" sz="2400" b="0" dirty="0" smtClean="0"/>
              <a:t>предоставление информации в разрезе видов муниципальных образований</a:t>
            </a:r>
            <a:endParaRPr lang="ru-RU" sz="2400" b="0" dirty="0"/>
          </a:p>
        </p:txBody>
      </p:sp>
    </p:spTree>
    <p:extLst>
      <p:ext uri="{BB962C8B-B14F-4D97-AF65-F5344CB8AC3E}">
        <p14:creationId xmlns:p14="http://schemas.microsoft.com/office/powerpoint/2010/main" val="111915502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B8CBBBE4-A7C6-494F-A19F-58176054B675}" type="slidenum">
              <a:rPr lang="ru-RU" altLang="ru-RU" sz="1400" smtClean="0">
                <a:solidFill>
                  <a:schemeClr val="bg1"/>
                </a:solidFill>
                <a:latin typeface="Verdana" pitchFamily="34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8</a:t>
            </a:fld>
            <a:endParaRPr lang="ru-RU" altLang="ru-RU" sz="1400" smtClean="0">
              <a:solidFill>
                <a:schemeClr val="bg1"/>
              </a:solidFill>
              <a:latin typeface="Verdana" pitchFamily="34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321323903"/>
              </p:ext>
            </p:extLst>
          </p:nvPr>
        </p:nvGraphicFramePr>
        <p:xfrm>
          <a:off x="251520" y="404664"/>
          <a:ext cx="6336704" cy="3606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187625" y="404664"/>
            <a:ext cx="7956376" cy="41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ctr">
              <a:lnSpc>
                <a:spcPct val="90000"/>
              </a:lnSpc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Количество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муниципальных образований в Российской Федерации</a:t>
            </a:r>
          </a:p>
        </p:txBody>
      </p:sp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3862247557"/>
              </p:ext>
            </p:extLst>
          </p:nvPr>
        </p:nvGraphicFramePr>
        <p:xfrm>
          <a:off x="-36512" y="1131032"/>
          <a:ext cx="9180512" cy="56040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" name="Выноска 2 2"/>
          <p:cNvSpPr/>
          <p:nvPr/>
        </p:nvSpPr>
        <p:spPr>
          <a:xfrm>
            <a:off x="2051720" y="1471371"/>
            <a:ext cx="576064" cy="381526"/>
          </a:xfrm>
          <a:prstGeom prst="borderCallout2">
            <a:avLst>
              <a:gd name="adj1" fmla="val 40107"/>
              <a:gd name="adj2" fmla="val 104823"/>
              <a:gd name="adj3" fmla="val 40106"/>
              <a:gd name="adj4" fmla="val 186070"/>
              <a:gd name="adj5" fmla="val 131484"/>
              <a:gd name="adj6" fmla="val 187502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1,2%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9" name="Выноска 2 8"/>
          <p:cNvSpPr/>
          <p:nvPr/>
        </p:nvSpPr>
        <p:spPr>
          <a:xfrm>
            <a:off x="485292" y="2611651"/>
            <a:ext cx="576064" cy="381526"/>
          </a:xfrm>
          <a:prstGeom prst="borderCallout2">
            <a:avLst>
              <a:gd name="adj1" fmla="val 40107"/>
              <a:gd name="adj2" fmla="val 104823"/>
              <a:gd name="adj3" fmla="val 40106"/>
              <a:gd name="adj4" fmla="val 186070"/>
              <a:gd name="adj5" fmla="val 131484"/>
              <a:gd name="adj6" fmla="val 187502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81,4%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0" name="Выноска 2 9"/>
          <p:cNvSpPr/>
          <p:nvPr/>
        </p:nvSpPr>
        <p:spPr>
          <a:xfrm flipH="1">
            <a:off x="5394514" y="2448996"/>
            <a:ext cx="576064" cy="381526"/>
          </a:xfrm>
          <a:prstGeom prst="borderCallout2">
            <a:avLst>
              <a:gd name="adj1" fmla="val 40107"/>
              <a:gd name="adj2" fmla="val 104823"/>
              <a:gd name="adj3" fmla="val 40106"/>
              <a:gd name="adj4" fmla="val 186070"/>
              <a:gd name="adj5" fmla="val 131484"/>
              <a:gd name="adj6" fmla="val 187502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7,2%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1" name="Выноска 2 10"/>
          <p:cNvSpPr/>
          <p:nvPr/>
        </p:nvSpPr>
        <p:spPr>
          <a:xfrm flipH="1">
            <a:off x="4441595" y="1747019"/>
            <a:ext cx="576064" cy="381526"/>
          </a:xfrm>
          <a:prstGeom prst="borderCallout2">
            <a:avLst>
              <a:gd name="adj1" fmla="val 40107"/>
              <a:gd name="adj2" fmla="val 104823"/>
              <a:gd name="adj3" fmla="val 40106"/>
              <a:gd name="adj4" fmla="val 186070"/>
              <a:gd name="adj5" fmla="val 131484"/>
              <a:gd name="adj6" fmla="val 187502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7,9%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2" name="Выноска 2 11"/>
          <p:cNvSpPr/>
          <p:nvPr/>
        </p:nvSpPr>
        <p:spPr>
          <a:xfrm flipH="1">
            <a:off x="3865531" y="1268760"/>
            <a:ext cx="576064" cy="381526"/>
          </a:xfrm>
          <a:prstGeom prst="borderCallout2">
            <a:avLst>
              <a:gd name="adj1" fmla="val 40107"/>
              <a:gd name="adj2" fmla="val 104823"/>
              <a:gd name="adj3" fmla="val 40106"/>
              <a:gd name="adj4" fmla="val 186070"/>
              <a:gd name="adj5" fmla="val 190808"/>
              <a:gd name="adj6" fmla="val 184359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2,3%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81436" y="3717032"/>
            <a:ext cx="2880320" cy="9541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85</a:t>
            </a:r>
            <a:r>
              <a:rPr lang="ru-RU" sz="2400" b="1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регионов</a:t>
            </a:r>
          </a:p>
          <a:p>
            <a:pPr algn="ctr" font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23 022</a:t>
            </a:r>
            <a:r>
              <a:rPr lang="ru-RU" sz="2800" b="1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b="1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</a:t>
            </a:r>
            <a:endParaRPr lang="ru-RU" sz="2400" b="1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021644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87BA3A-1318-4C23-AD4A-56055DB91F18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827584" y="1556792"/>
            <a:ext cx="7560840" cy="936104"/>
          </a:xfrm>
          <a:prstGeom prst="rect">
            <a:avLst/>
          </a:prstGeom>
          <a:noFill/>
          <a:ln>
            <a:noFill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ctr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None/>
              <a:defRPr sz="2000" b="1">
                <a:solidFill>
                  <a:srgbClr val="274B4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defRPr>
            </a:lvl1pPr>
          </a:lstStyle>
          <a:p>
            <a:r>
              <a:rPr lang="ru-RU" sz="4000" dirty="0"/>
              <a:t>Спасибо за </a:t>
            </a:r>
            <a:r>
              <a:rPr lang="ru-RU" sz="4800" dirty="0" smtClean="0"/>
              <a:t>внимание</a:t>
            </a:r>
            <a:r>
              <a:rPr lang="ru-RU" sz="4000" dirty="0" smtClean="0"/>
              <a:t>!</a:t>
            </a:r>
            <a:endParaRPr lang="ru-RU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1187624" y="4221088"/>
            <a:ext cx="7200800" cy="1728192"/>
          </a:xfrm>
          <a:prstGeom prst="rect">
            <a:avLst/>
          </a:prstGeom>
          <a:noFill/>
          <a:ln>
            <a:noFill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ctr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None/>
              <a:defRPr sz="2000" b="1">
                <a:solidFill>
                  <a:srgbClr val="274B4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defRPr>
            </a:lvl1pPr>
          </a:lstStyle>
          <a:p>
            <a:pPr algn="l"/>
            <a:r>
              <a:rPr lang="ru-RU" sz="2400" dirty="0" smtClean="0"/>
              <a:t>Сорокина Лариса Петровна</a:t>
            </a:r>
          </a:p>
          <a:p>
            <a:pPr algn="l">
              <a:spcBef>
                <a:spcPts val="1200"/>
              </a:spcBef>
            </a:pPr>
            <a:r>
              <a:rPr lang="ru-RU" sz="2400" dirty="0" smtClean="0"/>
              <a:t>0653</a:t>
            </a:r>
            <a:r>
              <a:rPr lang="en-US" sz="2400" dirty="0" smtClean="0"/>
              <a:t>@minfin.ru</a:t>
            </a:r>
          </a:p>
          <a:p>
            <a:pPr algn="l"/>
            <a:r>
              <a:rPr lang="en-US" sz="2400" dirty="0" smtClean="0"/>
              <a:t>(495) 913-46-73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27394256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8199</TotalTime>
  <Words>264</Words>
  <Application>Microsoft Office PowerPoint</Application>
  <PresentationFormat>Экран (4:3)</PresentationFormat>
  <Paragraphs>97</Paragraphs>
  <Slides>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Verdana</vt:lpstr>
      <vt:lpstr>Georgia</vt:lpstr>
      <vt:lpstr>Times New Roman</vt:lpstr>
      <vt:lpstr>Calibri</vt:lpstr>
      <vt:lpstr>Тема Office</vt:lpstr>
      <vt:lpstr>Тема : Актуальные вопросы проведения мониторинга местных бюджетов и межбюджетных отношений  в субъектах Российской Федерации   на региональном и местном уровнях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Налоговые и неналоговые доходы</dc:title>
  <dc:creator>Домбровский Е.А.</dc:creator>
  <cp:lastModifiedBy>СОРОКИНА ЛАРИСА ПЕТРОВНА</cp:lastModifiedBy>
  <cp:revision>540</cp:revision>
  <cp:lastPrinted>2015-09-15T16:37:57Z</cp:lastPrinted>
  <dcterms:modified xsi:type="dcterms:W3CDTF">2015-09-16T09:57:28Z</dcterms:modified>
</cp:coreProperties>
</file>