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83" r:id="rId2"/>
    <p:sldId id="306" r:id="rId3"/>
    <p:sldId id="284" r:id="rId4"/>
    <p:sldId id="305" r:id="rId5"/>
    <p:sldId id="312" r:id="rId6"/>
    <p:sldId id="314" r:id="rId7"/>
    <p:sldId id="317" r:id="rId8"/>
    <p:sldId id="319" r:id="rId9"/>
    <p:sldId id="320" r:id="rId10"/>
    <p:sldId id="321" r:id="rId11"/>
    <p:sldId id="322" r:id="rId12"/>
    <p:sldId id="323" r:id="rId13"/>
    <p:sldId id="324" r:id="rId14"/>
    <p:sldId id="325" r:id="rId15"/>
    <p:sldId id="326" r:id="rId16"/>
    <p:sldId id="327" r:id="rId17"/>
    <p:sldId id="328" r:id="rId18"/>
    <p:sldId id="329" r:id="rId19"/>
    <p:sldId id="313" r:id="rId20"/>
    <p:sldId id="286" r:id="rId21"/>
    <p:sldId id="299" r:id="rId22"/>
    <p:sldId id="289" r:id="rId23"/>
    <p:sldId id="301" r:id="rId24"/>
    <p:sldId id="300" r:id="rId25"/>
    <p:sldId id="304" r:id="rId26"/>
    <p:sldId id="303" r:id="rId27"/>
    <p:sldId id="298" r:id="rId28"/>
  </p:sldIdLst>
  <p:sldSz cx="9144000" cy="6858000" type="screen4x3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Кондрашова Лилия Александровна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8600"/>
    <a:srgbClr val="F1BA83"/>
    <a:srgbClr val="FF3300"/>
    <a:srgbClr val="FF7C80"/>
    <a:srgbClr val="000099"/>
    <a:srgbClr val="FFFCF7"/>
    <a:srgbClr val="FFF5E7"/>
    <a:srgbClr val="FFF8EF"/>
    <a:srgbClr val="FEF7EC"/>
    <a:srgbClr val="FFF4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69" autoAdjust="0"/>
    <p:restoredTop sz="94556" autoAdjust="0"/>
  </p:normalViewPr>
  <p:slideViewPr>
    <p:cSldViewPr>
      <p:cViewPr>
        <p:scale>
          <a:sx n="100" d="100"/>
          <a:sy n="100" d="100"/>
        </p:scale>
        <p:origin x="-1944" y="-3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9DEFB0EE-44A3-4A65-8DAC-C36DCBD7878D}" type="datetimeFigureOut">
              <a:rPr lang="ru-RU"/>
              <a:pPr>
                <a:defRPr/>
              </a:pPr>
              <a:t>14.09.2015</a:t>
            </a:fld>
            <a:endParaRPr lang="ru-RU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5988"/>
            <a:ext cx="5486400" cy="447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0" tIns="45935" rIns="91870" bIns="459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7213"/>
            <a:ext cx="29718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68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7213"/>
            <a:ext cx="2971800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0" tIns="45935" rIns="91870" bIns="45935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65C889E2-E99C-4111-9C91-4FA4BA9318B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39886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1DCEB2-BF1D-4A17-9BE4-3BAED4D33E2E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1pPr>
            <a:lvl2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2pPr>
            <a:lvl3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3pPr>
            <a:lvl4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4pPr>
            <a:lvl5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5pPr>
            <a:lvl6pPr marL="2520858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6pPr>
            <a:lvl7pPr marL="2979197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7pPr>
            <a:lvl8pPr marL="3437534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8pPr>
            <a:lvl9pPr marL="3895873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eaLnBrk="1" hangingPunct="1"/>
            <a:fld id="{47B32B68-4395-4A55-AC0E-26D11889863F}" type="slidenum">
              <a:rPr lang="ru-RU" smtClean="0">
                <a:solidFill>
                  <a:srgbClr val="000000"/>
                </a:solidFill>
              </a:rPr>
              <a:pPr eaLnBrk="1" hangingPunct="1"/>
              <a:t>14</a:t>
            </a:fld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 sz="160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1pPr>
            <a:lvl2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2pPr>
            <a:lvl3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3pPr>
            <a:lvl4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4pPr>
            <a:lvl5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5pPr>
            <a:lvl6pPr marL="2520858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6pPr>
            <a:lvl7pPr marL="2979197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7pPr>
            <a:lvl8pPr marL="3437534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8pPr>
            <a:lvl9pPr marL="3895873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eaLnBrk="1" hangingPunct="1"/>
            <a:fld id="{DC5CF67F-3B88-4D57-8DA9-75C99E1B4862}" type="slidenum">
              <a:rPr lang="ru-RU" smtClean="0">
                <a:solidFill>
                  <a:srgbClr val="000000"/>
                </a:solidFill>
              </a:rPr>
              <a:pPr eaLnBrk="1" hangingPunct="1"/>
              <a:t>15</a:t>
            </a:fld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 sz="160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1pPr>
            <a:lvl2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2pPr>
            <a:lvl3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3pPr>
            <a:lvl4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4pPr>
            <a:lvl5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5pPr>
            <a:lvl6pPr marL="2520858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6pPr>
            <a:lvl7pPr marL="2979197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7pPr>
            <a:lvl8pPr marL="3437534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8pPr>
            <a:lvl9pPr marL="3895873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eaLnBrk="1" hangingPunct="1"/>
            <a:fld id="{9C33EF17-C073-4456-97C7-E19DE6BABAFD}" type="slidenum">
              <a:rPr lang="ru-RU" smtClean="0">
                <a:solidFill>
                  <a:srgbClr val="000000"/>
                </a:solidFill>
              </a:rPr>
              <a:pPr eaLnBrk="1" hangingPunct="1"/>
              <a:t>16</a:t>
            </a:fld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 sz="160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1pPr>
            <a:lvl2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2pPr>
            <a:lvl3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3pPr>
            <a:lvl4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4pPr>
            <a:lvl5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5pPr>
            <a:lvl6pPr marL="2520858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6pPr>
            <a:lvl7pPr marL="2979197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7pPr>
            <a:lvl8pPr marL="3437534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8pPr>
            <a:lvl9pPr marL="3895873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eaLnBrk="1" hangingPunct="1"/>
            <a:fld id="{361A50F1-F432-4EAC-8A2A-02C9640BA5DD}" type="slidenum">
              <a:rPr lang="ru-RU" smtClean="0">
                <a:solidFill>
                  <a:srgbClr val="000000"/>
                </a:solidFill>
              </a:rPr>
              <a:pPr eaLnBrk="1" hangingPunct="1"/>
              <a:t>17</a:t>
            </a:fld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 sz="160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1pPr>
            <a:lvl2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2pPr>
            <a:lvl3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3pPr>
            <a:lvl4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4pPr>
            <a:lvl5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5pPr>
            <a:lvl6pPr marL="2520858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6pPr>
            <a:lvl7pPr marL="2979197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7pPr>
            <a:lvl8pPr marL="3437534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8pPr>
            <a:lvl9pPr marL="3895873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eaLnBrk="1" hangingPunct="1"/>
            <a:fld id="{C66B7379-722A-4B9A-BB8A-852503DF0B61}" type="slidenum">
              <a:rPr lang="ru-RU" smtClean="0">
                <a:solidFill>
                  <a:srgbClr val="000000"/>
                </a:solidFill>
              </a:rPr>
              <a:pPr eaLnBrk="1" hangingPunct="1"/>
              <a:t>18</a:t>
            </a:fld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 sz="160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1DCEB2-BF1D-4A17-9BE4-3BAED4D33E2E}" type="slidenum">
              <a:rPr lang="ru-RU" smtClean="0"/>
              <a:pPr/>
              <a:t>19</a:t>
            </a:fld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8914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8915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242798-0EFD-41A6-9597-566CAB78C56D}" type="slidenum">
              <a:rPr lang="ru-RU" smtClean="0"/>
              <a:pPr/>
              <a:t>21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0962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40963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74E359-CF1C-4E43-A031-55AA98FFABFD}" type="slidenum">
              <a:rPr lang="ru-RU" smtClean="0"/>
              <a:pPr/>
              <a:t>27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1DCEB2-BF1D-4A17-9BE4-3BAED4D33E2E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1DCEB2-BF1D-4A17-9BE4-3BAED4D33E2E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1pPr>
            <a:lvl2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2pPr>
            <a:lvl3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3pPr>
            <a:lvl4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4pPr>
            <a:lvl5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5pPr>
            <a:lvl6pPr marL="2520858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6pPr>
            <a:lvl7pPr marL="2979197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7pPr>
            <a:lvl8pPr marL="3437534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8pPr>
            <a:lvl9pPr marL="3895873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eaLnBrk="1" hangingPunct="1"/>
            <a:fld id="{244C428A-D49A-4B1D-A974-F451894BDF28}" type="slidenum">
              <a:rPr lang="ru-RU" smtClean="0">
                <a:solidFill>
                  <a:srgbClr val="000000"/>
                </a:solidFill>
              </a:rPr>
              <a:pPr eaLnBrk="1" hangingPunct="1"/>
              <a:t>8</a:t>
            </a:fld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843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46125"/>
            <a:ext cx="4973638" cy="37290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322" y="4724401"/>
            <a:ext cx="5487357" cy="44751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451"/>
              </a:spcBef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</a:pPr>
            <a:endParaRPr lang="ru-RU" sz="160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1pPr>
            <a:lvl2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2pPr>
            <a:lvl3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3pPr>
            <a:lvl4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4pPr>
            <a:lvl5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5pPr>
            <a:lvl6pPr marL="2520858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6pPr>
            <a:lvl7pPr marL="2979197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7pPr>
            <a:lvl8pPr marL="3437534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8pPr>
            <a:lvl9pPr marL="3895873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eaLnBrk="1" hangingPunct="1"/>
            <a:fld id="{DDF340A6-0461-4BD2-A507-0C1BCD295864}" type="slidenum">
              <a:rPr lang="ru-RU" smtClean="0">
                <a:solidFill>
                  <a:srgbClr val="000000"/>
                </a:solidFill>
              </a:rPr>
              <a:pPr eaLnBrk="1" hangingPunct="1"/>
              <a:t>9</a:t>
            </a:fld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94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46125"/>
            <a:ext cx="4973638" cy="37290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0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322" y="4724401"/>
            <a:ext cx="5487357" cy="44751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451"/>
              </a:spcBef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</a:pPr>
            <a:endParaRPr lang="ru-RU" sz="160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1pPr>
            <a:lvl2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2pPr>
            <a:lvl3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3pPr>
            <a:lvl4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4pPr>
            <a:lvl5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5pPr>
            <a:lvl6pPr marL="2520858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6pPr>
            <a:lvl7pPr marL="2979197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7pPr>
            <a:lvl8pPr marL="3437534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8pPr>
            <a:lvl9pPr marL="3895873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eaLnBrk="1" hangingPunct="1"/>
            <a:fld id="{72CA519E-9721-4B3D-A214-768A1D5FA0FF}" type="slidenum">
              <a:rPr lang="ru-RU" smtClean="0">
                <a:solidFill>
                  <a:srgbClr val="000000"/>
                </a:solidFill>
              </a:rPr>
              <a:pPr eaLnBrk="1" hangingPunct="1"/>
              <a:t>10</a:t>
            </a:fld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04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746125"/>
            <a:ext cx="4973638" cy="37290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322" y="4724401"/>
            <a:ext cx="5487357" cy="447516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451"/>
              </a:spcBef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</a:pPr>
            <a:endParaRPr lang="ru-RU" sz="160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1pPr>
            <a:lvl2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2pPr>
            <a:lvl3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3pPr>
            <a:lvl4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4pPr>
            <a:lvl5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5pPr>
            <a:lvl6pPr marL="2520858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6pPr>
            <a:lvl7pPr marL="2979197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7pPr>
            <a:lvl8pPr marL="3437534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8pPr>
            <a:lvl9pPr marL="3895873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eaLnBrk="1" hangingPunct="1"/>
            <a:fld id="{238D4C95-98C8-495B-BD5F-996AE4BDC22E}" type="slidenum">
              <a:rPr lang="ru-RU" smtClean="0">
                <a:solidFill>
                  <a:srgbClr val="000000"/>
                </a:solidFill>
              </a:rPr>
              <a:pPr eaLnBrk="1" hangingPunct="1"/>
              <a:t>11</a:t>
            </a:fld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 sz="160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1pPr>
            <a:lvl2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2pPr>
            <a:lvl3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3pPr>
            <a:lvl4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4pPr>
            <a:lvl5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5pPr>
            <a:lvl6pPr marL="2520858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6pPr>
            <a:lvl7pPr marL="2979197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7pPr>
            <a:lvl8pPr marL="3437534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8pPr>
            <a:lvl9pPr marL="3895873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eaLnBrk="1" hangingPunct="1"/>
            <a:fld id="{83DCA435-1A51-4AE8-827D-B444E1A94ACC}" type="slidenum">
              <a:rPr lang="ru-RU" smtClean="0">
                <a:solidFill>
                  <a:srgbClr val="000000"/>
                </a:solidFill>
              </a:rPr>
              <a:pPr eaLnBrk="1" hangingPunct="1"/>
              <a:t>12</a:t>
            </a:fld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 sz="160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1pPr>
            <a:lvl2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2pPr>
            <a:lvl3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3pPr>
            <a:lvl4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4pPr>
            <a:lvl5pPr eaLnBrk="0" hangingPunct="0"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5pPr>
            <a:lvl6pPr marL="2520858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6pPr>
            <a:lvl7pPr marL="2979197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7pPr>
            <a:lvl8pPr marL="3437534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8pPr>
            <a:lvl9pPr marL="3895873" indent="-229169" defTabSz="450382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6676" algn="l"/>
                <a:tab pos="1833352" algn="l"/>
                <a:tab pos="2750028" algn="l"/>
                <a:tab pos="3666704" algn="l"/>
                <a:tab pos="4583379" algn="l"/>
                <a:tab pos="5500055" algn="l"/>
                <a:tab pos="6416731" algn="l"/>
                <a:tab pos="7333407" algn="l"/>
                <a:tab pos="8250083" algn="l"/>
                <a:tab pos="9166759" algn="l"/>
                <a:tab pos="1008343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eaLnBrk="1" hangingPunct="1"/>
            <a:fld id="{F3F3566D-0076-492C-9A4A-9EB4D5AEAA33}" type="slidenum">
              <a:rPr lang="ru-RU" smtClean="0">
                <a:solidFill>
                  <a:srgbClr val="000000"/>
                </a:solidFill>
              </a:rPr>
              <a:pPr eaLnBrk="1" hangingPunct="1"/>
              <a:t>13</a:t>
            </a:fld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 sz="160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116632"/>
            <a:ext cx="5760640" cy="504056"/>
          </a:xfrm>
        </p:spPr>
        <p:txBody>
          <a:bodyPr>
            <a:noAutofit/>
          </a:bodyPr>
          <a:lstStyle>
            <a:lvl1pPr algn="l">
              <a:defRPr sz="2400" b="1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7D9BE4-70C3-4F7C-AF9C-A479A99C1A22}" type="datetime1">
              <a:rPr lang="ru-RU"/>
              <a:pPr>
                <a:defRPr/>
              </a:pPr>
              <a:t>14.09.2015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1212E-27C0-4C8D-A02A-B46943D6D7D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50644-F1E3-42FB-8383-31685EDEA2D8}" type="datetime1">
              <a:rPr lang="ru-RU"/>
              <a:pPr>
                <a:defRPr/>
              </a:pPr>
              <a:t>14.09.2015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ED7D1-14AD-4228-91C6-8E30B1E34DE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E914E-6E3D-4FF7-A60B-139639F3505D}" type="datetime1">
              <a:rPr lang="ru-RU"/>
              <a:pPr>
                <a:defRPr/>
              </a:pPr>
              <a:t>14.09.2015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3DD37-1DB0-4042-A8A7-D0374D87AA1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2268538" y="115888"/>
            <a:ext cx="5759450" cy="504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775B1-2C4C-49B5-9671-0A9A5BEF4EE7}" type="datetime1">
              <a:rPr lang="ru-RU"/>
              <a:pPr>
                <a:defRPr/>
              </a:pPr>
              <a:t>14.09.2015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B4130-DB1E-462B-A930-F9FF64631C3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8538" y="115888"/>
            <a:ext cx="5759450" cy="5048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AE157-78ED-4151-B90B-053D95114B2F}" type="datetime1">
              <a:rPr lang="ru-RU"/>
              <a:pPr>
                <a:defRPr/>
              </a:pPr>
              <a:t>14.09.2015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C2861-328F-4D72-BD68-8F4AA435E59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8228013" cy="14335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8DD6E2-5245-412C-B31C-BA76770215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864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9E4D8-AE8C-4DDC-AC9C-FA2D4548CAFA}" type="datetime1">
              <a:rPr lang="ru-RU"/>
              <a:pPr>
                <a:defRPr/>
              </a:pPr>
              <a:t>14.09.2015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205BD9-9C13-48CA-B904-910B5ED49D8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C357A-9083-4340-BCD7-1E3A772CA43E}" type="datetime1">
              <a:rPr lang="ru-RU"/>
              <a:pPr>
                <a:defRPr/>
              </a:pPr>
              <a:t>14.09.2015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E18B8-8996-4A17-A0AA-428B38BF16E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0590A-4E5D-46DC-9061-A3205CC31985}" type="datetime1">
              <a:rPr lang="ru-RU"/>
              <a:pPr>
                <a:defRPr/>
              </a:pPr>
              <a:t>14.09.2015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59830-8A42-486E-9512-C958089FD1A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6E29F-AF5E-4AAB-A69D-69078E0E2B31}" type="datetime1">
              <a:rPr lang="ru-RU"/>
              <a:pPr>
                <a:defRPr/>
              </a:pPr>
              <a:t>14.09.2015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9803B-A762-447A-9752-D6FEE6FF8E9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81D57-2784-42B1-9A83-E5E28F5868AE}" type="datetime1">
              <a:rPr lang="ru-RU"/>
              <a:pPr>
                <a:defRPr/>
              </a:pPr>
              <a:t>14.09.2015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BB93E-8ED7-45FA-B511-901947FF53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182A4-C6D6-4ADD-B6AD-1AA79ACDA175}" type="datetime1">
              <a:rPr lang="ru-RU"/>
              <a:pPr>
                <a:defRPr/>
              </a:pPr>
              <a:t>14.09.2015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824CC-3D25-4D4B-9ACB-FE269DC2211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5223C6-A942-4CAB-8F34-FD1BF97CAB83}" type="datetime1">
              <a:rPr lang="ru-RU"/>
              <a:pPr>
                <a:defRPr/>
              </a:pPr>
              <a:t>14.09.2015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AA6F7-6941-462E-A9DB-0B2DF484E85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1DA45-2DBA-4773-9E23-1EB5FC969809}" type="datetime1">
              <a:rPr lang="ru-RU"/>
              <a:pPr>
                <a:defRPr/>
              </a:pPr>
              <a:t>14.09.2015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E9078-D0DB-45FF-A765-E88E897BB6F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CF7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6" descr="Shablon.jpg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2268538" y="115888"/>
            <a:ext cx="575945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90D75DA-FEE3-414F-8A1D-288574661681}" type="datetime1">
              <a:rPr lang="ru-RU"/>
              <a:pPr>
                <a:defRPr/>
              </a:pPr>
              <a:t>14.09.2015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55D3EAD-CED3-4658-A837-31A9E8A3A4D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  <p:sldLayoutId id="2147483662" r:id="rId1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ru-RU" sz="2400" b="1" kern="1200" dirty="0">
          <a:solidFill>
            <a:srgbClr val="00449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0449E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emf"/><Relationship Id="rId4" Type="http://schemas.openxmlformats.org/officeDocument/2006/relationships/oleObject" Target="../embeddings/_________Microsoft_Word_97-20031.doc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9.emf"/><Relationship Id="rId4" Type="http://schemas.openxmlformats.org/officeDocument/2006/relationships/oleObject" Target="../embeddings/_________Microsoft_Word_97-20032.doc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96C8D253B9ED0236603434D6B80D43346FACD60E693757D464024C5823E35C5643F87179CC6363AA1DM3R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96C8D253B9ED0236603434D6B80D43346FACD60E693757D464024C5823E35C5643F87179CC6363AA1DM3R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144000" cy="5543550"/>
          </a:xfrm>
          <a:solidFill>
            <a:srgbClr val="FFFCF7"/>
          </a:solidFill>
        </p:spPr>
        <p:txBody>
          <a:bodyPr/>
          <a:lstStyle/>
          <a:p>
            <a:pPr marL="0" indent="0">
              <a:buNone/>
            </a:pPr>
            <a:r>
              <a:rPr lang="ru-RU" sz="28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		</a:t>
            </a:r>
            <a:endParaRPr lang="ru-RU" sz="2800" dirty="0"/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организации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финансовыми органами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субъектов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Российской Федерации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работы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 формированию информации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включения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Реестр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участников бюджетного процесса,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также юридических лиц,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являющихся участниками бюджетного процесса </a:t>
            </a:r>
            <a:endParaRPr lang="ru-RU" sz="2800" b="1" i="1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6" name="Text Box 5"/>
          <p:cNvSpPr txBox="1">
            <a:spLocks noChangeArrowheads="1"/>
          </p:cNvSpPr>
          <p:nvPr/>
        </p:nvSpPr>
        <p:spPr bwMode="auto">
          <a:xfrm>
            <a:off x="925513" y="115888"/>
            <a:ext cx="7416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cs typeface="Times New Roman" pitchFamily="18" charset="0"/>
              </a:rPr>
              <a:t>Межрегиональное операционное управление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cs typeface="Times New Roman" pitchFamily="18" charset="0"/>
              </a:rPr>
              <a:t> Федерального казначейства</a:t>
            </a:r>
            <a:endParaRPr lang="ru-RU" sz="2000" dirty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16387" name="Text Box 8"/>
          <p:cNvSpPr txBox="1">
            <a:spLocks noChangeArrowheads="1"/>
          </p:cNvSpPr>
          <p:nvPr/>
        </p:nvSpPr>
        <p:spPr bwMode="auto">
          <a:xfrm>
            <a:off x="1743075" y="4567238"/>
            <a:ext cx="5781675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>
              <a:latin typeface="Arial" charset="0"/>
            </a:endParaRPr>
          </a:p>
        </p:txBody>
      </p:sp>
      <p:sp>
        <p:nvSpPr>
          <p:cNvPr id="16388" name="Text Box 9"/>
          <p:cNvSpPr txBox="1">
            <a:spLocks noChangeArrowheads="1"/>
          </p:cNvSpPr>
          <p:nvPr/>
        </p:nvSpPr>
        <p:spPr bwMode="auto">
          <a:xfrm>
            <a:off x="438150" y="5329238"/>
            <a:ext cx="8534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cs typeface="Times New Roman" pitchFamily="18" charset="0"/>
              </a:rPr>
              <a:t>Заместитель руководителя</a:t>
            </a:r>
          </a:p>
          <a:p>
            <a:r>
              <a:rPr lang="ru-RU" dirty="0">
                <a:cs typeface="Times New Roman" pitchFamily="18" charset="0"/>
              </a:rPr>
              <a:t>Межрегионального операционного УФК	   </a:t>
            </a:r>
            <a:r>
              <a:rPr lang="ru-RU" dirty="0" smtClean="0">
                <a:cs typeface="Times New Roman" pitchFamily="18" charset="0"/>
              </a:rPr>
              <a:t>                                                                   Н.М. Горина</a:t>
            </a:r>
            <a:r>
              <a:rPr lang="ru-RU" dirty="0">
                <a:cs typeface="Times New Roman" pitchFamily="18" charset="0"/>
              </a:rPr>
              <a:t>	                         	</a:t>
            </a:r>
          </a:p>
        </p:txBody>
      </p:sp>
      <p:sp>
        <p:nvSpPr>
          <p:cNvPr id="16389" name="Text Box 10"/>
          <p:cNvSpPr txBox="1">
            <a:spLocks noChangeArrowheads="1"/>
          </p:cNvSpPr>
          <p:nvPr/>
        </p:nvSpPr>
        <p:spPr bwMode="auto">
          <a:xfrm>
            <a:off x="4119563" y="2119313"/>
            <a:ext cx="18415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788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ChangeArrowheads="1"/>
          </p:cNvSpPr>
          <p:nvPr/>
        </p:nvSpPr>
        <p:spPr bwMode="auto">
          <a:xfrm>
            <a:off x="251520" y="1715480"/>
            <a:ext cx="8646418" cy="4675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 anchor="ctr">
            <a:spAutoFit/>
          </a:bodyPr>
          <a:lstStyle/>
          <a:p>
            <a:pPr marL="341313" indent="-341313" algn="just">
              <a:spcBef>
                <a:spcPts val="1000"/>
              </a:spcBef>
              <a:buClr>
                <a:srgbClr val="003864"/>
              </a:buClr>
              <a:buFont typeface="Times New Roman" pitchFamily="18" charset="0"/>
              <a:buAutoNum type="arabicPeriod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Заявка на подключение к компонентам системы «Электронный бюджет», подписанная руководителем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иным уполномоченным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лицом финансового органа</a:t>
            </a:r>
            <a:endParaRPr lang="ru-RU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1313" indent="-341313" algn="just">
              <a:spcBef>
                <a:spcPts val="1000"/>
              </a:spcBef>
              <a:buClr>
                <a:srgbClr val="003864"/>
              </a:buClr>
              <a:buFont typeface="Times New Roman" pitchFamily="18" charset="0"/>
              <a:buAutoNum type="arabicPeriod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случае, если заявка на подключение подписана уполномоченным лицом, то представляется заверенная в установленном порядке копия распорядительного документа или доверенность, подтверждающая право уполномоченного лица действовать от имени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финансового органа (в 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части подписания заявок на подключение)</a:t>
            </a:r>
          </a:p>
          <a:p>
            <a:pPr marL="341313" indent="-341313" algn="just">
              <a:spcBef>
                <a:spcPts val="1000"/>
              </a:spcBef>
              <a:buClr>
                <a:srgbClr val="003864"/>
              </a:buClr>
              <a:buFont typeface="Times New Roman" pitchFamily="18" charset="0"/>
              <a:buAutoNum type="arabicPeriod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Файл действующего квалифицированного сертификата ключа проверки электронной подписи каждого подключаемого пользователя (на съемном носителе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341313" indent="-341313" algn="just">
              <a:spcBef>
                <a:spcPts val="1000"/>
              </a:spcBef>
              <a:buClr>
                <a:srgbClr val="003864"/>
              </a:buClr>
              <a:buFont typeface="Times New Roman" pitchFamily="18" charset="0"/>
              <a:buAutoNum type="arabicPeriod" startAt="4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Документ, подписанный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руководителем или уполномоченным лицом финансового органа, 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определяющий ответственного за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подключение 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пользователей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b="1" dirty="0" smtClean="0">
                <a:solidFill>
                  <a:srgbClr val="000000"/>
                </a:solidFill>
                <a:cs typeface="Times New Roman" pitchFamily="18" charset="0"/>
              </a:rPr>
              <a:t>компонентам </a:t>
            </a:r>
            <a:r>
              <a:rPr lang="ru-RU" b="1" dirty="0">
                <a:solidFill>
                  <a:srgbClr val="000000"/>
                </a:solidFill>
                <a:cs typeface="Times New Roman" pitchFamily="18" charset="0"/>
              </a:rPr>
              <a:t>системы «Электронный бюджет» </a:t>
            </a:r>
            <a:r>
              <a:rPr lang="ru-RU" b="1" dirty="0" smtClean="0">
                <a:solidFill>
                  <a:srgbClr val="000000"/>
                </a:solidFill>
                <a:cs typeface="Times New Roman" pitchFamily="18" charset="0"/>
              </a:rPr>
              <a:t>(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доверенность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распорядительный акт)</a:t>
            </a:r>
          </a:p>
          <a:p>
            <a:pPr marL="341313" indent="-341313" algn="just">
              <a:spcBef>
                <a:spcPts val="1000"/>
              </a:spcBef>
              <a:buClr>
                <a:srgbClr val="003864"/>
              </a:buClr>
              <a:buFont typeface="Times New Roman" pitchFamily="18" charset="0"/>
              <a:buAutoNum type="arabicPeriod" startAt="4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Согласие на обработку персональных данных каждого подключаемого пользователя</a:t>
            </a:r>
          </a:p>
          <a:p>
            <a:pPr marL="341313" indent="-341313" algn="just">
              <a:spcBef>
                <a:spcPts val="1000"/>
              </a:spcBef>
              <a:buClr>
                <a:srgbClr val="003864"/>
              </a:buClr>
              <a:buFont typeface="Times New Roman" pitchFamily="18" charset="0"/>
              <a:buAutoNum type="arabicPeriod" startAt="4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Заявка на получение СКЗИ, лицензионных ключей и документации к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СКЗИ</a:t>
            </a:r>
          </a:p>
          <a:p>
            <a:pPr marL="341313" indent="-341313" algn="just">
              <a:spcBef>
                <a:spcPts val="0"/>
              </a:spcBef>
              <a:buClr>
                <a:srgbClr val="003864"/>
              </a:buClr>
              <a:buFont typeface="Times New Roman" pitchFamily="18" charset="0"/>
              <a:buAutoNum type="arabicPeriod" startAt="4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Доверенность 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получение </a:t>
            </a: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СКЗИ</a:t>
            </a:r>
            <a:r>
              <a:rPr lang="ru-RU" b="1" dirty="0" smtClean="0">
                <a:solidFill>
                  <a:srgbClr val="000000"/>
                </a:solidFill>
                <a:cs typeface="Times New Roman" pitchFamily="18" charset="0"/>
              </a:rPr>
              <a:t>, подписанная руководителем</a:t>
            </a:r>
          </a:p>
          <a:p>
            <a:pPr algn="just">
              <a:spcBef>
                <a:spcPts val="0"/>
              </a:spcBef>
              <a:buClr>
                <a:srgbClr val="003864"/>
              </a:buClr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ru-RU" b="1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0000"/>
                </a:solidFill>
                <a:cs typeface="Times New Roman" pitchFamily="18" charset="0"/>
              </a:rPr>
              <a:t>       или иным уполномоченным лицом финансового органа</a:t>
            </a:r>
            <a:endParaRPr lang="ru-RU" b="1" dirty="0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1187624" y="1026375"/>
            <a:ext cx="6632575" cy="98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1700" b="1" dirty="0" smtClean="0">
                <a:solidFill>
                  <a:srgbClr val="FF0000"/>
                </a:solidFill>
                <a:latin typeface="Times New Roman" pitchFamily="18" charset="0"/>
              </a:rPr>
              <a:t>Перечень документов, необходимых для получения доступа к компонентам системы «Электронный бюджет»</a:t>
            </a:r>
            <a:endParaRPr lang="ru-RU" sz="17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5125" name="Picture 2" descr="E:\Документы\Работа\ЭБ\флешка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7787" y="5517232"/>
            <a:ext cx="1446213" cy="105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619672" y="116632"/>
            <a:ext cx="604867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Подключение уполномоченных организаций к системе «Электронный бюджет» (3)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07745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subTitle"/>
          </p:nvPr>
        </p:nvSpPr>
        <p:spPr>
          <a:xfrm>
            <a:off x="2555875" y="1087437"/>
            <a:ext cx="4752429" cy="649288"/>
          </a:xfrm>
        </p:spPr>
        <p:txBody>
          <a:bodyPr anchor="t"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ru-RU" sz="1700" b="1" dirty="0" smtClean="0">
                <a:solidFill>
                  <a:srgbClr val="FF0000"/>
                </a:solidFill>
                <a:latin typeface="Times New Roman" pitchFamily="18" charset="0"/>
              </a:rPr>
              <a:t>Пример оформления заявки на подключение</a:t>
            </a:r>
          </a:p>
        </p:txBody>
      </p:sp>
      <p:graphicFrame>
        <p:nvGraphicFramePr>
          <p:cNvPr id="717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9670619"/>
              </p:ext>
            </p:extLst>
          </p:nvPr>
        </p:nvGraphicFramePr>
        <p:xfrm>
          <a:off x="695325" y="914400"/>
          <a:ext cx="4314825" cy="559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Document" r:id="rId4" imgW="7350318" imgH="9649035" progId="Word.Document.8">
                  <p:embed/>
                </p:oleObj>
              </mc:Choice>
              <mc:Fallback>
                <p:oleObj name="Document" r:id="rId4" imgW="7350318" imgH="9649035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5325" y="914400"/>
                        <a:ext cx="4314825" cy="5591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3" name="Rectangle 30"/>
          <p:cNvSpPr>
            <a:spLocks/>
          </p:cNvSpPr>
          <p:nvPr/>
        </p:nvSpPr>
        <p:spPr bwMode="auto">
          <a:xfrm>
            <a:off x="5724525" y="1773238"/>
            <a:ext cx="2951163" cy="503237"/>
          </a:xfrm>
          <a:prstGeom prst="rect">
            <a:avLst/>
          </a:prstGeom>
          <a:solidFill>
            <a:srgbClr val="EAEAEA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lIns="38100" tIns="38100" rIns="38100" bIns="38100" anchor="ctr"/>
          <a:lstStyle/>
          <a:p>
            <a:pPr algn="ctr"/>
            <a:r>
              <a:rPr lang="en-US" sz="1600" b="1">
                <a:solidFill>
                  <a:srgbClr val="1F497D"/>
                </a:solidFill>
                <a:latin typeface="Lucida Grande"/>
                <a:ea typeface="MS PGothic" pitchFamily="34" charset="-128"/>
                <a:sym typeface="Lucida Grande"/>
              </a:rPr>
              <a:t>   </a:t>
            </a:r>
            <a:r>
              <a:rPr lang="ru-RU" sz="1600" b="1">
                <a:solidFill>
                  <a:srgbClr val="1F497D"/>
                </a:solidFill>
                <a:latin typeface="Lucida Grande"/>
                <a:ea typeface="MS PGothic" pitchFamily="34" charset="-128"/>
                <a:sym typeface="Lucida Grande"/>
              </a:rPr>
              <a:t>Оформляется на бланке письма</a:t>
            </a:r>
            <a:endParaRPr lang="en-US" sz="1600" b="1">
              <a:solidFill>
                <a:srgbClr val="1F497D"/>
              </a:solidFill>
              <a:latin typeface="Lucida Grande"/>
              <a:ea typeface="MS PGothic" pitchFamily="34" charset="-128"/>
              <a:sym typeface="Lucida Grande"/>
            </a:endParaRPr>
          </a:p>
        </p:txBody>
      </p:sp>
      <p:sp>
        <p:nvSpPr>
          <p:cNvPr id="7174" name="Rectangle 30"/>
          <p:cNvSpPr>
            <a:spLocks/>
          </p:cNvSpPr>
          <p:nvPr/>
        </p:nvSpPr>
        <p:spPr bwMode="auto">
          <a:xfrm>
            <a:off x="5651500" y="4868863"/>
            <a:ext cx="3024188" cy="792162"/>
          </a:xfrm>
          <a:prstGeom prst="rect">
            <a:avLst/>
          </a:prstGeom>
          <a:solidFill>
            <a:srgbClr val="EAEAEA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lIns="38100" tIns="38100" rIns="38100" bIns="38100" anchor="ctr"/>
          <a:lstStyle/>
          <a:p>
            <a:pPr algn="ctr"/>
            <a:r>
              <a:rPr lang="en-US" sz="1600" b="1" dirty="0">
                <a:solidFill>
                  <a:srgbClr val="1F497D"/>
                </a:solidFill>
                <a:latin typeface="Lucida Grande"/>
                <a:ea typeface="MS PGothic" pitchFamily="34" charset="-128"/>
                <a:sym typeface="Lucida Grande"/>
              </a:rPr>
              <a:t>   </a:t>
            </a:r>
            <a:r>
              <a:rPr lang="ru-RU" sz="1600" b="1" dirty="0">
                <a:solidFill>
                  <a:srgbClr val="1F497D"/>
                </a:solidFill>
                <a:latin typeface="Lucida Grande"/>
                <a:ea typeface="MS PGothic" pitchFamily="34" charset="-128"/>
                <a:sym typeface="Lucida Grande"/>
              </a:rPr>
              <a:t>Подпись руководителя </a:t>
            </a:r>
            <a:r>
              <a:rPr lang="ru-RU" sz="1600" b="1" dirty="0" smtClean="0">
                <a:solidFill>
                  <a:srgbClr val="1F497D"/>
                </a:solidFill>
                <a:latin typeface="Lucida Grande"/>
                <a:ea typeface="MS PGothic" pitchFamily="34" charset="-128"/>
                <a:sym typeface="Lucida Grande"/>
              </a:rPr>
              <a:t>или </a:t>
            </a:r>
            <a:r>
              <a:rPr lang="ru-RU" sz="1600" b="1" dirty="0">
                <a:solidFill>
                  <a:srgbClr val="1F497D"/>
                </a:solidFill>
                <a:latin typeface="Lucida Grande"/>
                <a:ea typeface="MS PGothic" pitchFamily="34" charset="-128"/>
                <a:sym typeface="Lucida Grande"/>
              </a:rPr>
              <a:t>уполномоченного лица</a:t>
            </a:r>
            <a:endParaRPr lang="en-US" sz="1600" b="1" dirty="0">
              <a:solidFill>
                <a:srgbClr val="1F497D"/>
              </a:solidFill>
              <a:latin typeface="Lucida Grande"/>
              <a:ea typeface="MS PGothic" pitchFamily="34" charset="-128"/>
              <a:sym typeface="Lucida Grande"/>
            </a:endParaRPr>
          </a:p>
        </p:txBody>
      </p:sp>
      <p:sp>
        <p:nvSpPr>
          <p:cNvPr id="7175" name="Rectangle 30"/>
          <p:cNvSpPr>
            <a:spLocks/>
          </p:cNvSpPr>
          <p:nvPr/>
        </p:nvSpPr>
        <p:spPr bwMode="auto">
          <a:xfrm>
            <a:off x="5651500" y="3789363"/>
            <a:ext cx="3024188" cy="863600"/>
          </a:xfrm>
          <a:prstGeom prst="rect">
            <a:avLst/>
          </a:prstGeom>
          <a:solidFill>
            <a:srgbClr val="EAEAEA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lIns="38100" tIns="38100" rIns="38100" bIns="38100" anchor="ctr"/>
          <a:lstStyle/>
          <a:p>
            <a:pPr algn="ctr"/>
            <a:r>
              <a:rPr lang="en-US" sz="1600" b="1">
                <a:solidFill>
                  <a:srgbClr val="1F497D"/>
                </a:solidFill>
                <a:latin typeface="Lucida Grande"/>
                <a:ea typeface="MS PGothic" pitchFamily="34" charset="-128"/>
                <a:sym typeface="Lucida Grande"/>
              </a:rPr>
              <a:t>   </a:t>
            </a:r>
            <a:r>
              <a:rPr lang="ru-RU" sz="1600" b="1">
                <a:solidFill>
                  <a:srgbClr val="1F497D"/>
                </a:solidFill>
                <a:latin typeface="Lucida Grande"/>
                <a:ea typeface="MS PGothic" pitchFamily="34" charset="-128"/>
                <a:sym typeface="Lucida Grande"/>
              </a:rPr>
              <a:t>Список пользователей, которых необходимо подключить</a:t>
            </a:r>
            <a:endParaRPr lang="en-US" sz="1600" b="1">
              <a:solidFill>
                <a:srgbClr val="1F497D"/>
              </a:solidFill>
              <a:latin typeface="Lucida Grande"/>
              <a:ea typeface="MS PGothic" pitchFamily="34" charset="-128"/>
              <a:sym typeface="Lucida Grande"/>
            </a:endParaRPr>
          </a:p>
        </p:txBody>
      </p:sp>
      <p:sp>
        <p:nvSpPr>
          <p:cNvPr id="7176" name="Rectangle 30"/>
          <p:cNvSpPr>
            <a:spLocks/>
          </p:cNvSpPr>
          <p:nvPr/>
        </p:nvSpPr>
        <p:spPr bwMode="auto">
          <a:xfrm>
            <a:off x="5651500" y="5949950"/>
            <a:ext cx="3024188" cy="503238"/>
          </a:xfrm>
          <a:prstGeom prst="rect">
            <a:avLst/>
          </a:prstGeom>
          <a:solidFill>
            <a:srgbClr val="EAEAEA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lIns="38100" tIns="38100" rIns="38100" bIns="38100" anchor="ctr"/>
          <a:lstStyle/>
          <a:p>
            <a:pPr algn="ctr"/>
            <a:r>
              <a:rPr lang="en-US" sz="1600" b="1">
                <a:solidFill>
                  <a:srgbClr val="1F497D"/>
                </a:solidFill>
                <a:latin typeface="Lucida Grande"/>
                <a:ea typeface="MS PGothic" pitchFamily="34" charset="-128"/>
                <a:sym typeface="Lucida Grande"/>
              </a:rPr>
              <a:t>   </a:t>
            </a:r>
            <a:r>
              <a:rPr lang="ru-RU" sz="1600" b="1">
                <a:solidFill>
                  <a:srgbClr val="1F497D"/>
                </a:solidFill>
                <a:latin typeface="Lucida Grande"/>
                <a:ea typeface="MS PGothic" pitchFamily="34" charset="-128"/>
                <a:sym typeface="Lucida Grande"/>
              </a:rPr>
              <a:t>Гербовая печать</a:t>
            </a:r>
            <a:endParaRPr lang="en-US" sz="1600" b="1">
              <a:solidFill>
                <a:srgbClr val="1F497D"/>
              </a:solidFill>
              <a:latin typeface="Lucida Grande"/>
              <a:ea typeface="MS PGothic" pitchFamily="34" charset="-128"/>
              <a:sym typeface="Lucida Grande"/>
            </a:endParaRPr>
          </a:p>
        </p:txBody>
      </p:sp>
      <p:sp>
        <p:nvSpPr>
          <p:cNvPr id="7177" name="AutoShape 6"/>
          <p:cNvSpPr>
            <a:spLocks/>
          </p:cNvSpPr>
          <p:nvPr/>
        </p:nvSpPr>
        <p:spPr bwMode="auto">
          <a:xfrm>
            <a:off x="2555875" y="1628775"/>
            <a:ext cx="3170238" cy="2159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0800" y="0"/>
                </a:lnTo>
                <a:lnTo>
                  <a:pt x="10800" y="21600"/>
                </a:lnTo>
                <a:lnTo>
                  <a:pt x="21600" y="21600"/>
                </a:lnTo>
              </a:path>
            </a:pathLst>
          </a:custGeom>
          <a:noFill/>
          <a:ln w="38100">
            <a:solidFill>
              <a:srgbClr val="558ED5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7178" name="AutoShape 6"/>
          <p:cNvSpPr>
            <a:spLocks/>
          </p:cNvSpPr>
          <p:nvPr/>
        </p:nvSpPr>
        <p:spPr bwMode="auto">
          <a:xfrm flipV="1">
            <a:off x="4649788" y="4078288"/>
            <a:ext cx="1004887" cy="935037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0800" y="0"/>
                </a:lnTo>
                <a:lnTo>
                  <a:pt x="10800" y="21600"/>
                </a:lnTo>
                <a:lnTo>
                  <a:pt x="21600" y="21600"/>
                </a:lnTo>
              </a:path>
            </a:pathLst>
          </a:custGeom>
          <a:noFill/>
          <a:ln w="38100">
            <a:solidFill>
              <a:srgbClr val="558ED5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7179" name="AutoShape 6"/>
          <p:cNvSpPr>
            <a:spLocks/>
          </p:cNvSpPr>
          <p:nvPr/>
        </p:nvSpPr>
        <p:spPr bwMode="auto">
          <a:xfrm flipV="1">
            <a:off x="3635375" y="5308600"/>
            <a:ext cx="2030413" cy="280988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0800" y="0"/>
                </a:lnTo>
                <a:lnTo>
                  <a:pt x="10800" y="21600"/>
                </a:lnTo>
                <a:lnTo>
                  <a:pt x="21600" y="21600"/>
                </a:lnTo>
              </a:path>
            </a:pathLst>
          </a:custGeom>
          <a:noFill/>
          <a:ln w="38100">
            <a:solidFill>
              <a:srgbClr val="558ED5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7180" name="AutoShape 6"/>
          <p:cNvSpPr>
            <a:spLocks/>
          </p:cNvSpPr>
          <p:nvPr/>
        </p:nvSpPr>
        <p:spPr bwMode="auto">
          <a:xfrm>
            <a:off x="3635375" y="6156325"/>
            <a:ext cx="2016125" cy="134938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0800" y="0"/>
                </a:lnTo>
                <a:lnTo>
                  <a:pt x="10800" y="21600"/>
                </a:lnTo>
                <a:lnTo>
                  <a:pt x="21600" y="21600"/>
                </a:lnTo>
              </a:path>
            </a:pathLst>
          </a:custGeom>
          <a:noFill/>
          <a:ln w="38100">
            <a:solidFill>
              <a:srgbClr val="558ED5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7181" name="Rectangle 30"/>
          <p:cNvSpPr>
            <a:spLocks/>
          </p:cNvSpPr>
          <p:nvPr/>
        </p:nvSpPr>
        <p:spPr bwMode="auto">
          <a:xfrm>
            <a:off x="5651500" y="2636838"/>
            <a:ext cx="3024188" cy="936625"/>
          </a:xfrm>
          <a:prstGeom prst="rect">
            <a:avLst/>
          </a:prstGeom>
          <a:solidFill>
            <a:srgbClr val="EAEAEA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lIns="38100" tIns="38100" rIns="38100" bIns="38100" anchor="ctr"/>
          <a:lstStyle/>
          <a:p>
            <a:pPr algn="ctr"/>
            <a:r>
              <a:rPr lang="en-US" sz="1600" b="1">
                <a:solidFill>
                  <a:srgbClr val="1F497D"/>
                </a:solidFill>
                <a:latin typeface="Lucida Grande"/>
                <a:ea typeface="MS PGothic" pitchFamily="34" charset="-128"/>
                <a:sym typeface="Lucida Grande"/>
              </a:rPr>
              <a:t>   </a:t>
            </a:r>
            <a:r>
              <a:rPr lang="ru-RU" sz="1600" b="1">
                <a:solidFill>
                  <a:srgbClr val="1F497D"/>
                </a:solidFill>
                <a:latin typeface="Lucida Grande"/>
                <a:ea typeface="MS PGothic" pitchFamily="34" charset="-128"/>
                <a:sym typeface="Lucida Grande"/>
              </a:rPr>
              <a:t>Реквизиты организации указываются согласно ЕГРЮЛ</a:t>
            </a:r>
            <a:endParaRPr lang="en-US" sz="1600" b="1">
              <a:solidFill>
                <a:srgbClr val="1F497D"/>
              </a:solidFill>
              <a:latin typeface="Lucida Grande"/>
              <a:ea typeface="MS PGothic" pitchFamily="34" charset="-128"/>
              <a:sym typeface="Lucida Grande"/>
            </a:endParaRPr>
          </a:p>
        </p:txBody>
      </p:sp>
      <p:sp>
        <p:nvSpPr>
          <p:cNvPr id="7182" name="AutoShape 17"/>
          <p:cNvSpPr>
            <a:spLocks/>
          </p:cNvSpPr>
          <p:nvPr/>
        </p:nvSpPr>
        <p:spPr bwMode="auto">
          <a:xfrm flipH="1">
            <a:off x="4284663" y="3213100"/>
            <a:ext cx="1384300" cy="144463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noFill/>
          <a:ln w="38100">
            <a:solidFill>
              <a:srgbClr val="558ED5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7183" name="AutoShape 17"/>
          <p:cNvSpPr>
            <a:spLocks/>
          </p:cNvSpPr>
          <p:nvPr/>
        </p:nvSpPr>
        <p:spPr bwMode="auto">
          <a:xfrm flipH="1">
            <a:off x="3203575" y="3068638"/>
            <a:ext cx="2447925" cy="288925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noFill/>
          <a:ln w="38100">
            <a:solidFill>
              <a:srgbClr val="558ED5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619672" y="116632"/>
            <a:ext cx="604867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Подключение уполномоченных организаций к системе «Электронный бюджет» (4)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72934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327025" y="992188"/>
            <a:ext cx="850423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endParaRPr lang="ru-RU" b="1">
              <a:solidFill>
                <a:srgbClr val="000000"/>
              </a:solidFill>
              <a:latin typeface="Times New Roman" pitchFamily="18" charset="0"/>
            </a:endParaRPr>
          </a:p>
        </p:txBody>
      </p:sp>
      <p:graphicFrame>
        <p:nvGraphicFramePr>
          <p:cNvPr id="8196" name="Object 3"/>
          <p:cNvGraphicFramePr>
            <a:graphicFrameLocks noChangeAspect="1"/>
          </p:cNvGraphicFramePr>
          <p:nvPr/>
        </p:nvGraphicFramePr>
        <p:xfrm>
          <a:off x="700088" y="1114425"/>
          <a:ext cx="4411662" cy="554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Document" r:id="rId4" imgW="6719166" imgH="8802186" progId="Word.Document.8">
                  <p:embed/>
                </p:oleObj>
              </mc:Choice>
              <mc:Fallback>
                <p:oleObj name="Document" r:id="rId4" imgW="6719166" imgH="8802186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0088" y="1114425"/>
                        <a:ext cx="4411662" cy="554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7" name="Rectangle 2"/>
          <p:cNvSpPr txBox="1">
            <a:spLocks noChangeArrowheads="1"/>
          </p:cNvSpPr>
          <p:nvPr/>
        </p:nvSpPr>
        <p:spPr bwMode="auto">
          <a:xfrm>
            <a:off x="156965" y="992188"/>
            <a:ext cx="259238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1pPr>
            <a:lvl2pPr eaLnBrk="0" hangingPunct="0"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2pPr>
            <a:lvl3pPr eaLnBrk="0" hangingPunct="0"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3pPr>
            <a:lvl4pPr eaLnBrk="0" hangingPunct="0"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4pPr>
            <a:lvl5pPr eaLnBrk="0" hangingPunct="0"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</a:rPr>
              <a:t>Пример оформления приложения к заявке на подключение</a:t>
            </a:r>
          </a:p>
        </p:txBody>
      </p:sp>
      <p:sp>
        <p:nvSpPr>
          <p:cNvPr id="8198" name="Rectangle 30"/>
          <p:cNvSpPr>
            <a:spLocks/>
          </p:cNvSpPr>
          <p:nvPr/>
        </p:nvSpPr>
        <p:spPr bwMode="auto">
          <a:xfrm>
            <a:off x="5867400" y="981075"/>
            <a:ext cx="2952750" cy="1152525"/>
          </a:xfrm>
          <a:prstGeom prst="rect">
            <a:avLst/>
          </a:prstGeom>
          <a:solidFill>
            <a:srgbClr val="EAEAEA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lIns="38100" tIns="38100" rIns="38100" bIns="38100" anchor="ctr"/>
          <a:lstStyle/>
          <a:p>
            <a:pPr algn="ctr"/>
            <a:r>
              <a:rPr lang="en-US" sz="1600" b="1">
                <a:solidFill>
                  <a:srgbClr val="1F497D"/>
                </a:solidFill>
                <a:latin typeface="Lucida Grande"/>
                <a:ea typeface="MS PGothic" pitchFamily="34" charset="-128"/>
                <a:sym typeface="Lucida Grande"/>
              </a:rPr>
              <a:t>   </a:t>
            </a:r>
            <a:r>
              <a:rPr lang="ru-RU" sz="1400" b="1">
                <a:solidFill>
                  <a:srgbClr val="1F497D"/>
                </a:solidFill>
                <a:latin typeface="Lucida Grande"/>
                <a:ea typeface="MS PGothic" pitchFamily="34" charset="-128"/>
                <a:sym typeface="Lucida Grande"/>
              </a:rPr>
              <a:t>Приложение оформляется отдельно на каждого пользователя (сколько пользователей – столько приложений)</a:t>
            </a:r>
            <a:endParaRPr lang="en-US" sz="1400" b="1">
              <a:solidFill>
                <a:srgbClr val="1F497D"/>
              </a:solidFill>
              <a:latin typeface="Lucida Grande"/>
              <a:ea typeface="MS PGothic" pitchFamily="34" charset="-128"/>
              <a:sym typeface="Lucida Grande"/>
            </a:endParaRPr>
          </a:p>
        </p:txBody>
      </p:sp>
      <p:sp>
        <p:nvSpPr>
          <p:cNvPr id="8199" name="Rectangle 30"/>
          <p:cNvSpPr>
            <a:spLocks/>
          </p:cNvSpPr>
          <p:nvPr/>
        </p:nvSpPr>
        <p:spPr bwMode="auto">
          <a:xfrm>
            <a:off x="5867400" y="2276475"/>
            <a:ext cx="2952750" cy="504825"/>
          </a:xfrm>
          <a:prstGeom prst="rect">
            <a:avLst/>
          </a:prstGeom>
          <a:solidFill>
            <a:srgbClr val="EAEAEA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lIns="38100" tIns="38100" rIns="38100" bIns="3810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Lucida Grande"/>
                <a:ea typeface="MS PGothic" pitchFamily="34" charset="-128"/>
                <a:sym typeface="Lucida Grande"/>
              </a:rPr>
              <a:t>Серийный номер сертификата!!!</a:t>
            </a:r>
            <a:endParaRPr lang="en-US" sz="1400" b="1" dirty="0">
              <a:solidFill>
                <a:srgbClr val="FF0000"/>
              </a:solidFill>
              <a:latin typeface="Lucida Grande"/>
              <a:ea typeface="MS PGothic" pitchFamily="34" charset="-128"/>
              <a:sym typeface="Lucida Grande"/>
            </a:endParaRPr>
          </a:p>
        </p:txBody>
      </p:sp>
      <p:sp>
        <p:nvSpPr>
          <p:cNvPr id="8200" name="Rectangle 30"/>
          <p:cNvSpPr>
            <a:spLocks/>
          </p:cNvSpPr>
          <p:nvPr/>
        </p:nvSpPr>
        <p:spPr bwMode="auto">
          <a:xfrm>
            <a:off x="5867400" y="2924175"/>
            <a:ext cx="2952750" cy="936625"/>
          </a:xfrm>
          <a:prstGeom prst="rect">
            <a:avLst/>
          </a:prstGeom>
          <a:solidFill>
            <a:srgbClr val="EAEAEA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lIns="38100" tIns="38100" rIns="38100" bIns="38100" anchor="ctr"/>
          <a:lstStyle/>
          <a:p>
            <a:pPr algn="ctr"/>
            <a:r>
              <a:rPr lang="en-US" sz="1600" b="1">
                <a:solidFill>
                  <a:srgbClr val="1F497D"/>
                </a:solidFill>
                <a:latin typeface="Lucida Grande"/>
                <a:ea typeface="MS PGothic" pitchFamily="34" charset="-128"/>
                <a:sym typeface="Lucida Grande"/>
              </a:rPr>
              <a:t>   </a:t>
            </a:r>
            <a:r>
              <a:rPr lang="ru-RU" sz="1400" b="1">
                <a:solidFill>
                  <a:srgbClr val="1F497D"/>
                </a:solidFill>
                <a:latin typeface="Lucida Grande"/>
                <a:ea typeface="MS PGothic" pitchFamily="34" charset="-128"/>
                <a:sym typeface="Lucida Grande"/>
              </a:rPr>
              <a:t>Слово «Добавить» указывается только в графах полномочий, которые предоставлены пользователю</a:t>
            </a:r>
            <a:endParaRPr lang="en-US" sz="1400" b="1">
              <a:solidFill>
                <a:srgbClr val="1F497D"/>
              </a:solidFill>
              <a:latin typeface="Lucida Grande"/>
              <a:ea typeface="MS PGothic" pitchFamily="34" charset="-128"/>
              <a:sym typeface="Lucida Grande"/>
            </a:endParaRPr>
          </a:p>
        </p:txBody>
      </p:sp>
      <p:sp>
        <p:nvSpPr>
          <p:cNvPr id="8201" name="Rectangle 30"/>
          <p:cNvSpPr>
            <a:spLocks/>
          </p:cNvSpPr>
          <p:nvPr/>
        </p:nvSpPr>
        <p:spPr bwMode="auto">
          <a:xfrm>
            <a:off x="5843588" y="4797425"/>
            <a:ext cx="3024187" cy="792163"/>
          </a:xfrm>
          <a:prstGeom prst="rect">
            <a:avLst/>
          </a:prstGeom>
          <a:solidFill>
            <a:srgbClr val="EAEAEA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lIns="38100" tIns="38100" rIns="38100" bIns="38100" anchor="ctr"/>
          <a:lstStyle/>
          <a:p>
            <a:pPr algn="ctr"/>
            <a:r>
              <a:rPr lang="en-US" sz="1600" b="1" dirty="0">
                <a:solidFill>
                  <a:srgbClr val="1F497D"/>
                </a:solidFill>
                <a:latin typeface="Lucida Grande"/>
                <a:ea typeface="MS PGothic" pitchFamily="34" charset="-128"/>
                <a:sym typeface="Lucida Grande"/>
              </a:rPr>
              <a:t>   </a:t>
            </a:r>
            <a:r>
              <a:rPr lang="ru-RU" sz="1600" b="1" dirty="0">
                <a:solidFill>
                  <a:srgbClr val="1F497D"/>
                </a:solidFill>
                <a:latin typeface="Lucida Grande"/>
                <a:ea typeface="MS PGothic" pitchFamily="34" charset="-128"/>
                <a:sym typeface="Lucida Grande"/>
              </a:rPr>
              <a:t>Подпись </a:t>
            </a:r>
            <a:r>
              <a:rPr lang="ru-RU" sz="1600" b="1" dirty="0" smtClean="0">
                <a:solidFill>
                  <a:srgbClr val="1F497D"/>
                </a:solidFill>
                <a:latin typeface="Lucida Grande"/>
                <a:ea typeface="MS PGothic" pitchFamily="34" charset="-128"/>
                <a:sym typeface="Lucida Grande"/>
              </a:rPr>
              <a:t>руководителя </a:t>
            </a:r>
            <a:r>
              <a:rPr lang="ru-RU" sz="1600" b="1" dirty="0">
                <a:solidFill>
                  <a:srgbClr val="1F497D"/>
                </a:solidFill>
                <a:latin typeface="Lucida Grande"/>
                <a:ea typeface="MS PGothic" pitchFamily="34" charset="-128"/>
                <a:sym typeface="Lucida Grande"/>
              </a:rPr>
              <a:t>или уполномоченного лица</a:t>
            </a:r>
            <a:endParaRPr lang="en-US" sz="1600" b="1" dirty="0">
              <a:solidFill>
                <a:srgbClr val="1F497D"/>
              </a:solidFill>
              <a:latin typeface="Lucida Grande"/>
              <a:ea typeface="MS PGothic" pitchFamily="34" charset="-128"/>
              <a:sym typeface="Lucida Grande"/>
            </a:endParaRPr>
          </a:p>
        </p:txBody>
      </p:sp>
      <p:sp>
        <p:nvSpPr>
          <p:cNvPr id="8202" name="Rectangle 30"/>
          <p:cNvSpPr>
            <a:spLocks/>
          </p:cNvSpPr>
          <p:nvPr/>
        </p:nvSpPr>
        <p:spPr bwMode="auto">
          <a:xfrm>
            <a:off x="5834063" y="5768975"/>
            <a:ext cx="3024187" cy="504825"/>
          </a:xfrm>
          <a:prstGeom prst="rect">
            <a:avLst/>
          </a:prstGeom>
          <a:solidFill>
            <a:srgbClr val="EAEAEA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lIns="38100" tIns="38100" rIns="38100" bIns="38100" anchor="ctr"/>
          <a:lstStyle/>
          <a:p>
            <a:pPr algn="ctr"/>
            <a:r>
              <a:rPr lang="en-US" sz="1600" b="1">
                <a:solidFill>
                  <a:srgbClr val="1F497D"/>
                </a:solidFill>
                <a:latin typeface="Lucida Grande"/>
                <a:ea typeface="MS PGothic" pitchFamily="34" charset="-128"/>
                <a:sym typeface="Lucida Grande"/>
              </a:rPr>
              <a:t>   </a:t>
            </a:r>
            <a:r>
              <a:rPr lang="ru-RU" sz="1600" b="1">
                <a:solidFill>
                  <a:srgbClr val="1F497D"/>
                </a:solidFill>
                <a:latin typeface="Lucida Grande"/>
                <a:ea typeface="MS PGothic" pitchFamily="34" charset="-128"/>
                <a:sym typeface="Lucida Grande"/>
              </a:rPr>
              <a:t>Гербовая печать</a:t>
            </a:r>
            <a:endParaRPr lang="en-US" sz="1600" b="1">
              <a:solidFill>
                <a:srgbClr val="1F497D"/>
              </a:solidFill>
              <a:latin typeface="Lucida Grande"/>
              <a:ea typeface="MS PGothic" pitchFamily="34" charset="-128"/>
              <a:sym typeface="Lucida Grande"/>
            </a:endParaRPr>
          </a:p>
        </p:txBody>
      </p:sp>
      <p:sp>
        <p:nvSpPr>
          <p:cNvPr id="8203" name="AutoShape 6"/>
          <p:cNvSpPr>
            <a:spLocks/>
          </p:cNvSpPr>
          <p:nvPr/>
        </p:nvSpPr>
        <p:spPr bwMode="auto">
          <a:xfrm>
            <a:off x="2989263" y="5280025"/>
            <a:ext cx="2881312" cy="669925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0800" y="0"/>
                </a:lnTo>
                <a:lnTo>
                  <a:pt x="10800" y="21600"/>
                </a:lnTo>
                <a:lnTo>
                  <a:pt x="21600" y="21600"/>
                </a:lnTo>
              </a:path>
            </a:pathLst>
          </a:custGeom>
          <a:noFill/>
          <a:ln w="38100">
            <a:solidFill>
              <a:srgbClr val="558ED5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8204" name="Rectangle 30"/>
          <p:cNvSpPr>
            <a:spLocks/>
          </p:cNvSpPr>
          <p:nvPr/>
        </p:nvSpPr>
        <p:spPr bwMode="auto">
          <a:xfrm>
            <a:off x="5830888" y="4076700"/>
            <a:ext cx="3025775" cy="504825"/>
          </a:xfrm>
          <a:prstGeom prst="rect">
            <a:avLst/>
          </a:prstGeom>
          <a:solidFill>
            <a:srgbClr val="EAEAEA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lIns="38100" tIns="38100" rIns="38100" bIns="38100" anchor="ctr"/>
          <a:lstStyle/>
          <a:p>
            <a:pPr algn="ctr"/>
            <a:r>
              <a:rPr lang="en-US" sz="1600" b="1">
                <a:solidFill>
                  <a:srgbClr val="1F497D"/>
                </a:solidFill>
                <a:latin typeface="Lucida Grande"/>
                <a:ea typeface="MS PGothic" pitchFamily="34" charset="-128"/>
                <a:sym typeface="Lucida Grande"/>
              </a:rPr>
              <a:t>   </a:t>
            </a:r>
            <a:r>
              <a:rPr lang="ru-RU" sz="1600" b="1">
                <a:solidFill>
                  <a:srgbClr val="1F497D"/>
                </a:solidFill>
                <a:latin typeface="Lucida Grande"/>
                <a:ea typeface="MS PGothic" pitchFamily="34" charset="-128"/>
                <a:sym typeface="Lucida Grande"/>
              </a:rPr>
              <a:t>Подпись пользователя</a:t>
            </a:r>
            <a:endParaRPr lang="en-US" sz="1600" b="1">
              <a:solidFill>
                <a:srgbClr val="1F497D"/>
              </a:solidFill>
              <a:latin typeface="Lucida Grande"/>
              <a:ea typeface="MS PGothic" pitchFamily="34" charset="-128"/>
              <a:sym typeface="Lucida Grande"/>
            </a:endParaRPr>
          </a:p>
        </p:txBody>
      </p:sp>
      <p:sp>
        <p:nvSpPr>
          <p:cNvPr id="8205" name="AutoShape 6"/>
          <p:cNvSpPr>
            <a:spLocks/>
          </p:cNvSpPr>
          <p:nvPr/>
        </p:nvSpPr>
        <p:spPr bwMode="auto">
          <a:xfrm>
            <a:off x="3563938" y="4670425"/>
            <a:ext cx="2306637" cy="192088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0800" y="0"/>
                </a:lnTo>
                <a:lnTo>
                  <a:pt x="10800" y="21600"/>
                </a:lnTo>
                <a:lnTo>
                  <a:pt x="21600" y="21600"/>
                </a:lnTo>
              </a:path>
            </a:pathLst>
          </a:custGeom>
          <a:noFill/>
          <a:ln w="38100">
            <a:solidFill>
              <a:srgbClr val="558ED5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8206" name="AutoShape 6"/>
          <p:cNvSpPr>
            <a:spLocks/>
          </p:cNvSpPr>
          <p:nvPr/>
        </p:nvSpPr>
        <p:spPr bwMode="auto">
          <a:xfrm flipV="1">
            <a:off x="4359275" y="2428875"/>
            <a:ext cx="1511300" cy="2159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0800" y="0"/>
                </a:lnTo>
                <a:lnTo>
                  <a:pt x="10800" y="21600"/>
                </a:lnTo>
                <a:lnTo>
                  <a:pt x="21600" y="21600"/>
                </a:lnTo>
              </a:path>
            </a:pathLst>
          </a:custGeom>
          <a:noFill/>
          <a:ln w="38100">
            <a:solidFill>
              <a:srgbClr val="558ED5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8207" name="AutoShape 6"/>
          <p:cNvSpPr>
            <a:spLocks/>
          </p:cNvSpPr>
          <p:nvPr/>
        </p:nvSpPr>
        <p:spPr bwMode="auto">
          <a:xfrm>
            <a:off x="4356100" y="1125538"/>
            <a:ext cx="1511300" cy="574675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0800" y="0"/>
                </a:lnTo>
                <a:lnTo>
                  <a:pt x="10800" y="21600"/>
                </a:lnTo>
                <a:lnTo>
                  <a:pt x="21600" y="21600"/>
                </a:lnTo>
              </a:path>
            </a:pathLst>
          </a:custGeom>
          <a:noFill/>
          <a:ln w="38100">
            <a:solidFill>
              <a:srgbClr val="558ED5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8208" name="Line 8"/>
          <p:cNvSpPr>
            <a:spLocks noChangeShapeType="1"/>
          </p:cNvSpPr>
          <p:nvPr/>
        </p:nvSpPr>
        <p:spPr bwMode="auto">
          <a:xfrm flipH="1">
            <a:off x="5006975" y="3500438"/>
            <a:ext cx="863600" cy="0"/>
          </a:xfrm>
          <a:prstGeom prst="line">
            <a:avLst/>
          </a:prstGeom>
          <a:noFill/>
          <a:ln w="38100">
            <a:solidFill>
              <a:srgbClr val="558ED5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8209" name="Line 8"/>
          <p:cNvSpPr>
            <a:spLocks noChangeShapeType="1"/>
          </p:cNvSpPr>
          <p:nvPr/>
        </p:nvSpPr>
        <p:spPr bwMode="auto">
          <a:xfrm flipH="1" flipV="1">
            <a:off x="3563938" y="4329113"/>
            <a:ext cx="2266950" cy="1587"/>
          </a:xfrm>
          <a:prstGeom prst="line">
            <a:avLst/>
          </a:prstGeom>
          <a:noFill/>
          <a:ln w="38100">
            <a:solidFill>
              <a:srgbClr val="558ED5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619672" y="116632"/>
            <a:ext cx="604867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Подключение уполномоченных организаций к системе «Электронный бюджет» (5)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34236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subTitle"/>
          </p:nvPr>
        </p:nvSpPr>
        <p:spPr>
          <a:xfrm>
            <a:off x="327025" y="1484313"/>
            <a:ext cx="8569325" cy="5040312"/>
          </a:xfrm>
        </p:spPr>
        <p:txBody>
          <a:bodyPr anchor="t"/>
          <a:lstStyle/>
          <a:p>
            <a:pPr algn="just" eaLnBrk="1" hangingPunct="1">
              <a:spcBef>
                <a:spcPts val="1000"/>
              </a:spcBef>
              <a:buClr>
                <a:srgbClr val="003864"/>
              </a:buClr>
              <a:tabLst>
                <a:tab pos="5318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ru-RU" sz="2000" b="1" dirty="0" smtClean="0">
                <a:solidFill>
                  <a:srgbClr val="262699"/>
                </a:solidFill>
              </a:rPr>
              <a:t>Документ, определяющий ответственного за подключение пользователей (доверенность, </a:t>
            </a:r>
            <a:r>
              <a:rPr lang="ru-RU" sz="2000" dirty="0" smtClean="0">
                <a:solidFill>
                  <a:srgbClr val="262699"/>
                </a:solidFill>
              </a:rPr>
              <a:t>приказ</a:t>
            </a:r>
            <a:r>
              <a:rPr lang="ru-RU" sz="2000" dirty="0">
                <a:solidFill>
                  <a:srgbClr val="262699"/>
                </a:solidFill>
              </a:rPr>
              <a:t>) </a:t>
            </a:r>
            <a:r>
              <a:rPr lang="ru-RU" sz="2000" dirty="0" smtClean="0">
                <a:solidFill>
                  <a:srgbClr val="262699"/>
                </a:solidFill>
              </a:rPr>
              <a:t>к компонентам </a:t>
            </a:r>
            <a:r>
              <a:rPr lang="ru-RU" sz="2000" dirty="0">
                <a:solidFill>
                  <a:srgbClr val="262699"/>
                </a:solidFill>
              </a:rPr>
              <a:t>системы «Электронный </a:t>
            </a:r>
            <a:r>
              <a:rPr lang="ru-RU" sz="2000" dirty="0" smtClean="0">
                <a:solidFill>
                  <a:srgbClr val="262699"/>
                </a:solidFill>
              </a:rPr>
              <a:t>бюджет»: </a:t>
            </a:r>
            <a:endParaRPr lang="ru-RU" sz="2000" b="1" dirty="0" smtClean="0">
              <a:solidFill>
                <a:srgbClr val="262699"/>
              </a:solidFill>
            </a:endParaRPr>
          </a:p>
          <a:p>
            <a:pPr algn="l" eaLnBrk="1" hangingPunct="1">
              <a:lnSpc>
                <a:spcPct val="90000"/>
              </a:lnSpc>
              <a:tabLst>
                <a:tab pos="5318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endParaRPr lang="ru-RU" sz="800" b="1" dirty="0" smtClean="0">
              <a:solidFill>
                <a:srgbClr val="262699"/>
              </a:solidFill>
            </a:endParaRPr>
          </a:p>
          <a:p>
            <a:pPr algn="l" eaLnBrk="1" hangingPunct="1">
              <a:lnSpc>
                <a:spcPct val="90000"/>
              </a:lnSpc>
              <a:buFont typeface="Wingdings" pitchFamily="2" charset="2"/>
              <a:buChar char=""/>
              <a:tabLst>
                <a:tab pos="5318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ru-RU" sz="2000" b="1" dirty="0" smtClean="0">
                <a:latin typeface="Times New Roman" pitchFamily="18" charset="0"/>
              </a:rPr>
              <a:t>оформляется на бланке организации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tabLst>
                <a:tab pos="5318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endParaRPr lang="ru-RU" sz="800" b="1" dirty="0" smtClean="0">
              <a:latin typeface="Times New Roman" pitchFamily="18" charset="0"/>
            </a:endParaRPr>
          </a:p>
          <a:p>
            <a:pPr algn="l" eaLnBrk="1" hangingPunct="1">
              <a:lnSpc>
                <a:spcPct val="90000"/>
              </a:lnSpc>
              <a:buFont typeface="Wingdings" pitchFamily="2" charset="2"/>
              <a:buChar char=""/>
              <a:tabLst>
                <a:tab pos="5318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ru-RU" sz="2000" b="1" dirty="0" smtClean="0">
                <a:latin typeface="Times New Roman" pitchFamily="18" charset="0"/>
              </a:rPr>
              <a:t>подписывается руководителем </a:t>
            </a:r>
            <a:r>
              <a:rPr lang="ru-RU" sz="2000" b="1" dirty="0" smtClean="0">
                <a:latin typeface="Times New Roman" pitchFamily="18" charset="0"/>
              </a:rPr>
              <a:t>организации или иным уполномоченным лицом</a:t>
            </a:r>
            <a:endParaRPr lang="ru-RU" sz="2000" b="1" dirty="0" smtClean="0">
              <a:latin typeface="Times New Roman" pitchFamily="18" charset="0"/>
            </a:endParaRPr>
          </a:p>
          <a:p>
            <a:pPr algn="l" eaLnBrk="1" hangingPunct="1">
              <a:lnSpc>
                <a:spcPct val="90000"/>
              </a:lnSpc>
              <a:buFont typeface="Wingdings" pitchFamily="2" charset="2"/>
              <a:buChar char=""/>
              <a:tabLst>
                <a:tab pos="5318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endParaRPr lang="ru-RU" sz="800" b="1" dirty="0" smtClean="0">
              <a:latin typeface="Times New Roman" pitchFamily="18" charset="0"/>
            </a:endParaRPr>
          </a:p>
          <a:p>
            <a:pPr algn="l" eaLnBrk="1" hangingPunct="1">
              <a:lnSpc>
                <a:spcPct val="90000"/>
              </a:lnSpc>
              <a:tabLst>
                <a:tab pos="5318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endParaRPr lang="ru-RU" sz="2400" b="1" dirty="0" smtClean="0">
              <a:solidFill>
                <a:srgbClr val="262699"/>
              </a:solidFill>
            </a:endParaRPr>
          </a:p>
          <a:p>
            <a:pPr algn="l" eaLnBrk="1" hangingPunct="1">
              <a:lnSpc>
                <a:spcPct val="90000"/>
              </a:lnSpc>
              <a:tabLst>
                <a:tab pos="5318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ru-RU" sz="2400" b="1" dirty="0" smtClean="0">
                <a:solidFill>
                  <a:srgbClr val="262699"/>
                </a:solidFill>
              </a:rPr>
              <a:t>Согласие на обработку персональных</a:t>
            </a:r>
            <a:br>
              <a:rPr lang="ru-RU" sz="2400" b="1" dirty="0" smtClean="0">
                <a:solidFill>
                  <a:srgbClr val="262699"/>
                </a:solidFill>
              </a:rPr>
            </a:br>
            <a:r>
              <a:rPr lang="ru-RU" sz="2400" b="1" dirty="0" smtClean="0">
                <a:solidFill>
                  <a:srgbClr val="262699"/>
                </a:solidFill>
              </a:rPr>
              <a:t>данных:</a:t>
            </a:r>
          </a:p>
          <a:p>
            <a:pPr algn="l" eaLnBrk="1" hangingPunct="1">
              <a:lnSpc>
                <a:spcPct val="90000"/>
              </a:lnSpc>
              <a:tabLst>
                <a:tab pos="5318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endParaRPr lang="ru-RU" sz="800" b="1" dirty="0" smtClean="0">
              <a:solidFill>
                <a:srgbClr val="262699"/>
              </a:solidFill>
            </a:endParaRPr>
          </a:p>
          <a:p>
            <a:pPr algn="l" eaLnBrk="1" hangingPunct="1">
              <a:lnSpc>
                <a:spcPct val="90000"/>
              </a:lnSpc>
              <a:buFont typeface="Wingdings" pitchFamily="2" charset="2"/>
              <a:buChar char=""/>
              <a:tabLst>
                <a:tab pos="5318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ru-RU" sz="2000" b="1" dirty="0" smtClean="0">
                <a:latin typeface="Times New Roman" pitchFamily="18" charset="0"/>
              </a:rPr>
              <a:t>оформляется по форме согласно </a:t>
            </a:r>
            <a:br>
              <a:rPr lang="ru-RU" sz="2000" b="1" dirty="0" smtClean="0">
                <a:latin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</a:rPr>
              <a:t>приложению к письму Минфина России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tabLst>
                <a:tab pos="5318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endParaRPr lang="ru-RU" sz="800" b="1" dirty="0" smtClean="0">
              <a:latin typeface="Times New Roman" pitchFamily="18" charset="0"/>
            </a:endParaRPr>
          </a:p>
          <a:p>
            <a:pPr algn="l" eaLnBrk="1" hangingPunct="1">
              <a:lnSpc>
                <a:spcPct val="90000"/>
              </a:lnSpc>
              <a:buFont typeface="Wingdings" pitchFamily="2" charset="2"/>
              <a:buChar char=""/>
              <a:tabLst>
                <a:tab pos="5318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ru-RU" sz="2000" b="1" dirty="0" smtClean="0">
                <a:latin typeface="Times New Roman" pitchFamily="18" charset="0"/>
              </a:rPr>
              <a:t>подписывается собственноручной </a:t>
            </a:r>
            <a:br>
              <a:rPr lang="ru-RU" sz="2000" b="1" dirty="0" smtClean="0">
                <a:latin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</a:rPr>
              <a:t>подписью соответствующего пользователя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Char char=""/>
              <a:tabLst>
                <a:tab pos="5318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endParaRPr lang="ru-RU" sz="800" b="1" dirty="0" smtClean="0">
              <a:latin typeface="Times New Roman" pitchFamily="18" charset="0"/>
            </a:endParaRPr>
          </a:p>
        </p:txBody>
      </p:sp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327025" y="992188"/>
            <a:ext cx="8504238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1700" b="1" dirty="0" smtClean="0">
                <a:solidFill>
                  <a:srgbClr val="FF0000"/>
                </a:solidFill>
                <a:latin typeface="Times New Roman" pitchFamily="18" charset="0"/>
              </a:rPr>
              <a:t>Особенности оформления документов</a:t>
            </a:r>
            <a:endParaRPr lang="ru-RU" sz="17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9221" name="Picture 5" descr="E:\Документы\Работа\ЭБ\согласие на обработку пдн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9525" y="3933825"/>
            <a:ext cx="2519363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619672" y="116632"/>
            <a:ext cx="604867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Подключение уполномоченных организаций к системе «Электронный бюджет» (6)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41347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subTitle"/>
          </p:nvPr>
        </p:nvSpPr>
        <p:spPr>
          <a:xfrm>
            <a:off x="327025" y="1341438"/>
            <a:ext cx="8569325" cy="3382962"/>
          </a:xfrm>
        </p:spPr>
        <p:txBody>
          <a:bodyPr anchor="t"/>
          <a:lstStyle/>
          <a:p>
            <a:pPr algn="l" eaLnBrk="1" hangingPunct="1">
              <a:lnSpc>
                <a:spcPct val="90000"/>
              </a:lnSpc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ru-RU" sz="2400" b="1" dirty="0" smtClean="0">
                <a:solidFill>
                  <a:srgbClr val="262699"/>
                </a:solidFill>
              </a:rPr>
              <a:t>Заявка на выдачу СКЗИ, лицензионных ключей и документации к СКЗИ</a:t>
            </a:r>
          </a:p>
          <a:p>
            <a:pPr algn="l" eaLnBrk="1" hangingPunct="1">
              <a:lnSpc>
                <a:spcPct val="90000"/>
              </a:lnSpc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ru-RU" sz="800" b="1" dirty="0" smtClean="0">
              <a:latin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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ru-RU" sz="2400" b="1" dirty="0" smtClean="0">
                <a:latin typeface="Times New Roman" pitchFamily="18" charset="0"/>
              </a:rPr>
              <a:t>оформляются на бланке письма организации по форме согласно приложению № 4 к письму Минфина России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ru-RU" sz="800" b="1" dirty="0" smtClean="0">
              <a:latin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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ru-RU" sz="2400" b="1" dirty="0" smtClean="0">
                <a:latin typeface="Times New Roman" pitchFamily="18" charset="0"/>
              </a:rPr>
              <a:t>подписывается руководителем или иным уполномоченным лицом </a:t>
            </a:r>
            <a:r>
              <a:rPr lang="ru-RU" sz="2400" b="1" u="sng" dirty="0" smtClean="0">
                <a:solidFill>
                  <a:srgbClr val="FF0000"/>
                </a:solidFill>
                <a:latin typeface="Times New Roman" pitchFamily="18" charset="0"/>
              </a:rPr>
              <a:t>(ТОФК полномочия не проверяет!!!)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Char char="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ru-RU" sz="800" b="1" dirty="0" smtClean="0">
              <a:latin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Char char="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ru-RU" sz="2400" b="1" dirty="0" smtClean="0">
                <a:latin typeface="Times New Roman" pitchFamily="18" charset="0"/>
              </a:rPr>
              <a:t>в заявке указывается количество лицензионных ключей, равное количеству пользователей, подключаемых к системе «Электронный бюджет»</a:t>
            </a:r>
          </a:p>
          <a:p>
            <a:pPr algn="l" eaLnBrk="1" hangingPunct="1">
              <a:lnSpc>
                <a:spcPct val="90000"/>
              </a:lnSpc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ru-RU" sz="800" b="1" dirty="0" smtClean="0">
              <a:latin typeface="Times New Roman" pitchFamily="18" charset="0"/>
            </a:endParaRPr>
          </a:p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ru-RU" sz="2400" b="1" dirty="0" smtClean="0">
              <a:latin typeface="Times New Roman" pitchFamily="18" charset="0"/>
            </a:endParaRPr>
          </a:p>
        </p:txBody>
      </p:sp>
      <p:pic>
        <p:nvPicPr>
          <p:cNvPr id="10245" name="Picture 3" descr="E:\Документы\Работа\ЭБ\puls_serdtsa_clushajte_vs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025727"/>
            <a:ext cx="1235224" cy="123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Rectangle 1"/>
          <p:cNvSpPr txBox="1">
            <a:spLocks noChangeArrowheads="1"/>
          </p:cNvSpPr>
          <p:nvPr/>
        </p:nvSpPr>
        <p:spPr bwMode="auto">
          <a:xfrm>
            <a:off x="2351088" y="5052715"/>
            <a:ext cx="6480175" cy="130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1pPr>
            <a:lvl2pPr eaLnBrk="0" hangingPunct="0"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2pPr>
            <a:lvl3pPr eaLnBrk="0" hangingPunct="0"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3pPr>
            <a:lvl4pPr eaLnBrk="0" hangingPunct="0"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4pPr>
            <a:lvl5pPr eaLnBrk="0" hangingPunct="0"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buClrTx/>
            </a:pPr>
            <a:r>
              <a:rPr lang="ru-RU" sz="1600" b="1" i="1" dirty="0">
                <a:solidFill>
                  <a:srgbClr val="7030A0"/>
                </a:solidFill>
                <a:latin typeface="Times New Roman" pitchFamily="18" charset="0"/>
              </a:rPr>
              <a:t>Лицензионный ключ – это буквенно-цифровой код, необходимый для установки программы СКЗИ на автоматизированное рабочее место, с которого осуществляется доступ к компонентам системы «Электронный бюджет»</a:t>
            </a:r>
          </a:p>
          <a:p>
            <a:pPr algn="ctr" eaLnBrk="1" hangingPunct="1">
              <a:lnSpc>
                <a:spcPct val="120000"/>
              </a:lnSpc>
              <a:buClrTx/>
              <a:buFontTx/>
              <a:buNone/>
            </a:pPr>
            <a:endParaRPr lang="ru-RU" sz="2000" b="1" i="1" dirty="0">
              <a:solidFill>
                <a:srgbClr val="000080"/>
              </a:solidFill>
              <a:latin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19672" y="116632"/>
            <a:ext cx="604867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Подключение уполномоченных организаций к системе «Электронный бюджет» (7)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327025" y="992188"/>
            <a:ext cx="8504238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1700" b="1" dirty="0" smtClean="0">
                <a:solidFill>
                  <a:srgbClr val="FF0000"/>
                </a:solidFill>
                <a:latin typeface="Times New Roman" pitchFamily="18" charset="0"/>
              </a:rPr>
              <a:t>Особенности оформления документов</a:t>
            </a:r>
            <a:endParaRPr lang="ru-RU" sz="17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17578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subTitle"/>
          </p:nvPr>
        </p:nvSpPr>
        <p:spPr>
          <a:xfrm>
            <a:off x="327025" y="1341438"/>
            <a:ext cx="8569325" cy="5256212"/>
          </a:xfrm>
        </p:spPr>
        <p:txBody>
          <a:bodyPr anchor="t"/>
          <a:lstStyle/>
          <a:p>
            <a:pPr algn="l" eaLnBrk="1" hangingPunct="1">
              <a:lnSpc>
                <a:spcPct val="90000"/>
              </a:lnSpc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ru-RU" sz="2400" b="1" dirty="0" smtClean="0">
              <a:solidFill>
                <a:srgbClr val="262699"/>
              </a:solidFill>
            </a:endParaRPr>
          </a:p>
          <a:p>
            <a:pPr algn="l" eaLnBrk="1" hangingPunct="1">
              <a:lnSpc>
                <a:spcPct val="90000"/>
              </a:lnSpc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ru-RU" sz="2400" b="1" dirty="0" smtClean="0">
                <a:solidFill>
                  <a:srgbClr val="262699"/>
                </a:solidFill>
              </a:rPr>
              <a:t>Доверенность на получение СКЗИ</a:t>
            </a:r>
          </a:p>
          <a:p>
            <a:pPr algn="l" eaLnBrk="1" hangingPunct="1">
              <a:lnSpc>
                <a:spcPct val="90000"/>
              </a:lnSpc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ru-RU" sz="2400" b="1" dirty="0" smtClean="0">
              <a:solidFill>
                <a:srgbClr val="262699"/>
              </a:solidFill>
            </a:endParaRPr>
          </a:p>
          <a:p>
            <a:pPr algn="l" eaLnBrk="1" hangingPunct="1">
              <a:lnSpc>
                <a:spcPct val="90000"/>
              </a:lnSpc>
              <a:buFont typeface="Wingdings" pitchFamily="2" charset="2"/>
              <a:buChar char="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ru-RU" sz="2400" b="1" dirty="0" smtClean="0">
                <a:latin typeface="Times New Roman" pitchFamily="18" charset="0"/>
              </a:rPr>
              <a:t>оформляется на бланке письма организации по форме согласно приложению № 5 к письму Минфина России;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ru-RU" sz="800" b="1" dirty="0" smtClean="0">
              <a:latin typeface="Times New Roman" pitchFamily="18" charset="0"/>
            </a:endParaRPr>
          </a:p>
          <a:p>
            <a:pPr algn="l" eaLnBrk="1" hangingPunct="1">
              <a:lnSpc>
                <a:spcPct val="90000"/>
              </a:lnSpc>
              <a:buFont typeface="Wingdings" pitchFamily="2" charset="2"/>
              <a:buChar char="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ru-RU" sz="800" b="1" dirty="0" smtClean="0">
              <a:latin typeface="Times New Roman" pitchFamily="18" charset="0"/>
            </a:endParaRPr>
          </a:p>
          <a:p>
            <a:pPr algn="l" eaLnBrk="1" hangingPunct="1">
              <a:lnSpc>
                <a:spcPct val="90000"/>
              </a:lnSpc>
              <a:buFont typeface="Wingdings" pitchFamily="2" charset="2"/>
              <a:buChar char="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ru-RU" sz="2400" b="1" dirty="0" smtClean="0">
                <a:latin typeface="Times New Roman" pitchFamily="18" charset="0"/>
              </a:rPr>
              <a:t>заверяется гербовой печатью.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ru-RU" sz="2400" b="1" dirty="0" smtClean="0">
              <a:latin typeface="Times New Roman" pitchFamily="18" charset="0"/>
            </a:endParaRPr>
          </a:p>
        </p:txBody>
      </p:sp>
      <p:pic>
        <p:nvPicPr>
          <p:cNvPr id="11269" name="Picture 5" descr="E:\Документы\Работа\ЭБ\27602563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175" y="4508500"/>
            <a:ext cx="1908175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619672" y="116632"/>
            <a:ext cx="604867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Подключение уполномоченных организаций к системе «Электронный бюджет» (8)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27025" y="992188"/>
            <a:ext cx="8504238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1700" b="1" dirty="0" smtClean="0">
                <a:solidFill>
                  <a:srgbClr val="FF0000"/>
                </a:solidFill>
                <a:latin typeface="Times New Roman" pitchFamily="18" charset="0"/>
              </a:rPr>
              <a:t>Особенности оформления документов</a:t>
            </a:r>
            <a:endParaRPr lang="ru-RU" sz="17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1848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E:\Документы\Работа\ЭБ\Business-ma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7755" y="3121819"/>
            <a:ext cx="792163" cy="104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Rectangle 32"/>
          <p:cNvSpPr>
            <a:spLocks/>
          </p:cNvSpPr>
          <p:nvPr/>
        </p:nvSpPr>
        <p:spPr bwMode="auto">
          <a:xfrm>
            <a:off x="395288" y="1341438"/>
            <a:ext cx="3671887" cy="5183187"/>
          </a:xfrm>
          <a:prstGeom prst="rect">
            <a:avLst/>
          </a:prstGeom>
          <a:solidFill>
            <a:srgbClr val="EAEAEA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lIns="38100" tIns="38100" rIns="38100" bIns="38100" anchor="ctr"/>
          <a:lstStyle/>
          <a:p>
            <a:pPr algn="ctr"/>
            <a:endParaRPr lang="en-US" sz="1600" b="1">
              <a:solidFill>
                <a:srgbClr val="1F497D"/>
              </a:solidFill>
              <a:latin typeface="Lucida Grande"/>
              <a:ea typeface="MS PGothic" pitchFamily="34" charset="-128"/>
              <a:sym typeface="Lucida Grande"/>
            </a:endParaRPr>
          </a:p>
        </p:txBody>
      </p:sp>
      <p:sp>
        <p:nvSpPr>
          <p:cNvPr id="12293" name="Rectangle 32"/>
          <p:cNvSpPr>
            <a:spLocks/>
          </p:cNvSpPr>
          <p:nvPr/>
        </p:nvSpPr>
        <p:spPr bwMode="auto">
          <a:xfrm>
            <a:off x="5148263" y="1341438"/>
            <a:ext cx="3671887" cy="5183187"/>
          </a:xfrm>
          <a:prstGeom prst="rect">
            <a:avLst/>
          </a:prstGeom>
          <a:solidFill>
            <a:srgbClr val="EAEAEA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lIns="38100" tIns="38100" rIns="38100" bIns="38100" anchor="ctr"/>
          <a:lstStyle/>
          <a:p>
            <a:pPr algn="ctr"/>
            <a:endParaRPr lang="en-US" sz="1600" b="1">
              <a:solidFill>
                <a:srgbClr val="1F497D"/>
              </a:solidFill>
              <a:latin typeface="Lucida Grande"/>
              <a:ea typeface="MS PGothic" pitchFamily="34" charset="-128"/>
              <a:sym typeface="Lucida Grande"/>
            </a:endParaRPr>
          </a:p>
        </p:txBody>
      </p:sp>
      <p:sp>
        <p:nvSpPr>
          <p:cNvPr id="7" name="Rectangle 32"/>
          <p:cNvSpPr>
            <a:spLocks/>
          </p:cNvSpPr>
          <p:nvPr/>
        </p:nvSpPr>
        <p:spPr bwMode="auto">
          <a:xfrm>
            <a:off x="539750" y="1700213"/>
            <a:ext cx="3087688" cy="36004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38100" tIns="38100" rIns="38100" bIns="38100" anchor="ctr"/>
          <a:lstStyle/>
          <a:p>
            <a:pPr>
              <a:defRPr/>
            </a:pPr>
            <a:r>
              <a:rPr lang="ru-RU" sz="1600" b="1" dirty="0">
                <a:solidFill>
                  <a:schemeClr val="tx1"/>
                </a:solidFill>
                <a:latin typeface="Lucida Grande"/>
                <a:ea typeface="MS PGothic" pitchFamily="34" charset="-128"/>
                <a:sym typeface="Lucida Grande"/>
              </a:rPr>
              <a:t>- Заявка на подключение (с приложениями),</a:t>
            </a:r>
          </a:p>
          <a:p>
            <a:pPr>
              <a:defRPr/>
            </a:pPr>
            <a:r>
              <a:rPr lang="ru-RU" sz="1600" b="1" dirty="0">
                <a:solidFill>
                  <a:schemeClr val="tx1"/>
                </a:solidFill>
                <a:latin typeface="Lucida Grande"/>
                <a:ea typeface="MS PGothic" pitchFamily="34" charset="-128"/>
                <a:sym typeface="Lucida Grande"/>
              </a:rPr>
              <a:t>- Копия распорядительного документа или доверенность для уполномоченного лица (при необходимости),</a:t>
            </a:r>
          </a:p>
          <a:p>
            <a:pPr>
              <a:defRPr/>
            </a:pPr>
            <a:r>
              <a:rPr lang="ru-RU" sz="1600" b="1" dirty="0">
                <a:solidFill>
                  <a:schemeClr val="tx1"/>
                </a:solidFill>
                <a:latin typeface="Lucida Grande"/>
                <a:ea typeface="MS PGothic" pitchFamily="34" charset="-128"/>
                <a:sym typeface="Lucida Grande"/>
              </a:rPr>
              <a:t>- Файлы сертификатов (на съемном носителе)</a:t>
            </a:r>
          </a:p>
          <a:p>
            <a:pPr>
              <a:defRPr/>
            </a:pPr>
            <a:r>
              <a:rPr lang="ru-RU" sz="1600" b="1" dirty="0">
                <a:solidFill>
                  <a:schemeClr val="tx1"/>
                </a:solidFill>
                <a:latin typeface="Lucida Grande"/>
                <a:ea typeface="MS PGothic" pitchFamily="34" charset="-128"/>
                <a:sym typeface="Lucida Grande"/>
              </a:rPr>
              <a:t>- Документ, определяющий ответственного за </a:t>
            </a:r>
            <a:r>
              <a:rPr lang="ru-RU" sz="1600" b="1" dirty="0" smtClean="0">
                <a:solidFill>
                  <a:schemeClr val="tx1"/>
                </a:solidFill>
                <a:latin typeface="Lucida Grande"/>
                <a:ea typeface="MS PGothic" pitchFamily="34" charset="-128"/>
                <a:sym typeface="Lucida Grande"/>
              </a:rPr>
              <a:t> </a:t>
            </a:r>
            <a:r>
              <a:rPr lang="ru-RU" sz="1600" b="1" dirty="0">
                <a:solidFill>
                  <a:schemeClr val="tx1"/>
                </a:solidFill>
                <a:latin typeface="Lucida Grande"/>
                <a:ea typeface="MS PGothic" pitchFamily="34" charset="-128"/>
                <a:sym typeface="Lucida Grande"/>
              </a:rPr>
              <a:t>подключение пользователей,</a:t>
            </a:r>
          </a:p>
          <a:p>
            <a:pPr>
              <a:defRPr/>
            </a:pPr>
            <a:r>
              <a:rPr lang="ru-RU" sz="1600" b="1" dirty="0">
                <a:solidFill>
                  <a:schemeClr val="tx1"/>
                </a:solidFill>
                <a:latin typeface="Lucida Grande"/>
                <a:ea typeface="MS PGothic" pitchFamily="34" charset="-128"/>
                <a:sym typeface="Lucida Grande"/>
              </a:rPr>
              <a:t>- Согласие на обработку персональных данных.</a:t>
            </a:r>
            <a:endParaRPr lang="en-US" sz="1600" b="1" dirty="0">
              <a:solidFill>
                <a:schemeClr val="tx1"/>
              </a:solidFill>
              <a:latin typeface="Lucida Grande"/>
              <a:ea typeface="MS PGothic" pitchFamily="34" charset="-128"/>
              <a:sym typeface="Lucida Grande"/>
            </a:endParaRPr>
          </a:p>
        </p:txBody>
      </p:sp>
      <p:sp>
        <p:nvSpPr>
          <p:cNvPr id="12295" name="Стрелка вправо 8"/>
          <p:cNvSpPr>
            <a:spLocks noChangeArrowheads="1"/>
          </p:cNvSpPr>
          <p:nvPr/>
        </p:nvSpPr>
        <p:spPr bwMode="auto">
          <a:xfrm>
            <a:off x="3779912" y="1592263"/>
            <a:ext cx="2232744" cy="1728787"/>
          </a:xfrm>
          <a:prstGeom prst="rightArrow">
            <a:avLst>
              <a:gd name="adj1" fmla="val 56612"/>
              <a:gd name="adj2" fmla="val 49958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1500" dirty="0"/>
              <a:t>Представляет </a:t>
            </a:r>
            <a:r>
              <a:rPr lang="ru-RU" sz="1500" dirty="0" smtClean="0"/>
              <a:t>ответственный за подключение пользователей</a:t>
            </a:r>
            <a:endParaRPr lang="ru-RU" sz="1500" b="1" u="sng" dirty="0">
              <a:solidFill>
                <a:srgbClr val="FF0000"/>
              </a:solidFill>
            </a:endParaRPr>
          </a:p>
        </p:txBody>
      </p:sp>
      <p:sp>
        <p:nvSpPr>
          <p:cNvPr id="12296" name="Блок-схема: процесс 10"/>
          <p:cNvSpPr>
            <a:spLocks noChangeArrowheads="1"/>
          </p:cNvSpPr>
          <p:nvPr/>
        </p:nvSpPr>
        <p:spPr bwMode="auto">
          <a:xfrm>
            <a:off x="6156325" y="2060575"/>
            <a:ext cx="1944688" cy="863600"/>
          </a:xfrm>
          <a:prstGeom prst="flowChartProcess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1600" b="1">
                <a:solidFill>
                  <a:schemeClr val="tx1"/>
                </a:solidFill>
              </a:rPr>
              <a:t>Проверка представленных документов</a:t>
            </a:r>
          </a:p>
        </p:txBody>
      </p:sp>
      <p:sp>
        <p:nvSpPr>
          <p:cNvPr id="12297" name="TextBox 13"/>
          <p:cNvSpPr txBox="1">
            <a:spLocks noChangeArrowheads="1"/>
          </p:cNvSpPr>
          <p:nvPr/>
        </p:nvSpPr>
        <p:spPr bwMode="auto">
          <a:xfrm>
            <a:off x="487374" y="1311276"/>
            <a:ext cx="24839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tx1"/>
                </a:solidFill>
              </a:rPr>
              <a:t>ФИНАНСОВЫЙ ОРГАН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12298" name="TextBox 14"/>
          <p:cNvSpPr txBox="1">
            <a:spLocks noChangeArrowheads="1"/>
          </p:cNvSpPr>
          <p:nvPr/>
        </p:nvSpPr>
        <p:spPr bwMode="auto">
          <a:xfrm>
            <a:off x="5292725" y="1412875"/>
            <a:ext cx="297318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chemeClr val="tx1"/>
                </a:solidFill>
              </a:rPr>
              <a:t>ТЕРРИТОРИАЛЬНЫЙ ОРФК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12299" name="Блок-схема: решение 16"/>
          <p:cNvSpPr>
            <a:spLocks noChangeArrowheads="1"/>
          </p:cNvSpPr>
          <p:nvPr/>
        </p:nvSpPr>
        <p:spPr bwMode="auto">
          <a:xfrm>
            <a:off x="7092950" y="3213100"/>
            <a:ext cx="1439863" cy="863600"/>
          </a:xfrm>
          <a:prstGeom prst="flowChartDecision">
            <a:avLst/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ru-RU" sz="1400">
                <a:solidFill>
                  <a:schemeClr val="tx1"/>
                </a:solidFill>
              </a:rPr>
              <a:t>да/нет</a:t>
            </a:r>
          </a:p>
        </p:txBody>
      </p:sp>
      <p:sp>
        <p:nvSpPr>
          <p:cNvPr id="12300" name="Блок-схема: процесс 17"/>
          <p:cNvSpPr>
            <a:spLocks noChangeArrowheads="1"/>
          </p:cNvSpPr>
          <p:nvPr/>
        </p:nvSpPr>
        <p:spPr bwMode="auto">
          <a:xfrm>
            <a:off x="5292725" y="3321050"/>
            <a:ext cx="1439863" cy="539750"/>
          </a:xfrm>
          <a:prstGeom prst="flowChartProcess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1400" b="1">
                <a:solidFill>
                  <a:schemeClr val="tx1"/>
                </a:solidFill>
              </a:rPr>
              <a:t>Извещение о подключении</a:t>
            </a:r>
          </a:p>
        </p:txBody>
      </p:sp>
      <p:sp>
        <p:nvSpPr>
          <p:cNvPr id="12301" name="Блок-схема: процесс 18"/>
          <p:cNvSpPr>
            <a:spLocks noChangeArrowheads="1"/>
          </p:cNvSpPr>
          <p:nvPr/>
        </p:nvSpPr>
        <p:spPr bwMode="auto">
          <a:xfrm>
            <a:off x="5335588" y="5300663"/>
            <a:ext cx="1439862" cy="504825"/>
          </a:xfrm>
          <a:prstGeom prst="flowChartProcess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1400" b="1">
                <a:solidFill>
                  <a:schemeClr val="tx1"/>
                </a:solidFill>
              </a:rPr>
              <a:t>Извещение об отказе</a:t>
            </a:r>
          </a:p>
        </p:txBody>
      </p:sp>
      <p:sp>
        <p:nvSpPr>
          <p:cNvPr id="12302" name="AutoShape 24"/>
          <p:cNvSpPr>
            <a:spLocks/>
          </p:cNvSpPr>
          <p:nvPr/>
        </p:nvSpPr>
        <p:spPr bwMode="auto">
          <a:xfrm rot="-5400000" flipH="1" flipV="1">
            <a:off x="6555581" y="4296569"/>
            <a:ext cx="1476375" cy="1036638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1566" y="21600"/>
                </a:lnTo>
              </a:path>
            </a:pathLst>
          </a:custGeom>
          <a:noFill/>
          <a:ln w="38100">
            <a:solidFill>
              <a:srgbClr val="558ED5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2303" name="Line 8"/>
          <p:cNvSpPr>
            <a:spLocks noChangeShapeType="1"/>
          </p:cNvSpPr>
          <p:nvPr/>
        </p:nvSpPr>
        <p:spPr bwMode="auto">
          <a:xfrm>
            <a:off x="7812088" y="2924175"/>
            <a:ext cx="1587" cy="288925"/>
          </a:xfrm>
          <a:prstGeom prst="line">
            <a:avLst/>
          </a:prstGeom>
          <a:noFill/>
          <a:ln w="38100">
            <a:solidFill>
              <a:srgbClr val="558ED5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2304" name="Line 8"/>
          <p:cNvSpPr>
            <a:spLocks noChangeShapeType="1"/>
          </p:cNvSpPr>
          <p:nvPr/>
        </p:nvSpPr>
        <p:spPr bwMode="auto">
          <a:xfrm flipH="1">
            <a:off x="4687888" y="3397250"/>
            <a:ext cx="604837" cy="0"/>
          </a:xfrm>
          <a:prstGeom prst="line">
            <a:avLst/>
          </a:prstGeom>
          <a:noFill/>
          <a:ln w="38100">
            <a:solidFill>
              <a:srgbClr val="558ED5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2305" name="Line 8"/>
          <p:cNvSpPr>
            <a:spLocks noChangeShapeType="1"/>
          </p:cNvSpPr>
          <p:nvPr/>
        </p:nvSpPr>
        <p:spPr bwMode="auto">
          <a:xfrm flipH="1">
            <a:off x="6732588" y="3644900"/>
            <a:ext cx="360362" cy="0"/>
          </a:xfrm>
          <a:prstGeom prst="line">
            <a:avLst/>
          </a:prstGeom>
          <a:noFill/>
          <a:ln w="38100">
            <a:solidFill>
              <a:srgbClr val="558ED5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2306" name="TextBox 32"/>
          <p:cNvSpPr txBox="1">
            <a:spLocks noChangeArrowheads="1"/>
          </p:cNvSpPr>
          <p:nvPr/>
        </p:nvSpPr>
        <p:spPr bwMode="auto">
          <a:xfrm>
            <a:off x="8101013" y="2133600"/>
            <a:ext cx="660400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400" b="1">
                <a:solidFill>
                  <a:schemeClr val="tx1"/>
                </a:solidFill>
              </a:rPr>
              <a:t>3 дня</a:t>
            </a:r>
          </a:p>
        </p:txBody>
      </p:sp>
      <p:sp>
        <p:nvSpPr>
          <p:cNvPr id="12307" name="TextBox 33"/>
          <p:cNvSpPr txBox="1">
            <a:spLocks noChangeArrowheads="1"/>
          </p:cNvSpPr>
          <p:nvPr/>
        </p:nvSpPr>
        <p:spPr bwMode="auto">
          <a:xfrm>
            <a:off x="6761163" y="3213100"/>
            <a:ext cx="6619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400" b="1">
                <a:solidFill>
                  <a:schemeClr val="tx1"/>
                </a:solidFill>
              </a:rPr>
              <a:t>2 дня</a:t>
            </a:r>
          </a:p>
        </p:txBody>
      </p:sp>
      <p:sp>
        <p:nvSpPr>
          <p:cNvPr id="12308" name="TextBox 35"/>
          <p:cNvSpPr txBox="1">
            <a:spLocks noChangeArrowheads="1"/>
          </p:cNvSpPr>
          <p:nvPr/>
        </p:nvSpPr>
        <p:spPr bwMode="auto">
          <a:xfrm>
            <a:off x="1331913" y="908050"/>
            <a:ext cx="6624637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1700" b="1" dirty="0" smtClean="0">
                <a:solidFill>
                  <a:srgbClr val="FF0000"/>
                </a:solidFill>
              </a:rPr>
              <a:t>Схема представления документов</a:t>
            </a:r>
            <a:endParaRPr lang="ru-RU" sz="1700" b="1" dirty="0">
              <a:solidFill>
                <a:srgbClr val="FF0000"/>
              </a:solidFill>
            </a:endParaRPr>
          </a:p>
        </p:txBody>
      </p:sp>
      <p:sp>
        <p:nvSpPr>
          <p:cNvPr id="12309" name="TextBox 33"/>
          <p:cNvSpPr txBox="1">
            <a:spLocks noChangeArrowheads="1"/>
          </p:cNvSpPr>
          <p:nvPr/>
        </p:nvSpPr>
        <p:spPr bwMode="auto">
          <a:xfrm>
            <a:off x="6850063" y="5146675"/>
            <a:ext cx="6619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400" b="1">
                <a:solidFill>
                  <a:schemeClr val="tx1"/>
                </a:solidFill>
              </a:rPr>
              <a:t>2 дня</a:t>
            </a:r>
          </a:p>
        </p:txBody>
      </p:sp>
      <p:sp>
        <p:nvSpPr>
          <p:cNvPr id="12310" name="AutoShape 6"/>
          <p:cNvSpPr>
            <a:spLocks/>
          </p:cNvSpPr>
          <p:nvPr/>
        </p:nvSpPr>
        <p:spPr bwMode="auto">
          <a:xfrm>
            <a:off x="4687888" y="3644900"/>
            <a:ext cx="647700" cy="1908175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0800" y="0"/>
                </a:lnTo>
                <a:lnTo>
                  <a:pt x="10800" y="21600"/>
                </a:lnTo>
                <a:lnTo>
                  <a:pt x="21600" y="21600"/>
                </a:lnTo>
              </a:path>
            </a:pathLst>
          </a:custGeom>
          <a:noFill/>
          <a:ln w="38100">
            <a:solidFill>
              <a:srgbClr val="558ED5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2" name="Овал 1"/>
          <p:cNvSpPr/>
          <p:nvPr/>
        </p:nvSpPr>
        <p:spPr>
          <a:xfrm>
            <a:off x="5335588" y="3933031"/>
            <a:ext cx="1397000" cy="522287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СУФД + письмо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5340351" y="5949280"/>
            <a:ext cx="1397000" cy="522287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СУФД + письмо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619672" y="116632"/>
            <a:ext cx="604867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Подключение уполномоченных организаций к системе «Электронный бюджет» (9)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98210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E:\Документы\Работа\ЭБ\Business-ma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100" y="3086100"/>
            <a:ext cx="792163" cy="104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Rectangle 32"/>
          <p:cNvSpPr>
            <a:spLocks/>
          </p:cNvSpPr>
          <p:nvPr/>
        </p:nvSpPr>
        <p:spPr bwMode="auto">
          <a:xfrm>
            <a:off x="420688" y="1341438"/>
            <a:ext cx="4149725" cy="5183187"/>
          </a:xfrm>
          <a:prstGeom prst="rect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8100" tIns="38100" rIns="38100" bIns="38100" anchor="ctr"/>
          <a:lstStyle/>
          <a:p>
            <a:pPr algn="ctr"/>
            <a:endParaRPr lang="en-US" sz="1600" b="1">
              <a:solidFill>
                <a:srgbClr val="1F497D"/>
              </a:solidFill>
              <a:latin typeface="Lucida Grande"/>
              <a:ea typeface="MS PGothic" pitchFamily="34" charset="-128"/>
              <a:sym typeface="Lucida Grande"/>
            </a:endParaRPr>
          </a:p>
        </p:txBody>
      </p:sp>
      <p:sp>
        <p:nvSpPr>
          <p:cNvPr id="13317" name="Rectangle 32"/>
          <p:cNvSpPr>
            <a:spLocks/>
          </p:cNvSpPr>
          <p:nvPr/>
        </p:nvSpPr>
        <p:spPr bwMode="auto">
          <a:xfrm>
            <a:off x="5873750" y="1341438"/>
            <a:ext cx="2946400" cy="5183187"/>
          </a:xfrm>
          <a:prstGeom prst="rect">
            <a:avLst/>
          </a:prstGeom>
          <a:solidFill>
            <a:srgbClr val="EAEAEA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lIns="38100" tIns="38100" rIns="38100" bIns="38100" anchor="ctr"/>
          <a:lstStyle/>
          <a:p>
            <a:pPr algn="ctr"/>
            <a:endParaRPr lang="en-US" sz="1600" b="1">
              <a:solidFill>
                <a:srgbClr val="1F497D"/>
              </a:solidFill>
              <a:latin typeface="Lucida Grande"/>
              <a:ea typeface="MS PGothic" pitchFamily="34" charset="-128"/>
              <a:sym typeface="Lucida Grande"/>
            </a:endParaRPr>
          </a:p>
        </p:txBody>
      </p:sp>
      <p:sp>
        <p:nvSpPr>
          <p:cNvPr id="8" name="Rectangle 32"/>
          <p:cNvSpPr>
            <a:spLocks/>
          </p:cNvSpPr>
          <p:nvPr/>
        </p:nvSpPr>
        <p:spPr bwMode="auto">
          <a:xfrm>
            <a:off x="827088" y="1817688"/>
            <a:ext cx="2808287" cy="10350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38100" tIns="38100" rIns="38100" bIns="38100" anchor="ctr"/>
          <a:lstStyle/>
          <a:p>
            <a:pPr>
              <a:defRPr/>
            </a:pPr>
            <a:r>
              <a:rPr lang="ru-RU" sz="1600" b="1" dirty="0">
                <a:solidFill>
                  <a:schemeClr val="tx1"/>
                </a:solidFill>
                <a:latin typeface="Lucida Grande"/>
                <a:ea typeface="MS PGothic" pitchFamily="34" charset="-128"/>
                <a:sym typeface="Lucida Grande"/>
              </a:rPr>
              <a:t>- Заявка на выдачу СКЗИ,</a:t>
            </a:r>
          </a:p>
          <a:p>
            <a:pPr>
              <a:defRPr/>
            </a:pPr>
            <a:r>
              <a:rPr lang="ru-RU" sz="1600" b="1" dirty="0">
                <a:solidFill>
                  <a:schemeClr val="tx1"/>
                </a:solidFill>
                <a:latin typeface="Lucida Grande"/>
                <a:ea typeface="MS PGothic" pitchFamily="34" charset="-128"/>
                <a:sym typeface="Lucida Grande"/>
              </a:rPr>
              <a:t>- Доверенность на получение СКЗИ.</a:t>
            </a:r>
            <a:endParaRPr lang="en-US" sz="1600" b="1" dirty="0">
              <a:solidFill>
                <a:schemeClr val="tx1"/>
              </a:solidFill>
              <a:latin typeface="Lucida Grande"/>
              <a:ea typeface="MS PGothic" pitchFamily="34" charset="-128"/>
              <a:sym typeface="Lucida Grande"/>
            </a:endParaRPr>
          </a:p>
        </p:txBody>
      </p:sp>
      <p:sp>
        <p:nvSpPr>
          <p:cNvPr id="13319" name="Стрелка вправо 8"/>
          <p:cNvSpPr>
            <a:spLocks noChangeArrowheads="1"/>
          </p:cNvSpPr>
          <p:nvPr/>
        </p:nvSpPr>
        <p:spPr bwMode="auto">
          <a:xfrm>
            <a:off x="3852069" y="1484784"/>
            <a:ext cx="2345531" cy="1755304"/>
          </a:xfrm>
          <a:prstGeom prst="rightArrow">
            <a:avLst>
              <a:gd name="adj1" fmla="val 60379"/>
              <a:gd name="adj2" fmla="val 50004"/>
            </a:avLst>
          </a:prstGeom>
          <a:solidFill>
            <a:srgbClr val="00B8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1400" dirty="0"/>
              <a:t>Представляет </a:t>
            </a:r>
            <a:r>
              <a:rPr lang="ru-RU" sz="1400" dirty="0" smtClean="0"/>
              <a:t>ответственный </a:t>
            </a:r>
            <a:r>
              <a:rPr lang="ru-RU" sz="1400" dirty="0"/>
              <a:t>за подключение пользователей</a:t>
            </a:r>
            <a:endParaRPr lang="ru-RU" sz="1400" b="1" u="sng" dirty="0">
              <a:solidFill>
                <a:srgbClr val="FF0000"/>
              </a:solidFill>
            </a:endParaRPr>
          </a:p>
        </p:txBody>
      </p:sp>
      <p:sp>
        <p:nvSpPr>
          <p:cNvPr id="13320" name="TextBox 13"/>
          <p:cNvSpPr txBox="1">
            <a:spLocks noChangeArrowheads="1"/>
          </p:cNvSpPr>
          <p:nvPr/>
        </p:nvSpPr>
        <p:spPr bwMode="auto">
          <a:xfrm>
            <a:off x="565150" y="1411288"/>
            <a:ext cx="24839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b="1" i="1" dirty="0"/>
              <a:t>ФИНАНСОВЫЙ ОРГАН</a:t>
            </a:r>
          </a:p>
          <a:p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13321" name="TextBox 14"/>
          <p:cNvSpPr txBox="1">
            <a:spLocks noChangeArrowheads="1"/>
          </p:cNvSpPr>
          <p:nvPr/>
        </p:nvSpPr>
        <p:spPr bwMode="auto">
          <a:xfrm>
            <a:off x="5873750" y="1409700"/>
            <a:ext cx="30299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b="1" i="1" dirty="0"/>
              <a:t>ТЕРРИТОРИАЛЬНЫЙ </a:t>
            </a:r>
            <a:r>
              <a:rPr lang="ru-RU" b="1" i="1" dirty="0" smtClean="0"/>
              <a:t>ОРФК</a:t>
            </a:r>
            <a:endParaRPr lang="ru-RU" b="1" i="1" dirty="0"/>
          </a:p>
        </p:txBody>
      </p:sp>
      <p:sp>
        <p:nvSpPr>
          <p:cNvPr id="13322" name="Блок-схема: процесс 15"/>
          <p:cNvSpPr>
            <a:spLocks noChangeArrowheads="1"/>
          </p:cNvSpPr>
          <p:nvPr/>
        </p:nvSpPr>
        <p:spPr bwMode="auto">
          <a:xfrm>
            <a:off x="6308725" y="1814513"/>
            <a:ext cx="2087563" cy="2058987"/>
          </a:xfrm>
          <a:prstGeom prst="flowChartProcess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1400" b="1">
                <a:solidFill>
                  <a:schemeClr val="tx1"/>
                </a:solidFill>
              </a:rPr>
              <a:t>Подготовка дистрибутивов СКЗИ и лицензионных ключей.</a:t>
            </a:r>
          </a:p>
          <a:p>
            <a:pPr algn="ctr"/>
            <a:r>
              <a:rPr lang="ru-RU" sz="1200" b="1">
                <a:solidFill>
                  <a:schemeClr val="tx1"/>
                </a:solidFill>
              </a:rPr>
              <a:t>Средство электронной подписи «</a:t>
            </a:r>
            <a:r>
              <a:rPr lang="en-US" sz="1200" b="1">
                <a:solidFill>
                  <a:schemeClr val="tx1"/>
                </a:solidFill>
              </a:rPr>
              <a:t>Jinn-Client</a:t>
            </a:r>
            <a:r>
              <a:rPr lang="ru-RU" sz="1200" b="1">
                <a:solidFill>
                  <a:schemeClr val="tx1"/>
                </a:solidFill>
              </a:rPr>
              <a:t>» и</a:t>
            </a:r>
            <a:endParaRPr lang="en-US" sz="1200" b="1">
              <a:solidFill>
                <a:schemeClr val="tx1"/>
              </a:solidFill>
            </a:endParaRPr>
          </a:p>
          <a:p>
            <a:pPr algn="ctr"/>
            <a:r>
              <a:rPr lang="ru-RU" sz="1200" b="1">
                <a:solidFill>
                  <a:schemeClr val="tx1"/>
                </a:solidFill>
              </a:rPr>
              <a:t>средство создания защищенного соединения «Континент </a:t>
            </a:r>
            <a:r>
              <a:rPr lang="en-US" sz="1200" b="1">
                <a:solidFill>
                  <a:schemeClr val="tx1"/>
                </a:solidFill>
              </a:rPr>
              <a:t>TLS </a:t>
            </a:r>
            <a:r>
              <a:rPr lang="ru-RU" sz="1200" b="1">
                <a:solidFill>
                  <a:schemeClr val="tx1"/>
                </a:solidFill>
              </a:rPr>
              <a:t>клиент»</a:t>
            </a:r>
          </a:p>
        </p:txBody>
      </p:sp>
      <p:sp>
        <p:nvSpPr>
          <p:cNvPr id="13323" name="Line 8"/>
          <p:cNvSpPr>
            <a:spLocks noChangeShapeType="1"/>
          </p:cNvSpPr>
          <p:nvPr/>
        </p:nvSpPr>
        <p:spPr bwMode="auto">
          <a:xfrm>
            <a:off x="2574130" y="3738563"/>
            <a:ext cx="989757" cy="1130300"/>
          </a:xfrm>
          <a:prstGeom prst="line">
            <a:avLst/>
          </a:prstGeom>
          <a:noFill/>
          <a:ln w="38100">
            <a:solidFill>
              <a:srgbClr val="558ED5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3324" name="Line 8"/>
          <p:cNvSpPr>
            <a:spLocks noChangeShapeType="1"/>
          </p:cNvSpPr>
          <p:nvPr/>
        </p:nvSpPr>
        <p:spPr bwMode="auto">
          <a:xfrm flipH="1">
            <a:off x="2987675" y="3429000"/>
            <a:ext cx="1728788" cy="0"/>
          </a:xfrm>
          <a:prstGeom prst="line">
            <a:avLst/>
          </a:prstGeom>
          <a:noFill/>
          <a:ln w="38100">
            <a:solidFill>
              <a:srgbClr val="558ED5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3326" name="Line 8"/>
          <p:cNvSpPr>
            <a:spLocks noChangeShapeType="1"/>
          </p:cNvSpPr>
          <p:nvPr/>
        </p:nvSpPr>
        <p:spPr bwMode="auto">
          <a:xfrm flipH="1">
            <a:off x="1320800" y="3687763"/>
            <a:ext cx="911225" cy="373062"/>
          </a:xfrm>
          <a:prstGeom prst="line">
            <a:avLst/>
          </a:prstGeom>
          <a:noFill/>
          <a:ln w="38100">
            <a:solidFill>
              <a:srgbClr val="558ED5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3328" name="TextBox 33"/>
          <p:cNvSpPr txBox="1">
            <a:spLocks noChangeArrowheads="1"/>
          </p:cNvSpPr>
          <p:nvPr/>
        </p:nvSpPr>
        <p:spPr bwMode="auto">
          <a:xfrm>
            <a:off x="827088" y="2916238"/>
            <a:ext cx="151288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12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Администратор информационной безопасности</a:t>
            </a:r>
          </a:p>
        </p:txBody>
      </p:sp>
      <p:sp>
        <p:nvSpPr>
          <p:cNvPr id="13329" name="TextBox 34"/>
          <p:cNvSpPr txBox="1">
            <a:spLocks noChangeArrowheads="1"/>
          </p:cNvSpPr>
          <p:nvPr/>
        </p:nvSpPr>
        <p:spPr bwMode="auto">
          <a:xfrm>
            <a:off x="7451725" y="3932238"/>
            <a:ext cx="766763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400" b="1">
                <a:solidFill>
                  <a:schemeClr val="tx1"/>
                </a:solidFill>
              </a:rPr>
              <a:t>5 дней</a:t>
            </a:r>
          </a:p>
        </p:txBody>
      </p:sp>
      <p:sp>
        <p:nvSpPr>
          <p:cNvPr id="13330" name="TextBox 35"/>
          <p:cNvSpPr txBox="1">
            <a:spLocks noChangeArrowheads="1"/>
          </p:cNvSpPr>
          <p:nvPr/>
        </p:nvSpPr>
        <p:spPr bwMode="auto">
          <a:xfrm>
            <a:off x="1331913" y="908050"/>
            <a:ext cx="6624637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1700" b="1" dirty="0" smtClean="0">
                <a:solidFill>
                  <a:srgbClr val="FF0000"/>
                </a:solidFill>
              </a:rPr>
              <a:t>Схема получения и установки СКЗИ</a:t>
            </a:r>
            <a:endParaRPr lang="ru-RU" sz="1700" b="1" dirty="0">
              <a:solidFill>
                <a:srgbClr val="FF0000"/>
              </a:solidFill>
            </a:endParaRPr>
          </a:p>
        </p:txBody>
      </p:sp>
      <p:sp>
        <p:nvSpPr>
          <p:cNvPr id="13331" name="Блок-схема: процесс 15"/>
          <p:cNvSpPr>
            <a:spLocks noChangeArrowheads="1"/>
          </p:cNvSpPr>
          <p:nvPr/>
        </p:nvSpPr>
        <p:spPr bwMode="auto">
          <a:xfrm>
            <a:off x="514350" y="4060825"/>
            <a:ext cx="1825625" cy="808038"/>
          </a:xfrm>
          <a:prstGeom prst="flowChartProcess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1200" b="1">
                <a:solidFill>
                  <a:schemeClr val="tx1"/>
                </a:solidFill>
              </a:rPr>
              <a:t>Установка СКЗИ на автоматизированные рабочие места пользователей</a:t>
            </a:r>
          </a:p>
        </p:txBody>
      </p:sp>
      <p:sp>
        <p:nvSpPr>
          <p:cNvPr id="13332" name="Блок-схема: процесс 15"/>
          <p:cNvSpPr>
            <a:spLocks noChangeArrowheads="1"/>
          </p:cNvSpPr>
          <p:nvPr/>
        </p:nvSpPr>
        <p:spPr bwMode="auto">
          <a:xfrm>
            <a:off x="2851944" y="4868863"/>
            <a:ext cx="2189162" cy="1006475"/>
          </a:xfrm>
          <a:prstGeom prst="flowChartProcess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1200" b="1" dirty="0">
                <a:solidFill>
                  <a:schemeClr val="tx1"/>
                </a:solidFill>
              </a:rPr>
              <a:t>Распечатка  формуляра СКЗИ и заполнение в части раздела «Сведения о закрепления изделия при эксплуатации»</a:t>
            </a:r>
          </a:p>
        </p:txBody>
      </p:sp>
      <p:sp>
        <p:nvSpPr>
          <p:cNvPr id="13334" name="Блок-схема: процесс 15"/>
          <p:cNvSpPr>
            <a:spLocks noChangeArrowheads="1"/>
          </p:cNvSpPr>
          <p:nvPr/>
        </p:nvSpPr>
        <p:spPr bwMode="auto">
          <a:xfrm>
            <a:off x="6197600" y="4540250"/>
            <a:ext cx="2376488" cy="1635125"/>
          </a:xfrm>
          <a:prstGeom prst="flowChartProcess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1400" b="1">
                <a:solidFill>
                  <a:schemeClr val="tx1"/>
                </a:solidFill>
              </a:rPr>
              <a:t>Выдача дистрибутивов СКЗИ и лицензионных ключей ответственному сотруднику, на которого оформлена доверенность на получение СКЗИ</a:t>
            </a:r>
          </a:p>
        </p:txBody>
      </p:sp>
      <p:sp>
        <p:nvSpPr>
          <p:cNvPr id="13335" name="Line 8"/>
          <p:cNvSpPr>
            <a:spLocks noChangeShapeType="1"/>
          </p:cNvSpPr>
          <p:nvPr/>
        </p:nvSpPr>
        <p:spPr bwMode="auto">
          <a:xfrm>
            <a:off x="7385050" y="3875088"/>
            <a:ext cx="0" cy="655637"/>
          </a:xfrm>
          <a:prstGeom prst="line">
            <a:avLst/>
          </a:prstGeom>
          <a:noFill/>
          <a:ln w="38100">
            <a:solidFill>
              <a:srgbClr val="558ED5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3336" name="AutoShape 6"/>
          <p:cNvSpPr>
            <a:spLocks/>
          </p:cNvSpPr>
          <p:nvPr/>
        </p:nvSpPr>
        <p:spPr bwMode="auto">
          <a:xfrm>
            <a:off x="5297488" y="3429000"/>
            <a:ext cx="893762" cy="1368425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0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10800" y="0"/>
                </a:lnTo>
                <a:lnTo>
                  <a:pt x="10800" y="21600"/>
                </a:lnTo>
                <a:lnTo>
                  <a:pt x="21600" y="21600"/>
                </a:lnTo>
              </a:path>
            </a:pathLst>
          </a:custGeom>
          <a:noFill/>
          <a:ln w="38100">
            <a:solidFill>
              <a:srgbClr val="558ED5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pic>
        <p:nvPicPr>
          <p:cNvPr id="13337" name="Picture 2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2025" y="2901950"/>
            <a:ext cx="684213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Прямоугольник 22"/>
          <p:cNvSpPr/>
          <p:nvPr/>
        </p:nvSpPr>
        <p:spPr>
          <a:xfrm>
            <a:off x="1619672" y="116632"/>
            <a:ext cx="604867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Подключение уполномоченных организаций к системе «Электронный бюджет» (10)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2891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subTitle"/>
          </p:nvPr>
        </p:nvSpPr>
        <p:spPr>
          <a:xfrm>
            <a:off x="327025" y="1844675"/>
            <a:ext cx="8569325" cy="3600450"/>
          </a:xfrm>
        </p:spPr>
        <p:txBody>
          <a:bodyPr anchor="t"/>
          <a:lstStyle/>
          <a:p>
            <a:pPr lvl="1" algn="l" eaLnBrk="1" hangingPunct="1">
              <a:lnSpc>
                <a:spcPct val="90000"/>
              </a:lnSpc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ru-RU" sz="2400" b="1" smtClean="0">
                <a:solidFill>
                  <a:srgbClr val="262699"/>
                </a:solidFill>
                <a:latin typeface="Arial" pitchFamily="34" charset="0"/>
              </a:rPr>
              <a:t>В целях защиты программного и аппаратного обеспечения необходимо обеспечить:</a:t>
            </a:r>
          </a:p>
          <a:p>
            <a:pPr lvl="1" algn="l" eaLnBrk="1" hangingPunct="1">
              <a:lnSpc>
                <a:spcPct val="90000"/>
              </a:lnSpc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ru-RU" sz="800" b="1" smtClean="0">
              <a:solidFill>
                <a:srgbClr val="262699"/>
              </a:solidFill>
              <a:latin typeface="Arial" pitchFamily="34" charset="0"/>
            </a:endParaRPr>
          </a:p>
          <a:p>
            <a:pPr algn="l" eaLnBrk="1" hangingPunct="1">
              <a:lnSpc>
                <a:spcPct val="90000"/>
              </a:lnSpc>
              <a:buFont typeface="Wingdings" pitchFamily="2" charset="2"/>
              <a:buChar char="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ru-RU" sz="2400" b="1" smtClean="0">
                <a:latin typeface="Times New Roman" pitchFamily="18" charset="0"/>
              </a:rPr>
              <a:t>применение </a:t>
            </a:r>
            <a:r>
              <a:rPr lang="ru-RU" sz="2400" b="1" smtClean="0">
                <a:solidFill>
                  <a:srgbClr val="0070C0"/>
                </a:solidFill>
                <a:latin typeface="Times New Roman" pitchFamily="18" charset="0"/>
              </a:rPr>
              <a:t>средств защиты информации</a:t>
            </a:r>
            <a:endParaRPr lang="ru-RU" sz="800" b="1" smtClean="0">
              <a:solidFill>
                <a:srgbClr val="0070C0"/>
              </a:solidFill>
              <a:latin typeface="Times New Roman" pitchFamily="18" charset="0"/>
            </a:endParaRPr>
          </a:p>
          <a:p>
            <a:pPr algn="l" eaLnBrk="1" hangingPunct="1">
              <a:lnSpc>
                <a:spcPct val="90000"/>
              </a:lnSpc>
              <a:buFont typeface="Wingdings" pitchFamily="2" charset="2"/>
              <a:buChar char="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ru-RU" sz="2400" b="1" smtClean="0">
                <a:latin typeface="Times New Roman" pitchFamily="18" charset="0"/>
              </a:rPr>
              <a:t>реализовать комплекс организационно-технических и административных мероприятий, связанных с обеспечением правильности функционирования технических средств обработки и передачи информации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Char char="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r>
              <a:rPr lang="ru-RU" sz="2400" b="1" smtClean="0">
                <a:latin typeface="Times New Roman" pitchFamily="18" charset="0"/>
              </a:rPr>
              <a:t>установить соответствующие правила для обслуживающего персонала, допущенного к работе с информацией ограниченного доступа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None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</a:pPr>
            <a:endParaRPr lang="ru-RU" sz="2400" b="1" smtClean="0">
              <a:latin typeface="Times New Roman" pitchFamily="18" charset="0"/>
            </a:endParaRPr>
          </a:p>
        </p:txBody>
      </p:sp>
      <p:sp>
        <p:nvSpPr>
          <p:cNvPr id="14340" name="Text Box 3"/>
          <p:cNvSpPr txBox="1">
            <a:spLocks noChangeArrowheads="1"/>
          </p:cNvSpPr>
          <p:nvPr/>
        </p:nvSpPr>
        <p:spPr bwMode="auto">
          <a:xfrm>
            <a:off x="327025" y="992188"/>
            <a:ext cx="85042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1700" b="1" dirty="0" smtClean="0">
                <a:solidFill>
                  <a:srgbClr val="FF0000"/>
                </a:solidFill>
                <a:latin typeface="Times New Roman" pitchFamily="18" charset="0"/>
              </a:rPr>
              <a:t>Требования по обеспечению информационной безопасности</a:t>
            </a:r>
            <a:endParaRPr lang="ru-RU" sz="17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14341" name="Picture 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5324475"/>
            <a:ext cx="900112" cy="110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342" name="Rectangle 1"/>
          <p:cNvSpPr txBox="1">
            <a:spLocks noChangeArrowheads="1"/>
          </p:cNvSpPr>
          <p:nvPr/>
        </p:nvSpPr>
        <p:spPr bwMode="auto">
          <a:xfrm>
            <a:off x="539750" y="5516563"/>
            <a:ext cx="7200900" cy="114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1pPr>
            <a:lvl2pPr eaLnBrk="0" hangingPunct="0"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2pPr>
            <a:lvl3pPr eaLnBrk="0" hangingPunct="0"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3pPr>
            <a:lvl4pPr eaLnBrk="0" hangingPunct="0"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4pPr>
            <a:lvl5pPr eaLnBrk="0" hangingPunct="0"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1177925" algn="l"/>
                <a:tab pos="2092325" algn="l"/>
                <a:tab pos="3006725" algn="l"/>
                <a:tab pos="3921125" algn="l"/>
                <a:tab pos="4835525" algn="l"/>
                <a:tab pos="5749925" algn="l"/>
                <a:tab pos="6664325" algn="l"/>
                <a:tab pos="7578725" algn="l"/>
                <a:tab pos="8493125" algn="l"/>
                <a:tab pos="9407525" algn="l"/>
                <a:tab pos="10321925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ru-RU" b="1" i="1">
                <a:solidFill>
                  <a:srgbClr val="7030A0"/>
                </a:solidFill>
                <a:latin typeface="Times New Roman" pitchFamily="18" charset="0"/>
              </a:rPr>
              <a:t>Детальное описание требований по обеспечению информационной безопасности приведено в приложении к письму Минфина России. Реализацию данных требований обеспечивает администратор информационной безопасности организации.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619672" y="116632"/>
            <a:ext cx="604867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Подключение уполномоченных организаций к системе «Электронный бюджет» (11)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10573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" descr="C:\Documents and Settings\2741\Рабочий стол\Слайды Артюхину\Шапка 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102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5875" y="6580188"/>
            <a:ext cx="915987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Прямоугольник 4"/>
          <p:cNvSpPr>
            <a:spLocks noChangeArrowheads="1"/>
          </p:cNvSpPr>
          <p:nvPr/>
        </p:nvSpPr>
        <p:spPr bwMode="auto">
          <a:xfrm>
            <a:off x="4929188" y="2643188"/>
            <a:ext cx="8858250" cy="215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 dirty="0">
                <a:latin typeface="Times New Roman" pitchFamily="18" charset="0"/>
              </a:rPr>
              <a:t>	</a:t>
            </a:r>
          </a:p>
          <a:p>
            <a:pPr algn="just"/>
            <a:endParaRPr lang="ru-RU" altLang="ru-RU" sz="2400" b="1" u="sng" dirty="0">
              <a:solidFill>
                <a:srgbClr val="FF0000"/>
              </a:solidFill>
              <a:latin typeface="Times New Roman" pitchFamily="18" charset="0"/>
            </a:endParaRPr>
          </a:p>
          <a:p>
            <a:pPr algn="just"/>
            <a:endParaRPr lang="ru-RU" altLang="ru-RU" sz="2400" b="1" u="sng" dirty="0">
              <a:solidFill>
                <a:srgbClr val="FF0000"/>
              </a:solidFill>
              <a:latin typeface="Times New Roman" pitchFamily="18" charset="0"/>
            </a:endParaRPr>
          </a:p>
          <a:p>
            <a:pPr algn="just"/>
            <a:endParaRPr lang="ru-RU" altLang="ru-RU" sz="2400" b="1" dirty="0">
              <a:latin typeface="Times New Roman" pitchFamily="18" charset="0"/>
            </a:endParaRPr>
          </a:p>
          <a:p>
            <a:pPr algn="just"/>
            <a:endParaRPr lang="ru-RU" altLang="ru-RU" b="1" dirty="0">
              <a:latin typeface="Times New Roman" pitchFamily="18" charset="0"/>
            </a:endParaRPr>
          </a:p>
          <a:p>
            <a:pPr algn="just"/>
            <a:r>
              <a:rPr lang="ru-RU" altLang="ru-RU" b="1" dirty="0">
                <a:latin typeface="Times New Roman" pitchFamily="18" charset="0"/>
              </a:rPr>
              <a:t>	</a:t>
            </a:r>
            <a:endParaRPr lang="ru-RU" altLang="ru-RU" dirty="0">
              <a:latin typeface="Times New Roman" pitchFamily="18" charset="0"/>
            </a:endParaRPr>
          </a:p>
          <a:p>
            <a:pPr algn="just"/>
            <a:endParaRPr lang="ru-RU" altLang="ru-RU" sz="1400" dirty="0">
              <a:latin typeface="Times New Roman" pitchFamily="18" charset="0"/>
            </a:endParaRPr>
          </a:p>
        </p:txBody>
      </p:sp>
      <p:sp>
        <p:nvSpPr>
          <p:cNvPr id="30724" name="Text Box 10"/>
          <p:cNvSpPr txBox="1">
            <a:spLocks noChangeArrowheads="1"/>
          </p:cNvSpPr>
          <p:nvPr/>
        </p:nvSpPr>
        <p:spPr bwMode="auto">
          <a:xfrm>
            <a:off x="1979613" y="5445125"/>
            <a:ext cx="2736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 sz="180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11863" y="6165304"/>
            <a:ext cx="2133600" cy="476250"/>
          </a:xfrm>
        </p:spPr>
        <p:txBody>
          <a:bodyPr/>
          <a:lstStyle/>
          <a:p>
            <a:pPr>
              <a:defRPr/>
            </a:pPr>
            <a:fld id="{423F3E5C-81AF-4CFA-8002-E9CB9836B19D}" type="slidenum">
              <a:rPr lang="ru-RU" smtClean="0"/>
              <a:pPr>
                <a:defRPr/>
              </a:pPr>
              <a:t>19</a:t>
            </a:fld>
            <a:endParaRPr lang="ru-RU" dirty="0"/>
          </a:p>
        </p:txBody>
      </p:sp>
      <p:sp>
        <p:nvSpPr>
          <p:cNvPr id="30726" name="Text Box 5"/>
          <p:cNvSpPr txBox="1">
            <a:spLocks noChangeArrowheads="1"/>
          </p:cNvSpPr>
          <p:nvPr/>
        </p:nvSpPr>
        <p:spPr bwMode="auto">
          <a:xfrm>
            <a:off x="777553" y="260648"/>
            <a:ext cx="758889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Содержание презентации (3)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4"/>
          <p:cNvSpPr>
            <a:spLocks noChangeArrowheads="1"/>
          </p:cNvSpPr>
          <p:nvPr/>
        </p:nvSpPr>
        <p:spPr bwMode="auto">
          <a:xfrm>
            <a:off x="395536" y="1762601"/>
            <a:ext cx="8424936" cy="378565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>
            <a:lvl1pPr eaLnBrk="0" hangingPunct="0">
              <a:defRPr sz="15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5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5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5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5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ct val="150000"/>
              </a:lnSpc>
              <a:defRPr/>
            </a:pPr>
            <a:r>
              <a:rPr lang="en-US" altLang="ru-RU" sz="3200" dirty="0" smtClean="0">
                <a:solidFill>
                  <a:srgbClr val="FF0000"/>
                </a:solidFill>
              </a:rPr>
              <a:t>III </a:t>
            </a:r>
            <a:r>
              <a:rPr lang="ru-RU" altLang="ru-RU" sz="3200" dirty="0" smtClean="0">
                <a:solidFill>
                  <a:srgbClr val="FF0000"/>
                </a:solidFill>
              </a:rPr>
              <a:t>ЧАСТЬ:</a:t>
            </a:r>
          </a:p>
          <a:p>
            <a:pPr algn="ctr" eaLnBrk="1" hangingPunct="1">
              <a:lnSpc>
                <a:spcPct val="150000"/>
              </a:lnSpc>
              <a:defRPr/>
            </a:pPr>
            <a:r>
              <a:rPr lang="ru-RU" sz="3200" dirty="0" smtClean="0">
                <a:cs typeface="Times New Roman" pitchFamily="18" charset="0"/>
              </a:rPr>
              <a:t>Подготовительные </a:t>
            </a:r>
            <a:r>
              <a:rPr lang="ru-RU" sz="3200" dirty="0">
                <a:cs typeface="Times New Roman" pitchFamily="18" charset="0"/>
              </a:rPr>
              <a:t>и организационные мероприятия по подключению уполномоченных организаций к системе «Электронный бюджет</a:t>
            </a:r>
            <a:r>
              <a:rPr lang="ru-RU" sz="3200" dirty="0" smtClean="0">
                <a:cs typeface="Times New Roman" pitchFamily="18" charset="0"/>
              </a:rPr>
              <a:t>»</a:t>
            </a:r>
            <a:endParaRPr lang="ru-RU" altLang="ru-RU" sz="1400" b="0" dirty="0"/>
          </a:p>
        </p:txBody>
      </p:sp>
    </p:spTree>
    <p:extLst>
      <p:ext uri="{BB962C8B-B14F-4D97-AF65-F5344CB8AC3E}">
        <p14:creationId xmlns:p14="http://schemas.microsoft.com/office/powerpoint/2010/main" val="414272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" descr="C:\Documents and Settings\2741\Рабочий стол\Слайды Артюхину\Шапка 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102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5875" y="6580188"/>
            <a:ext cx="915987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Прямоугольник 4"/>
          <p:cNvSpPr>
            <a:spLocks noChangeArrowheads="1"/>
          </p:cNvSpPr>
          <p:nvPr/>
        </p:nvSpPr>
        <p:spPr bwMode="auto">
          <a:xfrm>
            <a:off x="4929188" y="2643188"/>
            <a:ext cx="8858250" cy="215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 dirty="0">
                <a:latin typeface="Times New Roman" pitchFamily="18" charset="0"/>
              </a:rPr>
              <a:t>	</a:t>
            </a:r>
          </a:p>
          <a:p>
            <a:pPr algn="just"/>
            <a:endParaRPr lang="ru-RU" altLang="ru-RU" sz="2400" b="1" u="sng" dirty="0">
              <a:solidFill>
                <a:srgbClr val="FF0000"/>
              </a:solidFill>
              <a:latin typeface="Times New Roman" pitchFamily="18" charset="0"/>
            </a:endParaRPr>
          </a:p>
          <a:p>
            <a:pPr algn="just"/>
            <a:endParaRPr lang="ru-RU" altLang="ru-RU" sz="2400" b="1" u="sng" dirty="0">
              <a:solidFill>
                <a:srgbClr val="FF0000"/>
              </a:solidFill>
              <a:latin typeface="Times New Roman" pitchFamily="18" charset="0"/>
            </a:endParaRPr>
          </a:p>
          <a:p>
            <a:pPr algn="just"/>
            <a:endParaRPr lang="ru-RU" altLang="ru-RU" sz="2400" b="1" dirty="0">
              <a:latin typeface="Times New Roman" pitchFamily="18" charset="0"/>
            </a:endParaRPr>
          </a:p>
          <a:p>
            <a:pPr algn="just"/>
            <a:endParaRPr lang="ru-RU" altLang="ru-RU" b="1" dirty="0">
              <a:latin typeface="Times New Roman" pitchFamily="18" charset="0"/>
            </a:endParaRPr>
          </a:p>
          <a:p>
            <a:pPr algn="just"/>
            <a:r>
              <a:rPr lang="ru-RU" altLang="ru-RU" b="1" dirty="0">
                <a:latin typeface="Times New Roman" pitchFamily="18" charset="0"/>
              </a:rPr>
              <a:t>	</a:t>
            </a:r>
            <a:endParaRPr lang="ru-RU" altLang="ru-RU" dirty="0">
              <a:latin typeface="Times New Roman" pitchFamily="18" charset="0"/>
            </a:endParaRPr>
          </a:p>
          <a:p>
            <a:pPr algn="just"/>
            <a:endParaRPr lang="ru-RU" altLang="ru-RU" sz="1400" dirty="0">
              <a:latin typeface="Times New Roman" pitchFamily="18" charset="0"/>
            </a:endParaRPr>
          </a:p>
        </p:txBody>
      </p:sp>
      <p:sp>
        <p:nvSpPr>
          <p:cNvPr id="30724" name="Text Box 10"/>
          <p:cNvSpPr txBox="1">
            <a:spLocks noChangeArrowheads="1"/>
          </p:cNvSpPr>
          <p:nvPr/>
        </p:nvSpPr>
        <p:spPr bwMode="auto">
          <a:xfrm>
            <a:off x="1979613" y="5445125"/>
            <a:ext cx="2736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 sz="180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10400" y="6136283"/>
            <a:ext cx="2133600" cy="476250"/>
          </a:xfrm>
        </p:spPr>
        <p:txBody>
          <a:bodyPr/>
          <a:lstStyle/>
          <a:p>
            <a:pPr>
              <a:defRPr/>
            </a:pPr>
            <a:fld id="{423F3E5C-81AF-4CFA-8002-E9CB9836B19D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30726" name="Text Box 5"/>
          <p:cNvSpPr txBox="1">
            <a:spLocks noChangeArrowheads="1"/>
          </p:cNvSpPr>
          <p:nvPr/>
        </p:nvSpPr>
        <p:spPr bwMode="auto">
          <a:xfrm>
            <a:off x="777553" y="311914"/>
            <a:ext cx="758889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Содержание презентации (1)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4"/>
          <p:cNvSpPr>
            <a:spLocks noChangeArrowheads="1"/>
          </p:cNvSpPr>
          <p:nvPr/>
        </p:nvSpPr>
        <p:spPr bwMode="auto">
          <a:xfrm>
            <a:off x="395536" y="1603250"/>
            <a:ext cx="8424936" cy="389286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>
            <a:lvl1pPr eaLnBrk="0" hangingPunct="0">
              <a:defRPr sz="15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5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5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5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5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ct val="150000"/>
              </a:lnSpc>
              <a:defRPr/>
            </a:pPr>
            <a:r>
              <a:rPr lang="en-US" altLang="ru-RU" sz="2800" dirty="0" smtClean="0">
                <a:solidFill>
                  <a:srgbClr val="FF0000"/>
                </a:solidFill>
              </a:rPr>
              <a:t>I </a:t>
            </a:r>
            <a:r>
              <a:rPr lang="ru-RU" altLang="ru-RU" sz="2800" dirty="0" smtClean="0">
                <a:solidFill>
                  <a:srgbClr val="FF0000"/>
                </a:solidFill>
              </a:rPr>
              <a:t>ЧАСТЬ:</a:t>
            </a:r>
          </a:p>
          <a:p>
            <a:pPr algn="ctr" eaLnBrk="1" hangingPunct="1">
              <a:lnSpc>
                <a:spcPct val="150000"/>
              </a:lnSpc>
              <a:defRPr/>
            </a:pPr>
            <a:endParaRPr lang="ru-RU" altLang="ru-RU" sz="2800" dirty="0">
              <a:solidFill>
                <a:srgbClr val="FF0000"/>
              </a:solidFill>
            </a:endParaRPr>
          </a:p>
          <a:p>
            <a:pPr algn="ctr" eaLnBrk="1" hangingPunct="1">
              <a:lnSpc>
                <a:spcPct val="150000"/>
              </a:lnSpc>
              <a:defRPr/>
            </a:pPr>
            <a:r>
              <a:rPr lang="ru-RU" sz="2800" dirty="0">
                <a:cs typeface="Times New Roman" pitchFamily="18" charset="0"/>
              </a:rPr>
              <a:t>Порядок формирования и ведения </a:t>
            </a:r>
            <a:r>
              <a:rPr lang="ru-RU" sz="2800" dirty="0" smtClean="0">
                <a:cs typeface="Times New Roman" pitchFamily="18" charset="0"/>
              </a:rPr>
              <a:t>Реестра </a:t>
            </a:r>
            <a:r>
              <a:rPr lang="ru-RU" sz="2800" dirty="0">
                <a:cs typeface="Times New Roman" pitchFamily="18" charset="0"/>
              </a:rPr>
              <a:t>участников бюджетного процесса, а также юридических лиц, не являющихся участниками бюджетного </a:t>
            </a:r>
            <a:r>
              <a:rPr lang="ru-RU" sz="2800" dirty="0" smtClean="0">
                <a:cs typeface="Times New Roman" pitchFamily="18" charset="0"/>
              </a:rPr>
              <a:t>процесса</a:t>
            </a:r>
          </a:p>
        </p:txBody>
      </p:sp>
    </p:spTree>
    <p:extLst>
      <p:ext uri="{BB962C8B-B14F-4D97-AF65-F5344CB8AC3E}">
        <p14:creationId xmlns:p14="http://schemas.microsoft.com/office/powerpoint/2010/main" val="152367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35800" y="6492875"/>
            <a:ext cx="2133600" cy="365125"/>
          </a:xfrm>
        </p:spPr>
        <p:txBody>
          <a:bodyPr/>
          <a:lstStyle/>
          <a:p>
            <a:pPr>
              <a:defRPr/>
            </a:pPr>
            <a:fld id="{80ED6D60-26D3-4F0A-A3BB-747995F437C8}" type="slidenum">
              <a:rPr lang="ru-RU" b="1" smtClean="0"/>
              <a:pPr>
                <a:defRPr/>
              </a:pPr>
              <a:t>20</a:t>
            </a:fld>
            <a:endParaRPr lang="ru-RU" b="1" dirty="0"/>
          </a:p>
        </p:txBody>
      </p:sp>
      <p:sp>
        <p:nvSpPr>
          <p:cNvPr id="18434" name="Прямоугольник 2"/>
          <p:cNvSpPr>
            <a:spLocks noChangeArrowheads="1"/>
          </p:cNvSpPr>
          <p:nvPr/>
        </p:nvSpPr>
        <p:spPr bwMode="auto">
          <a:xfrm>
            <a:off x="323850" y="2882076"/>
            <a:ext cx="83296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spcBef>
                <a:spcPts val="600"/>
              </a:spcBef>
            </a:pPr>
            <a:r>
              <a:rPr lang="ru-RU" sz="2000" b="1" dirty="0">
                <a:cs typeface="Times New Roman" pitchFamily="18" charset="0"/>
              </a:rPr>
              <a:t>	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0"/>
            <a:ext cx="7272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  <a:p>
            <a:pPr algn="ctr"/>
            <a:r>
              <a:rPr lang="ru-RU" sz="2000" b="1" dirty="0">
                <a:solidFill>
                  <a:srgbClr val="002060"/>
                </a:solidFill>
              </a:rPr>
              <a:t>Очередность включения информации в Сводный реестр </a:t>
            </a:r>
            <a:endParaRPr lang="ru-RU" sz="1800" dirty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389558" y="1103987"/>
            <a:ext cx="2169244" cy="1060249"/>
          </a:xfrm>
          <a:prstGeom prst="flowChartProcess">
            <a:avLst/>
          </a:prstGeom>
          <a:solidFill>
            <a:srgbClr val="FFC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 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субъекта РФ (муниципального образования) </a:t>
            </a:r>
            <a:endParaRPr lang="ru-RU" sz="1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3408262" y="1103988"/>
            <a:ext cx="2747914" cy="1060248"/>
          </a:xfrm>
          <a:prstGeom prst="flowChartProcess">
            <a:avLst/>
          </a:prstGeom>
          <a:solidFill>
            <a:srgbClr val="FFC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 </a:t>
            </a: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субъекта РФ (муниципального образования), из бюджета которого предоставляются 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субсидии БУ, АУ, ГУП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(МУП)</a:t>
            </a:r>
            <a:endParaRPr lang="ru-RU" sz="1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6744877" y="1759836"/>
            <a:ext cx="2169244" cy="620400"/>
          </a:xfrm>
          <a:prstGeom prst="flowChartProcess">
            <a:avLst/>
          </a:prstGeom>
          <a:solidFill>
            <a:srgbClr val="FFC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 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муниципального района </a:t>
            </a:r>
            <a:endParaRPr lang="ru-RU" sz="1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6697798" y="1052736"/>
            <a:ext cx="2232248" cy="504056"/>
          </a:xfrm>
          <a:prstGeom prst="flowChartProcess">
            <a:avLst/>
          </a:prstGeom>
          <a:solidFill>
            <a:srgbClr val="FF7C80">
              <a:alpha val="4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Переданные 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полномочия </a:t>
            </a:r>
            <a:endParaRPr lang="ru-RU" sz="13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459058" y="2596236"/>
            <a:ext cx="2232248" cy="630486"/>
          </a:xfrm>
          <a:prstGeom prst="flowChartProcess">
            <a:avLst/>
          </a:prstGeom>
          <a:solidFill>
            <a:schemeClr val="accent6">
              <a:lumMod val="20000"/>
              <a:lumOff val="8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ГРБС </a:t>
            </a: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субъекта РФ (муниципального образования) 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191121" y="3533565"/>
            <a:ext cx="1500559" cy="638982"/>
          </a:xfrm>
          <a:prstGeom prst="flowChartProcess">
            <a:avLst/>
          </a:prstGeom>
          <a:solidFill>
            <a:schemeClr val="accent6">
              <a:lumMod val="20000"/>
              <a:lumOff val="8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РБС </a:t>
            </a: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субъекта РФ (муниципального образования) 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Блок-схема: процесс 16"/>
          <p:cNvSpPr/>
          <p:nvPr/>
        </p:nvSpPr>
        <p:spPr>
          <a:xfrm>
            <a:off x="3491880" y="2410031"/>
            <a:ext cx="2664296" cy="816691"/>
          </a:xfrm>
          <a:prstGeom prst="flowChartProcess">
            <a:avLst/>
          </a:prstGeom>
          <a:solidFill>
            <a:schemeClr val="accent6">
              <a:lumMod val="20000"/>
              <a:lumOff val="8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</a:rPr>
              <a:t>ОГВ </a:t>
            </a:r>
            <a:r>
              <a:rPr lang="ru-RU" sz="1200" b="1" dirty="0">
                <a:solidFill>
                  <a:schemeClr val="tx1"/>
                </a:solidFill>
              </a:rPr>
              <a:t>субъекта РФ </a:t>
            </a:r>
            <a:r>
              <a:rPr lang="ru-RU" sz="1200" b="1" dirty="0" smtClean="0">
                <a:solidFill>
                  <a:schemeClr val="tx1"/>
                </a:solidFill>
              </a:rPr>
              <a:t>(муниципального </a:t>
            </a:r>
            <a:r>
              <a:rPr lang="ru-RU" sz="1200" b="1" dirty="0">
                <a:solidFill>
                  <a:schemeClr val="tx1"/>
                </a:solidFill>
              </a:rPr>
              <a:t>образования</a:t>
            </a:r>
            <a:r>
              <a:rPr lang="ru-RU" sz="1200" b="1" dirty="0" smtClean="0">
                <a:solidFill>
                  <a:schemeClr val="tx1"/>
                </a:solidFill>
              </a:rPr>
              <a:t>), осуществляющие </a:t>
            </a:r>
            <a:r>
              <a:rPr lang="ru-RU" sz="1200" b="1" dirty="0">
                <a:solidFill>
                  <a:schemeClr val="tx1"/>
                </a:solidFill>
              </a:rPr>
              <a:t>функции и полномочия учредителя в отношении БУ, АУ, ГУП </a:t>
            </a:r>
            <a:r>
              <a:rPr lang="ru-RU" sz="1200" b="1" dirty="0" smtClean="0">
                <a:solidFill>
                  <a:schemeClr val="tx1"/>
                </a:solidFill>
              </a:rPr>
              <a:t>(МУП)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Блок-схема: процесс 19"/>
          <p:cNvSpPr/>
          <p:nvPr/>
        </p:nvSpPr>
        <p:spPr>
          <a:xfrm>
            <a:off x="6681873" y="2596236"/>
            <a:ext cx="2232248" cy="630486"/>
          </a:xfrm>
          <a:prstGeom prst="flowChartProcess">
            <a:avLst/>
          </a:prstGeom>
          <a:solidFill>
            <a:schemeClr val="accent6">
              <a:lumMod val="20000"/>
              <a:lumOff val="8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ГРБС </a:t>
            </a: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(учредитель) муниципального образования 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Блок-схема: процесс 20"/>
          <p:cNvSpPr/>
          <p:nvPr/>
        </p:nvSpPr>
        <p:spPr>
          <a:xfrm>
            <a:off x="6744877" y="3564374"/>
            <a:ext cx="2232248" cy="561767"/>
          </a:xfrm>
          <a:prstGeom prst="flowChartProcess">
            <a:avLst/>
          </a:prstGeom>
          <a:solidFill>
            <a:schemeClr val="accent6">
              <a:lumMod val="20000"/>
              <a:lumOff val="8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Подведомственные </a:t>
            </a: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организации (учреждения, МУП) 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3" name="Прямая со стрелкой 22"/>
          <p:cNvCxnSpPr>
            <a:stCxn id="7" idx="2"/>
          </p:cNvCxnSpPr>
          <p:nvPr/>
        </p:nvCxnSpPr>
        <p:spPr>
          <a:xfrm>
            <a:off x="1474180" y="2164236"/>
            <a:ext cx="0" cy="432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Блок-схема: процесс 25"/>
          <p:cNvSpPr/>
          <p:nvPr/>
        </p:nvSpPr>
        <p:spPr>
          <a:xfrm>
            <a:off x="1907703" y="3575938"/>
            <a:ext cx="1429302" cy="638981"/>
          </a:xfrm>
          <a:prstGeom prst="flowChartProcess">
            <a:avLst/>
          </a:prstGeom>
          <a:solidFill>
            <a:schemeClr val="accent6">
              <a:lumMod val="20000"/>
              <a:lumOff val="8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ПБС 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Блок-схема: процесс 26"/>
          <p:cNvSpPr/>
          <p:nvPr/>
        </p:nvSpPr>
        <p:spPr>
          <a:xfrm>
            <a:off x="256949" y="4528301"/>
            <a:ext cx="1429302" cy="574129"/>
          </a:xfrm>
          <a:prstGeom prst="flowChartProcess">
            <a:avLst/>
          </a:prstGeom>
          <a:solidFill>
            <a:schemeClr val="accent6">
              <a:lumMod val="20000"/>
              <a:lumOff val="8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ПБС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3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Блок-схема: процесс 27"/>
          <p:cNvSpPr/>
          <p:nvPr/>
        </p:nvSpPr>
        <p:spPr>
          <a:xfrm>
            <a:off x="1949512" y="4534276"/>
            <a:ext cx="1500559" cy="574128"/>
          </a:xfrm>
          <a:prstGeom prst="flowChartProcess">
            <a:avLst/>
          </a:prstGeom>
          <a:solidFill>
            <a:schemeClr val="accent6">
              <a:lumMod val="20000"/>
              <a:lumOff val="8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Структурные подразделения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Блок-схема: процесс 28"/>
          <p:cNvSpPr/>
          <p:nvPr/>
        </p:nvSpPr>
        <p:spPr>
          <a:xfrm>
            <a:off x="251762" y="5396404"/>
            <a:ext cx="1500559" cy="574128"/>
          </a:xfrm>
          <a:prstGeom prst="flowChartProcess">
            <a:avLst/>
          </a:prstGeom>
          <a:solidFill>
            <a:schemeClr val="accent6">
              <a:lumMod val="20000"/>
              <a:lumOff val="8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Структурные подразделения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1" name="Прямая со стрелкой 30"/>
          <p:cNvCxnSpPr>
            <a:stCxn id="11" idx="2"/>
          </p:cNvCxnSpPr>
          <p:nvPr/>
        </p:nvCxnSpPr>
        <p:spPr>
          <a:xfrm flipH="1">
            <a:off x="993556" y="3226722"/>
            <a:ext cx="581626" cy="314541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11" idx="2"/>
          </p:cNvCxnSpPr>
          <p:nvPr/>
        </p:nvCxnSpPr>
        <p:spPr>
          <a:xfrm>
            <a:off x="1575182" y="3226722"/>
            <a:ext cx="900100" cy="314541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968500" y="5108404"/>
            <a:ext cx="0" cy="288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>
            <a:off x="1002041" y="4194217"/>
            <a:ext cx="0" cy="288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>
            <a:off x="2658489" y="4240301"/>
            <a:ext cx="0" cy="288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Блок-схема: процесс 64"/>
          <p:cNvSpPr/>
          <p:nvPr/>
        </p:nvSpPr>
        <p:spPr>
          <a:xfrm>
            <a:off x="-108520" y="6165305"/>
            <a:ext cx="3888432" cy="287064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УЧАСТНИКИ БЮДЖЕТНОГО ПРОЦЕССА 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Блок-схема: процесс 66"/>
          <p:cNvSpPr/>
          <p:nvPr/>
        </p:nvSpPr>
        <p:spPr>
          <a:xfrm>
            <a:off x="4139952" y="4505396"/>
            <a:ext cx="1500559" cy="574128"/>
          </a:xfrm>
          <a:prstGeom prst="flowChartProcess">
            <a:avLst/>
          </a:prstGeom>
          <a:solidFill>
            <a:schemeClr val="accent6">
              <a:lumMod val="20000"/>
              <a:lumOff val="8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Структурные подразделения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Блок-схема: процесс 67"/>
          <p:cNvSpPr/>
          <p:nvPr/>
        </p:nvSpPr>
        <p:spPr>
          <a:xfrm>
            <a:off x="4073748" y="3562684"/>
            <a:ext cx="1500559" cy="574128"/>
          </a:xfrm>
          <a:prstGeom prst="flowChartProcess">
            <a:avLst/>
          </a:prstGeom>
          <a:solidFill>
            <a:schemeClr val="accent6">
              <a:lumMod val="20000"/>
              <a:lumOff val="8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</a:t>
            </a: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АУ, ГУП (МУП) 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9" name="Прямая со стрелкой 68"/>
          <p:cNvCxnSpPr/>
          <p:nvPr/>
        </p:nvCxnSpPr>
        <p:spPr>
          <a:xfrm>
            <a:off x="4782219" y="3239992"/>
            <a:ext cx="0" cy="288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/>
          <p:nvPr/>
        </p:nvCxnSpPr>
        <p:spPr>
          <a:xfrm>
            <a:off x="4900770" y="4172547"/>
            <a:ext cx="0" cy="288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Блок-схема: процесс 70"/>
          <p:cNvSpPr/>
          <p:nvPr/>
        </p:nvSpPr>
        <p:spPr>
          <a:xfrm>
            <a:off x="3275856" y="5385299"/>
            <a:ext cx="3888432" cy="287064"/>
          </a:xfrm>
          <a:prstGeom prst="flowChartProces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НЕУЧАСТНИКИ БЮДЖЕТНОГО ПРОЦЕССА 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Блок-схема: процесс 71"/>
          <p:cNvSpPr/>
          <p:nvPr/>
        </p:nvSpPr>
        <p:spPr>
          <a:xfrm>
            <a:off x="7130406" y="4460547"/>
            <a:ext cx="1500559" cy="574128"/>
          </a:xfrm>
          <a:prstGeom prst="flowChartProcess">
            <a:avLst/>
          </a:prstGeom>
          <a:solidFill>
            <a:schemeClr val="accent6">
              <a:lumMod val="20000"/>
              <a:lumOff val="8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Структурные подразделения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3" name="Прямая со стрелкой 72"/>
          <p:cNvCxnSpPr/>
          <p:nvPr/>
        </p:nvCxnSpPr>
        <p:spPr>
          <a:xfrm>
            <a:off x="4782888" y="2164236"/>
            <a:ext cx="0" cy="252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 стрелкой 73"/>
          <p:cNvCxnSpPr/>
          <p:nvPr/>
        </p:nvCxnSpPr>
        <p:spPr>
          <a:xfrm>
            <a:off x="7830168" y="2380236"/>
            <a:ext cx="0" cy="216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 стрелкой 74"/>
          <p:cNvCxnSpPr/>
          <p:nvPr/>
        </p:nvCxnSpPr>
        <p:spPr>
          <a:xfrm>
            <a:off x="7830168" y="3226722"/>
            <a:ext cx="0" cy="288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 стрелкой 75"/>
          <p:cNvCxnSpPr/>
          <p:nvPr/>
        </p:nvCxnSpPr>
        <p:spPr>
          <a:xfrm>
            <a:off x="7797997" y="4172547"/>
            <a:ext cx="0" cy="288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81214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1" descr="C:\Documents and Settings\2741\Рабочий стол\Слайды Артюхину\Шапка 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102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5875" y="6580188"/>
            <a:ext cx="9159875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Прямоугольник 4"/>
          <p:cNvSpPr>
            <a:spLocks noChangeArrowheads="1"/>
          </p:cNvSpPr>
          <p:nvPr/>
        </p:nvSpPr>
        <p:spPr bwMode="auto">
          <a:xfrm>
            <a:off x="142875" y="1074163"/>
            <a:ext cx="885825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 b="1" cap="all" dirty="0" smtClean="0"/>
              <a:t>		Уполномоченная организация</a:t>
            </a:r>
            <a:r>
              <a:rPr lang="ru-RU" altLang="ru-RU" dirty="0"/>
              <a:t>	</a:t>
            </a:r>
          </a:p>
          <a:p>
            <a:pPr algn="just"/>
            <a:endParaRPr lang="ru-RU" altLang="ru-RU" sz="2400" b="1" u="sng" dirty="0">
              <a:solidFill>
                <a:srgbClr val="FF0000"/>
              </a:solidFill>
            </a:endParaRPr>
          </a:p>
          <a:p>
            <a:pPr algn="just"/>
            <a:endParaRPr lang="ru-RU" altLang="ru-RU" sz="2400" b="1" u="sng" dirty="0" smtClean="0">
              <a:solidFill>
                <a:srgbClr val="FF0000"/>
              </a:solidFill>
            </a:endParaRPr>
          </a:p>
          <a:p>
            <a:pPr algn="just"/>
            <a:endParaRPr lang="ru-RU" altLang="ru-RU" sz="2400" b="1" u="sng" dirty="0">
              <a:solidFill>
                <a:srgbClr val="FF0000"/>
              </a:solidFill>
            </a:endParaRPr>
          </a:p>
          <a:p>
            <a:pPr algn="just"/>
            <a:endParaRPr lang="ru-RU" altLang="ru-RU" sz="2400" b="1" u="sng" dirty="0" smtClean="0">
              <a:solidFill>
                <a:srgbClr val="FF0000"/>
              </a:solidFill>
            </a:endParaRPr>
          </a:p>
          <a:p>
            <a:pPr algn="just"/>
            <a:endParaRPr lang="ru-RU" altLang="ru-RU" b="1" dirty="0" smtClean="0"/>
          </a:p>
          <a:p>
            <a:pPr algn="just"/>
            <a:r>
              <a:rPr lang="ru-RU" altLang="ru-RU" b="1" dirty="0"/>
              <a:t>	</a:t>
            </a:r>
            <a:r>
              <a:rPr lang="ru-RU" altLang="ru-RU" b="1" dirty="0" smtClean="0"/>
              <a:t>		ФЕДЕРАЛЬНОЕ </a:t>
            </a:r>
            <a:r>
              <a:rPr lang="ru-RU" altLang="ru-RU" b="1" dirty="0"/>
              <a:t>КАЗНАЧЕЙСТВО</a:t>
            </a:r>
            <a:endParaRPr lang="ru-RU" altLang="ru-RU" sz="1400" dirty="0"/>
          </a:p>
          <a:p>
            <a:pPr algn="just"/>
            <a:endParaRPr lang="ru-RU" altLang="ru-RU" b="1" dirty="0" smtClean="0"/>
          </a:p>
          <a:p>
            <a:pPr algn="just"/>
            <a:endParaRPr lang="ru-RU" altLang="ru-RU" sz="2400" b="1" u="sng" dirty="0" smtClean="0">
              <a:solidFill>
                <a:srgbClr val="FF0000"/>
              </a:solidFill>
            </a:endParaRPr>
          </a:p>
          <a:p>
            <a:pPr algn="just"/>
            <a:endParaRPr lang="ru-RU" altLang="ru-RU" sz="2400" b="1" u="sng" dirty="0">
              <a:solidFill>
                <a:srgbClr val="FF0000"/>
              </a:solidFill>
            </a:endParaRPr>
          </a:p>
          <a:p>
            <a:pPr algn="just"/>
            <a:endParaRPr lang="ru-RU" altLang="ru-RU" sz="2400" b="1" u="sng" dirty="0" smtClean="0">
              <a:solidFill>
                <a:srgbClr val="FF0000"/>
              </a:solidFill>
            </a:endParaRPr>
          </a:p>
          <a:p>
            <a:pPr algn="just"/>
            <a:endParaRPr lang="ru-RU" altLang="ru-RU" sz="2400" b="1" u="sng" dirty="0">
              <a:solidFill>
                <a:srgbClr val="FF0000"/>
              </a:solidFill>
            </a:endParaRPr>
          </a:p>
          <a:p>
            <a:pPr algn="just"/>
            <a:endParaRPr lang="ru-RU" altLang="ru-RU" sz="2400" b="1" u="sng" dirty="0" smtClean="0">
              <a:solidFill>
                <a:srgbClr val="FF0000"/>
              </a:solidFill>
            </a:endParaRPr>
          </a:p>
          <a:p>
            <a:pPr algn="just"/>
            <a:endParaRPr lang="ru-RU" altLang="ru-RU" sz="2400" b="1" u="sng" dirty="0">
              <a:solidFill>
                <a:srgbClr val="FF0000"/>
              </a:solidFill>
            </a:endParaRPr>
          </a:p>
          <a:p>
            <a:pPr algn="just"/>
            <a:endParaRPr lang="ru-RU" altLang="ru-RU" sz="2400" b="1" u="sng" dirty="0" smtClean="0">
              <a:solidFill>
                <a:srgbClr val="FF0000"/>
              </a:solidFill>
            </a:endParaRPr>
          </a:p>
          <a:p>
            <a:pPr algn="just"/>
            <a:endParaRPr lang="ru-RU" altLang="ru-RU" sz="2400" b="1" u="sng" dirty="0">
              <a:solidFill>
                <a:srgbClr val="FF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11988" y="6227763"/>
            <a:ext cx="2133600" cy="476250"/>
          </a:xfrm>
        </p:spPr>
        <p:txBody>
          <a:bodyPr/>
          <a:lstStyle/>
          <a:p>
            <a:pPr>
              <a:defRPr/>
            </a:pPr>
            <a:fld id="{8C31E16D-E8BF-46B0-AA6A-DDD6C44B6586}" type="slidenum">
              <a:rPr lang="ru-RU" smtClean="0"/>
              <a:pPr>
                <a:defRPr/>
              </a:pPr>
              <a:t>21</a:t>
            </a:fld>
            <a:endParaRPr lang="ru-RU" dirty="0"/>
          </a:p>
        </p:txBody>
      </p:sp>
      <p:sp>
        <p:nvSpPr>
          <p:cNvPr id="37895" name="Прямоугольник 8"/>
          <p:cNvSpPr>
            <a:spLocks noChangeArrowheads="1"/>
          </p:cNvSpPr>
          <p:nvPr/>
        </p:nvSpPr>
        <p:spPr bwMode="auto">
          <a:xfrm>
            <a:off x="323850" y="1412875"/>
            <a:ext cx="287710" cy="338554"/>
          </a:xfrm>
          <a:prstGeom prst="rect">
            <a:avLst/>
          </a:prstGeom>
          <a:solidFill>
            <a:srgbClr val="FFFCF7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04800" indent="-304800" algn="just">
              <a:spcBef>
                <a:spcPct val="10000"/>
              </a:spcBef>
              <a:spcAft>
                <a:spcPct val="10000"/>
              </a:spcAft>
              <a:buFontTx/>
              <a:buAutoNum type="arabicPeriod"/>
            </a:pPr>
            <a:endParaRPr lang="ru-RU" dirty="0"/>
          </a:p>
        </p:txBody>
      </p:sp>
      <p:sp>
        <p:nvSpPr>
          <p:cNvPr id="23" name="Блок-схема: процесс 22"/>
          <p:cNvSpPr/>
          <p:nvPr/>
        </p:nvSpPr>
        <p:spPr>
          <a:xfrm>
            <a:off x="251520" y="3392535"/>
            <a:ext cx="2196877" cy="773994"/>
          </a:xfrm>
          <a:prstGeom prst="flowChartProcess">
            <a:avLst/>
          </a:prstGeom>
          <a:solidFill>
            <a:srgbClr val="FF7C80">
              <a:alpha val="5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</a:t>
            </a:r>
          </a:p>
          <a:p>
            <a:pPr algn="ctr"/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проекта заявки</a:t>
            </a:r>
            <a:endParaRPr lang="ru-RU" sz="13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Блок-схема: процесс 24"/>
          <p:cNvSpPr/>
          <p:nvPr/>
        </p:nvSpPr>
        <p:spPr>
          <a:xfrm>
            <a:off x="1464618" y="1751429"/>
            <a:ext cx="5328592" cy="750774"/>
          </a:xfrm>
          <a:prstGeom prst="flowChartProcess">
            <a:avLst/>
          </a:prstGeom>
          <a:solidFill>
            <a:srgbClr val="FFC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Заполнение проекта заявки</a:t>
            </a:r>
          </a:p>
          <a:p>
            <a:pPr algn="ctr"/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(ввод данных, согласование, утверждение)</a:t>
            </a:r>
            <a:endParaRPr lang="ru-RU" sz="13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Блок-схема: процесс 28"/>
          <p:cNvSpPr/>
          <p:nvPr/>
        </p:nvSpPr>
        <p:spPr>
          <a:xfrm>
            <a:off x="3890077" y="4656882"/>
            <a:ext cx="2803810" cy="705667"/>
          </a:xfrm>
          <a:prstGeom prst="flowChartProcess">
            <a:avLst/>
          </a:prstGeom>
          <a:solidFill>
            <a:schemeClr val="accent6">
              <a:lumMod val="20000"/>
              <a:lumOff val="80000"/>
              <a:alpha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Автоматическое изменение реестровой записи</a:t>
            </a:r>
            <a:endParaRPr lang="ru-RU" sz="13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5" name="Прямая со стрелкой 54"/>
          <p:cNvCxnSpPr/>
          <p:nvPr/>
        </p:nvCxnSpPr>
        <p:spPr>
          <a:xfrm flipH="1" flipV="1">
            <a:off x="8191304" y="2126817"/>
            <a:ext cx="9162" cy="1812460"/>
          </a:xfrm>
          <a:prstGeom prst="straightConnector1">
            <a:avLst/>
          </a:prstGeom>
          <a:ln w="25400"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916" name="Прямая соединительная линия 37915"/>
          <p:cNvCxnSpPr/>
          <p:nvPr/>
        </p:nvCxnSpPr>
        <p:spPr>
          <a:xfrm>
            <a:off x="9001125" y="1412875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V="1">
            <a:off x="6353359" y="3939277"/>
            <a:ext cx="1847107" cy="409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единительная линия 94"/>
          <p:cNvCxnSpPr/>
          <p:nvPr/>
        </p:nvCxnSpPr>
        <p:spPr>
          <a:xfrm flipV="1">
            <a:off x="6375765" y="3660083"/>
            <a:ext cx="1076555" cy="2"/>
          </a:xfrm>
          <a:prstGeom prst="line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Прямая со стрелкой 97"/>
          <p:cNvCxnSpPr/>
          <p:nvPr/>
        </p:nvCxnSpPr>
        <p:spPr>
          <a:xfrm flipV="1">
            <a:off x="7452320" y="2125501"/>
            <a:ext cx="0" cy="1534582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Text Box 10"/>
          <p:cNvSpPr txBox="1">
            <a:spLocks noChangeArrowheads="1"/>
          </p:cNvSpPr>
          <p:nvPr/>
        </p:nvSpPr>
        <p:spPr bwMode="auto">
          <a:xfrm>
            <a:off x="6304933" y="3641033"/>
            <a:ext cx="209429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200" dirty="0" smtClean="0">
                <a:solidFill>
                  <a:srgbClr val="FF0000"/>
                </a:solidFill>
                <a:cs typeface="Times New Roman" pitchFamily="18" charset="0"/>
              </a:rPr>
              <a:t>Протокол об отказе Заявки</a:t>
            </a:r>
            <a:endParaRPr lang="ru-RU" altLang="ru-RU" sz="1200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110" name="Text Box 10"/>
          <p:cNvSpPr txBox="1">
            <a:spLocks noChangeArrowheads="1"/>
          </p:cNvSpPr>
          <p:nvPr/>
        </p:nvSpPr>
        <p:spPr bwMode="auto">
          <a:xfrm>
            <a:off x="6362790" y="3320411"/>
            <a:ext cx="98929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200" dirty="0" smtClean="0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Извещение</a:t>
            </a:r>
            <a:endParaRPr lang="ru-RU" altLang="ru-RU" sz="1200" dirty="0">
              <a:solidFill>
                <a:schemeClr val="accent6">
                  <a:lumMod val="75000"/>
                </a:schemeClr>
              </a:solidFill>
              <a:cs typeface="Times New Roman" pitchFamily="18" charset="0"/>
            </a:endParaRPr>
          </a:p>
        </p:txBody>
      </p:sp>
      <p:cxnSp>
        <p:nvCxnSpPr>
          <p:cNvPr id="116" name="Прямая соединительная линия 115"/>
          <p:cNvCxnSpPr/>
          <p:nvPr/>
        </p:nvCxnSpPr>
        <p:spPr>
          <a:xfrm>
            <a:off x="456592" y="2982863"/>
            <a:ext cx="8657455" cy="1"/>
          </a:xfrm>
          <a:prstGeom prst="line">
            <a:avLst/>
          </a:prstGeom>
          <a:ln w="19050" cmpd="dbl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927658" y="0"/>
            <a:ext cx="7272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Процесс </a:t>
            </a:r>
            <a:r>
              <a:rPr lang="ru-RU" sz="2000" b="1" dirty="0">
                <a:solidFill>
                  <a:srgbClr val="002060"/>
                </a:solidFill>
              </a:rPr>
              <a:t>формирования и ведения Сводного реестра </a:t>
            </a:r>
            <a:endParaRPr lang="ru-RU" sz="2000" dirty="0">
              <a:solidFill>
                <a:srgbClr val="002060"/>
              </a:solidFill>
            </a:endParaRPr>
          </a:p>
        </p:txBody>
      </p:sp>
      <p:cxnSp>
        <p:nvCxnSpPr>
          <p:cNvPr id="31" name="Прямая со стрелкой 30"/>
          <p:cNvCxnSpPr/>
          <p:nvPr/>
        </p:nvCxnSpPr>
        <p:spPr>
          <a:xfrm flipV="1">
            <a:off x="619820" y="1988840"/>
            <a:ext cx="0" cy="137925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619820" y="1988840"/>
            <a:ext cx="855836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Блок-схема: процесс 40"/>
          <p:cNvSpPr/>
          <p:nvPr/>
        </p:nvSpPr>
        <p:spPr>
          <a:xfrm>
            <a:off x="3481823" y="3555058"/>
            <a:ext cx="2856187" cy="690687"/>
          </a:xfrm>
          <a:prstGeom prst="flowChartProcess">
            <a:avLst/>
          </a:prstGeom>
          <a:solidFill>
            <a:schemeClr val="accent6">
              <a:lumMod val="20000"/>
              <a:lumOff val="80000"/>
              <a:alpha val="6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реестровой записи</a:t>
            </a:r>
            <a:endParaRPr lang="ru-RU" sz="13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9" name="Прямая со стрелкой 58"/>
          <p:cNvCxnSpPr/>
          <p:nvPr/>
        </p:nvCxnSpPr>
        <p:spPr>
          <a:xfrm flipH="1" flipV="1">
            <a:off x="8676456" y="2126816"/>
            <a:ext cx="27809" cy="2740128"/>
          </a:xfrm>
          <a:prstGeom prst="straightConnector1">
            <a:avLst/>
          </a:prstGeom>
          <a:ln w="25400">
            <a:solidFill>
              <a:schemeClr val="accent5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flipV="1">
            <a:off x="6693887" y="4866944"/>
            <a:ext cx="2010378" cy="12954"/>
          </a:xfrm>
          <a:prstGeom prst="line">
            <a:avLst/>
          </a:prstGeom>
          <a:ln w="254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 Box 10"/>
          <p:cNvSpPr txBox="1">
            <a:spLocks noChangeArrowheads="1"/>
          </p:cNvSpPr>
          <p:nvPr/>
        </p:nvSpPr>
        <p:spPr bwMode="auto">
          <a:xfrm>
            <a:off x="7524328" y="4503707"/>
            <a:ext cx="98929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200" dirty="0" smtClean="0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Извещение</a:t>
            </a:r>
            <a:endParaRPr lang="ru-RU" altLang="ru-RU" sz="1200" dirty="0">
              <a:solidFill>
                <a:schemeClr val="accent6">
                  <a:lumMod val="7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71" name="Text Box 10"/>
          <p:cNvSpPr txBox="1">
            <a:spLocks noChangeArrowheads="1"/>
          </p:cNvSpPr>
          <p:nvPr/>
        </p:nvSpPr>
        <p:spPr bwMode="auto">
          <a:xfrm>
            <a:off x="6934779" y="4003589"/>
            <a:ext cx="98929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200" b="1" dirty="0" smtClean="0">
                <a:cs typeface="Times New Roman" pitchFamily="18" charset="0"/>
              </a:rPr>
              <a:t>5 раб. дней</a:t>
            </a:r>
            <a:endParaRPr lang="ru-RU" altLang="ru-RU" sz="1200" b="1" dirty="0">
              <a:cs typeface="Times New Roman" pitchFamily="18" charset="0"/>
            </a:endParaRPr>
          </a:p>
        </p:txBody>
      </p:sp>
      <p:sp>
        <p:nvSpPr>
          <p:cNvPr id="72" name="Text Box 10"/>
          <p:cNvSpPr txBox="1">
            <a:spLocks noChangeArrowheads="1"/>
          </p:cNvSpPr>
          <p:nvPr/>
        </p:nvSpPr>
        <p:spPr bwMode="auto">
          <a:xfrm>
            <a:off x="7452320" y="4893767"/>
            <a:ext cx="98929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200" b="1" dirty="0" smtClean="0">
                <a:cs typeface="Times New Roman" pitchFamily="18" charset="0"/>
              </a:rPr>
              <a:t>2 раб. дня</a:t>
            </a:r>
            <a:endParaRPr lang="ru-RU" altLang="ru-RU" sz="1200" b="1" dirty="0">
              <a:cs typeface="Times New Roman" pitchFamily="18" charset="0"/>
            </a:endParaRPr>
          </a:p>
        </p:txBody>
      </p:sp>
      <p:cxnSp>
        <p:nvCxnSpPr>
          <p:cNvPr id="76" name="Прямая со стрелкой 75"/>
          <p:cNvCxnSpPr/>
          <p:nvPr/>
        </p:nvCxnSpPr>
        <p:spPr>
          <a:xfrm>
            <a:off x="2758627" y="4142088"/>
            <a:ext cx="723196" cy="0"/>
          </a:xfrm>
          <a:prstGeom prst="straightConnector1">
            <a:avLst/>
          </a:prstGeom>
          <a:ln w="25400">
            <a:solidFill>
              <a:srgbClr val="B08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Вертикальный свиток 36"/>
          <p:cNvSpPr/>
          <p:nvPr/>
        </p:nvSpPr>
        <p:spPr>
          <a:xfrm>
            <a:off x="251520" y="5041356"/>
            <a:ext cx="1332507" cy="1267964"/>
          </a:xfrm>
          <a:prstGeom prst="verticalScroll">
            <a:avLst/>
          </a:prstGeom>
          <a:solidFill>
            <a:srgbClr val="92D050">
              <a:alpha val="3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ЕГРЮЛ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Вертикальный свиток 38"/>
          <p:cNvSpPr/>
          <p:nvPr/>
        </p:nvSpPr>
        <p:spPr>
          <a:xfrm>
            <a:off x="1187624" y="5170766"/>
            <a:ext cx="53689" cy="45719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Вертикальный свиток 96"/>
          <p:cNvSpPr/>
          <p:nvPr/>
        </p:nvSpPr>
        <p:spPr>
          <a:xfrm>
            <a:off x="1628056" y="5032266"/>
            <a:ext cx="1431776" cy="1277054"/>
          </a:xfrm>
          <a:prstGeom prst="verticalScroll">
            <a:avLst/>
          </a:prstGeom>
          <a:solidFill>
            <a:srgbClr val="92D050">
              <a:alpha val="37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Лицевые счета в </a:t>
            </a:r>
            <a:r>
              <a:rPr lang="ru-RU" sz="13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ОрФК</a:t>
            </a:r>
            <a:r>
              <a:rPr lang="ru-RU" sz="1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(при наличии открытых счетов)</a:t>
            </a:r>
            <a:endParaRPr lang="ru-RU" sz="1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9" name="Прямая со стрелкой 98"/>
          <p:cNvCxnSpPr/>
          <p:nvPr/>
        </p:nvCxnSpPr>
        <p:spPr>
          <a:xfrm flipV="1">
            <a:off x="1056900" y="4166529"/>
            <a:ext cx="0" cy="8431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 стрелкой 99"/>
          <p:cNvCxnSpPr/>
          <p:nvPr/>
        </p:nvCxnSpPr>
        <p:spPr>
          <a:xfrm flipV="1">
            <a:off x="1907704" y="4136336"/>
            <a:ext cx="0" cy="84318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Прямая соединительная линия 100"/>
          <p:cNvCxnSpPr/>
          <p:nvPr/>
        </p:nvCxnSpPr>
        <p:spPr>
          <a:xfrm>
            <a:off x="2758627" y="2502203"/>
            <a:ext cx="0" cy="1634133"/>
          </a:xfrm>
          <a:prstGeom prst="line">
            <a:avLst/>
          </a:prstGeom>
          <a:ln w="25400">
            <a:solidFill>
              <a:srgbClr val="B08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9571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07225" y="6492875"/>
            <a:ext cx="2133600" cy="365125"/>
          </a:xfrm>
        </p:spPr>
        <p:txBody>
          <a:bodyPr/>
          <a:lstStyle/>
          <a:p>
            <a:pPr>
              <a:defRPr/>
            </a:pPr>
            <a:fld id="{25ECAD16-B356-4657-BCCB-9652C0BD23F0}" type="slidenum">
              <a:rPr lang="ru-RU" b="1" smtClean="0"/>
              <a:pPr>
                <a:defRPr/>
              </a:pPr>
              <a:t>22</a:t>
            </a:fld>
            <a:endParaRPr lang="ru-RU" b="1" dirty="0"/>
          </a:p>
        </p:txBody>
      </p:sp>
      <p:sp>
        <p:nvSpPr>
          <p:cNvPr id="24578" name="Прямоугольник 2"/>
          <p:cNvSpPr>
            <a:spLocks noChangeArrowheads="1"/>
          </p:cNvSpPr>
          <p:nvPr/>
        </p:nvSpPr>
        <p:spPr bwMode="auto">
          <a:xfrm>
            <a:off x="250825" y="3447048"/>
            <a:ext cx="86772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lvl="0" algn="just">
              <a:spcAft>
                <a:spcPct val="10000"/>
              </a:spcAft>
            </a:pPr>
            <a:r>
              <a:rPr lang="ru-RU" dirty="0" smtClean="0"/>
              <a:t>          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0"/>
            <a:ext cx="72728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sz="2000" dirty="0"/>
          </a:p>
          <a:p>
            <a:pPr algn="ctr"/>
            <a:r>
              <a:rPr lang="ru-RU" sz="2000" b="1" dirty="0">
                <a:solidFill>
                  <a:srgbClr val="002060"/>
                </a:solidFill>
              </a:rPr>
              <a:t>Перечень информации (реквизитов) об организации (обособленном подразделении) </a:t>
            </a:r>
            <a:endParaRPr lang="ru-RU" sz="2000" dirty="0">
              <a:solidFill>
                <a:srgbClr val="00206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3738143"/>
              </p:ext>
            </p:extLst>
          </p:nvPr>
        </p:nvGraphicFramePr>
        <p:xfrm>
          <a:off x="250825" y="1312431"/>
          <a:ext cx="8677270" cy="4280247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368847"/>
                <a:gridCol w="792088"/>
                <a:gridCol w="1800200"/>
                <a:gridCol w="720080"/>
                <a:gridCol w="1728192"/>
                <a:gridCol w="648072"/>
                <a:gridCol w="1619791"/>
              </a:tblGrid>
              <a:tr h="2376264">
                <a:tc>
                  <a:txBody>
                    <a:bodyPr/>
                    <a:lstStyle/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200" b="0" i="0" u="none" strike="noStrike" kern="1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200" b="1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Всего 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	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Автоматически 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</a:t>
                      </a:r>
                      <a:r>
                        <a:rPr lang="ru-RU" sz="1200" b="1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ЕГРЮЛ 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общие сведения, ИНН, КПП, адрес, ОКВЭД, ФИО и ИНН руководителя, сведения об образовании, реорганизации и ликвидации, </a:t>
                      </a:r>
                      <a:r>
                        <a:rPr lang="ru-RU" sz="1200" b="1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Лицевые счета в ФК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 %%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Классификаторы и справочники 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(ОКФС, ОКТМО, сведения об учредителе, ОКОГУ, сведения о бюджете, бюджетные полномочия, полномочия учредителя и </a:t>
                      </a:r>
                      <a:r>
                        <a:rPr lang="ru-RU" sz="12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неучастника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бюджетного процесса, тип организации)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 %%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Вручную 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(краткое наименование, СНИЛС и документ о назначении руководителя, ОКП, номера счетов, открытых в </a:t>
                      </a:r>
                      <a:r>
                        <a:rPr lang="ru-RU" sz="1200" b="0" i="0" u="none" strike="noStrike" kern="12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финоргане</a:t>
                      </a:r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и банковских счетов, </a:t>
                      </a:r>
                    </a:p>
                    <a:p>
                      <a:pPr algn="ctr"/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сайт, номера телефонов, </a:t>
                      </a:r>
                      <a:r>
                        <a:rPr lang="en-US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e-mail)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Приложение № 1 (ОГВ, ОМС)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95</a:t>
                      </a:r>
                    </a:p>
                    <a:p>
                      <a:pPr algn="ctr"/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31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endParaRPr lang="ru-RU" sz="1200" b="0" i="0" u="none" strike="noStrike" kern="1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Приложение № 2 (не ОГВ, ОМС)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99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34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369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Приложение № 3 (обособленные подразделения)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72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3478">
                <a:tc vMerge="1">
                  <a:txBody>
                    <a:bodyPr/>
                    <a:lstStyle/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72</a:t>
                      </a:r>
                      <a:endParaRPr lang="ru-RU" sz="12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endParaRPr lang="ru-RU" sz="12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12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lang="ru-RU" sz="1200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2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23528" y="5517232"/>
            <a:ext cx="86045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0825" y="5686509"/>
            <a:ext cx="86772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FF0000"/>
                </a:solidFill>
              </a:rPr>
              <a:t>До </a:t>
            </a:r>
            <a:r>
              <a:rPr lang="ru-RU" sz="1400" b="1" i="1" dirty="0">
                <a:solidFill>
                  <a:srgbClr val="FF0000"/>
                </a:solidFill>
              </a:rPr>
              <a:t>финансовых органов субъектов Российской Федерации доведено письмо Минфина России от 05.06.2015 № 21-03-05/33819 об организации работ по формированию информации для включения в Сводный реестр </a:t>
            </a:r>
            <a:endParaRPr lang="ru-RU" sz="1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5014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07225" y="6492875"/>
            <a:ext cx="2133600" cy="365125"/>
          </a:xfrm>
        </p:spPr>
        <p:txBody>
          <a:bodyPr/>
          <a:lstStyle/>
          <a:p>
            <a:pPr>
              <a:defRPr/>
            </a:pPr>
            <a:fld id="{25ECAD16-B356-4657-BCCB-9652C0BD23F0}" type="slidenum">
              <a:rPr lang="ru-RU" b="1" smtClean="0"/>
              <a:pPr>
                <a:defRPr/>
              </a:pPr>
              <a:t>23</a:t>
            </a:fld>
            <a:endParaRPr lang="ru-RU" b="1" dirty="0"/>
          </a:p>
        </p:txBody>
      </p:sp>
      <p:sp>
        <p:nvSpPr>
          <p:cNvPr id="24578" name="Прямоугольник 2"/>
          <p:cNvSpPr>
            <a:spLocks noChangeArrowheads="1"/>
          </p:cNvSpPr>
          <p:nvPr/>
        </p:nvSpPr>
        <p:spPr bwMode="auto">
          <a:xfrm>
            <a:off x="250825" y="3447048"/>
            <a:ext cx="86772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lvl="0" algn="just">
              <a:spcAft>
                <a:spcPct val="10000"/>
              </a:spcAft>
            </a:pPr>
            <a:r>
              <a:rPr lang="ru-RU" dirty="0" smtClean="0"/>
              <a:t>          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5517232"/>
            <a:ext cx="86045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sz="20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3095529"/>
              </p:ext>
            </p:extLst>
          </p:nvPr>
        </p:nvGraphicFramePr>
        <p:xfrm>
          <a:off x="41275" y="958671"/>
          <a:ext cx="8995220" cy="55908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6338"/>
                <a:gridCol w="7194747"/>
                <a:gridCol w="1224135"/>
              </a:tblGrid>
              <a:tr h="32117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Номер 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информации (реквизита)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Информация о заполнении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7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 организации в соответствии со Сводным реестром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Формируется автоматически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8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Основной государственный регистрационный номер (ОГРН)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ЕГРЮЛ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6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3.1.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Полное наименование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ЕГРЮЛ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50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3.2.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3.2. Сокращенное наименование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36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3.4.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3.4. Краткое наименование, которое используется при оформлении платежных и иных документов Вручную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Вручную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Сведения об идентификационном номере налогоплательщика и коде причины постановки на учет (ИНН, КПП, дата постановки на учет)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ЕГРЮЛ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3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5.1.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 и наименование по Общероссийскому классификатору организационно-правовых форм (ОКОПФ)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ЕГРЮЛ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3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5.2.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 и наименование по Общероссийскому классификатору форм собственности (ОКФС) ОКФС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ОКФС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3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Сведения о месте нахождения организации на территории Российской Федерации (субъект Российской Федерации, адрес)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ЕГРЮЛ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3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6.5.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 территории населенного пункта по Общероссийскому классификатору территорий муниципальных образований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ОКТМО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3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6.9.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 по КОФК территориального органа Федерального казначейства по месту нахождения организации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ТОФК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3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Сведения об учредителе (участнике) организации (код и наименование вида ППО, код и наименование по ОКТМО)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Виды ППО, </a:t>
                      </a:r>
                      <a:r>
                        <a:rPr lang="ru-RU" sz="10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ОКТМО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18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Информация о видах деятельности организации по Общероссийскому классификатору видов экономической деятельности (ОКВЭД)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ЕГРЮЛ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3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 Информация о руководителе организации (Фамилия, Имя, Отчество, Должность, ИНН) ЕГРЮЛ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ЕГРЮЛ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27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9.6.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9.6. Страховой номер индивидуального лицевого счета (СНИЛС)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Вручную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3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9.7. - 9.9.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Документ о назначении руководителя организации (наименование, номер, дата)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Вручную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3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Информация о юридическом лице, в ведении которого находится организация (вышестоящем участнике бюджетного процесса)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основе сведений Сводного реестра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072" marR="7072" marT="707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971600" y="0"/>
            <a:ext cx="72728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Перечень </a:t>
            </a:r>
            <a:r>
              <a:rPr lang="ru-RU" sz="2000" b="1" dirty="0">
                <a:solidFill>
                  <a:srgbClr val="002060"/>
                </a:solidFill>
              </a:rPr>
              <a:t>информации (реквизитов) об организации - юридическом лице, являющемся ОГВ [1] 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9296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07225" y="6492875"/>
            <a:ext cx="2133600" cy="365125"/>
          </a:xfrm>
        </p:spPr>
        <p:txBody>
          <a:bodyPr/>
          <a:lstStyle/>
          <a:p>
            <a:pPr>
              <a:defRPr/>
            </a:pPr>
            <a:fld id="{25ECAD16-B356-4657-BCCB-9652C0BD23F0}" type="slidenum">
              <a:rPr lang="ru-RU" b="1" smtClean="0"/>
              <a:pPr>
                <a:defRPr/>
              </a:pPr>
              <a:t>24</a:t>
            </a:fld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0"/>
            <a:ext cx="72728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Перечень </a:t>
            </a:r>
            <a:r>
              <a:rPr lang="ru-RU" sz="2000" b="1" dirty="0">
                <a:solidFill>
                  <a:srgbClr val="002060"/>
                </a:solidFill>
              </a:rPr>
              <a:t>информации (реквизитов) об организации - юридическом лице, являющемся ОГВ </a:t>
            </a:r>
            <a:r>
              <a:rPr lang="ru-RU" sz="2000" b="1" dirty="0" smtClean="0">
                <a:solidFill>
                  <a:srgbClr val="002060"/>
                </a:solidFill>
              </a:rPr>
              <a:t>[2] 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5517232"/>
            <a:ext cx="86045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sz="2000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2085354"/>
              </p:ext>
            </p:extLst>
          </p:nvPr>
        </p:nvGraphicFramePr>
        <p:xfrm>
          <a:off x="107504" y="1052732"/>
          <a:ext cx="8928992" cy="54851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8154"/>
                <a:gridCol w="6678596"/>
                <a:gridCol w="1742242"/>
              </a:tblGrid>
              <a:tr h="15636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Номер 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информации (реквизита)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Информация о заполнении</a:t>
                      </a:r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7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11.1.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 организации по Общероссийскому классификатору органов государственной власти и управления (ОКОГУ)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ОКОГУ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7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11.2.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 организации по Общероссийскому классификатору предприятий и организаций (ОКП)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Вручную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7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Сведения о бюджете (уровень бюджета, наименование бюджета, код главы по БК)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6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Способ образования юридического лица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ЕГРЮЛ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08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Сведения о правопреемстве (наименование, ОГРН и код по Сводному Реестру юридического лица, правопреемником которого является организация)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ЕГРЮЛ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7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Сведения о том, что организация находится в процессе ликвидации или реорганизации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ЕГРЮЛ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6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16. 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 прекращения деятельности юридического лица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ЕГРЮЛ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7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17.1.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Сведения о лицевых счетах, открытых организации в территориальном органе Федерального казначейства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Сведения о лицевых счетах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08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17.2.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Сведения о лицевых счетах, открытых организации в финансовом органе субъекта РФ (финансовом органе муниципального образования, органе управления ГВФ РФ)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номера лицевых счетов - вручную, остальное из справочников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08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17.3.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Сведения о счетах, открытых организации в подразделениях Центрального банка Российской Федерации (кредитных организациях (филиалах)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номера банковских счетов - вручную, остальное из справочников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6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Тип организации 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Тип организации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36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Бюджетные полномочия организации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Приложение № 8 к Порядку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7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Сведения о полномочиях организации в сфере закупок товаров, работ, услуг для государственных (муниципальных нужд)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01.01.2017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7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Сведения о юридическом лице, предоставляющем информацию об организации для включения в Сводный реестр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Формируются автоматически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7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Сведения о том, что организация является финансовым органом ППО, органом управления ГВФ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Формируются автоматически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7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Сведения о передаче полномочий финансового органа поселения финансовому органу муниципального района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основе сведений Сводного реестра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08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Иная информация об организации (официальный сайт, номера телефонов, e-</a:t>
                      </a:r>
                      <a:r>
                        <a:rPr lang="ru-RU" sz="10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mail</a:t>
                      </a:r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Вручную (данные будут </a:t>
                      </a:r>
                      <a:r>
                        <a:rPr lang="ru-RU" sz="1000" u="none" strike="noStrike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предзаполнены</a:t>
                      </a:r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 основе bus.gov.ru)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66" marR="6466" marT="646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69296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07225" y="6492875"/>
            <a:ext cx="2133600" cy="365125"/>
          </a:xfrm>
        </p:spPr>
        <p:txBody>
          <a:bodyPr/>
          <a:lstStyle/>
          <a:p>
            <a:pPr>
              <a:defRPr/>
            </a:pPr>
            <a:fld id="{25ECAD16-B356-4657-BCCB-9652C0BD23F0}" type="slidenum">
              <a:rPr lang="ru-RU" b="1" smtClean="0"/>
              <a:pPr>
                <a:defRPr/>
              </a:pPr>
              <a:t>25</a:t>
            </a:fld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0"/>
            <a:ext cx="72728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Вопросы </a:t>
            </a:r>
            <a:r>
              <a:rPr lang="ru-RU" sz="2000" b="1" dirty="0">
                <a:solidFill>
                  <a:srgbClr val="002060"/>
                </a:solidFill>
              </a:rPr>
              <a:t>организации информационного обмена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между </a:t>
            </a:r>
            <a:r>
              <a:rPr lang="ru-RU" sz="2000" b="1" dirty="0">
                <a:solidFill>
                  <a:srgbClr val="002060"/>
                </a:solidFill>
              </a:rPr>
              <a:t>ФНС России и Федеральным казначейством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при </a:t>
            </a:r>
            <a:r>
              <a:rPr lang="ru-RU" sz="2000" b="1" dirty="0">
                <a:solidFill>
                  <a:srgbClr val="002060"/>
                </a:solidFill>
              </a:rPr>
              <a:t>формировании и ведении Сводного реестра 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5517232"/>
            <a:ext cx="86045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6519" y="868740"/>
            <a:ext cx="8784976" cy="56477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pPr marL="36000" algn="just">
              <a:spcBef>
                <a:spcPts val="600"/>
              </a:spcBef>
              <a:spcAft>
                <a:spcPts val="600"/>
              </a:spcAft>
            </a:pPr>
            <a:r>
              <a:rPr lang="ru-RU" sz="1500" b="1" dirty="0"/>
              <a:t>1. Проведение работ по приведению реквизита «код ОКОПФ» ЕГРЮЛ в соответствие Общероссийскому классификатору организационно-правовых форм (ОК 028-2012, ред. 2014</a:t>
            </a:r>
            <a:r>
              <a:rPr lang="ru-RU" sz="1500" b="1" dirty="0" smtClean="0"/>
              <a:t>). </a:t>
            </a:r>
            <a:endParaRPr lang="ru-RU" sz="1500" b="1" dirty="0"/>
          </a:p>
          <a:p>
            <a:pPr marL="36000" algn="just">
              <a:spcBef>
                <a:spcPts val="600"/>
              </a:spcBef>
              <a:spcAft>
                <a:spcPts val="600"/>
              </a:spcAft>
            </a:pPr>
            <a:r>
              <a:rPr lang="ru-RU" sz="1500" i="1" dirty="0"/>
              <a:t>Мероприятия по приведению реквизита «код ОКОПФ» ЕГРЮЛ в соответствие ОКОПФ (ОК 028-2012, ред. 2014) будут проведены ФНС России централизованно на федеральном уровне в срок до 1 июля 2015 года, по остальным юридическим лицам – в срок до 1 декабря 2015 года. До указанного периода будут приниматься коды ОКОПФ, указанные в ЕГРЮЛ, в том числе отличные от действующего классификатора (ОК 028-2012, ред.2014), без блокирования заявок. </a:t>
            </a:r>
          </a:p>
          <a:p>
            <a:pPr marL="36000" algn="just">
              <a:spcBef>
                <a:spcPts val="600"/>
              </a:spcBef>
              <a:spcAft>
                <a:spcPts val="600"/>
              </a:spcAft>
            </a:pPr>
            <a:r>
              <a:rPr lang="ru-RU" sz="1500" b="1" dirty="0"/>
              <a:t>2. При выявлении ошибок в сведениях ЕГРЮЛ территориальные органы Федерального казначейства представляют в территориальные органы ФНС России перечни юридических лиц по соответствующим субъектам Российской Федерации, в сведениях о которых выявлены ошибки, с указанием выявленных ошибок для последующего исправления территориальными органами ФНС России в установленном порядке </a:t>
            </a:r>
            <a:r>
              <a:rPr lang="ru-RU" sz="1500" b="1" i="1" dirty="0"/>
              <a:t>(пункт 6 протокола совещания Минфина России, Федерального казначейства и ФНС России от 03.06.2015 г.) </a:t>
            </a:r>
            <a:endParaRPr lang="ru-RU" sz="1500" b="1" dirty="0"/>
          </a:p>
          <a:p>
            <a:pPr marL="36000" algn="just">
              <a:spcBef>
                <a:spcPts val="600"/>
              </a:spcBef>
              <a:spcAft>
                <a:spcPts val="600"/>
              </a:spcAft>
            </a:pPr>
            <a:r>
              <a:rPr lang="ru-RU" sz="1500" b="1" dirty="0"/>
              <a:t>3. В соответствии с приказом Минфина России от 24.12. 2014 № 163н все реквизиты Сводного реестра в части сведений ЕГРЮЛ обязательны для заполнения, за исключением реквизитов, содержащих пометку «при наличии</a:t>
            </a:r>
            <a:r>
              <a:rPr lang="ru-RU" sz="1500" b="1" dirty="0" smtClean="0"/>
              <a:t>».</a:t>
            </a:r>
            <a:endParaRPr lang="ru-RU" sz="1500" b="1" dirty="0"/>
          </a:p>
          <a:p>
            <a:pPr marL="36000" algn="just">
              <a:spcBef>
                <a:spcPts val="600"/>
              </a:spcBef>
              <a:spcAft>
                <a:spcPts val="600"/>
              </a:spcAft>
            </a:pPr>
            <a:r>
              <a:rPr lang="ru-RU" sz="1500" i="1" dirty="0"/>
              <a:t>В случае отсутствия сведений в ЕГРЮЛ по реквизитам Сводного реестра без пометки «при наличии» необходимо соответствующему юридическому лицу представить в территориальный орган ФНС России по месту нахождения заявление о внесении изменений в сведения о юридическом лице, содержащиеся в ЕГРЮЛ. </a:t>
            </a:r>
          </a:p>
        </p:txBody>
      </p:sp>
    </p:spTree>
    <p:extLst>
      <p:ext uri="{BB962C8B-B14F-4D97-AF65-F5344CB8AC3E}">
        <p14:creationId xmlns:p14="http://schemas.microsoft.com/office/powerpoint/2010/main" val="39206315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07225" y="6492875"/>
            <a:ext cx="2133600" cy="365125"/>
          </a:xfrm>
        </p:spPr>
        <p:txBody>
          <a:bodyPr/>
          <a:lstStyle/>
          <a:p>
            <a:pPr>
              <a:defRPr/>
            </a:pPr>
            <a:fld id="{25ECAD16-B356-4657-BCCB-9652C0BD23F0}" type="slidenum">
              <a:rPr lang="ru-RU" b="1" smtClean="0"/>
              <a:pPr>
                <a:defRPr/>
              </a:pPr>
              <a:t>26</a:t>
            </a:fld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0"/>
            <a:ext cx="74888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Рекомендуемые </a:t>
            </a:r>
            <a:r>
              <a:rPr lang="ru-RU" sz="2000" b="1" dirty="0">
                <a:solidFill>
                  <a:srgbClr val="002060"/>
                </a:solidFill>
              </a:rPr>
              <a:t>мероприятия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для </a:t>
            </a:r>
            <a:r>
              <a:rPr lang="ru-RU" sz="2000" b="1" dirty="0">
                <a:solidFill>
                  <a:srgbClr val="002060"/>
                </a:solidFill>
              </a:rPr>
              <a:t>организации работ </a:t>
            </a:r>
            <a:r>
              <a:rPr lang="ru-RU" sz="2000" b="1" dirty="0" smtClean="0">
                <a:solidFill>
                  <a:srgbClr val="002060"/>
                </a:solidFill>
              </a:rPr>
              <a:t>по </a:t>
            </a:r>
            <a:r>
              <a:rPr lang="ru-RU" sz="2000" b="1" dirty="0">
                <a:solidFill>
                  <a:srgbClr val="002060"/>
                </a:solidFill>
              </a:rPr>
              <a:t>формированию информации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для </a:t>
            </a:r>
            <a:r>
              <a:rPr lang="ru-RU" sz="2000" b="1" dirty="0">
                <a:solidFill>
                  <a:srgbClr val="002060"/>
                </a:solidFill>
              </a:rPr>
              <a:t>включения в Сводный реестр 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5517232"/>
            <a:ext cx="86045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1318" y="1052736"/>
            <a:ext cx="8928992" cy="5555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0" algn="just">
              <a:spcBef>
                <a:spcPts val="300"/>
              </a:spcBef>
              <a:spcAft>
                <a:spcPts val="300"/>
              </a:spcAft>
            </a:pPr>
            <a:r>
              <a:rPr lang="ru-RU" sz="1500" b="1" dirty="0" smtClean="0"/>
              <a:t>1</a:t>
            </a:r>
            <a:r>
              <a:rPr lang="ru-RU" sz="1500" b="1" dirty="0"/>
              <a:t>. Сформировать на уровне субъекта Российской Федерации рабочую группу, включающую: </a:t>
            </a:r>
            <a:endParaRPr lang="ru-RU" sz="1500" dirty="0"/>
          </a:p>
          <a:p>
            <a:pPr marL="468000" indent="-28575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ru-RU" sz="1500" dirty="0" smtClean="0"/>
              <a:t>представителей </a:t>
            </a:r>
            <a:r>
              <a:rPr lang="ru-RU" sz="1500" dirty="0"/>
              <a:t>финансовых органов субъекта Российской Федерации, наиболее крупных муниципальных образований; </a:t>
            </a:r>
          </a:p>
          <a:p>
            <a:pPr marL="468000" indent="-285750" algn="just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500" dirty="0" smtClean="0"/>
              <a:t>территориальных </a:t>
            </a:r>
            <a:r>
              <a:rPr lang="ru-RU" sz="1500" dirty="0"/>
              <a:t>органов Федерального казначейства и ФНС России; </a:t>
            </a:r>
          </a:p>
          <a:p>
            <a:pPr marL="468000" indent="-285750" algn="just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500" dirty="0" smtClean="0"/>
              <a:t>органов </a:t>
            </a:r>
            <a:r>
              <a:rPr lang="ru-RU" sz="1500" dirty="0"/>
              <a:t>государственной власти субъектов Российской Федерации, имеющих наибольшее количество подведомственных организаций, в отношении которых они являются </a:t>
            </a:r>
            <a:r>
              <a:rPr lang="ru-RU" sz="1500" dirty="0" smtClean="0"/>
              <a:t>учредителями</a:t>
            </a:r>
          </a:p>
          <a:p>
            <a:pPr marL="36000" algn="just">
              <a:spcBef>
                <a:spcPts val="600"/>
              </a:spcBef>
              <a:spcAft>
                <a:spcPts val="300"/>
              </a:spcAft>
            </a:pPr>
            <a:r>
              <a:rPr lang="ru-RU" sz="1500" b="1" dirty="0" smtClean="0"/>
              <a:t> </a:t>
            </a:r>
            <a:r>
              <a:rPr lang="ru-RU" sz="1500" b="1" dirty="0"/>
              <a:t>2. Обеспечить </a:t>
            </a:r>
            <a:r>
              <a:rPr lang="ru-RU" sz="1500" b="1" dirty="0" smtClean="0"/>
              <a:t>сбор:</a:t>
            </a:r>
          </a:p>
          <a:p>
            <a:pPr marL="468000" indent="-285750" algn="just">
              <a:spcBef>
                <a:spcPts val="300"/>
              </a:spcBef>
              <a:spcAft>
                <a:spcPts val="300"/>
              </a:spcAft>
              <a:buFont typeface="Wingdings" pitchFamily="2" charset="2"/>
              <a:buChar char="Ø"/>
            </a:pPr>
            <a:r>
              <a:rPr lang="ru-RU" sz="1500" b="1" dirty="0" smtClean="0"/>
              <a:t> </a:t>
            </a:r>
            <a:r>
              <a:rPr lang="ru-RU" sz="1500" dirty="0"/>
              <a:t>данных об организациях, информация о которых подлежит включению финансовым органом субъекта Российской Федерации в Сводный </a:t>
            </a:r>
            <a:r>
              <a:rPr lang="ru-RU" sz="1500" dirty="0" smtClean="0"/>
              <a:t>реестр</a:t>
            </a:r>
            <a:r>
              <a:rPr lang="ru-RU" sz="1500" dirty="0"/>
              <a:t>;</a:t>
            </a:r>
            <a:endParaRPr lang="ru-RU" sz="1500" dirty="0" smtClean="0"/>
          </a:p>
          <a:p>
            <a:pPr marL="468000" indent="-285750" algn="just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500" dirty="0" smtClean="0"/>
              <a:t>сведений </a:t>
            </a:r>
            <a:r>
              <a:rPr lang="ru-RU" sz="1500" dirty="0"/>
              <a:t>по указанным организациям, которые необходимо изменить в </a:t>
            </a:r>
            <a:r>
              <a:rPr lang="ru-RU" sz="1500" dirty="0" smtClean="0"/>
              <a:t>ЕГРЮЛ;</a:t>
            </a:r>
          </a:p>
          <a:p>
            <a:pPr marL="468000" indent="-285750" algn="just">
              <a:spcBef>
                <a:spcPts val="3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ru-RU" sz="1500" dirty="0" smtClean="0"/>
              <a:t> </a:t>
            </a:r>
            <a:r>
              <a:rPr lang="ru-RU" sz="1500" dirty="0"/>
              <a:t>а также сведений, по которым необходимо обеспечить ввод данных при формировании Сводного реестра (письмо Минфина России от 5 июня 2015 г. № 21-03-05/33819</a:t>
            </a:r>
            <a:r>
              <a:rPr lang="ru-RU" sz="1500" dirty="0" smtClean="0"/>
              <a:t>) </a:t>
            </a:r>
          </a:p>
          <a:p>
            <a:pPr marL="36000" algn="just">
              <a:spcBef>
                <a:spcPts val="600"/>
              </a:spcBef>
              <a:spcAft>
                <a:spcPts val="600"/>
              </a:spcAft>
            </a:pPr>
            <a:r>
              <a:rPr lang="ru-RU" sz="1500" b="1" dirty="0" smtClean="0"/>
              <a:t>3</a:t>
            </a:r>
            <a:r>
              <a:rPr lang="ru-RU" sz="1500" b="1" dirty="0"/>
              <a:t>. Разработать регламент формирования и ведения Сводного реестра в отношении организаций, созданных субъектом Российской Федерации, а также иных </a:t>
            </a:r>
            <a:r>
              <a:rPr lang="ru-RU" sz="1500" b="1" dirty="0" err="1"/>
              <a:t>неучастников</a:t>
            </a:r>
            <a:r>
              <a:rPr lang="ru-RU" sz="1500" b="1" dirty="0"/>
              <a:t> бюджетного процесса, получающих средства из бюджета субъекта Российской Федерации. </a:t>
            </a:r>
            <a:endParaRPr lang="ru-RU" sz="1500" b="1" dirty="0" smtClean="0"/>
          </a:p>
          <a:p>
            <a:pPr marL="36000" algn="just">
              <a:spcBef>
                <a:spcPts val="600"/>
              </a:spcBef>
              <a:spcAft>
                <a:spcPts val="600"/>
              </a:spcAft>
            </a:pPr>
            <a:r>
              <a:rPr lang="ru-RU" sz="1500" b="1" dirty="0" smtClean="0"/>
              <a:t>4</a:t>
            </a:r>
            <a:r>
              <a:rPr lang="ru-RU" sz="1500" b="1" dirty="0"/>
              <a:t>. Обеспечить мониторинг формирования Сводного реестра в отношении организаций, созданных субъектом Российской Федерации, а также иных </a:t>
            </a:r>
            <a:r>
              <a:rPr lang="ru-RU" sz="1500" b="1" dirty="0" err="1"/>
              <a:t>неучастников</a:t>
            </a:r>
            <a:r>
              <a:rPr lang="ru-RU" sz="1500" b="1" dirty="0"/>
              <a:t> бюджетного процесса, получающих средства из бюджета субъекта Российской Федерации. </a:t>
            </a:r>
            <a:endParaRPr lang="ru-RU" sz="1500" b="1" dirty="0" smtClean="0"/>
          </a:p>
          <a:p>
            <a:pPr marL="36000" algn="just">
              <a:spcBef>
                <a:spcPts val="600"/>
              </a:spcBef>
              <a:spcAft>
                <a:spcPts val="600"/>
              </a:spcAft>
            </a:pPr>
            <a:r>
              <a:rPr lang="ru-RU" sz="1500" b="1" dirty="0" smtClean="0"/>
              <a:t>5</a:t>
            </a:r>
            <a:r>
              <a:rPr lang="ru-RU" sz="1500" b="1" dirty="0"/>
              <a:t>. Рекомендовать проведение мероприятий, аналогичных вышеуказанным мероприятиям 1-4, соответственно на уровне муниципальных образований </a:t>
            </a:r>
            <a:endParaRPr lang="ru-RU" sz="1500" dirty="0"/>
          </a:p>
        </p:txBody>
      </p:sp>
    </p:spTree>
    <p:extLst>
      <p:ext uri="{BB962C8B-B14F-4D97-AF65-F5344CB8AC3E}">
        <p14:creationId xmlns:p14="http://schemas.microsoft.com/office/powerpoint/2010/main" val="3920631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1" descr="C:\Documents and Settings\2741\Рабочий стол\Слайды Артюхину\Шапка 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102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5875" y="6580188"/>
            <a:ext cx="915987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0" name="Прямоугольник 4"/>
          <p:cNvSpPr>
            <a:spLocks noChangeArrowheads="1"/>
          </p:cNvSpPr>
          <p:nvPr/>
        </p:nvSpPr>
        <p:spPr bwMode="auto">
          <a:xfrm>
            <a:off x="4929188" y="2643188"/>
            <a:ext cx="8858250" cy="215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 dirty="0"/>
              <a:t>	</a:t>
            </a:r>
          </a:p>
          <a:p>
            <a:pPr algn="just"/>
            <a:endParaRPr lang="ru-RU" altLang="ru-RU" sz="2400" b="1" u="sng" dirty="0">
              <a:solidFill>
                <a:srgbClr val="FF0000"/>
              </a:solidFill>
            </a:endParaRPr>
          </a:p>
          <a:p>
            <a:pPr algn="just"/>
            <a:endParaRPr lang="ru-RU" altLang="ru-RU" sz="2400" b="1" u="sng" dirty="0">
              <a:solidFill>
                <a:srgbClr val="FF0000"/>
              </a:solidFill>
            </a:endParaRPr>
          </a:p>
          <a:p>
            <a:pPr algn="just"/>
            <a:endParaRPr lang="ru-RU" altLang="ru-RU" sz="2400" b="1" dirty="0"/>
          </a:p>
          <a:p>
            <a:pPr algn="just"/>
            <a:endParaRPr lang="ru-RU" altLang="ru-RU" b="1" dirty="0"/>
          </a:p>
          <a:p>
            <a:pPr algn="just"/>
            <a:r>
              <a:rPr lang="ru-RU" altLang="ru-RU" b="1" dirty="0"/>
              <a:t>	</a:t>
            </a:r>
            <a:endParaRPr lang="ru-RU" altLang="ru-RU" dirty="0"/>
          </a:p>
          <a:p>
            <a:pPr algn="just"/>
            <a:endParaRPr lang="ru-RU" altLang="ru-RU" sz="1400" dirty="0"/>
          </a:p>
        </p:txBody>
      </p:sp>
      <p:sp>
        <p:nvSpPr>
          <p:cNvPr id="39941" name="Text Box 10"/>
          <p:cNvSpPr txBox="1">
            <a:spLocks noChangeArrowheads="1"/>
          </p:cNvSpPr>
          <p:nvPr/>
        </p:nvSpPr>
        <p:spPr bwMode="auto">
          <a:xfrm>
            <a:off x="1979613" y="5445125"/>
            <a:ext cx="2736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 sz="1800" dirty="0">
              <a:latin typeface="Arial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11988" y="6227763"/>
            <a:ext cx="2133600" cy="476250"/>
          </a:xfrm>
        </p:spPr>
        <p:txBody>
          <a:bodyPr/>
          <a:lstStyle/>
          <a:p>
            <a:pPr>
              <a:defRPr/>
            </a:pPr>
            <a:fld id="{2B268FE7-918A-4B39-BCA7-A25DC9EAA77A}" type="slidenum">
              <a:rPr lang="ru-RU" smtClean="0"/>
              <a:pPr>
                <a:defRPr/>
              </a:pPr>
              <a:t>27</a:t>
            </a:fld>
            <a:endParaRPr lang="ru-RU" dirty="0"/>
          </a:p>
        </p:txBody>
      </p:sp>
      <p:sp>
        <p:nvSpPr>
          <p:cNvPr id="39943" name="Прямоугольник 2"/>
          <p:cNvSpPr>
            <a:spLocks noChangeArrowheads="1"/>
          </p:cNvSpPr>
          <p:nvPr/>
        </p:nvSpPr>
        <p:spPr bwMode="auto">
          <a:xfrm>
            <a:off x="250825" y="1268413"/>
            <a:ext cx="8532813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4000" dirty="0">
              <a:solidFill>
                <a:srgbClr val="FF3300"/>
              </a:solidFill>
              <a:cs typeface="Times New Roman" pitchFamily="18" charset="0"/>
            </a:endParaRPr>
          </a:p>
          <a:p>
            <a:pPr algn="ctr"/>
            <a:r>
              <a:rPr lang="ru-RU" sz="4400" dirty="0">
                <a:solidFill>
                  <a:srgbClr val="FF3300"/>
                </a:solidFill>
                <a:cs typeface="Times New Roman" pitchFamily="18" charset="0"/>
              </a:rPr>
              <a:t>Спасибо за внимание!!!</a:t>
            </a:r>
          </a:p>
          <a:p>
            <a:pPr algn="ctr"/>
            <a:endParaRPr lang="ru-RU" sz="4000" dirty="0">
              <a:solidFill>
                <a:srgbClr val="FF3300"/>
              </a:solidFill>
              <a:cs typeface="Times New Roman" pitchFamily="18" charset="0"/>
            </a:endParaRPr>
          </a:p>
        </p:txBody>
      </p:sp>
      <p:sp>
        <p:nvSpPr>
          <p:cNvPr id="16386" name="Text Box 5"/>
          <p:cNvSpPr txBox="1">
            <a:spLocks noChangeArrowheads="1"/>
          </p:cNvSpPr>
          <p:nvPr/>
        </p:nvSpPr>
        <p:spPr bwMode="auto">
          <a:xfrm>
            <a:off x="925513" y="115888"/>
            <a:ext cx="74168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900" b="1" dirty="0">
                <a:solidFill>
                  <a:srgbClr val="002776"/>
                </a:solidFill>
                <a:cs typeface="Times New Roman" pitchFamily="18" charset="0"/>
              </a:rPr>
              <a:t>Межрегиональное операционное управление</a:t>
            </a:r>
          </a:p>
          <a:p>
            <a:pPr algn="ctr"/>
            <a:r>
              <a:rPr lang="ru-RU" sz="1900" b="1" dirty="0">
                <a:solidFill>
                  <a:srgbClr val="002776"/>
                </a:solidFill>
                <a:cs typeface="Times New Roman" pitchFamily="18" charset="0"/>
              </a:rPr>
              <a:t> Федерального казначейства</a:t>
            </a:r>
            <a:endParaRPr lang="ru-RU" sz="190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851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237288"/>
            <a:ext cx="2133600" cy="365125"/>
          </a:xfrm>
        </p:spPr>
        <p:txBody>
          <a:bodyPr/>
          <a:lstStyle/>
          <a:p>
            <a:pPr>
              <a:defRPr/>
            </a:pPr>
            <a:fld id="{8E59B4E5-B626-49E1-9A87-C8EAC97D3030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21506" name="Прямоугольник 2"/>
          <p:cNvSpPr>
            <a:spLocks noChangeArrowheads="1"/>
          </p:cNvSpPr>
          <p:nvPr/>
        </p:nvSpPr>
        <p:spPr bwMode="auto">
          <a:xfrm>
            <a:off x="250825" y="3352285"/>
            <a:ext cx="85709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1800" dirty="0"/>
              <a:t>	</a:t>
            </a:r>
            <a:endParaRPr lang="ru-RU" sz="1800" dirty="0">
              <a:latin typeface="Times New Roman" pitchFamily="18" charset="0"/>
              <a:cs typeface="Times New Roman" pitchFamily="18" charset="0"/>
              <a:hlinkClick r:id="rId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0"/>
            <a:ext cx="7272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  <a:p>
            <a:pPr algn="ctr"/>
            <a:r>
              <a:rPr lang="ru-RU" sz="2000" b="1" dirty="0">
                <a:solidFill>
                  <a:srgbClr val="002060"/>
                </a:solidFill>
              </a:rPr>
              <a:t>Порядок формирования и ведения Сводного </a:t>
            </a:r>
            <a:r>
              <a:rPr lang="ru-RU" sz="2000" b="1" dirty="0" smtClean="0">
                <a:solidFill>
                  <a:srgbClr val="002060"/>
                </a:solidFill>
              </a:rPr>
              <a:t>реестра (1) 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052736"/>
            <a:ext cx="871296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700" b="1" dirty="0" smtClean="0">
                <a:solidFill>
                  <a:srgbClr val="FF0000"/>
                </a:solidFill>
              </a:rPr>
              <a:t>Приказ </a:t>
            </a:r>
            <a:r>
              <a:rPr lang="ru-RU" sz="1700" b="1" dirty="0">
                <a:solidFill>
                  <a:srgbClr val="FF0000"/>
                </a:solidFill>
              </a:rPr>
              <a:t>Министерства финансов Российской Федерации </a:t>
            </a:r>
            <a:endParaRPr lang="ru-RU" sz="17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1700" b="1" dirty="0" smtClean="0">
                <a:solidFill>
                  <a:srgbClr val="FF0000"/>
                </a:solidFill>
              </a:rPr>
              <a:t>от </a:t>
            </a:r>
            <a:r>
              <a:rPr lang="ru-RU" sz="1700" b="1" dirty="0">
                <a:solidFill>
                  <a:srgbClr val="FF0000"/>
                </a:solidFill>
              </a:rPr>
              <a:t>23 декабря 2014 года </a:t>
            </a:r>
            <a:r>
              <a:rPr lang="ru-RU" sz="1700" b="1" dirty="0" smtClean="0">
                <a:solidFill>
                  <a:srgbClr val="FF0000"/>
                </a:solidFill>
              </a:rPr>
              <a:t>№ 163н  </a:t>
            </a:r>
            <a:r>
              <a:rPr lang="ru-RU" sz="1700" b="1" dirty="0">
                <a:solidFill>
                  <a:srgbClr val="FF0000"/>
                </a:solidFill>
              </a:rPr>
              <a:t>«О порядке формирования и ведения </a:t>
            </a:r>
            <a:endParaRPr lang="ru-RU" sz="17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1700" b="1" dirty="0" smtClean="0">
                <a:solidFill>
                  <a:srgbClr val="FF0000"/>
                </a:solidFill>
              </a:rPr>
              <a:t>реестра участников </a:t>
            </a:r>
            <a:r>
              <a:rPr lang="ru-RU" sz="1700" b="1" dirty="0">
                <a:solidFill>
                  <a:srgbClr val="FF0000"/>
                </a:solidFill>
              </a:rPr>
              <a:t>бюджетного процесса, </a:t>
            </a:r>
            <a:r>
              <a:rPr lang="ru-RU" sz="1700" b="1" dirty="0" smtClean="0">
                <a:solidFill>
                  <a:srgbClr val="FF0000"/>
                </a:solidFill>
              </a:rPr>
              <a:t>а </a:t>
            </a:r>
            <a:r>
              <a:rPr lang="ru-RU" sz="1700" b="1" dirty="0">
                <a:solidFill>
                  <a:srgbClr val="FF0000"/>
                </a:solidFill>
              </a:rPr>
              <a:t>также </a:t>
            </a:r>
            <a:r>
              <a:rPr lang="ru-RU" sz="1700" b="1" dirty="0" smtClean="0">
                <a:solidFill>
                  <a:srgbClr val="FF0000"/>
                </a:solidFill>
              </a:rPr>
              <a:t>юридических </a:t>
            </a:r>
            <a:r>
              <a:rPr lang="ru-RU" sz="1700" b="1" dirty="0">
                <a:solidFill>
                  <a:srgbClr val="FF0000"/>
                </a:solidFill>
              </a:rPr>
              <a:t>лиц, </a:t>
            </a:r>
            <a:endParaRPr lang="ru-RU" sz="17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1700" b="1" dirty="0" smtClean="0">
                <a:solidFill>
                  <a:srgbClr val="FF0000"/>
                </a:solidFill>
              </a:rPr>
              <a:t>не </a:t>
            </a:r>
            <a:r>
              <a:rPr lang="ru-RU" sz="1700" b="1" dirty="0">
                <a:solidFill>
                  <a:srgbClr val="FF0000"/>
                </a:solidFill>
              </a:rPr>
              <a:t>являющихся участниками бюджетного </a:t>
            </a:r>
            <a:r>
              <a:rPr lang="ru-RU" sz="1700" b="1" dirty="0" smtClean="0">
                <a:solidFill>
                  <a:srgbClr val="FF0000"/>
                </a:solidFill>
              </a:rPr>
              <a:t>процесса» (далее – Порядок)</a:t>
            </a:r>
            <a:endParaRPr lang="ru-RU" sz="17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7176" y="2348880"/>
            <a:ext cx="8641655" cy="398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b="1" dirty="0"/>
              <a:t> </a:t>
            </a:r>
            <a:r>
              <a:rPr lang="ru-RU" sz="1500" b="1" dirty="0" smtClean="0"/>
              <a:t>            </a:t>
            </a:r>
            <a:r>
              <a:rPr lang="ru-RU" sz="1400" b="1" u="sng" dirty="0" smtClean="0"/>
              <a:t>Пункт </a:t>
            </a:r>
            <a:r>
              <a:rPr lang="ru-RU" sz="1400" b="1" u="sng" dirty="0"/>
              <a:t>4 </a:t>
            </a:r>
            <a:r>
              <a:rPr lang="ru-RU" sz="1400" b="1" u="sng" dirty="0" smtClean="0"/>
              <a:t>Приказа № 163н:</a:t>
            </a:r>
          </a:p>
          <a:p>
            <a:pPr algn="just"/>
            <a:r>
              <a:rPr lang="ru-RU" sz="1400" b="1" dirty="0" smtClean="0"/>
              <a:t>    Обеспечить </a:t>
            </a:r>
            <a:r>
              <a:rPr lang="ru-RU" sz="1400" b="1" dirty="0"/>
              <a:t>в соответствии с Порядком включение информации и документов в Сводный реестр финансовым органам субъектов Российской Федерации, финансовым органам муниципальных образований, органам управления территориальными государственными внебюджетными фондами - </a:t>
            </a:r>
            <a:r>
              <a:rPr lang="ru-RU" sz="1400" b="1" dirty="0">
                <a:solidFill>
                  <a:srgbClr val="FF0000"/>
                </a:solidFill>
              </a:rPr>
              <a:t>не позднее 1 января 2016 </a:t>
            </a:r>
            <a:r>
              <a:rPr lang="ru-RU" sz="1400" b="1" dirty="0" smtClean="0">
                <a:solidFill>
                  <a:srgbClr val="FF0000"/>
                </a:solidFill>
              </a:rPr>
              <a:t>года</a:t>
            </a:r>
            <a:r>
              <a:rPr lang="ru-RU" sz="1400" b="1" dirty="0" smtClean="0"/>
              <a:t> </a:t>
            </a:r>
          </a:p>
          <a:p>
            <a:endParaRPr lang="ru-RU" sz="1400" b="1" dirty="0"/>
          </a:p>
          <a:p>
            <a:r>
              <a:rPr lang="ru-RU" sz="1400" b="1" dirty="0" smtClean="0"/>
              <a:t>             </a:t>
            </a:r>
            <a:r>
              <a:rPr lang="ru-RU" sz="1400" b="1" u="sng" dirty="0" smtClean="0"/>
              <a:t>Пункт 2 Порядка, утвержденного Приказом  № 163н:</a:t>
            </a:r>
          </a:p>
          <a:p>
            <a:r>
              <a:rPr lang="ru-RU" sz="1400" b="1" dirty="0" smtClean="0"/>
              <a:t>      В </a:t>
            </a:r>
            <a:r>
              <a:rPr lang="ru-RU" sz="1400" b="1" dirty="0"/>
              <a:t>Сводный реестр включается информация о следующих организациях: </a:t>
            </a:r>
            <a:endParaRPr lang="ru-RU" sz="1400" b="1" dirty="0" smtClean="0"/>
          </a:p>
          <a:p>
            <a:pPr algn="just"/>
            <a:r>
              <a:rPr lang="ru-RU" sz="1400" b="1" dirty="0" smtClean="0"/>
              <a:t>а</a:t>
            </a:r>
            <a:r>
              <a:rPr lang="ru-RU" sz="1400" b="1" dirty="0"/>
              <a:t>) участниках бюджетного процесса и их обособленных подразделениях; </a:t>
            </a:r>
            <a:endParaRPr lang="ru-RU" sz="1400" b="1" dirty="0" smtClean="0"/>
          </a:p>
          <a:p>
            <a:pPr algn="just"/>
            <a:r>
              <a:rPr lang="ru-RU" sz="1400" b="1" dirty="0" smtClean="0"/>
              <a:t>б</a:t>
            </a:r>
            <a:r>
              <a:rPr lang="ru-RU" sz="1400" b="1" dirty="0"/>
              <a:t>) о юридических лицах, не являющихся участниками бюджетного процесса, и их обособленных подразделениях: </a:t>
            </a:r>
            <a:endParaRPr lang="ru-RU" sz="1400" dirty="0"/>
          </a:p>
          <a:p>
            <a:pPr algn="just"/>
            <a:r>
              <a:rPr lang="ru-RU" sz="1400" dirty="0" smtClean="0"/>
              <a:t>         </a:t>
            </a:r>
            <a:r>
              <a:rPr lang="ru-RU" sz="1400" b="1" dirty="0"/>
              <a:t>государственных (муниципальных) автономных и бюджетных учреждениях; </a:t>
            </a:r>
            <a:endParaRPr lang="ru-RU" sz="1400" dirty="0"/>
          </a:p>
          <a:p>
            <a:pPr algn="just"/>
            <a:r>
              <a:rPr lang="ru-RU" sz="1400" dirty="0"/>
              <a:t> </a:t>
            </a:r>
            <a:r>
              <a:rPr lang="ru-RU" sz="1400" dirty="0" smtClean="0"/>
              <a:t>        </a:t>
            </a:r>
            <a:r>
              <a:rPr lang="ru-RU" sz="1400" b="1" dirty="0" smtClean="0"/>
              <a:t>государственных </a:t>
            </a:r>
            <a:r>
              <a:rPr lang="ru-RU" sz="1400" b="1" dirty="0"/>
              <a:t>(муниципальных) унитарных предприятиях – получателях субсидий из соответствующих бюджетов; </a:t>
            </a:r>
            <a:endParaRPr lang="ru-RU" sz="1400" dirty="0"/>
          </a:p>
          <a:p>
            <a:pPr algn="just"/>
            <a:r>
              <a:rPr lang="ru-RU" sz="1400" dirty="0"/>
              <a:t> </a:t>
            </a:r>
            <a:r>
              <a:rPr lang="ru-RU" sz="1400" dirty="0" smtClean="0"/>
              <a:t>        </a:t>
            </a:r>
            <a:r>
              <a:rPr lang="ru-RU" sz="1400" b="1" dirty="0" smtClean="0"/>
              <a:t>государственных </a:t>
            </a:r>
            <a:r>
              <a:rPr lang="ru-RU" sz="1400" b="1" dirty="0"/>
              <a:t>(муниципальных) унитарных предприятиях, которым государственными (муниципальными) заказчиками переданы полномочия государственного (муниципального) заказчика по заключению и исполнению государственных (муниципальных) контрактов; </a:t>
            </a:r>
            <a:endParaRPr lang="ru-RU" sz="1400" dirty="0"/>
          </a:p>
          <a:p>
            <a:pPr algn="just"/>
            <a:r>
              <a:rPr lang="ru-RU" sz="1400" dirty="0"/>
              <a:t> </a:t>
            </a:r>
            <a:r>
              <a:rPr lang="ru-RU" sz="1400" dirty="0" smtClean="0"/>
              <a:t>        </a:t>
            </a:r>
            <a:r>
              <a:rPr lang="ru-RU" sz="1400" b="1" dirty="0" smtClean="0"/>
              <a:t>иных </a:t>
            </a:r>
            <a:r>
              <a:rPr lang="ru-RU" sz="1400" b="1" dirty="0" err="1"/>
              <a:t>неучастниках</a:t>
            </a:r>
            <a:r>
              <a:rPr lang="ru-RU" sz="1400" b="1" dirty="0"/>
              <a:t> бюджетного </a:t>
            </a:r>
            <a:r>
              <a:rPr lang="ru-RU" sz="1400" b="1" dirty="0" smtClean="0"/>
              <a:t>процесса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344722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237288"/>
            <a:ext cx="2133600" cy="365125"/>
          </a:xfrm>
        </p:spPr>
        <p:txBody>
          <a:bodyPr/>
          <a:lstStyle/>
          <a:p>
            <a:pPr>
              <a:defRPr/>
            </a:pPr>
            <a:fld id="{8E59B4E5-B626-49E1-9A87-C8EAC97D3030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21506" name="Прямоугольник 2"/>
          <p:cNvSpPr>
            <a:spLocks noChangeArrowheads="1"/>
          </p:cNvSpPr>
          <p:nvPr/>
        </p:nvSpPr>
        <p:spPr bwMode="auto">
          <a:xfrm>
            <a:off x="250825" y="3352285"/>
            <a:ext cx="85709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1800" dirty="0"/>
              <a:t>	</a:t>
            </a:r>
            <a:endParaRPr lang="ru-RU" sz="1800" dirty="0">
              <a:latin typeface="Times New Roman" pitchFamily="18" charset="0"/>
              <a:cs typeface="Times New Roman" pitchFamily="18" charset="0"/>
              <a:hlinkClick r:id="rId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0"/>
            <a:ext cx="7272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  <a:p>
            <a:pPr algn="ctr"/>
            <a:r>
              <a:rPr lang="ru-RU" sz="2000" b="1" dirty="0">
                <a:solidFill>
                  <a:srgbClr val="002060"/>
                </a:solidFill>
              </a:rPr>
              <a:t>Порядок формирования и ведения Сводного </a:t>
            </a:r>
            <a:r>
              <a:rPr lang="ru-RU" sz="2000" b="1" dirty="0" smtClean="0">
                <a:solidFill>
                  <a:srgbClr val="002060"/>
                </a:solidFill>
              </a:rPr>
              <a:t>реестра (2) 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052736"/>
            <a:ext cx="871296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700" b="1" dirty="0" smtClean="0">
                <a:solidFill>
                  <a:srgbClr val="FF0000"/>
                </a:solidFill>
              </a:rPr>
              <a:t>Приказ </a:t>
            </a:r>
            <a:r>
              <a:rPr lang="ru-RU" sz="1700" b="1" dirty="0">
                <a:solidFill>
                  <a:srgbClr val="FF0000"/>
                </a:solidFill>
              </a:rPr>
              <a:t>Министерства финансов Российской Федерации </a:t>
            </a:r>
            <a:endParaRPr lang="ru-RU" sz="17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1700" b="1" dirty="0" smtClean="0">
                <a:solidFill>
                  <a:srgbClr val="FF0000"/>
                </a:solidFill>
              </a:rPr>
              <a:t>от </a:t>
            </a:r>
            <a:r>
              <a:rPr lang="ru-RU" sz="1700" b="1" dirty="0">
                <a:solidFill>
                  <a:srgbClr val="FF0000"/>
                </a:solidFill>
              </a:rPr>
              <a:t>23 декабря 2014 года </a:t>
            </a:r>
            <a:r>
              <a:rPr lang="ru-RU" sz="1700" b="1" dirty="0" smtClean="0">
                <a:solidFill>
                  <a:srgbClr val="FF0000"/>
                </a:solidFill>
              </a:rPr>
              <a:t>№ 163н  </a:t>
            </a:r>
            <a:r>
              <a:rPr lang="ru-RU" sz="1700" b="1" dirty="0">
                <a:solidFill>
                  <a:srgbClr val="FF0000"/>
                </a:solidFill>
              </a:rPr>
              <a:t>«О порядке формирования и ведения </a:t>
            </a:r>
            <a:endParaRPr lang="ru-RU" sz="17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1700" b="1" dirty="0" smtClean="0">
                <a:solidFill>
                  <a:srgbClr val="FF0000"/>
                </a:solidFill>
              </a:rPr>
              <a:t>реестра участников </a:t>
            </a:r>
            <a:r>
              <a:rPr lang="ru-RU" sz="1700" b="1" dirty="0">
                <a:solidFill>
                  <a:srgbClr val="FF0000"/>
                </a:solidFill>
              </a:rPr>
              <a:t>бюджетного процесса, </a:t>
            </a:r>
            <a:r>
              <a:rPr lang="ru-RU" sz="1700" b="1" dirty="0" smtClean="0">
                <a:solidFill>
                  <a:srgbClr val="FF0000"/>
                </a:solidFill>
              </a:rPr>
              <a:t>а </a:t>
            </a:r>
            <a:r>
              <a:rPr lang="ru-RU" sz="1700" b="1" dirty="0">
                <a:solidFill>
                  <a:srgbClr val="FF0000"/>
                </a:solidFill>
              </a:rPr>
              <a:t>также </a:t>
            </a:r>
            <a:r>
              <a:rPr lang="ru-RU" sz="1700" b="1" dirty="0" smtClean="0">
                <a:solidFill>
                  <a:srgbClr val="FF0000"/>
                </a:solidFill>
              </a:rPr>
              <a:t>юридических </a:t>
            </a:r>
            <a:r>
              <a:rPr lang="ru-RU" sz="1700" b="1" dirty="0">
                <a:solidFill>
                  <a:srgbClr val="FF0000"/>
                </a:solidFill>
              </a:rPr>
              <a:t>лиц, </a:t>
            </a:r>
            <a:endParaRPr lang="ru-RU" sz="17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1700" b="1" dirty="0" smtClean="0">
                <a:solidFill>
                  <a:srgbClr val="FF0000"/>
                </a:solidFill>
              </a:rPr>
              <a:t>не </a:t>
            </a:r>
            <a:r>
              <a:rPr lang="ru-RU" sz="1700" b="1" dirty="0">
                <a:solidFill>
                  <a:srgbClr val="FF0000"/>
                </a:solidFill>
              </a:rPr>
              <a:t>являющихся участниками бюджетного </a:t>
            </a:r>
            <a:r>
              <a:rPr lang="ru-RU" sz="1700" b="1" dirty="0" smtClean="0">
                <a:solidFill>
                  <a:srgbClr val="FF0000"/>
                </a:solidFill>
              </a:rPr>
              <a:t>процесса» (далее – Порядок)</a:t>
            </a:r>
            <a:endParaRPr lang="ru-RU" sz="17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7176" y="2348880"/>
            <a:ext cx="8641655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             </a:t>
            </a:r>
            <a:r>
              <a:rPr lang="ru-RU" sz="1400" b="1" u="sng" dirty="0" smtClean="0"/>
              <a:t>Пункты 3, 13 Порядка, утвержденного Приказом  № 163н:</a:t>
            </a:r>
          </a:p>
          <a:p>
            <a:endParaRPr lang="ru-RU" sz="1400" b="1" u="sng" dirty="0" smtClean="0"/>
          </a:p>
          <a:p>
            <a:pPr algn="just">
              <a:tabLst>
                <a:tab pos="542925" algn="l"/>
              </a:tabLst>
            </a:pPr>
            <a:r>
              <a:rPr lang="ru-RU" sz="1400" dirty="0" smtClean="0"/>
              <a:t>	</a:t>
            </a:r>
            <a:r>
              <a:rPr lang="ru-RU" sz="1400" b="1" dirty="0" smtClean="0"/>
              <a:t>Ведение </a:t>
            </a:r>
            <a:r>
              <a:rPr lang="ru-RU" sz="1400" b="1" dirty="0"/>
              <a:t>Сводного реестра осуществляется Федеральным казначейством (территориальными органами Федерального казначейства) (далее - Федеральное казначейство) в электронной форме в государственной информационной системе управления общественными финансами "Электронный бюджет" (далее - информационная система) путем </a:t>
            </a:r>
            <a:r>
              <a:rPr lang="ru-RU" sz="1400" b="1" dirty="0" smtClean="0"/>
              <a:t>заполнения </a:t>
            </a:r>
            <a:r>
              <a:rPr lang="ru-RU" sz="1400" b="1" dirty="0"/>
              <a:t>экранных форм </a:t>
            </a:r>
            <a:r>
              <a:rPr lang="ru-RU" sz="1400" b="1" dirty="0" smtClean="0"/>
              <a:t>веб-интерфейса и формирования </a:t>
            </a:r>
            <a:r>
              <a:rPr lang="ru-RU" sz="1400" b="1" dirty="0"/>
              <a:t>и изменения реестровых </a:t>
            </a:r>
            <a:r>
              <a:rPr lang="ru-RU" sz="1400" b="1" dirty="0" smtClean="0"/>
              <a:t>записей</a:t>
            </a:r>
          </a:p>
          <a:p>
            <a:pPr>
              <a:tabLst>
                <a:tab pos="266700" algn="l"/>
              </a:tabLst>
            </a:pPr>
            <a:endParaRPr lang="ru-RU" sz="1400" dirty="0" smtClean="0"/>
          </a:p>
          <a:p>
            <a:pPr>
              <a:tabLst>
                <a:tab pos="542925" algn="l"/>
              </a:tabLst>
            </a:pPr>
            <a:r>
              <a:rPr lang="ru-RU" sz="1400" b="1" dirty="0" smtClean="0"/>
              <a:t>	</a:t>
            </a:r>
            <a:r>
              <a:rPr lang="ru-RU" sz="1400" b="1" u="sng" dirty="0" smtClean="0"/>
              <a:t>Пункт 8 </a:t>
            </a:r>
            <a:r>
              <a:rPr lang="ru-RU" sz="1400" b="1" u="sng" dirty="0"/>
              <a:t>Порядка, утвержденного Приказом  № 163н</a:t>
            </a:r>
            <a:r>
              <a:rPr lang="ru-RU" sz="1400" b="1" u="sng" dirty="0" smtClean="0"/>
              <a:t>:</a:t>
            </a:r>
          </a:p>
          <a:p>
            <a:pPr>
              <a:tabLst>
                <a:tab pos="542925" algn="l"/>
              </a:tabLst>
            </a:pPr>
            <a:endParaRPr lang="ru-RU" sz="1400" b="1" u="sng" dirty="0"/>
          </a:p>
          <a:p>
            <a:pPr>
              <a:tabLst>
                <a:tab pos="542925" algn="l"/>
              </a:tabLst>
            </a:pPr>
            <a:r>
              <a:rPr lang="ru-RU" sz="1400" dirty="0" smtClean="0"/>
              <a:t>	</a:t>
            </a:r>
            <a:r>
              <a:rPr lang="ru-RU" sz="1400" b="1" dirty="0" smtClean="0"/>
              <a:t>Информация </a:t>
            </a:r>
            <a:r>
              <a:rPr lang="ru-RU" sz="1400" b="1" dirty="0"/>
              <a:t>и документы формируются и представляются в Федеральное </a:t>
            </a:r>
            <a:r>
              <a:rPr lang="ru-RU" sz="1400" b="1" dirty="0" smtClean="0"/>
              <a:t>казначейство </a:t>
            </a:r>
          </a:p>
          <a:p>
            <a:pPr>
              <a:tabLst>
                <a:tab pos="542925" algn="l"/>
              </a:tabLst>
            </a:pPr>
            <a:r>
              <a:rPr lang="ru-RU" sz="1400" b="1" dirty="0" smtClean="0"/>
              <a:t>	</a:t>
            </a:r>
          </a:p>
          <a:p>
            <a:pPr algn="just">
              <a:tabLst>
                <a:tab pos="542925" algn="l"/>
              </a:tabLst>
            </a:pPr>
            <a:r>
              <a:rPr lang="ru-RU" sz="1400" b="1" dirty="0" smtClean="0"/>
              <a:t>	в </a:t>
            </a:r>
            <a:r>
              <a:rPr lang="ru-RU" sz="1400" b="1" dirty="0"/>
              <a:t>отношении организаций, созданных субъектом Российской Федерации, а также иных </a:t>
            </a:r>
            <a:r>
              <a:rPr lang="ru-RU" sz="1400" b="1" dirty="0" err="1"/>
              <a:t>неучастников</a:t>
            </a:r>
            <a:r>
              <a:rPr lang="ru-RU" sz="1400" b="1" dirty="0"/>
              <a:t> бюджетного процесса, получающих средства из бюджета субъекта Российской Федерации - </a:t>
            </a:r>
            <a:r>
              <a:rPr lang="ru-RU" sz="1400" b="1" i="1" dirty="0"/>
              <a:t>финансовым органом субъекта Российской Федерации</a:t>
            </a:r>
            <a:r>
              <a:rPr lang="ru-RU" sz="1400" b="1" dirty="0"/>
              <a:t>;</a:t>
            </a:r>
          </a:p>
          <a:p>
            <a:pPr>
              <a:tabLst>
                <a:tab pos="542925" algn="l"/>
              </a:tabLst>
            </a:pPr>
            <a:r>
              <a:rPr lang="ru-RU" sz="1400" b="1" dirty="0" smtClean="0"/>
              <a:t>	</a:t>
            </a:r>
          </a:p>
          <a:p>
            <a:pPr algn="just">
              <a:tabLst>
                <a:tab pos="542925" algn="l"/>
              </a:tabLst>
            </a:pPr>
            <a:r>
              <a:rPr lang="ru-RU" sz="1400" b="1" dirty="0" smtClean="0"/>
              <a:t>в </a:t>
            </a:r>
            <a:r>
              <a:rPr lang="ru-RU" sz="1400" b="1" dirty="0"/>
              <a:t>отношении организаций, созданных муниципальным образованием, а также иных </a:t>
            </a:r>
            <a:r>
              <a:rPr lang="ru-RU" sz="1400" b="1" dirty="0" err="1"/>
              <a:t>неучастников</a:t>
            </a:r>
            <a:r>
              <a:rPr lang="ru-RU" sz="1400" b="1" dirty="0"/>
              <a:t> бюджетного процесса, получающих средства из местного бюджета - </a:t>
            </a:r>
            <a:r>
              <a:rPr lang="ru-RU" sz="1400" b="1" i="1" dirty="0"/>
              <a:t>финансовым органом муниципального образования</a:t>
            </a:r>
            <a:r>
              <a:rPr lang="ru-RU" sz="1400" b="1" dirty="0" smtClean="0"/>
              <a:t>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456862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6237312"/>
            <a:ext cx="2133600" cy="365125"/>
          </a:xfrm>
        </p:spPr>
        <p:txBody>
          <a:bodyPr/>
          <a:lstStyle/>
          <a:p>
            <a:pPr>
              <a:defRPr/>
            </a:pPr>
            <a:fld id="{49F8156F-FE81-4728-AB13-5E1747741605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3956" y="2780347"/>
            <a:ext cx="8691214" cy="310854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>
              <a:tabLst>
                <a:tab pos="542925" algn="l"/>
              </a:tabLs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1) 	Используются сертификаты усиленной квалифицированной электронной подписи;</a:t>
            </a:r>
          </a:p>
          <a:p>
            <a:pPr algn="just">
              <a:tabLst>
                <a:tab pos="542925" algn="l"/>
              </a:tabLst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tabLst>
                <a:tab pos="542925" algn="l"/>
              </a:tabLs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2) 	Осуществляется последовательное поэтапное включение от вышестоящих (уполномоченных организаций) к нижестоящим организациям (до обособленных подразделений);</a:t>
            </a:r>
          </a:p>
          <a:p>
            <a:pPr algn="just">
              <a:tabLst>
                <a:tab pos="542925" algn="l"/>
              </a:tabLst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tabLst>
                <a:tab pos="542925" algn="l"/>
              </a:tabLs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3)	Часть реквизитов Заявки на включение заполняется на основании данных ЕГРЮЛ и не может быть изменена (28 реквизитов), большинство остальных реквизитов или выбирается из справочников, или формируется органами Федерального казначейства (например, информация о лицевых счетах);</a:t>
            </a:r>
          </a:p>
          <a:p>
            <a:pPr algn="just">
              <a:tabLst>
                <a:tab pos="542925" algn="l"/>
              </a:tabLst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tabLst>
                <a:tab pos="542925" algn="l"/>
              </a:tabLs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4)	Учредительные документы Уполномоченными организациями не предоставляются (за исключением отдельно оговоренных случаев);</a:t>
            </a:r>
          </a:p>
          <a:p>
            <a:pPr marL="342900" indent="-342900" algn="just">
              <a:buAutoNum type="arabicParenR" startAt="4"/>
              <a:tabLst>
                <a:tab pos="542925" algn="l"/>
              </a:tabLst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tabLst>
                <a:tab pos="542925" algn="l"/>
              </a:tabLs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5)	При изменении ЕГРЮЛ Федеральное казначейство самостоятельно без участия Уполномоченных организаций вносит изменения в новый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Реестр</a:t>
            </a:r>
            <a:r>
              <a:rPr lang="ru-RU" sz="1400" b="1" dirty="0">
                <a:cs typeface="Times New Roman" pitchFamily="18" charset="0"/>
              </a:rPr>
              <a:t>.</a:t>
            </a: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0"/>
            <a:ext cx="7272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  <a:p>
            <a:pPr algn="ctr"/>
            <a:r>
              <a:rPr lang="ru-RU" sz="2000" b="1" dirty="0">
                <a:solidFill>
                  <a:srgbClr val="002060"/>
                </a:solidFill>
              </a:rPr>
              <a:t>Порядок формирования и ведения Сводного </a:t>
            </a:r>
            <a:r>
              <a:rPr lang="ru-RU" sz="2000" b="1" dirty="0" smtClean="0">
                <a:solidFill>
                  <a:srgbClr val="002060"/>
                </a:solidFill>
              </a:rPr>
              <a:t>реестра (3) 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052736"/>
            <a:ext cx="871296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700" b="1" dirty="0" smtClean="0">
                <a:solidFill>
                  <a:srgbClr val="FF0000"/>
                </a:solidFill>
              </a:rPr>
              <a:t>Приказ </a:t>
            </a:r>
            <a:r>
              <a:rPr lang="ru-RU" sz="1700" b="1" dirty="0">
                <a:solidFill>
                  <a:srgbClr val="FF0000"/>
                </a:solidFill>
              </a:rPr>
              <a:t>Министерства финансов Российской Федерации </a:t>
            </a:r>
            <a:endParaRPr lang="ru-RU" sz="17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1700" b="1" dirty="0" smtClean="0">
                <a:solidFill>
                  <a:srgbClr val="FF0000"/>
                </a:solidFill>
              </a:rPr>
              <a:t>от </a:t>
            </a:r>
            <a:r>
              <a:rPr lang="ru-RU" sz="1700" b="1" dirty="0">
                <a:solidFill>
                  <a:srgbClr val="FF0000"/>
                </a:solidFill>
              </a:rPr>
              <a:t>23 декабря 2014 года </a:t>
            </a:r>
            <a:r>
              <a:rPr lang="ru-RU" sz="1700" b="1" dirty="0" smtClean="0">
                <a:solidFill>
                  <a:srgbClr val="FF0000"/>
                </a:solidFill>
              </a:rPr>
              <a:t>№ 163н  </a:t>
            </a:r>
            <a:r>
              <a:rPr lang="ru-RU" sz="1700" b="1" dirty="0">
                <a:solidFill>
                  <a:srgbClr val="FF0000"/>
                </a:solidFill>
              </a:rPr>
              <a:t>«О порядке формирования и ведения </a:t>
            </a:r>
            <a:endParaRPr lang="ru-RU" sz="17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1700" b="1" dirty="0" smtClean="0">
                <a:solidFill>
                  <a:srgbClr val="FF0000"/>
                </a:solidFill>
              </a:rPr>
              <a:t>реестра участников </a:t>
            </a:r>
            <a:r>
              <a:rPr lang="ru-RU" sz="1700" b="1" dirty="0">
                <a:solidFill>
                  <a:srgbClr val="FF0000"/>
                </a:solidFill>
              </a:rPr>
              <a:t>бюджетного процесса, </a:t>
            </a:r>
            <a:r>
              <a:rPr lang="ru-RU" sz="1700" b="1" dirty="0" smtClean="0">
                <a:solidFill>
                  <a:srgbClr val="FF0000"/>
                </a:solidFill>
              </a:rPr>
              <a:t>а </a:t>
            </a:r>
            <a:r>
              <a:rPr lang="ru-RU" sz="1700" b="1" dirty="0">
                <a:solidFill>
                  <a:srgbClr val="FF0000"/>
                </a:solidFill>
              </a:rPr>
              <a:t>также </a:t>
            </a:r>
            <a:r>
              <a:rPr lang="ru-RU" sz="1700" b="1" dirty="0" smtClean="0">
                <a:solidFill>
                  <a:srgbClr val="FF0000"/>
                </a:solidFill>
              </a:rPr>
              <a:t>юридических </a:t>
            </a:r>
            <a:r>
              <a:rPr lang="ru-RU" sz="1700" b="1" dirty="0">
                <a:solidFill>
                  <a:srgbClr val="FF0000"/>
                </a:solidFill>
              </a:rPr>
              <a:t>лиц, </a:t>
            </a:r>
            <a:endParaRPr lang="ru-RU" sz="17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1700" b="1" dirty="0" smtClean="0">
                <a:solidFill>
                  <a:srgbClr val="FF0000"/>
                </a:solidFill>
              </a:rPr>
              <a:t>не </a:t>
            </a:r>
            <a:r>
              <a:rPr lang="ru-RU" sz="1700" b="1" dirty="0">
                <a:solidFill>
                  <a:srgbClr val="FF0000"/>
                </a:solidFill>
              </a:rPr>
              <a:t>являющихся участниками бюджетного </a:t>
            </a:r>
            <a:r>
              <a:rPr lang="ru-RU" sz="1700" b="1" dirty="0" smtClean="0">
                <a:solidFill>
                  <a:srgbClr val="FF0000"/>
                </a:solidFill>
              </a:rPr>
              <a:t>процесса» (далее – Порядок)</a:t>
            </a:r>
            <a:endParaRPr lang="ru-RU" sz="17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559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" descr="C:\Documents and Settings\2741\Рабочий стол\Слайды Артюхину\Шапка 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102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5875" y="6580188"/>
            <a:ext cx="915987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Прямоугольник 4"/>
          <p:cNvSpPr>
            <a:spLocks noChangeArrowheads="1"/>
          </p:cNvSpPr>
          <p:nvPr/>
        </p:nvSpPr>
        <p:spPr bwMode="auto">
          <a:xfrm>
            <a:off x="4929188" y="2643188"/>
            <a:ext cx="8858250" cy="215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>
                <a:latin typeface="Times New Roman" pitchFamily="18" charset="0"/>
              </a:rPr>
              <a:t>	</a:t>
            </a:r>
          </a:p>
          <a:p>
            <a:pPr algn="just"/>
            <a:endParaRPr lang="ru-RU" altLang="ru-RU" sz="2400" b="1" u="sng">
              <a:solidFill>
                <a:srgbClr val="FF0000"/>
              </a:solidFill>
              <a:latin typeface="Times New Roman" pitchFamily="18" charset="0"/>
            </a:endParaRPr>
          </a:p>
          <a:p>
            <a:pPr algn="just"/>
            <a:endParaRPr lang="ru-RU" altLang="ru-RU" sz="2400" b="1" u="sng">
              <a:solidFill>
                <a:srgbClr val="FF0000"/>
              </a:solidFill>
              <a:latin typeface="Times New Roman" pitchFamily="18" charset="0"/>
            </a:endParaRPr>
          </a:p>
          <a:p>
            <a:pPr algn="just"/>
            <a:endParaRPr lang="ru-RU" altLang="ru-RU" sz="2400" b="1">
              <a:latin typeface="Times New Roman" pitchFamily="18" charset="0"/>
            </a:endParaRPr>
          </a:p>
          <a:p>
            <a:pPr algn="just"/>
            <a:endParaRPr lang="ru-RU" altLang="ru-RU" b="1">
              <a:latin typeface="Times New Roman" pitchFamily="18" charset="0"/>
            </a:endParaRPr>
          </a:p>
          <a:p>
            <a:pPr algn="just"/>
            <a:r>
              <a:rPr lang="ru-RU" altLang="ru-RU" b="1">
                <a:latin typeface="Times New Roman" pitchFamily="18" charset="0"/>
              </a:rPr>
              <a:t>	</a:t>
            </a:r>
            <a:endParaRPr lang="ru-RU" altLang="ru-RU">
              <a:latin typeface="Times New Roman" pitchFamily="18" charset="0"/>
            </a:endParaRPr>
          </a:p>
          <a:p>
            <a:pPr algn="just"/>
            <a:endParaRPr lang="ru-RU" altLang="ru-RU" sz="1400">
              <a:latin typeface="Times New Roman" pitchFamily="18" charset="0"/>
            </a:endParaRPr>
          </a:p>
        </p:txBody>
      </p:sp>
      <p:sp>
        <p:nvSpPr>
          <p:cNvPr id="30724" name="Text Box 10"/>
          <p:cNvSpPr txBox="1">
            <a:spLocks noChangeArrowheads="1"/>
          </p:cNvSpPr>
          <p:nvPr/>
        </p:nvSpPr>
        <p:spPr bwMode="auto">
          <a:xfrm>
            <a:off x="1979613" y="5445125"/>
            <a:ext cx="2736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 sz="180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10400" y="6136283"/>
            <a:ext cx="2133600" cy="476250"/>
          </a:xfrm>
        </p:spPr>
        <p:txBody>
          <a:bodyPr/>
          <a:lstStyle/>
          <a:p>
            <a:pPr>
              <a:defRPr/>
            </a:pPr>
            <a:fld id="{423F3E5C-81AF-4CFA-8002-E9CB9836B19D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30726" name="Text Box 5"/>
          <p:cNvSpPr txBox="1">
            <a:spLocks noChangeArrowheads="1"/>
          </p:cNvSpPr>
          <p:nvPr/>
        </p:nvSpPr>
        <p:spPr bwMode="auto">
          <a:xfrm>
            <a:off x="777553" y="162163"/>
            <a:ext cx="758889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Задача Уполномоченных организаций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Федерального казначейства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4"/>
          <p:cNvSpPr>
            <a:spLocks noChangeArrowheads="1"/>
          </p:cNvSpPr>
          <p:nvPr/>
        </p:nvSpPr>
        <p:spPr bwMode="auto">
          <a:xfrm>
            <a:off x="388690" y="1594684"/>
            <a:ext cx="8424936" cy="450892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>
            <a:lvl1pPr eaLnBrk="0" hangingPunct="0">
              <a:defRPr sz="15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5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5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5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5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>
              <a:lnSpc>
                <a:spcPct val="150000"/>
              </a:lnSpc>
              <a:defRPr/>
            </a:pPr>
            <a:r>
              <a:rPr lang="ru-RU" altLang="ru-RU" sz="2000" dirty="0" smtClean="0">
                <a:solidFill>
                  <a:srgbClr val="FF0000"/>
                </a:solidFill>
              </a:rPr>
              <a:t>	</a:t>
            </a:r>
            <a:r>
              <a:rPr lang="ru-RU" altLang="ru-RU" sz="1800" dirty="0" smtClean="0">
                <a:solidFill>
                  <a:srgbClr val="FF0000"/>
                </a:solidFill>
              </a:rPr>
              <a:t>1. До </a:t>
            </a:r>
            <a:r>
              <a:rPr lang="ru-RU" altLang="ru-RU" sz="1800" dirty="0">
                <a:solidFill>
                  <a:srgbClr val="FF0000"/>
                </a:solidFill>
              </a:rPr>
              <a:t>1 </a:t>
            </a:r>
            <a:r>
              <a:rPr lang="ru-RU" altLang="ru-RU" sz="1800" dirty="0" smtClean="0">
                <a:solidFill>
                  <a:srgbClr val="FF0000"/>
                </a:solidFill>
              </a:rPr>
              <a:t>января </a:t>
            </a:r>
            <a:r>
              <a:rPr lang="ru-RU" altLang="ru-RU" sz="1800" dirty="0" smtClean="0">
                <a:solidFill>
                  <a:srgbClr val="FF0000"/>
                </a:solidFill>
              </a:rPr>
              <a:t>2016 </a:t>
            </a:r>
            <a:r>
              <a:rPr lang="ru-RU" altLang="ru-RU" sz="1800" dirty="0">
                <a:solidFill>
                  <a:srgbClr val="FF0000"/>
                </a:solidFill>
              </a:rPr>
              <a:t>г</a:t>
            </a:r>
            <a:r>
              <a:rPr lang="ru-RU" altLang="ru-RU" sz="1800" dirty="0" smtClean="0">
                <a:solidFill>
                  <a:srgbClr val="FF0000"/>
                </a:solidFill>
              </a:rPr>
              <a:t>. сформировать новый Реестр, включающий в себя участников и </a:t>
            </a:r>
            <a:r>
              <a:rPr lang="ru-RU" altLang="ru-RU" sz="1800" dirty="0" err="1" smtClean="0">
                <a:solidFill>
                  <a:srgbClr val="FF0000"/>
                </a:solidFill>
              </a:rPr>
              <a:t>неучастников</a:t>
            </a:r>
            <a:r>
              <a:rPr lang="ru-RU" altLang="ru-RU" sz="1800" dirty="0" smtClean="0">
                <a:solidFill>
                  <a:srgbClr val="FF0000"/>
                </a:solidFill>
              </a:rPr>
              <a:t> бюджетного процесса бюджетов субъектов Российской Федерации и муниципальных образований;</a:t>
            </a:r>
          </a:p>
          <a:p>
            <a:pPr algn="just" eaLnBrk="1" hangingPunct="1">
              <a:lnSpc>
                <a:spcPct val="150000"/>
              </a:lnSpc>
              <a:defRPr/>
            </a:pPr>
            <a:endParaRPr lang="ru-RU" altLang="ru-RU" sz="1800" dirty="0" smtClean="0">
              <a:solidFill>
                <a:srgbClr val="FF0000"/>
              </a:solidFill>
            </a:endParaRPr>
          </a:p>
          <a:p>
            <a:pPr algn="just" eaLnBrk="1" hangingPunct="1">
              <a:lnSpc>
                <a:spcPct val="150000"/>
              </a:lnSpc>
              <a:defRPr/>
            </a:pPr>
            <a:r>
              <a:rPr lang="ru-RU" altLang="ru-RU" sz="1800" dirty="0" smtClean="0">
                <a:solidFill>
                  <a:srgbClr val="FF0000"/>
                </a:solidFill>
              </a:rPr>
              <a:t>	2. С 1 января </a:t>
            </a:r>
            <a:r>
              <a:rPr lang="ru-RU" altLang="ru-RU" sz="1800" dirty="0" smtClean="0">
                <a:solidFill>
                  <a:srgbClr val="FF0000"/>
                </a:solidFill>
              </a:rPr>
              <a:t>2016 </a:t>
            </a:r>
            <a:r>
              <a:rPr lang="ru-RU" altLang="ru-RU" sz="1800" dirty="0" smtClean="0">
                <a:solidFill>
                  <a:srgbClr val="FF0000"/>
                </a:solidFill>
              </a:rPr>
              <a:t>г. приступить к открытию (переоформлению) лицевых </a:t>
            </a:r>
            <a:r>
              <a:rPr lang="ru-RU" altLang="ru-RU" sz="1800" dirty="0">
                <a:solidFill>
                  <a:srgbClr val="FF0000"/>
                </a:solidFill>
              </a:rPr>
              <a:t>счетов участников и </a:t>
            </a:r>
            <a:r>
              <a:rPr lang="ru-RU" altLang="ru-RU" sz="1800" dirty="0" err="1">
                <a:solidFill>
                  <a:srgbClr val="FF0000"/>
                </a:solidFill>
              </a:rPr>
              <a:t>неучастников</a:t>
            </a:r>
            <a:r>
              <a:rPr lang="ru-RU" altLang="ru-RU" sz="1800" dirty="0">
                <a:solidFill>
                  <a:srgbClr val="FF0000"/>
                </a:solidFill>
              </a:rPr>
              <a:t> бюджетного процесса бюджетов субъектов Российской Федерации и муниципальных </a:t>
            </a:r>
            <a:r>
              <a:rPr lang="ru-RU" altLang="ru-RU" sz="1800" dirty="0" smtClean="0">
                <a:solidFill>
                  <a:srgbClr val="FF0000"/>
                </a:solidFill>
              </a:rPr>
              <a:t>образований и работе в системе «Электронный бюджет» на основании данных нового Реестра без предоставления соответствующих перечней (ГОТОВЯТСЯ ИЗМЕНЕНИЯ В ПРИКАЗ ФЕДЕРАЛЬНОГО КАЗНАЧЕЙСТВА № 24Н).</a:t>
            </a:r>
            <a:endParaRPr lang="ru-RU" altLang="ru-RU" sz="1800" b="0" dirty="0"/>
          </a:p>
          <a:p>
            <a:pPr algn="just" eaLnBrk="1" hangingPunct="1">
              <a:defRPr/>
            </a:pPr>
            <a:endParaRPr lang="ru-RU" altLang="ru-RU" sz="1400" b="0" dirty="0"/>
          </a:p>
        </p:txBody>
      </p:sp>
    </p:spTree>
    <p:extLst>
      <p:ext uri="{BB962C8B-B14F-4D97-AF65-F5344CB8AC3E}">
        <p14:creationId xmlns:p14="http://schemas.microsoft.com/office/powerpoint/2010/main" val="357730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1" descr="C:\Documents and Settings\2741\Рабочий стол\Слайды Артюхину\Шапка 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102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5875" y="6580188"/>
            <a:ext cx="915987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Прямоугольник 4"/>
          <p:cNvSpPr>
            <a:spLocks noChangeArrowheads="1"/>
          </p:cNvSpPr>
          <p:nvPr/>
        </p:nvSpPr>
        <p:spPr bwMode="auto">
          <a:xfrm>
            <a:off x="4929188" y="2643188"/>
            <a:ext cx="8858250" cy="215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 dirty="0">
                <a:latin typeface="Times New Roman" pitchFamily="18" charset="0"/>
              </a:rPr>
              <a:t>	</a:t>
            </a:r>
          </a:p>
          <a:p>
            <a:pPr algn="just"/>
            <a:endParaRPr lang="ru-RU" altLang="ru-RU" sz="2400" b="1" u="sng" dirty="0">
              <a:solidFill>
                <a:srgbClr val="FF0000"/>
              </a:solidFill>
              <a:latin typeface="Times New Roman" pitchFamily="18" charset="0"/>
            </a:endParaRPr>
          </a:p>
          <a:p>
            <a:pPr algn="just"/>
            <a:endParaRPr lang="ru-RU" altLang="ru-RU" sz="2400" b="1" u="sng" dirty="0">
              <a:solidFill>
                <a:srgbClr val="FF0000"/>
              </a:solidFill>
              <a:latin typeface="Times New Roman" pitchFamily="18" charset="0"/>
            </a:endParaRPr>
          </a:p>
          <a:p>
            <a:pPr algn="just"/>
            <a:endParaRPr lang="ru-RU" altLang="ru-RU" sz="2400" b="1" dirty="0">
              <a:latin typeface="Times New Roman" pitchFamily="18" charset="0"/>
            </a:endParaRPr>
          </a:p>
          <a:p>
            <a:pPr algn="just"/>
            <a:endParaRPr lang="ru-RU" altLang="ru-RU" b="1" dirty="0">
              <a:latin typeface="Times New Roman" pitchFamily="18" charset="0"/>
            </a:endParaRPr>
          </a:p>
          <a:p>
            <a:pPr algn="just"/>
            <a:r>
              <a:rPr lang="ru-RU" altLang="ru-RU" b="1" dirty="0">
                <a:latin typeface="Times New Roman" pitchFamily="18" charset="0"/>
              </a:rPr>
              <a:t>	</a:t>
            </a:r>
            <a:endParaRPr lang="ru-RU" altLang="ru-RU" dirty="0">
              <a:latin typeface="Times New Roman" pitchFamily="18" charset="0"/>
            </a:endParaRPr>
          </a:p>
          <a:p>
            <a:pPr algn="just"/>
            <a:endParaRPr lang="ru-RU" altLang="ru-RU" sz="1400" dirty="0">
              <a:latin typeface="Times New Roman" pitchFamily="18" charset="0"/>
            </a:endParaRPr>
          </a:p>
        </p:txBody>
      </p:sp>
      <p:sp>
        <p:nvSpPr>
          <p:cNvPr id="30724" name="Text Box 10"/>
          <p:cNvSpPr txBox="1">
            <a:spLocks noChangeArrowheads="1"/>
          </p:cNvSpPr>
          <p:nvPr/>
        </p:nvSpPr>
        <p:spPr bwMode="auto">
          <a:xfrm>
            <a:off x="1979613" y="5445125"/>
            <a:ext cx="2736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 sz="180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10400" y="6136283"/>
            <a:ext cx="2133600" cy="476250"/>
          </a:xfrm>
        </p:spPr>
        <p:txBody>
          <a:bodyPr/>
          <a:lstStyle/>
          <a:p>
            <a:pPr>
              <a:defRPr/>
            </a:pPr>
            <a:fld id="{423F3E5C-81AF-4CFA-8002-E9CB9836B19D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sp>
        <p:nvSpPr>
          <p:cNvPr id="30726" name="Text Box 5"/>
          <p:cNvSpPr txBox="1">
            <a:spLocks noChangeArrowheads="1"/>
          </p:cNvSpPr>
          <p:nvPr/>
        </p:nvSpPr>
        <p:spPr bwMode="auto">
          <a:xfrm>
            <a:off x="777553" y="311914"/>
            <a:ext cx="758889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Содержание презентации (2)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4"/>
          <p:cNvSpPr>
            <a:spLocks noChangeArrowheads="1"/>
          </p:cNvSpPr>
          <p:nvPr/>
        </p:nvSpPr>
        <p:spPr bwMode="auto">
          <a:xfrm>
            <a:off x="351594" y="1152509"/>
            <a:ext cx="8424936" cy="535531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>
            <a:lvl1pPr eaLnBrk="0" hangingPunct="0">
              <a:defRPr sz="15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5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5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5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5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lnSpc>
                <a:spcPct val="150000"/>
              </a:lnSpc>
              <a:defRPr/>
            </a:pPr>
            <a:r>
              <a:rPr lang="en-US" altLang="ru-RU" sz="2800" dirty="0" smtClean="0">
                <a:solidFill>
                  <a:srgbClr val="FF0000"/>
                </a:solidFill>
              </a:rPr>
              <a:t>II </a:t>
            </a:r>
            <a:r>
              <a:rPr lang="ru-RU" altLang="ru-RU" sz="2800" dirty="0" smtClean="0">
                <a:solidFill>
                  <a:srgbClr val="FF0000"/>
                </a:solidFill>
              </a:rPr>
              <a:t>ЧАСТЬ:</a:t>
            </a:r>
          </a:p>
          <a:p>
            <a:pPr algn="ctr" eaLnBrk="1" hangingPunct="1">
              <a:lnSpc>
                <a:spcPct val="150000"/>
              </a:lnSpc>
              <a:defRPr/>
            </a:pPr>
            <a:r>
              <a:rPr lang="ru-RU" sz="2800" dirty="0" smtClean="0">
                <a:cs typeface="Times New Roman" pitchFamily="18" charset="0"/>
              </a:rPr>
              <a:t>Предоставление уполномоченным организациям уровня бюджетов субъектов Российской Федерации и муниципальных образований доступа к компонентам </a:t>
            </a:r>
          </a:p>
          <a:p>
            <a:pPr algn="ctr" eaLnBrk="1" hangingPunct="1">
              <a:lnSpc>
                <a:spcPct val="150000"/>
              </a:lnSpc>
              <a:defRPr/>
            </a:pPr>
            <a:r>
              <a:rPr lang="ru-RU" sz="2800" dirty="0" smtClean="0">
                <a:cs typeface="Times New Roman" pitchFamily="18" charset="0"/>
              </a:rPr>
              <a:t>системы «Электронный бюджет»</a:t>
            </a:r>
            <a:r>
              <a:rPr lang="en-US" altLang="ru-RU" sz="2800" dirty="0">
                <a:solidFill>
                  <a:srgbClr val="FF0000"/>
                </a:solidFill>
              </a:rPr>
              <a:t> </a:t>
            </a:r>
            <a:endParaRPr lang="ru-RU" altLang="ru-RU" sz="2800" dirty="0">
              <a:solidFill>
                <a:srgbClr val="FF0000"/>
              </a:solidFill>
            </a:endParaRPr>
          </a:p>
          <a:p>
            <a:pPr algn="ctr" eaLnBrk="1" hangingPunct="1">
              <a:lnSpc>
                <a:spcPct val="150000"/>
              </a:lnSpc>
              <a:defRPr/>
            </a:pPr>
            <a:endParaRPr lang="ru-RU" sz="2800" dirty="0" smtClean="0">
              <a:solidFill>
                <a:srgbClr val="FF0000"/>
              </a:solidFill>
              <a:cs typeface="Times New Roman" pitchFamily="18" charset="0"/>
            </a:endParaRPr>
          </a:p>
          <a:p>
            <a:pPr algn="ctr" eaLnBrk="1" hangingPunct="1">
              <a:lnSpc>
                <a:spcPct val="150000"/>
              </a:lnSpc>
              <a:defRPr/>
            </a:pPr>
            <a:endParaRPr lang="ru-RU" sz="3200" dirty="0" smtClean="0">
              <a:cs typeface="Times New Roman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8138" y="5205413"/>
            <a:ext cx="3676650" cy="1169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156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187450" y="999331"/>
            <a:ext cx="6632575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1700" b="1" dirty="0" smtClean="0">
                <a:solidFill>
                  <a:srgbClr val="FF0000"/>
                </a:solidFill>
                <a:latin typeface="Times New Roman" pitchFamily="18" charset="0"/>
              </a:rPr>
              <a:t>Основные регламентирующие документы</a:t>
            </a:r>
            <a:endParaRPr lang="ru-RU" sz="17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3077" name="Picture 5" descr="E:\Документы\Работа\ЭБ\mini_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530" y="5339680"/>
            <a:ext cx="1636712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619672" y="116632"/>
            <a:ext cx="604867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Подключение уполномоченных организаций к системе «Электронный бюджет» (1)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323528" y="1556792"/>
            <a:ext cx="8306916" cy="1079202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1. Регламент Удостоверяющего центра Федерального казначейства,  утвержденный приказом Федерального казначейства  от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31.07.2015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№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197 (далее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Регламент УЦ ФК)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0278" y="2852936"/>
            <a:ext cx="7246057" cy="1296144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endParaRPr lang="ru-RU" b="1" dirty="0" smtClean="0">
              <a:solidFill>
                <a:schemeClr val="accent4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 eaLnBrk="1" hangingPunct="1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2. Письмо Министерства финансов Российской Федерации о разъяснении порядка подключения к компонентам системы «Электронный бюджет»:</a:t>
            </a:r>
          </a:p>
          <a:p>
            <a:pPr algn="ctr">
              <a:spcBef>
                <a:spcPts val="1000"/>
              </a:spcBef>
              <a:buClr>
                <a:srgbClr val="003864"/>
              </a:buClr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ru-RU" sz="1800" b="1" dirty="0" smtClean="0">
                <a:solidFill>
                  <a:srgbClr val="000000"/>
                </a:solidFill>
              </a:rPr>
              <a:t>№ 21-03-05/22801 от 21.04.2015 </a:t>
            </a:r>
          </a:p>
          <a:p>
            <a:pPr marL="342900" indent="-342900" algn="ctr" eaLnBrk="1" hangingPunct="1">
              <a:buAutoNum type="arabicPeriod"/>
            </a:pPr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3529" y="4365104"/>
            <a:ext cx="6192688" cy="1332148"/>
          </a:xfrm>
          <a:prstGeom prst="round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hangingPunct="1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3. Письмо Федерального казначейства о разъяснении порядка подключения к компонентам системы «Электронный бюджет»:</a:t>
            </a:r>
          </a:p>
          <a:p>
            <a:pPr algn="ctr">
              <a:spcBef>
                <a:spcPts val="1000"/>
              </a:spcBef>
              <a:buClr>
                <a:srgbClr val="003864"/>
              </a:buClr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ru-RU" sz="1800" b="1" dirty="0" smtClean="0">
                <a:solidFill>
                  <a:srgbClr val="000000"/>
                </a:solidFill>
              </a:rPr>
              <a:t>№ 07-04-05/13-316 от 19.05.2015 </a:t>
            </a:r>
            <a:endParaRPr lang="ru-RU" b="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96548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ChangeArrowheads="1"/>
          </p:cNvSpPr>
          <p:nvPr/>
        </p:nvSpPr>
        <p:spPr bwMode="auto">
          <a:xfrm>
            <a:off x="395288" y="2130620"/>
            <a:ext cx="8351837" cy="4069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>
            <a:spAutoFit/>
          </a:bodyPr>
          <a:lstStyle/>
          <a:p>
            <a:pPr marL="341313" indent="-341313" algn="just">
              <a:spcBef>
                <a:spcPts val="1000"/>
              </a:spcBef>
              <a:buClr>
                <a:srgbClr val="003864"/>
              </a:buClr>
              <a:buFont typeface="Times New Roman" pitchFamily="18" charset="0"/>
              <a:buAutoNum type="arabicPeriod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ru-RU" sz="1500" b="1" dirty="0" smtClean="0">
                <a:solidFill>
                  <a:srgbClr val="000000"/>
                </a:solidFill>
              </a:rPr>
              <a:t>Определить ответственного </a:t>
            </a:r>
            <a:r>
              <a:rPr lang="ru-RU" sz="1500" b="1" dirty="0" smtClean="0">
                <a:solidFill>
                  <a:srgbClr val="000000"/>
                </a:solidFill>
              </a:rPr>
              <a:t>за </a:t>
            </a:r>
            <a:r>
              <a:rPr lang="ru-RU" sz="1500" b="1" dirty="0" smtClean="0">
                <a:solidFill>
                  <a:srgbClr val="000000"/>
                </a:solidFill>
              </a:rPr>
              <a:t>подключение </a:t>
            </a:r>
            <a:r>
              <a:rPr lang="ru-RU" sz="1500" b="1" dirty="0">
                <a:solidFill>
                  <a:srgbClr val="000000"/>
                </a:solidFill>
              </a:rPr>
              <a:t>пользователей </a:t>
            </a:r>
            <a:r>
              <a:rPr lang="ru-RU" sz="1500" b="1" dirty="0" smtClean="0">
                <a:solidFill>
                  <a:srgbClr val="000000"/>
                </a:solidFill>
              </a:rPr>
              <a:t>к системе </a:t>
            </a:r>
            <a:r>
              <a:rPr lang="ru-RU" sz="1500" b="1" dirty="0">
                <a:solidFill>
                  <a:srgbClr val="000000"/>
                </a:solidFill>
              </a:rPr>
              <a:t>«Электронный бюджет</a:t>
            </a:r>
            <a:r>
              <a:rPr lang="ru-RU" sz="1500" b="1" dirty="0" smtClean="0">
                <a:solidFill>
                  <a:srgbClr val="000000"/>
                </a:solidFill>
              </a:rPr>
              <a:t>»; </a:t>
            </a:r>
            <a:endParaRPr lang="ru-RU" sz="1500" b="1" dirty="0" smtClean="0">
              <a:solidFill>
                <a:srgbClr val="000000"/>
              </a:solidFill>
            </a:endParaRPr>
          </a:p>
          <a:p>
            <a:pPr marL="341313" indent="-341313" algn="just">
              <a:spcBef>
                <a:spcPts val="1000"/>
              </a:spcBef>
              <a:buClr>
                <a:srgbClr val="003864"/>
              </a:buClr>
              <a:buFont typeface="Times New Roman" pitchFamily="18" charset="0"/>
              <a:buAutoNum type="arabicPeriod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ru-RU" sz="1500" b="1" dirty="0" smtClean="0">
                <a:solidFill>
                  <a:srgbClr val="000000"/>
                </a:solidFill>
              </a:rPr>
              <a:t>Оформить доверенность на получение средств </a:t>
            </a:r>
            <a:r>
              <a:rPr lang="ru-RU" sz="1500" b="1" dirty="0" smtClean="0">
                <a:solidFill>
                  <a:srgbClr val="000000"/>
                </a:solidFill>
              </a:rPr>
              <a:t>СКЗИ;</a:t>
            </a:r>
            <a:endParaRPr lang="ru-RU" sz="1500" b="1" dirty="0" smtClean="0">
              <a:solidFill>
                <a:srgbClr val="000000"/>
              </a:solidFill>
            </a:endParaRPr>
          </a:p>
          <a:p>
            <a:pPr marL="341313" indent="-341313" algn="just">
              <a:spcBef>
                <a:spcPts val="1000"/>
              </a:spcBef>
              <a:buClr>
                <a:srgbClr val="003864"/>
              </a:buClr>
              <a:buFont typeface="Times New Roman" pitchFamily="18" charset="0"/>
              <a:buAutoNum type="arabicPeriod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ru-RU" sz="1500" b="1" dirty="0" smtClean="0">
                <a:solidFill>
                  <a:srgbClr val="000000"/>
                </a:solidFill>
              </a:rPr>
              <a:t>Определить </a:t>
            </a:r>
            <a:r>
              <a:rPr lang="ru-RU" sz="1500" b="1" dirty="0">
                <a:solidFill>
                  <a:srgbClr val="000000"/>
                </a:solidFill>
              </a:rPr>
              <a:t>ответственных за ведение </a:t>
            </a:r>
            <a:r>
              <a:rPr lang="ru-RU" sz="1500" b="1" dirty="0" smtClean="0">
                <a:solidFill>
                  <a:srgbClr val="000000"/>
                </a:solidFill>
              </a:rPr>
              <a:t>реестра участников и </a:t>
            </a:r>
            <a:r>
              <a:rPr lang="ru-RU" sz="1500" b="1" dirty="0" err="1" smtClean="0">
                <a:solidFill>
                  <a:srgbClr val="000000"/>
                </a:solidFill>
              </a:rPr>
              <a:t>неучастников</a:t>
            </a:r>
            <a:r>
              <a:rPr lang="ru-RU" sz="1500" b="1" dirty="0" smtClean="0">
                <a:solidFill>
                  <a:srgbClr val="000000"/>
                </a:solidFill>
              </a:rPr>
              <a:t> </a:t>
            </a:r>
            <a:r>
              <a:rPr lang="ru-RU" sz="1500" b="1" dirty="0">
                <a:solidFill>
                  <a:srgbClr val="000000"/>
                </a:solidFill>
              </a:rPr>
              <a:t>бюджетного </a:t>
            </a:r>
            <a:r>
              <a:rPr lang="ru-RU" sz="1500" b="1" dirty="0" smtClean="0">
                <a:solidFill>
                  <a:srgbClr val="000000"/>
                </a:solidFill>
              </a:rPr>
              <a:t>процесса;</a:t>
            </a:r>
            <a:endParaRPr lang="ru-RU" sz="1500" b="1" dirty="0">
              <a:solidFill>
                <a:srgbClr val="000000"/>
              </a:solidFill>
            </a:endParaRPr>
          </a:p>
          <a:p>
            <a:pPr marL="341313" indent="-341313">
              <a:spcBef>
                <a:spcPts val="1000"/>
              </a:spcBef>
              <a:buClr>
                <a:srgbClr val="003864"/>
              </a:buClr>
              <a:buFont typeface="Times New Roman" pitchFamily="18" charset="0"/>
              <a:buAutoNum type="arabicPeriod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ru-RU" sz="1500" b="1" dirty="0">
                <a:solidFill>
                  <a:srgbClr val="000000"/>
                </a:solidFill>
              </a:rPr>
              <a:t> Обеспечить наличие у пользователей усиленной </a:t>
            </a:r>
            <a:br>
              <a:rPr lang="ru-RU" sz="1500" b="1" dirty="0">
                <a:solidFill>
                  <a:srgbClr val="000000"/>
                </a:solidFill>
              </a:rPr>
            </a:br>
            <a:r>
              <a:rPr lang="ru-RU" sz="1500" b="1" dirty="0">
                <a:solidFill>
                  <a:srgbClr val="000000"/>
                </a:solidFill>
              </a:rPr>
              <a:t>квалифицированной электронной подписи и  </a:t>
            </a:r>
            <a:br>
              <a:rPr lang="ru-RU" sz="1500" b="1" dirty="0">
                <a:solidFill>
                  <a:srgbClr val="000000"/>
                </a:solidFill>
              </a:rPr>
            </a:br>
            <a:r>
              <a:rPr lang="ru-RU" sz="1500" b="1" dirty="0">
                <a:solidFill>
                  <a:srgbClr val="000000"/>
                </a:solidFill>
              </a:rPr>
              <a:t>квалифицированных сертификатов ключей </a:t>
            </a:r>
            <a:br>
              <a:rPr lang="ru-RU" sz="1500" b="1" dirty="0">
                <a:solidFill>
                  <a:srgbClr val="000000"/>
                </a:solidFill>
              </a:rPr>
            </a:br>
            <a:r>
              <a:rPr lang="ru-RU" sz="1500" b="1" dirty="0">
                <a:solidFill>
                  <a:srgbClr val="000000"/>
                </a:solidFill>
              </a:rPr>
              <a:t>проверки электронных подписей, </a:t>
            </a:r>
            <a:r>
              <a:rPr lang="ru-RU" sz="1500" b="1" dirty="0">
                <a:solidFill>
                  <a:srgbClr val="0070C0"/>
                </a:solidFill>
              </a:rPr>
              <a:t>выданных </a:t>
            </a:r>
            <a:br>
              <a:rPr lang="ru-RU" sz="1500" b="1" dirty="0">
                <a:solidFill>
                  <a:srgbClr val="0070C0"/>
                </a:solidFill>
              </a:rPr>
            </a:br>
            <a:r>
              <a:rPr lang="ru-RU" sz="1500" b="1" dirty="0">
                <a:solidFill>
                  <a:srgbClr val="0070C0"/>
                </a:solidFill>
              </a:rPr>
              <a:t>любым аккредитованным удостоверяющим </a:t>
            </a:r>
            <a:br>
              <a:rPr lang="ru-RU" sz="1500" b="1" dirty="0">
                <a:solidFill>
                  <a:srgbClr val="0070C0"/>
                </a:solidFill>
              </a:rPr>
            </a:br>
            <a:r>
              <a:rPr lang="ru-RU" sz="1500" b="1" dirty="0">
                <a:solidFill>
                  <a:srgbClr val="0070C0"/>
                </a:solidFill>
              </a:rPr>
              <a:t>центром</a:t>
            </a:r>
            <a:r>
              <a:rPr lang="ru-RU" sz="1500" b="1" dirty="0">
                <a:solidFill>
                  <a:srgbClr val="000000"/>
                </a:solidFill>
              </a:rPr>
              <a:t>. В случае необходимости сертификаты </a:t>
            </a:r>
            <a:br>
              <a:rPr lang="ru-RU" sz="1500" b="1" dirty="0">
                <a:solidFill>
                  <a:srgbClr val="000000"/>
                </a:solidFill>
              </a:rPr>
            </a:br>
            <a:r>
              <a:rPr lang="ru-RU" sz="1500" b="1" dirty="0">
                <a:solidFill>
                  <a:srgbClr val="000000"/>
                </a:solidFill>
              </a:rPr>
              <a:t>могут быть получены в </a:t>
            </a:r>
            <a:r>
              <a:rPr lang="ru-RU" sz="1500" b="1" dirty="0" smtClean="0">
                <a:solidFill>
                  <a:srgbClr val="000000"/>
                </a:solidFill>
              </a:rPr>
              <a:t>территориальном органе</a:t>
            </a:r>
            <a:br>
              <a:rPr lang="ru-RU" sz="1500" b="1" dirty="0" smtClean="0">
                <a:solidFill>
                  <a:srgbClr val="000000"/>
                </a:solidFill>
              </a:rPr>
            </a:br>
            <a:r>
              <a:rPr lang="ru-RU" sz="1500" b="1" dirty="0" smtClean="0">
                <a:solidFill>
                  <a:srgbClr val="000000"/>
                </a:solidFill>
              </a:rPr>
              <a:t>Федерального казначейства в </a:t>
            </a:r>
            <a:r>
              <a:rPr lang="ru-RU" sz="1500" b="1" dirty="0">
                <a:solidFill>
                  <a:srgbClr val="000000"/>
                </a:solidFill>
              </a:rPr>
              <a:t>соответствии с Регламентом УЦ </a:t>
            </a:r>
            <a:r>
              <a:rPr lang="ru-RU" sz="1500" b="1" dirty="0" smtClean="0">
                <a:solidFill>
                  <a:srgbClr val="000000"/>
                </a:solidFill>
              </a:rPr>
              <a:t>ФК;</a:t>
            </a:r>
            <a:endParaRPr lang="ru-RU" sz="1500" b="1" dirty="0">
              <a:solidFill>
                <a:srgbClr val="000000"/>
              </a:solidFill>
            </a:endParaRPr>
          </a:p>
          <a:p>
            <a:pPr marL="341313" indent="-341313" algn="just">
              <a:spcBef>
                <a:spcPts val="1000"/>
              </a:spcBef>
              <a:buClr>
                <a:srgbClr val="003864"/>
              </a:buClr>
              <a:buFont typeface="Times New Roman" pitchFamily="18" charset="0"/>
              <a:buAutoNum type="arabicPeriod"/>
              <a:tabLst>
                <a:tab pos="341313" algn="l"/>
                <a:tab pos="1255713" algn="l"/>
                <a:tab pos="2170113" algn="l"/>
                <a:tab pos="3084513" algn="l"/>
                <a:tab pos="3998913" algn="l"/>
                <a:tab pos="4913313" algn="l"/>
                <a:tab pos="5827713" algn="l"/>
                <a:tab pos="6742113" algn="l"/>
                <a:tab pos="7656513" algn="l"/>
                <a:tab pos="8570913" algn="l"/>
                <a:tab pos="9485313" algn="l"/>
                <a:tab pos="10399713" algn="l"/>
              </a:tabLst>
            </a:pPr>
            <a:r>
              <a:rPr lang="ru-RU" sz="1500" b="1" dirty="0">
                <a:solidFill>
                  <a:srgbClr val="000000"/>
                </a:solidFill>
              </a:rPr>
              <a:t>Представить в </a:t>
            </a:r>
            <a:r>
              <a:rPr lang="ru-RU" sz="1500" b="1" dirty="0" smtClean="0">
                <a:solidFill>
                  <a:srgbClr val="000000"/>
                </a:solidFill>
              </a:rPr>
              <a:t>территориальный орган Федерального казначейства </a:t>
            </a:r>
            <a:r>
              <a:rPr lang="ru-RU" sz="1500" b="1" dirty="0">
                <a:solidFill>
                  <a:srgbClr val="000000"/>
                </a:solidFill>
              </a:rPr>
              <a:t>соответствующие заявки на подключение к компонентам системы «Электронный </a:t>
            </a:r>
            <a:r>
              <a:rPr lang="ru-RU" sz="1500" b="1" dirty="0" smtClean="0">
                <a:solidFill>
                  <a:srgbClr val="000000"/>
                </a:solidFill>
              </a:rPr>
              <a:t>бюджет</a:t>
            </a:r>
            <a:r>
              <a:rPr lang="ru-RU" sz="1500" b="1" dirty="0" smtClean="0">
                <a:solidFill>
                  <a:srgbClr val="000000"/>
                </a:solidFill>
              </a:rPr>
              <a:t>».</a:t>
            </a:r>
            <a:endParaRPr lang="ru-RU" sz="1500" b="1" dirty="0">
              <a:solidFill>
                <a:srgbClr val="000000"/>
              </a:solidFill>
            </a:endParaRP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755650" y="981075"/>
            <a:ext cx="7848600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1700" b="1" dirty="0" smtClean="0">
                <a:solidFill>
                  <a:srgbClr val="FF0000"/>
                </a:solidFill>
                <a:latin typeface="Times New Roman" pitchFamily="18" charset="0"/>
              </a:rPr>
              <a:t>Мероприятия, которые необходимо выполнить уполномоченным организациям для подключения пользователей к компонентам системы «Электронный бюджет»</a:t>
            </a:r>
            <a:endParaRPr lang="ru-RU" sz="17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4101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717032"/>
            <a:ext cx="1073150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619672" y="116632"/>
            <a:ext cx="604867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Подключение уполномоченных организаций к системе «Электронный бюджет» (2)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045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27697</TotalTime>
  <Words>2787</Words>
  <Application>Microsoft Office PowerPoint</Application>
  <PresentationFormat>Экран (4:3)</PresentationFormat>
  <Paragraphs>489</Paragraphs>
  <Slides>27</Slides>
  <Notes>17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9" baseType="lpstr">
      <vt:lpstr>Тема Office</vt:lpstr>
      <vt:lpstr>Document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vvnikolaev</dc:creator>
  <cp:lastModifiedBy>Гришин Дмитрий Сергеевич</cp:lastModifiedBy>
  <cp:revision>553</cp:revision>
  <cp:lastPrinted>2015-04-27T18:17:44Z</cp:lastPrinted>
  <dcterms:created xsi:type="dcterms:W3CDTF">2012-02-14T07:53:23Z</dcterms:created>
  <dcterms:modified xsi:type="dcterms:W3CDTF">2015-09-14T19:08:38Z</dcterms:modified>
</cp:coreProperties>
</file>