
<file path=[Content_Types].xml><?xml version="1.0" encoding="utf-8"?>
<Types xmlns="http://schemas.openxmlformats.org/package/2006/content-types">
  <Default Extension="png" ContentType="image/png"/>
  <Default Extension="tmp" ContentType="image/png"/>
  <Default Extension="jpeg" ContentType="image/jpeg"/>
  <Default Extension="emf" ContentType="image/x-emf"/>
  <Default Extension="xls" ContentType="application/vnd.ms-excel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1" r:id="rId1"/>
  </p:sldMasterIdLst>
  <p:notesMasterIdLst>
    <p:notesMasterId r:id="rId16"/>
  </p:notesMasterIdLst>
  <p:handoutMasterIdLst>
    <p:handoutMasterId r:id="rId17"/>
  </p:handoutMasterIdLst>
  <p:sldIdLst>
    <p:sldId id="264" r:id="rId2"/>
    <p:sldId id="340" r:id="rId3"/>
    <p:sldId id="360" r:id="rId4"/>
    <p:sldId id="349" r:id="rId5"/>
    <p:sldId id="350" r:id="rId6"/>
    <p:sldId id="362" r:id="rId7"/>
    <p:sldId id="354" r:id="rId8"/>
    <p:sldId id="356" r:id="rId9"/>
    <p:sldId id="353" r:id="rId10"/>
    <p:sldId id="358" r:id="rId11"/>
    <p:sldId id="361" r:id="rId12"/>
    <p:sldId id="359" r:id="rId13"/>
    <p:sldId id="365" r:id="rId14"/>
    <p:sldId id="355" r:id="rId15"/>
  </p:sldIdLst>
  <p:sldSz cx="9144000" cy="6858000" type="screen4x3"/>
  <p:notesSz cx="6797675" cy="9926638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9A7C163C-CBB8-430D-B496-48EE5DB11795}">
          <p14:sldIdLst>
            <p14:sldId id="264"/>
            <p14:sldId id="340"/>
            <p14:sldId id="360"/>
            <p14:sldId id="349"/>
            <p14:sldId id="350"/>
            <p14:sldId id="362"/>
            <p14:sldId id="354"/>
            <p14:sldId id="356"/>
            <p14:sldId id="353"/>
            <p14:sldId id="358"/>
            <p14:sldId id="361"/>
            <p14:sldId id="359"/>
            <p14:sldId id="365"/>
            <p14:sldId id="355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0000"/>
    <a:srgbClr val="FFFF99"/>
    <a:srgbClr val="B4EECA"/>
    <a:srgbClr val="5E8BC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55" autoAdjust="0"/>
    <p:restoredTop sz="94694" autoAdjust="0"/>
  </p:normalViewPr>
  <p:slideViewPr>
    <p:cSldViewPr>
      <p:cViewPr>
        <p:scale>
          <a:sx n="100" d="100"/>
          <a:sy n="100" d="100"/>
        </p:scale>
        <p:origin x="-1950" y="-3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747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99E3EEF-A968-44A2-82FF-A0E1E8FF7217}" type="datetimeFigureOut">
              <a:rPr lang="ru-RU" smtClean="0"/>
              <a:t>14.09.2015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8A467D1-4842-44D5-BDFE-794F4FB068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093923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135" cy="496253"/>
          </a:xfrm>
          <a:prstGeom prst="rect">
            <a:avLst/>
          </a:prstGeom>
        </p:spPr>
        <p:txBody>
          <a:bodyPr vert="horz" lIns="91321" tIns="45661" rIns="91321" bIns="45661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955" y="0"/>
            <a:ext cx="2946135" cy="496253"/>
          </a:xfrm>
          <a:prstGeom prst="rect">
            <a:avLst/>
          </a:prstGeom>
        </p:spPr>
        <p:txBody>
          <a:bodyPr vert="horz" lIns="91321" tIns="45661" rIns="91321" bIns="45661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E39DD176-0E25-4987-A012-C338C52B52DD}" type="datetimeFigureOut">
              <a:rPr lang="ru-RU"/>
              <a:pPr>
                <a:defRPr/>
              </a:pPr>
              <a:t>14.09.2015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9163" y="744538"/>
            <a:ext cx="4960937" cy="3721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321" tIns="45661" rIns="91321" bIns="45661" rtlCol="0" anchor="ctr"/>
          <a:lstStyle/>
          <a:p>
            <a:pPr lvl="0"/>
            <a:endParaRPr lang="ru-RU" noProof="0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0244" y="4715192"/>
            <a:ext cx="5437188" cy="4466274"/>
          </a:xfrm>
          <a:prstGeom prst="rect">
            <a:avLst/>
          </a:prstGeom>
        </p:spPr>
        <p:txBody>
          <a:bodyPr vert="horz" lIns="91321" tIns="45661" rIns="91321" bIns="45661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800"/>
            <a:ext cx="2946135" cy="496252"/>
          </a:xfrm>
          <a:prstGeom prst="rect">
            <a:avLst/>
          </a:prstGeom>
        </p:spPr>
        <p:txBody>
          <a:bodyPr vert="horz" lIns="91321" tIns="45661" rIns="91321" bIns="45661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955" y="9428800"/>
            <a:ext cx="2946135" cy="496252"/>
          </a:xfrm>
          <a:prstGeom prst="rect">
            <a:avLst/>
          </a:prstGeom>
        </p:spPr>
        <p:txBody>
          <a:bodyPr vert="horz" lIns="91321" tIns="45661" rIns="91321" bIns="45661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AB49B8C6-8B2B-48DC-8F0D-79FFEA853DBE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4948399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B49B8C6-8B2B-48DC-8F0D-79FFEA853DBE}" type="slidenum">
              <a:rPr lang="ru-RU" smtClean="0"/>
              <a:pPr>
                <a:defRPr/>
              </a:pPr>
              <a:t>1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975149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51E9824-202C-47D9-92FE-B58CFAB575D5}" type="datetime1">
              <a:rPr lang="ru-RU" smtClean="0"/>
              <a:t>14.09.2015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9EB3FF6-A65B-4045-ACFC-612AEDEA4186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A36B76C-271E-4D01-BFA0-A1F9C5FAF843}" type="datetime1">
              <a:rPr lang="ru-RU" smtClean="0"/>
              <a:t>14.09.2015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C86A508-2348-4F32-A748-9A8A85D7F975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236DD2D-29A5-4C86-B3E0-CA853156AF20}" type="datetime1">
              <a:rPr lang="ru-RU" smtClean="0"/>
              <a:t>14.09.2015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0F1CABA-33BE-4B00-A40C-0AF2FF3CD3DF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209BCF1-AEA7-487A-A573-48DECDB1FFC1}" type="datetime1">
              <a:rPr lang="ru-RU" smtClean="0"/>
              <a:t>14.09.2015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9D7502A-E764-4887-8FC9-07B27F32C179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23DF6D7-7E04-499C-A424-6CF3022D9AAC}" type="datetime1">
              <a:rPr lang="ru-RU" smtClean="0"/>
              <a:t>14.09.2015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A4332AB-1063-4D97-BF90-BBFD7E2BCB0B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E9F129B-0A8F-4EC3-9A43-6ECA4D1912B3}" type="datetime1">
              <a:rPr lang="ru-RU" smtClean="0"/>
              <a:t>14.09.2015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FA792C-CFCE-47E5-BBE3-88496358A145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4611384-E14E-4162-A900-A0994857FF26}" type="datetime1">
              <a:rPr lang="ru-RU" smtClean="0"/>
              <a:t>14.09.2015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601CFB4-0B4F-4E19-B2B3-9A09425E55B6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66250E3-D2C2-48A0-8DDC-E9755237F044}" type="datetime1">
              <a:rPr lang="ru-RU" smtClean="0"/>
              <a:t>14.09.2015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2AB08B0-E11D-4B06-AA6B-23463B382A00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C792300-B56D-4DB3-8F1C-0E997DA55303}" type="datetime1">
              <a:rPr lang="ru-RU" smtClean="0"/>
              <a:t>14.09.2015</a:t>
            </a:fld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51F109-1095-414E-941B-87FAABA54C62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FE38CCB-AA62-4AE2-8444-832EACF08EF0}" type="datetime1">
              <a:rPr lang="ru-RU" smtClean="0"/>
              <a:t>14.09.2015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AD61394-7173-420F-B117-1CF3D5E8FFB7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4FF06EC-7784-4474-A3DE-DD8220F0B414}" type="datetime1">
              <a:rPr lang="ru-RU" smtClean="0"/>
              <a:t>14.09.2015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2790515-EC2A-4ABC-9CAD-F05AA1162BE3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>
              <a:defRPr/>
            </a:pPr>
            <a:fld id="{A640FF45-F666-4F6C-B840-5209ED0AC075}" type="datetime1">
              <a:rPr lang="ru-RU" smtClean="0"/>
              <a:t>14.09.2015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>
              <a:defRPr/>
            </a:pPr>
            <a:fld id="{6498F859-FAEF-4AD0-8144-0788A63FD100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13.tmp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14.tmp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5.tmp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7" Type="http://schemas.openxmlformats.org/officeDocument/2006/relationships/image" Target="../media/image4.emf"/><Relationship Id="rId2" Type="http://schemas.openxmlformats.org/officeDocument/2006/relationships/slideLayout" Target="../slideLayouts/slideLayout9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Microsoft_Excel_97-2003_Worksheet1.xls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tmp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tmp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tmp"/><Relationship Id="rId5" Type="http://schemas.openxmlformats.org/officeDocument/2006/relationships/image" Target="../media/image10.tmp"/><Relationship Id="rId4" Type="http://schemas.openxmlformats.org/officeDocument/2006/relationships/image" Target="../media/image9.tmp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tm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Содержимое 2"/>
          <p:cNvSpPr>
            <a:spLocks noGrp="1"/>
          </p:cNvSpPr>
          <p:nvPr>
            <p:ph sz="quarter" idx="13"/>
          </p:nvPr>
        </p:nvSpPr>
        <p:spPr>
          <a:xfrm>
            <a:off x="179388" y="1628775"/>
            <a:ext cx="8713787" cy="2952353"/>
          </a:xfrm>
        </p:spPr>
        <p:txBody>
          <a:bodyPr>
            <a:normAutofit lnSpcReduction="10000"/>
          </a:bodyPr>
          <a:lstStyle/>
          <a:p>
            <a:pPr algn="ctr" eaLnBrk="1" hangingPunct="1">
              <a:buNone/>
            </a:pPr>
            <a:endParaRPr lang="ru-RU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itchFamily="18" charset="0"/>
            </a:endParaRPr>
          </a:p>
          <a:p>
            <a:pPr algn="ctr" eaLnBrk="1" hangingPunct="1">
              <a:buNone/>
            </a:pP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>
              <a:buNone/>
            </a:pPr>
            <a:endParaRPr lang="ru-RU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" indent="0" algn="ctr">
              <a:buNone/>
            </a:pP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Актуальные вопросы учета и распределения поступлений в бюджетную систему РФ</a:t>
            </a:r>
          </a:p>
        </p:txBody>
      </p:sp>
      <p:pic>
        <p:nvPicPr>
          <p:cNvPr id="15362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53525" cy="97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3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6553200"/>
            <a:ext cx="9144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3"/>
          <p:cNvSpPr txBox="1">
            <a:spLocks noChangeArrowheads="1"/>
          </p:cNvSpPr>
          <p:nvPr/>
        </p:nvSpPr>
        <p:spPr bwMode="auto">
          <a:xfrm>
            <a:off x="1547813" y="260350"/>
            <a:ext cx="5976937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ФЕДЕРАЛЬНОЕ  КАЗНАЧЕЙСТВО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5813616" y="5537537"/>
            <a:ext cx="3487960" cy="1015663"/>
          </a:xfrm>
          <a:prstGeom prst="rect">
            <a:avLst/>
          </a:prstGeom>
          <a:noFill/>
          <a:ln>
            <a:noFill/>
          </a:ln>
          <a:effectLst>
            <a:glow rad="1905000">
              <a:schemeClr val="bg2">
                <a:lumMod val="50000"/>
                <a:alpha val="0"/>
              </a:schemeClr>
            </a:glow>
          </a:effectLst>
        </p:spPr>
        <p:txBody>
          <a:bodyPr wrap="square" rtlCol="0">
            <a:spAutoFit/>
          </a:bodyPr>
          <a:lstStyle/>
          <a:p>
            <a:r>
              <a:rPr lang="ru-RU" sz="1200" b="1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Надежда Леонидовна Петрова – заместитель начальника Отдела организации распределения поступлений Управления совершенствования функциональной деятельности Федерального казначейства</a:t>
            </a:r>
            <a:endParaRPr lang="ru-RU" sz="1200" b="1" dirty="0">
              <a:solidFill>
                <a:schemeClr val="bg2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1782"/>
    </mc:Choice>
    <mc:Fallback xmlns="">
      <p:transition spd="slow" advTm="21782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2790515-EC2A-4ABC-9CAD-F05AA1162BE3}" type="slidenum">
              <a:rPr lang="ru-RU" smtClean="0"/>
              <a:pPr>
                <a:defRPr/>
              </a:pPr>
              <a:t>10</a:t>
            </a:fld>
            <a:endParaRPr lang="ru-RU" dirty="0"/>
          </a:p>
        </p:txBody>
      </p:sp>
      <p:pic>
        <p:nvPicPr>
          <p:cNvPr id="5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1625" y="0"/>
            <a:ext cx="9175625" cy="97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6597352"/>
            <a:ext cx="9144000" cy="260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27831" y="1061584"/>
            <a:ext cx="4904209" cy="5586866"/>
          </a:xfrm>
        </p:spPr>
        <p:txBody>
          <a:bodyPr>
            <a:noAutofit/>
          </a:bodyPr>
          <a:lstStyle/>
          <a:p>
            <a:endParaRPr lang="ru-RU" sz="1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v"/>
            </a:pPr>
            <a:r>
              <a:rPr lang="ru-RU" sz="1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Ведомость </a:t>
            </a:r>
            <a:r>
              <a:rPr lang="ru-RU" sz="12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учета невыясненных поступлений </a:t>
            </a:r>
            <a:r>
              <a:rPr lang="ru-RU" sz="10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формируется по невыясненным поступлениям, зачисляемым в федеральный бюджет, администратором которых является Федеральное казначейство за соответствующий операционный день. 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sz="10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В Разделе 1 «Остаток невыясненных поступлений» Ведомости учета невыясненных поступлений указываются: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sz="10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в графе 1 «Год возникновения невыясненного поступления» – год (в формате «ГГГГ»), в котором осуществлялось зачисление невыясненных поступлений;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sz="10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в графе 2 «Остаток на начало периода» – суммы невыясненных поступлений, не уточненных (не возвращенных отправителям) по состоянию на начальную дату периода формирования Ведомости учета невыясненных поступлений, в разрезе каждого года возникновения невыясненных поступлений. Общая сумма невыясненных поступлений по строке «Итого» графы 2 «Остаток на начало периода» должна быть равна сумме показателей невыясненных поступлений по состоянию на начальную дату периода формирования Ведомости учета невыясненных поступлений, отраженных в графе 2 «Остаток на начало периода»;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sz="10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в графе 3 «Зачисление за период» – суммы зачисленных невыясненных поступлений за период, за который сформирована Ведомость учета невыясненных поступлений, в разрезе каждого года возникновения невыясненных поступлений. Общая сумма невыясненных поступлений по строке «Итого» графы 3 «Зачисление за период» должна быть равна сумме зачисленных невыясненных поступлений за период, за который сформирована Ведомость учета невыясненных поступлений, отраженных в графе 3 «Зачисление за период»;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sz="10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в графе 4 «Списание за период» – суммы уточненных (возвращенных отправителям) невыясненных поступлений за период, за который сформирована Ведомость учета невыясненных поступлений, в разрезе каждого года возникновения невыясненных поступлений. Общая сумма невыясненных поступлений по строке «Итого» графы 4 «Списание за период» должна быть равна сумме уточненных (возвращенных отправителям) невыясненных поступлений за период, за который сформирована Ведомость, отраженных в графе 4 «Списание за период»;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sz="10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в графе 5 «Остаток на конец периода» – суммы невыясненных поступлений, не уточненных (не возвращенных отправителям), рассчитанные как суммы показателей граф 2 «Остаток на начало периода» </a:t>
            </a:r>
          </a:p>
        </p:txBody>
      </p:sp>
      <p:pic>
        <p:nvPicPr>
          <p:cNvPr id="8" name="Рисунок 7" descr="Вырезка экрана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7087" y="1628800"/>
            <a:ext cx="4816913" cy="308183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sp>
        <p:nvSpPr>
          <p:cNvPr id="2" name="TextBox 1"/>
          <p:cNvSpPr txBox="1"/>
          <p:nvPr/>
        </p:nvSpPr>
        <p:spPr>
          <a:xfrm>
            <a:off x="430263" y="301109"/>
            <a:ext cx="75608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Изменения в Приказ МФ РФ </a:t>
            </a: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125н</a:t>
            </a:r>
            <a:endParaRPr lang="ru-RU" sz="2400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7408649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107504" y="1124744"/>
            <a:ext cx="3456384" cy="5256584"/>
          </a:xfrm>
        </p:spPr>
        <p:txBody>
          <a:bodyPr>
            <a:noAutofit/>
          </a:bodyPr>
          <a:lstStyle/>
          <a:p>
            <a:endParaRPr lang="ru-RU" sz="1000" dirty="0" smtClean="0"/>
          </a:p>
          <a:p>
            <a:endParaRPr lang="ru-RU" sz="1000" dirty="0"/>
          </a:p>
          <a:p>
            <a:pPr algn="just"/>
            <a:r>
              <a:rPr lang="ru-RU" sz="14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поступлениям, ошибочно зачисленным на счет органа Федерального казначейства и предназначенным для уплаты на счет другого органа Федерального казначейства, учтенным как невыясненные поступления, зачисляемые в федеральный бюджет, орган Федерального казначейства формирует </a:t>
            </a:r>
            <a:r>
              <a:rPr lang="ru-RU" sz="1400" b="1" u="sng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Запрос на выяснение принадлежности ошибочно зачисленного платежа и направляет его в соответствующий орган Федерального казначейства. </a:t>
            </a:r>
            <a:r>
              <a:rPr lang="ru-RU" sz="14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получении Запроса на выяснение принадлежности ошибочно зачисленного платежа </a:t>
            </a:r>
            <a:r>
              <a:rPr lang="ru-RU" sz="1400" u="sng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 Федерального казначейства формирует соответствующий запрос предполагаемому администратору доходов бюджета».</a:t>
            </a:r>
            <a:br>
              <a:rPr lang="ru-RU" sz="1400" u="sng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400" u="sng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2790515-EC2A-4ABC-9CAD-F05AA1162BE3}" type="slidenum">
              <a:rPr lang="ru-RU" smtClean="0"/>
              <a:pPr>
                <a:defRPr/>
              </a:pPr>
              <a:t>11</a:t>
            </a:fld>
            <a:endParaRPr lang="ru-RU" dirty="0"/>
          </a:p>
        </p:txBody>
      </p:sp>
      <p:pic>
        <p:nvPicPr>
          <p:cNvPr id="5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1625" y="116632"/>
            <a:ext cx="9175625" cy="97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6553200"/>
            <a:ext cx="9144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Рисунок 12" descr="Вырезка экрана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9970" y="1268760"/>
            <a:ext cx="5374617" cy="5040188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1851414" y="287814"/>
            <a:ext cx="465473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4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Изменения в Приказ МФ РФ 125н</a:t>
            </a:r>
            <a:endParaRPr lang="ru-RU" sz="2400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51524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112267" y="1196752"/>
            <a:ext cx="2592288" cy="3312368"/>
          </a:xfrm>
        </p:spPr>
        <p:txBody>
          <a:bodyPr>
            <a:normAutofit fontScale="70000" lnSpcReduction="20000"/>
          </a:bodyPr>
          <a:lstStyle/>
          <a:p>
            <a:r>
              <a:rPr lang="ru-RU" sz="1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Сведения</a:t>
            </a:r>
            <a:r>
              <a:rPr lang="ru-RU" sz="1800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 поступивших на счет органа Федерального казначейства от юридических лиц платежах предоставляются финансовым органам по поступлениям, являющимся источниками формирования доходов соответствующего бюджета, в том числе консолидированного бюджета субъекта Российской Федерации (муниципального района, городского округа с внутригородским делением), и формируются органом Федерального казначейства </a:t>
            </a:r>
            <a:r>
              <a:rPr lang="ru-RU" sz="2000" u="sng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sz="2000" b="1" u="sng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первое число каждого месяца и содержат данные за месяц.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2790515-EC2A-4ABC-9CAD-F05AA1162BE3}" type="slidenum">
              <a:rPr lang="ru-RU" smtClean="0"/>
              <a:pPr>
                <a:defRPr/>
              </a:pPr>
              <a:t>12</a:t>
            </a:fld>
            <a:endParaRPr lang="ru-RU" dirty="0"/>
          </a:p>
        </p:txBody>
      </p:sp>
      <p:pic>
        <p:nvPicPr>
          <p:cNvPr id="7" name="Рисунок 6" descr="Вырезка экрана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5816" y="1638350"/>
            <a:ext cx="6128309" cy="439248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</p:pic>
      <p:sp>
        <p:nvSpPr>
          <p:cNvPr id="8" name="Скругленный прямоугольник 7"/>
          <p:cNvSpPr/>
          <p:nvPr/>
        </p:nvSpPr>
        <p:spPr>
          <a:xfrm>
            <a:off x="107504" y="1052736"/>
            <a:ext cx="2592288" cy="3312368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31625" y="0"/>
            <a:ext cx="9175625" cy="97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6553200"/>
            <a:ext cx="9144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63"/>
          <p:cNvSpPr txBox="1">
            <a:spLocks noChangeArrowheads="1"/>
          </p:cNvSpPr>
          <p:nvPr/>
        </p:nvSpPr>
        <p:spPr bwMode="auto">
          <a:xfrm>
            <a:off x="1547813" y="260350"/>
            <a:ext cx="5976937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Изменения в Приказ № 125н</a:t>
            </a:r>
            <a:endParaRPr lang="ru-RU" sz="2000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45659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Объект 2"/>
          <p:cNvSpPr>
            <a:spLocks noGrp="1"/>
          </p:cNvSpPr>
          <p:nvPr>
            <p:ph sz="quarter" idx="13"/>
          </p:nvPr>
        </p:nvSpPr>
        <p:spPr>
          <a:xfrm>
            <a:off x="71438" y="1123952"/>
            <a:ext cx="8928100" cy="5376333"/>
          </a:xfrm>
        </p:spPr>
        <p:txBody>
          <a:bodyPr/>
          <a:lstStyle/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ru-RU" alt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altLang="ru-RU" sz="24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Администратор доходов бюджета, </a:t>
            </a:r>
            <a:r>
              <a:rPr lang="ru-RU" altLang="ru-RU" sz="2400" b="1" u="sng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срок не превышающий 2-х месяцев со дня получения Запроса на выяснение вида и принадлежности платежа по невыясненным поступлениям, зачисляемым в федеральный бюджет</a:t>
            </a:r>
            <a:r>
              <a:rPr lang="ru-RU" altLang="ru-RU" sz="24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направляет в орган Федерального казначейства Уведомление об уточнении вида и принадлежности платежа».</a:t>
            </a:r>
          </a:p>
        </p:txBody>
      </p:sp>
      <p:pic>
        <p:nvPicPr>
          <p:cNvPr id="4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1625" y="0"/>
            <a:ext cx="9175625" cy="97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extBox 1"/>
          <p:cNvSpPr txBox="1"/>
          <p:nvPr/>
        </p:nvSpPr>
        <p:spPr>
          <a:xfrm>
            <a:off x="1475656" y="188640"/>
            <a:ext cx="60486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Изменения в Приказ № 125н</a:t>
            </a:r>
            <a:endParaRPr lang="ru-RU" sz="2400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6553200"/>
            <a:ext cx="9144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8086884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51F109-1095-414E-941B-87FAABA54C62}" type="slidenum">
              <a:rPr lang="ru-RU" smtClean="0"/>
              <a:pPr>
                <a:defRPr/>
              </a:pPr>
              <a:t>14</a:t>
            </a:fld>
            <a:endParaRPr lang="ru-RU" dirty="0"/>
          </a:p>
        </p:txBody>
      </p:sp>
      <p:pic>
        <p:nvPicPr>
          <p:cNvPr id="3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1625" y="0"/>
            <a:ext cx="9175625" cy="97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6553200"/>
            <a:ext cx="9144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2758047" y="2967335"/>
            <a:ext cx="3627916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20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/>
              </a:rPr>
              <a:t>Спасибо за внимание !</a:t>
            </a:r>
            <a:endParaRPr lang="ru-RU" sz="20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5459596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2790515-EC2A-4ABC-9CAD-F05AA1162BE3}" type="slidenum">
              <a:rPr lang="ru-RU" smtClean="0"/>
              <a:pPr>
                <a:defRPr/>
              </a:pPr>
              <a:t>2</a:t>
            </a:fld>
            <a:endParaRPr lang="ru-RU" dirty="0"/>
          </a:p>
        </p:txBody>
      </p:sp>
      <p:pic>
        <p:nvPicPr>
          <p:cNvPr id="8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9526" y="0"/>
            <a:ext cx="9153525" cy="97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2200" y="1163030"/>
            <a:ext cx="2749276" cy="2734022"/>
          </a:xfrm>
          <a:prstGeom prst="rect">
            <a:avLst/>
          </a:prstGeom>
        </p:spPr>
      </p:pic>
      <p:pic>
        <p:nvPicPr>
          <p:cNvPr id="18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6553200"/>
            <a:ext cx="9144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Блок-схема: ссылка на другую страницу 1"/>
          <p:cNvSpPr/>
          <p:nvPr/>
        </p:nvSpPr>
        <p:spPr>
          <a:xfrm>
            <a:off x="683568" y="1163030"/>
            <a:ext cx="5040560" cy="4786250"/>
          </a:xfrm>
          <a:prstGeom prst="flowChartOffpageConnector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СОДЕРЖАНИЕ ВЫСТУПЛЕНИЯ:</a:t>
            </a:r>
          </a:p>
          <a:p>
            <a:pPr algn="just"/>
            <a:endParaRPr lang="ru-RU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Реестры администрируемых доходов</a:t>
            </a:r>
          </a:p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Мониторинг поступлений по госпошлине</a:t>
            </a:r>
          </a:p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Результаты мониторинга в целом и по УФК.</a:t>
            </a:r>
          </a:p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Мониторинг НВС ФБ</a:t>
            </a:r>
          </a:p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Изменения в Приказ 125н</a:t>
            </a:r>
          </a:p>
          <a:p>
            <a:pPr algn="just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70327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Рисунок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31804"/>
            <a:ext cx="3074234" cy="1921396"/>
          </a:xfrm>
          <a:prstGeom prst="rect">
            <a:avLst/>
          </a:prstGeom>
        </p:spPr>
      </p:pic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179512" y="1124744"/>
            <a:ext cx="2664296" cy="2736304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ru-RU" u="sng" dirty="0" smtClean="0"/>
              <a:t>Статистика МОУ ФК </a:t>
            </a:r>
          </a:p>
          <a:p>
            <a:pPr marL="0" indent="0" algn="ctr">
              <a:buNone/>
            </a:pPr>
            <a:r>
              <a:rPr lang="ru-RU" u="sng" dirty="0" smtClean="0"/>
              <a:t>по состоянию на 10.09.2015:</a:t>
            </a:r>
          </a:p>
          <a:p>
            <a:r>
              <a:rPr lang="ru-RU" dirty="0" smtClean="0"/>
              <a:t>Поступило Реестров всего 59 642, </a:t>
            </a:r>
            <a:r>
              <a:rPr lang="ru-RU" dirty="0"/>
              <a:t>из них:</a:t>
            </a:r>
          </a:p>
          <a:p>
            <a:r>
              <a:rPr lang="ru-RU" dirty="0"/>
              <a:t>ГАДБ ФБ– </a:t>
            </a:r>
            <a:r>
              <a:rPr lang="ru-RU" dirty="0" smtClean="0"/>
              <a:t>87 (из 92</a:t>
            </a:r>
            <a:r>
              <a:rPr lang="ru-RU" dirty="0" smtClean="0"/>
              <a:t>)</a:t>
            </a:r>
            <a:endParaRPr lang="ru-RU" dirty="0" smtClean="0"/>
          </a:p>
          <a:p>
            <a:r>
              <a:rPr lang="ru-RU" dirty="0" smtClean="0"/>
              <a:t>ГАДБ БС/ </a:t>
            </a:r>
            <a:r>
              <a:rPr lang="ru-RU" dirty="0"/>
              <a:t>МБ – </a:t>
            </a:r>
            <a:r>
              <a:rPr lang="ru-RU" dirty="0" smtClean="0"/>
              <a:t>58 483</a:t>
            </a:r>
            <a:endParaRPr lang="ru-RU" dirty="0"/>
          </a:p>
          <a:p>
            <a:r>
              <a:rPr lang="ru-RU" dirty="0" smtClean="0"/>
              <a:t>ГВБФ-3</a:t>
            </a:r>
          </a:p>
          <a:p>
            <a:r>
              <a:rPr lang="ru-RU" dirty="0" smtClean="0"/>
              <a:t>ТФОМС-72</a:t>
            </a:r>
            <a:r>
              <a:rPr lang="ru-RU" dirty="0" smtClean="0"/>
              <a:t>.</a:t>
            </a:r>
            <a:endParaRPr lang="ru-RU" dirty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2790515-EC2A-4ABC-9CAD-F05AA1162BE3}" type="slidenum">
              <a:rPr lang="ru-RU" smtClean="0"/>
              <a:pPr>
                <a:defRPr/>
              </a:pPr>
              <a:t>3</a:t>
            </a:fld>
            <a:endParaRPr lang="ru-RU" dirty="0"/>
          </a:p>
        </p:txBody>
      </p:sp>
      <p:pic>
        <p:nvPicPr>
          <p:cNvPr id="6" name="Picture 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-9526" y="0"/>
            <a:ext cx="9153525" cy="97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6553200"/>
            <a:ext cx="9144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extBox 1"/>
          <p:cNvSpPr txBox="1"/>
          <p:nvPr/>
        </p:nvSpPr>
        <p:spPr>
          <a:xfrm>
            <a:off x="1187624" y="188640"/>
            <a:ext cx="66247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Реестр администрируемых доходов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251520" y="1000919"/>
            <a:ext cx="2520280" cy="2520280"/>
          </a:xfrm>
          <a:prstGeom prst="roundRect">
            <a:avLst/>
          </a:prstGeom>
          <a:noFill/>
          <a:ln w="41275">
            <a:solidFill>
              <a:schemeClr val="accent3">
                <a:lumMod val="75000"/>
              </a:schemeClr>
            </a:solidFill>
            <a:prstDash val="dash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9" name="Объект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74428545"/>
              </p:ext>
            </p:extLst>
          </p:nvPr>
        </p:nvGraphicFramePr>
        <p:xfrm>
          <a:off x="2915816" y="1124744"/>
          <a:ext cx="6096000" cy="489654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0" name="Лист" r:id="rId6" imgW="9267721" imgH="5943510" progId="Excel.Sheet.8">
                  <p:embed/>
                </p:oleObj>
              </mc:Choice>
              <mc:Fallback>
                <p:oleObj name="Лист" r:id="rId6" imgW="9267721" imgH="5943510" progId="Excel.Sheet.8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2915816" y="1124744"/>
                        <a:ext cx="6096000" cy="4896544"/>
                      </a:xfrm>
                      <a:prstGeom prst="rect">
                        <a:avLst/>
                      </a:prstGeom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ln>
                        <a:solidFill>
                          <a:schemeClr val="tx2">
                            <a:lumMod val="50000"/>
                          </a:schemeClr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7433142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9525" y="-2113"/>
            <a:ext cx="9153525" cy="97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3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6553200"/>
            <a:ext cx="9144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4" name="Text Box 4"/>
          <p:cNvSpPr txBox="1">
            <a:spLocks noChangeArrowheads="1"/>
          </p:cNvSpPr>
          <p:nvPr/>
        </p:nvSpPr>
        <p:spPr bwMode="auto">
          <a:xfrm>
            <a:off x="4500563" y="5300663"/>
            <a:ext cx="4392612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endParaRPr lang="ru-RU" sz="200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93854681"/>
              </p:ext>
            </p:extLst>
          </p:nvPr>
        </p:nvGraphicFramePr>
        <p:xfrm>
          <a:off x="657466" y="998732"/>
          <a:ext cx="7829067" cy="5362916"/>
        </p:xfrm>
        <a:graphic>
          <a:graphicData uri="http://schemas.openxmlformats.org/drawingml/2006/table">
            <a:tbl>
              <a:tblPr/>
              <a:tblGrid>
                <a:gridCol w="251154"/>
                <a:gridCol w="2095834"/>
                <a:gridCol w="1645490"/>
                <a:gridCol w="1541564"/>
                <a:gridCol w="1125861"/>
                <a:gridCol w="1169164"/>
              </a:tblGrid>
              <a:tr h="29104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№ п/п</a:t>
                      </a:r>
                    </a:p>
                  </a:txBody>
                  <a:tcPr marL="5196" marR="5196" marT="51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Наименование дохода</a:t>
                      </a:r>
                    </a:p>
                  </a:txBody>
                  <a:tcPr marL="5196" marR="5196" marT="51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КБК</a:t>
                      </a:r>
                      <a:endParaRPr lang="ru-RU" sz="7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196" marR="5196" marT="51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Количество платежей (шт.)        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196" marR="5196" marT="51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% от общего количества платежей</a:t>
                      </a:r>
                    </a:p>
                  </a:txBody>
                  <a:tcPr marL="5196" marR="5196" marT="51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Общая сумма платежей               </a:t>
                      </a:r>
                    </a:p>
                  </a:txBody>
                  <a:tcPr marL="5196" marR="5196" marT="51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74084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5196" marR="5196" marT="51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Государственная пошлина за совершение действий, связанных с приобретением гражданства Российской Федерации или выходом из гражданства Российской Федерации, а также с въездом в Российскую Федерацию или выездом из Российской Федерации</a:t>
                      </a:r>
                    </a:p>
                  </a:txBody>
                  <a:tcPr marL="5196" marR="5196" marT="51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 08 06000 01 *</a:t>
                      </a:r>
                    </a:p>
                  </a:txBody>
                  <a:tcPr marL="5196" marR="5196" marT="51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814 066</a:t>
                      </a:r>
                    </a:p>
                  </a:txBody>
                  <a:tcPr marL="5196" marR="5196" marT="51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</a:t>
                      </a:r>
                    </a:p>
                  </a:txBody>
                  <a:tcPr marL="5196" marR="5196" marT="51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3 399 229 510,69</a:t>
                      </a:r>
                    </a:p>
                  </a:txBody>
                  <a:tcPr marL="5196" marR="5196" marT="51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048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5196" marR="5196" marT="51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Государственная пошлина за выдачу паспорта, удостоверяющего личность гражданина Российской Федерации за пределами территории Российской Федерации</a:t>
                      </a:r>
                      <a:r>
                        <a:rPr lang="ru-RU" sz="7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196" marR="5196" marT="51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1 08 06000 01 8003 110</a:t>
                      </a:r>
                    </a:p>
                  </a:txBody>
                  <a:tcPr marL="5196" marR="5196" marT="51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28 021</a:t>
                      </a:r>
                    </a:p>
                  </a:txBody>
                  <a:tcPr marL="5196" marR="5196" marT="51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3,44</a:t>
                      </a:r>
                    </a:p>
                  </a:txBody>
                  <a:tcPr marL="5196" marR="5196" marT="51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83 864 074,41</a:t>
                      </a:r>
                    </a:p>
                  </a:txBody>
                  <a:tcPr marL="5196" marR="5196" marT="51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74084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</a:t>
                      </a:r>
                    </a:p>
                  </a:txBody>
                  <a:tcPr marL="5196" marR="5196" marT="51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Государственная пошлина за выдачу паспорта, удостоверяющего личность гражданина Российской Федерации за пределами территории Российской Федерации, содержащего электронный носитель информации (паспорта нового поколения) </a:t>
                      </a:r>
                    </a:p>
                  </a:txBody>
                  <a:tcPr marL="5196" marR="5196" marT="51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1 08 06000 01 8004 110</a:t>
                      </a:r>
                    </a:p>
                  </a:txBody>
                  <a:tcPr marL="5196" marR="5196" marT="51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3 550</a:t>
                      </a:r>
                    </a:p>
                  </a:txBody>
                  <a:tcPr marL="5196" marR="5196" marT="51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0,44</a:t>
                      </a:r>
                    </a:p>
                  </a:txBody>
                  <a:tcPr marL="5196" marR="5196" marT="51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76 194 020,12</a:t>
                      </a:r>
                    </a:p>
                  </a:txBody>
                  <a:tcPr marL="5196" marR="5196" marT="51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74084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</a:t>
                      </a:r>
                    </a:p>
                  </a:txBody>
                  <a:tcPr marL="5196" marR="5196" marT="51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Государственная пошлина за выдачу паспорта, удостоверяющего личность гражданина Российской Федерации за пределами территории Российской Федерации, гражданину Российской Федерации в возрасте до 14 лет </a:t>
                      </a:r>
                    </a:p>
                  </a:txBody>
                  <a:tcPr marL="5196" marR="5196" marT="51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1 08 06000 01 8005 110</a:t>
                      </a:r>
                    </a:p>
                  </a:txBody>
                  <a:tcPr marL="5196" marR="5196" marT="51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8 688</a:t>
                      </a:r>
                    </a:p>
                  </a:txBody>
                  <a:tcPr marL="5196" marR="5196" marT="51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1,07</a:t>
                      </a:r>
                    </a:p>
                  </a:txBody>
                  <a:tcPr marL="5196" marR="5196" marT="51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16 781 098,46</a:t>
                      </a:r>
                    </a:p>
                  </a:txBody>
                  <a:tcPr marL="5196" marR="5196" marT="51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7880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</a:t>
                      </a:r>
                    </a:p>
                  </a:txBody>
                  <a:tcPr marL="5196" marR="5196" marT="51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Государственная пошлина за выдачу паспорта, удостоверяющего личность гражданина Российской Федерации за пределами территории Российской Федерации, содержащего электронный носитель информации (паспорта нового поколения), гражданину Российской Федерации в возрасте до 14 лет</a:t>
                      </a:r>
                    </a:p>
                  </a:txBody>
                  <a:tcPr marL="5196" marR="5196" marT="51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1 08 06000 01 8006 110</a:t>
                      </a:r>
                    </a:p>
                  </a:txBody>
                  <a:tcPr marL="5196" marR="5196" marT="51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1 018</a:t>
                      </a:r>
                    </a:p>
                  </a:txBody>
                  <a:tcPr marL="5196" marR="5196" marT="51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0,13</a:t>
                      </a:r>
                    </a:p>
                  </a:txBody>
                  <a:tcPr marL="5196" marR="5196" marT="51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7 659 657,16</a:t>
                      </a:r>
                    </a:p>
                  </a:txBody>
                  <a:tcPr marL="5196" marR="5196" marT="51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048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</a:t>
                      </a:r>
                    </a:p>
                  </a:txBody>
                  <a:tcPr marL="5196" marR="5196" marT="51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Государственная пошлина за внесение изменений в паспорт, удостоверяющего личность гражданина Российской Федерации за пределами территории Российской Федерации </a:t>
                      </a:r>
                    </a:p>
                  </a:txBody>
                  <a:tcPr marL="5196" marR="5196" marT="51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1 08 06000 01 8007 110</a:t>
                      </a:r>
                    </a:p>
                  </a:txBody>
                  <a:tcPr marL="5196" marR="5196" marT="51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328</a:t>
                      </a:r>
                    </a:p>
                  </a:txBody>
                  <a:tcPr marL="5196" marR="5196" marT="51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0,04</a:t>
                      </a:r>
                    </a:p>
                  </a:txBody>
                  <a:tcPr marL="5196" marR="5196" marT="51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281 681,54</a:t>
                      </a:r>
                    </a:p>
                  </a:txBody>
                  <a:tcPr marL="5196" marR="5196" marT="51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8559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196" marR="5196" marT="51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1" i="0" u="none" strike="noStrike">
                          <a:solidFill>
                            <a:srgbClr val="FF0000"/>
                          </a:solidFill>
                          <a:effectLst/>
                          <a:latin typeface="Times New Roman"/>
                        </a:rPr>
                        <a:t>Итого по подвидам:</a:t>
                      </a:r>
                    </a:p>
                  </a:txBody>
                  <a:tcPr marL="5196" marR="5196" marT="51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>
                          <a:solidFill>
                            <a:srgbClr val="FF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196" marR="5196" marT="51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196" marR="5196" marT="51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5,11</a:t>
                      </a:r>
                    </a:p>
                  </a:txBody>
                  <a:tcPr marL="5196" marR="5196" marT="51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196" marR="5196" marT="51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4129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</a:t>
                      </a:r>
                    </a:p>
                  </a:txBody>
                  <a:tcPr marL="5196" marR="5196" marT="51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Государственная пошлина за государственную регистрацию юридического лица, физических лиц в качестве индивидуальных предпринимателей, изменений, вносимых в учредительные документы юридического лица, за государственную регистрацию ликвидации юридического лица и другие юридически значимые действия</a:t>
                      </a:r>
                    </a:p>
                  </a:txBody>
                  <a:tcPr marL="5196" marR="5196" marT="51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 08 07010 01*</a:t>
                      </a:r>
                    </a:p>
                  </a:txBody>
                  <a:tcPr marL="5196" marR="5196" marT="51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305 491</a:t>
                      </a:r>
                    </a:p>
                  </a:txBody>
                  <a:tcPr marL="5196" marR="5196" marT="51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</a:t>
                      </a:r>
                    </a:p>
                  </a:txBody>
                  <a:tcPr marL="5196" marR="5196" marT="51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837 742 529,31</a:t>
                      </a:r>
                    </a:p>
                  </a:txBody>
                  <a:tcPr marL="5196" marR="5196" marT="51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" name="Прямоугольник 1"/>
          <p:cNvSpPr/>
          <p:nvPr/>
        </p:nvSpPr>
        <p:spPr>
          <a:xfrm>
            <a:off x="467544" y="44624"/>
            <a:ext cx="784887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1" hangingPunct="1">
              <a:buNone/>
            </a:pPr>
            <a:r>
              <a:rPr lang="ru-RU" sz="1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Мониторинг поступлений доходов от уплаты государственной </a:t>
            </a:r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пошлины на </a:t>
            </a:r>
            <a:r>
              <a:rPr lang="ru-RU" sz="1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счета Управлений Федерального казначейства по субъектам Российской Федерации, открытые на балансовом счете № 40101 "Доходы, распределяемые органами Федерального казначейства между бюджетами бюджетной системы Российской Федерации, на 01.04.2015 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0964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53525" cy="97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3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6553200"/>
            <a:ext cx="9144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4" name="Text Box 4"/>
          <p:cNvSpPr txBox="1">
            <a:spLocks noChangeArrowheads="1"/>
          </p:cNvSpPr>
          <p:nvPr/>
        </p:nvSpPr>
        <p:spPr bwMode="auto">
          <a:xfrm>
            <a:off x="4500563" y="5300663"/>
            <a:ext cx="4392612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endParaRPr lang="ru-RU" sz="200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26163873"/>
              </p:ext>
            </p:extLst>
          </p:nvPr>
        </p:nvGraphicFramePr>
        <p:xfrm>
          <a:off x="755576" y="1124744"/>
          <a:ext cx="7856127" cy="5164384"/>
        </p:xfrm>
        <a:graphic>
          <a:graphicData uri="http://schemas.openxmlformats.org/drawingml/2006/table">
            <a:tbl>
              <a:tblPr/>
              <a:tblGrid>
                <a:gridCol w="252022"/>
                <a:gridCol w="2103078"/>
                <a:gridCol w="1651177"/>
                <a:gridCol w="1546892"/>
                <a:gridCol w="1129753"/>
                <a:gridCol w="1173205"/>
              </a:tblGrid>
              <a:tr h="113367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</a:t>
                      </a:r>
                    </a:p>
                  </a:txBody>
                  <a:tcPr marL="5214" marR="5214" marT="52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Государственная пошлина за государственную регистрацию юридического лица, физических лиц в качестве индивидуальных предпринимателей, изменений, вносимых в учредительные документы юридического лица, за государственную регистрацию ликвидации юридического лица и другие юридически значимые действия </a:t>
                      </a:r>
                    </a:p>
                  </a:txBody>
                  <a:tcPr marL="5214" marR="5214" marT="52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1 08 07010 01 8000 110</a:t>
                      </a:r>
                    </a:p>
                  </a:txBody>
                  <a:tcPr marL="5214" marR="5214" marT="52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13 492</a:t>
                      </a:r>
                    </a:p>
                  </a:txBody>
                  <a:tcPr marL="5214" marR="5214" marT="52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4,42</a:t>
                      </a:r>
                    </a:p>
                  </a:txBody>
                  <a:tcPr marL="5214" marR="5214" marT="52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13 882 248,30</a:t>
                      </a:r>
                    </a:p>
                  </a:txBody>
                  <a:tcPr marL="5214" marR="5214" marT="52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169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214" marR="5214" marT="52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1" i="0" u="none" strike="noStrike">
                          <a:solidFill>
                            <a:srgbClr val="FF0000"/>
                          </a:solidFill>
                          <a:effectLst/>
                          <a:latin typeface="Times New Roman"/>
                        </a:rPr>
                        <a:t>Итого по подвидам:</a:t>
                      </a:r>
                    </a:p>
                  </a:txBody>
                  <a:tcPr marL="5214" marR="5214" marT="52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214" marR="5214" marT="52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214" marR="5214" marT="52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4,42</a:t>
                      </a:r>
                    </a:p>
                  </a:txBody>
                  <a:tcPr marL="5214" marR="5214" marT="52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214" marR="5214" marT="52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5374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</a:t>
                      </a:r>
                    </a:p>
                  </a:txBody>
                  <a:tcPr marL="5214" marR="5214" marT="52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Государственная пошлина за государственную регистрацию прав, ограничений (обременений) прав на недвижимое имущество и сделок с ним</a:t>
                      </a:r>
                    </a:p>
                  </a:txBody>
                  <a:tcPr marL="5214" marR="5214" marT="52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 08 07020 01*</a:t>
                      </a:r>
                    </a:p>
                  </a:txBody>
                  <a:tcPr marL="5214" marR="5214" marT="52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3 098 197</a:t>
                      </a:r>
                    </a:p>
                  </a:txBody>
                  <a:tcPr marL="5214" marR="5214" marT="52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</a:t>
                      </a:r>
                    </a:p>
                  </a:txBody>
                  <a:tcPr marL="5214" marR="5214" marT="52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8 993 945 474,56</a:t>
                      </a:r>
                    </a:p>
                  </a:txBody>
                  <a:tcPr marL="5214" marR="5214" marT="52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100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</a:t>
                      </a:r>
                    </a:p>
                  </a:txBody>
                  <a:tcPr marL="5214" marR="5214" marT="52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Государственная пошлина за государственную регистрацию прав, ограничений (обременений) прав на недвижимое имущество и сделок с ним </a:t>
                      </a:r>
                    </a:p>
                  </a:txBody>
                  <a:tcPr marL="5214" marR="5214" marT="52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1 08 07020 01 8000 110</a:t>
                      </a:r>
                    </a:p>
                  </a:txBody>
                  <a:tcPr marL="5214" marR="5214" marT="52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857 682</a:t>
                      </a:r>
                    </a:p>
                  </a:txBody>
                  <a:tcPr marL="5214" marR="5214" marT="52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27,68</a:t>
                      </a:r>
                    </a:p>
                  </a:txBody>
                  <a:tcPr marL="5214" marR="5214" marT="52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2 106 255 101,81</a:t>
                      </a:r>
                    </a:p>
                  </a:txBody>
                  <a:tcPr marL="5214" marR="5214" marT="52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169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214" marR="5214" marT="52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1" i="0" u="none" strike="noStrike">
                          <a:solidFill>
                            <a:srgbClr val="FF0000"/>
                          </a:solidFill>
                          <a:effectLst/>
                          <a:latin typeface="Times New Roman"/>
                        </a:rPr>
                        <a:t>Итого по подвидам:</a:t>
                      </a:r>
                    </a:p>
                  </a:txBody>
                  <a:tcPr marL="5214" marR="5214" marT="52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214" marR="5214" marT="52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214" marR="5214" marT="52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27,68</a:t>
                      </a:r>
                    </a:p>
                  </a:txBody>
                  <a:tcPr marL="5214" marR="5214" marT="52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214" marR="5214" marT="52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9498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</a:t>
                      </a:r>
                    </a:p>
                  </a:txBody>
                  <a:tcPr marL="5214" marR="5214" marT="52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Государственная пошлина за выдачу и обмен паспорта гражданина Российской Федерации</a:t>
                      </a:r>
                    </a:p>
                  </a:txBody>
                  <a:tcPr marL="5214" marR="5214" marT="52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 08 07100 01* </a:t>
                      </a:r>
                    </a:p>
                  </a:txBody>
                  <a:tcPr marL="5214" marR="5214" marT="52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1 081 603</a:t>
                      </a:r>
                    </a:p>
                  </a:txBody>
                  <a:tcPr marL="5214" marR="5214" marT="52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</a:t>
                      </a:r>
                    </a:p>
                  </a:txBody>
                  <a:tcPr marL="5214" marR="5214" marT="52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678 545 072,51</a:t>
                      </a:r>
                    </a:p>
                  </a:txBody>
                  <a:tcPr marL="5214" marR="5214" marT="52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0918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</a:t>
                      </a:r>
                    </a:p>
                  </a:txBody>
                  <a:tcPr marL="5214" marR="5214" marT="52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Государственная пошлина за выдачу паспорта гражданина Российской Федерации </a:t>
                      </a:r>
                    </a:p>
                  </a:txBody>
                  <a:tcPr marL="5214" marR="5214" marT="52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1 08 07100 01 8034 110</a:t>
                      </a:r>
                    </a:p>
                  </a:txBody>
                  <a:tcPr marL="5214" marR="5214" marT="52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158 729</a:t>
                      </a:r>
                    </a:p>
                  </a:txBody>
                  <a:tcPr marL="5214" marR="5214" marT="52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14,68</a:t>
                      </a:r>
                    </a:p>
                  </a:txBody>
                  <a:tcPr marL="5214" marR="5214" marT="52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70 463 961,19</a:t>
                      </a:r>
                    </a:p>
                  </a:txBody>
                  <a:tcPr marL="5214" marR="5214" marT="52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434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</a:t>
                      </a:r>
                    </a:p>
                  </a:txBody>
                  <a:tcPr marL="5214" marR="5214" marT="52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Государственная пошлина за выдачу паспорта гражданина Российской Федерации взамен утраченного или пришедшего в негодность </a:t>
                      </a:r>
                    </a:p>
                  </a:txBody>
                  <a:tcPr marL="5214" marR="5214" marT="52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1 08 07100 01 8035 110</a:t>
                      </a:r>
                    </a:p>
                  </a:txBody>
                  <a:tcPr marL="5214" marR="5214" marT="52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13 406</a:t>
                      </a:r>
                    </a:p>
                  </a:txBody>
                  <a:tcPr marL="5214" marR="5214" marT="52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1,24</a:t>
                      </a:r>
                    </a:p>
                  </a:txBody>
                  <a:tcPr marL="5214" marR="5214" marT="52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32 451 403,51</a:t>
                      </a:r>
                    </a:p>
                  </a:txBody>
                  <a:tcPr marL="5214" marR="5214" marT="52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169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214" marR="5214" marT="52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1" i="0" u="none" strike="noStrike">
                          <a:solidFill>
                            <a:srgbClr val="FF0000"/>
                          </a:solidFill>
                          <a:effectLst/>
                          <a:latin typeface="Times New Roman"/>
                        </a:rPr>
                        <a:t>Итого по подвидам:</a:t>
                      </a:r>
                    </a:p>
                  </a:txBody>
                  <a:tcPr marL="5214" marR="5214" marT="52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>
                          <a:solidFill>
                            <a:srgbClr val="FF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214" marR="5214" marT="52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214" marR="5214" marT="52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15,91</a:t>
                      </a:r>
                    </a:p>
                  </a:txBody>
                  <a:tcPr marL="5214" marR="5214" marT="52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214" marR="5214" marT="52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21925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</a:t>
                      </a:r>
                    </a:p>
                  </a:txBody>
                  <a:tcPr marL="5214" marR="5214" marT="52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Государственная </a:t>
                      </a:r>
                      <a:r>
                        <a:rPr lang="ru-RU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пошлина за государственную регистрацию транспортных средств и иные юридически значимые действия уполномоченных федеральных государственных органов, связанные с изменением и выдачей документов на транспортные средства, регистрационных знаков, водительских удостоверений</a:t>
                      </a:r>
                    </a:p>
                  </a:txBody>
                  <a:tcPr marL="5214" marR="5214" marT="52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 08 07141 01*</a:t>
                      </a:r>
                    </a:p>
                  </a:txBody>
                  <a:tcPr marL="5214" marR="5214" marT="52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1 738 871</a:t>
                      </a:r>
                    </a:p>
                  </a:txBody>
                  <a:tcPr marL="5214" marR="5214" marT="52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</a:t>
                      </a:r>
                    </a:p>
                  </a:txBody>
                  <a:tcPr marL="5214" marR="5214" marT="52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3 958 547 675,48</a:t>
                      </a:r>
                    </a:p>
                  </a:txBody>
                  <a:tcPr marL="5214" marR="5214" marT="52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19809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</a:t>
                      </a:r>
                    </a:p>
                  </a:txBody>
                  <a:tcPr marL="5214" marR="5214" marT="52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Государственная пошлина за государственную регистрацию транспортных средств и иные юридически значимые действия уполномоченных федеральных государственных органов, связанные с изменением и выдачей документов на транспортные средства, регистрационных знаков, водительских удостоверений</a:t>
                      </a:r>
                      <a:r>
                        <a:rPr lang="ru-RU" sz="7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214" marR="5214" marT="52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1 08 07141 01 8000 110</a:t>
                      </a:r>
                    </a:p>
                  </a:txBody>
                  <a:tcPr marL="5214" marR="5214" marT="52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</a:t>
                      </a:r>
                    </a:p>
                  </a:txBody>
                  <a:tcPr marL="5214" marR="5214" marT="52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0,001</a:t>
                      </a:r>
                    </a:p>
                  </a:txBody>
                  <a:tcPr marL="5214" marR="5214" marT="52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28 467,02</a:t>
                      </a:r>
                    </a:p>
                  </a:txBody>
                  <a:tcPr marL="5214" marR="5214" marT="52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1696"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214" marR="5214" marT="52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1" i="0" u="none" strike="noStrike">
                          <a:solidFill>
                            <a:srgbClr val="FF0000"/>
                          </a:solidFill>
                          <a:effectLst/>
                          <a:latin typeface="Times New Roman"/>
                        </a:rPr>
                        <a:t>Итого по подвидам:</a:t>
                      </a:r>
                    </a:p>
                  </a:txBody>
                  <a:tcPr marL="5214" marR="5214" marT="52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FF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214" marR="5214" marT="52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214" marR="5214" marT="52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0,001</a:t>
                      </a:r>
                    </a:p>
                  </a:txBody>
                  <a:tcPr marL="5214" marR="5214" marT="52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214" marR="5214" marT="52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1696"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214" marR="5214" marT="521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214" marR="5214" marT="521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214" marR="5214" marT="521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214" marR="5214" marT="521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214" marR="5214" marT="521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214" marR="5214" marT="521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2" name="Прямоугольник 1"/>
          <p:cNvSpPr/>
          <p:nvPr/>
        </p:nvSpPr>
        <p:spPr>
          <a:xfrm>
            <a:off x="107504" y="1"/>
            <a:ext cx="828092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1" hangingPunct="1">
              <a:buNone/>
            </a:pPr>
            <a:r>
              <a:rPr lang="ru-RU" sz="1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Мониторинг поступлений доходов от уплаты государственной пошлины на счета Управлений Федерального казначейства по субъектам Российской Федерации, открытые на балансовом счете № 40101 "Доходы, распределяемые органами Федерального казначейства между бюджетами бюджетной системы Российской Федерации, на 01.04.2015 </a:t>
            </a:r>
          </a:p>
        </p:txBody>
      </p:sp>
    </p:spTree>
    <p:extLst>
      <p:ext uri="{BB962C8B-B14F-4D97-AF65-F5344CB8AC3E}">
        <p14:creationId xmlns:p14="http://schemas.microsoft.com/office/powerpoint/2010/main" val="2818531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9D7502A-E764-4887-8FC9-07B27F32C179}" type="slidenum">
              <a:rPr lang="ru-RU" smtClean="0"/>
              <a:pPr>
                <a:defRPr/>
              </a:pPr>
              <a:t>6</a:t>
            </a:fld>
            <a:endParaRPr lang="ru-RU" dirty="0"/>
          </a:p>
        </p:txBody>
      </p:sp>
      <p:pic>
        <p:nvPicPr>
          <p:cNvPr id="5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1625" y="0"/>
            <a:ext cx="9175625" cy="97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6553200"/>
            <a:ext cx="9144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1259632" y="260648"/>
            <a:ext cx="66247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Нормативы распределения по госпошлине</a:t>
            </a:r>
            <a:endParaRPr lang="ru-RU" sz="2400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Рисунок 7" descr="Вырезка экрана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9145" y="1417524"/>
            <a:ext cx="8208912" cy="476646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788024" y="2613323"/>
            <a:ext cx="432048" cy="2616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r"/>
            <a:r>
              <a:rPr lang="ru-RU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000</a:t>
            </a:r>
            <a:endParaRPr lang="ru-RU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788024" y="2896528"/>
            <a:ext cx="432048" cy="2616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r"/>
            <a:r>
              <a:rPr lang="ru-RU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000</a:t>
            </a:r>
            <a:endParaRPr lang="ru-RU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788024" y="3284984"/>
            <a:ext cx="432048" cy="2616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r"/>
            <a:r>
              <a:rPr lang="ru-RU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000</a:t>
            </a:r>
            <a:endParaRPr lang="ru-RU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787255" y="3640448"/>
            <a:ext cx="432048" cy="2616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r"/>
            <a:r>
              <a:rPr lang="ru-RU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000</a:t>
            </a:r>
            <a:endParaRPr lang="ru-RU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790678" y="4008566"/>
            <a:ext cx="432048" cy="2616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r"/>
            <a:r>
              <a:rPr lang="ru-RU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000</a:t>
            </a:r>
            <a:endParaRPr lang="ru-RU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787255" y="4386808"/>
            <a:ext cx="432048" cy="2616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r"/>
            <a:r>
              <a:rPr lang="ru-RU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000</a:t>
            </a:r>
            <a:endParaRPr lang="ru-RU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790678" y="4837404"/>
            <a:ext cx="432048" cy="2616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r"/>
            <a:r>
              <a:rPr lang="ru-RU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000</a:t>
            </a:r>
            <a:endParaRPr lang="ru-RU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788024" y="5301208"/>
            <a:ext cx="432048" cy="2616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r"/>
            <a:r>
              <a:rPr lang="ru-RU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000</a:t>
            </a:r>
            <a:endParaRPr lang="ru-RU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787255" y="5601136"/>
            <a:ext cx="432048" cy="2616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r"/>
            <a:r>
              <a:rPr lang="ru-RU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000</a:t>
            </a:r>
            <a:endParaRPr lang="ru-RU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749130" y="5922379"/>
            <a:ext cx="432048" cy="2616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r"/>
            <a:r>
              <a:rPr lang="ru-RU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000</a:t>
            </a:r>
            <a:endParaRPr lang="ru-RU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0820031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51F109-1095-414E-941B-87FAABA54C62}" type="slidenum">
              <a:rPr lang="ru-RU" smtClean="0"/>
              <a:pPr>
                <a:defRPr/>
              </a:pPr>
              <a:t>7</a:t>
            </a:fld>
            <a:endParaRPr lang="ru-RU" dirty="0"/>
          </a:p>
        </p:txBody>
      </p:sp>
      <p:pic>
        <p:nvPicPr>
          <p:cNvPr id="3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1625" y="0"/>
            <a:ext cx="9175625" cy="97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63"/>
          <p:cNvSpPr txBox="1">
            <a:spLocks noChangeArrowheads="1"/>
          </p:cNvSpPr>
          <p:nvPr/>
        </p:nvSpPr>
        <p:spPr bwMode="auto">
          <a:xfrm>
            <a:off x="323528" y="153253"/>
            <a:ext cx="792088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ru-RU" sz="16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Мониторинг платежей, учтенных на 01.06.2015 по </a:t>
            </a:r>
            <a:r>
              <a:rPr lang="ru-RU" sz="160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КБК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ru-RU" sz="160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100 1 17 01010 01 6000 180 «Невыясненные поступления, зачисляемые в федеральный бюджет»</a:t>
            </a:r>
          </a:p>
        </p:txBody>
      </p:sp>
      <p:pic>
        <p:nvPicPr>
          <p:cNvPr id="7" name="Рисунок 6" descr="Вырезка экрана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43" y="1196752"/>
            <a:ext cx="8964488" cy="5113657"/>
          </a:xfrm>
          <a:prstGeom prst="rect">
            <a:avLst/>
          </a:prstGeom>
          <a:solidFill>
            <a:schemeClr val="accent4"/>
          </a:solidFill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6553200"/>
            <a:ext cx="9144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Скругленный прямоугольник 4"/>
          <p:cNvSpPr/>
          <p:nvPr/>
        </p:nvSpPr>
        <p:spPr>
          <a:xfrm>
            <a:off x="6516216" y="1988840"/>
            <a:ext cx="2522215" cy="4276328"/>
          </a:xfrm>
          <a:prstGeom prst="roundRect">
            <a:avLst/>
          </a:prstGeom>
          <a:noFill/>
          <a:ln w="53975" cmpd="dbl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751402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6553200"/>
            <a:ext cx="9144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51F109-1095-414E-941B-87FAABA54C62}" type="slidenum">
              <a:rPr lang="ru-RU" smtClean="0"/>
              <a:pPr>
                <a:defRPr/>
              </a:pPr>
              <a:t>8</a:t>
            </a:fld>
            <a:endParaRPr lang="ru-RU" dirty="0"/>
          </a:p>
        </p:txBody>
      </p:sp>
      <p:pic>
        <p:nvPicPr>
          <p:cNvPr id="3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31625" y="0"/>
            <a:ext cx="9175625" cy="97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611560" y="116632"/>
            <a:ext cx="741682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Данные по поступлениям государственной пошлины  на 11.09.2015 </a:t>
            </a:r>
            <a:endParaRPr lang="ru-RU" dirty="0" smtClean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(за </a:t>
            </a:r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период с 01.01.2015  по 10.09.2015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5" name="Рисунок 4" descr="Вырезка экрана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052736"/>
            <a:ext cx="4321351" cy="3456384"/>
          </a:xfrm>
          <a:prstGeom prst="rect">
            <a:avLst/>
          </a:prstGeom>
        </p:spPr>
      </p:pic>
      <p:pic>
        <p:nvPicPr>
          <p:cNvPr id="6" name="Рисунок 5" descr="Вырезка экрана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0741" y="1052736"/>
            <a:ext cx="4402342" cy="3456384"/>
          </a:xfrm>
          <a:prstGeom prst="rect">
            <a:avLst/>
          </a:prstGeom>
        </p:spPr>
      </p:pic>
      <p:pic>
        <p:nvPicPr>
          <p:cNvPr id="7" name="Рисунок 6" descr="Вырезка экрана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5" y="4568878"/>
            <a:ext cx="8815578" cy="21367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488217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1625" y="0"/>
            <a:ext cx="9175625" cy="97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6553200"/>
            <a:ext cx="9144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Рисунок 1" descr="Вырезка экрана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199" y="1052736"/>
            <a:ext cx="8820472" cy="5400600"/>
          </a:xfrm>
          <a:prstGeom prst="rect">
            <a:avLst/>
          </a:prstGeom>
        </p:spPr>
      </p:pic>
      <p:graphicFrame>
        <p:nvGraphicFramePr>
          <p:cNvPr id="11" name="Таблица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39120571"/>
              </p:ext>
            </p:extLst>
          </p:nvPr>
        </p:nvGraphicFramePr>
        <p:xfrm>
          <a:off x="8964488" y="3068960"/>
          <a:ext cx="72008" cy="19108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2008"/>
              </a:tblGrid>
              <a:tr h="172329">
                <a:tc>
                  <a:txBody>
                    <a:bodyPr/>
                    <a:lstStyle/>
                    <a:p>
                      <a:pPr algn="l" fontAlgn="b"/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206" marR="8206" marT="8206" marB="0" anchor="b"/>
                </a:tc>
              </a:tr>
            </a:tbl>
          </a:graphicData>
        </a:graphic>
      </p:graphicFrame>
      <p:graphicFrame>
        <p:nvGraphicFramePr>
          <p:cNvPr id="12" name="Таблица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41356257"/>
              </p:ext>
            </p:extLst>
          </p:nvPr>
        </p:nvGraphicFramePr>
        <p:xfrm>
          <a:off x="8964488" y="4077072"/>
          <a:ext cx="72008" cy="361071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2008"/>
              </a:tblGrid>
              <a:tr h="361071">
                <a:tc>
                  <a:txBody>
                    <a:bodyPr/>
                    <a:lstStyle/>
                    <a:p>
                      <a:pPr algn="l" fontAlgn="b"/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206" marR="8206" marT="8206" marB="0" anchor="b"/>
                </a:tc>
              </a:tr>
            </a:tbl>
          </a:graphicData>
        </a:graphic>
      </p:graphicFrame>
      <p:graphicFrame>
        <p:nvGraphicFramePr>
          <p:cNvPr id="13" name="Таблица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66685811"/>
              </p:ext>
            </p:extLst>
          </p:nvPr>
        </p:nvGraphicFramePr>
        <p:xfrm>
          <a:off x="8964488" y="5301208"/>
          <a:ext cx="72008" cy="33526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2008"/>
              </a:tblGrid>
              <a:tr h="335264">
                <a:tc>
                  <a:txBody>
                    <a:bodyPr/>
                    <a:lstStyle/>
                    <a:p>
                      <a:pPr algn="l" fontAlgn="b"/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206" marR="8206" marT="8206" marB="0" anchor="b"/>
                </a:tc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467544" y="116632"/>
            <a:ext cx="777686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Данные по поступлениям государственной </a:t>
            </a:r>
            <a:r>
              <a:rPr lang="ru-RU" sz="160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пошлины  </a:t>
            </a:r>
            <a:r>
              <a:rPr lang="ru-RU" sz="16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на 11.09.2015 </a:t>
            </a:r>
            <a:endParaRPr lang="ru-RU" sz="1600" dirty="0" smtClean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ea typeface="Tahoma" panose="020B0604030504040204" pitchFamily="34" charset="0"/>
              <a:cs typeface="Times New Roman" panose="02020603050405020304" pitchFamily="18" charset="0"/>
            </a:endParaRPr>
          </a:p>
          <a:p>
            <a:pPr algn="ctr"/>
            <a:r>
              <a:rPr lang="ru-RU" sz="160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(за </a:t>
            </a:r>
            <a:r>
              <a:rPr lang="ru-RU" sz="16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период с 01.01.2015  по 10.09.2015</a:t>
            </a:r>
            <a:r>
              <a:rPr lang="ru-RU" sz="160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)</a:t>
            </a:r>
          </a:p>
          <a:p>
            <a:pPr algn="ctr"/>
            <a:r>
              <a:rPr lang="ru-RU" sz="160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              Управление </a:t>
            </a:r>
            <a:r>
              <a:rPr lang="ru-RU" sz="16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Федерального казначейства по Республике Башкортостан </a:t>
            </a:r>
          </a:p>
          <a:p>
            <a:pPr algn="ctr"/>
            <a:endParaRPr lang="ru-RU" sz="16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3630322"/>
      </p:ext>
    </p:extLst>
  </p:cSld>
  <p:clrMapOvr>
    <a:masterClrMapping/>
  </p:clrMapOvr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6228</TotalTime>
  <Words>1388</Words>
  <Application>Microsoft Office PowerPoint</Application>
  <PresentationFormat>Экран (4:3)</PresentationFormat>
  <Paragraphs>196</Paragraphs>
  <Slides>14</Slides>
  <Notes>1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6" baseType="lpstr">
      <vt:lpstr>Воздушный поток</vt:lpstr>
      <vt:lpstr>Лист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Петрова Надежда Леонидовна</dc:creator>
  <cp:lastModifiedBy>Петрова Надежда Леонидовна</cp:lastModifiedBy>
  <cp:revision>308</cp:revision>
  <cp:lastPrinted>2015-08-18T08:57:50Z</cp:lastPrinted>
  <dcterms:modified xsi:type="dcterms:W3CDTF">2015-09-14T15:11:38Z</dcterms:modified>
</cp:coreProperties>
</file>