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57" r:id="rId3"/>
    <p:sldId id="259" r:id="rId4"/>
    <p:sldId id="267" r:id="rId5"/>
    <p:sldId id="262" r:id="rId6"/>
    <p:sldId id="263" r:id="rId7"/>
    <p:sldId id="264" r:id="rId8"/>
    <p:sldId id="265" r:id="rId9"/>
  </p:sldIdLst>
  <p:sldSz cx="9144000" cy="6858000" type="screen4x3"/>
  <p:notesSz cx="6808788" cy="99393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93F46-7968-4DD6-B49F-060AA33EB659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79" y="4721186"/>
            <a:ext cx="544703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50475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7" y="9440646"/>
            <a:ext cx="2950475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60851F-B422-4856-9DDD-802B8FB09D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0498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20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20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20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20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A76A881-7BA0-48FA-BAC5-9CB666413037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ru-RU" altLang="ru-RU" smtClean="0">
              <a:latin typeface="Arial" charset="0"/>
            </a:endParaRPr>
          </a:p>
        </p:txBody>
      </p:sp>
      <p:sp>
        <p:nvSpPr>
          <p:cNvPr id="18437" name="Нижний колонтитул 4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20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20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20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20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960E28-2F85-474E-80AA-1C09A3BA46FD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4348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8556-3302-4E25-8465-72CE7EDA5D30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A9A07-EE28-41E2-9F5D-2038782A83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6306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8556-3302-4E25-8465-72CE7EDA5D30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A9A07-EE28-41E2-9F5D-2038782A83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6257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8556-3302-4E25-8465-72CE7EDA5D30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A9A07-EE28-41E2-9F5D-2038782A83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0323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8556-3302-4E25-8465-72CE7EDA5D30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A9A07-EE28-41E2-9F5D-2038782A83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8706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8556-3302-4E25-8465-72CE7EDA5D30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A9A07-EE28-41E2-9F5D-2038782A83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7596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8556-3302-4E25-8465-72CE7EDA5D30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A9A07-EE28-41E2-9F5D-2038782A83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9467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8556-3302-4E25-8465-72CE7EDA5D30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A9A07-EE28-41E2-9F5D-2038782A83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4173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8556-3302-4E25-8465-72CE7EDA5D30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A9A07-EE28-41E2-9F5D-2038782A83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5697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8556-3302-4E25-8465-72CE7EDA5D30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A9A07-EE28-41E2-9F5D-2038782A83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865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8556-3302-4E25-8465-72CE7EDA5D30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A9A07-EE28-41E2-9F5D-2038782A83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6002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8556-3302-4E25-8465-72CE7EDA5D30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A9A07-EE28-41E2-9F5D-2038782A83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3633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28556-3302-4E25-8465-72CE7EDA5D30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A9A07-EE28-41E2-9F5D-2038782A83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0916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Заголовок 1"/>
          <p:cNvSpPr>
            <a:spLocks noGrp="1"/>
          </p:cNvSpPr>
          <p:nvPr>
            <p:ph type="ctrTitle"/>
          </p:nvPr>
        </p:nvSpPr>
        <p:spPr>
          <a:xfrm>
            <a:off x="467544" y="1498951"/>
            <a:ext cx="8208912" cy="4176464"/>
          </a:xfrm>
          <a:noFill/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>
            <a:noAutofit/>
          </a:bodyPr>
          <a:lstStyle/>
          <a:p>
            <a:pPr>
              <a:defRPr/>
            </a:pPr>
            <a:r>
              <a:rPr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3200" dirty="0">
                <a:latin typeface="Times New Roman" pitchFamily="18" charset="0"/>
                <a:cs typeface="Times New Roman" pitchFamily="18" charset="0"/>
              </a:rPr>
            </a:br>
            <a:r>
              <a:rPr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3200" dirty="0">
                <a:latin typeface="Times New Roman" pitchFamily="18" charset="0"/>
                <a:cs typeface="Times New Roman" pitchFamily="18" charset="0"/>
              </a:rPr>
            </a:br>
            <a:r>
              <a:rPr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/>
              <a:t>Практика </a:t>
            </a:r>
            <a:r>
              <a:rPr lang="ru-RU" sz="4000" dirty="0"/>
              <a:t>и перспективы развития централизованного начисления оплаты труда и других выплат персоналу ФК</a:t>
            </a:r>
            <a:br>
              <a:rPr lang="ru-RU" sz="4000" dirty="0"/>
            </a:br>
            <a:r>
              <a:rPr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3200" dirty="0">
                <a:latin typeface="Times New Roman" pitchFamily="18" charset="0"/>
                <a:cs typeface="Times New Roman" pitchFamily="18" charset="0"/>
              </a:rPr>
            </a:br>
            <a:r>
              <a:rPr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3200" dirty="0">
                <a:latin typeface="Times New Roman" pitchFamily="18" charset="0"/>
                <a:cs typeface="Times New Roman" pitchFamily="18" charset="0"/>
              </a:rPr>
            </a:br>
            <a:r>
              <a:rPr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3200" dirty="0">
                <a:latin typeface="Times New Roman" pitchFamily="18" charset="0"/>
                <a:cs typeface="Times New Roman" pitchFamily="18" charset="0"/>
              </a:rPr>
            </a:br>
            <a:r>
              <a:rPr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3200" dirty="0">
                <a:latin typeface="Times New Roman" pitchFamily="18" charset="0"/>
                <a:cs typeface="Times New Roman" pitchFamily="18" charset="0"/>
              </a:rPr>
            </a:br>
            <a:r>
              <a:rPr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3200" dirty="0">
                <a:latin typeface="Times New Roman" pitchFamily="18" charset="0"/>
                <a:cs typeface="Times New Roman" pitchFamily="18" charset="0"/>
              </a:rPr>
            </a:br>
            <a:endParaRPr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 bwMode="auto">
          <a:xfrm>
            <a:off x="827584" y="5301208"/>
            <a:ext cx="820891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Заместитель директора ФКУ «ЦОКР» Г.И. Маклева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 bwMode="auto">
          <a:xfrm>
            <a:off x="-239467" y="6021288"/>
            <a:ext cx="9172160" cy="495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2015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г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24D1E-04E9-482C-8FF6-1A556C10AEB6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pic>
        <p:nvPicPr>
          <p:cNvPr id="6" name="Picture 5" descr="ЦОКР0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757" y="74848"/>
            <a:ext cx="842933" cy="7647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</p:pic>
    </p:spTree>
    <p:extLst>
      <p:ext uri="{BB962C8B-B14F-4D97-AF65-F5344CB8AC3E}">
        <p14:creationId xmlns:p14="http://schemas.microsoft.com/office/powerpoint/2010/main" xmlns="" val="4226479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Box 87"/>
          <p:cNvSpPr txBox="1"/>
          <p:nvPr/>
        </p:nvSpPr>
        <p:spPr>
          <a:xfrm>
            <a:off x="42863" y="2392363"/>
            <a:ext cx="9047162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ts val="1200"/>
              </a:lnSpc>
              <a:defRPr/>
            </a:pPr>
            <a:r>
              <a:rPr lang="ru-RU" sz="1400" i="1" dirty="0"/>
              <a:t>Федеральный уровень   </a:t>
            </a:r>
          </a:p>
          <a:p>
            <a:pPr>
              <a:lnSpc>
                <a:spcPts val="1200"/>
              </a:lnSpc>
              <a:defRPr/>
            </a:pPr>
            <a:r>
              <a:rPr lang="ru-RU" sz="2800" dirty="0"/>
              <a:t>…......................................................................................</a:t>
            </a:r>
            <a:endParaRPr lang="ru-RU" dirty="0"/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1462088" y="333375"/>
            <a:ext cx="67103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solidFill>
                  <a:srgbClr val="000066"/>
                </a:solidFill>
                <a:latin typeface="Arial" charset="0"/>
                <a:cs typeface="Arial" charset="0"/>
              </a:rPr>
              <a:t>Организационная структура ФКУ ЦОКР</a:t>
            </a:r>
            <a:r>
              <a:rPr lang="en-US" altLang="ru-RU" sz="1800" dirty="0">
                <a:solidFill>
                  <a:srgbClr val="000066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1800" dirty="0">
                <a:solidFill>
                  <a:srgbClr val="000066"/>
                </a:solidFill>
                <a:latin typeface="Arial" charset="0"/>
                <a:cs typeface="Arial" charset="0"/>
              </a:rPr>
              <a:t>к 2017 году </a:t>
            </a:r>
          </a:p>
        </p:txBody>
      </p:sp>
      <p:sp>
        <p:nvSpPr>
          <p:cNvPr id="12292" name="Скругленный прямоугольник 45"/>
          <p:cNvSpPr>
            <a:spLocks noChangeArrowheads="1"/>
          </p:cNvSpPr>
          <p:nvPr/>
        </p:nvSpPr>
        <p:spPr bwMode="auto">
          <a:xfrm>
            <a:off x="827088" y="1143000"/>
            <a:ext cx="7797800" cy="1116013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Arial" charset="0"/>
              </a:rPr>
              <a:t>ФКУ ЦОКР (головное подразделение</a:t>
            </a:r>
            <a:r>
              <a:rPr lang="ru-RU" altLang="ru-RU" sz="1600" b="1" dirty="0" smtClean="0">
                <a:latin typeface="Arial" charset="0"/>
              </a:rPr>
              <a:t>)</a:t>
            </a:r>
            <a:endParaRPr lang="ru-RU" altLang="ru-RU" sz="16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2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2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200" b="1" dirty="0">
              <a:latin typeface="Arial" charset="0"/>
            </a:endParaRPr>
          </a:p>
        </p:txBody>
      </p:sp>
      <p:sp>
        <p:nvSpPr>
          <p:cNvPr id="12293" name="Скругленный прямоугольник 45"/>
          <p:cNvSpPr>
            <a:spLocks noChangeArrowheads="1"/>
          </p:cNvSpPr>
          <p:nvPr/>
        </p:nvSpPr>
        <p:spPr bwMode="auto">
          <a:xfrm>
            <a:off x="857224" y="2786058"/>
            <a:ext cx="7598559" cy="542925"/>
          </a:xfrm>
          <a:prstGeom prst="roundRect">
            <a:avLst>
              <a:gd name="adj" fmla="val 16694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2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2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Arial" charset="0"/>
              </a:rPr>
              <a:t>Межрегиональные  </a:t>
            </a:r>
            <a:r>
              <a:rPr lang="ru-RU" altLang="ru-RU" sz="1400" b="1" dirty="0" smtClean="0">
                <a:latin typeface="Arial" charset="0"/>
              </a:rPr>
              <a:t>филиалы</a:t>
            </a:r>
            <a:r>
              <a:rPr lang="en-US" altLang="ru-RU" sz="1400" b="1" dirty="0" smtClean="0">
                <a:latin typeface="Arial" charset="0"/>
              </a:rPr>
              <a:t> c </a:t>
            </a:r>
            <a:r>
              <a:rPr lang="ru-RU" altLang="ru-RU" sz="1400" b="1" dirty="0" smtClean="0">
                <a:latin typeface="Arial" charset="0"/>
              </a:rPr>
              <a:t>функцией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latin typeface="Arial" charset="0"/>
              </a:rPr>
              <a:t>обеспечения деятельности соответствующего УФК</a:t>
            </a:r>
            <a:endParaRPr lang="ru-RU" altLang="ru-RU" sz="14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b="1" dirty="0">
              <a:latin typeface="Arial" charset="0"/>
            </a:endParaRPr>
          </a:p>
        </p:txBody>
      </p:sp>
      <p:sp>
        <p:nvSpPr>
          <p:cNvPr id="12294" name="Скругленный прямоугольник 45"/>
          <p:cNvSpPr>
            <a:spLocks noChangeArrowheads="1"/>
          </p:cNvSpPr>
          <p:nvPr/>
        </p:nvSpPr>
        <p:spPr bwMode="auto">
          <a:xfrm>
            <a:off x="818320" y="1645492"/>
            <a:ext cx="3889375" cy="6552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latin typeface="Arial" charset="0"/>
              </a:rPr>
              <a:t>Структурное подразделение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latin typeface="Arial" charset="0"/>
              </a:rPr>
              <a:t> </a:t>
            </a:r>
            <a:r>
              <a:rPr lang="ru-RU" altLang="ru-RU" sz="1400" b="1" dirty="0">
                <a:latin typeface="Arial" charset="0"/>
              </a:rPr>
              <a:t>информационно- технологического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Arial" charset="0"/>
              </a:rPr>
              <a:t>обеспечения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84138" y="3892550"/>
            <a:ext cx="9047162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ts val="1200"/>
              </a:lnSpc>
              <a:defRPr/>
            </a:pPr>
            <a:r>
              <a:rPr lang="ru-RU" sz="1400" i="1" dirty="0"/>
              <a:t>Межрегиональный уровень   </a:t>
            </a:r>
          </a:p>
          <a:p>
            <a:pPr>
              <a:lnSpc>
                <a:spcPts val="1200"/>
              </a:lnSpc>
              <a:defRPr/>
            </a:pPr>
            <a:r>
              <a:rPr lang="ru-RU" sz="2400" dirty="0"/>
              <a:t>….....................................................................................................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12700" y="5499100"/>
            <a:ext cx="904716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ts val="1200"/>
              </a:lnSpc>
              <a:defRPr/>
            </a:pPr>
            <a:r>
              <a:rPr lang="ru-RU" sz="1400" i="1" dirty="0"/>
              <a:t>Региональный уровень  </a:t>
            </a:r>
          </a:p>
          <a:p>
            <a:pPr>
              <a:lnSpc>
                <a:spcPts val="1200"/>
              </a:lnSpc>
              <a:defRPr/>
            </a:pPr>
            <a:r>
              <a:rPr lang="ru-RU" sz="2400" dirty="0"/>
              <a:t>….....................................................................................................</a:t>
            </a:r>
          </a:p>
        </p:txBody>
      </p:sp>
      <p:sp>
        <p:nvSpPr>
          <p:cNvPr id="12297" name="Скругленный прямоугольник 45"/>
          <p:cNvSpPr>
            <a:spLocks noChangeArrowheads="1"/>
          </p:cNvSpPr>
          <p:nvPr/>
        </p:nvSpPr>
        <p:spPr bwMode="auto">
          <a:xfrm>
            <a:off x="4720989" y="1647691"/>
            <a:ext cx="3908425" cy="656106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latin typeface="Arial" charset="0"/>
              </a:rPr>
              <a:t>Структурное подразделение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latin typeface="Arial" charset="0"/>
              </a:rPr>
              <a:t> </a:t>
            </a:r>
            <a:r>
              <a:rPr lang="ru-RU" altLang="ru-RU" sz="1400" b="1" dirty="0">
                <a:latin typeface="Arial" charset="0"/>
              </a:rPr>
              <a:t>бухгалтерского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Arial" charset="0"/>
              </a:rPr>
              <a:t> обеспечения</a:t>
            </a:r>
          </a:p>
        </p:txBody>
      </p:sp>
      <p:cxnSp>
        <p:nvCxnSpPr>
          <p:cNvPr id="161" name="Прямая соединительная линия 160"/>
          <p:cNvCxnSpPr/>
          <p:nvPr/>
        </p:nvCxnSpPr>
        <p:spPr>
          <a:xfrm flipV="1">
            <a:off x="2700338" y="2259013"/>
            <a:ext cx="0" cy="533400"/>
          </a:xfrm>
          <a:prstGeom prst="line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Прямая соединительная линия 161"/>
          <p:cNvCxnSpPr/>
          <p:nvPr/>
        </p:nvCxnSpPr>
        <p:spPr>
          <a:xfrm flipV="1">
            <a:off x="2700338" y="3528219"/>
            <a:ext cx="0" cy="819150"/>
          </a:xfrm>
          <a:prstGeom prst="line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0" name="Скругленный прямоугольник 45"/>
          <p:cNvSpPr>
            <a:spLocks noChangeArrowheads="1"/>
          </p:cNvSpPr>
          <p:nvPr/>
        </p:nvSpPr>
        <p:spPr bwMode="auto">
          <a:xfrm>
            <a:off x="827087" y="4292600"/>
            <a:ext cx="7705353" cy="936625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Arial" charset="0"/>
              </a:rPr>
              <a:t>Отделы  в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400" b="1" dirty="0" smtClean="0">
                <a:latin typeface="Arial" charset="0"/>
              </a:rPr>
              <a:t>74 </a:t>
            </a:r>
            <a:r>
              <a:rPr lang="ru-RU" altLang="ru-RU" sz="1400" b="1" dirty="0">
                <a:latin typeface="Arial" charset="0"/>
              </a:rPr>
              <a:t>субъектах </a:t>
            </a:r>
            <a:r>
              <a:rPr lang="ru-RU" altLang="ru-RU" sz="1400" b="1" dirty="0" smtClean="0">
                <a:latin typeface="Arial" charset="0"/>
              </a:rPr>
              <a:t>РФ с функцией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latin typeface="Arial" charset="0"/>
              </a:rPr>
              <a:t>обеспечения УФК услугами </a:t>
            </a:r>
            <a:r>
              <a:rPr lang="ru-RU" altLang="ru-RU" sz="1400" b="1" dirty="0" smtClean="0">
                <a:latin typeface="Arial" charset="0"/>
              </a:rPr>
              <a:t>МОП</a:t>
            </a:r>
            <a:endParaRPr lang="ru-RU" altLang="ru-RU" sz="1400" b="1" dirty="0">
              <a:latin typeface="Arial" charset="0"/>
            </a:endParaRPr>
          </a:p>
        </p:txBody>
      </p:sp>
      <p:sp>
        <p:nvSpPr>
          <p:cNvPr id="12303" name="Скругленный прямоугольник 45"/>
          <p:cNvSpPr>
            <a:spLocks noChangeArrowheads="1"/>
          </p:cNvSpPr>
          <p:nvPr/>
        </p:nvSpPr>
        <p:spPr bwMode="auto">
          <a:xfrm>
            <a:off x="875242" y="3347011"/>
            <a:ext cx="1616075" cy="2736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2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2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</a:rPr>
              <a:t> </a:t>
            </a:r>
            <a:r>
              <a:rPr lang="ru-RU" altLang="ru-RU" sz="1400" b="1" dirty="0" smtClean="0">
                <a:latin typeface="Arial" charset="0"/>
              </a:rPr>
              <a:t>Филиал № </a:t>
            </a:r>
            <a:r>
              <a:rPr lang="ru-RU" altLang="ru-RU" sz="1400" b="1" dirty="0">
                <a:latin typeface="Arial" charset="0"/>
              </a:rPr>
              <a:t>1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2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200" b="1" dirty="0">
              <a:latin typeface="Arial" charset="0"/>
            </a:endParaRPr>
          </a:p>
        </p:txBody>
      </p:sp>
      <p:sp>
        <p:nvSpPr>
          <p:cNvPr id="12304" name="Скругленный прямоугольник 45"/>
          <p:cNvSpPr>
            <a:spLocks noChangeArrowheads="1"/>
          </p:cNvSpPr>
          <p:nvPr/>
        </p:nvSpPr>
        <p:spPr bwMode="auto">
          <a:xfrm>
            <a:off x="2472078" y="3339099"/>
            <a:ext cx="1414462" cy="2736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2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2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latin typeface="Arial" charset="0"/>
              </a:rPr>
              <a:t>Филиал </a:t>
            </a:r>
            <a:r>
              <a:rPr lang="ru-RU" altLang="ru-RU" sz="1400" b="1" dirty="0">
                <a:latin typeface="Arial" charset="0"/>
              </a:rPr>
              <a:t>№ 2 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2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200" b="1" dirty="0">
              <a:latin typeface="Arial" charset="0"/>
            </a:endParaRPr>
          </a:p>
        </p:txBody>
      </p:sp>
      <p:sp>
        <p:nvSpPr>
          <p:cNvPr id="12305" name="Скругленный прямоугольник 45"/>
          <p:cNvSpPr>
            <a:spLocks noChangeArrowheads="1"/>
          </p:cNvSpPr>
          <p:nvPr/>
        </p:nvSpPr>
        <p:spPr bwMode="auto">
          <a:xfrm>
            <a:off x="3897314" y="3319412"/>
            <a:ext cx="4562549" cy="275085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2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latin typeface="Arial" charset="0"/>
              </a:rPr>
              <a:t>Филиал №…</a:t>
            </a:r>
            <a:r>
              <a:rPr lang="en-US" altLang="ru-RU" sz="1400" b="1" dirty="0" smtClean="0">
                <a:latin typeface="Arial" charset="0"/>
              </a:rPr>
              <a:t> 9</a:t>
            </a:r>
            <a:endParaRPr lang="ru-RU" altLang="ru-RU" sz="14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200" b="1" dirty="0">
              <a:latin typeface="Arial" charset="0"/>
            </a:endParaRPr>
          </a:p>
        </p:txBody>
      </p:sp>
      <p:sp>
        <p:nvSpPr>
          <p:cNvPr id="20" name="Скругленный прямоугольник 45"/>
          <p:cNvSpPr>
            <a:spLocks noChangeArrowheads="1"/>
          </p:cNvSpPr>
          <p:nvPr/>
        </p:nvSpPr>
        <p:spPr bwMode="auto">
          <a:xfrm>
            <a:off x="887365" y="3614738"/>
            <a:ext cx="1589649" cy="283112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 dirty="0" smtClean="0">
                <a:latin typeface="Arial" charset="0"/>
              </a:rPr>
              <a:t> </a:t>
            </a:r>
            <a:endParaRPr lang="ru-RU" altLang="ru-RU" sz="10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latin typeface="Arial" charset="0"/>
              </a:rPr>
              <a:t>КФО</a:t>
            </a:r>
            <a:endParaRPr lang="ru-RU" altLang="ru-RU" sz="14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200" b="1" dirty="0">
              <a:latin typeface="Arial" charset="0"/>
            </a:endParaRPr>
          </a:p>
        </p:txBody>
      </p:sp>
      <p:sp>
        <p:nvSpPr>
          <p:cNvPr id="21" name="Скругленный прямоугольник 45"/>
          <p:cNvSpPr>
            <a:spLocks noChangeArrowheads="1"/>
          </p:cNvSpPr>
          <p:nvPr/>
        </p:nvSpPr>
        <p:spPr bwMode="auto">
          <a:xfrm>
            <a:off x="2472078" y="3614737"/>
            <a:ext cx="1397638" cy="283113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 smtClean="0">
                <a:latin typeface="Arial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latin typeface="Arial" charset="0"/>
              </a:rPr>
              <a:t>ЦФО</a:t>
            </a:r>
            <a:endParaRPr lang="ru-RU" altLang="ru-RU" sz="14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200" b="1" dirty="0">
              <a:latin typeface="Arial" charset="0"/>
            </a:endParaRPr>
          </a:p>
        </p:txBody>
      </p:sp>
      <p:sp>
        <p:nvSpPr>
          <p:cNvPr id="22" name="Скругленный прямоугольник 45"/>
          <p:cNvSpPr>
            <a:spLocks noChangeArrowheads="1"/>
          </p:cNvSpPr>
          <p:nvPr/>
        </p:nvSpPr>
        <p:spPr bwMode="auto">
          <a:xfrm>
            <a:off x="3886539" y="3604418"/>
            <a:ext cx="594359" cy="2844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latin typeface="Arial" charset="0"/>
              </a:rPr>
              <a:t>СЗФО</a:t>
            </a:r>
            <a:endParaRPr lang="ru-RU" altLang="ru-RU" sz="1200" b="1" dirty="0">
              <a:latin typeface="Arial" charset="0"/>
            </a:endParaRPr>
          </a:p>
        </p:txBody>
      </p:sp>
      <p:sp>
        <p:nvSpPr>
          <p:cNvPr id="23" name="Скругленный прямоугольник 45"/>
          <p:cNvSpPr>
            <a:spLocks noChangeArrowheads="1"/>
          </p:cNvSpPr>
          <p:nvPr/>
        </p:nvSpPr>
        <p:spPr bwMode="auto">
          <a:xfrm>
            <a:off x="4474627" y="3601987"/>
            <a:ext cx="532606" cy="2844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400" b="1" dirty="0" smtClean="0">
                <a:latin typeface="Arial" charset="0"/>
              </a:rPr>
              <a:t>ЮФО</a:t>
            </a:r>
            <a:endParaRPr lang="ru-RU" altLang="ru-RU" sz="1200" b="1" dirty="0">
              <a:latin typeface="Arial" charset="0"/>
            </a:endParaRPr>
          </a:p>
        </p:txBody>
      </p:sp>
      <p:sp>
        <p:nvSpPr>
          <p:cNvPr id="24" name="Скругленный прямоугольник 45"/>
          <p:cNvSpPr>
            <a:spLocks noChangeArrowheads="1"/>
          </p:cNvSpPr>
          <p:nvPr/>
        </p:nvSpPr>
        <p:spPr bwMode="auto">
          <a:xfrm>
            <a:off x="5016217" y="3609349"/>
            <a:ext cx="555601" cy="2844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400" b="1" dirty="0" smtClean="0">
                <a:latin typeface="Arial" charset="0"/>
              </a:rPr>
              <a:t>ПФО</a:t>
            </a:r>
            <a:endParaRPr lang="ru-RU" altLang="ru-RU" sz="1400" b="1" dirty="0">
              <a:latin typeface="Arial" charset="0"/>
            </a:endParaRPr>
          </a:p>
        </p:txBody>
      </p:sp>
      <p:sp>
        <p:nvSpPr>
          <p:cNvPr id="25" name="Скругленный прямоугольник 45"/>
          <p:cNvSpPr>
            <a:spLocks noChangeArrowheads="1"/>
          </p:cNvSpPr>
          <p:nvPr/>
        </p:nvSpPr>
        <p:spPr bwMode="auto">
          <a:xfrm>
            <a:off x="5579542" y="3608565"/>
            <a:ext cx="561600" cy="2844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400" b="1" dirty="0" smtClean="0">
                <a:latin typeface="Arial" charset="0"/>
              </a:rPr>
              <a:t>СКФО</a:t>
            </a:r>
          </a:p>
        </p:txBody>
      </p:sp>
      <p:sp>
        <p:nvSpPr>
          <p:cNvPr id="27" name="Скругленный прямоугольник 45"/>
          <p:cNvSpPr>
            <a:spLocks noChangeArrowheads="1"/>
          </p:cNvSpPr>
          <p:nvPr/>
        </p:nvSpPr>
        <p:spPr bwMode="auto">
          <a:xfrm>
            <a:off x="6155608" y="3599658"/>
            <a:ext cx="698315" cy="2844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400" b="1" dirty="0" smtClean="0">
                <a:latin typeface="Arial" charset="0"/>
              </a:rPr>
              <a:t> </a:t>
            </a:r>
            <a:r>
              <a:rPr lang="ru-RU" altLang="ru-RU" sz="1400" b="1" dirty="0" smtClean="0">
                <a:latin typeface="Arial" charset="0"/>
              </a:rPr>
              <a:t>СФО</a:t>
            </a:r>
            <a:endParaRPr lang="ru-RU" altLang="ru-RU" sz="1400" b="1" dirty="0">
              <a:latin typeface="Arial" charset="0"/>
            </a:endParaRPr>
          </a:p>
        </p:txBody>
      </p:sp>
      <p:sp>
        <p:nvSpPr>
          <p:cNvPr id="28" name="Скругленный прямоугольник 45"/>
          <p:cNvSpPr>
            <a:spLocks noChangeArrowheads="1"/>
          </p:cNvSpPr>
          <p:nvPr/>
        </p:nvSpPr>
        <p:spPr bwMode="auto">
          <a:xfrm>
            <a:off x="6857338" y="3602429"/>
            <a:ext cx="806400" cy="2844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 smtClean="0">
                <a:latin typeface="Arial" charset="0"/>
              </a:rPr>
              <a:t> </a:t>
            </a:r>
            <a:r>
              <a:rPr lang="ru-RU" altLang="ru-RU" sz="1400" b="1" dirty="0" smtClean="0">
                <a:latin typeface="Arial" charset="0"/>
              </a:rPr>
              <a:t>ДФО</a:t>
            </a:r>
            <a:endParaRPr lang="ru-RU" altLang="ru-RU" sz="1200" b="1" dirty="0">
              <a:latin typeface="Arial" charset="0"/>
            </a:endParaRPr>
          </a:p>
        </p:txBody>
      </p:sp>
      <p:sp>
        <p:nvSpPr>
          <p:cNvPr id="29" name="Скругленный прямоугольник 45"/>
          <p:cNvSpPr>
            <a:spLocks noChangeArrowheads="1"/>
          </p:cNvSpPr>
          <p:nvPr/>
        </p:nvSpPr>
        <p:spPr bwMode="auto">
          <a:xfrm>
            <a:off x="7667775" y="3594498"/>
            <a:ext cx="768147" cy="2844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 smtClean="0">
                <a:latin typeface="Arial" charset="0"/>
              </a:rPr>
              <a:t> </a:t>
            </a:r>
            <a:r>
              <a:rPr lang="ru-RU" altLang="ru-RU" sz="1400" b="1" dirty="0" smtClean="0">
                <a:latin typeface="Arial" charset="0"/>
              </a:rPr>
              <a:t>УФО</a:t>
            </a:r>
            <a:endParaRPr lang="ru-RU" altLang="ru-RU" sz="1200" b="1" dirty="0">
              <a:latin typeface="Arial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8459788" y="55563"/>
            <a:ext cx="576262" cy="493712"/>
          </a:xfrm>
          <a:prstGeom prst="ellipse">
            <a:avLst/>
          </a:prstGeom>
          <a:noFill/>
          <a:ln>
            <a:solidFill>
              <a:schemeClr val="tx1">
                <a:alpha val="2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i="1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i="1" dirty="0">
              <a:solidFill>
                <a:prstClr val="black">
                  <a:lumMod val="65000"/>
                  <a:lumOff val="3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" name="Picture 5" descr="ЦОКР0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757" y="74848"/>
            <a:ext cx="842933" cy="7647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</p:pic>
    </p:spTree>
    <p:extLst>
      <p:ext uri="{BB962C8B-B14F-4D97-AF65-F5344CB8AC3E}">
        <p14:creationId xmlns:p14="http://schemas.microsoft.com/office/powerpoint/2010/main" xmlns="" val="295994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87"/>
          <p:cNvSpPr txBox="1">
            <a:spLocks noChangeArrowheads="1"/>
          </p:cNvSpPr>
          <p:nvPr/>
        </p:nvSpPr>
        <p:spPr bwMode="auto">
          <a:xfrm>
            <a:off x="0" y="6457950"/>
            <a:ext cx="90471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ts val="1200"/>
              </a:lnSpc>
              <a:spcBef>
                <a:spcPct val="0"/>
              </a:spcBef>
              <a:buFontTx/>
              <a:buNone/>
            </a:pPr>
            <a:r>
              <a:rPr lang="ru-RU" altLang="ru-RU" sz="2000" i="1" dirty="0">
                <a:latin typeface="Arial" charset="0"/>
              </a:rPr>
              <a:t>Федеральный уровень   </a:t>
            </a:r>
          </a:p>
          <a:p>
            <a:pPr eaLnBrk="1" hangingPunct="1">
              <a:lnSpc>
                <a:spcPts val="1200"/>
              </a:lnSpc>
              <a:spcBef>
                <a:spcPct val="0"/>
              </a:spcBef>
              <a:buFontTx/>
              <a:buNone/>
            </a:pPr>
            <a:r>
              <a:rPr lang="ru-RU" altLang="ru-RU" sz="2800" dirty="0">
                <a:latin typeface="Arial" charset="0"/>
              </a:rPr>
              <a:t>…......................................................................................</a:t>
            </a:r>
            <a:endParaRPr lang="ru-RU" altLang="ru-RU" sz="1800" dirty="0">
              <a:latin typeface="Arial" charset="0"/>
            </a:endParaRPr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539552" y="333375"/>
            <a:ext cx="80648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FontTx/>
              <a:buNone/>
              <a:defRPr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9pPr>
          </a:lstStyle>
          <a:p>
            <a:r>
              <a:rPr lang="ru-RU" altLang="ru-RU" dirty="0"/>
              <a:t>Организационно-функциональная структура ФКУ ЦОКР</a:t>
            </a:r>
            <a:r>
              <a:rPr lang="en-US" altLang="ru-RU" dirty="0"/>
              <a:t> </a:t>
            </a:r>
            <a:r>
              <a:rPr lang="ru-RU" altLang="ru-RU" dirty="0"/>
              <a:t>к 2017 году </a:t>
            </a:r>
          </a:p>
        </p:txBody>
      </p:sp>
      <p:sp>
        <p:nvSpPr>
          <p:cNvPr id="3077" name="Скругленный прямоугольник 45"/>
          <p:cNvSpPr>
            <a:spLocks noChangeArrowheads="1"/>
          </p:cNvSpPr>
          <p:nvPr/>
        </p:nvSpPr>
        <p:spPr bwMode="auto">
          <a:xfrm>
            <a:off x="2928926" y="1142984"/>
            <a:ext cx="2513013" cy="5429288"/>
          </a:xfrm>
          <a:prstGeom prst="roundRect">
            <a:avLst>
              <a:gd name="adj" fmla="val 16667"/>
            </a:avLst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ru-RU" altLang="ru-RU" sz="2000" b="1" dirty="0" smtClean="0"/>
          </a:p>
          <a:p>
            <a:pPr algn="ctr" eaLnBrk="1" hangingPunct="1">
              <a:defRPr/>
            </a:pPr>
            <a:r>
              <a:rPr lang="ru-RU" altLang="ru-RU" sz="2000" b="1" dirty="0" smtClean="0"/>
              <a:t>ФКУ ЦОКР </a:t>
            </a:r>
          </a:p>
          <a:p>
            <a:pPr algn="ctr" eaLnBrk="1" hangingPunct="1">
              <a:defRPr/>
            </a:pPr>
            <a:r>
              <a:rPr lang="ru-RU" altLang="ru-RU" sz="2000" b="1" dirty="0" smtClean="0"/>
              <a:t>(головное </a:t>
            </a:r>
          </a:p>
          <a:p>
            <a:pPr algn="ctr" eaLnBrk="1" hangingPunct="1">
              <a:defRPr/>
            </a:pPr>
            <a:r>
              <a:rPr lang="ru-RU" altLang="ru-RU" sz="2000" b="1" dirty="0" smtClean="0"/>
              <a:t>подразделение</a:t>
            </a:r>
            <a:r>
              <a:rPr lang="ru-RU" altLang="ru-RU" sz="2000" b="1" dirty="0" smtClean="0"/>
              <a:t>)</a:t>
            </a:r>
          </a:p>
          <a:p>
            <a:pPr algn="ctr" eaLnBrk="1" hangingPunct="1">
              <a:defRPr/>
            </a:pPr>
            <a:endParaRPr lang="ru-RU" altLang="ru-RU" sz="1000" b="1" dirty="0"/>
          </a:p>
          <a:p>
            <a:pPr algn="ctr" eaLnBrk="1" hangingPunct="1">
              <a:defRPr/>
            </a:pPr>
            <a:endParaRPr lang="ru-RU" altLang="ru-RU" sz="1000" b="1" dirty="0" smtClean="0"/>
          </a:p>
          <a:p>
            <a:pPr algn="ctr" eaLnBrk="1" hangingPunct="1">
              <a:defRPr/>
            </a:pPr>
            <a:endParaRPr lang="ru-RU" altLang="ru-RU" sz="1000" b="1" dirty="0"/>
          </a:p>
          <a:p>
            <a:pPr algn="ctr" eaLnBrk="1" hangingPunct="1">
              <a:defRPr/>
            </a:pPr>
            <a:endParaRPr lang="ru-RU" altLang="ru-RU" sz="1000" b="1" dirty="0" smtClean="0"/>
          </a:p>
          <a:p>
            <a:pPr algn="ctr" eaLnBrk="1" hangingPunct="1">
              <a:defRPr/>
            </a:pPr>
            <a:endParaRPr lang="ru-RU" altLang="ru-RU" sz="1000" b="1" dirty="0"/>
          </a:p>
          <a:p>
            <a:pPr algn="ctr" eaLnBrk="1" hangingPunct="1">
              <a:defRPr/>
            </a:pPr>
            <a:endParaRPr lang="ru-RU" altLang="ru-RU" sz="1000" b="1" dirty="0" smtClean="0"/>
          </a:p>
          <a:p>
            <a:pPr algn="ctr" eaLnBrk="1" hangingPunct="1">
              <a:defRPr/>
            </a:pPr>
            <a:endParaRPr lang="ru-RU" altLang="ru-RU" sz="1000" b="1" dirty="0"/>
          </a:p>
          <a:p>
            <a:pPr algn="ctr" eaLnBrk="1" hangingPunct="1">
              <a:defRPr/>
            </a:pPr>
            <a:endParaRPr lang="ru-RU" altLang="ru-RU" sz="1000" b="1" dirty="0" smtClean="0"/>
          </a:p>
          <a:p>
            <a:pPr algn="ctr" eaLnBrk="1" hangingPunct="1">
              <a:defRPr/>
            </a:pPr>
            <a:endParaRPr lang="ru-RU" altLang="ru-RU" sz="1000" b="1" dirty="0"/>
          </a:p>
          <a:p>
            <a:pPr algn="ctr" eaLnBrk="1" hangingPunct="1">
              <a:defRPr/>
            </a:pPr>
            <a:endParaRPr lang="ru-RU" altLang="ru-RU" sz="1000" b="1" dirty="0" smtClean="0"/>
          </a:p>
          <a:p>
            <a:pPr algn="ctr" eaLnBrk="1" hangingPunct="1">
              <a:defRPr/>
            </a:pPr>
            <a:endParaRPr lang="ru-RU" altLang="ru-RU" sz="1000" b="1" dirty="0"/>
          </a:p>
          <a:p>
            <a:pPr algn="ctr" eaLnBrk="1" hangingPunct="1">
              <a:defRPr/>
            </a:pPr>
            <a:endParaRPr lang="ru-RU" altLang="ru-RU" sz="1000" b="1" dirty="0" smtClean="0"/>
          </a:p>
          <a:p>
            <a:pPr algn="ctr" eaLnBrk="1" hangingPunct="1">
              <a:defRPr/>
            </a:pPr>
            <a:endParaRPr lang="ru-RU" altLang="ru-RU" sz="1000" b="1" dirty="0"/>
          </a:p>
          <a:p>
            <a:pPr algn="ctr" eaLnBrk="1" hangingPunct="1">
              <a:defRPr/>
            </a:pPr>
            <a:endParaRPr lang="ru-RU" altLang="ru-RU" sz="1000" b="1" dirty="0" smtClean="0"/>
          </a:p>
        </p:txBody>
      </p:sp>
      <p:sp>
        <p:nvSpPr>
          <p:cNvPr id="3082" name="Скругленный прямоугольник 45"/>
          <p:cNvSpPr>
            <a:spLocks noChangeArrowheads="1"/>
          </p:cNvSpPr>
          <p:nvPr/>
        </p:nvSpPr>
        <p:spPr bwMode="auto">
          <a:xfrm>
            <a:off x="2928925" y="4714884"/>
            <a:ext cx="2529339" cy="1838461"/>
          </a:xfrm>
          <a:prstGeom prst="roundRect">
            <a:avLst>
              <a:gd name="adj" fmla="val 16667"/>
            </a:avLst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000" b="1" dirty="0" smtClean="0"/>
              <a:t>Структурные </a:t>
            </a:r>
            <a:endParaRPr lang="ru-RU" altLang="ru-RU" sz="2000" b="1" dirty="0" smtClean="0"/>
          </a:p>
          <a:p>
            <a:pPr algn="ctr" eaLnBrk="1" hangingPunct="1">
              <a:defRPr/>
            </a:pPr>
            <a:r>
              <a:rPr lang="ru-RU" altLang="ru-RU" sz="2000" b="1" dirty="0" smtClean="0"/>
              <a:t>подразделения</a:t>
            </a:r>
            <a:endParaRPr lang="ru-RU" altLang="ru-RU" sz="2000" b="1" dirty="0" smtClean="0"/>
          </a:p>
          <a:p>
            <a:pPr algn="ctr" eaLnBrk="1" hangingPunct="1">
              <a:defRPr/>
            </a:pPr>
            <a:r>
              <a:rPr lang="ru-RU" altLang="ru-RU" sz="2000" b="1" dirty="0" smtClean="0"/>
              <a:t>по организации  </a:t>
            </a:r>
            <a:endParaRPr lang="ru-RU" altLang="ru-RU" sz="2000" b="1" dirty="0" smtClean="0"/>
          </a:p>
          <a:p>
            <a:pPr algn="ctr" eaLnBrk="1" hangingPunct="1">
              <a:defRPr/>
            </a:pPr>
            <a:r>
              <a:rPr lang="ru-RU" altLang="ru-RU" sz="2000" b="1" dirty="0" smtClean="0"/>
              <a:t>бухгалтерского</a:t>
            </a:r>
            <a:endParaRPr lang="ru-RU" altLang="ru-RU" sz="2000" b="1" dirty="0" smtClean="0"/>
          </a:p>
          <a:p>
            <a:pPr algn="ctr" eaLnBrk="1" hangingPunct="1">
              <a:defRPr/>
            </a:pPr>
            <a:r>
              <a:rPr lang="ru-RU" altLang="ru-RU" sz="2000" b="1" dirty="0" smtClean="0"/>
              <a:t> обеспечения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214422"/>
            <a:ext cx="292892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spcBef>
                <a:spcPct val="0"/>
              </a:spcBef>
              <a:buFont typeface="Arial" charset="0"/>
              <a:buChar char="•"/>
              <a:defRPr/>
            </a:pPr>
            <a:r>
              <a:rPr lang="ru-RU" altLang="ru-RU" sz="1600" dirty="0">
                <a:latin typeface="Arial" charset="0"/>
              </a:rPr>
              <a:t>Нормативное  обеспечение деятельности  </a:t>
            </a:r>
          </a:p>
          <a:p>
            <a:pPr marL="171450" indent="-171450">
              <a:spcBef>
                <a:spcPct val="0"/>
              </a:spcBef>
              <a:buFont typeface="Arial" charset="0"/>
              <a:buChar char="•"/>
              <a:defRPr/>
            </a:pPr>
            <a:r>
              <a:rPr lang="ru-RU" altLang="ru-RU" sz="1600" dirty="0">
                <a:latin typeface="Arial" charset="0"/>
              </a:rPr>
              <a:t>Обеспечение административно-</a:t>
            </a:r>
          </a:p>
          <a:p>
            <a:pPr marL="171450" indent="-171450">
              <a:spcBef>
                <a:spcPct val="0"/>
              </a:spcBef>
              <a:buFont typeface="Arial" charset="0"/>
              <a:buChar char="•"/>
              <a:defRPr/>
            </a:pPr>
            <a:r>
              <a:rPr lang="ru-RU" altLang="ru-RU" sz="1600" dirty="0" smtClean="0">
                <a:latin typeface="Arial" charset="0"/>
              </a:rPr>
              <a:t>Хозяйственной </a:t>
            </a:r>
            <a:r>
              <a:rPr lang="ru-RU" altLang="ru-RU" sz="1600" dirty="0">
                <a:latin typeface="Arial" charset="0"/>
              </a:rPr>
              <a:t>деятельности ТОФК </a:t>
            </a:r>
            <a:r>
              <a:rPr lang="ru-RU" altLang="ru-RU" sz="1600" dirty="0" smtClean="0">
                <a:latin typeface="Arial" charset="0"/>
              </a:rPr>
              <a:t>Московского </a:t>
            </a:r>
            <a:r>
              <a:rPr lang="ru-RU" altLang="ru-RU" sz="1600" dirty="0">
                <a:latin typeface="Arial" charset="0"/>
              </a:rPr>
              <a:t>региона          </a:t>
            </a:r>
          </a:p>
        </p:txBody>
      </p:sp>
      <p:sp>
        <p:nvSpPr>
          <p:cNvPr id="13324" name="TextBox 4"/>
          <p:cNvSpPr txBox="1">
            <a:spLocks noChangeArrowheads="1"/>
          </p:cNvSpPr>
          <p:nvPr/>
        </p:nvSpPr>
        <p:spPr bwMode="auto">
          <a:xfrm>
            <a:off x="785786" y="785794"/>
            <a:ext cx="130195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latin typeface="Arial" charset="0"/>
              </a:rPr>
              <a:t>Ф</a:t>
            </a:r>
            <a:r>
              <a:rPr lang="ru-RU" altLang="ru-RU" sz="2000" b="1" dirty="0" smtClean="0">
                <a:latin typeface="Arial" charset="0"/>
              </a:rPr>
              <a:t>ункции</a:t>
            </a:r>
            <a:endParaRPr lang="ru-RU" altLang="ru-RU" sz="2000" b="1" dirty="0">
              <a:latin typeface="Arial" charset="0"/>
            </a:endParaRPr>
          </a:p>
        </p:txBody>
      </p:sp>
      <p:sp>
        <p:nvSpPr>
          <p:cNvPr id="13325" name="TextBox 6"/>
          <p:cNvSpPr txBox="1">
            <a:spLocks noChangeArrowheads="1"/>
          </p:cNvSpPr>
          <p:nvPr/>
        </p:nvSpPr>
        <p:spPr bwMode="auto">
          <a:xfrm>
            <a:off x="6715140" y="785794"/>
            <a:ext cx="10935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Arial" charset="0"/>
              </a:rPr>
              <a:t>Задачи</a:t>
            </a:r>
          </a:p>
        </p:txBody>
      </p:sp>
      <p:sp>
        <p:nvSpPr>
          <p:cNvPr id="3099" name="Скругленный прямоугольник 9"/>
          <p:cNvSpPr>
            <a:spLocks noChangeArrowheads="1"/>
          </p:cNvSpPr>
          <p:nvPr/>
        </p:nvSpPr>
        <p:spPr bwMode="auto">
          <a:xfrm>
            <a:off x="2928926" y="2857496"/>
            <a:ext cx="2515271" cy="1857388"/>
          </a:xfrm>
          <a:prstGeom prst="roundRect">
            <a:avLst>
              <a:gd name="adj" fmla="val 16667"/>
            </a:avLst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000" b="1" dirty="0" smtClean="0"/>
              <a:t>Структурные </a:t>
            </a:r>
            <a:endParaRPr lang="ru-RU" altLang="ru-RU" sz="2000" b="1" dirty="0" smtClean="0"/>
          </a:p>
          <a:p>
            <a:pPr algn="ctr" eaLnBrk="1" hangingPunct="1">
              <a:defRPr/>
            </a:pPr>
            <a:r>
              <a:rPr lang="ru-RU" altLang="ru-RU" sz="2000" b="1" dirty="0" smtClean="0"/>
              <a:t>подразделения </a:t>
            </a:r>
            <a:endParaRPr lang="ru-RU" altLang="ru-RU" sz="2000" b="1" dirty="0" smtClean="0"/>
          </a:p>
          <a:p>
            <a:pPr algn="ctr" eaLnBrk="1" hangingPunct="1">
              <a:defRPr/>
            </a:pPr>
            <a:r>
              <a:rPr lang="ru-RU" altLang="ru-RU" sz="2000" b="1" dirty="0" smtClean="0"/>
              <a:t>блока поддержки </a:t>
            </a:r>
            <a:endParaRPr lang="ru-RU" altLang="ru-RU" sz="2000" b="1" dirty="0" smtClean="0"/>
          </a:p>
          <a:p>
            <a:pPr algn="ctr" eaLnBrk="1" hangingPunct="1">
              <a:defRPr/>
            </a:pPr>
            <a:r>
              <a:rPr lang="ru-RU" altLang="ru-RU" sz="2000" b="1" dirty="0" smtClean="0"/>
              <a:t>информационных</a:t>
            </a:r>
            <a:endParaRPr lang="ru-RU" altLang="ru-RU" sz="2000" b="1" dirty="0" smtClean="0"/>
          </a:p>
          <a:p>
            <a:pPr algn="ctr" eaLnBrk="1" hangingPunct="1">
              <a:defRPr/>
            </a:pPr>
            <a:r>
              <a:rPr lang="ru-RU" altLang="ru-RU" sz="2000" b="1" dirty="0" smtClean="0"/>
              <a:t> технологий</a:t>
            </a:r>
          </a:p>
        </p:txBody>
      </p:sp>
      <p:sp>
        <p:nvSpPr>
          <p:cNvPr id="13327" name="TextBox 12"/>
          <p:cNvSpPr txBox="1">
            <a:spLocks noChangeArrowheads="1"/>
          </p:cNvSpPr>
          <p:nvPr/>
        </p:nvSpPr>
        <p:spPr bwMode="auto">
          <a:xfrm>
            <a:off x="5500694" y="1214422"/>
            <a:ext cx="340042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sz="1600" dirty="0" smtClean="0">
                <a:latin typeface="Arial" charset="0"/>
              </a:rPr>
              <a:t>Регламентация </a:t>
            </a:r>
            <a:r>
              <a:rPr lang="ru-RU" altLang="ru-RU" sz="1600" dirty="0">
                <a:latin typeface="Arial" charset="0"/>
              </a:rPr>
              <a:t>и стандартизация деятельности 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600" dirty="0">
                <a:latin typeface="Arial" charset="0"/>
              </a:rPr>
              <a:t>Анализ финансово-хозяйственной деятельности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600" dirty="0">
                <a:latin typeface="Arial" charset="0"/>
              </a:rPr>
              <a:t>Осуществление государственных закупок ТОФК Московского региона</a:t>
            </a:r>
          </a:p>
        </p:txBody>
      </p:sp>
      <p:sp>
        <p:nvSpPr>
          <p:cNvPr id="13328" name="TextBox 13"/>
          <p:cNvSpPr txBox="1">
            <a:spLocks noChangeArrowheads="1"/>
          </p:cNvSpPr>
          <p:nvPr/>
        </p:nvSpPr>
        <p:spPr bwMode="auto">
          <a:xfrm>
            <a:off x="0" y="3000372"/>
            <a:ext cx="3000364" cy="172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 sz="10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ru-RU" altLang="ru-RU" sz="1600" dirty="0">
                <a:latin typeface="Arial" charset="0"/>
              </a:rPr>
              <a:t>Техническое обеспечение учетных и отчетных процедур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600" dirty="0">
                <a:latin typeface="Arial" charset="0"/>
              </a:rPr>
              <a:t>Технологическое обеспечение учетных и отчетных </a:t>
            </a:r>
            <a:r>
              <a:rPr lang="ru-RU" altLang="ru-RU" sz="1600" dirty="0" smtClean="0">
                <a:latin typeface="Arial" charset="0"/>
              </a:rPr>
              <a:t>процедур</a:t>
            </a:r>
            <a:endParaRPr lang="ru-RU" altLang="ru-RU" sz="1600" dirty="0">
              <a:latin typeface="Arial" charset="0"/>
            </a:endParaRPr>
          </a:p>
        </p:txBody>
      </p:sp>
      <p:sp>
        <p:nvSpPr>
          <p:cNvPr id="13329" name="TextBox 15"/>
          <p:cNvSpPr txBox="1">
            <a:spLocks noChangeArrowheads="1"/>
          </p:cNvSpPr>
          <p:nvPr/>
        </p:nvSpPr>
        <p:spPr bwMode="auto">
          <a:xfrm>
            <a:off x="5643570" y="3071810"/>
            <a:ext cx="324643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sz="1600" dirty="0">
                <a:latin typeface="Arial" charset="0"/>
              </a:rPr>
              <a:t>Сопровождение ППО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600" dirty="0">
                <a:latin typeface="Arial" charset="0"/>
              </a:rPr>
              <a:t>Сопровождение ИТ проектов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600" dirty="0">
                <a:latin typeface="Arial" charset="0"/>
              </a:rPr>
              <a:t>Учебно-методологическая  деятельность</a:t>
            </a:r>
          </a:p>
        </p:txBody>
      </p:sp>
      <p:sp>
        <p:nvSpPr>
          <p:cNvPr id="13331" name="TextBox 17"/>
          <p:cNvSpPr txBox="1">
            <a:spLocks noChangeArrowheads="1"/>
          </p:cNvSpPr>
          <p:nvPr/>
        </p:nvSpPr>
        <p:spPr bwMode="auto">
          <a:xfrm>
            <a:off x="5501503" y="4439003"/>
            <a:ext cx="3786213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sz="1600" dirty="0">
                <a:latin typeface="Arial" charset="0"/>
              </a:rPr>
              <a:t>Координация деятельности  филиалов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600" dirty="0">
                <a:latin typeface="Arial" charset="0"/>
              </a:rPr>
              <a:t>Методическое и организационное обеспечение </a:t>
            </a:r>
            <a:r>
              <a:rPr lang="ru-RU" altLang="ru-RU" sz="1600" dirty="0" smtClean="0">
                <a:latin typeface="Arial" charset="0"/>
              </a:rPr>
              <a:t>бухучета  </a:t>
            </a:r>
            <a:r>
              <a:rPr lang="ru-RU" altLang="ru-RU" sz="1600" dirty="0">
                <a:latin typeface="Arial" charset="0"/>
              </a:rPr>
              <a:t>и </a:t>
            </a:r>
            <a:r>
              <a:rPr lang="ru-RU" altLang="ru-RU" sz="1600" dirty="0" smtClean="0">
                <a:latin typeface="Arial" charset="0"/>
              </a:rPr>
              <a:t>отчетности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600" dirty="0" smtClean="0">
                <a:latin typeface="Arial" charset="0"/>
              </a:rPr>
              <a:t>Ведение </a:t>
            </a:r>
            <a:r>
              <a:rPr lang="ru-RU" altLang="ru-RU" sz="1600" dirty="0" smtClean="0">
                <a:latin typeface="Arial" charset="0"/>
              </a:rPr>
              <a:t>бухучета </a:t>
            </a:r>
            <a:r>
              <a:rPr lang="ru-RU" altLang="ru-RU" sz="1600" dirty="0" smtClean="0">
                <a:latin typeface="Arial" charset="0"/>
              </a:rPr>
              <a:t>в т.ч. </a:t>
            </a:r>
            <a:r>
              <a:rPr lang="ru-RU" altLang="ru-RU" sz="1600" dirty="0" smtClean="0">
                <a:latin typeface="Arial" charset="0"/>
              </a:rPr>
              <a:t>начисление оплаты труда персоналу ТОФК Московского </a:t>
            </a:r>
            <a:r>
              <a:rPr lang="ru-RU" altLang="ru-RU" sz="1600" dirty="0" smtClean="0">
                <a:latin typeface="Arial" charset="0"/>
              </a:rPr>
              <a:t>региона</a:t>
            </a:r>
            <a:endParaRPr lang="ru-RU" altLang="ru-RU" sz="16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ru-RU" altLang="ru-RU" sz="1600" dirty="0">
                <a:latin typeface="Arial" charset="0"/>
              </a:rPr>
              <a:t>Формирование сводной отчетности</a:t>
            </a:r>
          </a:p>
        </p:txBody>
      </p:sp>
      <p:sp>
        <p:nvSpPr>
          <p:cNvPr id="13334" name="TextBox 16"/>
          <p:cNvSpPr txBox="1">
            <a:spLocks noChangeArrowheads="1"/>
          </p:cNvSpPr>
          <p:nvPr/>
        </p:nvSpPr>
        <p:spPr bwMode="auto">
          <a:xfrm rot="10800000" flipV="1">
            <a:off x="0" y="4991883"/>
            <a:ext cx="284003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sz="1600" dirty="0">
                <a:latin typeface="Arial" charset="0"/>
              </a:rPr>
              <a:t>Обеспечение бухгалтерского учета и формирование отчетности </a:t>
            </a:r>
          </a:p>
        </p:txBody>
      </p:sp>
      <p:sp>
        <p:nvSpPr>
          <p:cNvPr id="27" name="Овал 26"/>
          <p:cNvSpPr/>
          <p:nvPr/>
        </p:nvSpPr>
        <p:spPr>
          <a:xfrm>
            <a:off x="8358214" y="55562"/>
            <a:ext cx="677836" cy="587355"/>
          </a:xfrm>
          <a:prstGeom prst="ellipse">
            <a:avLst/>
          </a:prstGeom>
          <a:noFill/>
          <a:ln>
            <a:solidFill>
              <a:schemeClr val="tx1">
                <a:alpha val="2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i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i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itchFamily="18" charset="0"/>
                <a:cs typeface="Times New Roman" pitchFamily="18" charset="0"/>
              </a:rPr>
              <a:t>.1</a:t>
            </a:r>
            <a:endParaRPr lang="ru-RU" b="1" i="1" dirty="0">
              <a:solidFill>
                <a:prstClr val="black">
                  <a:lumMod val="65000"/>
                  <a:lumOff val="3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Picture 5" descr="ЦОКР0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757" y="74848"/>
            <a:ext cx="842933" cy="7647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</p:pic>
    </p:spTree>
    <p:extLst>
      <p:ext uri="{BB962C8B-B14F-4D97-AF65-F5344CB8AC3E}">
        <p14:creationId xmlns:p14="http://schemas.microsoft.com/office/powerpoint/2010/main" xmlns="" val="403408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539552" y="333375"/>
            <a:ext cx="80648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FontTx/>
              <a:buNone/>
              <a:defRPr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9pPr>
          </a:lstStyle>
          <a:p>
            <a:r>
              <a:rPr lang="ru-RU" altLang="ru-RU" dirty="0"/>
              <a:t>Организационно-функциональная структура ФКУ ЦОКР</a:t>
            </a:r>
            <a:r>
              <a:rPr lang="en-US" altLang="ru-RU" dirty="0"/>
              <a:t> </a:t>
            </a:r>
            <a:r>
              <a:rPr lang="ru-RU" altLang="ru-RU" dirty="0"/>
              <a:t>к 2017 году </a:t>
            </a:r>
          </a:p>
        </p:txBody>
      </p:sp>
      <p:sp>
        <p:nvSpPr>
          <p:cNvPr id="3078" name="Скругленный прямоугольник 45"/>
          <p:cNvSpPr>
            <a:spLocks noChangeArrowheads="1"/>
          </p:cNvSpPr>
          <p:nvPr/>
        </p:nvSpPr>
        <p:spPr bwMode="auto">
          <a:xfrm>
            <a:off x="3095660" y="4429132"/>
            <a:ext cx="2374900" cy="1857388"/>
          </a:xfrm>
          <a:prstGeom prst="roundRect">
            <a:avLst>
              <a:gd name="adj" fmla="val 26404"/>
            </a:avLst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000" b="1" dirty="0" smtClean="0"/>
              <a:t>Отделы </a:t>
            </a:r>
            <a:endParaRPr lang="ru-RU" altLang="ru-RU" sz="2000" b="1" dirty="0" smtClean="0"/>
          </a:p>
          <a:p>
            <a:pPr algn="ctr" eaLnBrk="1" hangingPunct="1">
              <a:defRPr/>
            </a:pPr>
            <a:r>
              <a:rPr lang="ru-RU" altLang="ru-RU" sz="2000" b="1" dirty="0" smtClean="0"/>
              <a:t>межрегиональных</a:t>
            </a:r>
            <a:endParaRPr lang="ru-RU" altLang="ru-RU" sz="2000" b="1" dirty="0" smtClean="0"/>
          </a:p>
          <a:p>
            <a:pPr algn="ctr" eaLnBrk="1" hangingPunct="1">
              <a:defRPr/>
            </a:pPr>
            <a:r>
              <a:rPr lang="ru-RU" altLang="ru-RU" sz="2000" b="1" dirty="0" smtClean="0"/>
              <a:t> филиалов </a:t>
            </a:r>
            <a:endParaRPr lang="ru-RU" altLang="ru-RU" sz="2000" b="1" dirty="0" smtClean="0"/>
          </a:p>
          <a:p>
            <a:pPr algn="ctr" eaLnBrk="1" hangingPunct="1">
              <a:defRPr/>
            </a:pPr>
            <a:r>
              <a:rPr lang="ru-RU" altLang="ru-RU" sz="2000" b="1" dirty="0" smtClean="0"/>
              <a:t>в </a:t>
            </a:r>
            <a:r>
              <a:rPr lang="ru-RU" altLang="ru-RU" sz="2000" b="1" dirty="0" smtClean="0"/>
              <a:t>74 субъектах РФ</a:t>
            </a:r>
          </a:p>
        </p:txBody>
      </p:sp>
      <p:sp>
        <p:nvSpPr>
          <p:cNvPr id="13319" name="TextBox 103"/>
          <p:cNvSpPr txBox="1">
            <a:spLocks noChangeArrowheads="1"/>
          </p:cNvSpPr>
          <p:nvPr/>
        </p:nvSpPr>
        <p:spPr bwMode="auto">
          <a:xfrm>
            <a:off x="0" y="3929066"/>
            <a:ext cx="90471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ts val="1200"/>
              </a:lnSpc>
              <a:spcBef>
                <a:spcPct val="0"/>
              </a:spcBef>
              <a:buFontTx/>
              <a:buNone/>
            </a:pPr>
            <a:r>
              <a:rPr lang="ru-RU" altLang="ru-RU" sz="2000" i="1" dirty="0">
                <a:latin typeface="Arial" charset="0"/>
              </a:rPr>
              <a:t>Межрегиональный  уровень   </a:t>
            </a:r>
          </a:p>
          <a:p>
            <a:pPr eaLnBrk="1" hangingPunct="1">
              <a:lnSpc>
                <a:spcPts val="1200"/>
              </a:lnSpc>
              <a:spcBef>
                <a:spcPct val="0"/>
              </a:spcBef>
              <a:buFontTx/>
              <a:buNone/>
            </a:pPr>
            <a:r>
              <a:rPr lang="ru-RU" altLang="ru-RU" sz="2400" dirty="0">
                <a:latin typeface="Arial" charset="0"/>
              </a:rPr>
              <a:t>….....................................................................................................</a:t>
            </a:r>
          </a:p>
        </p:txBody>
      </p:sp>
      <p:sp>
        <p:nvSpPr>
          <p:cNvPr id="13320" name="TextBox 113"/>
          <p:cNvSpPr txBox="1">
            <a:spLocks noChangeArrowheads="1"/>
          </p:cNvSpPr>
          <p:nvPr/>
        </p:nvSpPr>
        <p:spPr bwMode="auto">
          <a:xfrm>
            <a:off x="38100" y="6296802"/>
            <a:ext cx="90471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ts val="1200"/>
              </a:lnSpc>
              <a:spcBef>
                <a:spcPct val="0"/>
              </a:spcBef>
              <a:buFontTx/>
              <a:buNone/>
            </a:pPr>
            <a:r>
              <a:rPr lang="ru-RU" altLang="ru-RU" sz="2000" i="1" dirty="0">
                <a:latin typeface="Arial" charset="0"/>
              </a:rPr>
              <a:t>Региональный уровень  </a:t>
            </a:r>
          </a:p>
          <a:p>
            <a:pPr eaLnBrk="1" hangingPunct="1">
              <a:lnSpc>
                <a:spcPts val="1200"/>
              </a:lnSpc>
              <a:spcBef>
                <a:spcPct val="0"/>
              </a:spcBef>
              <a:buFontTx/>
              <a:buNone/>
            </a:pPr>
            <a:r>
              <a:rPr lang="ru-RU" altLang="ru-RU" sz="2400" dirty="0">
                <a:latin typeface="Arial" charset="0"/>
              </a:rPr>
              <a:t>….....................................................................................................</a:t>
            </a:r>
          </a:p>
        </p:txBody>
      </p:sp>
      <p:sp>
        <p:nvSpPr>
          <p:cNvPr id="3084" name="Скругленный прямоугольник 29"/>
          <p:cNvSpPr>
            <a:spLocks noChangeArrowheads="1"/>
          </p:cNvSpPr>
          <p:nvPr/>
        </p:nvSpPr>
        <p:spPr bwMode="auto">
          <a:xfrm>
            <a:off x="3000364" y="1714488"/>
            <a:ext cx="2589214" cy="1285884"/>
          </a:xfrm>
          <a:prstGeom prst="roundRect">
            <a:avLst>
              <a:gd name="adj" fmla="val 16667"/>
            </a:avLst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ru-RU" altLang="ru-RU" sz="2000" b="1" dirty="0" smtClean="0"/>
          </a:p>
          <a:p>
            <a:pPr algn="ctr" eaLnBrk="1" hangingPunct="1">
              <a:defRPr/>
            </a:pPr>
            <a:r>
              <a:rPr lang="ru-RU" altLang="ru-RU" sz="2000" b="1" dirty="0" smtClean="0"/>
              <a:t>Межрегиональные  </a:t>
            </a:r>
          </a:p>
          <a:p>
            <a:pPr algn="ctr" eaLnBrk="1" hangingPunct="1">
              <a:defRPr/>
            </a:pPr>
            <a:r>
              <a:rPr lang="ru-RU" altLang="ru-RU" sz="2000" b="1" dirty="0" smtClean="0"/>
              <a:t>филиалы</a:t>
            </a:r>
          </a:p>
          <a:p>
            <a:pPr algn="ctr" eaLnBrk="1" hangingPunct="1">
              <a:defRPr/>
            </a:pPr>
            <a:endParaRPr lang="ru-RU" altLang="ru-RU" sz="2000" b="1" dirty="0" smtClean="0"/>
          </a:p>
        </p:txBody>
      </p:sp>
      <p:sp>
        <p:nvSpPr>
          <p:cNvPr id="13330" name="TextBox 16"/>
          <p:cNvSpPr txBox="1">
            <a:spLocks noChangeArrowheads="1"/>
          </p:cNvSpPr>
          <p:nvPr/>
        </p:nvSpPr>
        <p:spPr bwMode="auto">
          <a:xfrm>
            <a:off x="0" y="1571612"/>
            <a:ext cx="280193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sz="2000" dirty="0">
                <a:latin typeface="Arial" charset="0"/>
              </a:rPr>
              <a:t>Обеспечение административно хозяйственной деятельности ТОФК</a:t>
            </a:r>
          </a:p>
        </p:txBody>
      </p:sp>
      <p:sp>
        <p:nvSpPr>
          <p:cNvPr id="13335" name="TextBox 16"/>
          <p:cNvSpPr txBox="1">
            <a:spLocks noChangeArrowheads="1"/>
          </p:cNvSpPr>
          <p:nvPr/>
        </p:nvSpPr>
        <p:spPr bwMode="auto">
          <a:xfrm>
            <a:off x="5643570" y="1214422"/>
            <a:ext cx="3357586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sz="2000" dirty="0">
                <a:solidFill>
                  <a:srgbClr val="000000"/>
                </a:solidFill>
                <a:latin typeface="Arial" charset="0"/>
              </a:rPr>
              <a:t>Осуществление государственных закупок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2000" dirty="0">
                <a:solidFill>
                  <a:srgbClr val="000000"/>
                </a:solidFill>
                <a:latin typeface="Arial" charset="0"/>
              </a:rPr>
              <a:t>Ведение бухгалтерского учета, в том числе начисление </a:t>
            </a:r>
            <a:r>
              <a:rPr lang="ru-RU" altLang="ru-RU" sz="2000" dirty="0" smtClean="0">
                <a:solidFill>
                  <a:srgbClr val="000000"/>
                </a:solidFill>
                <a:latin typeface="Arial" charset="0"/>
              </a:rPr>
              <a:t>оплаты труда и других выплат персоналу ТОФК</a:t>
            </a:r>
            <a:endParaRPr lang="ru-RU" altLang="ru-RU" sz="20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ru-RU" altLang="ru-RU" sz="2000" dirty="0">
                <a:solidFill>
                  <a:srgbClr val="000000"/>
                </a:solidFill>
                <a:latin typeface="Arial" charset="0"/>
              </a:rPr>
              <a:t>Формирование  сводной отчетности</a:t>
            </a:r>
          </a:p>
        </p:txBody>
      </p:sp>
      <p:sp>
        <p:nvSpPr>
          <p:cNvPr id="47" name="TextBox 18"/>
          <p:cNvSpPr txBox="1">
            <a:spLocks noChangeArrowheads="1"/>
          </p:cNvSpPr>
          <p:nvPr/>
        </p:nvSpPr>
        <p:spPr bwMode="auto">
          <a:xfrm>
            <a:off x="0" y="4500570"/>
            <a:ext cx="2943247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ru-RU" altLang="ru-RU" sz="2000" dirty="0" smtClean="0">
                <a:solidFill>
                  <a:prstClr val="black"/>
                </a:solidFill>
              </a:rPr>
              <a:t>Обеспечение деятельности ТОФК младшим обслуживающим </a:t>
            </a:r>
            <a:r>
              <a:rPr lang="ru-RU" altLang="ru-RU" sz="2000" dirty="0" smtClean="0">
                <a:solidFill>
                  <a:prstClr val="black"/>
                </a:solidFill>
              </a:rPr>
              <a:t>персоналом</a:t>
            </a:r>
            <a:endParaRPr lang="ru-RU" altLang="ru-RU" sz="2000" dirty="0">
              <a:solidFill>
                <a:prstClr val="black"/>
              </a:solidFill>
            </a:endParaRPr>
          </a:p>
        </p:txBody>
      </p:sp>
      <p:sp>
        <p:nvSpPr>
          <p:cNvPr id="49" name="TextBox 18"/>
          <p:cNvSpPr txBox="1">
            <a:spLocks noChangeArrowheads="1"/>
          </p:cNvSpPr>
          <p:nvPr/>
        </p:nvSpPr>
        <p:spPr bwMode="auto">
          <a:xfrm>
            <a:off x="5700713" y="5072074"/>
            <a:ext cx="344328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ru-RU" altLang="ru-RU" sz="2000" dirty="0" smtClean="0">
                <a:solidFill>
                  <a:prstClr val="black"/>
                </a:solidFill>
              </a:rPr>
              <a:t>Выполнение </a:t>
            </a:r>
            <a:r>
              <a:rPr lang="ru-RU" altLang="ru-RU" sz="2000" dirty="0" smtClean="0">
                <a:solidFill>
                  <a:prstClr val="black"/>
                </a:solidFill>
              </a:rPr>
              <a:t>услуг штатным персоналом</a:t>
            </a:r>
          </a:p>
        </p:txBody>
      </p:sp>
      <p:sp>
        <p:nvSpPr>
          <p:cNvPr id="27" name="Овал 26"/>
          <p:cNvSpPr/>
          <p:nvPr/>
        </p:nvSpPr>
        <p:spPr>
          <a:xfrm>
            <a:off x="8215338" y="55563"/>
            <a:ext cx="820712" cy="493712"/>
          </a:xfrm>
          <a:prstGeom prst="ellipse">
            <a:avLst/>
          </a:prstGeom>
          <a:noFill/>
          <a:ln>
            <a:solidFill>
              <a:schemeClr val="tx1">
                <a:alpha val="2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i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i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itchFamily="18" charset="0"/>
                <a:cs typeface="Times New Roman" pitchFamily="18" charset="0"/>
              </a:rPr>
              <a:t>.2</a:t>
            </a:r>
            <a:endParaRPr lang="ru-RU" b="1" i="1" dirty="0">
              <a:solidFill>
                <a:prstClr val="black">
                  <a:lumMod val="65000"/>
                  <a:lumOff val="3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Picture 5" descr="ЦОКР0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757" y="74848"/>
            <a:ext cx="842933" cy="7647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</p:pic>
      <p:sp>
        <p:nvSpPr>
          <p:cNvPr id="26" name="TextBox 4"/>
          <p:cNvSpPr txBox="1">
            <a:spLocks noChangeArrowheads="1"/>
          </p:cNvSpPr>
          <p:nvPr/>
        </p:nvSpPr>
        <p:spPr bwMode="auto">
          <a:xfrm>
            <a:off x="785786" y="785794"/>
            <a:ext cx="130195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latin typeface="Arial" charset="0"/>
              </a:rPr>
              <a:t>Ф</a:t>
            </a:r>
            <a:r>
              <a:rPr lang="ru-RU" altLang="ru-RU" sz="2000" b="1" dirty="0" smtClean="0">
                <a:latin typeface="Arial" charset="0"/>
              </a:rPr>
              <a:t>ункции</a:t>
            </a:r>
            <a:endParaRPr lang="ru-RU" altLang="ru-RU" sz="2000" b="1" dirty="0">
              <a:latin typeface="Arial" charset="0"/>
            </a:endParaRPr>
          </a:p>
        </p:txBody>
      </p:sp>
      <p:sp>
        <p:nvSpPr>
          <p:cNvPr id="28" name="TextBox 6"/>
          <p:cNvSpPr txBox="1">
            <a:spLocks noChangeArrowheads="1"/>
          </p:cNvSpPr>
          <p:nvPr/>
        </p:nvSpPr>
        <p:spPr bwMode="auto">
          <a:xfrm>
            <a:off x="6715140" y="785794"/>
            <a:ext cx="10935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Arial" charset="0"/>
              </a:rPr>
              <a:t>Задачи</a:t>
            </a:r>
          </a:p>
        </p:txBody>
      </p:sp>
    </p:spTree>
    <p:extLst>
      <p:ext uri="{BB962C8B-B14F-4D97-AF65-F5344CB8AC3E}">
        <p14:creationId xmlns:p14="http://schemas.microsoft.com/office/powerpoint/2010/main" xmlns="" val="403408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5" descr="ЦОКР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42963" cy="7651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</p:pic>
      <p:sp>
        <p:nvSpPr>
          <p:cNvPr id="12293" name="Название 1"/>
          <p:cNvSpPr txBox="1">
            <a:spLocks/>
          </p:cNvSpPr>
          <p:nvPr/>
        </p:nvSpPr>
        <p:spPr bwMode="auto">
          <a:xfrm>
            <a:off x="798958" y="87185"/>
            <a:ext cx="7660829" cy="57898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66"/>
                </a:solidFill>
                <a:latin typeface="Arial" charset="0"/>
                <a:cs typeface="Arial" charset="0"/>
              </a:rPr>
              <a:t>Основные нормативные документы</a:t>
            </a:r>
          </a:p>
          <a:p>
            <a: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66"/>
                </a:solidFill>
                <a:latin typeface="Arial" charset="0"/>
                <a:cs typeface="Arial" charset="0"/>
              </a:rPr>
              <a:t> по обеспечению деятельности ФКУ «ЦОКР»   </a:t>
            </a:r>
          </a:p>
        </p:txBody>
      </p:sp>
      <p:sp>
        <p:nvSpPr>
          <p:cNvPr id="12294" name="Rectangle 57"/>
          <p:cNvSpPr>
            <a:spLocks noChangeArrowheads="1"/>
          </p:cNvSpPr>
          <p:nvPr/>
        </p:nvSpPr>
        <p:spPr bwMode="auto">
          <a:xfrm>
            <a:off x="-126322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 bwMode="auto">
          <a:xfrm>
            <a:off x="428596" y="908719"/>
            <a:ext cx="8378092" cy="559211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317500" dist="152400" dir="13500000" algn="br" rotWithShape="0">
              <a:prstClr val="black">
                <a:alpha val="26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Устав ФКУ «ЦОКР», утвержденный приказом ФК  от 27.05.2013 г. № 94 (с изменениями от 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26.06.2014 г. № 127, от 08.12.2014 г. № 303, от 09.06.2015 № 126, от 15.07.2015 № 172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defRPr/>
            </a:pPr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	Приказ 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ФК от 13.08.2014 г. № 171 о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наделении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ФКУ «ЦОКР»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полномочиями по осуществлению закупок товаров, работ, услуг для нужд ЦАФК, ТОФК и об утверждении 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порядка взаимодействия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ЦАФК, ТОФК и ФКУ 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ЦОКР» при осуществлении ФКУ «ЦОКР» закупок  товаров, работ, услуг для нужд ЦАФК, ТОФК (с изменениями 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 01.09.2015 № 223)</a:t>
            </a:r>
            <a:endParaRPr lang="ru-RU" sz="1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	Приказ 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ФКУ «ЦОКР»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от 17.09.2015 № 96 об 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утверждении Регламента взаимодействия ЦАФК, ТОФК и  ФКУ «ЦОКР» (Филиала) по обеспечению ФКУ «ЦОКР» (Филиалом) материальными ценностями (товарами), работами,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услугами</a:t>
            </a:r>
          </a:p>
          <a:p>
            <a:pPr>
              <a:defRPr/>
            </a:pPr>
            <a:endParaRPr lang="ru-RU" sz="1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 Приказ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ФК от 01.09.2015 № 224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 передаче полномочий по планированию и осуществлению закупок товаров, работ, услуг для нужд ЦАФК,</a:t>
            </a:r>
            <a:r>
              <a:rPr lang="en-US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ТОФК Федеральному казенному учреждению «Центр по обеспечению деятельности Казначейства России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 (УФК по г. Москве, УФК по МО, МОУ ФК, УФК по г. Севастополю, УФК по Республике Крым, УФК по Владимирской, Ивановской, Ярославской областям)</a:t>
            </a:r>
          </a:p>
          <a:p>
            <a:pPr>
              <a:defRPr/>
            </a:pPr>
            <a:endParaRPr lang="ru-RU" sz="1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8244408" y="87185"/>
            <a:ext cx="791641" cy="493712"/>
          </a:xfrm>
          <a:prstGeom prst="ellipse">
            <a:avLst/>
          </a:prstGeom>
          <a:noFill/>
          <a:ln>
            <a:solidFill>
              <a:schemeClr val="tx1">
                <a:alpha val="2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itchFamily="18" charset="0"/>
                <a:cs typeface="Times New Roman" pitchFamily="18" charset="0"/>
              </a:rPr>
              <a:t>3.1</a:t>
            </a:r>
            <a:endParaRPr lang="ru-RU" b="1" i="1" dirty="0">
              <a:solidFill>
                <a:prstClr val="black">
                  <a:lumMod val="65000"/>
                  <a:lumOff val="3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58627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5" descr="ЦОКР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42963" cy="7651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</p:pic>
      <p:sp>
        <p:nvSpPr>
          <p:cNvPr id="12293" name="Название 1"/>
          <p:cNvSpPr txBox="1">
            <a:spLocks/>
          </p:cNvSpPr>
          <p:nvPr/>
        </p:nvSpPr>
        <p:spPr bwMode="auto">
          <a:xfrm>
            <a:off x="798958" y="87185"/>
            <a:ext cx="7660829" cy="57898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66"/>
                </a:solidFill>
                <a:latin typeface="Arial" charset="0"/>
                <a:cs typeface="Arial" charset="0"/>
              </a:rPr>
              <a:t>Основные нормативные документы</a:t>
            </a:r>
          </a:p>
          <a:p>
            <a: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66"/>
                </a:solidFill>
                <a:latin typeface="Arial" charset="0"/>
                <a:cs typeface="Arial" charset="0"/>
              </a:rPr>
              <a:t> по обеспечению деятельности ФКУ «ЦОКР»   </a:t>
            </a:r>
          </a:p>
        </p:txBody>
      </p:sp>
      <p:sp>
        <p:nvSpPr>
          <p:cNvPr id="12294" name="Rectangle 57"/>
          <p:cNvSpPr>
            <a:spLocks noChangeArrowheads="1"/>
          </p:cNvSpPr>
          <p:nvPr/>
        </p:nvSpPr>
        <p:spPr bwMode="auto">
          <a:xfrm>
            <a:off x="-126322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9" name="Овал 78"/>
          <p:cNvSpPr/>
          <p:nvPr/>
        </p:nvSpPr>
        <p:spPr>
          <a:xfrm>
            <a:off x="8316416" y="55563"/>
            <a:ext cx="719634" cy="493712"/>
          </a:xfrm>
          <a:prstGeom prst="ellipse">
            <a:avLst/>
          </a:prstGeom>
          <a:noFill/>
          <a:ln>
            <a:solidFill>
              <a:schemeClr val="tx1">
                <a:alpha val="2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itchFamily="18" charset="0"/>
                <a:cs typeface="Times New Roman" pitchFamily="18" charset="0"/>
              </a:rPr>
              <a:t>3.2</a:t>
            </a:r>
            <a:endParaRPr lang="ru-RU" b="1" i="1" dirty="0">
              <a:solidFill>
                <a:prstClr val="black">
                  <a:lumMod val="65000"/>
                  <a:lumOff val="3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 bwMode="auto">
          <a:xfrm>
            <a:off x="611560" y="714357"/>
            <a:ext cx="8252250" cy="603121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317500" dist="152400" dir="13500000" algn="br" rotWithShape="0">
              <a:prstClr val="black">
                <a:alpha val="26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Соглашения 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ФКУ «ЦОКР» (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Филиала) 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ТОФК об особенностях обеспечения МОП услугами по техническому обслуживанию, уборке, административных зданий (помещений) , автотранспортными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услугами.</a:t>
            </a:r>
          </a:p>
          <a:p>
            <a:pPr>
              <a:defRPr/>
            </a:pPr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	Приказы 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ФКУ «ЦОКР» о создании Филиалов ФКУ «ЦОКР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 и утверждении положений и филиалах.</a:t>
            </a:r>
          </a:p>
          <a:p>
            <a:pPr>
              <a:defRPr/>
            </a:pPr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	Приказ 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ФКУ «ЦОКР» «Об утверждении Регламента взаимодействия ФКУ «ЦОКР» и филиалов ФКУ «ЦОКР» от 31.12.2014 г. № 166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endParaRPr lang="ru-RU" sz="1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Приказ ФКУ «ЦОКР» об утверждении Правил оказания услуг, выполнения работ для нужд ЦАФК, ТОФК (ремонт, эксплуатация, уборка зданий и прилегающих территорий, связь, автотранспортное обслуживание).</a:t>
            </a:r>
          </a:p>
          <a:p>
            <a:pPr>
              <a:defRPr/>
            </a:pPr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	Нормативные документы по оценки результативности 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деятельности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ФКУ 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«ЦОКР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»: </a:t>
            </a:r>
          </a:p>
          <a:p>
            <a:pPr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- приказ об утверждении порядка определения оценки результативности деятельности структурных подразделений ФКУ «ЦОКР» (приказ ФКУ «ЦОКР» от 30.06.2015 № 48</a:t>
            </a:r>
          </a:p>
          <a:p>
            <a:pPr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приказ об утверждении порядка определения оценки результативности деятельности ФКУ «ЦОКР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- правила оценки результативности деятельности директора ФКУ «ЦОКР».</a:t>
            </a:r>
          </a:p>
          <a:p>
            <a:pPr>
              <a:defRPr/>
            </a:pPr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Нормативные документы (в перспективе) по передаче имущества. </a:t>
            </a:r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2214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5" descr="ЦОКР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42963" cy="7651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</p:pic>
      <p:sp>
        <p:nvSpPr>
          <p:cNvPr id="12293" name="Название 1"/>
          <p:cNvSpPr txBox="1">
            <a:spLocks/>
          </p:cNvSpPr>
          <p:nvPr/>
        </p:nvSpPr>
        <p:spPr bwMode="auto">
          <a:xfrm>
            <a:off x="798958" y="87185"/>
            <a:ext cx="7660829" cy="57898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Основные нормативные документы по обеспечению централизованного начисления оплаты труда персоналу ФК  </a:t>
            </a:r>
            <a:endParaRPr lang="ru-RU" dirty="0">
              <a:solidFill>
                <a:srgbClr val="000066"/>
              </a:solidFill>
              <a:latin typeface="Arial" charset="0"/>
              <a:cs typeface="Arial" charset="0"/>
            </a:endParaRPr>
          </a:p>
        </p:txBody>
      </p:sp>
      <p:sp>
        <p:nvSpPr>
          <p:cNvPr id="12294" name="Rectangle 57"/>
          <p:cNvSpPr>
            <a:spLocks noChangeArrowheads="1"/>
          </p:cNvSpPr>
          <p:nvPr/>
        </p:nvSpPr>
        <p:spPr bwMode="auto">
          <a:xfrm>
            <a:off x="-126322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9" name="Овал 78"/>
          <p:cNvSpPr/>
          <p:nvPr/>
        </p:nvSpPr>
        <p:spPr>
          <a:xfrm>
            <a:off x="8244408" y="55563"/>
            <a:ext cx="791642" cy="493712"/>
          </a:xfrm>
          <a:prstGeom prst="ellipse">
            <a:avLst/>
          </a:prstGeom>
          <a:noFill/>
          <a:ln>
            <a:solidFill>
              <a:schemeClr val="tx1">
                <a:alpha val="2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itchFamily="18" charset="0"/>
                <a:cs typeface="Times New Roman" pitchFamily="18" charset="0"/>
              </a:rPr>
              <a:t>3.3</a:t>
            </a:r>
            <a:endParaRPr lang="ru-RU" b="1" i="1" dirty="0">
              <a:solidFill>
                <a:prstClr val="black">
                  <a:lumMod val="65000"/>
                  <a:lumOff val="3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 bwMode="auto">
          <a:xfrm>
            <a:off x="428596" y="836711"/>
            <a:ext cx="8463231" cy="580699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317500" dist="152400" dir="13500000" algn="br" rotWithShape="0">
              <a:prstClr val="black">
                <a:alpha val="26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Устав ФКУ «ЦОКР», утвержденный приказом ФК  от 27.05.2013 г. № 94 (с изменениями от 26.06.2014 г. № 127, от 08.12.2014 г. № 303, от 09.06.2015 № 126, от 15.07.2015 № 172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defRPr/>
            </a:pP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Приказ ФК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 передаче полномочий по централизованному начислению оплаты труда персоналу Федерального казначейства Федеральному казенному учреждению «Центр по обеспечению деятельности Казначейства России»</a:t>
            </a:r>
          </a:p>
          <a:p>
            <a:pPr>
              <a:defRPr/>
            </a:pPr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Соглашение 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  ведении бюджетного учета и формирования бюджетной отчетности по  централизованному начислению оплаты труда и других выплат персоналу Федерального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казначейства</a:t>
            </a:r>
          </a:p>
          <a:p>
            <a:pPr>
              <a:defRPr/>
            </a:pPr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Приказ ФК об утверждении Регламента  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взаимодействия органов Федерального Казначейства и ФКУ «ЦОКР» по централизованному начислению оплаты труда и других выплат персоналу Федерального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казначейства</a:t>
            </a:r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95988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107504" y="1484784"/>
            <a:ext cx="8975135" cy="4037816"/>
          </a:xfrm>
          <a:prstGeom prst="cloud">
            <a:avLst/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5000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2700000" scaled="1"/>
          </a:gradFill>
          <a:ln w="3175"/>
          <a:effectLst>
            <a:outerShdw blurRad="469900" dist="38100" dir="2700000" sx="90000" sy="90000" algn="tl" rotWithShape="0">
              <a:schemeClr val="tx1">
                <a:alpha val="6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46" name="Прямая со стрелкой 145"/>
          <p:cNvCxnSpPr/>
          <p:nvPr/>
        </p:nvCxnSpPr>
        <p:spPr>
          <a:xfrm>
            <a:off x="6827578" y="2595835"/>
            <a:ext cx="576064" cy="0"/>
          </a:xfrm>
          <a:prstGeom prst="straightConnector1">
            <a:avLst/>
          </a:prstGeom>
          <a:ln w="47625">
            <a:solidFill>
              <a:schemeClr val="tx2">
                <a:lumMod val="75000"/>
              </a:schemeClr>
            </a:solidFill>
            <a:tailEnd type="arrow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076056" y="2595835"/>
            <a:ext cx="576064" cy="0"/>
          </a:xfrm>
          <a:prstGeom prst="straightConnector1">
            <a:avLst/>
          </a:prstGeom>
          <a:ln w="47625">
            <a:solidFill>
              <a:schemeClr val="tx2">
                <a:lumMod val="75000"/>
              </a:schemeClr>
            </a:solidFill>
            <a:tailEnd type="arrow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Название 1"/>
          <p:cNvSpPr txBox="1">
            <a:spLocks/>
          </p:cNvSpPr>
          <p:nvPr/>
        </p:nvSpPr>
        <p:spPr>
          <a:xfrm>
            <a:off x="1527145" y="-1353"/>
            <a:ext cx="7616855" cy="761529"/>
          </a:xfrm>
          <a:prstGeom prst="rect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endParaRPr lang="ru-RU" sz="12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32" name="Название 1"/>
          <p:cNvSpPr txBox="1">
            <a:spLocks/>
          </p:cNvSpPr>
          <p:nvPr/>
        </p:nvSpPr>
        <p:spPr>
          <a:xfrm>
            <a:off x="574238" y="-7907"/>
            <a:ext cx="8171651" cy="761529"/>
          </a:xfrm>
          <a:prstGeom prst="rect">
            <a:avLst/>
          </a:prstGeom>
          <a:solidFill>
            <a:schemeClr val="bg1"/>
          </a:solidFill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1000"/>
              </a:spcAft>
              <a:defRPr/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Автоматизированное начисление оплаты труда и других выплат с применением ППО на новой технологической 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платформе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27661" name="Rectangle 17"/>
          <p:cNvSpPr>
            <a:spLocks noChangeArrowheads="1"/>
          </p:cNvSpPr>
          <p:nvPr/>
        </p:nvSpPr>
        <p:spPr bwMode="auto">
          <a:xfrm>
            <a:off x="0" y="0"/>
            <a:ext cx="9144000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31" name="Picture 5" descr="ЦОКР0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42933" cy="7647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</p:pic>
      <p:sp>
        <p:nvSpPr>
          <p:cNvPr id="27670" name="Rectangle 57"/>
          <p:cNvSpPr>
            <a:spLocks noChangeArrowheads="1"/>
          </p:cNvSpPr>
          <p:nvPr/>
        </p:nvSpPr>
        <p:spPr bwMode="auto">
          <a:xfrm>
            <a:off x="-31197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9" name="Овал 78"/>
          <p:cNvSpPr/>
          <p:nvPr/>
        </p:nvSpPr>
        <p:spPr>
          <a:xfrm>
            <a:off x="8593118" y="174624"/>
            <a:ext cx="489521" cy="409574"/>
          </a:xfrm>
          <a:prstGeom prst="ellipse">
            <a:avLst/>
          </a:prstGeom>
          <a:noFill/>
          <a:ln>
            <a:solidFill>
              <a:schemeClr val="tx1">
                <a:alpha val="2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i="1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63049" y="2888940"/>
            <a:ext cx="1728192" cy="50405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651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Формуляры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5652120" y="2343807"/>
            <a:ext cx="1428125" cy="50405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651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ОТЧЕТНОСТЬ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2" name="Группа 41"/>
          <p:cNvGrpSpPr/>
          <p:nvPr/>
        </p:nvGrpSpPr>
        <p:grpSpPr>
          <a:xfrm>
            <a:off x="2820406" y="2136772"/>
            <a:ext cx="2347748" cy="2084315"/>
            <a:chOff x="170520" y="2436309"/>
            <a:chExt cx="2935679" cy="4129112"/>
          </a:xfrm>
        </p:grpSpPr>
        <p:sp>
          <p:nvSpPr>
            <p:cNvPr id="43" name="Скругленный прямоугольник 42"/>
            <p:cNvSpPr/>
            <p:nvPr/>
          </p:nvSpPr>
          <p:spPr>
            <a:xfrm>
              <a:off x="170520" y="2436309"/>
              <a:ext cx="2935679" cy="412911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16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Централизованное бухгалтерское обеспечение начисления заработной платы и иных выплат</a:t>
              </a:r>
              <a:endParaRPr lang="ru-RU" sz="16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Скругленный прямоугольник 46"/>
            <p:cNvSpPr/>
            <p:nvPr/>
          </p:nvSpPr>
          <p:spPr>
            <a:xfrm>
              <a:off x="450193" y="2560395"/>
              <a:ext cx="2330608" cy="860057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b="1" dirty="0" smtClean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ФКУ </a:t>
              </a:r>
              <a:r>
                <a:rPr lang="ru-RU" sz="1100" b="1" dirty="0">
                  <a:solidFill>
                    <a:prstClr val="white"/>
                  </a:solidFill>
                  <a:latin typeface="Times New Roman"/>
                  <a:ea typeface="Calibri"/>
                  <a:cs typeface="Times New Roman"/>
                </a:rPr>
                <a:t>«ЦОКР</a:t>
              </a:r>
              <a:r>
                <a:rPr lang="ru-RU" sz="1100" b="1" dirty="0" smtClean="0">
                  <a:solidFill>
                    <a:prstClr val="white"/>
                  </a:solidFill>
                  <a:latin typeface="Times New Roman"/>
                  <a:ea typeface="Calibri"/>
                  <a:cs typeface="Times New Roman"/>
                </a:rPr>
                <a:t>»</a:t>
              </a:r>
              <a:r>
                <a:rPr lang="ru-RU" sz="1100" b="1" dirty="0" smtClean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1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8" name="Скругленный прямоугольник 47"/>
          <p:cNvSpPr/>
          <p:nvPr/>
        </p:nvSpPr>
        <p:spPr bwMode="auto">
          <a:xfrm>
            <a:off x="7403642" y="2343807"/>
            <a:ext cx="1560847" cy="64807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228600" dist="38100" dir="5580000" algn="tl" rotWithShape="0">
              <a:prstClr val="black">
                <a:alpha val="46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ЕДИНЫЙ ПОРТАЛ БЮДЖЕТНОЙ СИСТЕМЫ</a:t>
            </a:r>
            <a:endParaRPr lang="ru-RU" sz="11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88540" y="5301208"/>
            <a:ext cx="1147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Общество</a:t>
            </a:r>
            <a:endParaRPr lang="ru-RU" b="1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5564431"/>
            <a:ext cx="316464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Личный кабинет бюджетополучателя ТОФК</a:t>
            </a:r>
          </a:p>
          <a:p>
            <a:pPr algn="r"/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кадры</a:t>
            </a:r>
            <a:endParaRPr lang="ru-RU" sz="1200" b="1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Облако 48"/>
          <p:cNvSpPr/>
          <p:nvPr/>
        </p:nvSpPr>
        <p:spPr>
          <a:xfrm>
            <a:off x="6371191" y="801743"/>
            <a:ext cx="2064902" cy="518747"/>
          </a:xfrm>
          <a:prstGeom prst="cloud">
            <a:avLst/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5000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2700000" scaled="1"/>
          </a:gradFill>
          <a:ln w="3175"/>
          <a:effectLst>
            <a:outerShdw blurRad="469900" dist="38100" dir="2700000" sx="90000" sy="90000" algn="tl" rotWithShape="0">
              <a:schemeClr val="tx1">
                <a:alpha val="6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ЭЛЕКТРОННЫЙ БЮДЖЕТ</a:t>
            </a:r>
            <a:endParaRPr lang="ru-RU" sz="11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6" name="Скругленная соединительная линия 55"/>
          <p:cNvCxnSpPr>
            <a:stCxn id="137" idx="2"/>
          </p:cNvCxnSpPr>
          <p:nvPr/>
        </p:nvCxnSpPr>
        <p:spPr>
          <a:xfrm rot="5400000">
            <a:off x="2895007" y="4843654"/>
            <a:ext cx="925688" cy="1857052"/>
          </a:xfrm>
          <a:prstGeom prst="curvedConnector2">
            <a:avLst/>
          </a:prstGeom>
          <a:ln w="47625">
            <a:solidFill>
              <a:schemeClr val="tx2">
                <a:lumMod val="75000"/>
              </a:schemeClr>
            </a:solidFill>
            <a:tailEnd type="arrow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>
            <a:endCxn id="6" idx="0"/>
          </p:cNvCxnSpPr>
          <p:nvPr/>
        </p:nvCxnSpPr>
        <p:spPr>
          <a:xfrm flipH="1">
            <a:off x="1689826" y="4537741"/>
            <a:ext cx="1946070" cy="1026690"/>
          </a:xfrm>
          <a:prstGeom prst="straightConnector1">
            <a:avLst/>
          </a:prstGeom>
          <a:ln w="47625">
            <a:solidFill>
              <a:schemeClr val="tx2">
                <a:lumMod val="75000"/>
              </a:schemeClr>
            </a:solidFill>
            <a:headEnd type="arrow"/>
            <a:tailEnd type="arrow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50" name="Прямая со стрелкой 27649"/>
          <p:cNvCxnSpPr/>
          <p:nvPr/>
        </p:nvCxnSpPr>
        <p:spPr>
          <a:xfrm flipV="1">
            <a:off x="1115616" y="3501008"/>
            <a:ext cx="72008" cy="1800200"/>
          </a:xfrm>
          <a:prstGeom prst="straightConnector1">
            <a:avLst/>
          </a:prstGeom>
          <a:ln w="47625">
            <a:solidFill>
              <a:schemeClr val="tx2">
                <a:lumMod val="75000"/>
              </a:schemeClr>
            </a:solidFill>
            <a:tailEnd type="arrow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65" name="Скругленная соединительная линия 27664"/>
          <p:cNvCxnSpPr/>
          <p:nvPr/>
        </p:nvCxnSpPr>
        <p:spPr>
          <a:xfrm flipV="1">
            <a:off x="1403648" y="2416481"/>
            <a:ext cx="1416758" cy="431382"/>
          </a:xfrm>
          <a:prstGeom prst="curvedConnector3">
            <a:avLst>
              <a:gd name="adj1" fmla="val 1010"/>
            </a:avLst>
          </a:prstGeom>
          <a:ln w="47625">
            <a:solidFill>
              <a:schemeClr val="tx2">
                <a:lumMod val="75000"/>
              </a:schemeClr>
            </a:solidFill>
            <a:tailEnd type="arrow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71" name="TextBox 27670"/>
          <p:cNvSpPr txBox="1"/>
          <p:nvPr/>
        </p:nvSpPr>
        <p:spPr>
          <a:xfrm>
            <a:off x="-36512" y="4724561"/>
            <a:ext cx="115212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Ввод первичной информации</a:t>
            </a:r>
          </a:p>
          <a:p>
            <a:pPr algn="r"/>
            <a:r>
              <a:rPr lang="ru-RU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для начисления заработной платы</a:t>
            </a:r>
            <a:endParaRPr lang="ru-RU" sz="10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72" name="TextBox 27671"/>
          <p:cNvSpPr txBox="1"/>
          <p:nvPr/>
        </p:nvSpPr>
        <p:spPr>
          <a:xfrm rot="21053894">
            <a:off x="1283479" y="1911716"/>
            <a:ext cx="11880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Преобразование информации в учетные записи</a:t>
            </a:r>
            <a:endParaRPr lang="ru-RU" sz="10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8" name="Прямая со стрелкой 127"/>
          <p:cNvCxnSpPr/>
          <p:nvPr/>
        </p:nvCxnSpPr>
        <p:spPr>
          <a:xfrm>
            <a:off x="8206579" y="3068960"/>
            <a:ext cx="0" cy="2088232"/>
          </a:xfrm>
          <a:prstGeom prst="straightConnector1">
            <a:avLst/>
          </a:prstGeom>
          <a:ln w="47625">
            <a:solidFill>
              <a:schemeClr val="tx2">
                <a:lumMod val="75000"/>
              </a:schemeClr>
            </a:solidFill>
            <a:tailEnd type="arrow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3664830" y="4601450"/>
            <a:ext cx="12430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Перечисление зарплаты на лицевые счета сотрудников</a:t>
            </a:r>
            <a:endParaRPr lang="ru-RU" sz="10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 rot="19875223">
            <a:off x="1753720" y="4071439"/>
            <a:ext cx="118802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Предоставление расчетно-платежной ведомости на подпись ЭЦП</a:t>
            </a:r>
            <a:endParaRPr lang="ru-RU" sz="10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9" name="Прямая соединительная линия 118"/>
          <p:cNvCxnSpPr/>
          <p:nvPr/>
        </p:nvCxnSpPr>
        <p:spPr>
          <a:xfrm>
            <a:off x="4286377" y="4312144"/>
            <a:ext cx="0" cy="380363"/>
          </a:xfrm>
          <a:prstGeom prst="line">
            <a:avLst/>
          </a:prstGeom>
          <a:ln w="44450">
            <a:solidFill>
              <a:schemeClr val="tx2">
                <a:lumMod val="7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Скругленная соединительная линия 157"/>
          <p:cNvCxnSpPr/>
          <p:nvPr/>
        </p:nvCxnSpPr>
        <p:spPr>
          <a:xfrm rot="10800000" flipV="1">
            <a:off x="2008084" y="3112420"/>
            <a:ext cx="3858343" cy="3685946"/>
          </a:xfrm>
          <a:prstGeom prst="curvedConnector3">
            <a:avLst>
              <a:gd name="adj1" fmla="val 1001"/>
            </a:avLst>
          </a:prstGeom>
          <a:ln w="47625">
            <a:solidFill>
              <a:schemeClr val="tx2">
                <a:lumMod val="75000"/>
              </a:schemeClr>
            </a:solidFill>
            <a:tailEnd type="arrow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5" name="Рисунок 1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5594623"/>
            <a:ext cx="1396524" cy="1377128"/>
          </a:xfrm>
          <a:prstGeom prst="rect">
            <a:avLst/>
          </a:prstGeom>
        </p:spPr>
      </p:pic>
      <p:pic>
        <p:nvPicPr>
          <p:cNvPr id="126" name="Рисунок 1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68182" y="5422781"/>
            <a:ext cx="1521945" cy="150080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55748" y="919501"/>
            <a:ext cx="346811" cy="283229"/>
          </a:xfrm>
          <a:prstGeom prst="rect">
            <a:avLst/>
          </a:prstGeom>
        </p:spPr>
      </p:pic>
      <p:grpSp>
        <p:nvGrpSpPr>
          <p:cNvPr id="13" name="Группа 12"/>
          <p:cNvGrpSpPr/>
          <p:nvPr/>
        </p:nvGrpSpPr>
        <p:grpSpPr>
          <a:xfrm>
            <a:off x="4440170" y="998501"/>
            <a:ext cx="2076046" cy="814725"/>
            <a:chOff x="4440170" y="998501"/>
            <a:chExt cx="2076046" cy="814725"/>
          </a:xfrm>
        </p:grpSpPr>
        <p:sp>
          <p:nvSpPr>
            <p:cNvPr id="12" name="Полилиния 11"/>
            <p:cNvSpPr/>
            <p:nvPr/>
          </p:nvSpPr>
          <p:spPr>
            <a:xfrm>
              <a:off x="4800600" y="998501"/>
              <a:ext cx="1715616" cy="465174"/>
            </a:xfrm>
            <a:custGeom>
              <a:avLst/>
              <a:gdLst>
                <a:gd name="connsiteX0" fmla="*/ 0 w 981075"/>
                <a:gd name="connsiteY0" fmla="*/ 465174 h 465174"/>
                <a:gd name="connsiteX1" fmla="*/ 981075 w 981075"/>
                <a:gd name="connsiteY1" fmla="*/ 4799 h 465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81075" h="465174">
                  <a:moveTo>
                    <a:pt x="0" y="465174"/>
                  </a:moveTo>
                  <a:cubicBezTo>
                    <a:pt x="442648" y="213555"/>
                    <a:pt x="885296" y="-38063"/>
                    <a:pt x="981075" y="4799"/>
                  </a:cubicBezTo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50000">
                  <a:srgbClr val="00B0F0"/>
                </a:gs>
                <a:gs pos="100000">
                  <a:schemeClr val="bg1"/>
                </a:gs>
              </a:gsLst>
              <a:lin ang="5400000" scaled="0"/>
            </a:gradFill>
            <a:ln w="19050">
              <a:gradFill flip="none" rotWithShape="1">
                <a:gsLst>
                  <a:gs pos="0">
                    <a:srgbClr val="00B0F0"/>
                  </a:gs>
                  <a:gs pos="53350">
                    <a:schemeClr val="accent5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3500000" scaled="1"/>
                <a:tileRect/>
              </a:gradFill>
              <a:prstDash val="dash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19832067">
              <a:off x="4440170" y="1373438"/>
              <a:ext cx="439788" cy="439788"/>
            </a:xfrm>
            <a:prstGeom prst="rect">
              <a:avLst/>
            </a:prstGeom>
          </p:spPr>
        </p:pic>
      </p:grpSp>
      <p:sp>
        <p:nvSpPr>
          <p:cNvPr id="9" name="Скругленный прямоугольник 8"/>
          <p:cNvSpPr/>
          <p:nvPr/>
        </p:nvSpPr>
        <p:spPr>
          <a:xfrm>
            <a:off x="5436096" y="2888940"/>
            <a:ext cx="1008112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white"/>
                </a:solidFill>
              </a:rPr>
              <a:t>ФКУ «ЦОКР»</a:t>
            </a:r>
            <a:endParaRPr lang="ru-RU" sz="1400" dirty="0">
              <a:solidFill>
                <a:prstClr val="white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6516216" y="2888940"/>
            <a:ext cx="88742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</a:rPr>
              <a:t>ЦАФК</a:t>
            </a: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0279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361</Words>
  <Application>Microsoft Office PowerPoint</Application>
  <PresentationFormat>Экран (4:3)</PresentationFormat>
  <Paragraphs>176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       Практика и перспективы развития централизованного начисления оплаты труда и других выплат персоналу ФК     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ФК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Перспективы развития Федерального казенного учреждения «Центр по обеспечению деятельности Казначейства России» 2015-2017 гг.</dc:title>
  <dc:creator>6074</dc:creator>
  <cp:lastModifiedBy>DELL</cp:lastModifiedBy>
  <cp:revision>40</cp:revision>
  <cp:lastPrinted>2015-08-28T14:18:14Z</cp:lastPrinted>
  <dcterms:created xsi:type="dcterms:W3CDTF">2015-08-24T10:24:45Z</dcterms:created>
  <dcterms:modified xsi:type="dcterms:W3CDTF">2015-09-17T17:27:15Z</dcterms:modified>
</cp:coreProperties>
</file>