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7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8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9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0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0" r:id="rId1"/>
    <p:sldMasterId id="2147484583" r:id="rId2"/>
    <p:sldMasterId id="2147484590" r:id="rId3"/>
    <p:sldMasterId id="2147484604" r:id="rId4"/>
    <p:sldMasterId id="2147484615" r:id="rId5"/>
    <p:sldMasterId id="2147484620" r:id="rId6"/>
    <p:sldMasterId id="2147484626" r:id="rId7"/>
    <p:sldMasterId id="2147484630" r:id="rId8"/>
    <p:sldMasterId id="2147484646" r:id="rId9"/>
    <p:sldMasterId id="2147484656" r:id="rId10"/>
    <p:sldMasterId id="2147484660" r:id="rId11"/>
  </p:sldMasterIdLst>
  <p:notesMasterIdLst>
    <p:notesMasterId r:id="rId33"/>
  </p:notesMasterIdLst>
  <p:handoutMasterIdLst>
    <p:handoutMasterId r:id="rId34"/>
  </p:handoutMasterIdLst>
  <p:sldIdLst>
    <p:sldId id="1077" r:id="rId12"/>
    <p:sldId id="1393" r:id="rId13"/>
    <p:sldId id="1398" r:id="rId14"/>
    <p:sldId id="1395" r:id="rId15"/>
    <p:sldId id="1394" r:id="rId16"/>
    <p:sldId id="1396" r:id="rId17"/>
    <p:sldId id="1397" r:id="rId18"/>
    <p:sldId id="1399" r:id="rId19"/>
    <p:sldId id="1388" r:id="rId20"/>
    <p:sldId id="1402" r:id="rId21"/>
    <p:sldId id="1401" r:id="rId22"/>
    <p:sldId id="1400" r:id="rId23"/>
    <p:sldId id="1374" r:id="rId24"/>
    <p:sldId id="1375" r:id="rId25"/>
    <p:sldId id="1373" r:id="rId26"/>
    <p:sldId id="1380" r:id="rId27"/>
    <p:sldId id="1381" r:id="rId28"/>
    <p:sldId id="1382" r:id="rId29"/>
    <p:sldId id="1392" r:id="rId30"/>
    <p:sldId id="1384" r:id="rId31"/>
    <p:sldId id="1385" r:id="rId32"/>
  </p:sldIdLst>
  <p:sldSz cx="9144000" cy="6858000" type="screen4x3"/>
  <p:notesSz cx="6797675" cy="98742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8080"/>
    <a:srgbClr val="08D621"/>
    <a:srgbClr val="00B01D"/>
    <a:srgbClr val="639BF7"/>
    <a:srgbClr val="948CF8"/>
    <a:srgbClr val="8586B5"/>
    <a:srgbClr val="6699FF"/>
    <a:srgbClr val="2E826C"/>
    <a:srgbClr val="8A8B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05" autoAdjust="0"/>
    <p:restoredTop sz="82735" autoAdjust="0"/>
  </p:normalViewPr>
  <p:slideViewPr>
    <p:cSldViewPr snapToGrid="0">
      <p:cViewPr>
        <p:scale>
          <a:sx n="100" d="100"/>
          <a:sy n="100" d="100"/>
        </p:scale>
        <p:origin x="-1962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1866" y="-102"/>
      </p:cViewPr>
      <p:guideLst>
        <p:guide orient="horz" pos="311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31" Type="http://schemas.openxmlformats.org/officeDocument/2006/relationships/slide" Target="slides/slide2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786CBE-19FE-42F7-9538-4104A8299DF3}" type="doc">
      <dgm:prSet loTypeId="urn:microsoft.com/office/officeart/2008/layout/VerticalCurv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7D9C7083-0340-44DE-AC7B-62BCEF547377}">
      <dgm:prSet phldrT="[Текст]" custT="1"/>
      <dgm:spPr/>
      <dgm:t>
        <a:bodyPr/>
        <a:lstStyle/>
        <a:p>
          <a:r>
            <a:rPr lang="ru-RU" sz="1800" b="1" dirty="0" smtClean="0"/>
            <a:t>Анализ систем внутреннего финансового контроля и аудита, рекомендации по их совершенствованию</a:t>
          </a:r>
          <a:endParaRPr lang="ru-RU" sz="1800" b="1" dirty="0"/>
        </a:p>
      </dgm:t>
    </dgm:pt>
    <dgm:pt modelId="{ADCA87B0-0018-4663-860D-F3363C55C950}" type="parTrans" cxnId="{A595C702-DDFF-42EB-9A26-7EEC5F7B4D6E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FF06B81A-4ED8-4995-BBB6-967AEDD1C241}" type="sibTrans" cxnId="{A595C702-DDFF-42EB-9A26-7EEC5F7B4D6E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16DCF16C-9097-476F-9D73-66C2161A6C4B}">
      <dgm:prSet phldrT="[Текст]" custT="1"/>
      <dgm:spPr/>
      <dgm:t>
        <a:bodyPr/>
        <a:lstStyle/>
        <a:p>
          <a:r>
            <a:rPr lang="ru-RU" sz="1800" b="1" dirty="0" smtClean="0"/>
            <a:t>Подтверждение достоверности отчетности о реализации государственных программ, государственных заданий, отчетности о результатах использования межбюджетных трансфертов</a:t>
          </a:r>
          <a:endParaRPr lang="ru-RU" sz="1800" b="1" dirty="0"/>
        </a:p>
      </dgm:t>
    </dgm:pt>
    <dgm:pt modelId="{F811463E-E346-45F7-B520-A74638F8D82C}" type="sibTrans" cxnId="{F504203B-C64A-4360-B000-FE0A399B9117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9EEDB0DA-60BF-4921-8946-527DB69754FD}" type="parTrans" cxnId="{F504203B-C64A-4360-B000-FE0A399B9117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2BF6DEC4-08F4-4A2F-B1A8-300F63BF9C7E}">
      <dgm:prSet phldrT="[Текст]" custT="1"/>
      <dgm:spPr/>
      <dgm:t>
        <a:bodyPr/>
        <a:lstStyle/>
        <a:p>
          <a:r>
            <a:rPr lang="ru-RU" sz="1800" b="1" dirty="0" smtClean="0"/>
            <a:t>Пресечение финансовых правонарушений на всех этапах бюджетного процесса, влекущих причинение ущерба, неэффективные расходы</a:t>
          </a:r>
          <a:r>
            <a:rPr lang="en-US" sz="1800" b="1" dirty="0" smtClean="0"/>
            <a:t> </a:t>
          </a:r>
          <a:r>
            <a:rPr lang="ru-RU" sz="1800" b="1" dirty="0" smtClean="0"/>
            <a:t>бюджета</a:t>
          </a:r>
          <a:endParaRPr lang="ru-RU" sz="1800" b="1" dirty="0"/>
        </a:p>
      </dgm:t>
    </dgm:pt>
    <dgm:pt modelId="{88EE3130-75EA-405E-84A5-C0302A2857A9}" type="sibTrans" cxnId="{F57338AB-A08A-4877-B8D4-248EFA90A69E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F7E91D31-CCE2-47D6-A1AB-BAC0BACC4078}" type="parTrans" cxnId="{F57338AB-A08A-4877-B8D4-248EFA90A69E}">
      <dgm:prSet/>
      <dgm:spPr/>
      <dgm:t>
        <a:bodyPr/>
        <a:lstStyle/>
        <a:p>
          <a:endParaRPr lang="ru-RU" sz="1400" b="1">
            <a:solidFill>
              <a:schemeClr val="tx1"/>
            </a:solidFill>
          </a:endParaRPr>
        </a:p>
      </dgm:t>
    </dgm:pt>
    <dgm:pt modelId="{2C59A9FE-2CD6-4EBA-A6EE-88C8D0E5751F}" type="pres">
      <dgm:prSet presAssocID="{0D786CBE-19FE-42F7-9538-4104A8299DF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7CFA651-95B2-461A-BAB4-2BAA900DAA6B}" type="pres">
      <dgm:prSet presAssocID="{0D786CBE-19FE-42F7-9538-4104A8299DF3}" presName="Name1" presStyleCnt="0"/>
      <dgm:spPr/>
    </dgm:pt>
    <dgm:pt modelId="{8851DE0E-861E-4A7B-B3DD-9CF9013467FA}" type="pres">
      <dgm:prSet presAssocID="{0D786CBE-19FE-42F7-9538-4104A8299DF3}" presName="cycle" presStyleCnt="0"/>
      <dgm:spPr/>
    </dgm:pt>
    <dgm:pt modelId="{17DF2D53-37D2-44E1-B173-276CF451D3B6}" type="pres">
      <dgm:prSet presAssocID="{0D786CBE-19FE-42F7-9538-4104A8299DF3}" presName="srcNode" presStyleLbl="node1" presStyleIdx="0" presStyleCnt="3"/>
      <dgm:spPr/>
    </dgm:pt>
    <dgm:pt modelId="{93529253-F461-4069-B05D-BA5555534B24}" type="pres">
      <dgm:prSet presAssocID="{0D786CBE-19FE-42F7-9538-4104A8299DF3}" presName="conn" presStyleLbl="parChTrans1D2" presStyleIdx="0" presStyleCnt="1"/>
      <dgm:spPr/>
      <dgm:t>
        <a:bodyPr/>
        <a:lstStyle/>
        <a:p>
          <a:endParaRPr lang="ru-RU"/>
        </a:p>
      </dgm:t>
    </dgm:pt>
    <dgm:pt modelId="{1BC0EC7A-A3E7-447F-8BB0-F32C4A90003B}" type="pres">
      <dgm:prSet presAssocID="{0D786CBE-19FE-42F7-9538-4104A8299DF3}" presName="extraNode" presStyleLbl="node1" presStyleIdx="0" presStyleCnt="3"/>
      <dgm:spPr/>
    </dgm:pt>
    <dgm:pt modelId="{C2D4E434-616B-465B-952B-DC7963CF9EF8}" type="pres">
      <dgm:prSet presAssocID="{0D786CBE-19FE-42F7-9538-4104A8299DF3}" presName="dstNode" presStyleLbl="node1" presStyleIdx="0" presStyleCnt="3"/>
      <dgm:spPr/>
    </dgm:pt>
    <dgm:pt modelId="{62A5B42B-5956-441B-A497-8062B9958164}" type="pres">
      <dgm:prSet presAssocID="{2BF6DEC4-08F4-4A2F-B1A8-300F63BF9C7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AC26ED-94E0-4253-8D55-A8CB69B28653}" type="pres">
      <dgm:prSet presAssocID="{2BF6DEC4-08F4-4A2F-B1A8-300F63BF9C7E}" presName="accent_1" presStyleCnt="0"/>
      <dgm:spPr/>
    </dgm:pt>
    <dgm:pt modelId="{440BAC5E-69FB-44C1-9071-E78A54868DF4}" type="pres">
      <dgm:prSet presAssocID="{2BF6DEC4-08F4-4A2F-B1A8-300F63BF9C7E}" presName="accentRepeatNode" presStyleLbl="solidFgAcc1" presStyleIdx="0" presStyleCnt="3"/>
      <dgm:spPr/>
    </dgm:pt>
    <dgm:pt modelId="{A2F0B7D4-3D58-406C-A478-803DC90EA023}" type="pres">
      <dgm:prSet presAssocID="{16DCF16C-9097-476F-9D73-66C2161A6C4B}" presName="text_2" presStyleLbl="node1" presStyleIdx="1" presStyleCnt="3" custScaleY="108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69CB8-82BE-47DB-893F-06E643D50D6B}" type="pres">
      <dgm:prSet presAssocID="{16DCF16C-9097-476F-9D73-66C2161A6C4B}" presName="accent_2" presStyleCnt="0"/>
      <dgm:spPr/>
    </dgm:pt>
    <dgm:pt modelId="{60A2F7FA-0D3F-4AE8-B18E-5877EA22A4C4}" type="pres">
      <dgm:prSet presAssocID="{16DCF16C-9097-476F-9D73-66C2161A6C4B}" presName="accentRepeatNode" presStyleLbl="solidFgAcc1" presStyleIdx="1" presStyleCnt="3"/>
      <dgm:spPr/>
    </dgm:pt>
    <dgm:pt modelId="{92C3615C-15EA-46FA-B967-0B0F438900E1}" type="pres">
      <dgm:prSet presAssocID="{7D9C7083-0340-44DE-AC7B-62BCEF54737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2780FC-C0A3-4CFC-A0B4-3EAC9EA385AD}" type="pres">
      <dgm:prSet presAssocID="{7D9C7083-0340-44DE-AC7B-62BCEF547377}" presName="accent_3" presStyleCnt="0"/>
      <dgm:spPr/>
    </dgm:pt>
    <dgm:pt modelId="{A39A7284-1670-429D-970C-4B4686980BEE}" type="pres">
      <dgm:prSet presAssocID="{7D9C7083-0340-44DE-AC7B-62BCEF547377}" presName="accentRepeatNode" presStyleLbl="solidFgAcc1" presStyleIdx="2" presStyleCnt="3"/>
      <dgm:spPr/>
    </dgm:pt>
  </dgm:ptLst>
  <dgm:cxnLst>
    <dgm:cxn modelId="{11926B44-BCEB-40C8-9263-21201E7B61A4}" type="presOf" srcId="{2BF6DEC4-08F4-4A2F-B1A8-300F63BF9C7E}" destId="{62A5B42B-5956-441B-A497-8062B9958164}" srcOrd="0" destOrd="0" presId="urn:microsoft.com/office/officeart/2008/layout/VerticalCurvedList"/>
    <dgm:cxn modelId="{469A60E5-60D9-4BE4-B12E-2FD2F57E074A}" type="presOf" srcId="{16DCF16C-9097-476F-9D73-66C2161A6C4B}" destId="{A2F0B7D4-3D58-406C-A478-803DC90EA023}" srcOrd="0" destOrd="0" presId="urn:microsoft.com/office/officeart/2008/layout/VerticalCurvedList"/>
    <dgm:cxn modelId="{E14F0AB2-AD8C-44FD-AECD-3071978D61A8}" type="presOf" srcId="{0D786CBE-19FE-42F7-9538-4104A8299DF3}" destId="{2C59A9FE-2CD6-4EBA-A6EE-88C8D0E5751F}" srcOrd="0" destOrd="0" presId="urn:microsoft.com/office/officeart/2008/layout/VerticalCurvedList"/>
    <dgm:cxn modelId="{9FCAF4C3-A3FE-40BA-904E-506886D60201}" type="presOf" srcId="{7D9C7083-0340-44DE-AC7B-62BCEF547377}" destId="{92C3615C-15EA-46FA-B967-0B0F438900E1}" srcOrd="0" destOrd="0" presId="urn:microsoft.com/office/officeart/2008/layout/VerticalCurvedList"/>
    <dgm:cxn modelId="{F57338AB-A08A-4877-B8D4-248EFA90A69E}" srcId="{0D786CBE-19FE-42F7-9538-4104A8299DF3}" destId="{2BF6DEC4-08F4-4A2F-B1A8-300F63BF9C7E}" srcOrd="0" destOrd="0" parTransId="{F7E91D31-CCE2-47D6-A1AB-BAC0BACC4078}" sibTransId="{88EE3130-75EA-405E-84A5-C0302A2857A9}"/>
    <dgm:cxn modelId="{F504203B-C64A-4360-B000-FE0A399B9117}" srcId="{0D786CBE-19FE-42F7-9538-4104A8299DF3}" destId="{16DCF16C-9097-476F-9D73-66C2161A6C4B}" srcOrd="1" destOrd="0" parTransId="{9EEDB0DA-60BF-4921-8946-527DB69754FD}" sibTransId="{F811463E-E346-45F7-B520-A74638F8D82C}"/>
    <dgm:cxn modelId="{4619309D-380E-470E-9EEF-4322C881F0C9}" type="presOf" srcId="{88EE3130-75EA-405E-84A5-C0302A2857A9}" destId="{93529253-F461-4069-B05D-BA5555534B24}" srcOrd="0" destOrd="0" presId="urn:microsoft.com/office/officeart/2008/layout/VerticalCurvedList"/>
    <dgm:cxn modelId="{A595C702-DDFF-42EB-9A26-7EEC5F7B4D6E}" srcId="{0D786CBE-19FE-42F7-9538-4104A8299DF3}" destId="{7D9C7083-0340-44DE-AC7B-62BCEF547377}" srcOrd="2" destOrd="0" parTransId="{ADCA87B0-0018-4663-860D-F3363C55C950}" sibTransId="{FF06B81A-4ED8-4995-BBB6-967AEDD1C241}"/>
    <dgm:cxn modelId="{41FB560B-23A8-4515-8D2D-F0F7A1E48EF3}" type="presParOf" srcId="{2C59A9FE-2CD6-4EBA-A6EE-88C8D0E5751F}" destId="{87CFA651-95B2-461A-BAB4-2BAA900DAA6B}" srcOrd="0" destOrd="0" presId="urn:microsoft.com/office/officeart/2008/layout/VerticalCurvedList"/>
    <dgm:cxn modelId="{D2073F25-FAC1-4905-AF52-678751F460B5}" type="presParOf" srcId="{87CFA651-95B2-461A-BAB4-2BAA900DAA6B}" destId="{8851DE0E-861E-4A7B-B3DD-9CF9013467FA}" srcOrd="0" destOrd="0" presId="urn:microsoft.com/office/officeart/2008/layout/VerticalCurvedList"/>
    <dgm:cxn modelId="{C7C18FF3-F92A-41C9-9275-1877CC8081A4}" type="presParOf" srcId="{8851DE0E-861E-4A7B-B3DD-9CF9013467FA}" destId="{17DF2D53-37D2-44E1-B173-276CF451D3B6}" srcOrd="0" destOrd="0" presId="urn:microsoft.com/office/officeart/2008/layout/VerticalCurvedList"/>
    <dgm:cxn modelId="{A8334343-8E07-479E-BEEE-E1BBA1737C00}" type="presParOf" srcId="{8851DE0E-861E-4A7B-B3DD-9CF9013467FA}" destId="{93529253-F461-4069-B05D-BA5555534B24}" srcOrd="1" destOrd="0" presId="urn:microsoft.com/office/officeart/2008/layout/VerticalCurvedList"/>
    <dgm:cxn modelId="{8C1346DD-B1B8-4AF3-9010-E6157E6E2F8B}" type="presParOf" srcId="{8851DE0E-861E-4A7B-B3DD-9CF9013467FA}" destId="{1BC0EC7A-A3E7-447F-8BB0-F32C4A90003B}" srcOrd="2" destOrd="0" presId="urn:microsoft.com/office/officeart/2008/layout/VerticalCurvedList"/>
    <dgm:cxn modelId="{24664ADF-B59C-44E7-9EB2-82C1CCA2327B}" type="presParOf" srcId="{8851DE0E-861E-4A7B-B3DD-9CF9013467FA}" destId="{C2D4E434-616B-465B-952B-DC7963CF9EF8}" srcOrd="3" destOrd="0" presId="urn:microsoft.com/office/officeart/2008/layout/VerticalCurvedList"/>
    <dgm:cxn modelId="{C6EEB70E-407C-422A-BCFE-1BBCABF0BEF8}" type="presParOf" srcId="{87CFA651-95B2-461A-BAB4-2BAA900DAA6B}" destId="{62A5B42B-5956-441B-A497-8062B9958164}" srcOrd="1" destOrd="0" presId="urn:microsoft.com/office/officeart/2008/layout/VerticalCurvedList"/>
    <dgm:cxn modelId="{760B6E07-03CF-40D2-A400-FE33C11150CE}" type="presParOf" srcId="{87CFA651-95B2-461A-BAB4-2BAA900DAA6B}" destId="{5CAC26ED-94E0-4253-8D55-A8CB69B28653}" srcOrd="2" destOrd="0" presId="urn:microsoft.com/office/officeart/2008/layout/VerticalCurvedList"/>
    <dgm:cxn modelId="{FC5F3C7E-7487-4A7A-ACC6-857C30F60AAA}" type="presParOf" srcId="{5CAC26ED-94E0-4253-8D55-A8CB69B28653}" destId="{440BAC5E-69FB-44C1-9071-E78A54868DF4}" srcOrd="0" destOrd="0" presId="urn:microsoft.com/office/officeart/2008/layout/VerticalCurvedList"/>
    <dgm:cxn modelId="{677BA1DC-33B0-42F9-950F-10F63355B936}" type="presParOf" srcId="{87CFA651-95B2-461A-BAB4-2BAA900DAA6B}" destId="{A2F0B7D4-3D58-406C-A478-803DC90EA023}" srcOrd="3" destOrd="0" presId="urn:microsoft.com/office/officeart/2008/layout/VerticalCurvedList"/>
    <dgm:cxn modelId="{1B92BBCC-0E12-4BC9-9573-490A75EE9AE3}" type="presParOf" srcId="{87CFA651-95B2-461A-BAB4-2BAA900DAA6B}" destId="{FB969CB8-82BE-47DB-893F-06E643D50D6B}" srcOrd="4" destOrd="0" presId="urn:microsoft.com/office/officeart/2008/layout/VerticalCurvedList"/>
    <dgm:cxn modelId="{50182EBC-74DC-4CCA-8390-EBBE5490EBD0}" type="presParOf" srcId="{FB969CB8-82BE-47DB-893F-06E643D50D6B}" destId="{60A2F7FA-0D3F-4AE8-B18E-5877EA22A4C4}" srcOrd="0" destOrd="0" presId="urn:microsoft.com/office/officeart/2008/layout/VerticalCurvedList"/>
    <dgm:cxn modelId="{B32CAC88-A25E-4F99-976E-F458CB274C2E}" type="presParOf" srcId="{87CFA651-95B2-461A-BAB4-2BAA900DAA6B}" destId="{92C3615C-15EA-46FA-B967-0B0F438900E1}" srcOrd="5" destOrd="0" presId="urn:microsoft.com/office/officeart/2008/layout/VerticalCurvedList"/>
    <dgm:cxn modelId="{7C2119DC-692A-4D2A-B6D8-2F764E610C10}" type="presParOf" srcId="{87CFA651-95B2-461A-BAB4-2BAA900DAA6B}" destId="{432780FC-C0A3-4CFC-A0B4-3EAC9EA385AD}" srcOrd="6" destOrd="0" presId="urn:microsoft.com/office/officeart/2008/layout/VerticalCurvedList"/>
    <dgm:cxn modelId="{848349D4-05F7-4FDD-9373-31D26FCF5350}" type="presParOf" srcId="{432780FC-C0A3-4CFC-A0B4-3EAC9EA385AD}" destId="{A39A7284-1670-429D-970C-4B4686980BE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D786CBE-19FE-42F7-9538-4104A8299DF3}" type="doc">
      <dgm:prSet loTypeId="urn:microsoft.com/office/officeart/2005/8/layout/vList2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2BF6DEC4-08F4-4A2F-B1A8-300F63BF9C7E}">
      <dgm:prSet phldrT="[Текст]" custT="1"/>
      <dgm:spPr/>
      <dgm:t>
        <a:bodyPr/>
        <a:lstStyle/>
        <a:p>
          <a:r>
            <a:rPr lang="ru-RU" sz="1800" dirty="0" smtClean="0"/>
            <a:t>Административный регламент исполнения </a:t>
          </a:r>
          <a:r>
            <a:rPr lang="ru-RU" sz="1800" dirty="0" err="1" smtClean="0"/>
            <a:t>госфункции</a:t>
          </a:r>
          <a:r>
            <a:rPr lang="ru-RU" sz="1800" dirty="0" smtClean="0"/>
            <a:t> по контролю </a:t>
          </a:r>
          <a:r>
            <a:rPr lang="ru-RU" sz="1800" b="1" dirty="0" smtClean="0"/>
            <a:t>(приказ Минфина от 18.03.2014 № 18н)</a:t>
          </a:r>
          <a:endParaRPr lang="ru-RU" sz="1800" b="1" dirty="0"/>
        </a:p>
      </dgm:t>
    </dgm:pt>
    <dgm:pt modelId="{F7E91D31-CCE2-47D6-A1AB-BAC0BACC4078}" type="parTrans" cxnId="{F57338AB-A08A-4877-B8D4-248EFA90A69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8EE3130-75EA-405E-84A5-C0302A2857A9}" type="sibTrans" cxnId="{F57338AB-A08A-4877-B8D4-248EFA90A69E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14DE4DD-CAAA-43E4-9C08-10B252F624A4}" type="pres">
      <dgm:prSet presAssocID="{0D786CBE-19FE-42F7-9538-4104A8299D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B7EAFED-0446-4279-A6FD-6778AC5B804A}" type="pres">
      <dgm:prSet presAssocID="{2BF6DEC4-08F4-4A2F-B1A8-300F63BF9C7E}" presName="parentText" presStyleLbl="node1" presStyleIdx="0" presStyleCnt="1" custScaleY="53260" custLinFactNeighborX="-3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7338AB-A08A-4877-B8D4-248EFA90A69E}" srcId="{0D786CBE-19FE-42F7-9538-4104A8299DF3}" destId="{2BF6DEC4-08F4-4A2F-B1A8-300F63BF9C7E}" srcOrd="0" destOrd="0" parTransId="{F7E91D31-CCE2-47D6-A1AB-BAC0BACC4078}" sibTransId="{88EE3130-75EA-405E-84A5-C0302A2857A9}"/>
    <dgm:cxn modelId="{36783714-C62E-4EA2-94E3-A72312D43B78}" type="presOf" srcId="{0D786CBE-19FE-42F7-9538-4104A8299DF3}" destId="{D14DE4DD-CAAA-43E4-9C08-10B252F624A4}" srcOrd="0" destOrd="0" presId="urn:microsoft.com/office/officeart/2005/8/layout/vList2"/>
    <dgm:cxn modelId="{AA218927-A69C-4C00-AF7C-E63D4515CEBF}" type="presOf" srcId="{2BF6DEC4-08F4-4A2F-B1A8-300F63BF9C7E}" destId="{6B7EAFED-0446-4279-A6FD-6778AC5B804A}" srcOrd="0" destOrd="0" presId="urn:microsoft.com/office/officeart/2005/8/layout/vList2"/>
    <dgm:cxn modelId="{A36FDF3C-9E4C-40CB-8452-A7229EE22818}" type="presParOf" srcId="{D14DE4DD-CAAA-43E4-9C08-10B252F624A4}" destId="{6B7EAFED-0446-4279-A6FD-6778AC5B80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529253-F461-4069-B05D-BA5555534B24}">
      <dsp:nvSpPr>
        <dsp:cNvPr id="0" name=""/>
        <dsp:cNvSpPr/>
      </dsp:nvSpPr>
      <dsp:spPr>
        <a:xfrm>
          <a:off x="-5151752" y="-789163"/>
          <a:ext cx="6135089" cy="613508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190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A5B42B-5956-441B-A497-8062B9958164}">
      <dsp:nvSpPr>
        <dsp:cNvPr id="0" name=""/>
        <dsp:cNvSpPr/>
      </dsp:nvSpPr>
      <dsp:spPr>
        <a:xfrm>
          <a:off x="632478" y="455676"/>
          <a:ext cx="7302462" cy="91135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38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Пресечение финансовых правонарушений на всех этапах бюджетного процесса, влекущих причинение ущерба, неэффективные расходы</a:t>
          </a:r>
          <a:r>
            <a:rPr lang="en-US" sz="1800" b="1" kern="1200" dirty="0" smtClean="0"/>
            <a:t> </a:t>
          </a:r>
          <a:r>
            <a:rPr lang="ru-RU" sz="1800" b="1" kern="1200" dirty="0" smtClean="0"/>
            <a:t>бюджета</a:t>
          </a:r>
          <a:endParaRPr lang="ru-RU" sz="1800" b="1" kern="1200" dirty="0"/>
        </a:p>
      </dsp:txBody>
      <dsp:txXfrm>
        <a:off x="632478" y="455676"/>
        <a:ext cx="7302462" cy="911352"/>
      </dsp:txXfrm>
    </dsp:sp>
    <dsp:sp modelId="{440BAC5E-69FB-44C1-9071-E78A54868DF4}">
      <dsp:nvSpPr>
        <dsp:cNvPr id="0" name=""/>
        <dsp:cNvSpPr/>
      </dsp:nvSpPr>
      <dsp:spPr>
        <a:xfrm>
          <a:off x="62883" y="341757"/>
          <a:ext cx="1139190" cy="113919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2F0B7D4-3D58-406C-A478-803DC90EA023}">
      <dsp:nvSpPr>
        <dsp:cNvPr id="0" name=""/>
        <dsp:cNvSpPr/>
      </dsp:nvSpPr>
      <dsp:spPr>
        <a:xfrm>
          <a:off x="963755" y="1784988"/>
          <a:ext cx="6971186" cy="986785"/>
        </a:xfrm>
        <a:prstGeom prst="rect">
          <a:avLst/>
        </a:prstGeom>
        <a:gradFill rotWithShape="0">
          <a:gsLst>
            <a:gs pos="0">
              <a:schemeClr val="accent5">
                <a:hueOff val="5369458"/>
                <a:satOff val="-722"/>
                <a:lumOff val="7157"/>
                <a:alphaOff val="0"/>
                <a:tint val="1000"/>
                <a:satMod val="255000"/>
              </a:schemeClr>
            </a:gs>
            <a:gs pos="55000">
              <a:schemeClr val="accent5">
                <a:hueOff val="5369458"/>
                <a:satOff val="-722"/>
                <a:lumOff val="7157"/>
                <a:alphaOff val="0"/>
                <a:tint val="12000"/>
                <a:satMod val="255000"/>
              </a:schemeClr>
            </a:gs>
            <a:gs pos="100000">
              <a:schemeClr val="accent5">
                <a:hueOff val="5369458"/>
                <a:satOff val="-722"/>
                <a:lumOff val="7157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38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Подтверждение достоверности отчетности о реализации государственных программ, государственных заданий, отчетности о результатах использования межбюджетных трансфертов</a:t>
          </a:r>
          <a:endParaRPr lang="ru-RU" sz="1800" b="1" kern="1200" dirty="0"/>
        </a:p>
      </dsp:txBody>
      <dsp:txXfrm>
        <a:off x="963755" y="1784988"/>
        <a:ext cx="6971186" cy="986785"/>
      </dsp:txXfrm>
    </dsp:sp>
    <dsp:sp modelId="{60A2F7FA-0D3F-4AE8-B18E-5877EA22A4C4}">
      <dsp:nvSpPr>
        <dsp:cNvPr id="0" name=""/>
        <dsp:cNvSpPr/>
      </dsp:nvSpPr>
      <dsp:spPr>
        <a:xfrm>
          <a:off x="394159" y="1708786"/>
          <a:ext cx="1139190" cy="113919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5">
              <a:hueOff val="5369458"/>
              <a:satOff val="-722"/>
              <a:lumOff val="715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92C3615C-15EA-46FA-B967-0B0F438900E1}">
      <dsp:nvSpPr>
        <dsp:cNvPr id="0" name=""/>
        <dsp:cNvSpPr/>
      </dsp:nvSpPr>
      <dsp:spPr>
        <a:xfrm>
          <a:off x="632478" y="3189734"/>
          <a:ext cx="7302462" cy="911352"/>
        </a:xfrm>
        <a:prstGeom prst="rect">
          <a:avLst/>
        </a:prstGeom>
        <a:gradFill rotWithShape="0">
          <a:gsLst>
            <a:gs pos="0">
              <a:schemeClr val="accent5">
                <a:hueOff val="10738916"/>
                <a:satOff val="-1444"/>
                <a:lumOff val="14313"/>
                <a:alphaOff val="0"/>
                <a:tint val="1000"/>
                <a:satMod val="255000"/>
              </a:schemeClr>
            </a:gs>
            <a:gs pos="55000">
              <a:schemeClr val="accent5">
                <a:hueOff val="10738916"/>
                <a:satOff val="-1444"/>
                <a:lumOff val="14313"/>
                <a:alphaOff val="0"/>
                <a:tint val="12000"/>
                <a:satMod val="255000"/>
              </a:schemeClr>
            </a:gs>
            <a:gs pos="100000">
              <a:schemeClr val="accent5">
                <a:hueOff val="10738916"/>
                <a:satOff val="-1444"/>
                <a:lumOff val="14313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23386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Анализ систем внутреннего финансового контроля и аудита, рекомендации по их совершенствованию</a:t>
          </a:r>
          <a:endParaRPr lang="ru-RU" sz="1800" b="1" kern="1200" dirty="0"/>
        </a:p>
      </dsp:txBody>
      <dsp:txXfrm>
        <a:off x="632478" y="3189734"/>
        <a:ext cx="7302462" cy="911352"/>
      </dsp:txXfrm>
    </dsp:sp>
    <dsp:sp modelId="{A39A7284-1670-429D-970C-4B4686980BEE}">
      <dsp:nvSpPr>
        <dsp:cNvPr id="0" name=""/>
        <dsp:cNvSpPr/>
      </dsp:nvSpPr>
      <dsp:spPr>
        <a:xfrm>
          <a:off x="62883" y="3075815"/>
          <a:ext cx="1139190" cy="113919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lt1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 w="9525" cap="flat" cmpd="sng" algn="ctr">
          <a:solidFill>
            <a:schemeClr val="accent5">
              <a:hueOff val="10738916"/>
              <a:satOff val="-1444"/>
              <a:lumOff val="143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EAFED-0446-4279-A6FD-6778AC5B804A}">
      <dsp:nvSpPr>
        <dsp:cNvPr id="0" name=""/>
        <dsp:cNvSpPr/>
      </dsp:nvSpPr>
      <dsp:spPr>
        <a:xfrm>
          <a:off x="0" y="503911"/>
          <a:ext cx="6479175" cy="63809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"/>
                <a:satMod val="25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2000"/>
                <a:satMod val="2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1500" dist="254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Административный регламент исполнения </a:t>
          </a:r>
          <a:r>
            <a:rPr lang="ru-RU" sz="1800" kern="1200" dirty="0" err="1" smtClean="0"/>
            <a:t>госфункции</a:t>
          </a:r>
          <a:r>
            <a:rPr lang="ru-RU" sz="1800" kern="1200" dirty="0" smtClean="0"/>
            <a:t> по контролю </a:t>
          </a:r>
          <a:r>
            <a:rPr lang="ru-RU" sz="1800" b="1" kern="1200" dirty="0" smtClean="0"/>
            <a:t>(приказ Минфина от 18.03.2014 № 18н)</a:t>
          </a:r>
          <a:endParaRPr lang="ru-RU" sz="1800" b="1" kern="1200" dirty="0"/>
        </a:p>
      </dsp:txBody>
      <dsp:txXfrm>
        <a:off x="31149" y="535060"/>
        <a:ext cx="6416877" cy="5757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D8C61892-2B14-40AF-BC75-1E1A03EE8E06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 bwMode="auto">
          <a:xfrm>
            <a:off x="3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318" tIns="44660" rIns="89318" bIns="44660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Arial" charset="0"/>
              </a:defRPr>
            </a:lvl1pPr>
          </a:lstStyle>
          <a:p>
            <a:pPr>
              <a:defRPr/>
            </a:pPr>
            <a:fld id="{90C08EFF-A4A4-419C-BF38-53E376FF1AA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75526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 bwMode="auto">
          <a:xfrm>
            <a:off x="3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ru-RU" dirty="0"/>
              <a:t>Слайд 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 bwMode="auto">
          <a:xfrm>
            <a:off x="3849415" y="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EE31E11-DF99-42BD-B3BA-9546C357095D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5038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846" tIns="49924" rIns="99846" bIns="49924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 bwMode="auto">
          <a:xfrm>
            <a:off x="680839" y="4689183"/>
            <a:ext cx="5435997" cy="4444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 bwMode="auto">
          <a:xfrm>
            <a:off x="3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 bwMode="auto">
          <a:xfrm>
            <a:off x="3849415" y="9378361"/>
            <a:ext cx="2946730" cy="49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52" tIns="44727" rIns="89452" bIns="44727" numCol="1" anchor="b" anchorCtr="0" compatLnSpc="1">
            <a:prstTxWarp prst="textNoShape">
              <a:avLst/>
            </a:prstTxWarp>
          </a:bodyPr>
          <a:lstStyle>
            <a:lvl1pPr algn="r" defTabSz="890588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342A71F3-84B0-4915-9628-AB10C4428D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12443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1363"/>
            <a:ext cx="4941888" cy="370522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5748" y="4690858"/>
            <a:ext cx="4986185" cy="444123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30188" indent="-230188" eaLnBrk="1" hangingPunct="1">
              <a:lnSpc>
                <a:spcPct val="90000"/>
              </a:lnSpc>
            </a:pPr>
            <a:r>
              <a:rPr lang="ru-RU" dirty="0" smtClean="0"/>
              <a:t>Титул</a:t>
            </a:r>
          </a:p>
          <a:p>
            <a:pPr marL="230188" indent="-230188"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2C6A6A-C74A-4839-809F-35C1A0D6EAFA}" type="slidenum">
              <a:rPr lang="ru-RU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33450" y="742950"/>
            <a:ext cx="4932363" cy="37004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3.xml"/><Relationship Id="rId4" Type="http://schemas.openxmlformats.org/officeDocument/2006/relationships/image" Target="../media/image7.tif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7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5013" y="5151438"/>
            <a:ext cx="654050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Line 4"/>
          <p:cNvSpPr>
            <a:spLocks noChangeShapeType="1"/>
          </p:cNvSpPr>
          <p:nvPr userDrawn="1"/>
        </p:nvSpPr>
        <p:spPr bwMode="auto">
          <a:xfrm>
            <a:off x="6615113" y="507523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19" name="Line 5"/>
          <p:cNvSpPr>
            <a:spLocks noChangeShapeType="1"/>
          </p:cNvSpPr>
          <p:nvPr userDrawn="1"/>
        </p:nvSpPr>
        <p:spPr bwMode="auto">
          <a:xfrm>
            <a:off x="6615113" y="6034088"/>
            <a:ext cx="1552575" cy="0"/>
          </a:xfrm>
          <a:prstGeom prst="line">
            <a:avLst/>
          </a:prstGeom>
          <a:noFill/>
          <a:ln w="9525">
            <a:solidFill>
              <a:srgbClr val="C0C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 dirty="0"/>
          </a:p>
        </p:txBody>
      </p:sp>
      <p:sp>
        <p:nvSpPr>
          <p:cNvPr id="20" name="Rectangle 6"/>
          <p:cNvSpPr>
            <a:spLocks noChangeArrowheads="1"/>
          </p:cNvSpPr>
          <p:nvPr userDrawn="1"/>
        </p:nvSpPr>
        <p:spPr bwMode="auto">
          <a:xfrm>
            <a:off x="7024688" y="6042025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 userDrawn="1"/>
        </p:nvSpPr>
        <p:spPr bwMode="auto">
          <a:xfrm>
            <a:off x="7024688" y="5008563"/>
            <a:ext cx="731837" cy="63500"/>
          </a:xfrm>
          <a:prstGeom prst="rect">
            <a:avLst/>
          </a:prstGeom>
          <a:solidFill>
            <a:srgbClr val="C0C0C0"/>
          </a:solidFill>
          <a:ln w="9525" algn="ctr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ru-RU" dirty="0">
              <a:latin typeface="Georgia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 userDrawn="1"/>
        </p:nvSpPr>
        <p:spPr bwMode="auto">
          <a:xfrm>
            <a:off x="6400800" y="4532313"/>
            <a:ext cx="1931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None/>
            </a:pPr>
            <a:r>
              <a:rPr lang="ru-RU" dirty="0">
                <a:latin typeface="Georgia" pitchFamily="18" charset="0"/>
              </a:rPr>
              <a:t>Минфин России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2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41606" y="3766495"/>
            <a:ext cx="5166270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41606" y="4260956"/>
            <a:ext cx="5156382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941605" y="4631190"/>
            <a:ext cx="3312102" cy="411457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62526"/>
            <a:ext cx="5678885" cy="167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4" descr="Bar_Bevel_2C_V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1012" y="2271685"/>
            <a:ext cx="1537855" cy="266392"/>
          </a:xfrm>
          <a:prstGeom prst="rect">
            <a:avLst/>
          </a:prstGeom>
          <a:noFill/>
        </p:spPr>
      </p:pic>
      <p:grpSp>
        <p:nvGrpSpPr>
          <p:cNvPr id="2" name="Group 201"/>
          <p:cNvGrpSpPr>
            <a:grpSpLocks/>
          </p:cNvGrpSpPr>
          <p:nvPr userDrawn="1"/>
        </p:nvGrpSpPr>
        <p:grpSpPr bwMode="auto">
          <a:xfrm>
            <a:off x="773875" y="1410020"/>
            <a:ext cx="5651500" cy="1984842"/>
            <a:chOff x="1288" y="1521"/>
            <a:chExt cx="3916" cy="1417"/>
          </a:xfrm>
        </p:grpSpPr>
        <p:cxnSp>
          <p:nvCxnSpPr>
            <p:cNvPr id="6" name="Straight Connector 11"/>
            <p:cNvCxnSpPr>
              <a:cxnSpLocks noChangeShapeType="1"/>
            </p:cNvCxnSpPr>
            <p:nvPr/>
          </p:nvCxnSpPr>
          <p:spPr bwMode="auto">
            <a:xfrm rot="16200000" flipH="1">
              <a:off x="579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7" name="Straight Connector 12"/>
            <p:cNvCxnSpPr>
              <a:cxnSpLocks noChangeShapeType="1"/>
            </p:cNvCxnSpPr>
            <p:nvPr/>
          </p:nvCxnSpPr>
          <p:spPr bwMode="auto">
            <a:xfrm rot="16200000" flipH="1">
              <a:off x="4495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</p:grpSp>
    </p:spTree>
    <p:extLst>
      <p:ext uri="{BB962C8B-B14F-4D97-AF65-F5344CB8AC3E}">
        <p14:creationId xmlns:p14="http://schemas.microsoft.com/office/powerpoint/2010/main" val="1490292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b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455" y="2692372"/>
            <a:ext cx="7897091" cy="47064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>
            <a:lvl1pPr algn="l" defTabSz="914608" rt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lang="en-US" sz="1800" b="1" kern="1200" dirty="0" smtClean="0">
                <a:solidFill>
                  <a:schemeClr val="tx2"/>
                </a:solidFill>
                <a:latin typeface="+mn-lt"/>
                <a:ea typeface="+mn-ea"/>
                <a:cs typeface="Times New Roman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ounded Rectangle 3"/>
          <p:cNvSpPr/>
          <p:nvPr userDrawn="1"/>
        </p:nvSpPr>
        <p:spPr bwMode="auto">
          <a:xfrm>
            <a:off x="623455" y="3227294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2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89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29" tIns="45714" rIns="91429" bIns="45714"/>
          <a:lstStyle/>
          <a:p>
            <a:pPr algn="ctr"/>
            <a:endParaRPr lang="ru-RU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lIns="91429" tIns="45714" rIns="91429" bIns="45714"/>
          <a:lstStyle/>
          <a:p>
            <a:pPr algn="ctr"/>
            <a:endParaRPr lang="ru-RU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>
                <a:solidFill>
                  <a:srgbClr val="262624"/>
                </a:solidFill>
              </a:rPr>
              <a:pPr/>
              <a:t>‹#›</a:t>
            </a:fld>
            <a:endParaRPr lang="ru-RU" dirty="0">
              <a:solidFill>
                <a:srgbClr val="26262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531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DDCC901F-75F5-48D7-8CC0-9E56746F7001}" type="slidenum">
              <a:rPr>
                <a:cs typeface="Arial" charset="0"/>
              </a:rPr>
              <a:pPr>
                <a:defRPr/>
              </a:pPr>
              <a:t>‹#›</a:t>
            </a:fld>
            <a:endParaRPr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22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4EC5AA54-8F33-483B-B16B-60990FA35E2B}" type="slidenum">
              <a:rPr>
                <a:cs typeface="Arial" charset="0"/>
              </a:rPr>
              <a:pPr>
                <a:defRPr/>
              </a:pPr>
              <a:t>‹#›</a:t>
            </a:fld>
            <a:endParaRPr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826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cs typeface="Arial" charset="0"/>
            </a:endParaRPr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5544FF2-1790-4511-97CA-38EE63C80877}" type="slidenum">
              <a:rPr>
                <a:cs typeface="Arial" charset="0"/>
              </a:rPr>
              <a:pPr>
                <a:defRPr/>
              </a:pPr>
              <a:t>‹#›</a:t>
            </a:fld>
            <a:endParaRPr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46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E8FCDBB3-B490-44D0-9E11-D23E8B91F1C8}" type="slidenum">
              <a:rPr>
                <a:cs typeface="Arial" charset="0"/>
              </a:rPr>
              <a:pPr>
                <a:defRPr/>
              </a:pPr>
              <a:t>‹#›</a:t>
            </a:fld>
            <a:endParaRPr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5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1C0817-65AE-4A63-8CB9-4F603056DC55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313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4D2ED5-CA4E-4581-B671-F9EDC48E7BD9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496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20EF571-45CD-42C9-A48F-23809050B88E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19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3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9413"/>
            <a:ext cx="8229600" cy="498412"/>
          </a:xfrm>
        </p:spPr>
        <p:txBody>
          <a:bodyPr/>
          <a:lstStyle>
            <a:lvl1pPr>
              <a:defRPr sz="2400"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65861"/>
            <a:ext cx="8229600" cy="5407978"/>
          </a:xfrm>
        </p:spPr>
        <p:txBody>
          <a:bodyPr/>
          <a:lstStyle>
            <a:lvl1pPr>
              <a:defRPr sz="14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400">
                <a:latin typeface="+mj-lt"/>
              </a:defRPr>
            </a:lvl3pPr>
            <a:lvl4pPr>
              <a:defRPr sz="1400">
                <a:latin typeface="+mj-lt"/>
              </a:defRPr>
            </a:lvl4pPr>
            <a:lvl5pPr>
              <a:defRPr sz="1400">
                <a:latin typeface="+mj-lt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5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7990904" y="14289"/>
            <a:ext cx="726376" cy="303212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6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3B14CE-51A3-47DF-9AA4-4F71577B1AB5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722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D734D1-1EAB-455C-BF52-438AB7BB75D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5569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17A55C-2A91-4A10-8EB3-840E30965A8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13594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A70C9A-F904-4AB3-A509-063B0A7F1D36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58641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6781EF-1B99-44ED-8CDF-23F1BB8AE86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241213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A7A932-B7C2-4EA6-A1C2-7149C56C1E1A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192057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E70298-8966-4029-8976-1D6A7AFC99C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587271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0B1FCD-0FD9-40CC-B205-D2475FA7FAA2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89411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377115-B281-4FFB-AE64-D71FEDDAD493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459565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0" y="0"/>
            <a:ext cx="9144000" cy="3702050"/>
          </a:xfrm>
          <a:prstGeom prst="rect">
            <a:avLst/>
          </a:prstGeom>
          <a:noFill/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9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997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8F278-AD0F-4390-9A75-D5FFC3BC68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4478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CB2E4-5CA2-4E01-A507-BAAE2AA13D23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8A7F0336-B890-497B-A64D-AFE0CC07B3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249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F6287-2B80-43CD-A12C-AA39B46DEDF2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B52882C-B954-4109-9D9A-4558C87000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88650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A8B19-DC32-4CF1-8242-E3B526696A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636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 userDrawn="1"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 userDrawn="1"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 userDrawn="1"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5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830C42E8-90A8-49B7-A84A-73D6CC1F7386}" type="slidenum">
              <a:rPr lang="ru-RU" smtClean="0">
                <a:solidFill>
                  <a:srgbClr val="FFFFFF"/>
                </a:solidFill>
                <a:cs typeface="Arial" charset="0"/>
              </a:rPr>
              <a:pPr algn="r" eaLnBrk="1" hangingPunct="1">
                <a:defRPr/>
              </a:pPr>
              <a:t>‹#›</a:t>
            </a:fld>
            <a:endParaRPr lang="ru-RU" dirty="0" smtClean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244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291FC-D7D3-4BCD-BA8D-143842EE5D7E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Номер слайда 2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1F57D-B5FA-4ADD-ACBF-70B4E7A002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45868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969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7893050" y="-28575"/>
            <a:ext cx="971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1DDE60FA-CC12-43BB-9875-CD1E1E179BFB}" type="slidenum">
              <a:rPr lang="ru-RU" smtClean="0">
                <a:solidFill>
                  <a:prstClr val="white"/>
                </a:solidFill>
                <a:cs typeface="Arial" charset="0"/>
              </a:rPr>
              <a:pPr algn="r" eaLnBrk="1" hangingPunct="1">
                <a:defRPr/>
              </a:pPr>
              <a:t>‹#›</a:t>
            </a:fld>
            <a:endParaRPr lang="ru-RU" dirty="0" smtClean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1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2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FE008-9D46-4116-B05B-746AF895D389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prstClr val="black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9725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Прямоугольник 14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 txBox="1">
            <a:spLocks noGrp="1"/>
          </p:cNvSpPr>
          <p:nvPr userDrawn="1"/>
        </p:nvSpPr>
        <p:spPr bwMode="auto">
          <a:xfrm>
            <a:off x="7424738" y="0"/>
            <a:ext cx="14843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defRPr/>
            </a:pPr>
            <a:fld id="{2A3E916F-2DAD-4919-B305-5D92861DDF78}" type="slidenum">
              <a:rPr lang="ru-RU" smtClean="0">
                <a:solidFill>
                  <a:srgbClr val="FFFFFF"/>
                </a:solidFill>
                <a:cs typeface="Arial" charset="0"/>
              </a:rPr>
              <a:pPr algn="r" eaLnBrk="1" hangingPunct="1">
                <a:defRPr/>
              </a:pPr>
              <a:t>‹#›</a:t>
            </a:fld>
            <a:endParaRPr lang="ru-RU" dirty="0" smtClean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1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5557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3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3E62A7-6C9A-4B76-9B75-AB49D82C1975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4423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5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6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4FE7B5-7AB4-4BDB-912A-C97E2707561D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968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352675"/>
            <a:ext cx="3991708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41984" y="2352675"/>
            <a:ext cx="3993174" cy="4286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3279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2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79A391-4034-4E7F-84FD-5BB2D6EE26D0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712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 userDrawn="1"/>
        </p:nvSpPr>
        <p:spPr bwMode="auto">
          <a:xfrm>
            <a:off x="541338" y="0"/>
            <a:ext cx="46355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endParaRPr lang="ru-RU" altLang="ru-RU" smtClean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Номер слайда 22"/>
          <p:cNvSpPr>
            <a:spLocks noGrp="1"/>
          </p:cNvSpPr>
          <p:nvPr>
            <p:ph type="sldNum" sz="quarter" idx="10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 algn="r">
              <a:defRPr lang="ru-RU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2E09B27-DD8A-4B06-895D-16E01343E28A}" type="slidenum">
              <a:rPr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76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Прямоугольник 11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Прямоугольник 2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9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C7B8-05D9-4937-A9AE-5346886929DC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22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625BD8D8-E11A-4B32-8E97-5514BF68DA9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3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3702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Прямоугольник 25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1B957-7D9E-4D4A-AB2C-9FE9DBF74A4E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BC42F1DD-ADAB-4ED1-9F92-DB5050BDE8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1039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974265-3F09-471F-8B44-FA2755B6C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2871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13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>
              <a:defRPr lang="ru-RU" smtClean="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8BAAFAC7-B355-4ACD-8910-0A5E7D0DACE1}" type="slidenum">
              <a:rPr>
                <a:solidFill>
                  <a:prstClr val="white"/>
                </a:solidFill>
              </a:rPr>
              <a:pPr algn="r"/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66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rtlCol="0"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6" name="Нижний колонтитул 27"/>
          <p:cNvSpPr>
            <a:spLocks noGrp="1"/>
          </p:cNvSpPr>
          <p:nvPr>
            <p:ph type="ftr" sz="quarter" idx="12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8" name="Номер слайда 22"/>
          <p:cNvSpPr>
            <a:spLocks noGrp="1"/>
          </p:cNvSpPr>
          <p:nvPr>
            <p:ph type="sldNum" sz="quarter" idx="13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>
              <a:defRPr lang="ru-RU" smtClean="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8BAAFAC7-B355-4ACD-8910-0A5E7D0DACE1}" type="slidenum">
              <a:rPr>
                <a:solidFill>
                  <a:prstClr val="white"/>
                </a:solidFill>
              </a:rPr>
              <a:pPr algn="r"/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740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/>
          <a:lstStyle>
            <a:lvl1pPr algn="l">
              <a:defRPr sz="800">
                <a:solidFill>
                  <a:schemeClr val="accent2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>
              <a:solidFill>
                <a:srgbClr val="438086"/>
              </a:solidFill>
            </a:endParaRPr>
          </a:p>
        </p:txBody>
      </p:sp>
      <p:sp>
        <p:nvSpPr>
          <p:cNvPr id="14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>
              <a:defRPr lang="ru-RU" smtClean="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8BAAFAC7-B355-4ACD-8910-0A5E7D0DACE1}" type="slidenum">
              <a:rPr>
                <a:solidFill>
                  <a:prstClr val="white"/>
                </a:solidFill>
              </a:rPr>
              <a:pPr algn="r"/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51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Номер слайда 22"/>
          <p:cNvSpPr>
            <a:spLocks noGrp="1"/>
          </p:cNvSpPr>
          <p:nvPr>
            <p:ph type="sldNum" sz="quarter" idx="12"/>
          </p:nvPr>
        </p:nvSpPr>
        <p:spPr>
          <a:xfrm>
            <a:off x="7342188" y="1588"/>
            <a:ext cx="1593850" cy="309562"/>
          </a:xfrm>
          <a:prstGeom prst="rect">
            <a:avLst/>
          </a:prstGeom>
        </p:spPr>
        <p:txBody>
          <a:bodyPr/>
          <a:lstStyle>
            <a:lvl1pPr>
              <a:defRPr lang="ru-RU" smtClean="0">
                <a:solidFill>
                  <a:schemeClr val="bg1"/>
                </a:solidFill>
                <a:latin typeface="+mn-lt"/>
              </a:defRPr>
            </a:lvl1pPr>
          </a:lstStyle>
          <a:p>
            <a:pPr algn="r"/>
            <a:fld id="{8BAAFAC7-B355-4ACD-8910-0A5E7D0DACE1}" type="slidenum">
              <a:rPr>
                <a:solidFill>
                  <a:prstClr val="white"/>
                </a:solidFill>
              </a:rPr>
              <a:pPr algn="r"/>
              <a:t>‹#›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54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8" name="Прямоугольник 6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 bwMode="invGray">
          <a:xfrm>
            <a:off x="8977313" y="-1588"/>
            <a:ext cx="25400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 bwMode="invGray">
          <a:xfrm>
            <a:off x="8875713" y="0"/>
            <a:ext cx="6350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241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DBDBE9"/>
                </a:solidFill>
                <a:cs typeface="Times New Roman" pitchFamily="18" charset="0"/>
              </a:rPr>
              <a:t>]</a:t>
            </a:r>
            <a:endParaRPr lang="ru-RU" dirty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41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schemeClr val="bg1"/>
                </a:solidFill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35081" y="271690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1" name="Дата 25"/>
          <p:cNvSpPr>
            <a:spLocks noGrp="1"/>
          </p:cNvSpPr>
          <p:nvPr>
            <p:ph type="dt" sz="half" idx="10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2" name="Нижний колонтитул 27"/>
          <p:cNvSpPr>
            <a:spLocks noGrp="1"/>
          </p:cNvSpPr>
          <p:nvPr>
            <p:ph type="ftr" sz="quarter" idx="11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pic>
        <p:nvPicPr>
          <p:cNvPr id="23" name="Picture 11" descr="MF_emblema [Converted]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0"/>
            <a:ext cx="387350" cy="43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841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115888"/>
            <a:ext cx="8229600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D852A6-FC35-424F-877F-1AF3157C39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877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000030"/>
          </a:solidFill>
          <a:ln w="9360">
            <a:solidFill>
              <a:srgbClr val="00003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>
                <a:solidFill>
                  <a:schemeClr val="bg1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dirty="0">
              <a:solidFill>
                <a:srgbClr val="FFFFFF"/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0" y="455613"/>
            <a:ext cx="185738" cy="6402387"/>
          </a:xfrm>
          <a:custGeom>
            <a:avLst/>
            <a:gdLst>
              <a:gd name="T0" fmla="*/ 0 w 117"/>
              <a:gd name="T1" fmla="*/ 2147483647 h 4033"/>
              <a:gd name="T2" fmla="*/ 0 w 117"/>
              <a:gd name="T3" fmla="*/ 0 h 4033"/>
              <a:gd name="T4" fmla="*/ 2147483647 w 117"/>
              <a:gd name="T5" fmla="*/ 2147483647 h 4033"/>
              <a:gd name="T6" fmla="*/ 2147483647 w 117"/>
              <a:gd name="T7" fmla="*/ 2147483647 h 4033"/>
              <a:gd name="T8" fmla="*/ 0 w 117"/>
              <a:gd name="T9" fmla="*/ 2147483647 h 40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7"/>
              <a:gd name="T16" fmla="*/ 0 h 4033"/>
              <a:gd name="T17" fmla="*/ 117 w 117"/>
              <a:gd name="T18" fmla="*/ 4033 h 40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7" h="4033">
                <a:moveTo>
                  <a:pt x="0" y="4033"/>
                </a:moveTo>
                <a:lnTo>
                  <a:pt x="0" y="0"/>
                </a:lnTo>
                <a:lnTo>
                  <a:pt x="117" y="117"/>
                </a:lnTo>
                <a:lnTo>
                  <a:pt x="112" y="4033"/>
                </a:lnTo>
                <a:lnTo>
                  <a:pt x="0" y="4033"/>
                </a:lnTo>
                <a:close/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3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52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8737600" y="0"/>
          <a:ext cx="40640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3" r:id="rId4" imgW="466616" imgH="509362" progId="">
                  <p:embed/>
                </p:oleObj>
              </mc:Choice>
              <mc:Fallback>
                <p:oleObj r:id="rId4" imgW="466616" imgH="50936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37600" y="0"/>
                        <a:ext cx="406400" cy="457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0"/>
            <a:ext cx="8683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-1588" y="457200"/>
            <a:ext cx="9144001" cy="196850"/>
          </a:xfrm>
          <a:custGeom>
            <a:avLst/>
            <a:gdLst>
              <a:gd name="T0" fmla="*/ 2147483647 w 5760"/>
              <a:gd name="T1" fmla="*/ 0 h 124"/>
              <a:gd name="T2" fmla="*/ 0 w 5760"/>
              <a:gd name="T3" fmla="*/ 2147483647 h 124"/>
              <a:gd name="T4" fmla="*/ 2147483647 w 5760"/>
              <a:gd name="T5" fmla="*/ 2147483647 h 124"/>
              <a:gd name="T6" fmla="*/ 2147483647 w 5760"/>
              <a:gd name="T7" fmla="*/ 2147483647 h 124"/>
              <a:gd name="T8" fmla="*/ 2147483647 w 5760"/>
              <a:gd name="T9" fmla="*/ 0 h 1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760"/>
              <a:gd name="T16" fmla="*/ 0 h 124"/>
              <a:gd name="T17" fmla="*/ 5760 w 5760"/>
              <a:gd name="T18" fmla="*/ 124 h 12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760" h="124">
                <a:moveTo>
                  <a:pt x="5760" y="0"/>
                </a:moveTo>
                <a:lnTo>
                  <a:pt x="0" y="4"/>
                </a:lnTo>
                <a:lnTo>
                  <a:pt x="120" y="124"/>
                </a:lnTo>
                <a:lnTo>
                  <a:pt x="5758" y="124"/>
                </a:lnTo>
                <a:lnTo>
                  <a:pt x="5760" y="0"/>
                </a:lnTo>
                <a:close/>
              </a:path>
            </a:pathLst>
          </a:custGeom>
          <a:gradFill rotWithShape="0">
            <a:gsLst>
              <a:gs pos="0">
                <a:srgbClr val="00003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defTabSz="449263" eaLnBrk="0" fontAlgn="base" hangingPunct="0">
              <a:lnSpc>
                <a:spcPct val="3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sz="2400" dirty="0">
              <a:solidFill>
                <a:srgbClr val="FFFFFF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idx="10"/>
          </p:nvPr>
        </p:nvSpPr>
        <p:spPr>
          <a:xfrm>
            <a:off x="685800" y="6248400"/>
            <a:ext cx="1881188" cy="433388"/>
          </a:xfrm>
          <a:prstGeom prst="rect">
            <a:avLst/>
          </a:prstGeom>
        </p:spPr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idx="11"/>
          </p:nvPr>
        </p:nvSpPr>
        <p:spPr>
          <a:xfrm>
            <a:off x="3124200" y="6248400"/>
            <a:ext cx="2871788" cy="433388"/>
          </a:xfrm>
          <a:prstGeom prst="rect">
            <a:avLst/>
          </a:prstGeom>
        </p:spPr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 defTabSz="914400">
              <a:buClrTx/>
              <a:buSzTx/>
              <a:buFontTx/>
              <a:buNone/>
              <a:defRPr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en-GB" dirty="0"/>
              <a:t>СЛАЙД</a:t>
            </a:r>
            <a:r>
              <a:rPr lang="en-GB" sz="1400" dirty="0"/>
              <a:t> </a:t>
            </a:r>
            <a:fld id="{048EB0CB-5950-4B13-807D-F30C893BC7F0}" type="slidenum">
              <a:rPr lang="en-GB" sz="1400"/>
              <a:pPr>
                <a:defRPr/>
              </a:pPr>
              <a:t>‹#›</a:t>
            </a:fld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8710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30616" y="2465776"/>
            <a:ext cx="5070764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Trebuchet MS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30617" y="2960237"/>
            <a:ext cx="5070764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rgbClr val="0A6D39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1130616" y="4248374"/>
            <a:ext cx="3312102" cy="458096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9" name="Picture 164" descr="Bar_Bevel_2C_V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2836" y="839097"/>
            <a:ext cx="2078182" cy="359989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 bwMode="auto">
          <a:xfrm>
            <a:off x="277091" y="672353"/>
            <a:ext cx="3186545" cy="672353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cxnSp>
        <p:nvCxnSpPr>
          <p:cNvPr id="11" name="Straight Connector 11"/>
          <p:cNvCxnSpPr>
            <a:cxnSpLocks noChangeShapeType="1"/>
          </p:cNvCxnSpPr>
          <p:nvPr userDrawn="1"/>
        </p:nvCxnSpPr>
        <p:spPr bwMode="auto">
          <a:xfrm rot="16200000" flipH="1">
            <a:off x="-118265" y="2990268"/>
            <a:ext cx="1984842" cy="0"/>
          </a:xfrm>
          <a:prstGeom prst="line">
            <a:avLst/>
          </a:prstGeom>
          <a:noFill/>
          <a:ln w="76200" cap="rnd" algn="ctr">
            <a:solidFill>
              <a:schemeClr val="tx2"/>
            </a:solidFill>
            <a:round/>
            <a:headEnd/>
            <a:tailEnd/>
          </a:ln>
        </p:spPr>
      </p:cxnSp>
      <p:cxnSp>
        <p:nvCxnSpPr>
          <p:cNvPr id="13" name="Straight Connector 11"/>
          <p:cNvCxnSpPr>
            <a:cxnSpLocks noChangeShapeType="1"/>
          </p:cNvCxnSpPr>
          <p:nvPr userDrawn="1"/>
        </p:nvCxnSpPr>
        <p:spPr bwMode="auto">
          <a:xfrm rot="16200000" flipH="1">
            <a:off x="5380670" y="3009480"/>
            <a:ext cx="1984842" cy="0"/>
          </a:xfrm>
          <a:prstGeom prst="line">
            <a:avLst/>
          </a:prstGeom>
          <a:noFill/>
          <a:ln w="76200" cap="rnd" algn="ctr">
            <a:solidFill>
              <a:schemeClr val="tx2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54701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1"/>
          <p:cNvGrpSpPr>
            <a:grpSpLocks/>
          </p:cNvGrpSpPr>
          <p:nvPr userDrawn="1"/>
        </p:nvGrpSpPr>
        <p:grpSpPr bwMode="auto">
          <a:xfrm>
            <a:off x="771895" y="1411941"/>
            <a:ext cx="5651500" cy="1984842"/>
            <a:chOff x="1288" y="1521"/>
            <a:chExt cx="3916" cy="1417"/>
          </a:xfrm>
        </p:grpSpPr>
        <p:cxnSp>
          <p:nvCxnSpPr>
            <p:cNvPr id="6" name="Straight Connector 11"/>
            <p:cNvCxnSpPr>
              <a:cxnSpLocks noChangeShapeType="1"/>
            </p:cNvCxnSpPr>
            <p:nvPr/>
          </p:nvCxnSpPr>
          <p:spPr bwMode="auto">
            <a:xfrm rot="16200000" flipH="1">
              <a:off x="579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  <p:cxnSp>
          <p:nvCxnSpPr>
            <p:cNvPr id="7" name="Straight Connector 12"/>
            <p:cNvCxnSpPr>
              <a:cxnSpLocks noChangeShapeType="1"/>
            </p:cNvCxnSpPr>
            <p:nvPr/>
          </p:nvCxnSpPr>
          <p:spPr bwMode="auto">
            <a:xfrm rot="16200000" flipH="1">
              <a:off x="4495" y="2230"/>
              <a:ext cx="1417" cy="0"/>
            </a:xfrm>
            <a:prstGeom prst="line">
              <a:avLst/>
            </a:prstGeom>
            <a:noFill/>
            <a:ln w="76200" cap="rnd" algn="ctr">
              <a:solidFill>
                <a:schemeClr val="tx2"/>
              </a:solidFill>
              <a:round/>
              <a:headEnd/>
              <a:tailEnd/>
            </a:ln>
          </p:spPr>
        </p:cxnSp>
      </p:grpSp>
      <p:sp>
        <p:nvSpPr>
          <p:cNvPr id="63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39626" y="1989526"/>
            <a:ext cx="5166270" cy="446276"/>
          </a:xfrm>
          <a:ln algn="ctr"/>
        </p:spPr>
        <p:txBody>
          <a:bodyPr wrap="square" tIns="0" bIns="0" anchor="b">
            <a:spAutoFit/>
          </a:bodyPr>
          <a:lstStyle>
            <a:lvl1pPr>
              <a:lnSpc>
                <a:spcPct val="100000"/>
              </a:lnSpc>
              <a:defRPr sz="2900"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3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39626" y="2483987"/>
            <a:ext cx="5156382" cy="276999"/>
          </a:xfrm>
        </p:spPr>
        <p:txBody>
          <a:bodyPr wrap="square" lIns="16412" tIns="0" rIns="0" bIns="0">
            <a:spAutoFit/>
          </a:bodyPr>
          <a:lstStyle>
            <a:lvl1pPr marL="0" indent="0">
              <a:lnSpc>
                <a:spcPct val="100000"/>
              </a:lnSpc>
              <a:spcBef>
                <a:spcPts val="808"/>
              </a:spcBef>
              <a:buClr>
                <a:schemeClr val="tx2"/>
              </a:buClr>
              <a:buSzTx/>
              <a:buFont typeface="Wingdings" pitchFamily="2" charset="2"/>
              <a:buNone/>
              <a:defRPr sz="18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939625" y="3772124"/>
            <a:ext cx="3312102" cy="463699"/>
          </a:xfrm>
        </p:spPr>
        <p:txBody>
          <a:bodyPr lIns="16412" tIns="0" rIns="0" bIns="0"/>
          <a:lstStyle>
            <a:lvl1pPr>
              <a:lnSpc>
                <a:spcPct val="110000"/>
              </a:lnSpc>
              <a:spcBef>
                <a:spcPts val="63"/>
              </a:spcBef>
              <a:buNone/>
              <a:defRPr baseline="0"/>
            </a:lvl1pPr>
          </a:lstStyle>
          <a:p>
            <a:pPr lvl="0"/>
            <a:r>
              <a:rPr lang="en-US" dirty="0" smtClean="0"/>
              <a:t>Date</a:t>
            </a:r>
          </a:p>
          <a:p>
            <a:pPr lvl="0"/>
            <a:r>
              <a:rPr lang="en-US" dirty="0" smtClean="0"/>
              <a:t>Speaker Name</a:t>
            </a:r>
          </a:p>
        </p:txBody>
      </p:sp>
      <p:pic>
        <p:nvPicPr>
          <p:cNvPr id="9" name="Picture 164" descr="Bar_Bevel_2C_V"/>
          <p:cNvPicPr>
            <a:picLocks noChangeAspect="1" noChangeArrowheads="1"/>
          </p:cNvPicPr>
          <p:nvPr userDrawn="1"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1012" y="2271685"/>
            <a:ext cx="1537855" cy="266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6333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6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schemeClr val="bg1">
                    <a:lumMod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90790C-28AD-4057-B5AE-EE6E851BBD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77" r:id="rId2"/>
    <p:sldLayoutId id="2147484576" r:id="rId3"/>
    <p:sldLayoutId id="2147484578" r:id="rId4"/>
    <p:sldLayoutId id="2147484580" r:id="rId5"/>
    <p:sldLayoutId id="2147484582" r:id="rId6"/>
    <p:sldLayoutId id="2147484589" r:id="rId7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09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3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BF845C3-4195-4064-8E4E-977C90410F04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>
              <a:defRPr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DF9146-EB3A-4B7A-9E83-380D3EF1AF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6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57" r:id="rId1"/>
    <p:sldLayoutId id="2147484658" r:id="rId2"/>
    <p:sldLayoutId id="2147484659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7202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1" r:id="rId1"/>
    <p:sldLayoutId id="2147484662" r:id="rId2"/>
    <p:sldLayoutId id="2147484663" r:id="rId3"/>
    <p:sldLayoutId id="214748466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3455" y="1479177"/>
            <a:ext cx="7897091" cy="44375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1029" rIns="16412" bIns="410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white">
          <a:xfrm flipV="1">
            <a:off x="0" y="6177243"/>
            <a:ext cx="9144000" cy="684960"/>
          </a:xfrm>
          <a:prstGeom prst="rect">
            <a:avLst/>
          </a:prstGeom>
          <a:solidFill>
            <a:srgbClr val="FFFFFF"/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82058" tIns="41029" rIns="82058" bIns="41029" anchor="ctr"/>
          <a:lstStyle/>
          <a:p>
            <a:pPr algn="ctr">
              <a:defRPr/>
            </a:pPr>
            <a:endParaRPr lang="en-US" sz="13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48363" y="6399960"/>
            <a:ext cx="1870364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16412" bIns="16412" numCol="1" anchor="t" anchorCtr="0" compatLnSpc="1">
            <a:prstTxWarp prst="textNoShape">
              <a:avLst/>
            </a:prstTxWarp>
          </a:bodyPr>
          <a:lstStyle>
            <a:lvl1pPr algn="ctr">
              <a:defRPr sz="11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8586A89-3CE5-487F-94CB-5CB68CF8CC4D}" type="slidenum">
              <a:rPr lang="en-US">
                <a:solidFill>
                  <a:srgbClr val="262624"/>
                </a:solidFill>
                <a:latin typeface="Arial" charset="0"/>
              </a:rPr>
              <a:pPr>
                <a:defRPr/>
              </a:pPr>
              <a:t>‹#›</a:t>
            </a:fld>
            <a:endParaRPr lang="en-US" dirty="0">
              <a:solidFill>
                <a:srgbClr val="262624"/>
              </a:solidFill>
              <a:latin typeface="Arial" charset="0"/>
            </a:endParaRPr>
          </a:p>
        </p:txBody>
      </p:sp>
      <p:sp>
        <p:nvSpPr>
          <p:cNvPr id="4103" name="Rectangle 145"/>
          <p:cNvSpPr>
            <a:spLocks noGrp="1" noChangeArrowheads="1"/>
          </p:cNvSpPr>
          <p:nvPr>
            <p:ph type="title"/>
          </p:nvPr>
        </p:nvSpPr>
        <p:spPr bwMode="auto">
          <a:xfrm>
            <a:off x="623455" y="470647"/>
            <a:ext cx="7897091" cy="470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14" rIns="0" bIns="45714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1" name="Rectangle 10"/>
          <p:cNvSpPr/>
          <p:nvPr userDrawn="1"/>
        </p:nvSpPr>
        <p:spPr bwMode="auto">
          <a:xfrm>
            <a:off x="-1246909" y="1680882"/>
            <a:ext cx="969818" cy="403412"/>
          </a:xfrm>
          <a:prstGeom prst="rect">
            <a:avLst/>
          </a:prstGeom>
          <a:solidFill>
            <a:srgbClr val="0963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9/99/52</a:t>
            </a: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-1246909" y="2189950"/>
            <a:ext cx="969818" cy="403412"/>
          </a:xfrm>
          <a:prstGeom prst="rect">
            <a:avLst/>
          </a:prstGeom>
          <a:solidFill>
            <a:srgbClr val="9EA09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262624"/>
                </a:solidFill>
                <a:latin typeface="Arial" pitchFamily="34" charset="0"/>
              </a:rPr>
              <a:t>158/160/154</a:t>
            </a:r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-1246909" y="2699017"/>
            <a:ext cx="969818" cy="403412"/>
          </a:xfrm>
          <a:prstGeom prst="rect">
            <a:avLst/>
          </a:prstGeom>
          <a:solidFill>
            <a:srgbClr val="877E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135/126/83</a:t>
            </a:r>
          </a:p>
        </p:txBody>
      </p:sp>
      <p:sp>
        <p:nvSpPr>
          <p:cNvPr id="14" name="Rectangle 13"/>
          <p:cNvSpPr/>
          <p:nvPr userDrawn="1"/>
        </p:nvSpPr>
        <p:spPr bwMode="auto">
          <a:xfrm>
            <a:off x="-1246909" y="3208084"/>
            <a:ext cx="969818" cy="403412"/>
          </a:xfrm>
          <a:prstGeom prst="rect">
            <a:avLst/>
          </a:prstGeom>
          <a:solidFill>
            <a:srgbClr val="AB724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171/114/67</a:t>
            </a:r>
          </a:p>
        </p:txBody>
      </p:sp>
      <p:sp>
        <p:nvSpPr>
          <p:cNvPr id="15" name="Rectangle 14"/>
          <p:cNvSpPr/>
          <p:nvPr userDrawn="1"/>
        </p:nvSpPr>
        <p:spPr bwMode="auto">
          <a:xfrm>
            <a:off x="-1246909" y="3717152"/>
            <a:ext cx="969818" cy="403412"/>
          </a:xfrm>
          <a:prstGeom prst="rect">
            <a:avLst/>
          </a:prstGeom>
          <a:solidFill>
            <a:srgbClr val="09633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9/99/52</a:t>
            </a: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-1246909" y="5244353"/>
            <a:ext cx="969818" cy="403412"/>
          </a:xfrm>
          <a:prstGeom prst="rect">
            <a:avLst/>
          </a:prstGeom>
          <a:solidFill>
            <a:srgbClr val="9A240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154/36/8</a:t>
            </a:r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-1246909" y="4735286"/>
            <a:ext cx="969818" cy="403412"/>
          </a:xfrm>
          <a:prstGeom prst="rect">
            <a:avLst/>
          </a:prstGeom>
          <a:solidFill>
            <a:srgbClr val="4D4D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77/77/72</a:t>
            </a:r>
          </a:p>
        </p:txBody>
      </p:sp>
      <p:sp>
        <p:nvSpPr>
          <p:cNvPr id="18" name="Rectangle 17"/>
          <p:cNvSpPr/>
          <p:nvPr userDrawn="1"/>
        </p:nvSpPr>
        <p:spPr bwMode="auto">
          <a:xfrm>
            <a:off x="-1246909" y="4226219"/>
            <a:ext cx="969818" cy="403412"/>
          </a:xfrm>
          <a:prstGeom prst="rect">
            <a:avLst/>
          </a:prstGeom>
          <a:solidFill>
            <a:srgbClr val="6F6F6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algn="ctr" defTabSz="820583"/>
            <a:r>
              <a:rPr lang="en-GB" sz="900" dirty="0" smtClean="0">
                <a:solidFill>
                  <a:srgbClr val="FFFFFF"/>
                </a:solidFill>
                <a:latin typeface="Arial" pitchFamily="34" charset="0"/>
              </a:rPr>
              <a:t>111/111/107</a:t>
            </a:r>
          </a:p>
        </p:txBody>
      </p:sp>
      <p:sp>
        <p:nvSpPr>
          <p:cNvPr id="20" name="Rounded Rectangle 19"/>
          <p:cNvSpPr/>
          <p:nvPr userDrawn="1"/>
        </p:nvSpPr>
        <p:spPr bwMode="auto">
          <a:xfrm>
            <a:off x="623455" y="6157059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1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1" name="Rounded Rectangle 20"/>
          <p:cNvSpPr/>
          <p:nvPr userDrawn="1"/>
        </p:nvSpPr>
        <p:spPr bwMode="auto">
          <a:xfrm>
            <a:off x="623455" y="941294"/>
            <a:ext cx="7897091" cy="57176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25400" dir="5400000" algn="ctr" rotWithShape="0">
              <a:schemeClr val="tx1">
                <a:alpha val="33000"/>
              </a:scheme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none" lIns="0" tIns="0" rIns="16412" bIns="16412" numCol="1" rtlCol="0" anchor="ctr" anchorCtr="0" compatLnSpc="1">
            <a:prstTxWarp prst="textNoShape">
              <a:avLst/>
            </a:prstTxWarp>
          </a:bodyPr>
          <a:lstStyle/>
          <a:p>
            <a:pPr defTabSz="820583"/>
            <a:endParaRPr lang="en-GB" sz="13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24" name="Picture 5" descr="ЛОГОТИП_emblema-3"/>
          <p:cNvPicPr preferRelativeResize="0">
            <a:picLocks noChangeArrowheads="1"/>
          </p:cNvPicPr>
          <p:nvPr userDrawn="1"/>
        </p:nvPicPr>
        <p:blipFill>
          <a:blip r:embed="rId7" cstate="print">
            <a:clrChange>
              <a:clrFrom>
                <a:srgbClr val="E6E8DB"/>
              </a:clrFrom>
              <a:clrTo>
                <a:srgbClr val="E6E8D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74182" y="6233141"/>
            <a:ext cx="346364" cy="40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539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4" r:id="rId1"/>
    <p:sldLayoutId id="2147484585" r:id="rId2"/>
    <p:sldLayoutId id="2147484586" r:id="rId3"/>
    <p:sldLayoutId id="2147484587" r:id="rId4"/>
    <p:sldLayoutId id="2147484588" r:id="rId5"/>
  </p:sldLayoutIdLst>
  <p:hf hdr="0" ftr="0" dt="0"/>
  <p:txStyles>
    <p:titleStyle>
      <a:lvl1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j-lt"/>
          <a:ea typeface="+mj-ea"/>
          <a:cs typeface="+mj-cs"/>
        </a:defRPr>
      </a:lvl1pPr>
      <a:lvl2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10291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820583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230874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641165" algn="l" defTabSz="91460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205146" indent="-205146" algn="l" defTabSz="914608" rtl="0" eaLnBrk="1" fontAlgn="base" hangingPunct="1">
        <a:lnSpc>
          <a:spcPct val="110000"/>
        </a:lnSpc>
        <a:spcBef>
          <a:spcPts val="905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10291" indent="-203721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5000"/>
        <a:buFont typeface="Wingdings 2" pitchFamily="18" charset="2"/>
        <a:buChar char="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615437" indent="-203721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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819158" indent="-20229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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25728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1233723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5000"/>
        <a:buFont typeface="Wingdings 2" pitchFamily="18" charset="2"/>
        <a:buChar char="¡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1433170" indent="-199447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w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1641165" indent="-207995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80000"/>
        <a:buFont typeface="Wingdings 3" pitchFamily="18" charset="2"/>
        <a:buChar char=""/>
        <a:defRPr lang="en-US" sz="1300" baseline="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1846311" indent="-205146" algn="l" defTabSz="914608" rtl="0" eaLnBrk="1" fontAlgn="base" hangingPunct="1">
        <a:lnSpc>
          <a:spcPct val="110000"/>
        </a:lnSpc>
        <a:spcBef>
          <a:spcPts val="302"/>
        </a:spcBef>
        <a:spcAft>
          <a:spcPct val="0"/>
        </a:spcAft>
        <a:buClr>
          <a:schemeClr val="tx2"/>
        </a:buClr>
        <a:buSzPct val="100000"/>
        <a:buFont typeface="Wingdings 2" pitchFamily="18" charset="2"/>
        <a:buChar char=""/>
        <a:defRPr lang="en-US" sz="13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819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586395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91" r:id="rId1"/>
    <p:sldLayoutId id="2147484592" r:id="rId2"/>
    <p:sldLayoutId id="2147484593" r:id="rId3"/>
    <p:sldLayoutId id="214748459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50393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5" r:id="rId1"/>
    <p:sldLayoutId id="2147484606" r:id="rId2"/>
    <p:sldLayoutId id="2147484607" r:id="rId3"/>
    <p:sldLayoutId id="2147484608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351765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18" r:id="rId3"/>
    <p:sldLayoutId id="214748461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822497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1" r:id="rId1"/>
    <p:sldLayoutId id="2147484622" r:id="rId2"/>
    <p:sldLayoutId id="2147484623" r:id="rId3"/>
    <p:sldLayoutId id="2147484624" r:id="rId4"/>
    <p:sldLayoutId id="2147484625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4099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3" name="Дата 2"/>
          <p:cNvSpPr>
            <a:spLocks noGrp="1"/>
          </p:cNvSpPr>
          <p:nvPr>
            <p:ph type="dt" sz="half" idx="2"/>
          </p:nvPr>
        </p:nvSpPr>
        <p:spPr>
          <a:xfrm>
            <a:off x="6583363" y="612775"/>
            <a:ext cx="95885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438086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B6BE9C76-C5F8-45D8-B9C7-176F9AF32AE7}" type="datetime1">
              <a:rPr lang="ru-RU"/>
              <a:pPr>
                <a:defRPr/>
              </a:pPr>
              <a:t>14.09.2015</a:t>
            </a:fld>
            <a:r>
              <a:rPr lang="ru-RU" dirty="0"/>
              <a:t>06.10.2009</a:t>
            </a:r>
          </a:p>
        </p:txBody>
      </p:sp>
      <p:sp>
        <p:nvSpPr>
          <p:cNvPr id="1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43808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>
              <a:defRPr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BE567D-3C1A-4A13-BFED-D5F3E423E4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Прямоугольник 16"/>
          <p:cNvSpPr/>
          <p:nvPr userDrawn="1"/>
        </p:nvSpPr>
        <p:spPr>
          <a:xfrm>
            <a:off x="541338" y="0"/>
            <a:ext cx="463550" cy="379413"/>
          </a:xfrm>
          <a:prstGeom prst="rect">
            <a:avLst/>
          </a:prstGeom>
        </p:spPr>
        <p:txBody>
          <a:bodyPr wrap="none">
            <a:normAutofit lnSpcReduction="10000"/>
          </a:bodyPr>
          <a:lstStyle/>
          <a:p>
            <a:pPr>
              <a:defRPr/>
            </a:pPr>
            <a:r>
              <a:rPr lang="ru-RU" sz="2000" dirty="0">
                <a:solidFill>
                  <a:srgbClr val="53548A">
                    <a:lumMod val="20000"/>
                    <a:lumOff val="80000"/>
                  </a:srgbClr>
                </a:solidFill>
                <a:cs typeface="Times New Roman" pitchFamily="18" charset="0"/>
              </a:rPr>
              <a:t>М</a:t>
            </a: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7416" name="Прямоугольник 17"/>
          <p:cNvSpPr>
            <a:spLocks noChangeArrowheads="1"/>
          </p:cNvSpPr>
          <p:nvPr userDrawn="1"/>
        </p:nvSpPr>
        <p:spPr bwMode="auto">
          <a:xfrm>
            <a:off x="963613" y="-20638"/>
            <a:ext cx="25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sz="1600" smtClean="0">
                <a:solidFill>
                  <a:srgbClr val="DBDBE9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altLang="ru-RU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" name="TextBox 13"/>
          <p:cNvSpPr txBox="1">
            <a:spLocks noChangeArrowheads="1"/>
          </p:cNvSpPr>
          <p:nvPr userDrawn="1"/>
        </p:nvSpPr>
        <p:spPr bwMode="auto">
          <a:xfrm>
            <a:off x="774700" y="-61913"/>
            <a:ext cx="38576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eaLnBrk="1" hangingPunct="1">
              <a:defRPr/>
            </a:pPr>
            <a:r>
              <a:rPr lang="ru-RU" sz="2200" i="1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endParaRPr lang="ru-RU" sz="2200" dirty="0" smtClean="0">
              <a:solidFill>
                <a:srgbClr val="DBDBE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37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27" r:id="rId1"/>
    <p:sldLayoutId id="2147484628" r:id="rId2"/>
    <p:sldLayoutId id="2147484629" r:id="rId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401638"/>
            <a:ext cx="82296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717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016125"/>
            <a:ext cx="8229600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7" name="Дата 27"/>
          <p:cNvSpPr>
            <a:spLocks noGrp="1"/>
          </p:cNvSpPr>
          <p:nvPr>
            <p:ph type="dt" sz="half" idx="2"/>
          </p:nvPr>
        </p:nvSpPr>
        <p:spPr>
          <a:xfrm>
            <a:off x="1782763" y="6080125"/>
            <a:ext cx="960437" cy="457200"/>
          </a:xfrm>
          <a:prstGeom prst="rect">
            <a:avLst/>
          </a:prstGeom>
        </p:spPr>
        <p:txBody>
          <a:bodyPr vert="horz"/>
          <a:lstStyle>
            <a:lvl1pPr algn="ctr">
              <a:defRPr sz="1200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6A000C-5990-4862-B68D-B6DDF41E99D5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21" name="Номер слайда 28"/>
          <p:cNvSpPr>
            <a:spLocks noGrp="1"/>
          </p:cNvSpPr>
          <p:nvPr>
            <p:ph type="sldNum" sz="quarter" idx="4"/>
          </p:nvPr>
        </p:nvSpPr>
        <p:spPr>
          <a:xfrm>
            <a:off x="8320088" y="1588"/>
            <a:ext cx="747712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800">
                <a:solidFill>
                  <a:prstClr val="white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0BC9A7-B515-4DF2-AABB-9A212AB195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921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1" r:id="rId1"/>
    <p:sldLayoutId id="2147484632" r:id="rId2"/>
    <p:sldLayoutId id="2147484633" r:id="rId3"/>
    <p:sldLayoutId id="2147484634" r:id="rId4"/>
    <p:sldLayoutId id="2147484635" r:id="rId5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Times New Roma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Times New Roman" pitchFamily="18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Times New Roman" pitchFamily="18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Times New Roman" pitchFamily="18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447020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7" r:id="rId1"/>
    <p:sldLayoutId id="2147484648" r:id="rId2"/>
    <p:sldLayoutId id="2147484649" r:id="rId3"/>
    <p:sldLayoutId id="2147484650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Arial" charset="0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Arial" charset="0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Arial" charset="0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Arial" charset="0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Grp="1"/>
          </p:cNvSpPr>
          <p:nvPr>
            <p:ph type="ctrTitle" idx="4294967295"/>
          </p:nvPr>
        </p:nvSpPr>
        <p:spPr>
          <a:xfrm>
            <a:off x="360218" y="479425"/>
            <a:ext cx="8506691" cy="2773363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Новации в сфере регулирования внутреннего государственного финансового контроля, внутреннего финансового контроля и аудита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14400" y="4694732"/>
            <a:ext cx="386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Станислав Сергеевич Бычков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237413" y="0"/>
            <a:ext cx="1593850" cy="309562"/>
          </a:xfrm>
        </p:spPr>
        <p:txBody>
          <a:bodyPr/>
          <a:lstStyle/>
          <a:p>
            <a:pPr algn="r"/>
            <a:fld id="{8BAAFAC7-B355-4ACD-8910-0A5E7D0DACE1}" type="slidenum">
              <a:rPr>
                <a:solidFill>
                  <a:prstClr val="white"/>
                </a:solidFill>
              </a:rPr>
              <a:pPr algn="r"/>
              <a:t>10</a:t>
            </a:fld>
            <a:endParaRPr dirty="0">
              <a:solidFill>
                <a:prstClr val="white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4998117" y="877488"/>
            <a:ext cx="0" cy="281786"/>
          </a:xfrm>
          <a:prstGeom prst="straightConnector1">
            <a:avLst/>
          </a:prstGeom>
          <a:ln w="57150" cap="flat" cmpd="tri">
            <a:miter lim="800000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1232132" y="404810"/>
            <a:ext cx="7531969" cy="465533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prstClr val="black"/>
                </a:solidFill>
              </a:rPr>
              <a:t>Контрольные мероприятия РФН в отношении трансфертов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22" name="Прямая со стрелкой 30"/>
          <p:cNvCxnSpPr>
            <a:endCxn id="47" idx="0"/>
          </p:cNvCxnSpPr>
          <p:nvPr/>
        </p:nvCxnSpPr>
        <p:spPr>
          <a:xfrm rot="10800000" flipV="1">
            <a:off x="2658615" y="1158085"/>
            <a:ext cx="2610418" cy="364896"/>
          </a:xfrm>
          <a:prstGeom prst="bentConnector2">
            <a:avLst/>
          </a:prstGeom>
          <a:ln w="57150" cap="flat" cmpd="tri">
            <a:miter lim="800000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Прямая со стрелкой 30"/>
          <p:cNvCxnSpPr>
            <a:endCxn id="21" idx="0"/>
          </p:cNvCxnSpPr>
          <p:nvPr/>
        </p:nvCxnSpPr>
        <p:spPr>
          <a:xfrm>
            <a:off x="5269033" y="1158084"/>
            <a:ext cx="2199334" cy="364898"/>
          </a:xfrm>
          <a:prstGeom prst="bentConnector2">
            <a:avLst/>
          </a:prstGeom>
          <a:ln w="57150" cap="flat" cmpd="tri">
            <a:miter lim="800000"/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7" name="Скругленный прямоугольник 46"/>
          <p:cNvSpPr/>
          <p:nvPr/>
        </p:nvSpPr>
        <p:spPr>
          <a:xfrm>
            <a:off x="523875" y="1522981"/>
            <a:ext cx="4269479" cy="59055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</a:rPr>
              <a:t>Нарушение</a:t>
            </a:r>
            <a:r>
              <a:rPr lang="ru-RU" b="1" dirty="0" smtClean="0">
                <a:solidFill>
                  <a:prstClr val="black"/>
                </a:solidFill>
              </a:rPr>
              <a:t> условий</a:t>
            </a:r>
            <a:r>
              <a:rPr lang="ru-RU" dirty="0" smtClean="0">
                <a:solidFill>
                  <a:prstClr val="black"/>
                </a:solidFill>
              </a:rPr>
              <a:t> предоставления (расходования)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5886449" y="1522982"/>
            <a:ext cx="3163835" cy="590549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black"/>
                </a:solidFill>
              </a:rPr>
              <a:t>Нарушение</a:t>
            </a:r>
            <a:r>
              <a:rPr lang="ru-RU" b="1" dirty="0" smtClean="0">
                <a:solidFill>
                  <a:prstClr val="black"/>
                </a:solidFill>
              </a:rPr>
              <a:t> обязательств</a:t>
            </a:r>
            <a:r>
              <a:rPr lang="ru-RU" dirty="0" smtClean="0">
                <a:solidFill>
                  <a:prstClr val="black"/>
                </a:solidFill>
              </a:rPr>
              <a:t> по эффективности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645574" y="2221394"/>
            <a:ext cx="0" cy="565944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841253" y="2798588"/>
            <a:ext cx="1583160" cy="8975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609135" y="2781762"/>
            <a:ext cx="1692482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00122" y="2787338"/>
            <a:ext cx="16636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Уведомления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о применении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БМП в МФ РФ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776639" y="2785710"/>
            <a:ext cx="1737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Представления,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Предписания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объекту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44" name="Прямая со стрелкой 43"/>
          <p:cNvCxnSpPr/>
          <p:nvPr/>
        </p:nvCxnSpPr>
        <p:spPr>
          <a:xfrm>
            <a:off x="4431953" y="2213829"/>
            <a:ext cx="0" cy="565944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2658938" y="3750861"/>
            <a:ext cx="0" cy="565944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3660557" y="4598883"/>
            <a:ext cx="1564852" cy="5688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prstClr val="black"/>
                </a:solidFill>
              </a:rPr>
              <a:t>Решение</a:t>
            </a:r>
          </a:p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prstClr val="black"/>
                </a:solidFill>
              </a:rPr>
              <a:t>о применении</a:t>
            </a:r>
          </a:p>
          <a:p>
            <a:pPr algn="ctr">
              <a:lnSpc>
                <a:spcPct val="80000"/>
              </a:lnSpc>
            </a:pPr>
            <a:r>
              <a:rPr lang="ru-RU" dirty="0" smtClean="0">
                <a:solidFill>
                  <a:prstClr val="black"/>
                </a:solidFill>
              </a:rPr>
              <a:t>БМП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66757" y="4446496"/>
            <a:ext cx="1557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Штрафы,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Возврат сумм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841253" y="4371598"/>
            <a:ext cx="1583161" cy="796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4431952" y="3740182"/>
            <a:ext cx="0" cy="562121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4" name="Блок-схема: решение 13"/>
          <p:cNvSpPr/>
          <p:nvPr/>
        </p:nvSpPr>
        <p:spPr>
          <a:xfrm>
            <a:off x="3562021" y="4326330"/>
            <a:ext cx="1746231" cy="1196297"/>
          </a:xfrm>
          <a:prstGeom prst="flowChartDecisi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4438649" y="5569266"/>
            <a:ext cx="0" cy="514495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V="1">
            <a:off x="5409374" y="4955756"/>
            <a:ext cx="553447" cy="2086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7468366" y="2198903"/>
            <a:ext cx="0" cy="565944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812166" y="2914801"/>
            <a:ext cx="1663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Представление</a:t>
            </a:r>
          </a:p>
          <a:p>
            <a:pPr algn="ctr"/>
            <a:r>
              <a:rPr lang="ru-RU" dirty="0" err="1" smtClean="0">
                <a:solidFill>
                  <a:prstClr val="black"/>
                </a:solidFill>
              </a:rPr>
              <a:t>ГРБСу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22622" y="2779773"/>
            <a:ext cx="1820115" cy="9163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57" name="Прямая со стрелкой 56"/>
          <p:cNvCxnSpPr/>
          <p:nvPr/>
        </p:nvCxnSpPr>
        <p:spPr>
          <a:xfrm>
            <a:off x="7468366" y="3714453"/>
            <a:ext cx="0" cy="319380"/>
          </a:xfrm>
          <a:prstGeom prst="straightConnector1">
            <a:avLst/>
          </a:prstGeom>
          <a:ln w="76200" cmpd="tri"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6000749" y="4033833"/>
            <a:ext cx="3073020" cy="16770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224771" y="4169496"/>
            <a:ext cx="28010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Возврат сумм  </a:t>
            </a:r>
          </a:p>
          <a:p>
            <a:pPr algn="ctr"/>
            <a:r>
              <a:rPr lang="ru-RU" dirty="0">
                <a:solidFill>
                  <a:prstClr val="black"/>
                </a:solidFill>
              </a:rPr>
              <a:t>п</a:t>
            </a:r>
            <a:r>
              <a:rPr lang="ru-RU" dirty="0" smtClean="0">
                <a:solidFill>
                  <a:prstClr val="black"/>
                </a:solidFill>
              </a:rPr>
              <a:t>о предложению ГРБС</a:t>
            </a:r>
          </a:p>
          <a:p>
            <a:pPr algn="ctr"/>
            <a:endParaRPr lang="ru-RU" dirty="0" smtClean="0">
              <a:solidFill>
                <a:prstClr val="black"/>
              </a:solidFill>
            </a:endParaRP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Бесспорное взыскание ФК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9" name="Стрелка вправо 18"/>
          <p:cNvSpPr/>
          <p:nvPr/>
        </p:nvSpPr>
        <p:spPr>
          <a:xfrm flipH="1">
            <a:off x="4851131" y="1575940"/>
            <a:ext cx="954529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4933950" y="1340533"/>
            <a:ext cx="800100" cy="993092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002250" y="1321874"/>
            <a:ext cx="652290" cy="992763"/>
          </a:xfrm>
          <a:prstGeom prst="line">
            <a:avLst/>
          </a:prstGeom>
          <a:ln w="317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Прямоугольник 70"/>
          <p:cNvSpPr/>
          <p:nvPr/>
        </p:nvSpPr>
        <p:spPr>
          <a:xfrm>
            <a:off x="2828925" y="6128536"/>
            <a:ext cx="3362325" cy="3431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908242" y="6102317"/>
            <a:ext cx="3330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Сокращение (приостановление)</a:t>
            </a:r>
            <a:endParaRPr lang="ru-RU" dirty="0">
              <a:solidFill>
                <a:prstClr val="black"/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6024234" y="4844560"/>
            <a:ext cx="30260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-48295" y="2764847"/>
            <a:ext cx="17986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Представления,</a:t>
            </a:r>
          </a:p>
          <a:p>
            <a:pPr algn="ctr"/>
            <a:r>
              <a:rPr lang="ru-RU" dirty="0" smtClean="0">
                <a:solidFill>
                  <a:prstClr val="black"/>
                </a:solidFill>
              </a:rPr>
              <a:t>Предписания</a:t>
            </a:r>
          </a:p>
          <a:p>
            <a:pPr algn="ctr"/>
            <a:r>
              <a:rPr lang="ru-RU" dirty="0" err="1" smtClean="0">
                <a:solidFill>
                  <a:prstClr val="black"/>
                </a:solidFill>
              </a:rPr>
              <a:t>ГРБСу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335652" y="2297209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и (или)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6199" y="2801890"/>
            <a:ext cx="1549648" cy="9071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6199" y="4371598"/>
            <a:ext cx="1583161" cy="7961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8191" y="4571059"/>
            <a:ext cx="1557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Штрафы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867779" y="3750861"/>
            <a:ext cx="0" cy="565944"/>
          </a:xfrm>
          <a:prstGeom prst="straightConnector1">
            <a:avLst/>
          </a:prstGeom>
          <a:ln w="76200" cmpd="tri">
            <a:solidFill>
              <a:schemeClr val="accent6"/>
            </a:solidFill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>
            <a:off x="847019" y="2198903"/>
            <a:ext cx="0" cy="565944"/>
          </a:xfrm>
          <a:prstGeom prst="straightConnector1">
            <a:avLst/>
          </a:prstGeom>
          <a:ln w="76200" cmpd="tri">
            <a:solidFill>
              <a:schemeClr val="accent6"/>
            </a:solidFill>
            <a:prstDash val="solid"/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6874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extBox 8"/>
          <p:cNvSpPr>
            <a:spLocks noChangeArrowheads="1"/>
          </p:cNvSpPr>
          <p:nvPr/>
        </p:nvSpPr>
        <p:spPr bwMode="auto">
          <a:xfrm>
            <a:off x="-63500" y="322263"/>
            <a:ext cx="9207500" cy="1464231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b="1" dirty="0" smtClean="0">
                <a:solidFill>
                  <a:srgbClr val="424456"/>
                </a:solidFill>
                <a:latin typeface="Arial Narrow" panose="020B0606020202030204" pitchFamily="34" charset="0"/>
                <a:cs typeface="Kalinga" pitchFamily="34" charset="0"/>
              </a:rPr>
              <a:t>Базовые НПА по внутреннему ГФК, реализующие  Бюджетный кодекс и 44-ФЗ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en-US" altLang="ru-RU" sz="2400" b="1" dirty="0" smtClean="0">
              <a:solidFill>
                <a:srgbClr val="424456"/>
              </a:solidFill>
              <a:latin typeface="Arial Narrow" panose="020B0606020202030204" pitchFamily="34" charset="0"/>
              <a:cs typeface="Kalinga" pitchFamily="34" charset="0"/>
            </a:endParaRPr>
          </a:p>
        </p:txBody>
      </p:sp>
      <p:grpSp>
        <p:nvGrpSpPr>
          <p:cNvPr id="117763" name="Группа 2"/>
          <p:cNvGrpSpPr>
            <a:grpSpLocks/>
          </p:cNvGrpSpPr>
          <p:nvPr/>
        </p:nvGrpSpPr>
        <p:grpSpPr bwMode="auto">
          <a:xfrm>
            <a:off x="2446338" y="1476375"/>
            <a:ext cx="6421437" cy="2038350"/>
            <a:chOff x="2445746" y="1768375"/>
            <a:chExt cx="6422043" cy="1724340"/>
          </a:xfrm>
        </p:grpSpPr>
        <p:sp>
          <p:nvSpPr>
            <p:cNvPr id="4" name="Полилиния 3"/>
            <p:cNvSpPr/>
            <p:nvPr/>
          </p:nvSpPr>
          <p:spPr>
            <a:xfrm>
              <a:off x="2486555" y="1768375"/>
              <a:ext cx="6381226" cy="588993"/>
            </a:xfrm>
            <a:custGeom>
              <a:avLst/>
              <a:gdLst>
                <a:gd name="connsiteX0" fmla="*/ 0 w 6316929"/>
                <a:gd name="connsiteY0" fmla="*/ 66780 h 400669"/>
                <a:gd name="connsiteX1" fmla="*/ 66780 w 6316929"/>
                <a:gd name="connsiteY1" fmla="*/ 0 h 400669"/>
                <a:gd name="connsiteX2" fmla="*/ 6250149 w 6316929"/>
                <a:gd name="connsiteY2" fmla="*/ 0 h 400669"/>
                <a:gd name="connsiteX3" fmla="*/ 6316929 w 6316929"/>
                <a:gd name="connsiteY3" fmla="*/ 66780 h 400669"/>
                <a:gd name="connsiteX4" fmla="*/ 6316929 w 6316929"/>
                <a:gd name="connsiteY4" fmla="*/ 333889 h 400669"/>
                <a:gd name="connsiteX5" fmla="*/ 6250149 w 6316929"/>
                <a:gd name="connsiteY5" fmla="*/ 400669 h 400669"/>
                <a:gd name="connsiteX6" fmla="*/ 66780 w 6316929"/>
                <a:gd name="connsiteY6" fmla="*/ 400669 h 400669"/>
                <a:gd name="connsiteX7" fmla="*/ 0 w 6316929"/>
                <a:gd name="connsiteY7" fmla="*/ 333889 h 400669"/>
                <a:gd name="connsiteX8" fmla="*/ 0 w 6316929"/>
                <a:gd name="connsiteY8" fmla="*/ 66780 h 400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16929" h="400669">
                  <a:moveTo>
                    <a:pt x="0" y="66780"/>
                  </a:moveTo>
                  <a:cubicBezTo>
                    <a:pt x="0" y="29898"/>
                    <a:pt x="29898" y="0"/>
                    <a:pt x="66780" y="0"/>
                  </a:cubicBezTo>
                  <a:lnTo>
                    <a:pt x="6250149" y="0"/>
                  </a:lnTo>
                  <a:cubicBezTo>
                    <a:pt x="6287031" y="0"/>
                    <a:pt x="6316929" y="29898"/>
                    <a:pt x="6316929" y="66780"/>
                  </a:cubicBezTo>
                  <a:lnTo>
                    <a:pt x="6316929" y="333889"/>
                  </a:lnTo>
                  <a:cubicBezTo>
                    <a:pt x="6316929" y="370771"/>
                    <a:pt x="6287031" y="400669"/>
                    <a:pt x="6250149" y="400669"/>
                  </a:cubicBezTo>
                  <a:lnTo>
                    <a:pt x="66780" y="400669"/>
                  </a:lnTo>
                  <a:cubicBezTo>
                    <a:pt x="29898" y="400669"/>
                    <a:pt x="0" y="370771"/>
                    <a:pt x="0" y="333889"/>
                  </a:cubicBezTo>
                  <a:lnTo>
                    <a:pt x="0" y="6678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lIns="88139" tIns="88139" rIns="88139" bIns="88139" spcCol="1270" anchor="ctr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solidFill>
                    <a:prstClr val="black"/>
                  </a:solidFill>
                </a:rPr>
                <a:t>Положение об органе внутреннего </a:t>
              </a:r>
              <a:r>
                <a:rPr lang="ru-RU" dirty="0" err="1">
                  <a:solidFill>
                    <a:prstClr val="black"/>
                  </a:solidFill>
                </a:rPr>
                <a:t>госфинконтроля</a:t>
              </a:r>
              <a:endParaRPr lang="en-US" dirty="0">
                <a:solidFill>
                  <a:prstClr val="black"/>
                </a:solidFill>
              </a:endParaRP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Росфиннадзор</a:t>
              </a:r>
              <a:r>
                <a:rPr lang="ru-RU" b="1" dirty="0">
                  <a:solidFill>
                    <a:prstClr val="black"/>
                  </a:solidFill>
                </a:rPr>
                <a:t> - постановление от 04.02.2014 № 77</a:t>
              </a:r>
              <a:r>
                <a:rPr lang="en-US" b="1" dirty="0">
                  <a:solidFill>
                    <a:prstClr val="black"/>
                  </a:solidFill>
                </a:rPr>
                <a:t>)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  <p:sp>
          <p:nvSpPr>
            <p:cNvPr id="5" name="Полилиния 4"/>
            <p:cNvSpPr/>
            <p:nvPr/>
          </p:nvSpPr>
          <p:spPr>
            <a:xfrm>
              <a:off x="2445746" y="2478233"/>
              <a:ext cx="6422043" cy="1014482"/>
            </a:xfrm>
            <a:custGeom>
              <a:avLst/>
              <a:gdLst>
                <a:gd name="connsiteX0" fmla="*/ 0 w 6479175"/>
                <a:gd name="connsiteY0" fmla="*/ 132473 h 794823"/>
                <a:gd name="connsiteX1" fmla="*/ 132473 w 6479175"/>
                <a:gd name="connsiteY1" fmla="*/ 0 h 794823"/>
                <a:gd name="connsiteX2" fmla="*/ 6346702 w 6479175"/>
                <a:gd name="connsiteY2" fmla="*/ 0 h 794823"/>
                <a:gd name="connsiteX3" fmla="*/ 6479175 w 6479175"/>
                <a:gd name="connsiteY3" fmla="*/ 132473 h 794823"/>
                <a:gd name="connsiteX4" fmla="*/ 6479175 w 6479175"/>
                <a:gd name="connsiteY4" fmla="*/ 662350 h 794823"/>
                <a:gd name="connsiteX5" fmla="*/ 6346702 w 6479175"/>
                <a:gd name="connsiteY5" fmla="*/ 794823 h 794823"/>
                <a:gd name="connsiteX6" fmla="*/ 132473 w 6479175"/>
                <a:gd name="connsiteY6" fmla="*/ 794823 h 794823"/>
                <a:gd name="connsiteX7" fmla="*/ 0 w 6479175"/>
                <a:gd name="connsiteY7" fmla="*/ 662350 h 794823"/>
                <a:gd name="connsiteX8" fmla="*/ 0 w 6479175"/>
                <a:gd name="connsiteY8" fmla="*/ 132473 h 7948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79175" h="794823">
                  <a:moveTo>
                    <a:pt x="0" y="132473"/>
                  </a:moveTo>
                  <a:cubicBezTo>
                    <a:pt x="0" y="59310"/>
                    <a:pt x="59310" y="0"/>
                    <a:pt x="132473" y="0"/>
                  </a:cubicBezTo>
                  <a:lnTo>
                    <a:pt x="6346702" y="0"/>
                  </a:lnTo>
                  <a:cubicBezTo>
                    <a:pt x="6419865" y="0"/>
                    <a:pt x="6479175" y="59310"/>
                    <a:pt x="6479175" y="132473"/>
                  </a:cubicBezTo>
                  <a:lnTo>
                    <a:pt x="6479175" y="662350"/>
                  </a:lnTo>
                  <a:cubicBezTo>
                    <a:pt x="6479175" y="735513"/>
                    <a:pt x="6419865" y="794823"/>
                    <a:pt x="6346702" y="794823"/>
                  </a:cubicBezTo>
                  <a:lnTo>
                    <a:pt x="132473" y="794823"/>
                  </a:lnTo>
                  <a:cubicBezTo>
                    <a:pt x="59310" y="794823"/>
                    <a:pt x="0" y="735513"/>
                    <a:pt x="0" y="662350"/>
                  </a:cubicBezTo>
                  <a:lnTo>
                    <a:pt x="0" y="132473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6539272"/>
                <a:satOff val="26822"/>
                <a:lumOff val="197"/>
                <a:alphaOff val="0"/>
              </a:schemeClr>
            </a:fillRef>
            <a:effectRef idx="1">
              <a:schemeClr val="accent3">
                <a:hueOff val="-16539272"/>
                <a:satOff val="26822"/>
                <a:lumOff val="197"/>
                <a:alphaOff val="0"/>
              </a:schemeClr>
            </a:effectRef>
            <a:fontRef idx="minor">
              <a:schemeClr val="dk1"/>
            </a:fontRef>
          </p:style>
          <p:txBody>
            <a:bodyPr lIns="107380" tIns="107380" rIns="107380" bIns="107380" spcCol="1270" anchor="ctr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solidFill>
                    <a:prstClr val="black"/>
                  </a:solidFill>
                </a:rPr>
                <a:t>Порядок осуществления контроля в финансово-бюджетной сфере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prstClr val="black"/>
                  </a:solidFill>
                </a:rPr>
                <a:t>(</a:t>
              </a:r>
              <a:r>
                <a:rPr lang="ru-RU" b="1" dirty="0" err="1">
                  <a:solidFill>
                    <a:prstClr val="black"/>
                  </a:solidFill>
                </a:rPr>
                <a:t>Росфиннадзор</a:t>
              </a:r>
              <a:r>
                <a:rPr lang="ru-RU" b="1" dirty="0">
                  <a:solidFill>
                    <a:prstClr val="black"/>
                  </a:solidFill>
                </a:rPr>
                <a:t> - постановление от 28.11.2013 № 1092 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b="1" dirty="0">
                  <a:solidFill>
                    <a:prstClr val="black"/>
                  </a:solidFill>
                </a:rPr>
                <a:t>в редакции постановления от 29.10.2014 № 1114)</a:t>
              </a:r>
            </a:p>
          </p:txBody>
        </p:sp>
      </p:grpSp>
      <p:sp>
        <p:nvSpPr>
          <p:cNvPr id="11" name="Пятиугольник 10"/>
          <p:cNvSpPr/>
          <p:nvPr/>
        </p:nvSpPr>
        <p:spPr>
          <a:xfrm>
            <a:off x="58738" y="5172075"/>
            <a:ext cx="1939925" cy="1082675"/>
          </a:xfrm>
          <a:prstGeom prst="homePlate">
            <a:avLst/>
          </a:prstGeom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Отдельные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полномочия 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58738" y="2527300"/>
            <a:ext cx="2009775" cy="10795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</a:rPr>
              <a:t>Внутренний</a:t>
            </a:r>
          </a:p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</a:rPr>
              <a:t>ГФК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E15035-AAA0-4093-85A1-D85D95814EE5}" type="slidenum">
              <a:rPr/>
              <a:pPr>
                <a:defRPr/>
              </a:pPr>
              <a:t>11</a:t>
            </a:fld>
            <a:endParaRPr dirty="0"/>
          </a:p>
        </p:txBody>
      </p:sp>
      <p:graphicFrame>
        <p:nvGraphicFramePr>
          <p:cNvPr id="15" name="Объект 6"/>
          <p:cNvGraphicFramePr>
            <a:graphicFrameLocks/>
          </p:cNvGraphicFramePr>
          <p:nvPr/>
        </p:nvGraphicFramePr>
        <p:xfrm>
          <a:off x="2391322" y="3136900"/>
          <a:ext cx="6479176" cy="1645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Левая фигурная скобка 13"/>
          <p:cNvSpPr/>
          <p:nvPr/>
        </p:nvSpPr>
        <p:spPr>
          <a:xfrm>
            <a:off x="2068513" y="1409700"/>
            <a:ext cx="314325" cy="3314700"/>
          </a:xfrm>
          <a:prstGeom prst="leftBrace">
            <a:avLst>
              <a:gd name="adj1" fmla="val 8333"/>
              <a:gd name="adj2" fmla="val 489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-506948" y="5215501"/>
            <a:ext cx="9374737" cy="1177373"/>
            <a:chOff x="30087" y="956091"/>
            <a:chExt cx="9320159" cy="1314636"/>
          </a:xfrm>
          <a:scene3d>
            <a:camera prst="orthographicFront"/>
            <a:lightRig rig="flat" dir="t"/>
          </a:scene3d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902476" y="1526918"/>
              <a:ext cx="6447770" cy="743809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6539272"/>
                <a:satOff val="26822"/>
                <a:lumOff val="197"/>
                <a:alphaOff val="0"/>
              </a:schemeClr>
            </a:fillRef>
            <a:effectRef idx="1">
              <a:schemeClr val="accent3">
                <a:hueOff val="-16539272"/>
                <a:satOff val="26822"/>
                <a:lumOff val="197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pPr>
                <a:defRPr/>
              </a:pPr>
              <a:r>
                <a:rPr lang="ru-RU" dirty="0">
                  <a:solidFill>
                    <a:prstClr val="black"/>
                  </a:solidFill>
                </a:rPr>
                <a:t>Порядок проведения проверки отчетов об исполнении </a:t>
              </a:r>
              <a:r>
                <a:rPr lang="ru-RU" dirty="0" smtClean="0">
                  <a:solidFill>
                    <a:prstClr val="black"/>
                  </a:solidFill>
                </a:rPr>
                <a:t>высокодотационных </a:t>
              </a:r>
              <a:r>
                <a:rPr lang="ru-RU" dirty="0">
                  <a:solidFill>
                    <a:prstClr val="black"/>
                  </a:solidFill>
                </a:rPr>
                <a:t>бюджетов </a:t>
              </a:r>
            </a:p>
          </p:txBody>
        </p:sp>
        <p:sp>
          <p:nvSpPr>
            <p:cNvPr id="25" name="Скругленный прямоугольник 4"/>
            <p:cNvSpPr/>
            <p:nvPr/>
          </p:nvSpPr>
          <p:spPr>
            <a:xfrm>
              <a:off x="30087" y="956091"/>
              <a:ext cx="6419001" cy="556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68580" tIns="68580" rIns="68580" bIns="68580" spcCol="1270" anchor="ctr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solidFill>
                    <a:prstClr val="black"/>
                  </a:solidFill>
                </a:rPr>
                <a:t> </a:t>
              </a:r>
              <a:endParaRPr lang="ru-RU" b="1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388605" y="4886325"/>
            <a:ext cx="6479175" cy="732481"/>
            <a:chOff x="0" y="926004"/>
            <a:chExt cx="6479175" cy="616328"/>
          </a:xfrm>
          <a:scene3d>
            <a:camera prst="orthographicFront"/>
            <a:lightRig rig="flat" dir="t"/>
          </a:scene3d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0" y="926004"/>
              <a:ext cx="6479175" cy="616328"/>
            </a:xfrm>
            <a:prstGeom prst="round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3">
                <a:hueOff val="-16539272"/>
                <a:satOff val="26822"/>
                <a:lumOff val="197"/>
                <a:alphaOff val="0"/>
              </a:schemeClr>
            </a:fillRef>
            <a:effectRef idx="1">
              <a:schemeClr val="accent3">
                <a:hueOff val="-16539272"/>
                <a:satOff val="26822"/>
                <a:lumOff val="197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9" name="Скругленный прямоугольник 4"/>
            <p:cNvSpPr/>
            <p:nvPr/>
          </p:nvSpPr>
          <p:spPr>
            <a:xfrm>
              <a:off x="30087" y="956091"/>
              <a:ext cx="6419001" cy="55615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68580" tIns="68580" rIns="68580" bIns="68580" spcCol="1270" anchor="ctr"/>
            <a:lstStyle/>
            <a:p>
              <a:pPr defTabSz="8001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dirty="0">
                  <a:solidFill>
                    <a:prstClr val="black"/>
                  </a:solidFill>
                </a:rPr>
                <a:t>Порядок проведения анализа внутреннего финансового контроля и аудита ГРБС – </a:t>
              </a:r>
              <a:r>
                <a:rPr lang="ru-RU" b="1" dirty="0">
                  <a:solidFill>
                    <a:prstClr val="black"/>
                  </a:solidFill>
                </a:rPr>
                <a:t>приказ </a:t>
              </a:r>
              <a:r>
                <a:rPr lang="ru-RU" b="1" dirty="0" err="1" smtClean="0">
                  <a:solidFill>
                    <a:prstClr val="black"/>
                  </a:solidFill>
                </a:rPr>
                <a:t>Росфиннадзора</a:t>
              </a:r>
              <a:r>
                <a:rPr lang="ru-RU" b="1" dirty="0">
                  <a:solidFill>
                    <a:prstClr val="black"/>
                  </a:solidFill>
                </a:rPr>
                <a:t> </a:t>
              </a:r>
              <a:r>
                <a:rPr lang="ru-RU" b="1" dirty="0" smtClean="0">
                  <a:solidFill>
                    <a:prstClr val="black"/>
                  </a:solidFill>
                </a:rPr>
                <a:t>№ </a:t>
              </a:r>
              <a:r>
                <a:rPr lang="ru-RU" b="1" dirty="0">
                  <a:solidFill>
                    <a:prstClr val="black"/>
                  </a:solidFill>
                </a:rPr>
                <a:t>416 от 5.11.14 </a:t>
              </a:r>
            </a:p>
          </p:txBody>
        </p:sp>
      </p:grpSp>
      <p:sp>
        <p:nvSpPr>
          <p:cNvPr id="31" name="Левая фигурная скобка 30"/>
          <p:cNvSpPr/>
          <p:nvPr/>
        </p:nvSpPr>
        <p:spPr>
          <a:xfrm>
            <a:off x="2074863" y="4886325"/>
            <a:ext cx="314325" cy="1585913"/>
          </a:xfrm>
          <a:prstGeom prst="leftBrace">
            <a:avLst>
              <a:gd name="adj1" fmla="val 0"/>
              <a:gd name="adj2" fmla="val 489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17772" name="Прямоугольник 3"/>
          <p:cNvSpPr>
            <a:spLocks noChangeArrowheads="1"/>
          </p:cNvSpPr>
          <p:nvPr/>
        </p:nvSpPr>
        <p:spPr bwMode="auto">
          <a:xfrm>
            <a:off x="5749925" y="6022975"/>
            <a:ext cx="273465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dirty="0" smtClean="0">
                <a:solidFill>
                  <a:srgbClr val="000000"/>
                </a:solidFill>
                <a:latin typeface="+mn-lt"/>
                <a:cs typeface="Arial" charset="0"/>
              </a:rPr>
              <a:t>(приказ Минфина 37н)</a:t>
            </a:r>
          </a:p>
        </p:txBody>
      </p:sp>
    </p:spTree>
    <p:extLst>
      <p:ext uri="{BB962C8B-B14F-4D97-AF65-F5344CB8AC3E}">
        <p14:creationId xmlns:p14="http://schemas.microsoft.com/office/powerpoint/2010/main" val="65258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6"/>
          <p:cNvSpPr txBox="1">
            <a:spLocks noGrp="1" noChangeArrowheads="1"/>
          </p:cNvSpPr>
          <p:nvPr/>
        </p:nvSpPr>
        <p:spPr bwMode="auto">
          <a:xfrm>
            <a:off x="6553200" y="597217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9400" y="1563688"/>
            <a:ext cx="8413750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Arial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Дополнения и уточнения </a:t>
            </a: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составов административных правонарушений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, регулирование процедур применения бюджетных мер принуждения, иных мер принуждения в отношении получателей средств из бюджета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Практические </a:t>
            </a: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рекомендации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по реализации результатов контрольных мероприятий органов внутреннего государственного (муниципального) финансового контроля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Развитие </a:t>
            </a: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подходов по риск-ориентированному 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планированию контрольных мероприятий органов внутреннего государственного (муниципального) финансового контроля, исключению дублирования проверок (ревизий)</a:t>
            </a:r>
            <a:endParaRPr lang="en-GB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Принятие </a:t>
            </a: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методики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оценки систем внутреннего финансового контроля и аудита</a:t>
            </a: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r>
              <a:rPr lang="ru-RU" sz="2100" dirty="0" smtClean="0">
                <a:solidFill>
                  <a:prstClr val="black"/>
                </a:solidFill>
              </a:rPr>
              <a:t> </a:t>
            </a:r>
            <a:endParaRPr lang="ru-RU" sz="2100" dirty="0">
              <a:solidFill>
                <a:prstClr val="black"/>
              </a:solidFill>
            </a:endParaRPr>
          </a:p>
        </p:txBody>
      </p:sp>
      <p:sp>
        <p:nvSpPr>
          <p:cNvPr id="108550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A237826-AAF3-4D68-B38A-DFD79B0DE55E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7" name="Rectangle 17"/>
          <p:cNvSpPr txBox="1">
            <a:spLocks noChangeArrowheads="1"/>
          </p:cNvSpPr>
          <p:nvPr/>
        </p:nvSpPr>
        <p:spPr bwMode="auto">
          <a:xfrm>
            <a:off x="-20637" y="579438"/>
            <a:ext cx="871378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b="1" dirty="0" smtClean="0">
                <a:solidFill>
                  <a:srgbClr val="424456"/>
                </a:solidFill>
                <a:latin typeface="Arial Narrow" panose="020B0606020202030204" pitchFamily="34" charset="0"/>
                <a:cs typeface="Arial" charset="0"/>
              </a:rPr>
              <a:t>Планы по обеспечению выполнения задач органов внутреннего государственного финансового контроля    </a:t>
            </a:r>
          </a:p>
        </p:txBody>
      </p:sp>
    </p:spTree>
    <p:extLst>
      <p:ext uri="{BB962C8B-B14F-4D97-AF65-F5344CB8AC3E}">
        <p14:creationId xmlns:p14="http://schemas.microsoft.com/office/powerpoint/2010/main" val="132613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49225" y="450850"/>
            <a:ext cx="8994775" cy="585788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ru-RU" altLang="ru-RU" sz="2000" b="1" smtClean="0"/>
              <a:t>Регулирование внутреннего финансового контроля и аудита</a:t>
            </a:r>
            <a:br>
              <a:rPr lang="ru-RU" altLang="ru-RU" sz="2000" b="1" smtClean="0"/>
            </a:br>
            <a:endParaRPr lang="ru-RU" altLang="ru-RU" sz="2000" b="1" smtClean="0"/>
          </a:p>
        </p:txBody>
      </p:sp>
      <p:sp>
        <p:nvSpPr>
          <p:cNvPr id="41987" name="AutoShape 33"/>
          <p:cNvSpPr>
            <a:spLocks noChangeArrowheads="1"/>
          </p:cNvSpPr>
          <p:nvPr/>
        </p:nvSpPr>
        <p:spPr bwMode="auto">
          <a:xfrm>
            <a:off x="323850" y="1412875"/>
            <a:ext cx="5688013" cy="577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CCCFF"/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Внутренний финансовый контроль</a:t>
            </a:r>
          </a:p>
        </p:txBody>
      </p:sp>
      <p:sp>
        <p:nvSpPr>
          <p:cNvPr id="41988" name="AutoShape 29"/>
          <p:cNvSpPr>
            <a:spLocks noChangeArrowheads="1"/>
          </p:cNvSpPr>
          <p:nvPr/>
        </p:nvSpPr>
        <p:spPr bwMode="auto">
          <a:xfrm>
            <a:off x="2268538" y="2659063"/>
            <a:ext cx="2016125" cy="30940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Контроль за соблюдением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внутренних стандартов и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процедур составления и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исполнения бюджета по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доходам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, составления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бюджетной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отчетности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и ведения бюджетного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учета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41989" name="AutoShape 30"/>
          <p:cNvSpPr>
            <a:spLocks noChangeArrowheads="1"/>
          </p:cNvSpPr>
          <p:nvPr/>
        </p:nvSpPr>
        <p:spPr bwMode="auto">
          <a:xfrm>
            <a:off x="4356100" y="2643188"/>
            <a:ext cx="1655763" cy="31099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Контроль за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соблюдением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внутренних стандартов и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процедур составления и исполнения бюджета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по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источникам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финансирования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дефицита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бюджета</a:t>
            </a:r>
          </a:p>
        </p:txBody>
      </p:sp>
      <p:sp>
        <p:nvSpPr>
          <p:cNvPr id="41990" name="AutoShape 31"/>
          <p:cNvSpPr>
            <a:spLocks noChangeArrowheads="1"/>
          </p:cNvSpPr>
          <p:nvPr/>
        </p:nvSpPr>
        <p:spPr bwMode="auto">
          <a:xfrm>
            <a:off x="250825" y="2659063"/>
            <a:ext cx="1873250" cy="3167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Контроль направлен на: </a:t>
            </a:r>
          </a:p>
          <a:p>
            <a:pPr algn="just" eaLnBrk="1" hangingPunct="1"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соблюдение внутренних стандартов  и процедур составления  и исполнения бюджета по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расходам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;</a:t>
            </a:r>
          </a:p>
          <a:p>
            <a:pPr algn="just" eaLnBrk="1" hangingPunct="1"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осуществление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мер по повышению результативности и эффективности 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использования бюджетных средств</a:t>
            </a:r>
          </a:p>
        </p:txBody>
      </p:sp>
      <p:sp>
        <p:nvSpPr>
          <p:cNvPr id="41991" name="AutoShape 43"/>
          <p:cNvSpPr>
            <a:spLocks noChangeArrowheads="1"/>
          </p:cNvSpPr>
          <p:nvPr/>
        </p:nvSpPr>
        <p:spPr bwMode="auto">
          <a:xfrm>
            <a:off x="4737100" y="2216150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ГАИФ</a:t>
            </a:r>
          </a:p>
        </p:txBody>
      </p:sp>
      <p:sp>
        <p:nvSpPr>
          <p:cNvPr id="41992" name="AutoShape 44"/>
          <p:cNvSpPr>
            <a:spLocks noChangeArrowheads="1"/>
          </p:cNvSpPr>
          <p:nvPr/>
        </p:nvSpPr>
        <p:spPr bwMode="auto">
          <a:xfrm>
            <a:off x="776288" y="2211388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ГРБС</a:t>
            </a:r>
          </a:p>
        </p:txBody>
      </p:sp>
      <p:sp>
        <p:nvSpPr>
          <p:cNvPr id="41993" name="AutoShape 45"/>
          <p:cNvSpPr>
            <a:spLocks noChangeArrowheads="1"/>
          </p:cNvSpPr>
          <p:nvPr/>
        </p:nvSpPr>
        <p:spPr bwMode="auto">
          <a:xfrm>
            <a:off x="2936875" y="2216150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ГАД</a:t>
            </a:r>
          </a:p>
        </p:txBody>
      </p:sp>
      <p:sp>
        <p:nvSpPr>
          <p:cNvPr id="41994" name="AutoShape 33"/>
          <p:cNvSpPr>
            <a:spLocks noChangeArrowheads="1"/>
          </p:cNvSpPr>
          <p:nvPr/>
        </p:nvSpPr>
        <p:spPr bwMode="auto">
          <a:xfrm>
            <a:off x="6300788" y="1412875"/>
            <a:ext cx="2592387" cy="5778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CC"/>
              </a:gs>
              <a:gs pos="100000">
                <a:schemeClr val="bg1"/>
              </a:gs>
            </a:gsLst>
            <a:lin ang="5400000" scaled="1"/>
          </a:gradFill>
          <a:ln w="28575">
            <a:solidFill>
              <a:schemeClr val="bg2"/>
            </a:solidFill>
            <a:round/>
            <a:headEnd/>
            <a:tailEnd/>
          </a:ln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Внутренний финансовый аудит</a:t>
            </a:r>
          </a:p>
        </p:txBody>
      </p:sp>
      <p:sp>
        <p:nvSpPr>
          <p:cNvPr id="41995" name="AutoShape 44"/>
          <p:cNvSpPr>
            <a:spLocks noChangeArrowheads="1"/>
          </p:cNvSpPr>
          <p:nvPr/>
        </p:nvSpPr>
        <p:spPr bwMode="auto">
          <a:xfrm>
            <a:off x="6465888" y="2211388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ГРБС</a:t>
            </a:r>
          </a:p>
        </p:txBody>
      </p:sp>
      <p:sp>
        <p:nvSpPr>
          <p:cNvPr id="41996" name="AutoShape 45"/>
          <p:cNvSpPr>
            <a:spLocks noChangeArrowheads="1"/>
          </p:cNvSpPr>
          <p:nvPr/>
        </p:nvSpPr>
        <p:spPr bwMode="auto">
          <a:xfrm>
            <a:off x="7329488" y="2211388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ГАД</a:t>
            </a:r>
          </a:p>
        </p:txBody>
      </p:sp>
      <p:sp>
        <p:nvSpPr>
          <p:cNvPr id="41997" name="AutoShape 43"/>
          <p:cNvSpPr>
            <a:spLocks noChangeArrowheads="1"/>
          </p:cNvSpPr>
          <p:nvPr/>
        </p:nvSpPr>
        <p:spPr bwMode="auto">
          <a:xfrm>
            <a:off x="8134350" y="2216150"/>
            <a:ext cx="720725" cy="288925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ГАИФ</a:t>
            </a:r>
          </a:p>
        </p:txBody>
      </p:sp>
      <p:sp>
        <p:nvSpPr>
          <p:cNvPr id="41998" name="AutoShape 30"/>
          <p:cNvSpPr>
            <a:spLocks noChangeArrowheads="1"/>
          </p:cNvSpPr>
          <p:nvPr/>
        </p:nvSpPr>
        <p:spPr bwMode="auto">
          <a:xfrm>
            <a:off x="6156325" y="2643188"/>
            <a:ext cx="2749550" cy="2463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bg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Аудит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 в целях:</a:t>
            </a:r>
          </a:p>
          <a:p>
            <a:pPr algn="just" eaLnBrk="1" hangingPunct="1"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выражения мнения о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надежности внутреннего финансового контроля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;</a:t>
            </a:r>
          </a:p>
          <a:p>
            <a:pPr algn="just" eaLnBrk="1" hangingPunct="1"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подтверждения достоверности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бюджетной отчетности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;</a:t>
            </a:r>
          </a:p>
          <a:p>
            <a:pPr algn="just" eaLnBrk="1" hangingPunct="1">
              <a:spcBef>
                <a:spcPct val="0"/>
              </a:spcBef>
              <a:buClrTx/>
              <a:buFont typeface="Courier New" pitchFamily="49" charset="0"/>
              <a:buChar char="o"/>
            </a:pP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подготовки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предложений по повышению 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результативности и  </a:t>
            </a:r>
            <a:r>
              <a:rPr lang="ru-RU" altLang="ru-RU" sz="14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эффективности </a:t>
            </a:r>
            <a:r>
              <a: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использования бюджетных средств.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  <p:sp>
        <p:nvSpPr>
          <p:cNvPr id="123943" name="AutoShape 39"/>
          <p:cNvSpPr>
            <a:spLocks noChangeArrowheads="1"/>
          </p:cNvSpPr>
          <p:nvPr/>
        </p:nvSpPr>
        <p:spPr bwMode="auto">
          <a:xfrm>
            <a:off x="6156325" y="5072063"/>
            <a:ext cx="2736850" cy="684212"/>
          </a:xfrm>
          <a:prstGeom prst="roundRect">
            <a:avLst>
              <a:gd name="adj" fmla="val 16667"/>
            </a:avLst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bg2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just">
              <a:defRPr/>
            </a:pPr>
            <a:r>
              <a:rPr lang="ru-RU" sz="1600" i="1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С правом обособления функций в отдельных структурных подразделениях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717181-208C-4A68-BF28-C689D36881CE}" type="slidenum">
              <a:rPr/>
              <a:pPr>
                <a:defRPr/>
              </a:pPr>
              <a:t>13</a:t>
            </a:fld>
            <a:endParaRPr dirty="0"/>
          </a:p>
        </p:txBody>
      </p:sp>
      <p:sp>
        <p:nvSpPr>
          <p:cNvPr id="42001" name="Rectangle 4"/>
          <p:cNvSpPr txBox="1">
            <a:spLocks noChangeArrowheads="1"/>
          </p:cNvSpPr>
          <p:nvPr/>
        </p:nvSpPr>
        <p:spPr bwMode="auto">
          <a:xfrm>
            <a:off x="239713" y="630238"/>
            <a:ext cx="89947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1800" b="1" smtClean="0">
                <a:solidFill>
                  <a:srgbClr val="424456"/>
                </a:solidFill>
                <a:cs typeface="Arial" charset="0"/>
              </a:rPr>
              <a:t/>
            </a:r>
            <a:br>
              <a:rPr lang="ru-RU" altLang="ru-RU" sz="1800" b="1" smtClean="0">
                <a:solidFill>
                  <a:srgbClr val="424456"/>
                </a:solidFill>
                <a:cs typeface="Arial" charset="0"/>
              </a:rPr>
            </a:br>
            <a:r>
              <a:rPr lang="ru-RU" altLang="ru-RU" sz="1800" b="1" smtClean="0">
                <a:solidFill>
                  <a:srgbClr val="000000"/>
                </a:solidFill>
                <a:cs typeface="Arial" charset="0"/>
              </a:rPr>
              <a:t>Статья 160.2-1 БК РФ</a:t>
            </a:r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323850" y="5876925"/>
            <a:ext cx="8582025" cy="792163"/>
          </a:xfrm>
          <a:prstGeom prst="flowChartMultidocument">
            <a:avLst/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/>
          </a:gradFill>
          <a:ln w="9525">
            <a:solidFill>
              <a:srgbClr val="EEECE1"/>
            </a:solidFill>
            <a:round/>
            <a:headEnd/>
            <a:tailEnd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kern="0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Порядок осуществления </a:t>
            </a:r>
            <a:r>
              <a:rPr lang="ru-RU" sz="1600" b="1" kern="0" dirty="0">
                <a:solidFill>
                  <a:prstClr val="black"/>
                </a:solidFill>
                <a:latin typeface="Arial Narrow" pitchFamily="34" charset="0"/>
                <a:cs typeface="Arial" charset="0"/>
              </a:rPr>
              <a:t>устанавливается Правительством РФ, высшим исполнительным органом власти субъекта РФ, местной администрацией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kern="0" dirty="0">
              <a:solidFill>
                <a:prstClr val="black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18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 txBox="1">
            <a:spLocks noGrp="1" noChangeArrowheads="1"/>
          </p:cNvSpPr>
          <p:nvPr/>
        </p:nvSpPr>
        <p:spPr bwMode="auto">
          <a:xfrm>
            <a:off x="6756400" y="58610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6413" y="444500"/>
            <a:ext cx="8329612" cy="685800"/>
          </a:xfrm>
        </p:spPr>
        <p:txBody>
          <a:bodyPr/>
          <a:lstStyle/>
          <a:p>
            <a:pPr algn="ctr"/>
            <a:r>
              <a:rPr lang="ru-RU" altLang="ru-RU" sz="2400" b="1" smtClean="0"/>
              <a:t>ЦЕЛИ И ЗАДАЧИ ВНУТРЕННЕГО ФИНАНСОВОГО КОНТРОЛЯ</a:t>
            </a:r>
          </a:p>
        </p:txBody>
      </p:sp>
      <p:sp>
        <p:nvSpPr>
          <p:cNvPr id="43012" name="Line 3"/>
          <p:cNvSpPr>
            <a:spLocks noChangeShapeType="1"/>
          </p:cNvSpPr>
          <p:nvPr/>
        </p:nvSpPr>
        <p:spPr bwMode="auto">
          <a:xfrm>
            <a:off x="463550" y="1179513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3013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6083F5DD-5E47-4AFE-B32F-54B49C4C41A1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43014" name="Группа 12"/>
          <p:cNvGrpSpPr>
            <a:grpSpLocks/>
          </p:cNvGrpSpPr>
          <p:nvPr/>
        </p:nvGrpSpPr>
        <p:grpSpPr bwMode="auto">
          <a:xfrm>
            <a:off x="490538" y="1290638"/>
            <a:ext cx="8115300" cy="1312862"/>
            <a:chOff x="490539" y="1290010"/>
            <a:chExt cx="8115300" cy="131351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0539" y="1290010"/>
              <a:ext cx="8115300" cy="100379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026" name="Прямоугольник 8"/>
            <p:cNvSpPr>
              <a:spLocks noChangeArrowheads="1"/>
            </p:cNvSpPr>
            <p:nvPr/>
          </p:nvSpPr>
          <p:spPr bwMode="auto">
            <a:xfrm>
              <a:off x="755651" y="1371877"/>
              <a:ext cx="7448550" cy="1231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en-US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1) </a:t>
              </a: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Недопущение (упреждение) нарушений и недочетов 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в ходе составления и исполнения бюджета, ведения бюджетного учета и составления бюджетной отчетности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endPara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4151313" y="2293938"/>
            <a:ext cx="657225" cy="439737"/>
          </a:xfrm>
          <a:prstGeom prst="downArrow">
            <a:avLst/>
          </a:prstGeom>
          <a:solidFill>
            <a:srgbClr val="53548A"/>
          </a:solidFill>
          <a:ln w="19050" cap="flat" cmpd="sng" algn="ctr">
            <a:solidFill>
              <a:srgbClr val="53548A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43016" name="Группа 14"/>
          <p:cNvGrpSpPr>
            <a:grpSpLocks/>
          </p:cNvGrpSpPr>
          <p:nvPr/>
        </p:nvGrpSpPr>
        <p:grpSpPr bwMode="auto">
          <a:xfrm>
            <a:off x="520700" y="2806700"/>
            <a:ext cx="8115300" cy="1041400"/>
            <a:chOff x="520701" y="2746642"/>
            <a:chExt cx="8115300" cy="1204825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0701" y="2746642"/>
              <a:ext cx="8115300" cy="12048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3024" name="Прямоугольник 11"/>
            <p:cNvSpPr>
              <a:spLocks noChangeArrowheads="1"/>
            </p:cNvSpPr>
            <p:nvPr/>
          </p:nvSpPr>
          <p:spPr bwMode="auto">
            <a:xfrm>
              <a:off x="690563" y="2812694"/>
              <a:ext cx="7758112" cy="3385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endPara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17" name="Прямоугольник 16"/>
          <p:cNvSpPr/>
          <p:nvPr/>
        </p:nvSpPr>
        <p:spPr bwMode="auto">
          <a:xfrm>
            <a:off x="519113" y="4124325"/>
            <a:ext cx="8115300" cy="1003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187825" y="5127625"/>
            <a:ext cx="657225" cy="439738"/>
          </a:xfrm>
          <a:prstGeom prst="downArrow">
            <a:avLst/>
          </a:prstGeom>
          <a:solidFill>
            <a:srgbClr val="53548A"/>
          </a:solidFill>
          <a:ln w="19050" cap="flat" cmpd="sng" algn="ctr">
            <a:solidFill>
              <a:srgbClr val="53548A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490538" y="5719763"/>
            <a:ext cx="8140700" cy="7858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3020" name="Прямоугольник 3"/>
          <p:cNvSpPr>
            <a:spLocks noChangeArrowheads="1"/>
          </p:cNvSpPr>
          <p:nvPr/>
        </p:nvSpPr>
        <p:spPr bwMode="auto">
          <a:xfrm>
            <a:off x="668338" y="2863850"/>
            <a:ext cx="7758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Создание эффективной </a:t>
            </a:r>
            <a:r>
              <a:rPr lang="ru-RU" altLang="ru-RU" sz="20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системы управления бюджетными рисками </a:t>
            </a:r>
            <a:r>
              <a: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–событиями, негативно влияющими на результаты внутренних бюджетных процедур</a:t>
            </a:r>
          </a:p>
        </p:txBody>
      </p:sp>
      <p:sp>
        <p:nvSpPr>
          <p:cNvPr id="43021" name="Прямоугольник 17"/>
          <p:cNvSpPr>
            <a:spLocks noChangeArrowheads="1"/>
          </p:cNvSpPr>
          <p:nvPr/>
        </p:nvSpPr>
        <p:spPr bwMode="auto">
          <a:xfrm>
            <a:off x="669925" y="3867150"/>
            <a:ext cx="775811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Tx/>
              <a:buNone/>
            </a:pPr>
            <a:endParaRPr lang="ru-RU" altLang="ru-RU" sz="2000" b="1" i="1" dirty="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Tx/>
              <a:buNone/>
            </a:pPr>
            <a:r>
              <a:rPr lang="ru-RU" altLang="ru-RU" sz="20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2</a:t>
            </a:r>
            <a:r>
              <a:rPr lang="en-US" altLang="ru-RU" sz="20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) </a:t>
            </a:r>
            <a:r>
              <a:rPr lang="ru-RU" altLang="ru-RU" sz="2000" b="1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Оперативное выявление, устранение и пресечение  нарушений </a:t>
            </a:r>
            <a:r>
              <a:rPr lang="ru-RU" altLang="ru-RU" sz="2000" dirty="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бюджетного законодательства Российской Федерации, допускаемых подведомственными распорядителями и получателями бюджетных средств</a:t>
            </a:r>
          </a:p>
        </p:txBody>
      </p:sp>
      <p:sp>
        <p:nvSpPr>
          <p:cNvPr id="43022" name="Прямоугольник 23"/>
          <p:cNvSpPr>
            <a:spLocks noChangeArrowheads="1"/>
          </p:cNvSpPr>
          <p:nvPr/>
        </p:nvSpPr>
        <p:spPr bwMode="auto">
          <a:xfrm>
            <a:off x="668338" y="5861050"/>
            <a:ext cx="77581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Создание эффективной </a:t>
            </a:r>
            <a:r>
              <a:rPr lang="ru-RU" altLang="ru-RU" sz="2000" b="1" smtClean="0">
                <a:solidFill>
                  <a:srgbClr val="000000"/>
                </a:solidFill>
                <a:latin typeface="Arial Narrow" pitchFamily="34" charset="0"/>
                <a:cs typeface="Arial" charset="0"/>
              </a:rPr>
              <a:t>функции ведомственного финансового контроля</a:t>
            </a:r>
            <a:endParaRPr lang="ru-RU" altLang="ru-RU" sz="2000" smtClean="0">
              <a:solidFill>
                <a:srgbClr val="000000"/>
              </a:solidFill>
              <a:latin typeface="Arial Narrow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23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C1E714B-1593-445B-BB0E-84127BA57A95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4096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68288" y="288925"/>
            <a:ext cx="8328025" cy="685800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latin typeface="Arial Narrow" pitchFamily="34" charset="0"/>
              </a:rPr>
              <a:t>Внутренний контроль в казенных учреждениях</a:t>
            </a:r>
          </a:p>
        </p:txBody>
      </p:sp>
      <p:sp>
        <p:nvSpPr>
          <p:cNvPr id="40964" name="Line 3"/>
          <p:cNvSpPr>
            <a:spLocks noChangeShapeType="1"/>
          </p:cNvSpPr>
          <p:nvPr/>
        </p:nvSpPr>
        <p:spPr bwMode="auto">
          <a:xfrm>
            <a:off x="492125" y="1006475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492125" y="1752600"/>
            <a:ext cx="1939925" cy="1082675"/>
          </a:xfrm>
          <a:prstGeom prst="homePlate">
            <a:avLst/>
          </a:prstGeom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Статья 19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402-ФЗ</a:t>
            </a:r>
          </a:p>
        </p:txBody>
      </p:sp>
      <p:sp>
        <p:nvSpPr>
          <p:cNvPr id="21" name="Полилиния 20"/>
          <p:cNvSpPr/>
          <p:nvPr/>
        </p:nvSpPr>
        <p:spPr bwMode="auto">
          <a:xfrm>
            <a:off x="2514601" y="1694325"/>
            <a:ext cx="6421437" cy="1199224"/>
          </a:xfrm>
          <a:custGeom>
            <a:avLst/>
            <a:gdLst>
              <a:gd name="connsiteX0" fmla="*/ 0 w 6479175"/>
              <a:gd name="connsiteY0" fmla="*/ 132473 h 794823"/>
              <a:gd name="connsiteX1" fmla="*/ 132473 w 6479175"/>
              <a:gd name="connsiteY1" fmla="*/ 0 h 794823"/>
              <a:gd name="connsiteX2" fmla="*/ 6346702 w 6479175"/>
              <a:gd name="connsiteY2" fmla="*/ 0 h 794823"/>
              <a:gd name="connsiteX3" fmla="*/ 6479175 w 6479175"/>
              <a:gd name="connsiteY3" fmla="*/ 132473 h 794823"/>
              <a:gd name="connsiteX4" fmla="*/ 6479175 w 6479175"/>
              <a:gd name="connsiteY4" fmla="*/ 662350 h 794823"/>
              <a:gd name="connsiteX5" fmla="*/ 6346702 w 6479175"/>
              <a:gd name="connsiteY5" fmla="*/ 794823 h 794823"/>
              <a:gd name="connsiteX6" fmla="*/ 132473 w 6479175"/>
              <a:gd name="connsiteY6" fmla="*/ 794823 h 794823"/>
              <a:gd name="connsiteX7" fmla="*/ 0 w 6479175"/>
              <a:gd name="connsiteY7" fmla="*/ 662350 h 794823"/>
              <a:gd name="connsiteX8" fmla="*/ 0 w 6479175"/>
              <a:gd name="connsiteY8" fmla="*/ 132473 h 794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79175" h="794823">
                <a:moveTo>
                  <a:pt x="0" y="132473"/>
                </a:moveTo>
                <a:cubicBezTo>
                  <a:pt x="0" y="59310"/>
                  <a:pt x="59310" y="0"/>
                  <a:pt x="132473" y="0"/>
                </a:cubicBezTo>
                <a:lnTo>
                  <a:pt x="6346702" y="0"/>
                </a:lnTo>
                <a:cubicBezTo>
                  <a:pt x="6419865" y="0"/>
                  <a:pt x="6479175" y="59310"/>
                  <a:pt x="6479175" y="132473"/>
                </a:cubicBezTo>
                <a:lnTo>
                  <a:pt x="6479175" y="662350"/>
                </a:lnTo>
                <a:cubicBezTo>
                  <a:pt x="6479175" y="735513"/>
                  <a:pt x="6419865" y="794823"/>
                  <a:pt x="6346702" y="794823"/>
                </a:cubicBezTo>
                <a:lnTo>
                  <a:pt x="132473" y="794823"/>
                </a:lnTo>
                <a:cubicBezTo>
                  <a:pt x="59310" y="794823"/>
                  <a:pt x="0" y="735513"/>
                  <a:pt x="0" y="662350"/>
                </a:cubicBezTo>
                <a:lnTo>
                  <a:pt x="0" y="132473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hueOff val="-16539272"/>
              <a:satOff val="26822"/>
              <a:lumOff val="197"/>
              <a:alphaOff val="0"/>
            </a:schemeClr>
          </a:fillRef>
          <a:effectRef idx="1">
            <a:schemeClr val="accent3">
              <a:hueOff val="-16539272"/>
              <a:satOff val="26822"/>
              <a:lumOff val="197"/>
              <a:alphaOff val="0"/>
            </a:schemeClr>
          </a:effectRef>
          <a:fontRef idx="minor">
            <a:schemeClr val="dk1"/>
          </a:fontRef>
        </p:style>
        <p:txBody>
          <a:bodyPr lIns="107380" tIns="107380" rIns="107380" bIns="107380" spcCol="1270" anchor="ctr"/>
          <a:lstStyle/>
          <a:p>
            <a:pPr algn="just" defTabSz="800100">
              <a:lnSpc>
                <a:spcPct val="90000"/>
              </a:lnSpc>
              <a:spcAft>
                <a:spcPct val="35000"/>
              </a:spcAft>
              <a:defRPr/>
            </a:pPr>
            <a:r>
              <a:rPr lang="ru-RU" dirty="0">
                <a:solidFill>
                  <a:prstClr val="black"/>
                </a:solidFill>
                <a:latin typeface="Arial Narrow" panose="020B0606020202030204" pitchFamily="34" charset="0"/>
              </a:rPr>
              <a:t>Каждый экономический субъект (ПБС) обязан организовать и осуществлять внутренний контроль </a:t>
            </a:r>
            <a:r>
              <a:rPr lang="ru-RU" b="1" dirty="0">
                <a:solidFill>
                  <a:prstClr val="black"/>
                </a:solidFill>
                <a:latin typeface="Arial Narrow" panose="020B0606020202030204" pitchFamily="34" charset="0"/>
              </a:rPr>
              <a:t>совершаемых фактов хозяйственной жизни</a:t>
            </a:r>
          </a:p>
        </p:txBody>
      </p:sp>
      <p:grpSp>
        <p:nvGrpSpPr>
          <p:cNvPr id="40969" name="Группа 12"/>
          <p:cNvGrpSpPr>
            <a:grpSpLocks/>
          </p:cNvGrpSpPr>
          <p:nvPr/>
        </p:nvGrpSpPr>
        <p:grpSpPr bwMode="auto">
          <a:xfrm>
            <a:off x="492125" y="3062288"/>
            <a:ext cx="8378825" cy="1541462"/>
            <a:chOff x="490539" y="1290009"/>
            <a:chExt cx="8115300" cy="1542635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490539" y="1290009"/>
              <a:ext cx="8115300" cy="11581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975" name="Прямоугольник 8"/>
            <p:cNvSpPr>
              <a:spLocks noChangeArrowheads="1"/>
            </p:cNvSpPr>
            <p:nvPr/>
          </p:nvSpPr>
          <p:spPr bwMode="auto">
            <a:xfrm>
              <a:off x="585869" y="1290010"/>
              <a:ext cx="7875438" cy="1542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Статья 3. Основные понятия 402-ФЗ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18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Факт хозяйственной жизни </a:t>
              </a:r>
              <a:r>
                <a:rPr lang="ru-RU" altLang="ru-RU" sz="18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- сделка, событие, операция, которые оказывают или способны оказать влияние на финансовое положение экономического субъекта, </a:t>
              </a:r>
              <a:r>
                <a:rPr lang="ru-RU" altLang="ru-RU" sz="18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финансовый результат </a:t>
              </a:r>
              <a:r>
                <a:rPr lang="ru-RU" altLang="ru-RU" sz="18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его деятельности и (или) движение денежных средств;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endPara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108450" y="4384675"/>
            <a:ext cx="657225" cy="439738"/>
          </a:xfrm>
          <a:prstGeom prst="downArrow">
            <a:avLst/>
          </a:prstGeom>
          <a:solidFill>
            <a:srgbClr val="53548A"/>
          </a:solidFill>
          <a:ln w="19050" cap="flat" cmpd="sng" algn="ctr">
            <a:solidFill>
              <a:srgbClr val="53548A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40971" name="Группа 12"/>
          <p:cNvGrpSpPr>
            <a:grpSpLocks/>
          </p:cNvGrpSpPr>
          <p:nvPr/>
        </p:nvGrpSpPr>
        <p:grpSpPr bwMode="auto">
          <a:xfrm>
            <a:off x="466725" y="4899025"/>
            <a:ext cx="8378825" cy="1379538"/>
            <a:chOff x="490539" y="1290009"/>
            <a:chExt cx="8115300" cy="1379488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490539" y="1290009"/>
              <a:ext cx="8115300" cy="1006439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0973" name="Прямоугольник 8"/>
            <p:cNvSpPr>
              <a:spLocks noChangeArrowheads="1"/>
            </p:cNvSpPr>
            <p:nvPr/>
          </p:nvSpPr>
          <p:spPr bwMode="auto">
            <a:xfrm>
              <a:off x="635071" y="1290056"/>
              <a:ext cx="7875438" cy="137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18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Внутренний контроль </a:t>
              </a:r>
              <a:r>
                <a:rPr lang="ru-RU" altLang="ru-RU" sz="18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совершаемых подразделениями ПБС фактов хозяйственной жизни </a:t>
              </a:r>
              <a:r>
                <a:rPr lang="ru-RU" altLang="ru-RU" sz="18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может быть организован в соответствии с картами внутреннего контроля</a:t>
              </a:r>
              <a:r>
                <a:rPr lang="ru-RU" altLang="ru-RU" sz="18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, аналогичными применяемым подразделениями ГРБС в соответствии с постановлением Правительства № 193 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endParaRPr lang="ru-RU" altLang="ru-RU" sz="20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153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/>
          </p:cNvSpPr>
          <p:nvPr>
            <p:ph type="title" idx="4294967295"/>
          </p:nvPr>
        </p:nvSpPr>
        <p:spPr>
          <a:xfrm>
            <a:off x="430213" y="469900"/>
            <a:ext cx="8229600" cy="736600"/>
          </a:xfrm>
        </p:spPr>
        <p:txBody>
          <a:bodyPr/>
          <a:lstStyle/>
          <a:p>
            <a:pPr algn="ctr"/>
            <a:r>
              <a:rPr lang="ru-RU" altLang="ru-RU" sz="2400" b="1" smtClean="0">
                <a:latin typeface="Arial Narrow" pitchFamily="34" charset="0"/>
              </a:rPr>
              <a:t>Распределение полномочий (ответственности) между субъектами внутреннего финансового контроля</a:t>
            </a:r>
          </a:p>
        </p:txBody>
      </p:sp>
      <p:sp>
        <p:nvSpPr>
          <p:cNvPr id="523267" name="Rectangle 3"/>
          <p:cNvSpPr>
            <a:spLocks noGrp="1"/>
          </p:cNvSpPr>
          <p:nvPr>
            <p:ph type="body" idx="4294967295"/>
          </p:nvPr>
        </p:nvSpPr>
        <p:spPr>
          <a:xfrm>
            <a:off x="88900" y="1279525"/>
            <a:ext cx="8923338" cy="5216525"/>
          </a:xfrm>
        </p:spPr>
        <p:txBody>
          <a:bodyPr/>
          <a:lstStyle/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Самоконтроль, контроль по уровню подчиненности, подведомственности – </a:t>
            </a:r>
            <a:r>
              <a:rPr lang="ru-RU" sz="2200" b="1" dirty="0" smtClean="0">
                <a:latin typeface="Arial Narrow" panose="020B0606020202030204" pitchFamily="34" charset="0"/>
              </a:rPr>
              <a:t>ответственные должностные лица</a:t>
            </a:r>
            <a:r>
              <a:rPr lang="ru-RU" sz="2200" dirty="0" smtClean="0">
                <a:latin typeface="Arial Narrow" panose="020B0606020202030204" pitchFamily="34" charset="0"/>
              </a:rPr>
              <a:t> в ходе исполнения ими внутренних бюджетных процедур </a:t>
            </a:r>
          </a:p>
          <a:p>
            <a:pPr marL="109537" indent="0" algn="just">
              <a:buFont typeface="Georgia" pitchFamily="18" charset="0"/>
              <a:buNone/>
              <a:defRPr/>
            </a:pPr>
            <a:endParaRPr lang="ru-RU" sz="2200" b="1" dirty="0" smtClean="0">
              <a:latin typeface="Arial Narrow" panose="020B0606020202030204" pitchFamily="34" charset="0"/>
            </a:endParaRP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Анализ, обобщение информации о системных рисках, ведомственный мониторинг </a:t>
            </a:r>
            <a:r>
              <a:rPr lang="ru-RU" sz="2200" b="1" dirty="0" smtClean="0">
                <a:latin typeface="Arial Narrow" panose="020B0606020202030204" pitchFamily="34" charset="0"/>
              </a:rPr>
              <a:t>– </a:t>
            </a:r>
            <a:r>
              <a:rPr lang="ru-RU" sz="2200" dirty="0" smtClean="0">
                <a:latin typeface="Arial Narrow" panose="020B0606020202030204" pitchFamily="34" charset="0"/>
              </a:rPr>
              <a:t>финансово-экономическое подразделение или подразделение ведомственного контроля или подразделение внутреннего финансового аудита центрального аппарата государственного органа</a:t>
            </a:r>
          </a:p>
          <a:p>
            <a:pPr algn="just">
              <a:defRPr/>
            </a:pPr>
            <a:endParaRPr lang="ru-RU" sz="2200" dirty="0" smtClean="0">
              <a:latin typeface="Arial Narrow" panose="020B0606020202030204" pitchFamily="34" charset="0"/>
            </a:endParaRP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Формирование карт внутреннего финансового контроля – подразделение, ответственное за результаты внутренних бюджетных процедур</a:t>
            </a:r>
          </a:p>
          <a:p>
            <a:pPr algn="just">
              <a:defRPr/>
            </a:pPr>
            <a:endParaRPr lang="ru-RU" sz="2200" dirty="0">
              <a:latin typeface="Arial Narrow" panose="020B0606020202030204" pitchFamily="34" charset="0"/>
            </a:endParaRP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Организация внутреннего финансового контроля – руководитель (заместитель руководителя) главного администратора бюджетных средств</a:t>
            </a:r>
          </a:p>
          <a:p>
            <a:pPr marL="109537" indent="0" algn="just">
              <a:buFont typeface="Georgia" pitchFamily="18" charset="0"/>
              <a:buNone/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 </a:t>
            </a:r>
          </a:p>
          <a:p>
            <a:pPr marL="109537" indent="0" algn="just">
              <a:buFont typeface="Georgia" pitchFamily="18" charset="0"/>
              <a:buNone/>
              <a:defRPr/>
            </a:pPr>
            <a:endParaRPr lang="en-US" sz="2200" dirty="0" smtClean="0">
              <a:latin typeface="Arial Narrow" panose="020B0606020202030204" pitchFamily="34" charset="0"/>
            </a:endParaRPr>
          </a:p>
          <a:p>
            <a:pPr algn="just">
              <a:defRPr/>
            </a:pPr>
            <a:endParaRPr lang="en-US" sz="2200" dirty="0" smtClean="0"/>
          </a:p>
          <a:p>
            <a:pPr algn="just">
              <a:defRPr/>
            </a:pPr>
            <a:endParaRPr lang="en-US" sz="2200" dirty="0"/>
          </a:p>
          <a:p>
            <a:pPr>
              <a:buFont typeface="Georgia" pitchFamily="18" charset="0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11361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6"/>
          <p:cNvSpPr txBox="1">
            <a:spLocks noGrp="1" noChangeArrowheads="1"/>
          </p:cNvSpPr>
          <p:nvPr/>
        </p:nvSpPr>
        <p:spPr bwMode="auto">
          <a:xfrm>
            <a:off x="6756400" y="586105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4915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06413" y="444500"/>
            <a:ext cx="8329612" cy="685800"/>
          </a:xfrm>
        </p:spPr>
        <p:txBody>
          <a:bodyPr/>
          <a:lstStyle/>
          <a:p>
            <a:pPr algn="ctr"/>
            <a:r>
              <a:rPr lang="ru-RU" altLang="ru-RU" sz="2400" b="1" smtClean="0"/>
              <a:t>ЦЕЛИ ВНУТРЕННЕГО АУДИТА</a:t>
            </a:r>
          </a:p>
        </p:txBody>
      </p:sp>
      <p:sp>
        <p:nvSpPr>
          <p:cNvPr id="49156" name="Line 3"/>
          <p:cNvSpPr>
            <a:spLocks noChangeShapeType="1"/>
          </p:cNvSpPr>
          <p:nvPr/>
        </p:nvSpPr>
        <p:spPr bwMode="auto">
          <a:xfrm>
            <a:off x="463550" y="1065213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49157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407FEB43-B7FD-4459-8240-F2CEF0D9E0B7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  <p:grpSp>
        <p:nvGrpSpPr>
          <p:cNvPr id="49158" name="Группа 12"/>
          <p:cNvGrpSpPr>
            <a:grpSpLocks/>
          </p:cNvGrpSpPr>
          <p:nvPr/>
        </p:nvGrpSpPr>
        <p:grpSpPr bwMode="auto">
          <a:xfrm>
            <a:off x="490538" y="1290638"/>
            <a:ext cx="8115300" cy="1003300"/>
            <a:chOff x="490539" y="1290010"/>
            <a:chExt cx="8115300" cy="1003738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490539" y="1290010"/>
              <a:ext cx="8115300" cy="10037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171" name="Прямоугольник 8"/>
            <p:cNvSpPr>
              <a:spLocks noChangeArrowheads="1"/>
            </p:cNvSpPr>
            <p:nvPr/>
          </p:nvSpPr>
          <p:spPr bwMode="auto">
            <a:xfrm>
              <a:off x="823914" y="1308862"/>
              <a:ext cx="744855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Международные профессиональные стандарты</a:t>
              </a:r>
              <a:r>
                <a:rPr lang="en-US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:</a:t>
              </a:r>
              <a:endParaRPr lang="ru-RU" altLang="ru-RU" sz="20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en-US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1) </a:t>
              </a: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Предоставление гарантий</a:t>
              </a:r>
              <a:r>
                <a:rPr lang="en-US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,</a:t>
              </a: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оказываемых организации по вопросам качества управления и контроля в организации</a:t>
              </a:r>
            </a:p>
          </p:txBody>
        </p:sp>
      </p:grpSp>
      <p:sp>
        <p:nvSpPr>
          <p:cNvPr id="10" name="Стрелка вниз 9"/>
          <p:cNvSpPr/>
          <p:nvPr/>
        </p:nvSpPr>
        <p:spPr>
          <a:xfrm>
            <a:off x="4151313" y="2293938"/>
            <a:ext cx="657225" cy="439737"/>
          </a:xfrm>
          <a:prstGeom prst="downArrow">
            <a:avLst/>
          </a:prstGeom>
          <a:solidFill>
            <a:srgbClr val="53548A"/>
          </a:solidFill>
          <a:ln w="19050" cap="flat" cmpd="sng" algn="ctr">
            <a:solidFill>
              <a:srgbClr val="53548A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49160" name="Группа 14"/>
          <p:cNvGrpSpPr>
            <a:grpSpLocks/>
          </p:cNvGrpSpPr>
          <p:nvPr/>
        </p:nvGrpSpPr>
        <p:grpSpPr bwMode="auto">
          <a:xfrm>
            <a:off x="520700" y="2746375"/>
            <a:ext cx="8115300" cy="1204913"/>
            <a:chOff x="520701" y="2746642"/>
            <a:chExt cx="8115300" cy="1204825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520701" y="2746642"/>
              <a:ext cx="8115300" cy="120482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169" name="Прямоугольник 11"/>
            <p:cNvSpPr>
              <a:spLocks noChangeArrowheads="1"/>
            </p:cNvSpPr>
            <p:nvPr/>
          </p:nvSpPr>
          <p:spPr bwMode="auto">
            <a:xfrm>
              <a:off x="690563" y="2812694"/>
              <a:ext cx="7758112" cy="1138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Статья 160.2-1 БК РФ</a:t>
              </a:r>
              <a:r>
                <a:rPr lang="en-US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:</a:t>
              </a:r>
              <a:endParaRPr lang="ru-RU" altLang="ru-RU" sz="20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Оценка надежности 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внутреннего финансового контроля в системе ГРБС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Подтверждение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достоверности бюджетной отчетности и законности учета</a:t>
              </a:r>
            </a:p>
          </p:txBody>
        </p:sp>
      </p:grpSp>
      <p:grpSp>
        <p:nvGrpSpPr>
          <p:cNvPr id="49161" name="Группа 15"/>
          <p:cNvGrpSpPr>
            <a:grpSpLocks/>
          </p:cNvGrpSpPr>
          <p:nvPr/>
        </p:nvGrpSpPr>
        <p:grpSpPr bwMode="auto">
          <a:xfrm>
            <a:off x="519113" y="4138613"/>
            <a:ext cx="8115300" cy="1003300"/>
            <a:chOff x="490539" y="1290010"/>
            <a:chExt cx="8115300" cy="1003738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490539" y="1290010"/>
              <a:ext cx="8115300" cy="100373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167" name="Прямоугольник 17"/>
            <p:cNvSpPr>
              <a:spLocks noChangeArrowheads="1"/>
            </p:cNvSpPr>
            <p:nvPr/>
          </p:nvSpPr>
          <p:spPr bwMode="auto">
            <a:xfrm>
              <a:off x="823914" y="1308862"/>
              <a:ext cx="7448550" cy="9848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Международные профессиональные стандарты</a:t>
              </a:r>
              <a:r>
                <a:rPr lang="en-US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:</a:t>
              </a:r>
              <a:endParaRPr lang="ru-RU" altLang="ru-RU" sz="20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2</a:t>
              </a:r>
              <a:r>
                <a:rPr lang="en-US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) </a:t>
              </a: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Консультации 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руководителю организации по повышению качества управления и контроля в организации</a:t>
              </a:r>
            </a:p>
          </p:txBody>
        </p:sp>
      </p:grpSp>
      <p:sp>
        <p:nvSpPr>
          <p:cNvPr id="19" name="Стрелка вниз 18"/>
          <p:cNvSpPr/>
          <p:nvPr/>
        </p:nvSpPr>
        <p:spPr>
          <a:xfrm>
            <a:off x="4219575" y="5141913"/>
            <a:ext cx="657225" cy="439737"/>
          </a:xfrm>
          <a:prstGeom prst="downArrow">
            <a:avLst/>
          </a:prstGeom>
          <a:solidFill>
            <a:srgbClr val="53548A"/>
          </a:solidFill>
          <a:ln w="19050" cap="flat" cmpd="sng" algn="ctr">
            <a:solidFill>
              <a:srgbClr val="53548A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kern="0">
              <a:solidFill>
                <a:prstClr val="white"/>
              </a:solidFill>
              <a:latin typeface="Arial"/>
              <a:cs typeface="Arial" charset="0"/>
            </a:endParaRPr>
          </a:p>
        </p:txBody>
      </p:sp>
      <p:grpSp>
        <p:nvGrpSpPr>
          <p:cNvPr id="49163" name="Группа 23"/>
          <p:cNvGrpSpPr>
            <a:grpSpLocks/>
          </p:cNvGrpSpPr>
          <p:nvPr/>
        </p:nvGrpSpPr>
        <p:grpSpPr bwMode="auto">
          <a:xfrm>
            <a:off x="520700" y="5581650"/>
            <a:ext cx="8302625" cy="1223963"/>
            <a:chOff x="819461" y="2746642"/>
            <a:chExt cx="7971327" cy="1223251"/>
          </a:xfrm>
        </p:grpSpPr>
        <p:sp>
          <p:nvSpPr>
            <p:cNvPr id="25" name="Прямоугольник 24"/>
            <p:cNvSpPr/>
            <p:nvPr/>
          </p:nvSpPr>
          <p:spPr>
            <a:xfrm>
              <a:off x="819461" y="2746642"/>
              <a:ext cx="7815863" cy="12042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49165" name="Прямоугольник 25"/>
            <p:cNvSpPr>
              <a:spLocks noChangeArrowheads="1"/>
            </p:cNvSpPr>
            <p:nvPr/>
          </p:nvSpPr>
          <p:spPr bwMode="auto">
            <a:xfrm>
              <a:off x="900913" y="2831120"/>
              <a:ext cx="7889875" cy="1138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Статья 160.2-1 БК РФ</a:t>
              </a:r>
              <a:r>
                <a:rPr lang="en-US" altLang="ru-RU" sz="20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:</a:t>
              </a:r>
              <a:endParaRPr lang="ru-RU" altLang="ru-RU" sz="20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b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Подготовка предложений </a:t>
              </a: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по повышению эффективности использования </a:t>
              </a:r>
            </a:p>
            <a:p>
              <a:pPr algn="just" eaLnBrk="1" hangingPunct="1">
                <a:lnSpc>
                  <a:spcPct val="80000"/>
                </a:lnSpc>
                <a:spcBef>
                  <a:spcPct val="50000"/>
                </a:spcBef>
                <a:buClr>
                  <a:srgbClr val="6600FF"/>
                </a:buClr>
                <a:buSzPct val="80000"/>
                <a:buFontTx/>
                <a:buNone/>
              </a:pPr>
              <a:r>
                <a:rPr lang="ru-RU" altLang="ru-RU" sz="20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бюджетных средств, внутреннего финансового контроля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176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ятиугольник 10"/>
          <p:cNvSpPr/>
          <p:nvPr/>
        </p:nvSpPr>
        <p:spPr>
          <a:xfrm>
            <a:off x="304800" y="4252913"/>
            <a:ext cx="2571750" cy="1533525"/>
          </a:xfrm>
          <a:prstGeom prst="homePlate">
            <a:avLst/>
          </a:prstGeom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ПРОГРАММА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ПРОВЕРКИ </a:t>
            </a:r>
          </a:p>
        </p:txBody>
      </p:sp>
      <p:sp>
        <p:nvSpPr>
          <p:cNvPr id="12" name="Пятиугольник 11"/>
          <p:cNvSpPr/>
          <p:nvPr/>
        </p:nvSpPr>
        <p:spPr>
          <a:xfrm>
            <a:off x="304800" y="1568450"/>
            <a:ext cx="2486025" cy="1308100"/>
          </a:xfrm>
          <a:prstGeom prst="homePlat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</a:rPr>
              <a:t>ГОДОВОЙ</a:t>
            </a:r>
          </a:p>
          <a:p>
            <a:pPr algn="ctr">
              <a:defRPr/>
            </a:pPr>
            <a:r>
              <a:rPr lang="ru-RU" b="1" dirty="0">
                <a:solidFill>
                  <a:prstClr val="black"/>
                </a:solidFill>
              </a:rPr>
              <a:t>ПЛАН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7342188" y="1588"/>
            <a:ext cx="1593850" cy="309562"/>
          </a:xfrm>
        </p:spPr>
        <p:txBody>
          <a:bodyPr/>
          <a:lstStyle/>
          <a:p>
            <a:pPr>
              <a:defRPr/>
            </a:pPr>
            <a:fld id="{1BAFC0FA-EC26-4F1B-BDB8-0C75FB847EBE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  <p:sp>
        <p:nvSpPr>
          <p:cNvPr id="50181" name="Rectangle 2"/>
          <p:cNvSpPr txBox="1">
            <a:spLocks noChangeArrowheads="1"/>
          </p:cNvSpPr>
          <p:nvPr/>
        </p:nvSpPr>
        <p:spPr bwMode="auto">
          <a:xfrm>
            <a:off x="503238" y="282575"/>
            <a:ext cx="83296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smtClean="0">
                <a:solidFill>
                  <a:srgbClr val="424456"/>
                </a:solidFill>
                <a:latin typeface="Arial" charset="0"/>
                <a:cs typeface="Arial" charset="0"/>
              </a:rPr>
              <a:t>Планирование внутреннего финансового аудита</a:t>
            </a:r>
          </a:p>
        </p:txBody>
      </p:sp>
      <p:sp>
        <p:nvSpPr>
          <p:cNvPr id="50182" name="Line 3"/>
          <p:cNvSpPr>
            <a:spLocks noChangeShapeType="1"/>
          </p:cNvSpPr>
          <p:nvPr/>
        </p:nvSpPr>
        <p:spPr bwMode="auto">
          <a:xfrm>
            <a:off x="554038" y="855663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2946400" y="968375"/>
            <a:ext cx="409575" cy="2451100"/>
          </a:xfrm>
          <a:prstGeom prst="leftBrace">
            <a:avLst>
              <a:gd name="adj1" fmla="val 8333"/>
              <a:gd name="adj2" fmla="val 521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0184" name="TextBox 3"/>
          <p:cNvSpPr txBox="1">
            <a:spLocks noChangeArrowheads="1"/>
          </p:cNvSpPr>
          <p:nvPr/>
        </p:nvSpPr>
        <p:spPr bwMode="auto">
          <a:xfrm>
            <a:off x="3355975" y="968375"/>
            <a:ext cx="5559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1) </a:t>
            </a: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Определение предметов (тем) аудиторских проверок</a:t>
            </a:r>
            <a:endParaRPr lang="en-US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(что проверяем и в каких целях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?</a:t>
            </a: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)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50185" name="TextBox 14"/>
          <p:cNvSpPr txBox="1">
            <a:spLocks noChangeArrowheads="1"/>
          </p:cNvSpPr>
          <p:nvPr/>
        </p:nvSpPr>
        <p:spPr bwMode="auto">
          <a:xfrm>
            <a:off x="3355975" y="1998663"/>
            <a:ext cx="53213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2) </a:t>
            </a: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Риск-ориентированный отбор аудиторских проверок и объектов аудита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16" name="Левая фигурная скобка 15"/>
          <p:cNvSpPr/>
          <p:nvPr/>
        </p:nvSpPr>
        <p:spPr>
          <a:xfrm>
            <a:off x="2954338" y="3552825"/>
            <a:ext cx="409575" cy="3086100"/>
          </a:xfrm>
          <a:prstGeom prst="leftBrace">
            <a:avLst>
              <a:gd name="adj1" fmla="val 3682"/>
              <a:gd name="adj2" fmla="val 521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0187" name="TextBox 16"/>
          <p:cNvSpPr txBox="1">
            <a:spLocks noChangeArrowheads="1"/>
          </p:cNvSpPr>
          <p:nvPr/>
        </p:nvSpPr>
        <p:spPr bwMode="auto">
          <a:xfrm>
            <a:off x="3363913" y="3198813"/>
            <a:ext cx="5468937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Тема аудиторской проверки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Наименование объектов аудита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Вопросы аудита (состояние внутреннего финансового контроля, организация бюджетного учета, применение </a:t>
            </a:r>
            <a:r>
              <a:rPr lang="en-US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IT </a:t>
            </a:r>
            <a:r>
              <a:rPr lang="ru-RU" altLang="ru-RU" sz="24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систем, выборка первичных операций)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4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459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382588" y="279400"/>
            <a:ext cx="8229600" cy="736600"/>
          </a:xfrm>
        </p:spPr>
        <p:txBody>
          <a:bodyPr/>
          <a:lstStyle/>
          <a:p>
            <a:pPr algn="ctr"/>
            <a:r>
              <a:rPr lang="ru-RU" altLang="ru-RU" sz="2400" b="1" smtClean="0">
                <a:latin typeface="Arial Narrow" pitchFamily="34" charset="0"/>
              </a:rPr>
              <a:t>Направления аудиторских проверок – аудит эффективности (надежности) внутреннего финансового контроля</a:t>
            </a:r>
          </a:p>
        </p:txBody>
      </p:sp>
      <p:sp>
        <p:nvSpPr>
          <p:cNvPr id="523267" name="Rectangle 3"/>
          <p:cNvSpPr>
            <a:spLocks noGrp="1"/>
          </p:cNvSpPr>
          <p:nvPr>
            <p:ph type="body" idx="4294967295"/>
          </p:nvPr>
        </p:nvSpPr>
        <p:spPr>
          <a:xfrm>
            <a:off x="180975" y="993775"/>
            <a:ext cx="8286750" cy="5216525"/>
          </a:xfrm>
        </p:spPr>
        <p:txBody>
          <a:bodyPr/>
          <a:lstStyle/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расходов бюджета на социальное обеспечение и иные выплаты населению</a:t>
            </a:r>
            <a:endParaRPr lang="ru-RU" sz="2200" b="1" dirty="0" smtClean="0">
              <a:latin typeface="Arial Narrow" panose="020B0606020202030204" pitchFamily="34" charset="0"/>
            </a:endParaRP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формирования (ведения) и исполнения бюджетных смет казенных учреждений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при осуществления полномочий по администрированию доходов бюджета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 в отношении бюджетных инвестиций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предоставления межбюджетных трансфертов, кредитов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предоставления государственных гарантий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предоставления субсидий бюджетным и автономным учреждениям</a:t>
            </a:r>
          </a:p>
          <a:p>
            <a:pPr algn="just">
              <a:defRPr/>
            </a:pPr>
            <a:r>
              <a:rPr lang="ru-RU" sz="2200" dirty="0" smtClean="0">
                <a:latin typeface="Arial Narrow" panose="020B0606020202030204" pitchFamily="34" charset="0"/>
              </a:rPr>
              <a:t>в отношении предоставления субсидий юридическим и физическим лицам (за исключением госучреждений)</a:t>
            </a:r>
          </a:p>
          <a:p>
            <a:pPr algn="just">
              <a:defRPr/>
            </a:pPr>
            <a:r>
              <a:rPr lang="ru-RU" sz="22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в отношении составления и представления бюджетной отчетности главного администратора бюджетных средств</a:t>
            </a:r>
          </a:p>
          <a:p>
            <a:pPr marL="109537" indent="0" algn="just">
              <a:buFont typeface="Georgia" pitchFamily="18" charset="0"/>
              <a:buNone/>
              <a:defRPr/>
            </a:pPr>
            <a:endParaRPr lang="en-US" sz="2200" dirty="0" smtClean="0">
              <a:latin typeface="Arial Narrow" panose="020B0606020202030204" pitchFamily="34" charset="0"/>
            </a:endParaRPr>
          </a:p>
          <a:p>
            <a:pPr algn="just">
              <a:defRPr/>
            </a:pPr>
            <a:endParaRPr lang="en-US" sz="2200" dirty="0" smtClean="0"/>
          </a:p>
          <a:p>
            <a:pPr algn="just">
              <a:defRPr/>
            </a:pPr>
            <a:endParaRPr lang="en-US" sz="2200" dirty="0"/>
          </a:p>
          <a:p>
            <a:pPr>
              <a:buFont typeface="Georgia" pitchFamily="18" charset="0"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  <p:sp>
        <p:nvSpPr>
          <p:cNvPr id="2" name="Стрелка вниз 1"/>
          <p:cNvSpPr/>
          <p:nvPr/>
        </p:nvSpPr>
        <p:spPr>
          <a:xfrm>
            <a:off x="8486775" y="1047750"/>
            <a:ext cx="484188" cy="54292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511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Заголовок 4"/>
          <p:cNvSpPr>
            <a:spLocks noGrp="1"/>
          </p:cNvSpPr>
          <p:nvPr>
            <p:ph type="title" idx="4294967295"/>
          </p:nvPr>
        </p:nvSpPr>
        <p:spPr>
          <a:xfrm>
            <a:off x="666750" y="638175"/>
            <a:ext cx="8229600" cy="550863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latin typeface="Arial Narrow" panose="020B0606020202030204" pitchFamily="34" charset="0"/>
              </a:rPr>
              <a:t>Задачи органов внутреннего </a:t>
            </a:r>
            <a:r>
              <a:rPr lang="ru-RU" altLang="ru-RU" sz="2800" b="1" dirty="0" err="1" smtClean="0">
                <a:latin typeface="Arial Narrow" panose="020B0606020202030204" pitchFamily="34" charset="0"/>
              </a:rPr>
              <a:t>госфинконтроля</a:t>
            </a:r>
            <a:endParaRPr lang="ru-RU" altLang="ru-RU" sz="2800" b="1" dirty="0" smtClean="0">
              <a:latin typeface="Arial Narrow" panose="020B060602020203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987244382"/>
              </p:ext>
            </p:extLst>
          </p:nvPr>
        </p:nvGraphicFramePr>
        <p:xfrm>
          <a:off x="570230" y="1304925"/>
          <a:ext cx="7997825" cy="4556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254568-E965-4E45-99A2-3E933D0E7201}" type="slidenum">
              <a:rPr/>
              <a:pPr>
                <a:defRPr/>
              </a:pPr>
              <a:t>2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593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7342188" y="1588"/>
            <a:ext cx="1593850" cy="309562"/>
          </a:xfrm>
        </p:spPr>
        <p:txBody>
          <a:bodyPr/>
          <a:lstStyle/>
          <a:p>
            <a:pPr>
              <a:defRPr/>
            </a:pPr>
            <a:fld id="{6A124DBE-D47E-4211-B6D3-C0E4C62DFBE2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sp>
        <p:nvSpPr>
          <p:cNvPr id="52227" name="Rectangle 2"/>
          <p:cNvSpPr txBox="1">
            <a:spLocks noChangeArrowheads="1"/>
          </p:cNvSpPr>
          <p:nvPr/>
        </p:nvSpPr>
        <p:spPr bwMode="auto">
          <a:xfrm>
            <a:off x="503238" y="282575"/>
            <a:ext cx="83296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smtClean="0">
                <a:solidFill>
                  <a:srgbClr val="424456"/>
                </a:solidFill>
                <a:latin typeface="Arial" charset="0"/>
                <a:cs typeface="Arial" charset="0"/>
              </a:rPr>
              <a:t>Проведение аудиторских проверок</a:t>
            </a:r>
          </a:p>
        </p:txBody>
      </p:sp>
      <p:sp>
        <p:nvSpPr>
          <p:cNvPr id="52228" name="Line 3"/>
          <p:cNvSpPr>
            <a:spLocks noChangeShapeType="1"/>
          </p:cNvSpPr>
          <p:nvPr/>
        </p:nvSpPr>
        <p:spPr bwMode="auto">
          <a:xfrm>
            <a:off x="554038" y="855663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61963" y="1209675"/>
            <a:ext cx="8413750" cy="486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Arial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Аудиторские проверки (аудит) –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камеральные, выездные и комбинированные (двухчастные) с возможностью изучения любых документов, относящихся к сфере внутреннего финансового аудита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Процедуры аудита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 –</a:t>
            </a: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инспектирование, наблюдение, пересчет, запрос - подтверждение, аналитические процедуры</a:t>
            </a:r>
            <a:r>
              <a:rPr lang="en-US" sz="24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Документирование аудита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– программа и сведения о сроках и объеме проверки, сведения о результатах внутреннего финансового контроля, обращения</a:t>
            </a:r>
            <a:r>
              <a:rPr lang="ru-RU" sz="2400" dirty="0">
                <a:solidFill>
                  <a:prstClr val="black"/>
                </a:solidFill>
                <a:latin typeface="Arial Narrow" pitchFamily="34" charset="0"/>
              </a:rPr>
              <a:t>, первичные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документы, подтверждающие </a:t>
            </a:r>
            <a:r>
              <a:rPr lang="ru-RU" sz="2400" dirty="0">
                <a:solidFill>
                  <a:prstClr val="black"/>
                </a:solidFill>
                <a:latin typeface="Arial Narrow" pitchFamily="34" charset="0"/>
              </a:rPr>
              <a:t>выводы</a:t>
            </a: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Arial Narrow" pitchFamily="34" charset="0"/>
              </a:rPr>
              <a:t> Результат  проверки – </a:t>
            </a:r>
            <a:r>
              <a:rPr lang="ru-RU" sz="2400" dirty="0" smtClean="0">
                <a:solidFill>
                  <a:prstClr val="black"/>
                </a:solidFill>
                <a:latin typeface="Arial Narrow" pitchFamily="34" charset="0"/>
              </a:rPr>
              <a:t>акт, направляемый объекту аудита, по форме и в сроки, установленные главным администратором бюджетных средств</a:t>
            </a:r>
            <a:endParaRPr lang="ru-RU" sz="2400" dirty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4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en-US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r>
              <a:rPr lang="ru-RU" sz="2100" dirty="0" smtClean="0">
                <a:solidFill>
                  <a:prstClr val="black"/>
                </a:solidFill>
              </a:rPr>
              <a:t> </a:t>
            </a:r>
            <a:endParaRPr lang="ru-RU" sz="21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28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7342188" y="1588"/>
            <a:ext cx="1593850" cy="309562"/>
          </a:xfrm>
        </p:spPr>
        <p:txBody>
          <a:bodyPr/>
          <a:lstStyle/>
          <a:p>
            <a:pPr>
              <a:defRPr/>
            </a:pPr>
            <a:fld id="{E4A75B38-AF2E-4498-B3D6-085D2ACA7A16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53251" name="Rectangle 2"/>
          <p:cNvSpPr txBox="1">
            <a:spLocks noChangeArrowheads="1"/>
          </p:cNvSpPr>
          <p:nvPr/>
        </p:nvSpPr>
        <p:spPr bwMode="auto">
          <a:xfrm>
            <a:off x="503238" y="282575"/>
            <a:ext cx="832961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smtClean="0">
                <a:solidFill>
                  <a:srgbClr val="424456"/>
                </a:solidFill>
                <a:latin typeface="Arial" charset="0"/>
                <a:cs typeface="Arial" charset="0"/>
              </a:rPr>
              <a:t>ОТЧЕТНОСТЬ</a:t>
            </a:r>
          </a:p>
        </p:txBody>
      </p:sp>
      <p:sp>
        <p:nvSpPr>
          <p:cNvPr id="53252" name="Line 3"/>
          <p:cNvSpPr>
            <a:spLocks noChangeShapeType="1"/>
          </p:cNvSpPr>
          <p:nvPr/>
        </p:nvSpPr>
        <p:spPr bwMode="auto">
          <a:xfrm>
            <a:off x="554038" y="855663"/>
            <a:ext cx="8229600" cy="0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169863" y="1671638"/>
            <a:ext cx="2192337" cy="985837"/>
          </a:xfrm>
          <a:prstGeom prst="homePlate">
            <a:avLst/>
          </a:prstGeom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Отчеты 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руководителю 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169863" y="4292600"/>
            <a:ext cx="2192337" cy="985838"/>
          </a:xfrm>
          <a:prstGeom prst="homePlate">
            <a:avLst/>
          </a:prstGeom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Итоговый результат 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ВФА</a:t>
            </a:r>
          </a:p>
        </p:txBody>
      </p:sp>
      <p:sp>
        <p:nvSpPr>
          <p:cNvPr id="4" name="Овал 3"/>
          <p:cNvSpPr/>
          <p:nvPr/>
        </p:nvSpPr>
        <p:spPr>
          <a:xfrm>
            <a:off x="2526975" y="3929417"/>
            <a:ext cx="4201012" cy="171229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prstClr val="black"/>
                </a:solidFill>
              </a:rPr>
              <a:t>Годовая отчетность</a:t>
            </a:r>
          </a:p>
        </p:txBody>
      </p:sp>
      <p:sp>
        <p:nvSpPr>
          <p:cNvPr id="53258" name="TextBox 4"/>
          <p:cNvSpPr txBox="1">
            <a:spLocks noChangeArrowheads="1"/>
          </p:cNvSpPr>
          <p:nvPr/>
        </p:nvSpPr>
        <p:spPr bwMode="auto">
          <a:xfrm>
            <a:off x="2543175" y="1089025"/>
            <a:ext cx="790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Акт 1</a:t>
            </a:r>
          </a:p>
        </p:txBody>
      </p:sp>
      <p:sp>
        <p:nvSpPr>
          <p:cNvPr id="8" name="Левая фигурная скобка 7"/>
          <p:cNvSpPr/>
          <p:nvPr/>
        </p:nvSpPr>
        <p:spPr>
          <a:xfrm rot="16200000">
            <a:off x="2795588" y="1036637"/>
            <a:ext cx="306388" cy="8429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26975" y="1840819"/>
            <a:ext cx="929921" cy="6477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3263" name="TextBox 11"/>
          <p:cNvSpPr txBox="1">
            <a:spLocks noChangeArrowheads="1"/>
          </p:cNvSpPr>
          <p:nvPr/>
        </p:nvSpPr>
        <p:spPr bwMode="auto">
          <a:xfrm>
            <a:off x="3621088" y="1119188"/>
            <a:ext cx="790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Акт 2</a:t>
            </a:r>
          </a:p>
        </p:txBody>
      </p:sp>
      <p:sp>
        <p:nvSpPr>
          <p:cNvPr id="15" name="Левая фигурная скобка 14"/>
          <p:cNvSpPr/>
          <p:nvPr/>
        </p:nvSpPr>
        <p:spPr>
          <a:xfrm rot="16200000">
            <a:off x="3836988" y="1036637"/>
            <a:ext cx="306388" cy="8429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20995" y="1840819"/>
            <a:ext cx="929921" cy="6477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3268" name="TextBox 20"/>
          <p:cNvSpPr txBox="1">
            <a:spLocks noChangeArrowheads="1"/>
          </p:cNvSpPr>
          <p:nvPr/>
        </p:nvSpPr>
        <p:spPr bwMode="auto">
          <a:xfrm>
            <a:off x="4964113" y="1131888"/>
            <a:ext cx="841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Акт </a:t>
            </a:r>
            <a:r>
              <a:rPr lang="en-US" altLang="ru-RU" sz="18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N</a:t>
            </a:r>
            <a:endParaRPr lang="ru-RU" altLang="ru-RU" sz="18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22" name="Левая фигурная скобка 21"/>
          <p:cNvSpPr/>
          <p:nvPr/>
        </p:nvSpPr>
        <p:spPr>
          <a:xfrm rot="16200000">
            <a:off x="5180013" y="1047750"/>
            <a:ext cx="306387" cy="842963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885829" y="1830173"/>
            <a:ext cx="929921" cy="6477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3273" name="TextBox 9"/>
          <p:cNvSpPr txBox="1">
            <a:spLocks noChangeArrowheads="1"/>
          </p:cNvSpPr>
          <p:nvPr/>
        </p:nvSpPr>
        <p:spPr bwMode="auto">
          <a:xfrm>
            <a:off x="4481513" y="1795463"/>
            <a:ext cx="533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…..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2992438" y="2489200"/>
            <a:ext cx="731837" cy="143986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033838" y="2481263"/>
            <a:ext cx="0" cy="13763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886325" y="2478088"/>
            <a:ext cx="465138" cy="137953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трелка вправо 38"/>
          <p:cNvSpPr/>
          <p:nvPr/>
        </p:nvSpPr>
        <p:spPr>
          <a:xfrm>
            <a:off x="5886450" y="1724025"/>
            <a:ext cx="1047750" cy="80803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3278" name="TextBox 39"/>
          <p:cNvSpPr txBox="1">
            <a:spLocks noChangeArrowheads="1"/>
          </p:cNvSpPr>
          <p:nvPr/>
        </p:nvSpPr>
        <p:spPr bwMode="auto">
          <a:xfrm>
            <a:off x="7278688" y="855663"/>
            <a:ext cx="18653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Решения</a:t>
            </a:r>
            <a:r>
              <a:rPr lang="ru-RU" altLang="ru-RU" sz="16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о реализации выводов, предложений, рекомендаций</a:t>
            </a:r>
            <a:r>
              <a:rPr lang="en-US" altLang="ru-RU" sz="16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  <a:endParaRPr lang="ru-RU" altLang="ru-RU" sz="16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Привлечение</a:t>
            </a:r>
            <a:r>
              <a:rPr lang="ru-RU" altLang="ru-RU" sz="16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к ответственности</a:t>
            </a:r>
            <a:r>
              <a:rPr lang="en-US" altLang="ru-RU" sz="16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;</a:t>
            </a:r>
            <a:endParaRPr lang="ru-RU" altLang="ru-RU" sz="16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b="1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Направление</a:t>
            </a:r>
            <a:r>
              <a:rPr lang="ru-RU" altLang="ru-RU" sz="1600" smtClean="0">
                <a:solidFill>
                  <a:srgbClr val="000000"/>
                </a:solidFill>
                <a:latin typeface="Georgia" pitchFamily="18" charset="0"/>
                <a:cs typeface="Arial" charset="0"/>
              </a:rPr>
              <a:t> материалов в РФН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 smtClean="0">
              <a:solidFill>
                <a:srgbClr val="000000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34" name="Левая фигурная скобка 33"/>
          <p:cNvSpPr/>
          <p:nvPr/>
        </p:nvSpPr>
        <p:spPr>
          <a:xfrm>
            <a:off x="7058025" y="855663"/>
            <a:ext cx="247650" cy="254476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4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0C1E714B-1593-445B-BB0E-84127BA57A95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  <p:sp>
        <p:nvSpPr>
          <p:cNvPr id="20" name="Пятиугольник 19"/>
          <p:cNvSpPr/>
          <p:nvPr/>
        </p:nvSpPr>
        <p:spPr>
          <a:xfrm>
            <a:off x="492125" y="1752600"/>
            <a:ext cx="1939925" cy="2028825"/>
          </a:xfrm>
          <a:prstGeom prst="homePlate">
            <a:avLst>
              <a:gd name="adj" fmla="val 18085"/>
            </a:avLst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Обоснования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</a:rPr>
              <a:t>б</a:t>
            </a:r>
            <a:r>
              <a:rPr lang="ru-RU" dirty="0" smtClean="0">
                <a:solidFill>
                  <a:prstClr val="white"/>
                </a:solidFill>
              </a:rPr>
              <a:t>юджетных ассигнований,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ФЭО, ПСД,</a:t>
            </a:r>
          </a:p>
          <a:p>
            <a:pPr algn="ctr">
              <a:defRPr/>
            </a:pPr>
            <a:r>
              <a:rPr lang="ru-RU" dirty="0" err="1" smtClean="0">
                <a:solidFill>
                  <a:prstClr val="white"/>
                </a:solidFill>
              </a:rPr>
              <a:t>Распред-ие</a:t>
            </a:r>
            <a:r>
              <a:rPr lang="ru-RU" dirty="0" smtClean="0">
                <a:solidFill>
                  <a:prstClr val="white"/>
                </a:solidFill>
              </a:rPr>
              <a:t> БА и ЛБО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6" name="Пятиугольник 15"/>
          <p:cNvSpPr/>
          <p:nvPr/>
        </p:nvSpPr>
        <p:spPr>
          <a:xfrm>
            <a:off x="2584450" y="1752599"/>
            <a:ext cx="1939925" cy="2028825"/>
          </a:xfrm>
          <a:prstGeom prst="homePlate">
            <a:avLst>
              <a:gd name="adj" fmla="val 18085"/>
            </a:avLst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Планы-графики,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Бюджетные сметы, Кассовые 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планы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4676775" y="1752600"/>
            <a:ext cx="1939925" cy="2028825"/>
          </a:xfrm>
          <a:prstGeom prst="homePlate">
            <a:avLst>
              <a:gd name="adj" fmla="val 18085"/>
            </a:avLst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Контрактация,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Соглашения (договоры) о субсидиях, кредитах</a:t>
            </a:r>
          </a:p>
        </p:txBody>
      </p:sp>
      <p:sp>
        <p:nvSpPr>
          <p:cNvPr id="18" name="Пятиугольник 17"/>
          <p:cNvSpPr/>
          <p:nvPr/>
        </p:nvSpPr>
        <p:spPr>
          <a:xfrm>
            <a:off x="6781800" y="1752600"/>
            <a:ext cx="2154238" cy="2028825"/>
          </a:xfrm>
          <a:prstGeom prst="homePlate">
            <a:avLst>
              <a:gd name="adj" fmla="val 18085"/>
            </a:avLst>
          </a:prstGeom>
          <a:gradFill>
            <a:gsLst>
              <a:gs pos="0">
                <a:srgbClr val="92D050"/>
              </a:gs>
              <a:gs pos="100000">
                <a:srgbClr val="00B05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rgbClr val="ABAC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Денежные обязательства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Меры принуждения в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 отношении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контрагентов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" name="Пятно 1 1"/>
          <p:cNvSpPr/>
          <p:nvPr/>
        </p:nvSpPr>
        <p:spPr>
          <a:xfrm>
            <a:off x="736203" y="4400550"/>
            <a:ext cx="7985522" cy="2343150"/>
          </a:xfrm>
          <a:prstGeom prst="irregularSeal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990725" y="5156626"/>
            <a:ext cx="59490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Неэффективные и (или) Нецелевые расходы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Ущерб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764506" y="3771900"/>
            <a:ext cx="667544" cy="1181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4848225" y="3781424"/>
            <a:ext cx="559595" cy="118110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H="1">
            <a:off x="7258050" y="3781423"/>
            <a:ext cx="492921" cy="1104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831431" y="3781425"/>
            <a:ext cx="667544" cy="11811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3700" y="812800"/>
            <a:ext cx="8328025" cy="685800"/>
          </a:xfrm>
        </p:spPr>
        <p:txBody>
          <a:bodyPr/>
          <a:lstStyle/>
          <a:p>
            <a:pPr algn="ctr"/>
            <a:r>
              <a:rPr lang="en-US" altLang="ru-RU" sz="2400" b="1" dirty="0" smtClean="0">
                <a:latin typeface="Arial Narrow" pitchFamily="34" charset="0"/>
              </a:rPr>
              <a:t>C</a:t>
            </a:r>
            <a:r>
              <a:rPr lang="ru-RU" altLang="ru-RU" sz="2400" b="1" dirty="0" err="1" smtClean="0">
                <a:latin typeface="Arial Narrow" pitchFamily="34" charset="0"/>
              </a:rPr>
              <a:t>облюдение</a:t>
            </a:r>
            <a:r>
              <a:rPr lang="ru-RU" altLang="ru-RU" sz="2400" b="1" dirty="0" smtClean="0">
                <a:latin typeface="Arial Narrow" pitchFamily="34" charset="0"/>
              </a:rPr>
              <a:t> ГРБС (РБС), ПБС, ГАИФ (АИФ) установленных требований к процедурам</a:t>
            </a:r>
            <a:r>
              <a:rPr lang="en-US" altLang="ru-RU" sz="2400" b="1" dirty="0" smtClean="0">
                <a:latin typeface="Arial Narrow" pitchFamily="34" charset="0"/>
              </a:rPr>
              <a:t>:</a:t>
            </a:r>
            <a:endParaRPr lang="ru-RU" altLang="ru-RU" sz="2400" b="1" dirty="0" smtClean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6740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191315"/>
              </p:ext>
            </p:extLst>
          </p:nvPr>
        </p:nvGraphicFramePr>
        <p:xfrm>
          <a:off x="260350" y="841375"/>
          <a:ext cx="8488363" cy="5730875"/>
        </p:xfrm>
        <a:graphic>
          <a:graphicData uri="http://schemas.openxmlformats.org/drawingml/2006/table">
            <a:tbl>
              <a:tblPr/>
              <a:tblGrid>
                <a:gridCol w="3762375"/>
                <a:gridCol w="2805113"/>
                <a:gridCol w="1920875"/>
              </a:tblGrid>
              <a:tr h="434975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Бюджетные 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административной ответственности  (КоАП)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Бюджетные меры принуждения (БК)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16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порядка представления бюджетной отчетности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– несвоевременное представление и представление недостоверной информации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я долж. лиц – штраф 10-30 т.руб.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порядка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составления, утверждения и ведения </a:t>
                      </a: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бюджетных смет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запрета на предоставление бюджетных кредитов и субсидий 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20- 50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т.руб. </a:t>
                      </a: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Несоответствие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бюджетной росписи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сводной бюджетной росписи 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31763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запрета на размещение бюджетных средств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20- 50 т.руб.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Дисквалификация – 1- 2 года 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</a:t>
                      </a: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сроков обслуживания и погашения государственного (муниципального) долга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Несвоевременное доведение БА и ЛБО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до распорядителей, получателей бюджетных средств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10- 30 т.руб.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20-50 т. руб. 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порядка принятия бюджетных обязательств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срока направления ГРБС информации о результатах рассмотрения дела в суде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10-30 т.руб.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212725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порядка формирования государственного (муниципального) задания</a:t>
                      </a:r>
                    </a:p>
                  </a:txBody>
                  <a:tcPr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-----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  <p:sp>
        <p:nvSpPr>
          <p:cNvPr id="107576" name="Заголовок 1"/>
          <p:cNvSpPr txBox="1">
            <a:spLocks/>
          </p:cNvSpPr>
          <p:nvPr/>
        </p:nvSpPr>
        <p:spPr bwMode="auto">
          <a:xfrm>
            <a:off x="822325" y="338138"/>
            <a:ext cx="7772400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 Бюджетные правонарушения и ответственность за них (1)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C9ED512-C1CB-4525-8CF8-1CF85649DFBF}" type="slidenum">
              <a:rPr>
                <a:solidFill>
                  <a:prstClr val="white"/>
                </a:solidFill>
              </a:rPr>
              <a:pPr>
                <a:defRPr/>
              </a:pPr>
              <a:t>4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822325" y="338138"/>
            <a:ext cx="7772400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2400" b="1" dirty="0" smtClean="0">
                <a:latin typeface="Arial Narrow" pitchFamily="34" charset="0"/>
              </a:rPr>
              <a:t> Бюджетные правонарушения и ответственность за них (2)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20663" y="841375"/>
          <a:ext cx="8640762" cy="5799154"/>
        </p:xfrm>
        <a:graphic>
          <a:graphicData uri="http://schemas.openxmlformats.org/drawingml/2006/table">
            <a:tbl>
              <a:tblPr/>
              <a:tblGrid>
                <a:gridCol w="3024187"/>
                <a:gridCol w="2808288"/>
                <a:gridCol w="2808287"/>
              </a:tblGrid>
              <a:tr h="587214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Бюджетные 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административной ответственности  (КоАП)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Бюджетные меры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Принуждения (БК)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234416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Нецелевое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использование бюджетных средств – направление средств бюджетов на цели, несоответствующим Закону о бюджете, бюджетной росписи, смете, договорам (соглашениям)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Для долж. лиц – штраф 20-50 т.руб. или дисквалификация (1-3 лет);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Для юр.лиц – штраф 5%-25% от суммы  бюджетных средств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а) передача части полномочий ГРБС, ПБС;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б) бесспорное взыскание средств (только для финорганов)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в) приостановление м/б трансфертов 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53417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Невозврат либо несвоевременный возврат бюджетного кредита – нарушение срока возврата бюджетных средств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Для долж. лиц – штраф 20-50 (10-30) тыс.руб.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Для юр.лиц – штраф 5-25 (2-12) % от суммы бюджетных средств 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а) бесспорное взыскание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(только для финорганов)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б) приостановление м/б трансфертов 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043917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Неперечисление либо несвоевременное перечисление платы за пользование бюджетным кредитом - нарушение срока возврата бюджетных средств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я долж. лиц – штраф 10-30  (5-15) тыс.руб.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Для юр.лиц – штраф 5-25 (2-12)% от суммы бюджетных средств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а) бесспорное взыскание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(только для финорганов)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б) приостановление м/б трансфертов 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2918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условий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предоставления бюджетного кредита – нарушение порядка предоставления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долж. лиц – штраф 10-30 т.руб. или дисквалификация (1-2 года)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Для юр.лиц – штраф 2 – 12 %  от суммы бюджетных средств 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rowSpan="2"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а) бесспорное взыскание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(только для финорганов)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б) приостановление м/б трансфертов 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7241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условий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предоставления межбюджетных трансфертов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241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условий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предоставления 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бюджетных инвестиций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Для долж. лиц – штраф 10-30 т.руб. или дисквалификация  (1-2 года);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Для юр.лиц – штраф 2%-12% от суммы бюджетных средств 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7241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Нарушение условий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предоставления субсидии</a:t>
                      </a:r>
                    </a:p>
                  </a:txBody>
                  <a:tcPr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-----</a:t>
                      </a:r>
                    </a:p>
                  </a:txBody>
                  <a:tcPr marL="90000" marT="45710" marB="4571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6D24DD-BEFB-423B-B09B-C65970B1D68B}" type="slidenum">
              <a:rPr>
                <a:solidFill>
                  <a:prstClr val="white"/>
                </a:solidFill>
              </a:rPr>
              <a:pPr>
                <a:defRPr/>
              </a:pPr>
              <a:t>5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6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602677"/>
              </p:ext>
            </p:extLst>
          </p:nvPr>
        </p:nvGraphicFramePr>
        <p:xfrm>
          <a:off x="342898" y="950230"/>
          <a:ext cx="8524875" cy="5907770"/>
        </p:xfrm>
        <a:graphic>
          <a:graphicData uri="http://schemas.openxmlformats.org/drawingml/2006/table">
            <a:tbl>
              <a:tblPr/>
              <a:tblGrid>
                <a:gridCol w="3780153"/>
                <a:gridCol w="1677672"/>
                <a:gridCol w="3067050"/>
              </a:tblGrid>
              <a:tr h="439737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Штрафы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принуждения (44-ФЗ)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53412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Включение в план закупок объекта и (или) объектов, не соответствующих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целям осуществления закупок,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повлекшее признание объектов  необоснованными до заключения контракта, 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штраф 20-50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.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 закупок до извещения</a:t>
                      </a: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347549"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после заключения контракта</a:t>
                      </a: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Иск в суд о расторжении контракта</a:t>
                      </a: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53412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Включение в план закупок объекта и (или) объектов, не соответствующих установленным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нормативным затратам,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повлекшее признание объектов  необоснованными до заключения контракта</a:t>
                      </a: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20-50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 закупок до извещения</a:t>
                      </a: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472413"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после заключения контракта</a:t>
                      </a:r>
                    </a:p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Иск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в суд о расторжении контракта</a:t>
                      </a:r>
                      <a:endParaRPr lang="ru-RU" sz="1400" dirty="0" smtClean="0">
                        <a:latin typeface="Arial Narrow" panose="020B0606020202030204" pitchFamily="34" charset="0"/>
                      </a:endParaRP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853412"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Включение в план-график объекта и (или) объектов, не соответствующих установленным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требованиям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к закупаемым товару, работе, услуги и (или) нормативным затратам</a:t>
                      </a: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20-50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план-график до извещения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Иск в суд о расторжении контракта</a:t>
                      </a: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1234411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Включение в план-график начальной (максимальной)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цены контракта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, в отношении которой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нет обоснования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или оно не соответствует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установленным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требованиям, повлекшее признание закупки необоснованной до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до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заключения контракта</a:t>
                      </a: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 20-50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 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 о внесении изменений в план-график до извещения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472413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после заключения контракта</a:t>
                      </a: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 vMerge="1"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Иск в суд о расторжении контракта, если нарушение приведет к перерасходу</a:t>
                      </a:r>
                    </a:p>
                  </a:txBody>
                  <a:tcPr marL="90000" marT="45707" marB="45707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</a:tbl>
          </a:graphicData>
        </a:graphic>
      </p:graphicFrame>
      <p:sp>
        <p:nvSpPr>
          <p:cNvPr id="114732" name="Заголовок 1"/>
          <p:cNvSpPr txBox="1">
            <a:spLocks/>
          </p:cNvSpPr>
          <p:nvPr/>
        </p:nvSpPr>
        <p:spPr bwMode="auto">
          <a:xfrm>
            <a:off x="-428626" y="344488"/>
            <a:ext cx="10067925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 Нарушения в сфере закупок и ответственность за них (1)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(законопроект Правительства по новым статьям КоАП 7.29.3 и 7.32)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C9A1A9E-5035-4670-B151-36133368F857}" type="slidenum">
              <a:rPr>
                <a:solidFill>
                  <a:prstClr val="white"/>
                </a:solidFill>
              </a:rPr>
              <a:pPr>
                <a:defRPr/>
              </a:pPr>
              <a:t>6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30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965418"/>
              </p:ext>
            </p:extLst>
          </p:nvPr>
        </p:nvGraphicFramePr>
        <p:xfrm>
          <a:off x="293688" y="998538"/>
          <a:ext cx="8486775" cy="5754687"/>
        </p:xfrm>
        <a:graphic>
          <a:graphicData uri="http://schemas.openxmlformats.org/drawingml/2006/table">
            <a:tbl>
              <a:tblPr/>
              <a:tblGrid>
                <a:gridCol w="3992609"/>
                <a:gridCol w="1990353"/>
                <a:gridCol w="2503813"/>
              </a:tblGrid>
              <a:tr h="853490"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Правонарушения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административной ответственности  (КоАП)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 Narrow" pitchFamily="34" charset="0"/>
                        </a:rPr>
                        <a:t>Меры принуждения (44-ФЗ)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72468"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Несоблюдение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порядка и формы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обоснования закупок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10 т. руб.</a:t>
                      </a:r>
                    </a:p>
                  </a:txBody>
                  <a:tcPr marL="91423" marR="91423" marT="45723" marB="45723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Предписание</a:t>
                      </a: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2979">
                <a:tc>
                  <a:txBody>
                    <a:bodyPr/>
                    <a:lstStyle/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Размещение информации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о необоснованной закупке до исполнения предписания по устранению нарушения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штраф 30 т. руб.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----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297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Неисполнение заказчиком обязанности по проведению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экспертизы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поставленного товара, результатов выполненной работы, оказанной услуги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штраф 20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. 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91423" marR="91423" marT="45723" marB="45723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662979"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just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Неприменение 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мер ответственности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и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несовершение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заказчиком иных действий, предусмотренных контрактом в случае нарушения условий контракта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30 - 50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----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D1DA"/>
                    </a:solidFill>
                  </a:tcPr>
                </a:tc>
              </a:tr>
              <a:tr h="563400">
                <a:tc>
                  <a:txBody>
                    <a:bodyPr/>
                    <a:lstStyle/>
                    <a:p>
                      <a:pPr algn="just"/>
                      <a:r>
                        <a:rPr lang="ru-RU" b="1" dirty="0" smtClean="0"/>
                        <a:t>  </a:t>
                      </a:r>
                      <a:r>
                        <a:rPr lang="ru-RU" sz="1400" b="1" baseline="0" dirty="0" smtClean="0">
                          <a:latin typeface="Arial Narrow" panose="020B0606020202030204" pitchFamily="34" charset="0"/>
                        </a:rPr>
                        <a:t> Поставка 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товара (работы, услуги), не соответствующая  показателям  плана-графика</a:t>
                      </a:r>
                    </a:p>
                    <a:p>
                      <a:pPr algn="just"/>
                      <a:r>
                        <a:rPr lang="ru-RU" baseline="0" dirty="0" smtClean="0"/>
                        <a:t>  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Заключение (изменение) контракта, влекущее </a:t>
                      </a:r>
                      <a:r>
                        <a:rPr lang="ru-RU" sz="1400" b="1" baseline="0" dirty="0" smtClean="0">
                          <a:latin typeface="Arial Narrow" panose="020B0606020202030204" pitchFamily="34" charset="0"/>
                        </a:rPr>
                        <a:t>ущерб</a:t>
                      </a:r>
                      <a:endParaRPr lang="ru-RU" b="1" dirty="0"/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штраф 30 - 50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т.руб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 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>
                      <a:lvl1pPr indent="179388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ts val="300"/>
                        </a:spcBef>
                        <a:buClr>
                          <a:schemeClr val="accent2"/>
                        </a:buClr>
                        <a:buFont typeface="Georgia" pitchFamily="18" charset="0"/>
                        <a:defRPr sz="2200">
                          <a:solidFill>
                            <a:schemeClr val="accent2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ts val="300"/>
                        </a:spcBef>
                        <a:buClr>
                          <a:schemeClr val="accent1"/>
                        </a:buClr>
                        <a:buFont typeface="Wingdings 2" pitchFamily="18" charset="2"/>
                        <a:defRPr sz="2000">
                          <a:solidFill>
                            <a:schemeClr val="accent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ts val="300"/>
                        </a:spcBef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A04DA3"/>
                        </a:buClr>
                        <a:buFont typeface="Georgia" pitchFamily="18" charset="0"/>
                        <a:defRPr>
                          <a:solidFill>
                            <a:srgbClr val="A04DA3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179388" algn="ctr" defTabSz="914400" rtl="0" eaLnBrk="1" fontAlgn="base" latinLnBrk="0" hangingPunct="1">
                        <a:lnSpc>
                          <a:spcPts val="1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??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Уведомление в казначейство до оплаты денежных обязательств  в случаях крупных закупок</a:t>
                      </a:r>
                      <a:r>
                        <a:rPr kumimoji="0" lang="en-US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??</a:t>
                      </a: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</a:rPr>
                        <a:t> 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85349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  Нарушение срока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утверждения, размещения в ЕИС плана закупок, плана-графика закупок (вносимых в него изменений)</a:t>
                      </a:r>
                      <a:endParaRPr lang="ru-RU" sz="1400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штраф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5-30 т. руб.</a:t>
                      </a:r>
                      <a:endParaRPr lang="ru-RU" sz="1400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</a:t>
                      </a:r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----</a:t>
                      </a:r>
                      <a:endParaRPr lang="ru-RU" sz="1400" dirty="0">
                        <a:latin typeface="Arial Narrow" panose="020B0606020202030204" pitchFamily="34" charset="0"/>
                      </a:endParaRP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  <a:tr h="542389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  Повторное неисполнение предписания</a:t>
                      </a:r>
                      <a:r>
                        <a:rPr lang="ru-RU" sz="1400" baseline="0" dirty="0" smtClean="0">
                          <a:latin typeface="Arial Narrow" panose="020B0606020202030204" pitchFamily="34" charset="0"/>
                        </a:rPr>
                        <a:t> по устранению аналогичного нарушения в течение года</a:t>
                      </a:r>
                      <a:endParaRPr lang="ru-RU" sz="1400" dirty="0">
                        <a:latin typeface="Arial Narrow" panose="020B0606020202030204" pitchFamily="34" charset="0"/>
                      </a:endParaRP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дисквалификация</a:t>
                      </a:r>
                    </a:p>
                  </a:txBody>
                  <a:tcPr marL="9142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 Narrow" panose="020B0606020202030204" pitchFamily="34" charset="0"/>
                        </a:rPr>
                        <a:t>  ----</a:t>
                      </a:r>
                    </a:p>
                  </a:txBody>
                  <a:tcPr marL="89983" marR="91423" marT="45723" marB="45723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9ED"/>
                    </a:solidFill>
                  </a:tcPr>
                </a:tc>
              </a:tr>
            </a:tbl>
          </a:graphicData>
        </a:graphic>
      </p:graphicFrame>
      <p:sp>
        <p:nvSpPr>
          <p:cNvPr id="115752" name="Заголовок 1"/>
          <p:cNvSpPr txBox="1">
            <a:spLocks/>
          </p:cNvSpPr>
          <p:nvPr/>
        </p:nvSpPr>
        <p:spPr bwMode="auto">
          <a:xfrm>
            <a:off x="650875" y="392113"/>
            <a:ext cx="77724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400" b="1" dirty="0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 Нарушения в сфере закупок и ответственность за них (2) 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sz="2000" b="1" dirty="0" smtClean="0">
                <a:solidFill>
                  <a:srgbClr val="424456"/>
                </a:solidFill>
                <a:latin typeface="Arial Narrow" pitchFamily="34" charset="0"/>
                <a:cs typeface="Arial" charset="0"/>
              </a:rPr>
              <a:t>(законопроект Правительства по новым статьям КоАП 7.29.3 и 7.32)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60BAB5-5E9D-4B70-B3B0-8A8A65025C3F}" type="slidenum">
              <a:rPr>
                <a:solidFill>
                  <a:prstClr val="white"/>
                </a:solidFill>
              </a:rPr>
              <a:pPr>
                <a:defRPr/>
              </a:pPr>
              <a:t>7</a:t>
            </a:fld>
            <a:endParaRPr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726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323850" y="1192213"/>
            <a:ext cx="3168650" cy="5256212"/>
            <a:chOff x="323850" y="1268413"/>
            <a:chExt cx="3168650" cy="5256212"/>
          </a:xfrm>
        </p:grpSpPr>
        <p:sp>
          <p:nvSpPr>
            <p:cNvPr id="103451" name="AutoShape 3"/>
            <p:cNvSpPr>
              <a:spLocks noChangeArrowheads="1"/>
            </p:cNvSpPr>
            <p:nvPr/>
          </p:nvSpPr>
          <p:spPr bwMode="auto">
            <a:xfrm>
              <a:off x="323850" y="1628775"/>
              <a:ext cx="3168650" cy="489585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C0C0C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99CC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C0504D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103452" name="Text Box 5"/>
            <p:cNvSpPr txBox="1">
              <a:spLocks noChangeArrowheads="1"/>
            </p:cNvSpPr>
            <p:nvPr/>
          </p:nvSpPr>
          <p:spPr bwMode="auto">
            <a:xfrm>
              <a:off x="671262" y="1268413"/>
              <a:ext cx="2808782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Бюджетные правоотношения</a:t>
              </a:r>
            </a:p>
          </p:txBody>
        </p:sp>
        <p:sp>
          <p:nvSpPr>
            <p:cNvPr id="103453" name="AutoShape 6"/>
            <p:cNvSpPr>
              <a:spLocks noChangeArrowheads="1"/>
            </p:cNvSpPr>
            <p:nvPr/>
          </p:nvSpPr>
          <p:spPr bwMode="auto">
            <a:xfrm>
              <a:off x="468313" y="2349500"/>
              <a:ext cx="2879725" cy="158432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           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Главные администраторы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бюджетных средств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(распорядители, получатели,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администраторы доходов бюджета,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администраторы источников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финансирования дефицита бюджета)</a:t>
              </a:r>
              <a:r>
                <a:rPr lang="ru-RU" altLang="ru-RU" sz="16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128007" name="AutoShape 7"/>
            <p:cNvSpPr>
              <a:spLocks noChangeArrowheads="1"/>
            </p:cNvSpPr>
            <p:nvPr/>
          </p:nvSpPr>
          <p:spPr bwMode="auto">
            <a:xfrm>
              <a:off x="755650" y="1700213"/>
              <a:ext cx="2438400" cy="288925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u="sng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  <a:cs typeface="Arial" charset="0"/>
                </a:rPr>
                <a:t>Участники бюджетного процесса</a:t>
              </a:r>
            </a:p>
          </p:txBody>
        </p:sp>
        <p:sp>
          <p:nvSpPr>
            <p:cNvPr id="103455" name="AutoShape 8"/>
            <p:cNvSpPr>
              <a:spLocks noChangeArrowheads="1"/>
            </p:cNvSpPr>
            <p:nvPr/>
          </p:nvSpPr>
          <p:spPr bwMode="auto">
            <a:xfrm>
              <a:off x="468313" y="5300663"/>
              <a:ext cx="2879725" cy="360362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Государственные внебюджетные фонды</a:t>
              </a:r>
            </a:p>
          </p:txBody>
        </p:sp>
        <p:sp>
          <p:nvSpPr>
            <p:cNvPr id="103456" name="AutoShape 9"/>
            <p:cNvSpPr>
              <a:spLocks noChangeAspect="1" noChangeArrowheads="1"/>
            </p:cNvSpPr>
            <p:nvPr/>
          </p:nvSpPr>
          <p:spPr bwMode="auto">
            <a:xfrm>
              <a:off x="468313" y="4221163"/>
              <a:ext cx="2736850" cy="758825"/>
            </a:xfrm>
            <a:prstGeom prst="roundRect">
              <a:avLst>
                <a:gd name="adj" fmla="val 16667"/>
              </a:avLst>
            </a:prstGeom>
            <a:solidFill>
              <a:srgbClr val="CC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Финансовые органы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в части межбюджетных трансфертов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 и бюджетных кредитов</a:t>
              </a:r>
            </a:p>
          </p:txBody>
        </p:sp>
        <p:sp>
          <p:nvSpPr>
            <p:cNvPr id="103457" name="AutoShape 24"/>
            <p:cNvSpPr>
              <a:spLocks noChangeArrowheads="1"/>
            </p:cNvSpPr>
            <p:nvPr/>
          </p:nvSpPr>
          <p:spPr bwMode="auto">
            <a:xfrm>
              <a:off x="900113" y="2060575"/>
              <a:ext cx="2303462" cy="21590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Объекты контроля</a:t>
              </a:r>
            </a:p>
          </p:txBody>
        </p:sp>
      </p:grpSp>
      <p:grpSp>
        <p:nvGrpSpPr>
          <p:cNvPr id="5" name="Группа 4"/>
          <p:cNvGrpSpPr>
            <a:grpSpLocks/>
          </p:cNvGrpSpPr>
          <p:nvPr/>
        </p:nvGrpSpPr>
        <p:grpSpPr bwMode="auto">
          <a:xfrm>
            <a:off x="3563938" y="2705100"/>
            <a:ext cx="1728787" cy="3960813"/>
            <a:chOff x="3563938" y="2781300"/>
            <a:chExt cx="1728787" cy="3960813"/>
          </a:xfrm>
        </p:grpSpPr>
        <p:sp>
          <p:nvSpPr>
            <p:cNvPr id="103448" name="AutoShape 20"/>
            <p:cNvSpPr>
              <a:spLocks noChangeArrowheads="1"/>
            </p:cNvSpPr>
            <p:nvPr/>
          </p:nvSpPr>
          <p:spPr bwMode="auto">
            <a:xfrm>
              <a:off x="3563938" y="4508500"/>
              <a:ext cx="1728787" cy="1512888"/>
            </a:xfrm>
            <a:prstGeom prst="leftRightArrow">
              <a:avLst>
                <a:gd name="adj1" fmla="val 71759"/>
                <a:gd name="adj2" fmla="val 20632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b="1" smtClean="0">
                  <a:solidFill>
                    <a:srgbClr val="000000"/>
                  </a:solidFill>
                  <a:cs typeface="Arial" charset="0"/>
                </a:rPr>
                <a:t>Договор о предоставлении средств из бюджета</a:t>
              </a:r>
            </a:p>
          </p:txBody>
        </p:sp>
        <p:sp>
          <p:nvSpPr>
            <p:cNvPr id="103449" name="AutoShape 17"/>
            <p:cNvSpPr>
              <a:spLocks noChangeArrowheads="1"/>
            </p:cNvSpPr>
            <p:nvPr/>
          </p:nvSpPr>
          <p:spPr bwMode="auto">
            <a:xfrm>
              <a:off x="3635375" y="6021388"/>
              <a:ext cx="1643063" cy="720725"/>
            </a:xfrm>
            <a:prstGeom prst="flowChartProcess">
              <a:avLst/>
            </a:prstGeom>
            <a:solidFill>
              <a:srgbClr val="FFFF99"/>
            </a:solidFill>
            <a:ln w="127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Контроль как обязательное условие договора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(требование БК РФ)</a:t>
              </a:r>
            </a:p>
          </p:txBody>
        </p:sp>
        <p:sp>
          <p:nvSpPr>
            <p:cNvPr id="103450" name="AutoShape 27"/>
            <p:cNvSpPr>
              <a:spLocks noChangeArrowheads="1"/>
            </p:cNvSpPr>
            <p:nvPr/>
          </p:nvSpPr>
          <p:spPr bwMode="auto">
            <a:xfrm>
              <a:off x="3635375" y="2781300"/>
              <a:ext cx="1584325" cy="792163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cs typeface="Arial" charset="0"/>
                </a:rPr>
                <a:t>Без договора</a:t>
              </a:r>
            </a:p>
          </p:txBody>
        </p:sp>
      </p:grpSp>
      <p:grpSp>
        <p:nvGrpSpPr>
          <p:cNvPr id="3" name="Группа 2"/>
          <p:cNvGrpSpPr>
            <a:grpSpLocks/>
          </p:cNvGrpSpPr>
          <p:nvPr/>
        </p:nvGrpSpPr>
        <p:grpSpPr bwMode="auto">
          <a:xfrm>
            <a:off x="5364163" y="1192213"/>
            <a:ext cx="3600450" cy="5256212"/>
            <a:chOff x="5364163" y="1268413"/>
            <a:chExt cx="3600450" cy="5256212"/>
          </a:xfrm>
        </p:grpSpPr>
        <p:sp>
          <p:nvSpPr>
            <p:cNvPr id="103431" name="AutoShape 10"/>
            <p:cNvSpPr>
              <a:spLocks noChangeArrowheads="1"/>
            </p:cNvSpPr>
            <p:nvPr/>
          </p:nvSpPr>
          <p:spPr bwMode="auto">
            <a:xfrm>
              <a:off x="5508625" y="1628775"/>
              <a:ext cx="2951163" cy="489585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99CC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99CC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b" anchorCtr="1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600" b="1" i="1" smtClean="0">
                <a:solidFill>
                  <a:srgbClr val="C0504D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103432" name="Text Box 11"/>
            <p:cNvSpPr txBox="1">
              <a:spLocks noChangeArrowheads="1"/>
            </p:cNvSpPr>
            <p:nvPr/>
          </p:nvSpPr>
          <p:spPr bwMode="auto">
            <a:xfrm>
              <a:off x="5495593" y="1268413"/>
              <a:ext cx="2826415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b="1" i="1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Гражданские правоотношения</a:t>
              </a:r>
            </a:p>
          </p:txBody>
        </p:sp>
        <p:sp>
          <p:nvSpPr>
            <p:cNvPr id="103433" name="AutoShape 13"/>
            <p:cNvSpPr>
              <a:spLocks noChangeArrowheads="1"/>
            </p:cNvSpPr>
            <p:nvPr/>
          </p:nvSpPr>
          <p:spPr bwMode="auto">
            <a:xfrm>
              <a:off x="5651500" y="2852613"/>
              <a:ext cx="2665413" cy="360363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Унитарные предприятия</a:t>
              </a:r>
            </a:p>
          </p:txBody>
        </p:sp>
        <p:sp>
          <p:nvSpPr>
            <p:cNvPr id="103434" name="AutoShape 14"/>
            <p:cNvSpPr>
              <a:spLocks noChangeArrowheads="1"/>
            </p:cNvSpPr>
            <p:nvPr/>
          </p:nvSpPr>
          <p:spPr bwMode="auto">
            <a:xfrm>
              <a:off x="5621337" y="4641026"/>
              <a:ext cx="2665413" cy="6127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Индивидуальные предприниматели,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физ.лица - производители товаров,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работ и услуг</a:t>
              </a:r>
            </a:p>
          </p:txBody>
        </p:sp>
        <p:sp>
          <p:nvSpPr>
            <p:cNvPr id="103435" name="AutoShape 15"/>
            <p:cNvSpPr>
              <a:spLocks noChangeArrowheads="1"/>
            </p:cNvSpPr>
            <p:nvPr/>
          </p:nvSpPr>
          <p:spPr bwMode="auto">
            <a:xfrm>
              <a:off x="5643563" y="3212976"/>
              <a:ext cx="2665412" cy="35877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Госкорпорации (госкомпании)</a:t>
              </a:r>
            </a:p>
          </p:txBody>
        </p:sp>
        <p:sp>
          <p:nvSpPr>
            <p:cNvPr id="128016" name="AutoShape 16"/>
            <p:cNvSpPr>
              <a:spLocks noChangeArrowheads="1"/>
            </p:cNvSpPr>
            <p:nvPr/>
          </p:nvSpPr>
          <p:spPr bwMode="auto">
            <a:xfrm>
              <a:off x="5795963" y="1557338"/>
              <a:ext cx="2316162" cy="360362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ru-RU" sz="1600" u="sng">
                  <a:solidFill>
                    <a:prstClr val="black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 Narrow" pitchFamily="34" charset="0"/>
                  <a:cs typeface="Arial" charset="0"/>
                </a:rPr>
                <a:t>Хозяйствующие субъекты</a:t>
              </a:r>
            </a:p>
          </p:txBody>
        </p:sp>
        <p:sp>
          <p:nvSpPr>
            <p:cNvPr id="103437" name="AutoShape 21"/>
            <p:cNvSpPr>
              <a:spLocks noChangeArrowheads="1"/>
            </p:cNvSpPr>
            <p:nvPr/>
          </p:nvSpPr>
          <p:spPr bwMode="auto">
            <a:xfrm>
              <a:off x="5643564" y="3573016"/>
              <a:ext cx="2673350" cy="36011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2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Хозяйственные товарищества и общества с участием ППО в уставных капиталах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  <p:sp>
          <p:nvSpPr>
            <p:cNvPr id="103438" name="Rectangle 22"/>
            <p:cNvSpPr>
              <a:spLocks noChangeArrowheads="1"/>
            </p:cNvSpPr>
            <p:nvPr/>
          </p:nvSpPr>
          <p:spPr bwMode="auto">
            <a:xfrm rot="10800000">
              <a:off x="8675688" y="2133600"/>
              <a:ext cx="288925" cy="3279775"/>
            </a:xfrm>
            <a:prstGeom prst="rect">
              <a:avLst/>
            </a:prstGeom>
            <a:solidFill>
              <a:srgbClr val="FFFFFF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cs typeface="Arial" charset="0"/>
                </a:rPr>
                <a:t>Получатели средств из бюджета</a:t>
              </a:r>
            </a:p>
          </p:txBody>
        </p:sp>
        <p:sp>
          <p:nvSpPr>
            <p:cNvPr id="103439" name="AutoShape 23"/>
            <p:cNvSpPr>
              <a:spLocks noChangeArrowheads="1"/>
            </p:cNvSpPr>
            <p:nvPr/>
          </p:nvSpPr>
          <p:spPr bwMode="auto">
            <a:xfrm>
              <a:off x="5724525" y="1844824"/>
              <a:ext cx="2303463" cy="215900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bg2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6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Объекты контроля</a:t>
              </a:r>
            </a:p>
          </p:txBody>
        </p:sp>
        <p:sp>
          <p:nvSpPr>
            <p:cNvPr id="103440" name="AutoShape 25"/>
            <p:cNvSpPr>
              <a:spLocks noChangeArrowheads="1"/>
            </p:cNvSpPr>
            <p:nvPr/>
          </p:nvSpPr>
          <p:spPr bwMode="auto">
            <a:xfrm>
              <a:off x="5651500" y="6000568"/>
              <a:ext cx="2665413" cy="36036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Кредитные организации</a:t>
              </a:r>
            </a:p>
          </p:txBody>
        </p:sp>
        <p:sp>
          <p:nvSpPr>
            <p:cNvPr id="103441" name="AutoShape 26"/>
            <p:cNvSpPr>
              <a:spLocks noChangeArrowheads="1"/>
            </p:cNvSpPr>
            <p:nvPr/>
          </p:nvSpPr>
          <p:spPr bwMode="auto">
            <a:xfrm>
              <a:off x="5651500" y="5303838"/>
              <a:ext cx="2665413" cy="64770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Фонды, общественные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и религиозные организации,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частные учреждения, кооперативы</a:t>
              </a:r>
            </a:p>
          </p:txBody>
        </p:sp>
        <p:sp>
          <p:nvSpPr>
            <p:cNvPr id="6168" name="AutoShape 28"/>
            <p:cNvSpPr>
              <a:spLocks/>
            </p:cNvSpPr>
            <p:nvPr/>
          </p:nvSpPr>
          <p:spPr bwMode="auto">
            <a:xfrm>
              <a:off x="8459788" y="2276475"/>
              <a:ext cx="215900" cy="4176713"/>
            </a:xfrm>
            <a:prstGeom prst="rightBrace">
              <a:avLst>
                <a:gd name="adj1" fmla="val 161213"/>
                <a:gd name="adj2" fmla="val 50000"/>
              </a:avLst>
            </a:prstGeom>
            <a:ln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wrap="none" anchor="ctr"/>
            <a:lstStyle/>
            <a:p>
              <a:pPr algn="ctr" eaLnBrk="0" hangingPunct="0">
                <a:defRPr/>
              </a:pPr>
              <a:endParaRPr lang="ru-RU" sz="2400">
                <a:solidFill>
                  <a:prstClr val="black"/>
                </a:solidFill>
              </a:endParaRPr>
            </a:p>
          </p:txBody>
        </p:sp>
        <p:sp>
          <p:nvSpPr>
            <p:cNvPr id="103443" name="AutoShape 29"/>
            <p:cNvSpPr>
              <a:spLocks noChangeArrowheads="1"/>
            </p:cNvSpPr>
            <p:nvPr/>
          </p:nvSpPr>
          <p:spPr bwMode="auto">
            <a:xfrm>
              <a:off x="5651500" y="2492251"/>
              <a:ext cx="2665413" cy="360362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Автономные учреждения</a:t>
              </a:r>
            </a:p>
          </p:txBody>
        </p:sp>
        <p:sp>
          <p:nvSpPr>
            <p:cNvPr id="103444" name="AutoShape 30"/>
            <p:cNvSpPr>
              <a:spLocks noChangeArrowheads="1"/>
            </p:cNvSpPr>
            <p:nvPr/>
          </p:nvSpPr>
          <p:spPr bwMode="auto">
            <a:xfrm>
              <a:off x="5651500" y="2131888"/>
              <a:ext cx="2665413" cy="360363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4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Бюджетные учреждения</a:t>
              </a:r>
            </a:p>
          </p:txBody>
        </p:sp>
        <p:sp>
          <p:nvSpPr>
            <p:cNvPr id="103445" name="AutoShape 32"/>
            <p:cNvSpPr>
              <a:spLocks/>
            </p:cNvSpPr>
            <p:nvPr/>
          </p:nvSpPr>
          <p:spPr bwMode="auto">
            <a:xfrm>
              <a:off x="5364163" y="4221163"/>
              <a:ext cx="144462" cy="2087562"/>
            </a:xfrm>
            <a:prstGeom prst="leftBrace">
              <a:avLst>
                <a:gd name="adj1" fmla="val 120422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446" name="AutoShape 33"/>
            <p:cNvSpPr>
              <a:spLocks/>
            </p:cNvSpPr>
            <p:nvPr/>
          </p:nvSpPr>
          <p:spPr bwMode="auto">
            <a:xfrm>
              <a:off x="5364163" y="2276475"/>
              <a:ext cx="144462" cy="1497013"/>
            </a:xfrm>
            <a:prstGeom prst="leftBrace">
              <a:avLst>
                <a:gd name="adj1" fmla="val 103867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2400" smtClean="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03447" name="AutoShape 21"/>
            <p:cNvSpPr>
              <a:spLocks noChangeArrowheads="1"/>
            </p:cNvSpPr>
            <p:nvPr/>
          </p:nvSpPr>
          <p:spPr bwMode="auto">
            <a:xfrm>
              <a:off x="5651500" y="4221088"/>
              <a:ext cx="2673350" cy="360115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lvl1pPr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•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ts val="300"/>
                </a:spcBef>
                <a:buClr>
                  <a:schemeClr val="accent2"/>
                </a:buClr>
                <a:buFont typeface="Georgia" pitchFamily="18" charset="0"/>
                <a:buChar char="▫"/>
                <a:defRPr sz="2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400">
                  <a:solidFill>
                    <a:schemeClr val="accent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ts val="300"/>
                </a:spcBef>
                <a:buClr>
                  <a:schemeClr val="accent1"/>
                </a:buClr>
                <a:buFont typeface="Wingdings 2" pitchFamily="18" charset="2"/>
                <a:buChar char=""/>
                <a:defRPr sz="2200">
                  <a:solidFill>
                    <a:schemeClr val="accent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ts val="300"/>
                </a:spcBef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ts val="300"/>
                </a:spcBef>
                <a:spcAft>
                  <a:spcPct val="0"/>
                </a:spcAft>
                <a:buClr>
                  <a:srgbClr val="A04DA3"/>
                </a:buClr>
                <a:buFont typeface="Georgia" pitchFamily="18" charset="0"/>
                <a:buChar char="▫"/>
                <a:defRPr sz="2000">
                  <a:solidFill>
                    <a:srgbClr val="A04DA3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2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ru-RU" altLang="ru-RU" sz="1200" smtClean="0">
                  <a:solidFill>
                    <a:srgbClr val="000000"/>
                  </a:solidFill>
                  <a:latin typeface="Arial Narrow" pitchFamily="34" charset="0"/>
                  <a:cs typeface="Arial" charset="0"/>
                </a:rPr>
                <a:t>Хозяйственные товарищества и общества без участия ППО в уставных капиталах </a:t>
              </a:r>
            </a:p>
            <a:p>
              <a:pPr algn="ctr">
                <a:spcBef>
                  <a:spcPct val="0"/>
                </a:spcBef>
                <a:buClrTx/>
                <a:buFontTx/>
                <a:buNone/>
              </a:pPr>
              <a:endParaRPr lang="ru-RU" altLang="ru-RU" sz="1400" smtClean="0">
                <a:solidFill>
                  <a:srgbClr val="000000"/>
                </a:solidFill>
                <a:latin typeface="Arial Narrow" pitchFamily="34" charset="0"/>
                <a:cs typeface="Arial" charset="0"/>
              </a:endParaRPr>
            </a:p>
          </p:txBody>
        </p:sp>
      </p:grpSp>
      <p:sp>
        <p:nvSpPr>
          <p:cNvPr id="103429" name="Rectangle 17"/>
          <p:cNvSpPr txBox="1">
            <a:spLocks noChangeArrowheads="1"/>
          </p:cNvSpPr>
          <p:nvPr/>
        </p:nvSpPr>
        <p:spPr bwMode="auto">
          <a:xfrm>
            <a:off x="211138" y="468313"/>
            <a:ext cx="8713787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ru-RU" altLang="ru-RU" b="1" dirty="0" smtClean="0">
                <a:solidFill>
                  <a:srgbClr val="424456"/>
                </a:solidFill>
                <a:latin typeface="Arial Narrow" panose="020B0606020202030204" pitchFamily="34" charset="0"/>
                <a:cs typeface="Arial" charset="0"/>
              </a:rPr>
              <a:t>Объекты контроля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DA644ED-9548-400B-8014-01D6E5FC8196}" type="slidenum">
              <a:rPr/>
              <a:pPr>
                <a:defRPr/>
              </a:pPr>
              <a:t>8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22664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6"/>
          <p:cNvSpPr txBox="1">
            <a:spLocks noGrp="1" noChangeArrowheads="1"/>
          </p:cNvSpPr>
          <p:nvPr/>
        </p:nvSpPr>
        <p:spPr bwMode="auto">
          <a:xfrm>
            <a:off x="6553200" y="597217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600200" indent="-228600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2057400" indent="-228600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  <a:buClrTx/>
              <a:buFontTx/>
              <a:buNone/>
            </a:pPr>
            <a:endParaRPr lang="ru-RU" altLang="ru-RU" sz="140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854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14388" y="493713"/>
            <a:ext cx="8329612" cy="685800"/>
          </a:xfrm>
        </p:spPr>
        <p:txBody>
          <a:bodyPr/>
          <a:lstStyle/>
          <a:p>
            <a:r>
              <a:rPr lang="ru-RU" altLang="ru-RU" sz="2000" b="1" dirty="0" smtClean="0"/>
              <a:t>Повышение эффективности контроля за предоставлением и расходованием межбюджетных трансфертов, иных субсидий </a:t>
            </a:r>
            <a:endParaRPr lang="ru-RU" altLang="ru-RU" sz="2400" b="1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79400" y="1343026"/>
            <a:ext cx="8413750" cy="486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65125" indent="-255588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•"/>
              <a:defRPr sz="2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57225" indent="-2460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Font typeface="Georgia" pitchFamily="18" charset="0"/>
              <a:buChar char="▫"/>
              <a:defRPr sz="2600" kern="1200">
                <a:solidFill>
                  <a:schemeClr val="accent2"/>
                </a:solidFill>
                <a:latin typeface="Arial" charset="0"/>
                <a:ea typeface="+mn-ea"/>
                <a:cs typeface="+mn-cs"/>
              </a:defRPr>
            </a:lvl2pPr>
            <a:lvl3pPr marL="922338" indent="-21907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4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3pPr>
            <a:lvl4pPr marL="1179513" indent="-200025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Wingdings 2" pitchFamily="18" charset="2"/>
              <a:buChar char=""/>
              <a:defRPr sz="2200" kern="1200">
                <a:solidFill>
                  <a:schemeClr val="accent1"/>
                </a:solidFill>
                <a:latin typeface="Arial" charset="0"/>
                <a:ea typeface="+mn-ea"/>
                <a:cs typeface="+mn-cs"/>
              </a:defRPr>
            </a:lvl4pPr>
            <a:lvl5pPr marL="1389063" indent="-18256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 kern="1200">
                <a:solidFill>
                  <a:srgbClr val="A04DA3"/>
                </a:solidFill>
                <a:latin typeface="Arial" charset="0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Определение четких требований к обязанностям ГРБС, предоставляющим трансферты, и получателям трансфертов при их предоставлении, введение (</a:t>
            </a: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уточнение) административной ответственности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за их неисполнение</a:t>
            </a:r>
            <a:r>
              <a:rPr lang="en-US" sz="20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b="1" dirty="0" smtClean="0">
                <a:solidFill>
                  <a:prstClr val="black"/>
                </a:solidFill>
                <a:latin typeface="Arial Narrow" pitchFamily="34" charset="0"/>
              </a:rPr>
              <a:t>Разграничение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сферы контроля между органами внутреннего государственного (муниципального) финансового контроля и ГРБС (орган ГФК проверяет соблюдение условий предоставления (расходования) трансфертов и достоверность отчетности о результатах, ГРБС – достижение показателей, условия и причины отклонений от заданных значений, определение потребности в трансфертах)</a:t>
            </a:r>
            <a:r>
              <a:rPr lang="en-US" sz="20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</a:t>
            </a: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Совершенствование порядка применения мер принуждения к получателям средств из бюджета (возврат средств, сокращение (приостановление) предоставления субсидий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) – уточнение порядка формирования и представления уведомлений о применении бюджетны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х мер принуждения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, 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описание 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полномочий ГРБС по возврату средств в случае </a:t>
            </a:r>
            <a:r>
              <a:rPr lang="ru-RU" sz="2000" dirty="0" err="1" smtClean="0">
                <a:solidFill>
                  <a:prstClr val="black"/>
                </a:solidFill>
                <a:latin typeface="Arial Narrow" pitchFamily="34" charset="0"/>
              </a:rPr>
              <a:t>недостижения</a:t>
            </a:r>
            <a:r>
              <a:rPr lang="ru-RU" sz="2000" dirty="0" smtClean="0">
                <a:solidFill>
                  <a:prstClr val="black"/>
                </a:solidFill>
                <a:latin typeface="Arial Narrow" pitchFamily="34" charset="0"/>
              </a:rPr>
              <a:t> результатов</a:t>
            </a:r>
            <a:r>
              <a:rPr lang="en-GB" sz="2000" dirty="0" smtClean="0">
                <a:solidFill>
                  <a:prstClr val="black"/>
                </a:solidFill>
                <a:latin typeface="Arial Narrow" pitchFamily="34" charset="0"/>
              </a:rPr>
              <a:t>;</a:t>
            </a:r>
            <a:endParaRPr lang="en-GB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249238" indent="-249238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Wingdings" pitchFamily="2" charset="2"/>
              <a:buChar char="r"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endParaRPr lang="ru-RU" sz="2000" dirty="0" smtClean="0">
              <a:solidFill>
                <a:prstClr val="black"/>
              </a:solidFill>
              <a:latin typeface="Arial Narrow" pitchFamily="34" charset="0"/>
            </a:endParaRPr>
          </a:p>
          <a:p>
            <a:pPr marL="0" indent="0" algn="just">
              <a:lnSpc>
                <a:spcPct val="80000"/>
              </a:lnSpc>
              <a:spcBef>
                <a:spcPct val="50000"/>
              </a:spcBef>
              <a:buClr>
                <a:srgbClr val="6600FF"/>
              </a:buClr>
              <a:buSzPct val="80000"/>
              <a:buFont typeface="Georgia" pitchFamily="18" charset="0"/>
              <a:buNone/>
              <a:defRPr/>
            </a:pPr>
            <a:r>
              <a:rPr lang="ru-RU" sz="2100" dirty="0" smtClean="0">
                <a:solidFill>
                  <a:prstClr val="black"/>
                </a:solidFill>
              </a:rPr>
              <a:t> </a:t>
            </a:r>
            <a:endParaRPr lang="ru-RU" sz="2100" dirty="0">
              <a:solidFill>
                <a:prstClr val="black"/>
              </a:solidFill>
            </a:endParaRPr>
          </a:p>
        </p:txBody>
      </p:sp>
      <p:sp>
        <p:nvSpPr>
          <p:cNvPr id="108550" name="Номер слайда 1"/>
          <p:cNvSpPr txBox="1">
            <a:spLocks/>
          </p:cNvSpPr>
          <p:nvPr/>
        </p:nvSpPr>
        <p:spPr bwMode="auto">
          <a:xfrm>
            <a:off x="7342188" y="1588"/>
            <a:ext cx="1593850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657225" indent="-246063" eaLnBrk="0" hangingPunct="0">
              <a:spcBef>
                <a:spcPts val="300"/>
              </a:spcBef>
              <a:buClr>
                <a:schemeClr val="accent2"/>
              </a:buClr>
              <a:buFont typeface="Georgia" pitchFamily="18" charset="0"/>
              <a:buChar char="▫"/>
              <a:defRPr sz="2600">
                <a:solidFill>
                  <a:schemeClr val="accent2"/>
                </a:solidFill>
                <a:latin typeface="Arial" charset="0"/>
              </a:defRPr>
            </a:lvl2pPr>
            <a:lvl3pPr marL="922338" indent="-21907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400">
                <a:solidFill>
                  <a:schemeClr val="accent1"/>
                </a:solidFill>
                <a:latin typeface="Arial" charset="0"/>
              </a:defRPr>
            </a:lvl3pPr>
            <a:lvl4pPr marL="1179513" indent="-200025" eaLnBrk="0" hangingPunct="0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Char char=""/>
              <a:defRPr sz="2200">
                <a:solidFill>
                  <a:schemeClr val="accent1"/>
                </a:solidFill>
                <a:latin typeface="Arial" charset="0"/>
              </a:defRPr>
            </a:lvl4pPr>
            <a:lvl5pPr marL="1389063" indent="-182563" eaLnBrk="0" hangingPunct="0">
              <a:spcBef>
                <a:spcPts val="300"/>
              </a:spcBef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5pPr>
            <a:lvl6pPr marL="18462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6pPr>
            <a:lvl7pPr marL="23034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7pPr>
            <a:lvl8pPr marL="27606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8pPr>
            <a:lvl9pPr marL="3217863" indent="-182563" eaLnBrk="0" fontAlgn="base" hangingPunct="0">
              <a:spcBef>
                <a:spcPts val="300"/>
              </a:spcBef>
              <a:spcAft>
                <a:spcPct val="0"/>
              </a:spcAft>
              <a:buClr>
                <a:srgbClr val="A04DA3"/>
              </a:buClr>
              <a:buFont typeface="Georgia" pitchFamily="18" charset="0"/>
              <a:buChar char="▫"/>
              <a:defRPr sz="2000">
                <a:solidFill>
                  <a:srgbClr val="A04DA3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fld id="{DA237826-AAF3-4D68-B38A-DFD79B0DE55E}" type="slidenum">
              <a:rPr lang="ru-RU" altLang="ru-RU" sz="1800" smtClean="0">
                <a:solidFill>
                  <a:srgbClr val="FFFFFF"/>
                </a:solidFill>
                <a:latin typeface="Georgia" pitchFamily="18" charset="0"/>
                <a:cs typeface="Arial" charset="0"/>
              </a:rPr>
              <a:pPr algn="r"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ru-RU" altLang="ru-RU" sz="1800" smtClean="0">
              <a:solidFill>
                <a:srgbClr val="FFFFFF"/>
              </a:solidFill>
              <a:latin typeface="Georgia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97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NAME" val="LBLOGO_TITLE_PRINT"/>
  <p:tag name="PBLBAFFILIATE" val="BARCLAYS"/>
  <p:tag name="VERSION" val="3"/>
  <p:tag name="TAGDATE" val="02/21/201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10.xml><?xml version="1.0" encoding="utf-8"?>
<a:theme xmlns:a="http://schemas.openxmlformats.org/drawingml/2006/main" name="21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rclays PresBuilder">
  <a:themeElements>
    <a:clrScheme name="Custom 2">
      <a:dk1>
        <a:srgbClr val="262624"/>
      </a:dk1>
      <a:lt1>
        <a:srgbClr val="FFFFFF"/>
      </a:lt1>
      <a:dk2>
        <a:srgbClr val="096334"/>
      </a:dk2>
      <a:lt2>
        <a:srgbClr val="9EA09A"/>
      </a:lt2>
      <a:accent1>
        <a:srgbClr val="938A5B"/>
      </a:accent1>
      <a:accent2>
        <a:srgbClr val="C38F65"/>
      </a:accent2>
      <a:accent3>
        <a:srgbClr val="096334"/>
      </a:accent3>
      <a:accent4>
        <a:srgbClr val="898984"/>
      </a:accent4>
      <a:accent5>
        <a:srgbClr val="4D4D48"/>
      </a:accent5>
      <a:accent6>
        <a:srgbClr val="9A2408"/>
      </a:accent6>
      <a:hlink>
        <a:srgbClr val="FFFFFF"/>
      </a:hlink>
      <a:folHlink>
        <a:srgbClr val="E88C30"/>
      </a:folHlink>
    </a:clrScheme>
    <a:fontScheme name="MOF Russian Federation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18288" bIns="1828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18288" bIns="18288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/>
  <a:custClrLst>
    <a:custClr name="Stable Black (Dark 1)">
      <a:srgbClr val="000000"/>
    </a:custClr>
    <a:custClr name="Stable White (Light 1)">
      <a:srgbClr val="FFFFFF"/>
    </a:custClr>
    <a:custClr name="Stable Dark Blue (Dark 2)">
      <a:srgbClr val="00395C"/>
    </a:custClr>
    <a:custClr name="Stable White (Light 2)">
      <a:srgbClr val="FFFFFF"/>
    </a:custClr>
    <a:custClr name="Title Bar Fill (Teal)">
      <a:srgbClr val="006991"/>
    </a:custClr>
    <a:custClr name="Stable Barclays Cyan">
      <a:srgbClr val="00AEEF"/>
    </a:custClr>
    <a:custClr name="Stable Map Fill 1">
      <a:srgbClr val="FFF2CF"/>
    </a:custClr>
    <a:custClr name="Stable Map Fill 2">
      <a:srgbClr val="DDDEDE"/>
    </a:custClr>
    <a:custClr name="Stable Map Border">
      <a:srgbClr val="ACACAD"/>
    </a:custClr>
    <a:custClr name=" ">
      <a:srgbClr val="FFFFFF"/>
    </a:custClr>
    <a:custClr name="Barclays Cyan">
      <a:srgbClr val="00AEEF"/>
    </a:custClr>
    <a:custClr name="Yellow">
      <a:srgbClr val="FEBE10"/>
    </a:custClr>
    <a:custClr name="Teal">
      <a:srgbClr val="006991"/>
    </a:custClr>
    <a:custClr name="Lime Green">
      <a:srgbClr val="99B221"/>
    </a:custClr>
    <a:custClr name="Dark Gray">
      <a:srgbClr val="58595B"/>
    </a:custClr>
    <a:custClr name="Barclays 50%">
      <a:srgbClr val="80CDED"/>
    </a:custClr>
    <a:custClr name="Orange">
      <a:srgbClr val="E5801D"/>
    </a:custClr>
    <a:custClr name="Royal Blue">
      <a:srgbClr val="3250AA"/>
    </a:custClr>
    <a:custClr name="Green">
      <a:srgbClr val="519136"/>
    </a:custClr>
    <a:custClr name="Red">
      <a:srgbClr val="9D063B"/>
    </a:custClr>
    <a:custClr name="Barclays Cyan 70%">
      <a:srgbClr val="4DC6F4"/>
    </a:custClr>
    <a:custClr name="Yellow 50%">
      <a:srgbClr val="FEDF87"/>
    </a:custClr>
    <a:custClr name="Teal 50%">
      <a:srgbClr val="80B4C8"/>
    </a:custClr>
    <a:custClr name="Lime Green 50%">
      <a:srgbClr val="CCD890"/>
    </a:custClr>
    <a:custClr name="Dark Gray 50%">
      <a:srgbClr val="ACACAD"/>
    </a:custClr>
    <a:custClr name="Barclays 25%">
      <a:srgbClr val="C0E6F6"/>
    </a:custClr>
    <a:custClr name="Orange 50%">
      <a:srgbClr val="F2C08E"/>
    </a:custClr>
    <a:custClr name="Royal Blue 50%">
      <a:srgbClr val="99A8D4"/>
    </a:custClr>
    <a:custClr name="Green 50%">
      <a:srgbClr val="A8C89A"/>
    </a:custClr>
    <a:custClr name="Red 50%">
      <a:srgbClr val="CE829D"/>
    </a:custClr>
  </a:custClrLst>
</a:theme>
</file>

<file path=ppt/theme/theme3.xml><?xml version="1.0" encoding="utf-8"?>
<a:theme xmlns:a="http://schemas.openxmlformats.org/drawingml/2006/main" name="6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5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8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8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9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0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11_Городск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3_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5_Городск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52343</TotalTime>
  <Words>2282</Words>
  <Application>Microsoft Office PowerPoint</Application>
  <PresentationFormat>Экран (4:3)</PresentationFormat>
  <Paragraphs>400</Paragraphs>
  <Slides>21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21</vt:i4>
      </vt:variant>
    </vt:vector>
  </HeadingPairs>
  <TitlesOfParts>
    <vt:vector size="32" baseType="lpstr">
      <vt:lpstr>11_Городская</vt:lpstr>
      <vt:lpstr>Barclays PresBuilder</vt:lpstr>
      <vt:lpstr>6_Городская</vt:lpstr>
      <vt:lpstr>5_Городская</vt:lpstr>
      <vt:lpstr>7_Городская</vt:lpstr>
      <vt:lpstr>8_Городская</vt:lpstr>
      <vt:lpstr>18_Городская</vt:lpstr>
      <vt:lpstr>20_Городская</vt:lpstr>
      <vt:lpstr>13_Городская</vt:lpstr>
      <vt:lpstr>21_Городская</vt:lpstr>
      <vt:lpstr>9_Городская</vt:lpstr>
      <vt:lpstr>Новации в сфере регулирования внутреннего государственного финансового контроля, внутреннего финансового контроля и аудита</vt:lpstr>
      <vt:lpstr>Задачи органов внутреннего госфинконтроля</vt:lpstr>
      <vt:lpstr>Cоблюдение ГРБС (РБС), ПБС, ГАИФ (АИФ) установленных требований к процедурам:</vt:lpstr>
      <vt:lpstr>Презентация PowerPoint</vt:lpstr>
      <vt:lpstr> Бюджетные правонарушения и ответственность за них (2) </vt:lpstr>
      <vt:lpstr>Презентация PowerPoint</vt:lpstr>
      <vt:lpstr>Презентация PowerPoint</vt:lpstr>
      <vt:lpstr>Презентация PowerPoint</vt:lpstr>
      <vt:lpstr>Повышение эффективности контроля за предоставлением и расходованием межбюджетных трансфертов, иных субсидий </vt:lpstr>
      <vt:lpstr>Презентация PowerPoint</vt:lpstr>
      <vt:lpstr>Презентация PowerPoint</vt:lpstr>
      <vt:lpstr>Презентация PowerPoint</vt:lpstr>
      <vt:lpstr>Регулирование внутреннего финансового контроля и аудита </vt:lpstr>
      <vt:lpstr>ЦЕЛИ И ЗАДАЧИ ВНУТРЕННЕГО ФИНАНСОВОГО КОНТРОЛЯ</vt:lpstr>
      <vt:lpstr>Внутренний контроль в казенных учреждениях</vt:lpstr>
      <vt:lpstr>Распределение полномочий (ответственности) между субъектами внутреннего финансового контроля</vt:lpstr>
      <vt:lpstr>ЦЕЛИ ВНУТРЕННЕГО АУДИТА</vt:lpstr>
      <vt:lpstr>Презентация PowerPoint</vt:lpstr>
      <vt:lpstr>Направления аудиторских проверок – аудит эффективности (надежности) внутреннего финансового контроля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новации новой редакции  Бюджетного кодекса Российской Федерации</dc:title>
  <dc:creator>Шамьюнов ММ</dc:creator>
  <cp:lastModifiedBy>БЫЧКОВ СТАНИСЛАВ СЕРГЕЕВИЧ</cp:lastModifiedBy>
  <cp:revision>3304</cp:revision>
  <cp:lastPrinted>2015-04-06T10:43:43Z</cp:lastPrinted>
  <dcterms:modified xsi:type="dcterms:W3CDTF">2015-09-14T15:34:56Z</dcterms:modified>
</cp:coreProperties>
</file>