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sldIdLst>
    <p:sldId id="256" r:id="rId2"/>
    <p:sldId id="290" r:id="rId3"/>
    <p:sldId id="289" r:id="rId4"/>
    <p:sldId id="291" r:id="rId5"/>
    <p:sldId id="293" r:id="rId6"/>
    <p:sldId id="292" r:id="rId7"/>
    <p:sldId id="294" r:id="rId8"/>
    <p:sldId id="28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7FB46-60D9-488D-8DA3-6F882068E2AF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2291A-9160-404D-B19A-B2688BCC8C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928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68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30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5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59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50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05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74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83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43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71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11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64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844824"/>
            <a:ext cx="88713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Риски и ключевые вопросы аудита</a:t>
            </a:r>
            <a:r>
              <a:rPr lang="ru-RU" sz="4000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ru-RU" sz="4000" b="1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7" name="Рисунок 6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5536" y="188640"/>
            <a:ext cx="82594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Федеральное государственное образовательное бюджетное учреждение высшего образования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«Финансовый университет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при Правительстве Российской Федерации»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" y="4886873"/>
            <a:ext cx="9143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Ветрова Ирина Федоровна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доктор экономических наук,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Профессор Департамента учета, анализа и аудита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57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1983" name="Picture 31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495800"/>
            <a:ext cx="1620838" cy="54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84" name="Picture 32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172200"/>
            <a:ext cx="203835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85" name="Picture 33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850" y="3867150"/>
            <a:ext cx="127635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86" name="Picture 34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81200"/>
            <a:ext cx="7048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195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488" cy="1143000"/>
          </a:xfrm>
          <a:noFill/>
          <a:ln/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Риски </a:t>
            </a:r>
            <a:b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МСА 315 (пересмотренный)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en-US" alt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ru-RU" sz="3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1954" name="Rectangle 2"/>
          <p:cNvSpPr>
            <a:spLocks noChangeArrowheads="1"/>
          </p:cNvSpPr>
          <p:nvPr/>
        </p:nvSpPr>
        <p:spPr bwMode="gray">
          <a:xfrm rot="13770025">
            <a:off x="4997450" y="3798888"/>
            <a:ext cx="1103313" cy="217487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50000">
                <a:srgbClr val="969696">
                  <a:gamma/>
                  <a:tint val="51373"/>
                  <a:invGamma/>
                </a:srgbClr>
              </a:gs>
              <a:gs pos="100000">
                <a:srgbClr val="96969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1955" name="Rectangle 3"/>
          <p:cNvSpPr>
            <a:spLocks noChangeArrowheads="1"/>
          </p:cNvSpPr>
          <p:nvPr/>
        </p:nvSpPr>
        <p:spPr bwMode="gray">
          <a:xfrm rot="-743917">
            <a:off x="2743200" y="3276600"/>
            <a:ext cx="1146175" cy="198438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50000">
                <a:srgbClr val="969696">
                  <a:gamma/>
                  <a:tint val="48627"/>
                  <a:invGamma/>
                </a:srgbClr>
              </a:gs>
              <a:gs pos="100000">
                <a:srgbClr val="96969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1957" name="Rectangle 5"/>
          <p:cNvSpPr>
            <a:spLocks noChangeArrowheads="1"/>
          </p:cNvSpPr>
          <p:nvPr/>
        </p:nvSpPr>
        <p:spPr bwMode="gray">
          <a:xfrm rot="-3205350">
            <a:off x="5142707" y="2020093"/>
            <a:ext cx="685800" cy="150813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50000">
                <a:srgbClr val="969696">
                  <a:gamma/>
                  <a:tint val="30196"/>
                  <a:invGamma/>
                </a:srgbClr>
              </a:gs>
              <a:gs pos="100000">
                <a:srgbClr val="96969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81958" name="Group 6"/>
          <p:cNvGrpSpPr>
            <a:grpSpLocks/>
          </p:cNvGrpSpPr>
          <p:nvPr/>
        </p:nvGrpSpPr>
        <p:grpSpPr bwMode="auto">
          <a:xfrm>
            <a:off x="3810000" y="2057400"/>
            <a:ext cx="1828800" cy="1828800"/>
            <a:chOff x="2400" y="1488"/>
            <a:chExt cx="1152" cy="1152"/>
          </a:xfrm>
        </p:grpSpPr>
        <p:grpSp>
          <p:nvGrpSpPr>
            <p:cNvPr id="381959" name="Group 7"/>
            <p:cNvGrpSpPr>
              <a:grpSpLocks/>
            </p:cNvGrpSpPr>
            <p:nvPr/>
          </p:nvGrpSpPr>
          <p:grpSpPr bwMode="auto">
            <a:xfrm>
              <a:off x="2400" y="1488"/>
              <a:ext cx="1152" cy="1152"/>
              <a:chOff x="2016" y="1920"/>
              <a:chExt cx="1680" cy="1680"/>
            </a:xfrm>
          </p:grpSpPr>
          <p:sp>
            <p:nvSpPr>
              <p:cNvPr id="381960" name="Oval 8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33CC33"/>
                  </a:gs>
                  <a:gs pos="100000">
                    <a:srgbClr val="33CC33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1961" name="Freeform 9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33CC3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81962" name="Text Box 10"/>
            <p:cNvSpPr txBox="1">
              <a:spLocks noChangeArrowheads="1"/>
            </p:cNvSpPr>
            <p:nvPr/>
          </p:nvSpPr>
          <p:spPr bwMode="gray">
            <a:xfrm>
              <a:off x="2546" y="1982"/>
              <a:ext cx="86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2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anose="02050604050505020204" pitchFamily="18" charset="0"/>
                </a:rPr>
                <a:t>РИСКИ</a:t>
              </a:r>
              <a:endParaRPr lang="en-US" altLang="ru-RU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endParaRPr>
            </a:p>
          </p:txBody>
        </p:sp>
      </p:grpSp>
      <p:grpSp>
        <p:nvGrpSpPr>
          <p:cNvPr id="381963" name="Group 11"/>
          <p:cNvGrpSpPr>
            <a:grpSpLocks/>
          </p:cNvGrpSpPr>
          <p:nvPr/>
        </p:nvGrpSpPr>
        <p:grpSpPr bwMode="auto">
          <a:xfrm>
            <a:off x="5410200" y="990600"/>
            <a:ext cx="990600" cy="990600"/>
            <a:chOff x="3600" y="960"/>
            <a:chExt cx="624" cy="624"/>
          </a:xfrm>
        </p:grpSpPr>
        <p:grpSp>
          <p:nvGrpSpPr>
            <p:cNvPr id="381964" name="Group 12"/>
            <p:cNvGrpSpPr>
              <a:grpSpLocks/>
            </p:cNvGrpSpPr>
            <p:nvPr/>
          </p:nvGrpSpPr>
          <p:grpSpPr bwMode="auto">
            <a:xfrm>
              <a:off x="3600" y="960"/>
              <a:ext cx="624" cy="624"/>
              <a:chOff x="2016" y="1920"/>
              <a:chExt cx="1680" cy="1680"/>
            </a:xfrm>
          </p:grpSpPr>
          <p:sp>
            <p:nvSpPr>
              <p:cNvPr id="381965" name="Oval 1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24314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1966" name="Freeform 1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81967" name="Text Box 15"/>
            <p:cNvSpPr txBox="1">
              <a:spLocks noChangeArrowheads="1"/>
            </p:cNvSpPr>
            <p:nvPr/>
          </p:nvSpPr>
          <p:spPr bwMode="gray">
            <a:xfrm>
              <a:off x="3708" y="1205"/>
              <a:ext cx="40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6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</a:rPr>
                <a:t>СВК</a:t>
              </a:r>
              <a:endParaRPr lang="en-US" altLang="ru-RU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endParaRPr>
            </a:p>
          </p:txBody>
        </p:sp>
      </p:grpSp>
      <p:grpSp>
        <p:nvGrpSpPr>
          <p:cNvPr id="381968" name="Group 16"/>
          <p:cNvGrpSpPr>
            <a:grpSpLocks/>
          </p:cNvGrpSpPr>
          <p:nvPr/>
        </p:nvGrpSpPr>
        <p:grpSpPr bwMode="auto">
          <a:xfrm>
            <a:off x="1295400" y="2438400"/>
            <a:ext cx="1981200" cy="2057400"/>
            <a:chOff x="624" y="1584"/>
            <a:chExt cx="1248" cy="1296"/>
          </a:xfrm>
        </p:grpSpPr>
        <p:grpSp>
          <p:nvGrpSpPr>
            <p:cNvPr id="381969" name="Group 17"/>
            <p:cNvGrpSpPr>
              <a:grpSpLocks/>
            </p:cNvGrpSpPr>
            <p:nvPr/>
          </p:nvGrpSpPr>
          <p:grpSpPr bwMode="auto">
            <a:xfrm>
              <a:off x="624" y="1584"/>
              <a:ext cx="1248" cy="1296"/>
              <a:chOff x="2016" y="1920"/>
              <a:chExt cx="1680" cy="1680"/>
            </a:xfrm>
          </p:grpSpPr>
          <p:sp>
            <p:nvSpPr>
              <p:cNvPr id="381970" name="Oval 18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A776F0"/>
                  </a:gs>
                  <a:gs pos="100000">
                    <a:srgbClr val="A776F0">
                      <a:gamma/>
                      <a:shade val="63529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1971" name="Freeform 19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A776F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81972" name="Text Box 20"/>
            <p:cNvSpPr txBox="1">
              <a:spLocks noChangeArrowheads="1"/>
            </p:cNvSpPr>
            <p:nvPr/>
          </p:nvSpPr>
          <p:spPr bwMode="gray">
            <a:xfrm>
              <a:off x="698" y="2061"/>
              <a:ext cx="103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2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anose="02050604050505020204" pitchFamily="18" charset="0"/>
                </a:rPr>
                <a:t>Значи</a:t>
              </a:r>
              <a:r>
                <a:rPr lang="ru-RU" altLang="ru-RU" sz="2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anose="02050604050505020204" pitchFamily="18" charset="0"/>
                </a:rPr>
                <a:t>-</a:t>
              </a:r>
            </a:p>
            <a:p>
              <a:pPr algn="ctr"/>
              <a:r>
                <a:rPr lang="ru-RU" altLang="ru-RU" sz="2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anose="02050604050505020204" pitchFamily="18" charset="0"/>
                </a:rPr>
                <a:t>тельный</a:t>
              </a:r>
              <a:endParaRPr lang="en-US" altLang="ru-RU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endParaRPr>
            </a:p>
          </p:txBody>
        </p:sp>
      </p:grpSp>
      <p:pic>
        <p:nvPicPr>
          <p:cNvPr id="30" name="Рисунок 29" descr="C:\Users\Ирина\Documents\Фирма\Логотип\InkedПустая визитка — копия_LI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381973" name="Group 21"/>
          <p:cNvGrpSpPr>
            <a:grpSpLocks/>
          </p:cNvGrpSpPr>
          <p:nvPr/>
        </p:nvGrpSpPr>
        <p:grpSpPr bwMode="auto">
          <a:xfrm>
            <a:off x="5257801" y="3994151"/>
            <a:ext cx="2286000" cy="2286000"/>
            <a:chOff x="3312" y="2708"/>
            <a:chExt cx="1440" cy="1440"/>
          </a:xfrm>
        </p:grpSpPr>
        <p:grpSp>
          <p:nvGrpSpPr>
            <p:cNvPr id="381974" name="Group 22"/>
            <p:cNvGrpSpPr>
              <a:grpSpLocks/>
            </p:cNvGrpSpPr>
            <p:nvPr/>
          </p:nvGrpSpPr>
          <p:grpSpPr bwMode="auto">
            <a:xfrm>
              <a:off x="3312" y="2708"/>
              <a:ext cx="1440" cy="1440"/>
              <a:chOff x="1960" y="1943"/>
              <a:chExt cx="1680" cy="1680"/>
            </a:xfrm>
          </p:grpSpPr>
          <p:sp>
            <p:nvSpPr>
              <p:cNvPr id="381975" name="Oval 23"/>
              <p:cNvSpPr>
                <a:spLocks noChangeArrowheads="1"/>
              </p:cNvSpPr>
              <p:nvPr/>
            </p:nvSpPr>
            <p:spPr bwMode="gray">
              <a:xfrm>
                <a:off x="1960" y="1943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A8228"/>
                  </a:gs>
                  <a:gs pos="100000">
                    <a:srgbClr val="FA8228">
                      <a:gamma/>
                      <a:shade val="5137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1976" name="Freeform 2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A8228">
                      <a:gamma/>
                      <a:tint val="0"/>
                      <a:invGamma/>
                    </a:srgbClr>
                  </a:gs>
                  <a:gs pos="100000">
                    <a:srgbClr val="FA8228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81977" name="Text Box 25"/>
            <p:cNvSpPr txBox="1">
              <a:spLocks noChangeArrowheads="1"/>
            </p:cNvSpPr>
            <p:nvPr/>
          </p:nvSpPr>
          <p:spPr bwMode="gray">
            <a:xfrm>
              <a:off x="3535" y="3255"/>
              <a:ext cx="111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28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anose="02050604050505020204" pitchFamily="18" charset="0"/>
                </a:rPr>
                <a:t>Бизнеса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384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Ключевые вопросы 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аудита </a:t>
            </a:r>
            <a:b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МСА 701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endParaRPr lang="en-US" altLang="ru-RU" sz="3200" dirty="0"/>
          </a:p>
        </p:txBody>
      </p:sp>
      <p:sp>
        <p:nvSpPr>
          <p:cNvPr id="278552" name="AutoShape 24"/>
          <p:cNvSpPr>
            <a:spLocks noChangeArrowheads="1"/>
          </p:cNvSpPr>
          <p:nvPr/>
        </p:nvSpPr>
        <p:spPr bwMode="gray">
          <a:xfrm>
            <a:off x="457200" y="2209800"/>
            <a:ext cx="3048000" cy="3505200"/>
          </a:xfrm>
          <a:prstGeom prst="irregularSeal1">
            <a:avLst/>
          </a:prstGeom>
          <a:solidFill>
            <a:srgbClr val="E96421"/>
          </a:solidFill>
          <a:ln>
            <a:noFill/>
          </a:ln>
          <a:effectLst>
            <a:outerShdw dist="107763" dir="2700000" algn="ctr" rotWithShape="0">
              <a:srgbClr val="000000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8553" name="Text Box 25"/>
          <p:cNvSpPr txBox="1">
            <a:spLocks noChangeArrowheads="1"/>
          </p:cNvSpPr>
          <p:nvPr/>
        </p:nvSpPr>
        <p:spPr bwMode="gray">
          <a:xfrm>
            <a:off x="1043608" y="3257549"/>
            <a:ext cx="205787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Ключевые</a:t>
            </a:r>
          </a:p>
          <a:p>
            <a:pPr algn="ctr"/>
            <a:r>
              <a:rPr lang="ru-RU" altLang="ru-RU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в</a:t>
            </a:r>
            <a:r>
              <a:rPr lang="ru-RU" altLang="ru-RU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опросы</a:t>
            </a:r>
          </a:p>
          <a:p>
            <a:pPr algn="ctr"/>
            <a:r>
              <a:rPr lang="ru-RU" altLang="ru-RU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аудита</a:t>
            </a:r>
            <a:endParaRPr lang="en-US" altLang="ru-RU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anose="02050604050505020204" pitchFamily="18" charset="0"/>
            </a:endParaRPr>
          </a:p>
        </p:txBody>
      </p:sp>
      <p:grpSp>
        <p:nvGrpSpPr>
          <p:cNvPr id="278559" name="Group 31"/>
          <p:cNvGrpSpPr>
            <a:grpSpLocks/>
          </p:cNvGrpSpPr>
          <p:nvPr/>
        </p:nvGrpSpPr>
        <p:grpSpPr bwMode="auto">
          <a:xfrm>
            <a:off x="3429000" y="1905000"/>
            <a:ext cx="5715000" cy="1162050"/>
            <a:chOff x="2160" y="1200"/>
            <a:chExt cx="3600" cy="732"/>
          </a:xfrm>
        </p:grpSpPr>
        <p:sp>
          <p:nvSpPr>
            <p:cNvPr id="278542" name="AutoShape 14"/>
            <p:cNvSpPr>
              <a:spLocks noChangeArrowheads="1"/>
            </p:cNvSpPr>
            <p:nvPr/>
          </p:nvSpPr>
          <p:spPr bwMode="gray">
            <a:xfrm rot="16200000">
              <a:off x="3594" y="-234"/>
              <a:ext cx="732" cy="3600"/>
            </a:xfrm>
            <a:prstGeom prst="upArrow">
              <a:avLst>
                <a:gd name="adj1" fmla="val 63898"/>
                <a:gd name="adj2" fmla="val 85770"/>
              </a:avLst>
            </a:prstGeom>
            <a:gradFill rotWithShape="1">
              <a:gsLst>
                <a:gs pos="0">
                  <a:srgbClr val="6FC5E3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dist="155023" dir="2099521" sy="50000" kx="2453608" algn="bl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8536" name="Text Box 8"/>
            <p:cNvSpPr txBox="1">
              <a:spLocks noChangeArrowheads="1"/>
            </p:cNvSpPr>
            <p:nvPr/>
          </p:nvSpPr>
          <p:spPr bwMode="gray">
            <a:xfrm>
              <a:off x="2894" y="1304"/>
              <a:ext cx="2101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altLang="ru-RU" sz="2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anose="02050604050505020204" pitchFamily="18" charset="0"/>
                </a:rPr>
                <a:t>п</a:t>
              </a:r>
              <a:r>
                <a:rPr lang="ru-RU" altLang="ru-RU" sz="24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anose="02050604050505020204" pitchFamily="18" charset="0"/>
                </a:rPr>
                <a:t>рофессиональное</a:t>
              </a:r>
            </a:p>
            <a:p>
              <a:pPr algn="l"/>
              <a:r>
                <a:rPr lang="ru-RU" altLang="ru-RU" sz="24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anose="02050604050505020204" pitchFamily="18" charset="0"/>
                </a:rPr>
                <a:t> суждение</a:t>
              </a:r>
              <a:endParaRPr lang="en-US" alt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endParaRPr>
            </a:p>
          </p:txBody>
        </p:sp>
        <p:sp>
          <p:nvSpPr>
            <p:cNvPr id="278554" name="Line 26"/>
            <p:cNvSpPr>
              <a:spLocks noChangeShapeType="1"/>
            </p:cNvSpPr>
            <p:nvPr/>
          </p:nvSpPr>
          <p:spPr bwMode="gray">
            <a:xfrm>
              <a:off x="4656" y="1584"/>
              <a:ext cx="1104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78558" name="Group 30"/>
          <p:cNvGrpSpPr>
            <a:grpSpLocks/>
          </p:cNvGrpSpPr>
          <p:nvPr/>
        </p:nvGrpSpPr>
        <p:grpSpPr bwMode="auto">
          <a:xfrm>
            <a:off x="3429000" y="3257550"/>
            <a:ext cx="5715000" cy="1162050"/>
            <a:chOff x="2160" y="2052"/>
            <a:chExt cx="3600" cy="732"/>
          </a:xfrm>
        </p:grpSpPr>
        <p:sp>
          <p:nvSpPr>
            <p:cNvPr id="278543" name="AutoShape 15"/>
            <p:cNvSpPr>
              <a:spLocks noChangeArrowheads="1"/>
            </p:cNvSpPr>
            <p:nvPr/>
          </p:nvSpPr>
          <p:spPr bwMode="gray">
            <a:xfrm rot="16200000">
              <a:off x="3594" y="618"/>
              <a:ext cx="732" cy="3600"/>
            </a:xfrm>
            <a:prstGeom prst="upArrow">
              <a:avLst>
                <a:gd name="adj1" fmla="val 63898"/>
                <a:gd name="adj2" fmla="val 85770"/>
              </a:avLst>
            </a:prstGeom>
            <a:gradFill rotWithShape="1">
              <a:gsLst>
                <a:gs pos="0">
                  <a:srgbClr val="88CE58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dist="155023" dir="2099521" sy="50000" kx="2453608" algn="bl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8545" name="Text Box 17"/>
            <p:cNvSpPr txBox="1">
              <a:spLocks noChangeArrowheads="1"/>
            </p:cNvSpPr>
            <p:nvPr/>
          </p:nvSpPr>
          <p:spPr bwMode="gray">
            <a:xfrm>
              <a:off x="2864" y="2138"/>
              <a:ext cx="221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altLang="ru-RU" sz="2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anose="02050604050505020204" pitchFamily="18" charset="0"/>
                </a:rPr>
                <a:t>н</a:t>
              </a:r>
              <a:r>
                <a:rPr lang="ru-RU" altLang="ru-RU" sz="24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anose="02050604050505020204" pitchFamily="18" charset="0"/>
                </a:rPr>
                <a:t>аиболее значимые</a:t>
              </a:r>
            </a:p>
            <a:p>
              <a:pPr algn="l"/>
              <a:r>
                <a:rPr lang="ru-RU" altLang="ru-RU" sz="2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anose="02050604050505020204" pitchFamily="18" charset="0"/>
                </a:rPr>
                <a:t>д</a:t>
              </a:r>
              <a:r>
                <a:rPr lang="ru-RU" altLang="ru-RU" sz="24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anose="02050604050505020204" pitchFamily="18" charset="0"/>
                </a:rPr>
                <a:t>ля аудита</a:t>
              </a:r>
              <a:endParaRPr lang="en-US" alt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endParaRPr>
            </a:p>
          </p:txBody>
        </p:sp>
        <p:sp>
          <p:nvSpPr>
            <p:cNvPr id="278555" name="Line 27"/>
            <p:cNvSpPr>
              <a:spLocks noChangeShapeType="1"/>
            </p:cNvSpPr>
            <p:nvPr/>
          </p:nvSpPr>
          <p:spPr bwMode="gray">
            <a:xfrm>
              <a:off x="4656" y="2400"/>
              <a:ext cx="1104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78557" name="Group 29"/>
          <p:cNvGrpSpPr>
            <a:grpSpLocks/>
          </p:cNvGrpSpPr>
          <p:nvPr/>
        </p:nvGrpSpPr>
        <p:grpSpPr bwMode="auto">
          <a:xfrm>
            <a:off x="3429000" y="4629150"/>
            <a:ext cx="5715000" cy="1162050"/>
            <a:chOff x="2160" y="2916"/>
            <a:chExt cx="3600" cy="732"/>
          </a:xfrm>
        </p:grpSpPr>
        <p:sp>
          <p:nvSpPr>
            <p:cNvPr id="278544" name="AutoShape 16"/>
            <p:cNvSpPr>
              <a:spLocks noChangeArrowheads="1"/>
            </p:cNvSpPr>
            <p:nvPr/>
          </p:nvSpPr>
          <p:spPr bwMode="gray">
            <a:xfrm rot="16200000">
              <a:off x="3594" y="1482"/>
              <a:ext cx="732" cy="3600"/>
            </a:xfrm>
            <a:prstGeom prst="upArrow">
              <a:avLst>
                <a:gd name="adj1" fmla="val 63898"/>
                <a:gd name="adj2" fmla="val 85770"/>
              </a:avLst>
            </a:prstGeom>
            <a:gradFill rotWithShape="1">
              <a:gsLst>
                <a:gs pos="0">
                  <a:srgbClr val="D6C33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dist="155023" dir="2099521" sy="50000" kx="2453608" algn="bl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8546" name="Text Box 18"/>
            <p:cNvSpPr txBox="1">
              <a:spLocks noChangeArrowheads="1"/>
            </p:cNvSpPr>
            <p:nvPr/>
          </p:nvSpPr>
          <p:spPr bwMode="gray">
            <a:xfrm>
              <a:off x="2864" y="3001"/>
              <a:ext cx="2389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altLang="ru-RU" sz="2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anose="02050604050505020204" pitchFamily="18" charset="0"/>
                </a:rPr>
                <a:t>и</a:t>
              </a:r>
              <a:r>
                <a:rPr lang="ru-RU" altLang="ru-RU" sz="24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anose="02050604050505020204" pitchFamily="18" charset="0"/>
                </a:rPr>
                <a:t>з числа  </a:t>
              </a:r>
            </a:p>
            <a:p>
              <a:pPr algn="l"/>
              <a:r>
                <a:rPr lang="ru-RU" altLang="ru-RU" sz="24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anose="02050604050505020204" pitchFamily="18" charset="0"/>
                </a:rPr>
                <a:t>доведенных до ЛОКУ</a:t>
              </a:r>
              <a:endParaRPr lang="en-US" alt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endParaRPr>
            </a:p>
          </p:txBody>
        </p:sp>
        <p:sp>
          <p:nvSpPr>
            <p:cNvPr id="278556" name="Line 28"/>
            <p:cNvSpPr>
              <a:spLocks noChangeShapeType="1"/>
            </p:cNvSpPr>
            <p:nvPr/>
          </p:nvSpPr>
          <p:spPr bwMode="gray">
            <a:xfrm>
              <a:off x="4656" y="3264"/>
              <a:ext cx="1104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7" name="Рисунок 16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2390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Freeform 2"/>
          <p:cNvSpPr>
            <a:spLocks noEditPoints="1"/>
          </p:cNvSpPr>
          <p:nvPr/>
        </p:nvSpPr>
        <p:spPr bwMode="gray">
          <a:xfrm rot="-645533">
            <a:off x="2114550" y="3136900"/>
            <a:ext cx="3384550" cy="3035300"/>
          </a:xfrm>
          <a:custGeom>
            <a:avLst/>
            <a:gdLst>
              <a:gd name="T0" fmla="*/ 1092 w 2820"/>
              <a:gd name="T1" fmla="*/ 50 h 2912"/>
              <a:gd name="T2" fmla="*/ 822 w 2820"/>
              <a:gd name="T3" fmla="*/ 168 h 2912"/>
              <a:gd name="T4" fmla="*/ 594 w 2820"/>
              <a:gd name="T5" fmla="*/ 300 h 2912"/>
              <a:gd name="T6" fmla="*/ 406 w 2820"/>
              <a:gd name="T7" fmla="*/ 446 h 2912"/>
              <a:gd name="T8" fmla="*/ 254 w 2820"/>
              <a:gd name="T9" fmla="*/ 604 h 2912"/>
              <a:gd name="T10" fmla="*/ 140 w 2820"/>
              <a:gd name="T11" fmla="*/ 772 h 2912"/>
              <a:gd name="T12" fmla="*/ 60 w 2820"/>
              <a:gd name="T13" fmla="*/ 944 h 2912"/>
              <a:gd name="T14" fmla="*/ 14 w 2820"/>
              <a:gd name="T15" fmla="*/ 1122 h 2912"/>
              <a:gd name="T16" fmla="*/ 0 w 2820"/>
              <a:gd name="T17" fmla="*/ 1300 h 2912"/>
              <a:gd name="T18" fmla="*/ 18 w 2820"/>
              <a:gd name="T19" fmla="*/ 1476 h 2912"/>
              <a:gd name="T20" fmla="*/ 64 w 2820"/>
              <a:gd name="T21" fmla="*/ 1650 h 2912"/>
              <a:gd name="T22" fmla="*/ 138 w 2820"/>
              <a:gd name="T23" fmla="*/ 1818 h 2912"/>
              <a:gd name="T24" fmla="*/ 238 w 2820"/>
              <a:gd name="T25" fmla="*/ 1978 h 2912"/>
              <a:gd name="T26" fmla="*/ 364 w 2820"/>
              <a:gd name="T27" fmla="*/ 2126 h 2912"/>
              <a:gd name="T28" fmla="*/ 512 w 2820"/>
              <a:gd name="T29" fmla="*/ 2262 h 2912"/>
              <a:gd name="T30" fmla="*/ 684 w 2820"/>
              <a:gd name="T31" fmla="*/ 2382 h 2912"/>
              <a:gd name="T32" fmla="*/ 874 w 2820"/>
              <a:gd name="T33" fmla="*/ 2484 h 2912"/>
              <a:gd name="T34" fmla="*/ 1086 w 2820"/>
              <a:gd name="T35" fmla="*/ 2564 h 2912"/>
              <a:gd name="T36" fmla="*/ 1314 w 2820"/>
              <a:gd name="T37" fmla="*/ 2622 h 2912"/>
              <a:gd name="T38" fmla="*/ 1558 w 2820"/>
              <a:gd name="T39" fmla="*/ 2654 h 2912"/>
              <a:gd name="T40" fmla="*/ 1818 w 2820"/>
              <a:gd name="T41" fmla="*/ 2658 h 2912"/>
              <a:gd name="T42" fmla="*/ 2090 w 2820"/>
              <a:gd name="T43" fmla="*/ 2632 h 2912"/>
              <a:gd name="T44" fmla="*/ 2374 w 2820"/>
              <a:gd name="T45" fmla="*/ 2574 h 2912"/>
              <a:gd name="T46" fmla="*/ 2544 w 2820"/>
              <a:gd name="T47" fmla="*/ 2912 h 2912"/>
              <a:gd name="T48" fmla="*/ 1868 w 2820"/>
              <a:gd name="T49" fmla="*/ 1552 h 2912"/>
              <a:gd name="T50" fmla="*/ 1956 w 2820"/>
              <a:gd name="T51" fmla="*/ 1914 h 2912"/>
              <a:gd name="T52" fmla="*/ 1788 w 2820"/>
              <a:gd name="T53" fmla="*/ 1936 h 2912"/>
              <a:gd name="T54" fmla="*/ 1616 w 2820"/>
              <a:gd name="T55" fmla="*/ 1934 h 2912"/>
              <a:gd name="T56" fmla="*/ 1442 w 2820"/>
              <a:gd name="T57" fmla="*/ 1912 h 2912"/>
              <a:gd name="T58" fmla="*/ 1272 w 2820"/>
              <a:gd name="T59" fmla="*/ 1872 h 2912"/>
              <a:gd name="T60" fmla="*/ 1108 w 2820"/>
              <a:gd name="T61" fmla="*/ 1812 h 2912"/>
              <a:gd name="T62" fmla="*/ 952 w 2820"/>
              <a:gd name="T63" fmla="*/ 1736 h 2912"/>
              <a:gd name="T64" fmla="*/ 810 w 2820"/>
              <a:gd name="T65" fmla="*/ 1646 h 2912"/>
              <a:gd name="T66" fmla="*/ 684 w 2820"/>
              <a:gd name="T67" fmla="*/ 1542 h 2912"/>
              <a:gd name="T68" fmla="*/ 578 w 2820"/>
              <a:gd name="T69" fmla="*/ 1428 h 2912"/>
              <a:gd name="T70" fmla="*/ 494 w 2820"/>
              <a:gd name="T71" fmla="*/ 1304 h 2912"/>
              <a:gd name="T72" fmla="*/ 438 w 2820"/>
              <a:gd name="T73" fmla="*/ 1170 h 2912"/>
              <a:gd name="T74" fmla="*/ 410 w 2820"/>
              <a:gd name="T75" fmla="*/ 1032 h 2912"/>
              <a:gd name="T76" fmla="*/ 416 w 2820"/>
              <a:gd name="T77" fmla="*/ 888 h 2912"/>
              <a:gd name="T78" fmla="*/ 460 w 2820"/>
              <a:gd name="T79" fmla="*/ 742 h 2912"/>
              <a:gd name="T80" fmla="*/ 544 w 2820"/>
              <a:gd name="T81" fmla="*/ 592 h 2912"/>
              <a:gd name="T82" fmla="*/ 670 w 2820"/>
              <a:gd name="T83" fmla="*/ 444 h 2912"/>
              <a:gd name="T84" fmla="*/ 844 w 2820"/>
              <a:gd name="T85" fmla="*/ 298 h 2912"/>
              <a:gd name="T86" fmla="*/ 1070 w 2820"/>
              <a:gd name="T87" fmla="*/ 154 h 2912"/>
              <a:gd name="T88" fmla="*/ 1348 w 2820"/>
              <a:gd name="T89" fmla="*/ 16 h 2912"/>
              <a:gd name="T90" fmla="*/ 1244 w 2820"/>
              <a:gd name="T91" fmla="*/ 0 h 2912"/>
              <a:gd name="T92" fmla="*/ 2820 w 2820"/>
              <a:gd name="T93" fmla="*/ 1934 h 2912"/>
              <a:gd name="T94" fmla="*/ 2820 w 2820"/>
              <a:gd name="T95" fmla="*/ 1934 h 2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rgbClr val="0066CC"/>
              </a:gs>
              <a:gs pos="50000">
                <a:srgbClr val="0066CC">
                  <a:gamma/>
                  <a:tint val="42353"/>
                  <a:invGamma/>
                </a:srgbClr>
              </a:gs>
              <a:gs pos="100000">
                <a:srgbClr val="0066CC"/>
              </a:gs>
            </a:gsLst>
            <a:lin ang="2700000" scaled="1"/>
          </a:gradFill>
          <a:ln>
            <a:noFill/>
          </a:ln>
          <a:effectLst/>
          <a:scene3d>
            <a:camera prst="legacyPerspectiveFront">
              <a:rot lat="1500000" lon="20099999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0066CC"/>
            </a:extrusionClr>
            <a:contourClr>
              <a:srgbClr val="0066CC"/>
            </a:contourClr>
          </a:sp3d>
          <a:extLst>
            <a:ext uri="{91240B29-F687-4F45-9708-019B960494DF}">
              <a14:hiddenLine xmlns:a14="http://schemas.microsoft.com/office/drawing/2010/main" w="0">
                <a:noFill/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369667" name="Freeform 3"/>
          <p:cNvSpPr>
            <a:spLocks noEditPoints="1"/>
          </p:cNvSpPr>
          <p:nvPr/>
        </p:nvSpPr>
        <p:spPr bwMode="gray">
          <a:xfrm rot="10552877">
            <a:off x="3581400" y="1752600"/>
            <a:ext cx="3505200" cy="2897188"/>
          </a:xfrm>
          <a:custGeom>
            <a:avLst/>
            <a:gdLst>
              <a:gd name="T0" fmla="*/ 1092 w 2820"/>
              <a:gd name="T1" fmla="*/ 50 h 2912"/>
              <a:gd name="T2" fmla="*/ 822 w 2820"/>
              <a:gd name="T3" fmla="*/ 168 h 2912"/>
              <a:gd name="T4" fmla="*/ 594 w 2820"/>
              <a:gd name="T5" fmla="*/ 300 h 2912"/>
              <a:gd name="T6" fmla="*/ 406 w 2820"/>
              <a:gd name="T7" fmla="*/ 446 h 2912"/>
              <a:gd name="T8" fmla="*/ 254 w 2820"/>
              <a:gd name="T9" fmla="*/ 604 h 2912"/>
              <a:gd name="T10" fmla="*/ 140 w 2820"/>
              <a:gd name="T11" fmla="*/ 772 h 2912"/>
              <a:gd name="T12" fmla="*/ 60 w 2820"/>
              <a:gd name="T13" fmla="*/ 944 h 2912"/>
              <a:gd name="T14" fmla="*/ 14 w 2820"/>
              <a:gd name="T15" fmla="*/ 1122 h 2912"/>
              <a:gd name="T16" fmla="*/ 0 w 2820"/>
              <a:gd name="T17" fmla="*/ 1300 h 2912"/>
              <a:gd name="T18" fmla="*/ 18 w 2820"/>
              <a:gd name="T19" fmla="*/ 1476 h 2912"/>
              <a:gd name="T20" fmla="*/ 64 w 2820"/>
              <a:gd name="T21" fmla="*/ 1650 h 2912"/>
              <a:gd name="T22" fmla="*/ 138 w 2820"/>
              <a:gd name="T23" fmla="*/ 1818 h 2912"/>
              <a:gd name="T24" fmla="*/ 238 w 2820"/>
              <a:gd name="T25" fmla="*/ 1978 h 2912"/>
              <a:gd name="T26" fmla="*/ 364 w 2820"/>
              <a:gd name="T27" fmla="*/ 2126 h 2912"/>
              <a:gd name="T28" fmla="*/ 512 w 2820"/>
              <a:gd name="T29" fmla="*/ 2262 h 2912"/>
              <a:gd name="T30" fmla="*/ 684 w 2820"/>
              <a:gd name="T31" fmla="*/ 2382 h 2912"/>
              <a:gd name="T32" fmla="*/ 874 w 2820"/>
              <a:gd name="T33" fmla="*/ 2484 h 2912"/>
              <a:gd name="T34" fmla="*/ 1086 w 2820"/>
              <a:gd name="T35" fmla="*/ 2564 h 2912"/>
              <a:gd name="T36" fmla="*/ 1314 w 2820"/>
              <a:gd name="T37" fmla="*/ 2622 h 2912"/>
              <a:gd name="T38" fmla="*/ 1558 w 2820"/>
              <a:gd name="T39" fmla="*/ 2654 h 2912"/>
              <a:gd name="T40" fmla="*/ 1818 w 2820"/>
              <a:gd name="T41" fmla="*/ 2658 h 2912"/>
              <a:gd name="T42" fmla="*/ 2090 w 2820"/>
              <a:gd name="T43" fmla="*/ 2632 h 2912"/>
              <a:gd name="T44" fmla="*/ 2374 w 2820"/>
              <a:gd name="T45" fmla="*/ 2574 h 2912"/>
              <a:gd name="T46" fmla="*/ 2544 w 2820"/>
              <a:gd name="T47" fmla="*/ 2912 h 2912"/>
              <a:gd name="T48" fmla="*/ 1868 w 2820"/>
              <a:gd name="T49" fmla="*/ 1552 h 2912"/>
              <a:gd name="T50" fmla="*/ 1956 w 2820"/>
              <a:gd name="T51" fmla="*/ 1914 h 2912"/>
              <a:gd name="T52" fmla="*/ 1788 w 2820"/>
              <a:gd name="T53" fmla="*/ 1936 h 2912"/>
              <a:gd name="T54" fmla="*/ 1616 w 2820"/>
              <a:gd name="T55" fmla="*/ 1934 h 2912"/>
              <a:gd name="T56" fmla="*/ 1442 w 2820"/>
              <a:gd name="T57" fmla="*/ 1912 h 2912"/>
              <a:gd name="T58" fmla="*/ 1272 w 2820"/>
              <a:gd name="T59" fmla="*/ 1872 h 2912"/>
              <a:gd name="T60" fmla="*/ 1108 w 2820"/>
              <a:gd name="T61" fmla="*/ 1812 h 2912"/>
              <a:gd name="T62" fmla="*/ 952 w 2820"/>
              <a:gd name="T63" fmla="*/ 1736 h 2912"/>
              <a:gd name="T64" fmla="*/ 810 w 2820"/>
              <a:gd name="T65" fmla="*/ 1646 h 2912"/>
              <a:gd name="T66" fmla="*/ 684 w 2820"/>
              <a:gd name="T67" fmla="*/ 1542 h 2912"/>
              <a:gd name="T68" fmla="*/ 578 w 2820"/>
              <a:gd name="T69" fmla="*/ 1428 h 2912"/>
              <a:gd name="T70" fmla="*/ 494 w 2820"/>
              <a:gd name="T71" fmla="*/ 1304 h 2912"/>
              <a:gd name="T72" fmla="*/ 438 w 2820"/>
              <a:gd name="T73" fmla="*/ 1170 h 2912"/>
              <a:gd name="T74" fmla="*/ 410 w 2820"/>
              <a:gd name="T75" fmla="*/ 1032 h 2912"/>
              <a:gd name="T76" fmla="*/ 416 w 2820"/>
              <a:gd name="T77" fmla="*/ 888 h 2912"/>
              <a:gd name="T78" fmla="*/ 460 w 2820"/>
              <a:gd name="T79" fmla="*/ 742 h 2912"/>
              <a:gd name="T80" fmla="*/ 544 w 2820"/>
              <a:gd name="T81" fmla="*/ 592 h 2912"/>
              <a:gd name="T82" fmla="*/ 670 w 2820"/>
              <a:gd name="T83" fmla="*/ 444 h 2912"/>
              <a:gd name="T84" fmla="*/ 844 w 2820"/>
              <a:gd name="T85" fmla="*/ 298 h 2912"/>
              <a:gd name="T86" fmla="*/ 1070 w 2820"/>
              <a:gd name="T87" fmla="*/ 154 h 2912"/>
              <a:gd name="T88" fmla="*/ 1348 w 2820"/>
              <a:gd name="T89" fmla="*/ 16 h 2912"/>
              <a:gd name="T90" fmla="*/ 1244 w 2820"/>
              <a:gd name="T91" fmla="*/ 0 h 2912"/>
              <a:gd name="T92" fmla="*/ 2820 w 2820"/>
              <a:gd name="T93" fmla="*/ 1934 h 2912"/>
              <a:gd name="T94" fmla="*/ 2820 w 2820"/>
              <a:gd name="T95" fmla="*/ 1934 h 2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rgbClr val="009999"/>
              </a:gs>
              <a:gs pos="50000">
                <a:srgbClr val="009999">
                  <a:gamma/>
                  <a:tint val="66667"/>
                  <a:invGamma/>
                </a:srgbClr>
              </a:gs>
              <a:gs pos="100000">
                <a:srgbClr val="009999"/>
              </a:gs>
            </a:gsLst>
            <a:lin ang="2700000" scaled="1"/>
          </a:gradFill>
          <a:ln>
            <a:noFill/>
          </a:ln>
          <a:effectLst/>
          <a:scene3d>
            <a:camera prst="legacyPerspectiveFront">
              <a:rot lat="1500000" lon="20099999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009999"/>
            </a:extrusionClr>
            <a:contourClr>
              <a:srgbClr val="009999"/>
            </a:contourClr>
          </a:sp3d>
          <a:extLst>
            <a:ext uri="{91240B29-F687-4F45-9708-019B960494DF}">
              <a14:hiddenLine xmlns:a14="http://schemas.microsoft.com/office/drawing/2010/main" w="0">
                <a:noFill/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Связь рисков и ключевых вопросов аудита</a:t>
            </a:r>
            <a:b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(идеальная модель)</a:t>
            </a:r>
          </a:p>
        </p:txBody>
      </p:sp>
      <p:sp>
        <p:nvSpPr>
          <p:cNvPr id="369669" name="Text Box 5"/>
          <p:cNvSpPr txBox="1">
            <a:spLocks noChangeArrowheads="1"/>
          </p:cNvSpPr>
          <p:nvPr/>
        </p:nvSpPr>
        <p:spPr bwMode="gray">
          <a:xfrm>
            <a:off x="756088" y="2290036"/>
            <a:ext cx="2209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Ключевые вопросы аудита</a:t>
            </a:r>
            <a:endParaRPr lang="en-US" altLang="ru-RU" sz="2400" b="1" dirty="0">
              <a:solidFill>
                <a:srgbClr val="00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69670" name="Text Box 6"/>
          <p:cNvSpPr txBox="1">
            <a:spLocks noChangeArrowheads="1"/>
          </p:cNvSpPr>
          <p:nvPr/>
        </p:nvSpPr>
        <p:spPr bwMode="gray">
          <a:xfrm>
            <a:off x="5715000" y="4343400"/>
            <a:ext cx="2133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Риски</a:t>
            </a:r>
            <a:endParaRPr lang="en-US" altLang="ru-RU" sz="2400" b="1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7" name="Рисунок 6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1173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9" name="Text Box 16"/>
          <p:cNvSpPr txBox="1">
            <a:spLocks noChangeArrowheads="1"/>
          </p:cNvSpPr>
          <p:nvPr/>
        </p:nvSpPr>
        <p:spPr bwMode="gray">
          <a:xfrm>
            <a:off x="2650995" y="1867225"/>
            <a:ext cx="1847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ru-RU" altLang="ru-RU" sz="2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endParaRPr lang="ru-RU" altLang="ru-RU" sz="2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" name="Рисунок 9" descr="https://ucorn.ru/wp-content/uploads/2017/05/hqdefault-1-1288x72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665" y="2090482"/>
            <a:ext cx="5940425" cy="33388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Выноска-облако 4"/>
          <p:cNvSpPr/>
          <p:nvPr/>
        </p:nvSpPr>
        <p:spPr>
          <a:xfrm>
            <a:off x="4903450" y="763689"/>
            <a:ext cx="4247455" cy="1731970"/>
          </a:xfrm>
          <a:prstGeom prst="cloudCallout">
            <a:avLst>
              <a:gd name="adj1" fmla="val -3488"/>
              <a:gd name="adj2" fmla="val 48515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Риски оцененные аудитором,</a:t>
            </a:r>
          </a:p>
          <a:p>
            <a:pPr algn="ctr"/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лючевые вопросы</a:t>
            </a:r>
          </a:p>
          <a:p>
            <a:pPr algn="ctr"/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редлагаемые аудитором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0" y="931121"/>
            <a:ext cx="3992407" cy="1872208"/>
          </a:xfrm>
          <a:prstGeom prst="cloudCallout">
            <a:avLst>
              <a:gd name="adj1" fmla="val 15183"/>
              <a:gd name="adj2" fmla="val 6608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Информирование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ЛОКУ</a:t>
            </a:r>
          </a:p>
          <a:p>
            <a:pPr algn="ctr"/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х реакция 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2" name="Выноска-облако 11"/>
          <p:cNvSpPr/>
          <p:nvPr/>
        </p:nvSpPr>
        <p:spPr>
          <a:xfrm>
            <a:off x="4447863" y="5330277"/>
            <a:ext cx="4587616" cy="1411092"/>
          </a:xfrm>
          <a:prstGeom prst="cloudCallout">
            <a:avLst>
              <a:gd name="adj1" fmla="val -23841"/>
              <a:gd name="adj2" fmla="val -58758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Ключевые вопросы аудита отраженные в 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заключении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536" y="0"/>
            <a:ext cx="881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Связь рисков и ключевых вопросов аудита</a:t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(реальная модель)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0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Связь рисков и ключевых вопросов аудита</a:t>
            </a:r>
            <a:b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(реальная 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модель)</a:t>
            </a:r>
          </a:p>
        </p:txBody>
      </p:sp>
      <p:pic>
        <p:nvPicPr>
          <p:cNvPr id="7" name="Рисунок 6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754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Идеальная модель = реальная модель</a:t>
            </a:r>
            <a:endParaRPr lang="en-US" altLang="ru-RU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34179" name="Freeform 3"/>
          <p:cNvSpPr>
            <a:spLocks/>
          </p:cNvSpPr>
          <p:nvPr/>
        </p:nvSpPr>
        <p:spPr bwMode="gray">
          <a:xfrm>
            <a:off x="5073650" y="1219200"/>
            <a:ext cx="1466850" cy="1155700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009900">
                  <a:gamma/>
                  <a:tint val="90980"/>
                  <a:invGamma/>
                  <a:alpha val="32001"/>
                </a:srgbClr>
              </a:gs>
              <a:gs pos="100000">
                <a:srgbClr val="0099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4184" name="AutoShape 8"/>
          <p:cNvSpPr>
            <a:spLocks noChangeArrowheads="1"/>
          </p:cNvSpPr>
          <p:nvPr/>
        </p:nvSpPr>
        <p:spPr bwMode="auto">
          <a:xfrm>
            <a:off x="3424238" y="2652713"/>
            <a:ext cx="2295525" cy="3155950"/>
          </a:xfrm>
          <a:prstGeom prst="roundRect">
            <a:avLst>
              <a:gd name="adj" fmla="val 4690"/>
            </a:avLst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1D08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4185" name="AutoShape 9"/>
          <p:cNvSpPr>
            <a:spLocks noChangeArrowheads="1"/>
          </p:cNvSpPr>
          <p:nvPr/>
        </p:nvSpPr>
        <p:spPr bwMode="gray">
          <a:xfrm>
            <a:off x="3657600" y="2514600"/>
            <a:ext cx="1863725" cy="2873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4186" name="AutoShape 10"/>
          <p:cNvSpPr>
            <a:spLocks noChangeArrowheads="1"/>
          </p:cNvSpPr>
          <p:nvPr/>
        </p:nvSpPr>
        <p:spPr bwMode="auto">
          <a:xfrm flipH="1">
            <a:off x="5334000" y="2590800"/>
            <a:ext cx="73025" cy="144463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4187" name="AutoShape 11"/>
          <p:cNvSpPr>
            <a:spLocks noChangeArrowheads="1"/>
          </p:cNvSpPr>
          <p:nvPr/>
        </p:nvSpPr>
        <p:spPr bwMode="auto">
          <a:xfrm flipH="1">
            <a:off x="3743325" y="2581275"/>
            <a:ext cx="71438" cy="144463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4188" name="AutoShape 12"/>
          <p:cNvSpPr>
            <a:spLocks noChangeArrowheads="1"/>
          </p:cNvSpPr>
          <p:nvPr/>
        </p:nvSpPr>
        <p:spPr bwMode="auto">
          <a:xfrm>
            <a:off x="5953125" y="2362200"/>
            <a:ext cx="2295525" cy="3155950"/>
          </a:xfrm>
          <a:prstGeom prst="roundRect">
            <a:avLst>
              <a:gd name="adj" fmla="val 4690"/>
            </a:avLst>
          </a:prstGeom>
          <a:noFill/>
          <a:ln w="57150">
            <a:solidFill>
              <a:srgbClr val="4B71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FC5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4189" name="AutoShape 13"/>
          <p:cNvSpPr>
            <a:spLocks noChangeArrowheads="1"/>
          </p:cNvSpPr>
          <p:nvPr/>
        </p:nvSpPr>
        <p:spPr bwMode="gray">
          <a:xfrm>
            <a:off x="6149976" y="2097995"/>
            <a:ext cx="1863725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6D8CE5"/>
              </a:gs>
              <a:gs pos="100000">
                <a:srgbClr val="6D8CE5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4190" name="AutoShape 14"/>
          <p:cNvSpPr>
            <a:spLocks noChangeArrowheads="1"/>
          </p:cNvSpPr>
          <p:nvPr/>
        </p:nvSpPr>
        <p:spPr bwMode="auto">
          <a:xfrm flipH="1">
            <a:off x="7835900" y="2079625"/>
            <a:ext cx="71438" cy="142875"/>
          </a:xfrm>
          <a:prstGeom prst="octagon">
            <a:avLst>
              <a:gd name="adj" fmla="val 29287"/>
            </a:avLst>
          </a:prstGeom>
          <a:solidFill>
            <a:srgbClr val="6FC5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4191" name="AutoShape 15"/>
          <p:cNvSpPr>
            <a:spLocks noChangeArrowheads="1"/>
          </p:cNvSpPr>
          <p:nvPr/>
        </p:nvSpPr>
        <p:spPr bwMode="auto">
          <a:xfrm flipH="1">
            <a:off x="6253163" y="2079625"/>
            <a:ext cx="71437" cy="142875"/>
          </a:xfrm>
          <a:prstGeom prst="octagon">
            <a:avLst>
              <a:gd name="adj" fmla="val 29287"/>
            </a:avLst>
          </a:prstGeom>
          <a:solidFill>
            <a:srgbClr val="6FC5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4192" name="Freeform 16"/>
          <p:cNvSpPr>
            <a:spLocks/>
          </p:cNvSpPr>
          <p:nvPr/>
        </p:nvSpPr>
        <p:spPr bwMode="gray">
          <a:xfrm>
            <a:off x="2492375" y="1720850"/>
            <a:ext cx="1466850" cy="1157288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EC823A">
                  <a:gamma/>
                  <a:tint val="90980"/>
                  <a:invGamma/>
                  <a:alpha val="32001"/>
                </a:srgbClr>
              </a:gs>
              <a:gs pos="100000">
                <a:srgbClr val="EC823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4194" name="Text Box 18"/>
          <p:cNvSpPr txBox="1">
            <a:spLocks noChangeArrowheads="1"/>
          </p:cNvSpPr>
          <p:nvPr/>
        </p:nvSpPr>
        <p:spPr bwMode="gray">
          <a:xfrm>
            <a:off x="3914775" y="2486025"/>
            <a:ext cx="128913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Стандарты</a:t>
            </a:r>
            <a:endParaRPr lang="en-US" altLang="ru-RU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34195" name="Text Box 19"/>
          <p:cNvSpPr txBox="1">
            <a:spLocks noChangeArrowheads="1"/>
          </p:cNvSpPr>
          <p:nvPr/>
        </p:nvSpPr>
        <p:spPr bwMode="gray">
          <a:xfrm>
            <a:off x="6079654" y="2115885"/>
            <a:ext cx="20043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Корпоративная </a:t>
            </a:r>
          </a:p>
          <a:p>
            <a:pPr algn="ctr"/>
            <a:r>
              <a:rPr lang="ru-RU" altLang="ru-RU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культура</a:t>
            </a:r>
            <a:endParaRPr lang="en-US" altLang="ru-RU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grpSp>
        <p:nvGrpSpPr>
          <p:cNvPr id="434199" name="Group 23"/>
          <p:cNvGrpSpPr>
            <a:grpSpLocks/>
          </p:cNvGrpSpPr>
          <p:nvPr/>
        </p:nvGrpSpPr>
        <p:grpSpPr bwMode="auto">
          <a:xfrm>
            <a:off x="914400" y="2928938"/>
            <a:ext cx="2295525" cy="3309938"/>
            <a:chOff x="576" y="1845"/>
            <a:chExt cx="1446" cy="2085"/>
          </a:xfrm>
        </p:grpSpPr>
        <p:sp>
          <p:nvSpPr>
            <p:cNvPr id="434180" name="AutoShape 4"/>
            <p:cNvSpPr>
              <a:spLocks noChangeArrowheads="1"/>
            </p:cNvSpPr>
            <p:nvPr/>
          </p:nvSpPr>
          <p:spPr bwMode="auto">
            <a:xfrm>
              <a:off x="576" y="1942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EC823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4181" name="AutoShape 5"/>
            <p:cNvSpPr>
              <a:spLocks noChangeArrowheads="1"/>
            </p:cNvSpPr>
            <p:nvPr/>
          </p:nvSpPr>
          <p:spPr bwMode="gray">
            <a:xfrm>
              <a:off x="712" y="1852"/>
              <a:ext cx="1174" cy="1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600"/>
                </a:gs>
                <a:gs pos="50000">
                  <a:srgbClr val="FF6600">
                    <a:gamma/>
                    <a:tint val="57647"/>
                    <a:invGamma/>
                  </a:srgbClr>
                </a:gs>
                <a:gs pos="100000">
                  <a:srgbClr val="FF66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4182" name="AutoShape 6"/>
            <p:cNvSpPr>
              <a:spLocks noChangeArrowheads="1"/>
            </p:cNvSpPr>
            <p:nvPr/>
          </p:nvSpPr>
          <p:spPr bwMode="auto">
            <a:xfrm flipH="1">
              <a:off x="1773" y="1897"/>
              <a:ext cx="45" cy="91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4183" name="AutoShape 7"/>
            <p:cNvSpPr>
              <a:spLocks noChangeArrowheads="1"/>
            </p:cNvSpPr>
            <p:nvPr/>
          </p:nvSpPr>
          <p:spPr bwMode="auto">
            <a:xfrm flipH="1">
              <a:off x="776" y="1897"/>
              <a:ext cx="46" cy="91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4193" name="Text Box 17"/>
            <p:cNvSpPr txBox="1">
              <a:spLocks noChangeArrowheads="1"/>
            </p:cNvSpPr>
            <p:nvPr/>
          </p:nvSpPr>
          <p:spPr bwMode="gray">
            <a:xfrm>
              <a:off x="690" y="1845"/>
              <a:ext cx="1241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 b="1" dirty="0" smtClean="0">
                  <a:solidFill>
                    <a:srgbClr val="FFFFFF"/>
                  </a:solidFill>
                  <a:latin typeface="Bookman Old Style" panose="02050604050505020204" pitchFamily="18" charset="0"/>
                </a:rPr>
                <a:t>Законодательств</a:t>
              </a:r>
              <a:r>
                <a:rPr lang="ru-RU" altLang="ru-RU" sz="1400" b="1" dirty="0" smtClean="0">
                  <a:solidFill>
                    <a:srgbClr val="FFFFFF"/>
                  </a:solidFill>
                </a:rPr>
                <a:t>о</a:t>
              </a:r>
              <a:endParaRPr lang="en-US" altLang="ru-RU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434196" name="Text Box 20"/>
            <p:cNvSpPr txBox="1">
              <a:spLocks noChangeArrowheads="1"/>
            </p:cNvSpPr>
            <p:nvPr/>
          </p:nvSpPr>
          <p:spPr bwMode="auto">
            <a:xfrm>
              <a:off x="624" y="2106"/>
              <a:ext cx="1344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ru-RU" altLang="ru-RU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</a:rPr>
                <a:t>Необходимы уточнения норм закона</a:t>
              </a:r>
              <a:endParaRPr lang="en-US" alt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endParaRPr>
            </a:p>
          </p:txBody>
        </p:sp>
      </p:grpSp>
      <p:sp>
        <p:nvSpPr>
          <p:cNvPr id="434197" name="Text Box 21"/>
          <p:cNvSpPr txBox="1">
            <a:spLocks noChangeArrowheads="1"/>
          </p:cNvSpPr>
          <p:nvPr/>
        </p:nvSpPr>
        <p:spPr bwMode="auto">
          <a:xfrm>
            <a:off x="3505200" y="2886075"/>
            <a:ext cx="21336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ru-RU" alt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Применение МСА с учетом национальных особенностей ведения бизнеса в России </a:t>
            </a:r>
            <a:endParaRPr lang="en-US" alt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434198" name="Text Box 22"/>
          <p:cNvSpPr txBox="1">
            <a:spLocks noChangeArrowheads="1"/>
          </p:cNvSpPr>
          <p:nvPr/>
        </p:nvSpPr>
        <p:spPr bwMode="auto">
          <a:xfrm>
            <a:off x="5959008" y="2374900"/>
            <a:ext cx="228964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endParaRPr lang="ru-RU" altLang="ru-RU" b="1" dirty="0" smtClean="0">
              <a:solidFill>
                <a:srgbClr val="000000"/>
              </a:solidFill>
            </a:endParaRPr>
          </a:p>
          <a:p>
            <a:pPr algn="l"/>
            <a:endParaRPr lang="ru-RU" altLang="ru-RU" b="1" dirty="0">
              <a:solidFill>
                <a:srgbClr val="000000"/>
              </a:solidFill>
            </a:endParaRPr>
          </a:p>
          <a:p>
            <a:pPr algn="ctr"/>
            <a:r>
              <a:rPr lang="ru-RU" alt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Корпоративная</a:t>
            </a:r>
          </a:p>
          <a:p>
            <a:pPr algn="ctr"/>
            <a:r>
              <a:rPr lang="ru-RU" alt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ответствен-</a:t>
            </a:r>
            <a:r>
              <a:rPr lang="ru-RU" alt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ность</a:t>
            </a:r>
            <a:r>
              <a:rPr lang="ru-RU" alt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ru-RU" alt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ЛОКУ</a:t>
            </a:r>
          </a:p>
          <a:p>
            <a:pPr algn="l"/>
            <a:endParaRPr lang="en-US" alt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04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:\Users\Ирина\Documents\Фирма\Логотип\InkedПустая визитка — копия_L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" t="50791" r="3084" b="4801"/>
          <a:stretch/>
        </p:blipFill>
        <p:spPr bwMode="auto">
          <a:xfrm>
            <a:off x="0" y="624109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67544" y="2852936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20080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</TotalTime>
  <Words>126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Bookman Old Style</vt:lpstr>
      <vt:lpstr>Calibri</vt:lpstr>
      <vt:lpstr>Тема Office</vt:lpstr>
      <vt:lpstr>Презентация PowerPoint</vt:lpstr>
      <vt:lpstr> Риски  МСА 315 (пересмотренный)  </vt:lpstr>
      <vt:lpstr>Ключевые вопросы аудита  МСА 701 </vt:lpstr>
      <vt:lpstr>Связь рисков и ключевых вопросов аудита (идеальная модель)</vt:lpstr>
      <vt:lpstr>Презентация PowerPoint</vt:lpstr>
      <vt:lpstr>Связь рисков и ключевых вопросов аудита (реальная модель)</vt:lpstr>
      <vt:lpstr>Идеальная модель = реальная модель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97</cp:revision>
  <dcterms:created xsi:type="dcterms:W3CDTF">2017-11-04T16:44:12Z</dcterms:created>
  <dcterms:modified xsi:type="dcterms:W3CDTF">2019-10-01T10:07:43Z</dcterms:modified>
</cp:coreProperties>
</file>