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57" r:id="rId2"/>
    <p:sldId id="358" r:id="rId3"/>
    <p:sldId id="359" r:id="rId4"/>
    <p:sldId id="360" r:id="rId5"/>
    <p:sldId id="362" r:id="rId6"/>
    <p:sldId id="361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3535"/>
    <a:srgbClr val="4B86B3"/>
    <a:srgbClr val="DEE7F6"/>
    <a:srgbClr val="D1D1D1"/>
    <a:srgbClr val="D8E4EC"/>
    <a:srgbClr val="D4E0F8"/>
    <a:srgbClr val="006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9" autoAdjust="0"/>
    <p:restoredTop sz="94667" autoAdjust="0"/>
  </p:normalViewPr>
  <p:slideViewPr>
    <p:cSldViewPr>
      <p:cViewPr>
        <p:scale>
          <a:sx n="117" d="100"/>
          <a:sy n="117" d="100"/>
        </p:scale>
        <p:origin x="-1470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0"/>
      <c:perspective val="30"/>
    </c:view3D>
    <c:floor>
      <c:thickness val="0"/>
    </c:floor>
    <c:sideWall>
      <c:thickness val="0"/>
      <c:spPr>
        <a:solidFill>
          <a:sysClr val="window" lastClr="FFFFFF"/>
        </a:solidFill>
        <a:ln>
          <a:solidFill>
            <a:sysClr val="windowText" lastClr="000000"/>
          </a:solidFill>
          <a:prstDash val="sysDot"/>
        </a:ln>
      </c:spPr>
    </c:sideWall>
    <c:backWall>
      <c:thickness val="0"/>
      <c:spPr>
        <a:solidFill>
          <a:sysClr val="window" lastClr="FFFFFF"/>
        </a:solidFill>
        <a:ln>
          <a:solidFill>
            <a:sysClr val="windowText" lastClr="000000"/>
          </a:solidFill>
          <a:prstDash val="sysDot"/>
        </a:ln>
      </c:spPr>
    </c:backWall>
    <c:plotArea>
      <c:layout>
        <c:manualLayout>
          <c:layoutTarget val="inner"/>
          <c:xMode val="edge"/>
          <c:yMode val="edge"/>
          <c:x val="8.0324408399066835E-2"/>
          <c:y val="0.11563675464630921"/>
          <c:w val="0.89628428477690258"/>
          <c:h val="0.712658315742695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4B86B3"/>
                </a:gs>
                <a:gs pos="83000">
                  <a:srgbClr val="973535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rgbClr val="4B86B3"/>
                  </a:gs>
                  <a:gs pos="83000">
                    <a:srgbClr val="973535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39000">
                    <a:srgbClr val="4B86B3"/>
                  </a:gs>
                  <a:gs pos="83000">
                    <a:srgbClr val="973535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</c:spPr>
          </c:dPt>
          <c:dLbls>
            <c:dLbl>
              <c:idx val="0"/>
              <c:layout>
                <c:manualLayout>
                  <c:x val="0.11970074812967581"/>
                  <c:y val="0.13614475294280171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158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тыс. документов 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4,9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млрд. руб</a:t>
                    </a:r>
                    <a:r>
                      <a:rPr lang="ru-RU" dirty="0" smtClean="0"/>
                      <a:t>.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284485636302944"/>
                  <c:y val="9.35015229987414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1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171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тыс. документов 2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3 </a:t>
                    </a:r>
                    <a:r>
                      <a:rPr lang="ru-RU" sz="1798" b="1" i="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rPr>
                      <a:t>млрд. руб.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 w="22993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29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1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 г.</c:v>
                </c:pt>
                <c:pt idx="1">
                  <c:v>8 месяцев 2015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4.9000000000000004</c:v>
                </c:pt>
                <c:pt idx="1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5387008"/>
        <c:axId val="5388544"/>
        <c:axId val="0"/>
      </c:bar3DChart>
      <c:catAx>
        <c:axId val="5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47" b="1" i="1">
                <a:solidFill>
                  <a:srgbClr val="002060"/>
                </a:solidFill>
              </a:defRPr>
            </a:pPr>
            <a:endParaRPr lang="ru-RU"/>
          </a:p>
        </c:txPr>
        <c:crossAx val="5388544"/>
        <c:crosses val="autoZero"/>
        <c:auto val="1"/>
        <c:lblAlgn val="ctr"/>
        <c:lblOffset val="100"/>
        <c:noMultiLvlLbl val="0"/>
      </c:catAx>
      <c:valAx>
        <c:axId val="5388544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  <a:prstDash val="sysDot"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66" b="1" i="0">
                <a:solidFill>
                  <a:srgbClr val="C00000"/>
                </a:solidFill>
              </a:defRPr>
            </a:pPr>
            <a:endParaRPr lang="ru-RU"/>
          </a:p>
        </c:txPr>
        <c:crossAx val="5387008"/>
        <c:crosses val="autoZero"/>
        <c:crossBetween val="between"/>
      </c:valAx>
      <c:spPr>
        <a:noFill/>
        <a:ln w="25388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214277479878708E-2"/>
          <c:y val="0.18983821715110585"/>
          <c:w val="0.8540519708792057"/>
          <c:h val="0.67034422642345526"/>
        </c:manualLayout>
      </c:layout>
      <c:lineChart>
        <c:grouping val="standard"/>
        <c:varyColors val="0"/>
        <c:ser>
          <c:idx val="0"/>
          <c:order val="0"/>
          <c:spPr>
            <a:ln w="63500">
              <a:solidFill>
                <a:srgbClr val="002060"/>
              </a:solidFill>
            </a:ln>
          </c:spPr>
          <c:marker>
            <c:spPr>
              <a:solidFill>
                <a:srgbClr val="FFC000"/>
              </a:solidFill>
            </c:spPr>
          </c:marker>
          <c:dPt>
            <c:idx val="0"/>
            <c:bubble3D val="0"/>
          </c:dPt>
          <c:dLbls>
            <c:dLbl>
              <c:idx val="0"/>
              <c:layout>
                <c:manualLayout>
                  <c:x val="-4.02390401348479E-2"/>
                  <c:y val="5.4546576216443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5001329517257275E-2"/>
                  <c:y val="4.958779656040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3334219678171519E-2"/>
                  <c:y val="3.9670237248322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5595966164212317E-2"/>
                  <c:y val="4.462901690436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762533106929503E-2"/>
                  <c:y val="5.4546576216443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4762411244669439E-2"/>
                  <c:y val="4.2149627076342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4048315461420481E-2"/>
                  <c:y val="3.7190847420302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857180843350208E-2"/>
                  <c:y val="4.462901690436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928856325126559E-2"/>
                  <c:y val="4.710821150483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500664758628638E-2"/>
                  <c:y val="4.2149627076342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4762411244669554E-2"/>
                  <c:y val="5.7025966044463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928856325126559E-2"/>
                  <c:y val="5.2067186388423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Лист1!$A$2:$A$13</c:f>
              <c:numCache>
                <c:formatCode>[$-419]mmmm;@</c:formatCode>
                <c:ptCount val="12"/>
                <c:pt idx="0">
                  <c:v>1</c:v>
                </c:pt>
                <c:pt idx="1">
                  <c:v>33</c:v>
                </c:pt>
                <c:pt idx="2">
                  <c:v>63</c:v>
                </c:pt>
                <c:pt idx="3">
                  <c:v>95</c:v>
                </c:pt>
                <c:pt idx="4">
                  <c:v>126</c:v>
                </c:pt>
                <c:pt idx="5">
                  <c:v>158</c:v>
                </c:pt>
                <c:pt idx="6">
                  <c:v>189</c:v>
                </c:pt>
                <c:pt idx="7">
                  <c:v>221</c:v>
                </c:pt>
                <c:pt idx="8">
                  <c:v>253</c:v>
                </c:pt>
                <c:pt idx="9">
                  <c:v>284</c:v>
                </c:pt>
                <c:pt idx="10">
                  <c:v>316</c:v>
                </c:pt>
                <c:pt idx="11">
                  <c:v>347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16486</c:v>
                </c:pt>
                <c:pt idx="1">
                  <c:v>13536</c:v>
                </c:pt>
                <c:pt idx="2">
                  <c:v>11457</c:v>
                </c:pt>
                <c:pt idx="3">
                  <c:v>13622</c:v>
                </c:pt>
                <c:pt idx="4">
                  <c:v>9771</c:v>
                </c:pt>
                <c:pt idx="5">
                  <c:v>10536</c:v>
                </c:pt>
                <c:pt idx="6">
                  <c:v>15196</c:v>
                </c:pt>
                <c:pt idx="7">
                  <c:v>12530</c:v>
                </c:pt>
                <c:pt idx="8">
                  <c:v>12220</c:v>
                </c:pt>
                <c:pt idx="9">
                  <c:v>15708</c:v>
                </c:pt>
                <c:pt idx="10">
                  <c:v>12056</c:v>
                </c:pt>
                <c:pt idx="11">
                  <c:v>15013</c:v>
                </c:pt>
              </c:numCache>
            </c:numRef>
          </c:val>
          <c:smooth val="0"/>
        </c:ser>
        <c:ser>
          <c:idx val="1"/>
          <c:order val="1"/>
          <c:spPr>
            <a:ln w="63500">
              <a:solidFill>
                <a:srgbClr val="FF0000"/>
              </a:solidFill>
            </a:ln>
          </c:spPr>
          <c:marker>
            <c:symbol val="square"/>
            <c:size val="10"/>
            <c:spPr>
              <a:solidFill>
                <a:srgbClr val="002060"/>
              </a:solidFill>
              <a:ln cap="rnd">
                <a:round/>
              </a:ln>
            </c:spPr>
          </c:marker>
          <c:dLbls>
            <c:dLbl>
              <c:idx val="1"/>
              <c:layout>
                <c:manualLayout>
                  <c:x val="-4.64295210837552E-3"/>
                  <c:y val="-3.4711457592282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1906028111673598E-3"/>
                  <c:y val="-5.2067186388423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2859042167510401E-3"/>
                  <c:y val="-3.4711457592282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238120562233472E-2"/>
                  <c:y val="-4.2149627076342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3928856325126504E-2"/>
                  <c:y val="-3.9670237248322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857180843350208E-2"/>
                  <c:y val="-3.9670237248322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083355491954288E-2"/>
                  <c:y val="-3.4711457592282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Лист1!$A$2:$A$13</c:f>
              <c:numCache>
                <c:formatCode>[$-419]mmmm;@</c:formatCode>
                <c:ptCount val="12"/>
                <c:pt idx="0">
                  <c:v>1</c:v>
                </c:pt>
                <c:pt idx="1">
                  <c:v>33</c:v>
                </c:pt>
                <c:pt idx="2">
                  <c:v>63</c:v>
                </c:pt>
                <c:pt idx="3">
                  <c:v>95</c:v>
                </c:pt>
                <c:pt idx="4">
                  <c:v>126</c:v>
                </c:pt>
                <c:pt idx="5">
                  <c:v>158</c:v>
                </c:pt>
                <c:pt idx="6">
                  <c:v>189</c:v>
                </c:pt>
                <c:pt idx="7">
                  <c:v>221</c:v>
                </c:pt>
                <c:pt idx="8">
                  <c:v>253</c:v>
                </c:pt>
                <c:pt idx="9">
                  <c:v>284</c:v>
                </c:pt>
                <c:pt idx="10">
                  <c:v>316</c:v>
                </c:pt>
                <c:pt idx="11">
                  <c:v>347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49029</c:v>
                </c:pt>
                <c:pt idx="1">
                  <c:v>24569</c:v>
                </c:pt>
                <c:pt idx="2">
                  <c:v>18155</c:v>
                </c:pt>
                <c:pt idx="3">
                  <c:v>17320</c:v>
                </c:pt>
                <c:pt idx="4">
                  <c:v>15263</c:v>
                </c:pt>
                <c:pt idx="5">
                  <c:v>15455</c:v>
                </c:pt>
                <c:pt idx="6">
                  <c:v>16685</c:v>
                </c:pt>
                <c:pt idx="7">
                  <c:v>14522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136256"/>
        <c:axId val="39138048"/>
      </c:lineChart>
      <c:dateAx>
        <c:axId val="39136256"/>
        <c:scaling>
          <c:orientation val="minMax"/>
        </c:scaling>
        <c:delete val="0"/>
        <c:axPos val="b"/>
        <c:numFmt formatCode="[$-419]mmmm;@" sourceLinked="1"/>
        <c:majorTickMark val="none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9138048"/>
        <c:crosses val="autoZero"/>
        <c:auto val="1"/>
        <c:lblOffset val="100"/>
        <c:baseTimeUnit val="months"/>
      </c:dateAx>
      <c:valAx>
        <c:axId val="391380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9136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15712088262088"/>
          <c:y val="3.6861348217135478E-2"/>
          <c:w val="0.8962842847769027"/>
          <c:h val="0.712658315742695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Lbls>
            <c:dLbl>
              <c:idx val="0"/>
              <c:layout>
                <c:manualLayout>
                  <c:x val="1.2529067350744067E-2"/>
                  <c:y val="-2.250203448927863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48159</a:t>
                    </a:r>
                    <a:endParaRPr lang="ru-RU" dirty="0">
                      <a:effectLst/>
                    </a:endParaRP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1596536858232084E-2"/>
                  <c:y val="-9.152286416108657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49823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64102564102564E-2"/>
                  <c:y val="-1.3223347357496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77073906485671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4690799396681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9607961900689905E-2"/>
                  <c:y val="-7.93409170986225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48159</c:v>
                </c:pt>
                <c:pt idx="1">
                  <c:v>49823</c:v>
                </c:pt>
                <c:pt idx="2">
                  <c:v>8961</c:v>
                </c:pt>
                <c:pt idx="3">
                  <c:v>14451</c:v>
                </c:pt>
                <c:pt idx="4">
                  <c:v>37389</c:v>
                </c:pt>
                <c:pt idx="5">
                  <c:v>7665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3.6199095022624438E-2"/>
                  <c:y val="-2.6446278238169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18250377073906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1674208144796379E-2"/>
                  <c:y val="-1.3223139119084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18250377073906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8657616892911009E-2"/>
                  <c:y val="2.6446278238169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2624434389140382E-2"/>
                  <c:y val="1.0578511295268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40117</c:v>
                </c:pt>
                <c:pt idx="1">
                  <c:v>69454</c:v>
                </c:pt>
                <c:pt idx="2">
                  <c:v>26056</c:v>
                </c:pt>
                <c:pt idx="3">
                  <c:v>22073</c:v>
                </c:pt>
                <c:pt idx="4">
                  <c:v>24316</c:v>
                </c:pt>
                <c:pt idx="5">
                  <c:v>3239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Лист1!$E$2:$E$7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Лист1!$F$2:$F$7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Лист1!$G$2:$G$7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99488"/>
        <c:axId val="78009472"/>
      </c:barChart>
      <c:catAx>
        <c:axId val="7799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8009472"/>
        <c:crosses val="autoZero"/>
        <c:auto val="1"/>
        <c:lblAlgn val="ctr"/>
        <c:lblOffset val="100"/>
        <c:noMultiLvlLbl val="0"/>
      </c:catAx>
      <c:valAx>
        <c:axId val="780094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7999488"/>
        <c:crosses val="autoZero"/>
        <c:crossBetween val="between"/>
      </c:valAx>
      <c:spPr>
        <a:noFill/>
        <a:ln w="25380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0"/>
      <c:perspective val="30"/>
    </c:view3D>
    <c:floor>
      <c:thickness val="0"/>
    </c:floor>
    <c:sideWall>
      <c:thickness val="0"/>
      <c:spPr>
        <a:solidFill>
          <a:sysClr val="window" lastClr="FFFFFF"/>
        </a:solidFill>
        <a:ln>
          <a:solidFill>
            <a:sysClr val="windowText" lastClr="000000"/>
          </a:solidFill>
          <a:prstDash val="sysDot"/>
        </a:ln>
      </c:spPr>
    </c:sideWall>
    <c:backWall>
      <c:thickness val="0"/>
      <c:spPr>
        <a:solidFill>
          <a:sysClr val="window" lastClr="FFFFFF"/>
        </a:solidFill>
        <a:ln>
          <a:solidFill>
            <a:sysClr val="windowText" lastClr="000000"/>
          </a:solidFill>
          <a:prstDash val="sysDot"/>
        </a:ln>
      </c:spPr>
    </c:backWall>
    <c:plotArea>
      <c:layout>
        <c:manualLayout>
          <c:layoutTarget val="inner"/>
          <c:xMode val="edge"/>
          <c:yMode val="edge"/>
          <c:x val="8.6854075367275921E-2"/>
          <c:y val="0.18983825706115628"/>
          <c:w val="0.8540519708792057"/>
          <c:h val="0.670344226423455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c:spPr>
          </c:dPt>
          <c:dLbls>
            <c:dLbl>
              <c:idx val="0"/>
              <c:layout>
                <c:manualLayout>
                  <c:x val="-2.5538889086827946E-3"/>
                  <c:y val="-2.2502034489278636E-2"/>
                </c:manualLayout>
              </c:layout>
              <c:tx>
                <c:rich>
                  <a:bodyPr/>
                  <a:lstStyle/>
                  <a:p>
                    <a:r>
                      <a:rPr lang="ru-RU" sz="1591" b="1" dirty="0" smtClean="0">
                        <a:effectLst/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sz="1591" b="1" dirty="0" smtClean="0">
                        <a:effectLst/>
                      </a:rPr>
                      <a:t>15</a:t>
                    </a:r>
                    <a:endParaRPr lang="ru-RU" dirty="0">
                      <a:effectLst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7552523129178992E-5"/>
                  <c:y val="1.42622487915925E-3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602" b="1" i="0" u="none" strike="noStrike" kern="1200" baseline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dirty="0" smtClean="0"/>
                      <a:t>44</a:t>
                    </a:r>
                    <a:endParaRPr lang="en-US" dirty="0"/>
                  </a:p>
                </c:rich>
              </c:tx>
              <c:spPr>
                <a:noFill/>
                <a:ln w="20338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033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2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 г.</c:v>
                </c:pt>
                <c:pt idx="1">
                  <c:v>8 месяцев 2015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515</c:v>
                </c:pt>
                <c:pt idx="1">
                  <c:v>144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txPr>
              <a:bodyPr/>
              <a:lstStyle/>
              <a:p>
                <a:pPr algn="ctr" rtl="0">
                  <a:defRPr lang="ru-RU" sz="1591" b="1" i="0" u="none" strike="noStrike" kern="1200" baseline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 г.</c:v>
                </c:pt>
                <c:pt idx="1">
                  <c:v>8 месяцев 2015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69</c:v>
                </c:pt>
                <c:pt idx="1">
                  <c:v>162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5082956259426848E-2"/>
                  <c:y val="-2.6446278238169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90"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2014 г.</c:v>
                </c:pt>
                <c:pt idx="1">
                  <c:v>8 месяцев 2015 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1">
                  <c:v>753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1"/>
              <c:layout>
                <c:manualLayout>
                  <c:x val="4.5248868778280547E-3"/>
                  <c:y val="-1.5867766942901859E-2"/>
                </c:manualLayout>
              </c:layout>
              <c:spPr/>
              <c:txPr>
                <a:bodyPr/>
                <a:lstStyle/>
                <a:p>
                  <a:pPr>
                    <a:defRPr sz="1590" b="1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 г.</c:v>
                </c:pt>
                <c:pt idx="1">
                  <c:v>8 месяцев 2015 г.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1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86214912"/>
        <c:axId val="86220800"/>
        <c:axId val="0"/>
      </c:bar3DChart>
      <c:catAx>
        <c:axId val="8621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6220800"/>
        <c:crosses val="autoZero"/>
        <c:auto val="1"/>
        <c:lblAlgn val="ctr"/>
        <c:lblOffset val="100"/>
        <c:noMultiLvlLbl val="0"/>
      </c:catAx>
      <c:valAx>
        <c:axId val="86220800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  <a:prstDash val="sysDot"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21" b="1" i="0">
                <a:solidFill>
                  <a:srgbClr val="C00000"/>
                </a:solidFill>
              </a:defRPr>
            </a:pPr>
            <a:endParaRPr lang="ru-RU"/>
          </a:p>
        </c:txPr>
        <c:crossAx val="86214912"/>
        <c:crosses val="autoZero"/>
        <c:crossBetween val="between"/>
      </c:valAx>
      <c:spPr>
        <a:noFill/>
        <a:ln w="22451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0.37196</cdr:x>
      <cdr:y>0.8571</cdr:y>
    </cdr:from>
    <cdr:to>
      <cdr:x>0.52512</cdr:x>
      <cdr:y>0.98246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73082" y="3446408"/>
          <a:ext cx="1224195" cy="504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Отсутствует норматив распределения</a:t>
          </a:r>
          <a:endParaRPr lang="ru-RU" sz="1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0.51366</cdr:x>
      <cdr:y>0.8571</cdr:y>
    </cdr:from>
    <cdr:to>
      <cdr:x>0.65781</cdr:x>
      <cdr:y>0.97191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05645" y="3446408"/>
          <a:ext cx="1152179" cy="461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полномочий администрирования</a:t>
          </a:r>
          <a:endParaRPr lang="ru-RU" sz="1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0.64645</cdr:x>
      <cdr:y>0.8571</cdr:y>
    </cdr:from>
    <cdr:to>
      <cdr:x>0.81762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166994" y="3446409"/>
          <a:ext cx="1368148" cy="5746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Код ОКТМО не указан или указан не верно</a:t>
          </a:r>
          <a:endParaRPr lang="ru-RU" sz="1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0.82762</cdr:x>
      <cdr:y>0.85907</cdr:y>
    </cdr:from>
    <cdr:to>
      <cdr:x>0.96275</cdr:x>
      <cdr:y>0.96567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615102" y="3454340"/>
          <a:ext cx="1080083" cy="428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причины</a:t>
          </a:r>
          <a:endParaRPr lang="ru-RU" sz="1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48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8" rIns="91294" bIns="4564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643" y="0"/>
            <a:ext cx="2945448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8" rIns="91294" bIns="4564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5E898A9-E08E-491F-B696-9C14EA6D7386}" type="datetimeFigureOut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85" y="4715192"/>
            <a:ext cx="5437506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8" rIns="91294" bIns="456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800"/>
            <a:ext cx="2945448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8" rIns="91294" bIns="4564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643" y="9428800"/>
            <a:ext cx="2945448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8" rIns="91294" bIns="4564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95229B6-F610-4EF8-A566-2100153016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0842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597C7A-D35D-4E54-8ABA-3B186F6E9C13}" type="slidenum">
              <a:rPr lang="ru-RU" altLang="ru-RU" smtClean="0">
                <a:cs typeface="Arial" pitchFamily="34" charset="0"/>
              </a:rPr>
              <a:pPr/>
              <a:t>2</a:t>
            </a:fld>
            <a:endParaRPr lang="ru-RU" altLang="ru-RU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09DA8C-2325-4E0F-82B2-A5CD7F1FCFB9}" type="slidenum">
              <a:rPr lang="ru-RU" altLang="ru-RU" smtClean="0">
                <a:cs typeface="Arial" pitchFamily="34" charset="0"/>
              </a:rPr>
              <a:pPr/>
              <a:t>17</a:t>
            </a:fld>
            <a:endParaRPr lang="ru-RU" altLang="ru-RU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BBFF46-7B65-46E5-A133-1DE138431B4F}" type="slidenum">
              <a:rPr lang="ru-RU" altLang="ru-RU" smtClean="0">
                <a:cs typeface="Arial" pitchFamily="34" charset="0"/>
              </a:rPr>
              <a:pPr/>
              <a:t>3</a:t>
            </a:fld>
            <a:endParaRPr lang="ru-RU" altLang="ru-RU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0250" indent="-28495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9826" indent="-227647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96712" indent="-227647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3597" indent="-227647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2074" indent="-2276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0552" indent="-2276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30" indent="-2276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7507" indent="-2276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A93C60E-92B5-4147-AD58-071E6587DC7A}" type="slidenum">
              <a:rPr lang="ru-RU" altLang="ru-RU" smtClean="0">
                <a:cs typeface="Arial" pitchFamily="34" charset="0"/>
              </a:rPr>
              <a:pPr/>
              <a:t>4</a:t>
            </a:fld>
            <a:endParaRPr lang="ru-RU" altLang="ru-RU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D8EB68-8400-4719-AD19-A286ECF450D2}" type="slidenum">
              <a:rPr lang="ru-RU" altLang="ru-RU" smtClean="0">
                <a:cs typeface="Arial" pitchFamily="34" charset="0"/>
              </a:rPr>
              <a:pPr/>
              <a:t>5</a:t>
            </a:fld>
            <a:endParaRPr lang="ru-RU" altLang="ru-RU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D8EB68-8400-4719-AD19-A286ECF450D2}" type="slidenum">
              <a:rPr lang="ru-RU" altLang="ru-RU" smtClean="0">
                <a:cs typeface="Arial" pitchFamily="34" charset="0"/>
              </a:rPr>
              <a:pPr/>
              <a:t>7</a:t>
            </a:fld>
            <a:endParaRPr lang="ru-RU" altLang="ru-RU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D8EB68-8400-4719-AD19-A286ECF450D2}" type="slidenum">
              <a:rPr lang="ru-RU" altLang="ru-RU" smtClean="0">
                <a:cs typeface="Arial" pitchFamily="34" charset="0"/>
              </a:rPr>
              <a:pPr/>
              <a:t>8</a:t>
            </a:fld>
            <a:endParaRPr lang="ru-RU" altLang="ru-RU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D8EB68-8400-4719-AD19-A286ECF450D2}" type="slidenum">
              <a:rPr lang="ru-RU" altLang="ru-RU" smtClean="0">
                <a:cs typeface="Arial" pitchFamily="34" charset="0"/>
              </a:rPr>
              <a:pPr/>
              <a:t>10</a:t>
            </a:fld>
            <a:endParaRPr lang="ru-RU" altLang="ru-RU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BBFF46-7B65-46E5-A133-1DE138431B4F}" type="slidenum">
              <a:rPr lang="ru-RU" altLang="ru-RU" smtClean="0">
                <a:cs typeface="Arial" pitchFamily="34" charset="0"/>
              </a:rPr>
              <a:pPr/>
              <a:t>11</a:t>
            </a:fld>
            <a:endParaRPr lang="ru-RU" altLang="ru-RU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C3C859-ECDD-46B5-9189-616B4AED6F39}" type="slidenum">
              <a:rPr lang="ru-RU" altLang="ru-RU" smtClean="0"/>
              <a:pPr/>
              <a:t>12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AB925-A7F5-433D-B09D-AABAC164F42A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155DE-9729-4D5A-B7AF-8F2D793BD8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158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16B98-AD6B-4619-9E7B-60F4188A0B38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C5BA5-EE0E-4421-8CEF-C230906C18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699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7C702-F610-41D7-A819-60B048D111AC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4F95-54BB-4964-89AD-E3AD3BF0AE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2094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CCADA-BF65-4EA1-8737-9973FB297875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B2B86-B9DA-46B7-B01E-5CD8ECD39D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4550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9E5CE-202A-4DF2-9783-DDCF6EA2CA3B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7B024-3D0B-4493-9BA9-61F207249B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6127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24351-92D0-480C-B972-ECE48EE92DCE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8F2D6-9F2A-449E-B4BD-D3C2816E43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098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8EC2C-750B-4525-B129-D3106721F6D3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51C7F-E22D-41B8-BAB6-FF6F59D93B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274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AD324-C5F8-43FE-BFA4-85EE9AE2B99C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3026B-66B1-43A4-92D3-BAB2B22238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896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50AE5-31F7-40EC-AD9A-9BD5D98513FE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C6AEC-F6B4-4061-938A-BF9B6A9336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7091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6B532-5505-44E3-8224-B26DA708C1B6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6EDDD-3AAB-4838-96D2-C21FDCE595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203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C0F45-1C76-4FBF-8E55-DBE99D42E0B4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EF4C1-909F-466F-90E8-9A8FCB29E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539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5CF89-5090-4411-B889-CFA6C236AE51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1DB95-6AC9-404E-8A97-75FF034B2C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303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27B5C-D8F9-4660-94B2-E20F71244EC0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B038E-FD7B-43D0-BD88-2121F03C67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426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AC0C9-DAFF-4DE4-8CBA-CD410FAAD8D9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02425-6E20-4B25-A27E-6C1E052CD8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1560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Shablon.jp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88"/>
            <a:ext cx="57594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22F93C-CF8F-4EC2-97A8-A3C38C68F039}" type="datetime1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E68F3D77-E6D8-41F1-ACA9-616E974283A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emf"/><Relationship Id="rId4" Type="http://schemas.openxmlformats.org/officeDocument/2006/relationships/package" Target="../embeddings/Microsoft_Word_Document5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усеченными противолежащими углами 3"/>
          <p:cNvSpPr/>
          <p:nvPr/>
        </p:nvSpPr>
        <p:spPr>
          <a:xfrm rot="5400000">
            <a:off x="3311995" y="-1175419"/>
            <a:ext cx="2436339" cy="7756749"/>
          </a:xfrm>
          <a:prstGeom prst="snip2DiagRect">
            <a:avLst/>
          </a:prstGeom>
          <a:pattFill prst="plaid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2053" name="TextBox 3"/>
          <p:cNvSpPr txBox="1">
            <a:spLocks noChangeArrowheads="1"/>
          </p:cNvSpPr>
          <p:nvPr/>
        </p:nvSpPr>
        <p:spPr bwMode="auto">
          <a:xfrm>
            <a:off x="5029200" y="4424363"/>
            <a:ext cx="3143250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1600" b="1" i="1" dirty="0">
                <a:solidFill>
                  <a:srgbClr val="002060"/>
                </a:solidFill>
                <a:latin typeface="Times New Roman" pitchFamily="18" charset="0"/>
              </a:rPr>
              <a:t>Руководитель Управления </a:t>
            </a:r>
          </a:p>
          <a:p>
            <a:pPr algn="r" eaLnBrk="1" hangingPunct="1"/>
            <a:r>
              <a:rPr lang="ru-RU" altLang="ru-RU" sz="1600" b="1" i="1" dirty="0">
                <a:solidFill>
                  <a:srgbClr val="002060"/>
                </a:solidFill>
                <a:latin typeface="Times New Roman" pitchFamily="18" charset="0"/>
              </a:rPr>
              <a:t>Федерального казначейства</a:t>
            </a:r>
          </a:p>
          <a:p>
            <a:pPr algn="r" eaLnBrk="1" hangingPunct="1"/>
            <a:r>
              <a:rPr lang="ru-RU" altLang="ru-RU" sz="1600" b="1" i="1" dirty="0">
                <a:solidFill>
                  <a:srgbClr val="002060"/>
                </a:solidFill>
                <a:latin typeface="Times New Roman" pitchFamily="18" charset="0"/>
              </a:rPr>
              <a:t> по Республике Башкортостан</a:t>
            </a:r>
          </a:p>
          <a:p>
            <a:pPr algn="r" eaLnBrk="1" hangingPunct="1"/>
            <a:endParaRPr lang="ru-RU" altLang="ru-RU" sz="1600" b="1" i="1" dirty="0">
              <a:solidFill>
                <a:srgbClr val="002060"/>
              </a:solidFill>
              <a:latin typeface="Times New Roman" pitchFamily="18" charset="0"/>
            </a:endParaRPr>
          </a:p>
          <a:p>
            <a:pPr algn="r" eaLnBrk="1" hangingPunct="1"/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</a:rPr>
              <a:t>С.Р. </a:t>
            </a:r>
            <a:r>
              <a:rPr lang="ru-RU" altLang="ru-RU" b="1" dirty="0" err="1">
                <a:solidFill>
                  <a:srgbClr val="002060"/>
                </a:solidFill>
                <a:latin typeface="Times New Roman" pitchFamily="18" charset="0"/>
              </a:rPr>
              <a:t>Марварова</a:t>
            </a:r>
            <a:endParaRPr lang="ru-RU" altLang="ru-RU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054" name="TextBox 4"/>
          <p:cNvSpPr txBox="1">
            <a:spLocks noChangeArrowheads="1"/>
          </p:cNvSpPr>
          <p:nvPr/>
        </p:nvSpPr>
        <p:spPr bwMode="auto">
          <a:xfrm>
            <a:off x="847725" y="1730375"/>
            <a:ext cx="7561263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ru-RU" altLang="ru-RU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Влияние мероприятий по реформированию системы </a:t>
            </a:r>
            <a:r>
              <a:rPr lang="ru-RU" alt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казначейских </a:t>
            </a:r>
            <a:r>
              <a:rPr lang="ru-RU" altLang="ru-RU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платежей на объем невыясненных поступлений, зачисляемых в бюджеты бюджетной системы Российской Федерации</a:t>
            </a:r>
          </a:p>
        </p:txBody>
      </p:sp>
      <p:pic>
        <p:nvPicPr>
          <p:cNvPr id="2055" name="Picture 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063" y="3914775"/>
            <a:ext cx="2921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948488" y="6272213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8741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950" y="1124743"/>
            <a:ext cx="8856538" cy="5325269"/>
          </a:xfrm>
          <a:prstGeom prst="rect">
            <a:avLst/>
          </a:prstGeom>
          <a:pattFill prst="openDmnd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98" name="Прямоугольник 2"/>
          <p:cNvSpPr>
            <a:spLocks noChangeArrowheads="1"/>
          </p:cNvSpPr>
          <p:nvPr/>
        </p:nvSpPr>
        <p:spPr bwMode="auto">
          <a:xfrm>
            <a:off x="609600" y="115888"/>
            <a:ext cx="8281988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невыясненных поступлений,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зачисленных со счетов, открытых органу Федерального казначейства,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счет № 40101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15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880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16BF084-C791-495D-B037-2820E5BF6CDF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42032"/>
              </p:ext>
            </p:extLst>
          </p:nvPr>
        </p:nvGraphicFramePr>
        <p:xfrm>
          <a:off x="611188" y="1465263"/>
          <a:ext cx="7848601" cy="4627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2281"/>
                <a:gridCol w="2088160"/>
                <a:gridCol w="2088160"/>
              </a:tblGrid>
              <a:tr h="692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 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2014 </a:t>
                      </a:r>
                      <a:r>
                        <a:rPr lang="ru-RU" sz="1800" b="1" dirty="0" smtClean="0">
                          <a:effectLst/>
                          <a:latin typeface="+mn-lt"/>
                        </a:rPr>
                        <a:t>г.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ru-RU" sz="1800" dirty="0">
                          <a:effectLst/>
                          <a:latin typeface="+mn-lt"/>
                        </a:rPr>
                        <a:t>шт.)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8 месяцев 2015 г.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+mn-lt"/>
                        </a:rPr>
                        <a:t>(шт.)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512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Всего на </a:t>
                      </a:r>
                      <a:r>
                        <a:rPr lang="ru-RU" sz="1800" dirty="0" smtClean="0">
                          <a:effectLst/>
                          <a:latin typeface="+mn-lt"/>
                        </a:rPr>
                        <a:t>счете </a:t>
                      </a:r>
                      <a:r>
                        <a:rPr lang="ru-RU" sz="1800" dirty="0">
                          <a:effectLst/>
                          <a:latin typeface="+mn-lt"/>
                        </a:rPr>
                        <a:t>№ 40101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153 254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177 178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630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Из них со счетов, открытых органу ФК: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16 264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18 036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40201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236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77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40204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327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295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40105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959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678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№ 40302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167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438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40501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445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826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№ 40401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887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707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№ 40402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173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10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№ 40404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70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5</a:t>
                      </a:r>
                      <a:endParaRPr lang="ru-RU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24744"/>
            <a:ext cx="8136904" cy="3960440"/>
          </a:xfrm>
          <a:prstGeom prst="rect">
            <a:avLst/>
          </a:prstGeom>
          <a:pattFill prst="openDmnd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0" name="Прямоугольник 2"/>
          <p:cNvSpPr>
            <a:spLocks noChangeArrowheads="1"/>
          </p:cNvSpPr>
          <p:nvPr/>
        </p:nvSpPr>
        <p:spPr bwMode="auto">
          <a:xfrm>
            <a:off x="1187450" y="115888"/>
            <a:ext cx="7129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Сравнительный анализ уточнения поступлений, ошибочно зачисленных на счета органов Федерального казначейства</a:t>
            </a:r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1714346"/>
              </p:ext>
            </p:extLst>
          </p:nvPr>
        </p:nvGraphicFramePr>
        <p:xfrm>
          <a:off x="539552" y="520700"/>
          <a:ext cx="8205986" cy="4633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7" name="TextBox 1"/>
          <p:cNvSpPr txBox="1">
            <a:spLocks noChangeArrowheads="1"/>
          </p:cNvSpPr>
          <p:nvPr/>
        </p:nvSpPr>
        <p:spPr bwMode="auto">
          <a:xfrm rot="19525491">
            <a:off x="368300" y="4367213"/>
            <a:ext cx="1639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Документов</a:t>
            </a:r>
            <a:endParaRPr lang="ru-RU" altLang="ru-RU" sz="14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83425" y="62007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88D77F1-7052-4AB1-A8DB-38CAA8F335CC}" type="slidenum">
              <a:rPr lang="ru-RU" altLang="ru-RU" smtClean="0"/>
              <a:pPr/>
              <a:t>11</a:t>
            </a:fld>
            <a:endParaRPr lang="ru-RU" altLang="ru-RU" smtClean="0"/>
          </a:p>
        </p:txBody>
      </p:sp>
      <p:sp>
        <p:nvSpPr>
          <p:cNvPr id="8201" name="Прямоугольник 2"/>
          <p:cNvSpPr>
            <a:spLocks noChangeArrowheads="1"/>
          </p:cNvSpPr>
          <p:nvPr/>
        </p:nvSpPr>
        <p:spPr bwMode="auto">
          <a:xfrm>
            <a:off x="430929" y="5172144"/>
            <a:ext cx="8572500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Уточненные невыясненные </a:t>
            </a:r>
            <a:r>
              <a:rPr lang="ru-RU" altLang="ru-RU" sz="1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поступления, поступившие на счета других органов Федерального казначейства и предназначенных для уплаты на счет Управления</a:t>
            </a:r>
          </a:p>
          <a:p>
            <a:pPr>
              <a:lnSpc>
                <a:spcPts val="900"/>
              </a:lnSpc>
            </a:pPr>
            <a:r>
              <a:rPr lang="ru-RU" altLang="ru-RU" sz="1000" b="1" i="1" dirty="0">
                <a:solidFill>
                  <a:srgbClr val="002060"/>
                </a:solidFill>
              </a:rPr>
              <a:t> </a:t>
            </a:r>
            <a:endParaRPr lang="ru-RU" altLang="ru-RU" sz="1000" b="1" i="1" dirty="0" smtClean="0">
              <a:solidFill>
                <a:srgbClr val="002060"/>
              </a:solidFill>
            </a:endParaRPr>
          </a:p>
          <a:p>
            <a:pPr>
              <a:lnSpc>
                <a:spcPts val="900"/>
              </a:lnSpc>
            </a:pPr>
            <a:r>
              <a:rPr lang="ru-RU" altLang="ru-RU" sz="1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Уточненные невыясненные </a:t>
            </a:r>
            <a:r>
              <a:rPr lang="ru-RU" altLang="ru-RU" sz="1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поступления, поступившие на счет Управления и предназначенных для уплаты на счет другого органа Федерального казначейства </a:t>
            </a:r>
          </a:p>
          <a:p>
            <a:pPr>
              <a:lnSpc>
                <a:spcPts val="900"/>
              </a:lnSpc>
            </a:pPr>
            <a:endParaRPr lang="ru-RU" altLang="ru-RU" sz="1000" b="1" i="1" dirty="0">
              <a:solidFill>
                <a:srgbClr val="002060"/>
              </a:solidFill>
            </a:endParaRPr>
          </a:p>
          <a:p>
            <a:pPr>
              <a:lnSpc>
                <a:spcPts val="900"/>
              </a:lnSpc>
            </a:pPr>
            <a:r>
              <a:rPr lang="ru-RU" altLang="ru-RU" sz="1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Невыясненные поступления, поступившие на счет Управления и предназначенных для уплаты на счет другого органа Федерального казначейства </a:t>
            </a:r>
          </a:p>
          <a:p>
            <a:pPr>
              <a:lnSpc>
                <a:spcPts val="900"/>
              </a:lnSpc>
            </a:pPr>
            <a:endParaRPr lang="ru-RU" altLang="ru-RU" sz="1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900"/>
              </a:lnSpc>
            </a:pPr>
            <a:r>
              <a:rPr lang="ru-RU" altLang="ru-RU" sz="1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Невыясненные поступления, поступившие на счета других органов Федерального казначейства и предназначенных для уплаты на счет Управления</a:t>
            </a:r>
          </a:p>
          <a:p>
            <a:pPr>
              <a:lnSpc>
                <a:spcPts val="900"/>
              </a:lnSpc>
            </a:pPr>
            <a:endParaRPr lang="ru-RU" altLang="ru-RU" sz="1050" b="1" i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7910" y="5949280"/>
            <a:ext cx="147638" cy="1651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45203" y="5295999"/>
            <a:ext cx="163513" cy="149225"/>
          </a:xfrm>
          <a:prstGeom prst="rect">
            <a:avLst/>
          </a:prstGeom>
          <a:solidFill>
            <a:srgbClr val="4B86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5640164"/>
            <a:ext cx="147638" cy="1651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45203" y="6309320"/>
            <a:ext cx="147638" cy="165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38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0" y="981075"/>
            <a:ext cx="9144000" cy="5543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0825" y="1185863"/>
          <a:ext cx="8570913" cy="525621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3768247"/>
                <a:gridCol w="886645"/>
                <a:gridCol w="3916021"/>
              </a:tblGrid>
              <a:tr h="5256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11" marB="4571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4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Batang" pitchFamily="18" charset="-127"/>
                          <a:ea typeface="Batang" pitchFamily="18" charset="-127"/>
                          <a:cs typeface="+mn-cs"/>
                        </a:rPr>
                        <a:t>                    </a:t>
                      </a:r>
                    </a:p>
                  </a:txBody>
                  <a:tcPr marL="91452" marR="91452" marT="45711" marB="45711"/>
                </a:tc>
              </a:tr>
            </a:tbl>
          </a:graphicData>
        </a:graphic>
      </p:graphicFrame>
      <p:sp>
        <p:nvSpPr>
          <p:cNvPr id="10247" name="Заголовок 1"/>
          <p:cNvSpPr>
            <a:spLocks noGrp="1"/>
          </p:cNvSpPr>
          <p:nvPr>
            <p:ph type="title"/>
          </p:nvPr>
        </p:nvSpPr>
        <p:spPr>
          <a:xfrm>
            <a:off x="1331641" y="188640"/>
            <a:ext cx="6840810" cy="576535"/>
          </a:xfrm>
        </p:spPr>
        <p:txBody>
          <a:bodyPr/>
          <a:lstStyle/>
          <a:p>
            <a:pPr algn="ctr" eaLnBrk="1" hangingPunct="1"/>
            <a:r>
              <a:rPr lang="ru-RU" alt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Визуализация процесса доставки информации</a:t>
            </a:r>
          </a:p>
        </p:txBody>
      </p:sp>
      <p:sp>
        <p:nvSpPr>
          <p:cNvPr id="10248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372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60567E0-C0DF-476D-A805-C9544BB57B80}" type="slidenum">
              <a:rPr lang="ru-RU" altLang="ru-RU" smtClean="0"/>
              <a:pPr/>
              <a:t>12</a:t>
            </a:fld>
            <a:endParaRPr lang="ru-RU" altLang="ru-RU" smtClean="0"/>
          </a:p>
        </p:txBody>
      </p:sp>
      <p:pic>
        <p:nvPicPr>
          <p:cNvPr id="62466" name="Picture 2" descr="C:\Documents and Settings\NasyrovaER\Рабочий стол\3D_Figures\3D Character (5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8" y="3896377"/>
            <a:ext cx="1956410" cy="26170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467" name="Picture 3" descr="C:\Documents and Settings\NasyrovaER\Рабочий стол\3D_Figures\3D Character (5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247" y="3645694"/>
            <a:ext cx="2095119" cy="27232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950" y="1628775"/>
            <a:ext cx="1295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Федерального казначейства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27313" y="1628775"/>
            <a:ext cx="129698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Федерального казначейства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87900" y="1557338"/>
            <a:ext cx="12969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Федерального казначейства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51725" y="1557338"/>
            <a:ext cx="12969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Федерального казначейства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309688" y="2565400"/>
            <a:ext cx="14097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951538" y="2492375"/>
            <a:ext cx="1587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940425" y="2154238"/>
            <a:ext cx="15843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Запрос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438275" y="2225675"/>
            <a:ext cx="1152525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Письмо</a:t>
            </a:r>
          </a:p>
        </p:txBody>
      </p:sp>
      <p:pic>
        <p:nvPicPr>
          <p:cNvPr id="10259" name="Picture 4" descr="G:\image1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2220913"/>
            <a:ext cx="1063625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0" name="Picture 4" descr="G:\image1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9238" y="2205038"/>
            <a:ext cx="1062037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1" name="Picture 4" descr="G:\image1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03788" y="2149475"/>
            <a:ext cx="1063625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2" name="Picture 4" descr="G:\image1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69200" y="2149475"/>
            <a:ext cx="1062038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3" name="Picture 6" descr="G:\Security-icon-set-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04925" y="2779713"/>
            <a:ext cx="8636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39"/>
          <p:cNvSpPr txBox="1"/>
          <p:nvPr/>
        </p:nvSpPr>
        <p:spPr>
          <a:xfrm>
            <a:off x="7451725" y="4005263"/>
            <a:ext cx="15843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Запрос АДБ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H="1">
            <a:off x="7443788" y="3379788"/>
            <a:ext cx="628650" cy="8413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987675" y="5129213"/>
            <a:ext cx="24479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Администратор доходов бюджета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2339975" y="3405188"/>
            <a:ext cx="792163" cy="8159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082800" y="3209925"/>
            <a:ext cx="1150938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Письмо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45200" y="2814638"/>
            <a:ext cx="1584325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позднее следующего дня </a:t>
            </a:r>
          </a:p>
        </p:txBody>
      </p:sp>
      <p:pic>
        <p:nvPicPr>
          <p:cNvPr id="27" name="Picture 3" descr="G:\0110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283" y="1054773"/>
            <a:ext cx="1244435" cy="99554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1" name="Рисунок 83" descr="289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17675" y="1171575"/>
            <a:ext cx="693738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633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288" y="1231900"/>
          <a:ext cx="8569325" cy="5091113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3915295"/>
                <a:gridCol w="333177"/>
                <a:gridCol w="4320853"/>
              </a:tblGrid>
              <a:tr h="50911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и направление Запроса на выяснение принадлежности платежа непосредственно органу Федерального казначейства, на счет которого предназначается зачисление платежа, и дальнейшая переадресация Запроса на выяснение принадлежности платежа предполагаемому администратору доходов бюджета для уточнения посредством СУФД</a:t>
                      </a:r>
                    </a:p>
                  </a:txBody>
                  <a:tcPr marL="91435" marR="91435" marT="45722" marB="45722">
                    <a:solidFill>
                      <a:srgbClr val="4B86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>
                              <a:lumMod val="60000"/>
                              <a:lumOff val="40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Batang" pitchFamily="18" charset="-127"/>
                          <a:ea typeface="Batang" pitchFamily="18" charset="-127"/>
                          <a:cs typeface="+mn-cs"/>
                        </a:rPr>
                        <a:t>&gt;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</a:txBody>
                  <a:tcPr marL="91435" marR="91435" marT="45722" marB="45722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6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q"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направление информации администратору посредством СУФД в день зачисления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платежа, что позволит сократить сроки доведения информации и облегчит процесс формирования Уведомлений об уточнении вида и принадлежности платежа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q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исключение трудозатрат на письменные обращения;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q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обязательность уточнения платежа в соответствии с законодательством;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q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усиление контроля за неуточненными платежами в ППО АСФК со стороны органов Федерального казначейства.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5" marR="91435" marT="45722" marB="45722">
                    <a:pattFill prst="openDmnd">
                      <a:fgClr>
                        <a:schemeClr val="bg1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275" y="188913"/>
            <a:ext cx="6480175" cy="57626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Предложения</a:t>
            </a:r>
            <a:r>
              <a:rPr sz="2000" b="1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по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конкретизации способа доставки информации до органа Федерального казначейства</a:t>
            </a:r>
            <a:endParaRPr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3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383308"/>
            <a:ext cx="26035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122787"/>
            <a:ext cx="2603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573016"/>
            <a:ext cx="26035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 descr="Безимени-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65104"/>
            <a:ext cx="936724" cy="152194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1699999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7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372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424D9EF-4B71-404E-B1B3-429425D5B7C8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  <p:pic>
        <p:nvPicPr>
          <p:cNvPr id="9228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653136"/>
            <a:ext cx="2603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73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296100" cy="981075"/>
          </a:xfrm>
        </p:spPr>
        <p:txBody>
          <a:bodyPr/>
          <a:lstStyle/>
          <a:p>
            <a:pPr algn="ctr" eaLnBrk="1" hangingPunct="1"/>
            <a:r>
              <a:rPr lang="ru-RU" alt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Ускорение аккумулирования и распределения доходов между бюджетами бюджетной системы Российской Федерации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381014"/>
              </p:ext>
            </p:extLst>
          </p:nvPr>
        </p:nvGraphicFramePr>
        <p:xfrm>
          <a:off x="179512" y="1052513"/>
          <a:ext cx="8712967" cy="5303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576064"/>
                <a:gridCol w="4032447"/>
              </a:tblGrid>
              <a:tr h="71928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Предложения:</a:t>
                      </a:r>
                    </a:p>
                  </a:txBody>
                  <a:tcPr marL="91430" marR="91430" marT="45699" marB="45699">
                    <a:solidFill>
                      <a:srgbClr val="4B86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/>
                    </a:p>
                  </a:txBody>
                  <a:tcPr marL="91430" marR="91430" marT="45699" marB="45699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Результаты:</a:t>
                      </a:r>
                      <a:endParaRPr lang="ru-RU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0" marR="91430" marT="45699" marB="45699">
                    <a:solidFill>
                      <a:srgbClr val="4B86B3"/>
                    </a:solidFill>
                  </a:tcPr>
                </a:tc>
              </a:tr>
              <a:tr h="4584449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700" b="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700" b="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обработке промежуточной выписки из банка по счету № 40101 в день зачисления классифицировать платежи с целью определения списка невыясненных поступлений для формирования Запросов на выяснение принадлежности платежа по невыясненным поступлениям, зачисляемым в федеральный бюджет, и оперативного их направления администраторам доходов бюджетов.</a:t>
                      </a:r>
                      <a:endParaRPr lang="ru-RU" altLang="ru-RU" sz="1700" b="0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990" marR="89990" marT="89958" marB="89958" anchorCtr="1">
                    <a:pattFill prst="openDmnd">
                      <a:fgClr>
                        <a:schemeClr val="bg1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17938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endParaRPr lang="ru-RU" sz="1000" dirty="0" smtClean="0"/>
                    </a:p>
                  </a:txBody>
                  <a:tcPr marL="89990" marR="89990" marT="89958" marB="89958" anchorCtr="1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just" eaLnBrk="1" hangingPunct="1">
                        <a:buFont typeface="Wingdings" panose="05000000000000000000" pitchFamily="2" charset="2"/>
                        <a:buChar char="q"/>
                      </a:pPr>
                      <a:r>
                        <a:rPr lang="ru-RU" altLang="ru-RU" sz="18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Lucida Grande"/>
                        </a:rPr>
                        <a:t>повышение</a:t>
                      </a:r>
                      <a:r>
                        <a:rPr lang="ru-RU" altLang="ru-RU" sz="1800" b="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Lucida Grande"/>
                        </a:rPr>
                        <a:t> оперативности уточнения невыясненных поступлений;</a:t>
                      </a:r>
                      <a:endParaRPr lang="ru-RU" altLang="ru-RU" sz="1800" b="0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Lucida Grande"/>
                      </a:endParaRPr>
                    </a:p>
                    <a:p>
                      <a:pPr marL="0" indent="0" algn="just" eaLnBrk="1" hangingPunct="1">
                        <a:buFont typeface="Wingdings" panose="05000000000000000000" pitchFamily="2" charset="2"/>
                        <a:buNone/>
                      </a:pPr>
                      <a:endParaRPr lang="ru-RU" altLang="ru-RU" sz="1800" b="0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Lucida Grande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altLang="ru-RU" sz="18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Lucida Grande"/>
                        </a:rPr>
                        <a:t>минимизация</a:t>
                      </a:r>
                      <a:r>
                        <a:rPr lang="ru-RU" altLang="ru-RU" sz="1800" b="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Lucida Grande"/>
                        </a:rPr>
                        <a:t> финансовых потерь бюджетов, связанных с отвлечением средств на невыясненные поступления.</a:t>
                      </a:r>
                      <a:endParaRPr lang="ru-RU" altLang="ru-RU" sz="1800" b="0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Lucida Grande"/>
                      </a:endParaRPr>
                    </a:p>
                  </a:txBody>
                  <a:tcPr marL="89990" marR="89990" marT="89958" marB="89958" anchorCtr="1">
                    <a:pattFill prst="openDmnd">
                      <a:fgClr>
                        <a:schemeClr val="bg1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11286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5427" y="1679848"/>
            <a:ext cx="3159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7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6065" y="2789447"/>
            <a:ext cx="2952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8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96125" y="62372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E06DE04-5EA6-418C-AFCB-F769A29030EF}" type="slidenum">
              <a:rPr lang="ru-RU" altLang="ru-RU" smtClean="0"/>
              <a:pPr/>
              <a:t>14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11941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0825" y="1196975"/>
          <a:ext cx="8569325" cy="5256213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3915295"/>
                <a:gridCol w="621406"/>
                <a:gridCol w="4032624"/>
              </a:tblGrid>
              <a:tr h="52562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11" marB="4571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</a:txBody>
                  <a:tcPr marL="91435" marR="91435" marT="45711" marB="45711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повышение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оперативности уточнения невыясненных поступлений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минимизация</a:t>
                      </a:r>
                      <a:r>
                        <a:rPr lang="ru-RU" sz="20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финансовых потерь бюджетов, связанных с отвлечением средств, учтенных как невыясненные поступления.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11" marB="45711">
                    <a:pattFill prst="openDmnd">
                      <a:fgClr>
                        <a:schemeClr val="bg1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275" y="188913"/>
            <a:ext cx="6480175" cy="57626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Предложения</a:t>
            </a:r>
            <a:r>
              <a:rPr sz="2000" b="1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по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законодательному  определению сроков обработки информации по Запросам, а также  оформления и направления в УФК соответствующих Уведомлений</a:t>
            </a:r>
            <a:endParaRPr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5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7913" y="1773238"/>
            <a:ext cx="26035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7913" y="2997200"/>
            <a:ext cx="2825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7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372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FD93F19E-39A3-491F-AE5B-94D5E255568A}" type="slidenum">
              <a:rPr lang="ru-RU" altLang="ru-RU" smtClean="0"/>
              <a:pPr/>
              <a:t>15</a:t>
            </a:fld>
            <a:endParaRPr lang="ru-RU" altLang="ru-RU" smtClean="0"/>
          </a:p>
        </p:txBody>
      </p:sp>
      <p:pic>
        <p:nvPicPr>
          <p:cNvPr id="61443" name="Picture 3" descr="G:\011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336" y="1054773"/>
            <a:ext cx="1244435" cy="99554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9" name="Рисунок 49" descr="Документ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9238" y="2133600"/>
            <a:ext cx="722312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Прямая со стрелкой 3"/>
          <p:cNvCxnSpPr/>
          <p:nvPr/>
        </p:nvCxnSpPr>
        <p:spPr>
          <a:xfrm>
            <a:off x="827088" y="2532063"/>
            <a:ext cx="88582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01" name="Рисунок 49" descr="Документ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4000" y="3500438"/>
            <a:ext cx="7794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2" name="TextBox 12"/>
          <p:cNvSpPr txBox="1">
            <a:spLocks noChangeArrowheads="1"/>
          </p:cNvSpPr>
          <p:nvPr/>
        </p:nvSpPr>
        <p:spPr bwMode="auto">
          <a:xfrm>
            <a:off x="1547813" y="2079625"/>
            <a:ext cx="30956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рабочих </a:t>
            </a:r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дней </a:t>
            </a:r>
            <a:r>
              <a:rPr lang="ru-RU" alt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 дня поступления Запроса на выяснение принадлежности платежа для отказа от поступления, указанного в Запросе на выяснение принадлежности платежа</a:t>
            </a:r>
          </a:p>
        </p:txBody>
      </p:sp>
      <p:sp>
        <p:nvSpPr>
          <p:cNvPr id="12303" name="TextBox 26"/>
          <p:cNvSpPr txBox="1">
            <a:spLocks noChangeArrowheads="1"/>
          </p:cNvSpPr>
          <p:nvPr/>
        </p:nvSpPr>
        <p:spPr bwMode="auto">
          <a:xfrm>
            <a:off x="1682750" y="3684588"/>
            <a:ext cx="29606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 рабочих </a:t>
            </a:r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дней </a:t>
            </a:r>
            <a:r>
              <a:rPr lang="ru-RU" alt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уточнения невыясненных поступлений всех уровней бюджета 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 дня их зачисления</a:t>
            </a:r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ежемесячное формирование органами Федерального казначейства Аналитического регистра по учету Запросов на выяснение принадлежности платежа в разрезе администраторов доходов бюджета</a:t>
            </a:r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900113" y="3906838"/>
            <a:ext cx="812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3" descr="C:\Documents and Settings\NasyrovaER\Рабочий стол\3D_Figures\3D Character (53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915597"/>
            <a:ext cx="1187417" cy="1583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6" name="Рисунок 49" descr="Документ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2250" y="4724400"/>
            <a:ext cx="7794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Прямая со стрелкой 16"/>
          <p:cNvCxnSpPr/>
          <p:nvPr/>
        </p:nvCxnSpPr>
        <p:spPr>
          <a:xfrm>
            <a:off x="863600" y="5108575"/>
            <a:ext cx="84931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1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28650" y="115888"/>
            <a:ext cx="7886700" cy="865187"/>
          </a:xfrm>
        </p:spPr>
        <p:txBody>
          <a:bodyPr/>
          <a:lstStyle/>
          <a:p>
            <a:pPr algn="ctr"/>
            <a:r>
              <a:rPr lang="ru-RU" alt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Изменения в приказ № 107н</a:t>
            </a: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553381-FB65-4546-8401-5B70219E6574}" type="slidenum">
              <a:rPr lang="ru-RU" altLang="ru-RU" smtClean="0"/>
              <a:pPr/>
              <a:t>16</a:t>
            </a:fld>
            <a:endParaRPr lang="ru-RU" altLang="ru-RU" smtClean="0"/>
          </a:p>
        </p:txBody>
      </p:sp>
      <p:graphicFrame>
        <p:nvGraphicFramePr>
          <p:cNvPr id="13316" name="Объект 5"/>
          <p:cNvGraphicFramePr>
            <a:graphicFrameLocks noGrp="1" noChangeAspect="1"/>
          </p:cNvGraphicFramePr>
          <p:nvPr>
            <p:ph idx="1"/>
          </p:nvPr>
        </p:nvGraphicFramePr>
        <p:xfrm>
          <a:off x="468313" y="1268413"/>
          <a:ext cx="4175125" cy="468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Документ" r:id="rId4" imgW="6856948" imgH="7539362" progId="Word.Document.12">
                  <p:embed/>
                </p:oleObj>
              </mc:Choice>
              <mc:Fallback>
                <p:oleObj name="Документ" r:id="rId4" imgW="6856948" imgH="7539362" progId="Word.Document.12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268413"/>
                        <a:ext cx="4175125" cy="4681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D9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922338" y="4149725"/>
            <a:ext cx="350837" cy="16192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00" dirty="0">
                <a:solidFill>
                  <a:schemeClr val="tx1"/>
                </a:solidFill>
                <a:latin typeface="Trebuchet MS" panose="020B0603020202020204" pitchFamily="34" charset="0"/>
              </a:rPr>
              <a:t>104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47664" y="4149080"/>
            <a:ext cx="350837" cy="16351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00" dirty="0">
                <a:solidFill>
                  <a:schemeClr val="tx1"/>
                </a:solidFill>
                <a:latin typeface="Trebuchet MS" panose="020B0603020202020204" pitchFamily="34" charset="0"/>
              </a:rPr>
              <a:t>105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51050" y="4156075"/>
            <a:ext cx="352425" cy="16351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00" dirty="0">
                <a:solidFill>
                  <a:schemeClr val="tx1"/>
                </a:solidFill>
                <a:latin typeface="Trebuchet MS" panose="020B0603020202020204" pitchFamily="34" charset="0"/>
              </a:rPr>
              <a:t>106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59338" y="2249488"/>
            <a:ext cx="4033837" cy="26114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9081" indent="-269081" algn="just">
              <a:spcBef>
                <a:spcPts val="0"/>
              </a:spcBef>
              <a:spcAft>
                <a:spcPts val="15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105</a:t>
            </a:r>
            <a:r>
              <a:rPr lang="ru-RU" sz="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код по Общероссийскому классификатору территорий муниципальных образований (ОКТМО).</a:t>
            </a:r>
          </a:p>
          <a:p>
            <a:pPr marL="269081" indent="-269081" algn="just">
              <a:spcBef>
                <a:spcPts val="0"/>
              </a:spcBef>
              <a:spcAft>
                <a:spcPts val="15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П</a:t>
            </a: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одлежит обязательному указанию в реквизите «105» при условии перевода денежных средств на счет № 40101 и допускается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указание восьмизначного кода</a:t>
            </a: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63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23850" y="1036638"/>
            <a:ext cx="8483600" cy="5416550"/>
          </a:xfrm>
          <a:prstGeom prst="rect">
            <a:avLst/>
          </a:prstGeom>
          <a:pattFill prst="pct5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7" name="Прямоугольник 2"/>
          <p:cNvSpPr>
            <a:spLocks noChangeArrowheads="1"/>
          </p:cNvSpPr>
          <p:nvPr/>
        </p:nvSpPr>
        <p:spPr bwMode="auto">
          <a:xfrm>
            <a:off x="1115616" y="20638"/>
            <a:ext cx="720129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Визуализация о получении Реестра платежей, ошибочно зачисленных на счет другого органа </a:t>
            </a: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Федерального казначейства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Нашивка 51"/>
          <p:cNvSpPr/>
          <p:nvPr/>
        </p:nvSpPr>
        <p:spPr>
          <a:xfrm rot="5400000">
            <a:off x="572294" y="7636669"/>
            <a:ext cx="176212" cy="304800"/>
          </a:xfrm>
          <a:prstGeom prst="chevron">
            <a:avLst>
              <a:gd name="adj" fmla="val 67949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400" name="Стрелка вправо с вырезом 16399"/>
          <p:cNvSpPr/>
          <p:nvPr/>
        </p:nvSpPr>
        <p:spPr>
          <a:xfrm rot="10800000">
            <a:off x="2571750" y="7669213"/>
            <a:ext cx="365125" cy="417512"/>
          </a:xfrm>
          <a:prstGeom prst="notchedRightArrow">
            <a:avLst>
              <a:gd name="adj1" fmla="val 50000"/>
              <a:gd name="adj2" fmla="val 45012"/>
            </a:avLst>
          </a:prstGeom>
          <a:solidFill>
            <a:srgbClr val="4B86B3"/>
          </a:solidFill>
          <a:ln>
            <a:solidFill>
              <a:srgbClr val="4B8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7" name="Нашивка 86"/>
          <p:cNvSpPr/>
          <p:nvPr/>
        </p:nvSpPr>
        <p:spPr>
          <a:xfrm rot="5400000">
            <a:off x="472282" y="7417594"/>
            <a:ext cx="176212" cy="304800"/>
          </a:xfrm>
          <a:prstGeom prst="chevron">
            <a:avLst>
              <a:gd name="adj" fmla="val 67949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9" name="Нашивка 88"/>
          <p:cNvSpPr/>
          <p:nvPr/>
        </p:nvSpPr>
        <p:spPr>
          <a:xfrm rot="5400000">
            <a:off x="591343" y="7428707"/>
            <a:ext cx="176213" cy="304800"/>
          </a:xfrm>
          <a:prstGeom prst="chevron">
            <a:avLst>
              <a:gd name="adj" fmla="val 679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368" name="TextBox 96"/>
          <p:cNvSpPr txBox="1">
            <a:spLocks noChangeArrowheads="1"/>
          </p:cNvSpPr>
          <p:nvPr/>
        </p:nvSpPr>
        <p:spPr bwMode="auto">
          <a:xfrm>
            <a:off x="3276600" y="7245350"/>
            <a:ext cx="598488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400">
                <a:solidFill>
                  <a:srgbClr val="002060"/>
                </a:solidFill>
              </a:rPr>
              <a:t>нет</a:t>
            </a:r>
          </a:p>
        </p:txBody>
      </p:sp>
      <p:sp>
        <p:nvSpPr>
          <p:cNvPr id="117" name="Нашивка 116"/>
          <p:cNvSpPr/>
          <p:nvPr/>
        </p:nvSpPr>
        <p:spPr>
          <a:xfrm rot="5400000">
            <a:off x="6428581" y="-1334294"/>
            <a:ext cx="166688" cy="279400"/>
          </a:xfrm>
          <a:prstGeom prst="chevron">
            <a:avLst>
              <a:gd name="adj" fmla="val 67949"/>
            </a:avLst>
          </a:prstGeom>
          <a:solidFill>
            <a:srgbClr val="C00000"/>
          </a:solidFill>
          <a:ln>
            <a:solidFill>
              <a:srgbClr val="4B8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4" name="Нашивка 63"/>
          <p:cNvSpPr/>
          <p:nvPr/>
        </p:nvSpPr>
        <p:spPr>
          <a:xfrm rot="5400000">
            <a:off x="596900" y="7305675"/>
            <a:ext cx="166688" cy="280988"/>
          </a:xfrm>
          <a:prstGeom prst="chevron">
            <a:avLst>
              <a:gd name="adj" fmla="val 67949"/>
            </a:avLst>
          </a:prstGeom>
          <a:solidFill>
            <a:srgbClr val="4B86B3"/>
          </a:solidFill>
          <a:ln>
            <a:solidFill>
              <a:srgbClr val="4B8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15371" name="Рисунок 43" descr="Документ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688" y="7129463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977063" y="6254750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B1475BA-0743-4E3F-AA42-3A0512742CD9}" type="slidenum">
              <a:rPr lang="ru-RU" altLang="ru-RU" smtClean="0"/>
              <a:pPr/>
              <a:t>17</a:t>
            </a:fld>
            <a:endParaRPr lang="ru-RU" altLang="ru-RU" smtClean="0"/>
          </a:p>
        </p:txBody>
      </p:sp>
      <p:pic>
        <p:nvPicPr>
          <p:cNvPr id="15373" name="Рисунок 45"/>
          <p:cNvPicPr>
            <a:picLocks noChangeAspect="1" noChangeArrowheads="1"/>
          </p:cNvPicPr>
          <p:nvPr/>
        </p:nvPicPr>
        <p:blipFill>
          <a:blip r:embed="rId4" cstate="print"/>
          <a:srcRect t="3584" b="3815"/>
          <a:stretch>
            <a:fillRect/>
          </a:stretch>
        </p:blipFill>
        <p:spPr bwMode="auto">
          <a:xfrm>
            <a:off x="539750" y="1217613"/>
            <a:ext cx="8115300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Нашивка 83"/>
          <p:cNvSpPr/>
          <p:nvPr/>
        </p:nvSpPr>
        <p:spPr>
          <a:xfrm rot="5400000">
            <a:off x="561182" y="7785893"/>
            <a:ext cx="146050" cy="290513"/>
          </a:xfrm>
          <a:prstGeom prst="chevron">
            <a:avLst>
              <a:gd name="adj" fmla="val 67949"/>
            </a:avLst>
          </a:prstGeom>
          <a:solidFill>
            <a:srgbClr val="4B86B3"/>
          </a:solidFill>
          <a:ln>
            <a:solidFill>
              <a:srgbClr val="4B8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8" name="Стрелка вправо с вырезом 87"/>
          <p:cNvSpPr/>
          <p:nvPr/>
        </p:nvSpPr>
        <p:spPr>
          <a:xfrm rot="10800000">
            <a:off x="5143500" y="1217613"/>
            <a:ext cx="796925" cy="585787"/>
          </a:xfrm>
          <a:prstGeom prst="notchedRightArrow">
            <a:avLst>
              <a:gd name="adj1" fmla="val 50000"/>
              <a:gd name="adj2" fmla="val 45012"/>
            </a:avLst>
          </a:prstGeom>
          <a:solidFill>
            <a:srgbClr val="C00000"/>
          </a:solidFill>
          <a:ln>
            <a:solidFill>
              <a:srgbClr val="4B8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C00000"/>
              </a:solidFill>
            </a:endParaRPr>
          </a:p>
        </p:txBody>
      </p:sp>
      <p:pic>
        <p:nvPicPr>
          <p:cNvPr id="47" name="Рисунок 49" descr="Документ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45038" y="1298575"/>
            <a:ext cx="423862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Нашивка 62"/>
          <p:cNvSpPr/>
          <p:nvPr/>
        </p:nvSpPr>
        <p:spPr>
          <a:xfrm rot="10636151">
            <a:off x="6026150" y="1352550"/>
            <a:ext cx="165100" cy="315913"/>
          </a:xfrm>
          <a:prstGeom prst="chevron">
            <a:avLst>
              <a:gd name="adj" fmla="val 6794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Нашивка 47"/>
          <p:cNvSpPr/>
          <p:nvPr/>
        </p:nvSpPr>
        <p:spPr>
          <a:xfrm rot="10636151">
            <a:off x="6308725" y="1352550"/>
            <a:ext cx="166688" cy="315913"/>
          </a:xfrm>
          <a:prstGeom prst="chevron">
            <a:avLst>
              <a:gd name="adj" fmla="val 6794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15379" name="Picture 2" descr="C:\Documents and Settings\NasyrovaER\Рабочий стол\3D_Figures\3D Character (53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501438" y="-18002250"/>
            <a:ext cx="42862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0" name="Picture 3" descr="C:\Documents and Settings\NasyrovaER\Рабочий стол\3D_Figures\3D Character (53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4363" y="1803400"/>
            <a:ext cx="1395412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610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63" grpId="0" animBg="1"/>
      <p:bldP spid="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0113" y="263525"/>
            <a:ext cx="7680325" cy="503238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altLang="ru-RU" sz="2200" i="1" dirty="0" err="1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Предложения</a:t>
            </a:r>
            <a:r>
              <a:rPr altLang="ru-RU" sz="2200" i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altLang="ru-RU" sz="22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</a:t>
            </a:r>
            <a:r>
              <a:rPr lang="ru-RU" altLang="ru-RU" sz="22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применению </a:t>
            </a:r>
            <a:br>
              <a:rPr lang="ru-RU" altLang="ru-RU" sz="22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22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системы оповещения сотрудников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372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CEBE560-67C7-4BC5-9076-FDC7758A2C58}" type="slidenum">
              <a:rPr lang="ru-RU" altLang="ru-RU" sz="1200" smtClean="0">
                <a:latin typeface="Calibri" pitchFamily="34" charset="0"/>
              </a:rPr>
              <a:pPr/>
              <a:t>18</a:t>
            </a:fld>
            <a:endParaRPr lang="ru-RU" altLang="ru-RU" sz="1200" smtClean="0">
              <a:latin typeface="Calibri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850" y="1125538"/>
          <a:ext cx="8496300" cy="530225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3816102"/>
                <a:gridCol w="648072"/>
                <a:gridCol w="4032126"/>
              </a:tblGrid>
              <a:tr h="5302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оповещения уполномоченных сотрудников</a:t>
                      </a:r>
                      <a:endParaRPr lang="ru-RU" sz="18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687" marB="45687">
                    <a:solidFill>
                      <a:srgbClr val="4B86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60000"/>
                            <a:lumOff val="40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>
                              <a:lumMod val="60000"/>
                              <a:lumOff val="40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Batang" pitchFamily="18" charset="-127"/>
                          <a:ea typeface="Batang" pitchFamily="18" charset="-127"/>
                          <a:cs typeface="+mn-cs"/>
                        </a:rPr>
                        <a:t>&gt;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Batang" pitchFamily="18" charset="-127"/>
                          <a:ea typeface="Batang" pitchFamily="18" charset="-127"/>
                          <a:cs typeface="+mn-cs"/>
                        </a:rPr>
                        <a:t>&gt;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Batang" pitchFamily="18" charset="-127"/>
                        <a:ea typeface="Batang" pitchFamily="18" charset="-127"/>
                        <a:cs typeface="+mn-cs"/>
                      </a:endParaRPr>
                    </a:p>
                  </a:txBody>
                  <a:tcPr marL="91430" marR="91430" marT="45687" marB="45687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Результат:</a:t>
                      </a:r>
                    </a:p>
                    <a:p>
                      <a:pPr marL="285750" indent="-285750" algn="just" eaLnBrk="1" hangingPunct="1">
                        <a:lnSpc>
                          <a:spcPct val="90000"/>
                        </a:lnSpc>
                        <a:spcBef>
                          <a:spcPts val="763"/>
                        </a:spcBef>
                        <a:buFont typeface="Wingdings" panose="05000000000000000000" pitchFamily="2" charset="2"/>
                        <a:buChar char="q"/>
                      </a:pP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повышение качества процедур контроля;</a:t>
                      </a:r>
                      <a:endParaRPr lang="ru-RU" sz="600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 algn="just" eaLnBrk="1" hangingPunct="1">
                        <a:lnSpc>
                          <a:spcPct val="90000"/>
                        </a:lnSpc>
                        <a:spcBef>
                          <a:spcPts val="763"/>
                        </a:spcBef>
                        <a:buFont typeface="Wingdings" panose="05000000000000000000" pitchFamily="2" charset="2"/>
                        <a:buChar char="q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исключение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рисков нарушения бюджетного законодательства в связи с оперативным проведением процедур контроля корректности обновления (актуализации) справочников;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оперативности выполнения операций и усиление контроля за соблюдением сроков выполнения технологических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процедур в результате координации действий сотрудников органов Федерального казначейства.</a:t>
                      </a:r>
                      <a:endParaRPr lang="ru-RU" sz="18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687" marB="45687">
                    <a:pattFill prst="openDmnd">
                      <a:fgClr>
                        <a:schemeClr val="bg1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16392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790950"/>
            <a:ext cx="26035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9975" y="1658938"/>
            <a:ext cx="26035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9975" y="2284413"/>
            <a:ext cx="26035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9" descr="Безимени-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060" y="4211309"/>
            <a:ext cx="936724" cy="152194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1699999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716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187450" y="252413"/>
            <a:ext cx="7113588" cy="550862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Ожидаемые результаты от внедрения предложений</a:t>
            </a:r>
            <a:endParaRPr altLang="ru-RU" sz="2200" b="1" i="1" dirty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0" y="4953000"/>
            <a:ext cx="158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1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372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6D7406F-5CC0-4770-B3AC-D056AB6AB000}" type="slidenum">
              <a:rPr lang="ru-RU" altLang="ru-RU" smtClean="0"/>
              <a:pPr/>
              <a:t>19</a:t>
            </a:fld>
            <a:endParaRPr lang="ru-RU" altLang="ru-RU" smtClean="0"/>
          </a:p>
        </p:txBody>
      </p:sp>
      <p:pic>
        <p:nvPicPr>
          <p:cNvPr id="11" name="Рисунок 67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088" y="1125538"/>
            <a:ext cx="8785225" cy="1655762"/>
          </a:xfrm>
          <a:prstGeom prst="rect">
            <a:avLst/>
          </a:prstGeom>
          <a:noFill/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/>
        </p:spPr>
      </p:pic>
      <p:sp>
        <p:nvSpPr>
          <p:cNvPr id="2" name="Прямоугольник 1"/>
          <p:cNvSpPr/>
          <p:nvPr/>
        </p:nvSpPr>
        <p:spPr>
          <a:xfrm>
            <a:off x="2484438" y="1169988"/>
            <a:ext cx="5903912" cy="1476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b="1" i="1" dirty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снижение количества невыясненных поступлений на счете № 40101 за счет внедрения автоматического контроля обязательных реквизитов по документам, формируемым </a:t>
            </a:r>
            <a:r>
              <a:rPr lang="ru-RU" b="1" i="1" dirty="0" smtClean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со </a:t>
            </a:r>
            <a:r>
              <a:rPr lang="ru-RU" b="1" i="1" dirty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счетов, открытых органам Федерального казначейства;</a:t>
            </a:r>
          </a:p>
        </p:txBody>
      </p:sp>
      <p:pic>
        <p:nvPicPr>
          <p:cNvPr id="13" name="Рисунок 67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088" y="2924945"/>
            <a:ext cx="8785225" cy="936104"/>
          </a:xfrm>
          <a:prstGeom prst="rect">
            <a:avLst/>
          </a:prstGeom>
          <a:noFill/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/>
        </p:spPr>
      </p:pic>
      <p:sp>
        <p:nvSpPr>
          <p:cNvPr id="3" name="Прямоугольник 2"/>
          <p:cNvSpPr/>
          <p:nvPr/>
        </p:nvSpPr>
        <p:spPr>
          <a:xfrm>
            <a:off x="2420938" y="2924944"/>
            <a:ext cx="61115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dirty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повышение качества выгружаемой органами Федерального казначейства информации в ГИС ГМП, т.е. снижение количества </a:t>
            </a:r>
            <a:r>
              <a:rPr lang="ru-RU" b="1" i="1" dirty="0" err="1" smtClean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неквитируемых</a:t>
            </a:r>
            <a:r>
              <a:rPr lang="ru-RU" b="1" i="1" dirty="0" smtClean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документов;</a:t>
            </a:r>
          </a:p>
        </p:txBody>
      </p:sp>
      <p:pic>
        <p:nvPicPr>
          <p:cNvPr id="15" name="Рисунок 67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263" y="4149081"/>
            <a:ext cx="8785225" cy="2086620"/>
          </a:xfrm>
          <a:prstGeom prst="rect">
            <a:avLst/>
          </a:prstGeom>
          <a:noFill/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/>
        </p:spPr>
      </p:pic>
      <p:sp>
        <p:nvSpPr>
          <p:cNvPr id="4" name="Прямоугольник 3"/>
          <p:cNvSpPr/>
          <p:nvPr/>
        </p:nvSpPr>
        <p:spPr>
          <a:xfrm>
            <a:off x="2511425" y="4149081"/>
            <a:ext cx="60213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dirty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снижение трудозатрат </a:t>
            </a:r>
            <a:r>
              <a:rPr lang="ru-RU" b="1" i="1" dirty="0" smtClean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b="1" i="1" dirty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счет исключения </a:t>
            </a:r>
            <a:r>
              <a:rPr lang="ru-RU" b="1" i="1" dirty="0" smtClean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ручного труда и визуального контроля в </a:t>
            </a:r>
            <a:r>
              <a:rPr lang="ru-RU" b="1" i="1" dirty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случае принятия изменений в механизм уточнения невыясненных поступлений, ошибочно зачисленных на счет одного органа Федерального казначейства и предназначенных для уплаты на счет другого органа Федерального казначейства;</a:t>
            </a:r>
          </a:p>
        </p:txBody>
      </p:sp>
      <p:sp>
        <p:nvSpPr>
          <p:cNvPr id="17" name="Нашивка 16"/>
          <p:cNvSpPr/>
          <p:nvPr/>
        </p:nvSpPr>
        <p:spPr>
          <a:xfrm>
            <a:off x="838200" y="1766888"/>
            <a:ext cx="381000" cy="373062"/>
          </a:xfrm>
          <a:prstGeom prst="chevron">
            <a:avLst/>
          </a:prstGeom>
          <a:solidFill>
            <a:srgbClr val="4B86B3"/>
          </a:solidFill>
          <a:ln>
            <a:solidFill>
              <a:srgbClr val="4B8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800100" y="3212976"/>
            <a:ext cx="381000" cy="373063"/>
          </a:xfrm>
          <a:prstGeom prst="chevron">
            <a:avLst/>
          </a:prstGeom>
          <a:solidFill>
            <a:srgbClr val="4B86B3"/>
          </a:solidFill>
          <a:ln>
            <a:solidFill>
              <a:srgbClr val="4B8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762000" y="4941168"/>
            <a:ext cx="381000" cy="373063"/>
          </a:xfrm>
          <a:prstGeom prst="chevron">
            <a:avLst/>
          </a:prstGeom>
          <a:solidFill>
            <a:srgbClr val="4B86B3"/>
          </a:solidFill>
          <a:ln>
            <a:solidFill>
              <a:srgbClr val="4B8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1250950" y="1766888"/>
            <a:ext cx="381000" cy="37147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1219200" y="3212976"/>
            <a:ext cx="381000" cy="37147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>
            <a:off x="1219200" y="4941168"/>
            <a:ext cx="381000" cy="37147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Нашивка 25"/>
          <p:cNvSpPr/>
          <p:nvPr/>
        </p:nvSpPr>
        <p:spPr>
          <a:xfrm>
            <a:off x="1647825" y="1761381"/>
            <a:ext cx="381000" cy="371475"/>
          </a:xfrm>
          <a:prstGeom prst="chevron">
            <a:avLst/>
          </a:prstGeom>
          <a:solidFill>
            <a:srgbClr val="D8E4EC"/>
          </a:solidFill>
          <a:ln>
            <a:solidFill>
              <a:srgbClr val="D8E4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>
            <a:off x="1647825" y="3212976"/>
            <a:ext cx="381000" cy="371475"/>
          </a:xfrm>
          <a:prstGeom prst="chevron">
            <a:avLst/>
          </a:prstGeom>
          <a:solidFill>
            <a:srgbClr val="D8E4EC"/>
          </a:solidFill>
          <a:ln>
            <a:solidFill>
              <a:srgbClr val="D8E4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Нашивка 27"/>
          <p:cNvSpPr/>
          <p:nvPr/>
        </p:nvSpPr>
        <p:spPr>
          <a:xfrm>
            <a:off x="1647825" y="4941168"/>
            <a:ext cx="381000" cy="371475"/>
          </a:xfrm>
          <a:prstGeom prst="chevron">
            <a:avLst/>
          </a:prstGeom>
          <a:solidFill>
            <a:srgbClr val="D8E4EC"/>
          </a:solidFill>
          <a:ln>
            <a:solidFill>
              <a:srgbClr val="D8E4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21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24744"/>
            <a:ext cx="8568952" cy="5256584"/>
          </a:xfrm>
          <a:prstGeom prst="rect">
            <a:avLst/>
          </a:prstGeom>
          <a:pattFill prst="openDmnd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0" name="Прямоугольник 2"/>
          <p:cNvSpPr>
            <a:spLocks noChangeArrowheads="1"/>
          </p:cNvSpPr>
          <p:nvPr/>
        </p:nvSpPr>
        <p:spPr bwMode="auto">
          <a:xfrm>
            <a:off x="1476375" y="115888"/>
            <a:ext cx="64087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зачисления средств на невыясненные поступления</a:t>
            </a:r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115400"/>
              </p:ext>
            </p:extLst>
          </p:nvPr>
        </p:nvGraphicFramePr>
        <p:xfrm>
          <a:off x="622300" y="1001713"/>
          <a:ext cx="7639050" cy="5443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7" name="TextBox 1"/>
          <p:cNvSpPr txBox="1">
            <a:spLocks noChangeArrowheads="1"/>
          </p:cNvSpPr>
          <p:nvPr/>
        </p:nvSpPr>
        <p:spPr bwMode="auto">
          <a:xfrm rot="19525491">
            <a:off x="773113" y="5072063"/>
            <a:ext cx="16398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 smtClean="0">
                <a:solidFill>
                  <a:srgbClr val="002060"/>
                </a:solidFill>
              </a:rPr>
              <a:t>Млрд. руб</a:t>
            </a:r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  <p:sp>
        <p:nvSpPr>
          <p:cNvPr id="4104" name="TextBox 6"/>
          <p:cNvSpPr txBox="1">
            <a:spLocks noChangeArrowheads="1"/>
          </p:cNvSpPr>
          <p:nvPr/>
        </p:nvSpPr>
        <p:spPr bwMode="auto">
          <a:xfrm>
            <a:off x="5008563" y="1428750"/>
            <a:ext cx="2520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169 тысяч Запросов </a:t>
            </a:r>
          </a:p>
        </p:txBody>
      </p:sp>
      <p:pic>
        <p:nvPicPr>
          <p:cNvPr id="4105" name="Рисунок 83" descr="289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4538" y="5343525"/>
            <a:ext cx="6223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Рисунок 83" descr="289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5738813"/>
            <a:ext cx="617538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7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83425" y="62007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38EDEF3-3561-465F-BC5C-B070D04E8191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  <p:sp>
        <p:nvSpPr>
          <p:cNvPr id="4108" name="TextBox 6"/>
          <p:cNvSpPr txBox="1">
            <a:spLocks noChangeArrowheads="1"/>
          </p:cNvSpPr>
          <p:nvPr/>
        </p:nvSpPr>
        <p:spPr bwMode="auto">
          <a:xfrm>
            <a:off x="2435225" y="1412875"/>
            <a:ext cx="2568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158 тысяч Запросов </a:t>
            </a:r>
          </a:p>
        </p:txBody>
      </p:sp>
    </p:spTree>
    <p:extLst>
      <p:ext uri="{BB962C8B-B14F-4D97-AF65-F5344CB8AC3E}">
        <p14:creationId xmlns:p14="http://schemas.microsoft.com/office/powerpoint/2010/main" val="225344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187450" y="252413"/>
            <a:ext cx="7113588" cy="55086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alt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Ожидаемые результаты от внедрения предложений (продолжение)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0" y="4953000"/>
            <a:ext cx="158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36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372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D18CB56-7AEB-408A-9042-448A8C62A463}" type="slidenum">
              <a:rPr lang="ru-RU" altLang="ru-RU" smtClean="0"/>
              <a:pPr/>
              <a:t>20</a:t>
            </a:fld>
            <a:endParaRPr lang="ru-RU" altLang="ru-RU" smtClean="0"/>
          </a:p>
        </p:txBody>
      </p:sp>
      <p:pic>
        <p:nvPicPr>
          <p:cNvPr id="11" name="Рисунок 67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9"/>
            <a:ext cx="8874001" cy="1224135"/>
          </a:xfrm>
          <a:prstGeom prst="rect">
            <a:avLst/>
          </a:prstGeom>
          <a:noFill/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/>
        </p:spPr>
      </p:pic>
      <p:sp>
        <p:nvSpPr>
          <p:cNvPr id="2" name="Прямоугольник 1"/>
          <p:cNvSpPr/>
          <p:nvPr/>
        </p:nvSpPr>
        <p:spPr>
          <a:xfrm>
            <a:off x="2547938" y="1340768"/>
            <a:ext cx="60565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dirty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минимизация финансовых потерь бюджетов, связанных с отвлечением средств, учтенных </a:t>
            </a:r>
            <a:r>
              <a:rPr lang="ru-RU" b="1" i="1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b="1" i="1" smtClean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невыясненные </a:t>
            </a:r>
            <a:r>
              <a:rPr lang="ru-RU" b="1" i="1" dirty="0" smtClean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поступления;</a:t>
            </a:r>
            <a:endParaRPr lang="ru-RU" b="1" i="1" dirty="0">
              <a:solidFill>
                <a:srgbClr val="A12F0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67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2852937"/>
            <a:ext cx="8785225" cy="720079"/>
          </a:xfrm>
          <a:prstGeom prst="rect">
            <a:avLst/>
          </a:prstGeom>
          <a:noFill/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/>
        </p:spPr>
      </p:pic>
      <p:sp>
        <p:nvSpPr>
          <p:cNvPr id="3" name="Прямоугольник 2"/>
          <p:cNvSpPr/>
          <p:nvPr/>
        </p:nvSpPr>
        <p:spPr>
          <a:xfrm>
            <a:off x="2557463" y="2852936"/>
            <a:ext cx="60469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dirty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повышение оперативности уточнения невыясненных поступлений;</a:t>
            </a:r>
          </a:p>
        </p:txBody>
      </p:sp>
      <p:pic>
        <p:nvPicPr>
          <p:cNvPr id="16" name="Рисунок 67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3861049"/>
            <a:ext cx="8785225" cy="1080119"/>
          </a:xfrm>
          <a:prstGeom prst="rect">
            <a:avLst/>
          </a:prstGeom>
          <a:noFill/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/>
        </p:spPr>
      </p:pic>
      <p:sp>
        <p:nvSpPr>
          <p:cNvPr id="4" name="Прямоугольник 3"/>
          <p:cNvSpPr/>
          <p:nvPr/>
        </p:nvSpPr>
        <p:spPr>
          <a:xfrm>
            <a:off x="2500313" y="3933056"/>
            <a:ext cx="60321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dirty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обязательность и своевременность уточнения администраторами доходов бюджета платежа при внесении изменений в нормативные правовые акты;</a:t>
            </a:r>
          </a:p>
        </p:txBody>
      </p:sp>
      <p:pic>
        <p:nvPicPr>
          <p:cNvPr id="18" name="Рисунок 67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5229200"/>
            <a:ext cx="8785225" cy="1006501"/>
          </a:xfrm>
          <a:prstGeom prst="rect">
            <a:avLst/>
          </a:prstGeom>
          <a:noFill/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/>
        </p:spPr>
      </p:pic>
      <p:sp>
        <p:nvSpPr>
          <p:cNvPr id="5" name="Прямоугольник 4"/>
          <p:cNvSpPr/>
          <p:nvPr/>
        </p:nvSpPr>
        <p:spPr>
          <a:xfrm>
            <a:off x="2555776" y="522920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dirty="0">
                <a:solidFill>
                  <a:srgbClr val="A12F0B"/>
                </a:solidFill>
                <a:latin typeface="Times New Roman" pitchFamily="18" charset="0"/>
                <a:cs typeface="Times New Roman" pitchFamily="18" charset="0"/>
              </a:rPr>
              <a:t>усиление контроля за неуточненными платежами в ППО АСФК со стороны органов Федерального казначейства.</a:t>
            </a:r>
          </a:p>
        </p:txBody>
      </p:sp>
      <p:sp>
        <p:nvSpPr>
          <p:cNvPr id="20" name="Нашивка 19"/>
          <p:cNvSpPr/>
          <p:nvPr/>
        </p:nvSpPr>
        <p:spPr>
          <a:xfrm>
            <a:off x="899592" y="1772816"/>
            <a:ext cx="381000" cy="373063"/>
          </a:xfrm>
          <a:prstGeom prst="chevron">
            <a:avLst/>
          </a:prstGeom>
          <a:solidFill>
            <a:srgbClr val="4B86B3"/>
          </a:solidFill>
          <a:ln>
            <a:solidFill>
              <a:srgbClr val="4B8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914400" y="3068960"/>
            <a:ext cx="381000" cy="373062"/>
          </a:xfrm>
          <a:prstGeom prst="chevron">
            <a:avLst/>
          </a:prstGeom>
          <a:solidFill>
            <a:srgbClr val="4B86B3"/>
          </a:solidFill>
          <a:ln>
            <a:solidFill>
              <a:srgbClr val="4B8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914400" y="4221088"/>
            <a:ext cx="381000" cy="373063"/>
          </a:xfrm>
          <a:prstGeom prst="chevron">
            <a:avLst/>
          </a:prstGeom>
          <a:solidFill>
            <a:srgbClr val="4B86B3"/>
          </a:solidFill>
          <a:ln>
            <a:solidFill>
              <a:srgbClr val="4B8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903288" y="5517232"/>
            <a:ext cx="381000" cy="373062"/>
          </a:xfrm>
          <a:prstGeom prst="chevron">
            <a:avLst/>
          </a:prstGeom>
          <a:solidFill>
            <a:srgbClr val="4B86B3"/>
          </a:solidFill>
          <a:ln>
            <a:solidFill>
              <a:srgbClr val="4B8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1259632" y="1772816"/>
            <a:ext cx="381000" cy="37147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>
            <a:off x="1295400" y="3068960"/>
            <a:ext cx="381000" cy="37147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Нашивка 25"/>
          <p:cNvSpPr/>
          <p:nvPr/>
        </p:nvSpPr>
        <p:spPr>
          <a:xfrm>
            <a:off x="1295400" y="4221088"/>
            <a:ext cx="381000" cy="37147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>
            <a:off x="1295400" y="5517232"/>
            <a:ext cx="381000" cy="37147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Нашивка 27"/>
          <p:cNvSpPr/>
          <p:nvPr/>
        </p:nvSpPr>
        <p:spPr>
          <a:xfrm>
            <a:off x="1701800" y="1772816"/>
            <a:ext cx="381000" cy="371475"/>
          </a:xfrm>
          <a:prstGeom prst="chevron">
            <a:avLst/>
          </a:prstGeom>
          <a:solidFill>
            <a:srgbClr val="D8E4EC"/>
          </a:solidFill>
          <a:ln>
            <a:solidFill>
              <a:srgbClr val="D8E4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>
            <a:off x="1701800" y="3068960"/>
            <a:ext cx="381000" cy="371475"/>
          </a:xfrm>
          <a:prstGeom prst="chevron">
            <a:avLst/>
          </a:prstGeom>
          <a:solidFill>
            <a:srgbClr val="D8E4EC"/>
          </a:solidFill>
          <a:ln>
            <a:solidFill>
              <a:srgbClr val="D8E4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Нашивка 29"/>
          <p:cNvSpPr/>
          <p:nvPr/>
        </p:nvSpPr>
        <p:spPr>
          <a:xfrm>
            <a:off x="1701800" y="4221088"/>
            <a:ext cx="381000" cy="371475"/>
          </a:xfrm>
          <a:prstGeom prst="chevron">
            <a:avLst/>
          </a:prstGeom>
          <a:solidFill>
            <a:srgbClr val="D8E4EC"/>
          </a:solidFill>
          <a:ln>
            <a:solidFill>
              <a:srgbClr val="D8E4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Нашивка 30"/>
          <p:cNvSpPr/>
          <p:nvPr/>
        </p:nvSpPr>
        <p:spPr>
          <a:xfrm>
            <a:off x="1701800" y="5517232"/>
            <a:ext cx="381000" cy="371475"/>
          </a:xfrm>
          <a:prstGeom prst="chevron">
            <a:avLst/>
          </a:prstGeom>
          <a:solidFill>
            <a:srgbClr val="D8E4EC"/>
          </a:solidFill>
          <a:ln>
            <a:solidFill>
              <a:srgbClr val="D8E4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91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усеченными противолежащими углами 3"/>
          <p:cNvSpPr/>
          <p:nvPr/>
        </p:nvSpPr>
        <p:spPr>
          <a:xfrm rot="5400000">
            <a:off x="3860223" y="-415446"/>
            <a:ext cx="1512169" cy="6968167"/>
          </a:xfrm>
          <a:prstGeom prst="snip2DiagRect">
            <a:avLst/>
          </a:prstGeom>
          <a:pattFill prst="plaid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1259632" y="2776538"/>
            <a:ext cx="676875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973535"/>
                </a:solidFill>
                <a:latin typeface="Times New Roman" pitchFamily="18" charset="0"/>
              </a:rPr>
              <a:t>СПАСИБО ЗА ВНИМАНИЕ ! </a:t>
            </a:r>
          </a:p>
        </p:txBody>
      </p:sp>
      <p:sp>
        <p:nvSpPr>
          <p:cNvPr id="1946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59613" y="62372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DC04DFB-4697-4B29-898A-5ED28EA6FFBC}" type="slidenum">
              <a:rPr lang="ru-RU" altLang="ru-RU" smtClean="0"/>
              <a:pPr/>
              <a:t>21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1010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7910" y="1124743"/>
            <a:ext cx="8572562" cy="4651949"/>
          </a:xfrm>
          <a:prstGeom prst="rect">
            <a:avLst/>
          </a:prstGeom>
          <a:pattFill prst="openDmnd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0" name="Прямоугольник 2"/>
          <p:cNvSpPr>
            <a:spLocks noChangeArrowheads="1"/>
          </p:cNvSpPr>
          <p:nvPr/>
        </p:nvSpPr>
        <p:spPr bwMode="auto">
          <a:xfrm>
            <a:off x="1187450" y="21884"/>
            <a:ext cx="71294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зачисления на невыясненные поступления 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месяцам</a:t>
            </a:r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435094"/>
              </p:ext>
            </p:extLst>
          </p:nvPr>
        </p:nvGraphicFramePr>
        <p:xfrm>
          <a:off x="539552" y="539020"/>
          <a:ext cx="8205986" cy="5122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7" name="TextBox 1"/>
          <p:cNvSpPr txBox="1">
            <a:spLocks noChangeArrowheads="1"/>
          </p:cNvSpPr>
          <p:nvPr/>
        </p:nvSpPr>
        <p:spPr bwMode="auto">
          <a:xfrm rot="19525491">
            <a:off x="-59564" y="5231136"/>
            <a:ext cx="1639888" cy="300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Документов</a:t>
            </a:r>
            <a:endParaRPr lang="ru-RU" altLang="ru-RU" sz="14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83425" y="62007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88D77F1-7052-4AB1-A8DB-38CAA8F335CC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  <p:sp>
        <p:nvSpPr>
          <p:cNvPr id="8201" name="Прямоугольник 2"/>
          <p:cNvSpPr>
            <a:spLocks noChangeArrowheads="1"/>
          </p:cNvSpPr>
          <p:nvPr/>
        </p:nvSpPr>
        <p:spPr bwMode="auto">
          <a:xfrm>
            <a:off x="423822" y="5776693"/>
            <a:ext cx="8572500" cy="836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 b="1" i="1" dirty="0">
                <a:solidFill>
                  <a:srgbClr val="002060"/>
                </a:solidFill>
              </a:rPr>
              <a:t>Невыясненные </a:t>
            </a:r>
            <a:r>
              <a:rPr lang="ru-RU" altLang="ru-RU" sz="1600" b="1" i="1" dirty="0" smtClean="0">
                <a:solidFill>
                  <a:srgbClr val="002060"/>
                </a:solidFill>
              </a:rPr>
              <a:t>поступления 2014 года</a:t>
            </a:r>
          </a:p>
          <a:p>
            <a:endParaRPr lang="ru-RU" altLang="ru-RU" sz="800" b="1" i="1" dirty="0">
              <a:solidFill>
                <a:srgbClr val="002060"/>
              </a:solidFill>
            </a:endParaRPr>
          </a:p>
          <a:p>
            <a:pPr>
              <a:lnSpc>
                <a:spcPts val="100"/>
              </a:lnSpc>
            </a:pPr>
            <a:r>
              <a:rPr lang="ru-RU" altLang="ru-RU" sz="1600" b="1" i="1" dirty="0">
                <a:solidFill>
                  <a:srgbClr val="002060"/>
                </a:solidFill>
              </a:rPr>
              <a:t> </a:t>
            </a:r>
          </a:p>
          <a:p>
            <a:r>
              <a:rPr lang="ru-RU" altLang="ru-RU" sz="1600" b="1" i="1" dirty="0">
                <a:solidFill>
                  <a:srgbClr val="002060"/>
                </a:solidFill>
              </a:rPr>
              <a:t>Невыясненные </a:t>
            </a:r>
            <a:r>
              <a:rPr lang="ru-RU" altLang="ru-RU" sz="1600" b="1" i="1" dirty="0" smtClean="0">
                <a:solidFill>
                  <a:srgbClr val="002060"/>
                </a:solidFill>
              </a:rPr>
              <a:t>поступления </a:t>
            </a:r>
            <a:r>
              <a:rPr lang="ru-RU" altLang="ru-RU" sz="1600" b="1" i="1" dirty="0">
                <a:solidFill>
                  <a:srgbClr val="002060"/>
                </a:solidFill>
              </a:rPr>
              <a:t>2015 </a:t>
            </a:r>
            <a:r>
              <a:rPr lang="ru-RU" altLang="ru-RU" sz="1600" b="1" i="1" dirty="0" smtClean="0">
                <a:solidFill>
                  <a:srgbClr val="002060"/>
                </a:solidFill>
              </a:rPr>
              <a:t>года</a:t>
            </a:r>
            <a:endParaRPr lang="ru-RU" altLang="ru-RU" sz="1600" b="1" i="1" dirty="0">
              <a:solidFill>
                <a:srgbClr val="002060"/>
              </a:solidFill>
            </a:endParaRPr>
          </a:p>
          <a:p>
            <a:pPr>
              <a:lnSpc>
                <a:spcPts val="900"/>
              </a:lnSpc>
            </a:pPr>
            <a:endParaRPr lang="ru-RU" altLang="ru-RU" sz="1050" b="1" i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7910" y="5856188"/>
            <a:ext cx="147638" cy="1651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45203" y="6216228"/>
            <a:ext cx="147638" cy="1651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86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666" y="1052736"/>
            <a:ext cx="8824612" cy="4608511"/>
          </a:xfrm>
          <a:prstGeom prst="rect">
            <a:avLst/>
          </a:prstGeom>
          <a:pattFill prst="openDmnd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0" name="Прямоугольник 2"/>
          <p:cNvSpPr>
            <a:spLocks noChangeArrowheads="1"/>
          </p:cNvSpPr>
          <p:nvPr/>
        </p:nvSpPr>
        <p:spPr bwMode="auto">
          <a:xfrm>
            <a:off x="1475655" y="77952"/>
            <a:ext cx="6624737" cy="68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зачисления на невыясненные поступления в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разрезе причин отнесения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8406153"/>
              </p:ext>
            </p:extLst>
          </p:nvPr>
        </p:nvGraphicFramePr>
        <p:xfrm>
          <a:off x="413118" y="1208168"/>
          <a:ext cx="7992918" cy="4021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7" name="TextBox 1"/>
          <p:cNvSpPr txBox="1">
            <a:spLocks noChangeArrowheads="1"/>
          </p:cNvSpPr>
          <p:nvPr/>
        </p:nvSpPr>
        <p:spPr bwMode="auto">
          <a:xfrm rot="19525491">
            <a:off x="-1710" y="4478364"/>
            <a:ext cx="1639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 smtClean="0">
                <a:solidFill>
                  <a:srgbClr val="002060"/>
                </a:solidFill>
              </a:rPr>
              <a:t>документов</a:t>
            </a:r>
            <a:endParaRPr lang="ru-RU" altLang="ru-RU" sz="1400" b="1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20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83425" y="62007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992829E-ACF1-4A83-8E7A-A558EDDC5134}" type="slidenum">
              <a:rPr lang="ru-RU" altLang="ru-RU" smtClean="0">
                <a:solidFill>
                  <a:srgbClr val="898989"/>
                </a:solidFill>
              </a:rPr>
              <a:pPr/>
              <a:t>4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sp>
        <p:nvSpPr>
          <p:cNvPr id="8201" name="Прямоугольник 2"/>
          <p:cNvSpPr>
            <a:spLocks noChangeArrowheads="1"/>
          </p:cNvSpPr>
          <p:nvPr/>
        </p:nvSpPr>
        <p:spPr bwMode="auto">
          <a:xfrm>
            <a:off x="387778" y="5814732"/>
            <a:ext cx="8572500" cy="536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1400" b="1" i="1" dirty="0" smtClean="0">
                <a:solidFill>
                  <a:srgbClr val="002060"/>
                </a:solidFill>
              </a:rPr>
              <a:t>Невыясненные поступления 2014 года</a:t>
            </a:r>
            <a:endParaRPr lang="ru-RU" altLang="ru-RU" sz="1400" b="1" i="1" dirty="0">
              <a:solidFill>
                <a:srgbClr val="002060"/>
              </a:solidFill>
            </a:endParaRPr>
          </a:p>
          <a:p>
            <a:pPr>
              <a:lnSpc>
                <a:spcPts val="100"/>
              </a:lnSpc>
            </a:pPr>
            <a:r>
              <a:rPr lang="ru-RU" altLang="ru-RU" sz="1400" b="1" i="1" dirty="0">
                <a:solidFill>
                  <a:srgbClr val="002060"/>
                </a:solidFill>
              </a:rPr>
              <a:t> </a:t>
            </a:r>
          </a:p>
          <a:p>
            <a:r>
              <a:rPr lang="ru-RU" altLang="ru-RU" sz="1400" b="1" i="1" dirty="0">
                <a:solidFill>
                  <a:srgbClr val="002060"/>
                </a:solidFill>
              </a:rPr>
              <a:t>Невыясненные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поступления 2015 года</a:t>
            </a:r>
            <a:endParaRPr lang="ru-RU" altLang="ru-RU" sz="1400" b="1" i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4475" y="6144220"/>
            <a:ext cx="147638" cy="1651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28600" y="5877272"/>
            <a:ext cx="163513" cy="149225"/>
          </a:xfrm>
          <a:prstGeom prst="rect">
            <a:avLst/>
          </a:prstGeom>
          <a:solidFill>
            <a:srgbClr val="4B86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30201" y="4654577"/>
            <a:ext cx="16555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 и КПП, либо наименование получателя  не указано, либо указаны не верно</a:t>
            </a: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4662508"/>
            <a:ext cx="1080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КБК не указан или указан не верно</a:t>
            </a: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9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950" y="1124743"/>
            <a:ext cx="8856538" cy="5325269"/>
          </a:xfrm>
          <a:prstGeom prst="rect">
            <a:avLst/>
          </a:prstGeom>
          <a:pattFill prst="openDmnd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98" name="Прямоугольник 2"/>
          <p:cNvSpPr>
            <a:spLocks noChangeArrowheads="1"/>
          </p:cNvSpPr>
          <p:nvPr/>
        </p:nvSpPr>
        <p:spPr bwMode="auto">
          <a:xfrm>
            <a:off x="609600" y="115888"/>
            <a:ext cx="828198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  <a:buNone/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Запросов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выяснение принадлежности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платежа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buNone/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администраторам доходов бюджета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15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880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16BF084-C791-495D-B037-2820E5BF6CDF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303139"/>
              </p:ext>
            </p:extLst>
          </p:nvPr>
        </p:nvGraphicFramePr>
        <p:xfrm>
          <a:off x="514944" y="1361875"/>
          <a:ext cx="8042550" cy="4907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1505"/>
                <a:gridCol w="1428637"/>
                <a:gridCol w="1080120"/>
                <a:gridCol w="1368152"/>
                <a:gridCol w="1224136"/>
              </a:tblGrid>
              <a:tr h="3925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Администраторы доходов бюджета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2014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+mn-lt"/>
                        </a:rPr>
                        <a:t>2015</a:t>
                      </a:r>
                      <a:endParaRPr lang="ru-RU" sz="1800" b="1" dirty="0" smtClean="0">
                        <a:effectLst/>
                        <a:latin typeface="+mn-lt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7704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</a:t>
                      </a: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(тыс. шт.)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(млн.</a:t>
                      </a:r>
                      <a:r>
                        <a:rPr lang="en-US" sz="1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руб</a:t>
                      </a: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(тыс. шт.)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(млн.</a:t>
                      </a:r>
                      <a:r>
                        <a:rPr lang="en-US" sz="1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руб.)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640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УФНС России по РБ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1 018</a:t>
                      </a:r>
                      <a:endParaRPr lang="ru-RU" sz="13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 </a:t>
                      </a:r>
                      <a:endParaRPr lang="ru-RU" sz="13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840</a:t>
                      </a:r>
                      <a:endParaRPr lang="ru-RU" sz="13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0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МВД по РБ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 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83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ГУ-РО Фонда социального страхования России по РБ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ГУ-Отделение ПФ России по РБ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Управление </a:t>
                      </a:r>
                      <a:r>
                        <a:rPr lang="ru-RU" sz="13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Росприроднадзора</a:t>
                      </a: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 РБ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640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УФМС по РБ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870944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Управление земельных и</a:t>
                      </a:r>
                      <a:r>
                        <a:rPr lang="ru-RU" sz="1300" baseline="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имущественных отношений Администрации городского округа город Уфа </a:t>
                      </a:r>
                      <a:r>
                        <a:rPr lang="en-US" sz="1300" baseline="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baseline="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РБ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5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УФСИН РОССИИ ПО РБ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5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Западно-Уральское управление </a:t>
                      </a:r>
                      <a:r>
                        <a:rPr lang="ru-RU" sz="13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Ростехнадзора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4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Министерство лесного хозяйства РБ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51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1046263" y="2497539"/>
            <a:ext cx="752375" cy="735018"/>
          </a:xfrm>
          <a:prstGeom prst="ellipse">
            <a:avLst/>
          </a:prstGeom>
          <a:gradFill flip="none" rotWithShape="1">
            <a:gsLst>
              <a:gs pos="200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1476375" y="115888"/>
            <a:ext cx="6551613" cy="72072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altLang="ru-RU" sz="2200" b="1" i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Работа по минимизации </a:t>
            </a:r>
            <a:r>
              <a:rPr lang="ru-RU" altLang="ru-RU" sz="2200" i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невыясненных </a:t>
            </a:r>
            <a:r>
              <a:rPr lang="ru-RU" altLang="ru-RU" sz="22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поступлений, </a:t>
            </a:r>
            <a:r>
              <a:rPr altLang="ru-RU" sz="2200" b="1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зачисленных на счет </a:t>
            </a:r>
            <a:r>
              <a:rPr altLang="ru-RU" sz="2200" b="1" i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№ </a:t>
            </a:r>
            <a:r>
              <a:rPr altLang="ru-RU" sz="2200" b="1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4010</a:t>
            </a:r>
            <a:r>
              <a:rPr lang="ru-RU" altLang="ru-RU" sz="2200" b="1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endParaRPr altLang="ru-RU" sz="2200" b="1" i="1" dirty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8" name="Рисунок 67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288" y="1222375"/>
            <a:ext cx="8712200" cy="911225"/>
          </a:xfrm>
          <a:prstGeom prst="rect">
            <a:avLst/>
          </a:prstGeom>
          <a:noFill/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/>
        </p:spPr>
      </p:pic>
      <p:pic>
        <p:nvPicPr>
          <p:cNvPr id="9" name="Рисунок 67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000" y="3467100"/>
            <a:ext cx="8710613" cy="663575"/>
          </a:xfrm>
          <a:prstGeom prst="rect">
            <a:avLst/>
          </a:prstGeom>
          <a:noFill/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/>
        </p:spPr>
      </p:pic>
      <p:pic>
        <p:nvPicPr>
          <p:cNvPr id="10" name="Рисунок 67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575" y="4292600"/>
            <a:ext cx="8705850" cy="885825"/>
          </a:xfrm>
          <a:prstGeom prst="rect">
            <a:avLst/>
          </a:prstGeom>
          <a:noFill/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/>
        </p:spPr>
      </p:pic>
      <p:sp>
        <p:nvSpPr>
          <p:cNvPr id="5129" name="Прямоугольник 1"/>
          <p:cNvSpPr>
            <a:spLocks noChangeArrowheads="1"/>
          </p:cNvSpPr>
          <p:nvPr/>
        </p:nvSpPr>
        <p:spPr bwMode="auto">
          <a:xfrm>
            <a:off x="2544763" y="1268760"/>
            <a:ext cx="61102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400" b="1" i="1" dirty="0">
                <a:solidFill>
                  <a:srgbClr val="973535"/>
                </a:solidFill>
                <a:latin typeface="Times New Roman" pitchFamily="18" charset="0"/>
                <a:cs typeface="Times New Roman" pitchFamily="18" charset="0"/>
              </a:rPr>
              <a:t>Оперативное формирование Запросов на выяснение принадлежности платежа  и направление их предполагаемым администраторам доходов бюджетов в день обработки выписки банка</a:t>
            </a:r>
          </a:p>
          <a:p>
            <a:endParaRPr lang="ru-RU" altLang="ru-RU" sz="1400" i="1" dirty="0">
              <a:solidFill>
                <a:srgbClr val="973535"/>
              </a:solidFill>
            </a:endParaRPr>
          </a:p>
        </p:txBody>
      </p:sp>
      <p:sp>
        <p:nvSpPr>
          <p:cNvPr id="5130" name="Прямоугольник 2"/>
          <p:cNvSpPr>
            <a:spLocks noChangeArrowheads="1"/>
          </p:cNvSpPr>
          <p:nvPr/>
        </p:nvSpPr>
        <p:spPr bwMode="auto">
          <a:xfrm>
            <a:off x="2598738" y="3501008"/>
            <a:ext cx="5859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400" b="1" i="1" dirty="0">
                <a:solidFill>
                  <a:srgbClr val="973535"/>
                </a:solidFill>
                <a:latin typeface="Times New Roman" pitchFamily="18" charset="0"/>
                <a:cs typeface="Times New Roman" pitchFamily="18" charset="0"/>
              </a:rPr>
              <a:t>Ежедневная индивидуальная работа с получателями и плательщиками платежей, а также с кредитными организациями</a:t>
            </a:r>
          </a:p>
        </p:txBody>
      </p:sp>
      <p:sp>
        <p:nvSpPr>
          <p:cNvPr id="29" name="Овал 28"/>
          <p:cNvSpPr/>
          <p:nvPr/>
        </p:nvSpPr>
        <p:spPr>
          <a:xfrm>
            <a:off x="1124887" y="4366399"/>
            <a:ext cx="702973" cy="724350"/>
          </a:xfrm>
          <a:prstGeom prst="ellipse">
            <a:avLst/>
          </a:prstGeom>
          <a:blipFill rotWithShape="0">
            <a:blip r:embed="rId3" cstate="print"/>
            <a:stretch>
              <a:fillRect/>
            </a:stretch>
          </a:blipFill>
          <a:ln w="15875">
            <a:solidFill>
              <a:srgbClr val="002060">
                <a:alpha val="50000"/>
              </a:srgbClr>
            </a:solidFill>
          </a:ln>
          <a:scene3d>
            <a:camera prst="orthographicFront"/>
            <a:lightRig rig="flat" dir="t"/>
          </a:scene3d>
          <a:sp3d z="190500" extrusionH="12700" prstMaterial="plastic">
            <a:bevelT w="50800" h="50800"/>
          </a:sp3d>
        </p:spPr>
        <p:style>
          <a:lnRef idx="1">
            <a:schemeClr val="accent5">
              <a:alpha val="90000"/>
              <a:hueOff val="0"/>
              <a:satOff val="0"/>
              <a:lumOff val="0"/>
              <a:alphaOff val="-40000"/>
            </a:schemeClr>
          </a:lnRef>
          <a:fillRef idx="1">
            <a:scrgbClr r="0" g="0" b="0"/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Овал 25"/>
          <p:cNvSpPr/>
          <p:nvPr/>
        </p:nvSpPr>
        <p:spPr>
          <a:xfrm>
            <a:off x="1060450" y="3468688"/>
            <a:ext cx="738188" cy="66198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5135" name="Рисунок 82" descr="316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2838" y="3468688"/>
            <a:ext cx="674687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Овал 29"/>
          <p:cNvSpPr/>
          <p:nvPr/>
        </p:nvSpPr>
        <p:spPr>
          <a:xfrm>
            <a:off x="1099347" y="1308763"/>
            <a:ext cx="752375" cy="713830"/>
          </a:xfrm>
          <a:prstGeom prst="ellipse">
            <a:avLst/>
          </a:prstGeom>
          <a:gradFill flip="none" rotWithShape="1">
            <a:gsLst>
              <a:gs pos="200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5139" name="Рисунок 123" descr="shutterstock_130677197 [преобразованный]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9350" y="1377950"/>
            <a:ext cx="6127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999288" y="6240463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F70216F-4DD0-4827-80E3-F25429D55E1A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  <p:pic>
        <p:nvPicPr>
          <p:cNvPr id="16" name="Рисунок 67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000" y="5332413"/>
            <a:ext cx="8705850" cy="954087"/>
          </a:xfrm>
          <a:prstGeom prst="rect">
            <a:avLst/>
          </a:prstGeom>
          <a:noFill/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/>
        </p:spPr>
      </p:pic>
      <p:sp>
        <p:nvSpPr>
          <p:cNvPr id="17" name="Овал 16"/>
          <p:cNvSpPr/>
          <p:nvPr/>
        </p:nvSpPr>
        <p:spPr>
          <a:xfrm>
            <a:off x="1124887" y="5447960"/>
            <a:ext cx="702973" cy="724350"/>
          </a:xfrm>
          <a:prstGeom prst="ellipse">
            <a:avLst/>
          </a:prstGeom>
          <a:blipFill rotWithShape="0">
            <a:blip r:embed="rId3" cstate="print"/>
            <a:stretch>
              <a:fillRect/>
            </a:stretch>
          </a:blipFill>
          <a:ln w="15875">
            <a:solidFill>
              <a:srgbClr val="002060">
                <a:alpha val="50000"/>
              </a:srgbClr>
            </a:solidFill>
          </a:ln>
          <a:scene3d>
            <a:camera prst="orthographicFront"/>
            <a:lightRig rig="flat" dir="t"/>
          </a:scene3d>
          <a:sp3d z="190500" extrusionH="12700" prstMaterial="plastic">
            <a:bevelT w="50800" h="50800"/>
          </a:sp3d>
        </p:spPr>
        <p:style>
          <a:lnRef idx="1">
            <a:schemeClr val="accent5">
              <a:alpha val="90000"/>
              <a:hueOff val="0"/>
              <a:satOff val="0"/>
              <a:lumOff val="0"/>
              <a:alphaOff val="-40000"/>
            </a:schemeClr>
          </a:lnRef>
          <a:fillRef idx="1">
            <a:scrgbClr r="0" g="0" b="0"/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145" name="Прямоугольник 1"/>
          <p:cNvSpPr>
            <a:spLocks noChangeArrowheads="1"/>
          </p:cNvSpPr>
          <p:nvPr/>
        </p:nvSpPr>
        <p:spPr bwMode="auto">
          <a:xfrm>
            <a:off x="2616200" y="5332413"/>
            <a:ext cx="57451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400" b="1" i="1" dirty="0">
                <a:solidFill>
                  <a:srgbClr val="973535"/>
                </a:solidFill>
                <a:latin typeface="Times New Roman" pitchFamily="18" charset="0"/>
                <a:cs typeface="Times New Roman" pitchFamily="18" charset="0"/>
              </a:rPr>
              <a:t>Систематическое направление писем администраторам доходов и финансовым органам республики с приложением списка </a:t>
            </a:r>
            <a:endParaRPr lang="en-US" altLang="ru-RU" sz="1400" b="1" i="1" dirty="0" smtClean="0">
              <a:solidFill>
                <a:srgbClr val="97353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400" b="1" i="1" dirty="0" smtClean="0">
                <a:solidFill>
                  <a:srgbClr val="973535"/>
                </a:solidFill>
                <a:latin typeface="Times New Roman" pitchFamily="18" charset="0"/>
                <a:cs typeface="Times New Roman" pitchFamily="18" charset="0"/>
              </a:rPr>
              <a:t>неуточненных </a:t>
            </a:r>
            <a:r>
              <a:rPr lang="ru-RU" altLang="ru-RU" sz="1400" b="1" i="1" dirty="0">
                <a:solidFill>
                  <a:srgbClr val="973535"/>
                </a:solidFill>
                <a:latin typeface="Times New Roman" pitchFamily="18" charset="0"/>
                <a:cs typeface="Times New Roman" pitchFamily="18" charset="0"/>
              </a:rPr>
              <a:t>платежей, поступивших как в текущем году, так и в прошлые годы</a:t>
            </a:r>
          </a:p>
        </p:txBody>
      </p:sp>
      <p:sp>
        <p:nvSpPr>
          <p:cNvPr id="5146" name="Прямоугольник 2"/>
          <p:cNvSpPr>
            <a:spLocks noChangeArrowheads="1"/>
          </p:cNvSpPr>
          <p:nvPr/>
        </p:nvSpPr>
        <p:spPr bwMode="auto">
          <a:xfrm>
            <a:off x="2570163" y="4365625"/>
            <a:ext cx="59197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400" b="1" i="1" dirty="0">
                <a:solidFill>
                  <a:srgbClr val="973535"/>
                </a:solidFill>
                <a:latin typeface="Times New Roman" pitchFamily="18" charset="0"/>
                <a:cs typeface="Times New Roman" pitchFamily="18" charset="0"/>
              </a:rPr>
              <a:t>Оперативное доведение информации об ошибочном зачислении средств, предназначенных для уплаты на счет другого органа Федерального казначейства</a:t>
            </a:r>
          </a:p>
        </p:txBody>
      </p:sp>
      <p:pic>
        <p:nvPicPr>
          <p:cNvPr id="5147" name="Picture 22" descr="\\192.168.170.75\Documents\Департамент продаж и маркетинга\Отдел дизайна\Презентации\Шаблон презентации\2013\ИКОНКИ\21_набор иконок - БЕЛЫЙ\32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38250" y="2673754"/>
            <a:ext cx="382588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67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288" y="2303990"/>
            <a:ext cx="8682037" cy="1044575"/>
          </a:xfrm>
          <a:prstGeom prst="rect">
            <a:avLst/>
          </a:prstGeom>
          <a:noFill/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/>
        </p:spPr>
      </p:pic>
      <p:sp>
        <p:nvSpPr>
          <p:cNvPr id="5149" name="Прямоугольник 3"/>
          <p:cNvSpPr>
            <a:spLocks noChangeArrowheads="1"/>
          </p:cNvSpPr>
          <p:nvPr/>
        </p:nvSpPr>
        <p:spPr bwMode="auto">
          <a:xfrm>
            <a:off x="2544763" y="2276872"/>
            <a:ext cx="61102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400" b="1" i="1" dirty="0">
                <a:solidFill>
                  <a:srgbClr val="973535"/>
                </a:solidFill>
                <a:latin typeface="Times New Roman" pitchFamily="18" charset="0"/>
                <a:cs typeface="Times New Roman" pitchFamily="18" charset="0"/>
              </a:rPr>
              <a:t>Постоянный мониторинг невыясненных поступлений на предмет наличия отказных Уведомлений об уточнении вида и принадлежности платежа и направление Запросов на выяснение принадлежности платежа другим предполагаемым администраторам</a:t>
            </a:r>
          </a:p>
        </p:txBody>
      </p:sp>
    </p:spTree>
    <p:extLst>
      <p:ext uri="{BB962C8B-B14F-4D97-AF65-F5344CB8AC3E}">
        <p14:creationId xmlns:p14="http://schemas.microsoft.com/office/powerpoint/2010/main" val="195394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950" y="1124743"/>
            <a:ext cx="8856538" cy="5325269"/>
          </a:xfrm>
          <a:prstGeom prst="rect">
            <a:avLst/>
          </a:prstGeom>
          <a:pattFill prst="openDmnd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98" name="Прямоугольник 2"/>
          <p:cNvSpPr>
            <a:spLocks noChangeArrowheads="1"/>
          </p:cNvSpPr>
          <p:nvPr/>
        </p:nvSpPr>
        <p:spPr bwMode="auto">
          <a:xfrm>
            <a:off x="609600" y="115888"/>
            <a:ext cx="828198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Остаток невыясненных поступлений,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зачисляемых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 </a:t>
            </a:r>
            <a:r>
              <a:rPr lang="ru-RU" sz="2000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федеральный бюджет,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по состоянию на 01.09.2015</a:t>
            </a:r>
            <a:endParaRPr lang="ru-RU" sz="1600" b="1" i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615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880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16BF084-C791-495D-B037-2820E5BF6CDF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634662"/>
              </p:ext>
            </p:extLst>
          </p:nvPr>
        </p:nvGraphicFramePr>
        <p:xfrm>
          <a:off x="539555" y="1412778"/>
          <a:ext cx="7848870" cy="4060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5320"/>
                <a:gridCol w="2348625"/>
                <a:gridCol w="2084925"/>
              </a:tblGrid>
              <a:tr h="885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/>
                </a:tc>
              </a:tr>
              <a:tr h="620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196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169 </a:t>
                      </a:r>
                    </a:p>
                  </a:txBody>
                  <a:tcPr marL="68580" marR="68580" marT="0" marB="0" anchor="ctr"/>
                </a:tc>
              </a:tr>
              <a:tr h="69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56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278 </a:t>
                      </a:r>
                    </a:p>
                  </a:txBody>
                  <a:tcPr marL="68580" marR="68580" marT="0" marB="0" anchor="ctr"/>
                </a:tc>
              </a:tr>
              <a:tr h="620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35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156 </a:t>
                      </a:r>
                    </a:p>
                  </a:txBody>
                  <a:tcPr marL="68580" marR="68580" marT="0" marB="0" anchor="ctr"/>
                </a:tc>
              </a:tr>
              <a:tr h="620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188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307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20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475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910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64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950" y="1124743"/>
            <a:ext cx="8856538" cy="5325269"/>
          </a:xfrm>
          <a:prstGeom prst="rect">
            <a:avLst/>
          </a:prstGeom>
          <a:pattFill prst="openDmnd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98" name="Прямоугольник 2"/>
          <p:cNvSpPr>
            <a:spLocks noChangeArrowheads="1"/>
          </p:cNvSpPr>
          <p:nvPr/>
        </p:nvSpPr>
        <p:spPr bwMode="auto">
          <a:xfrm>
            <a:off x="609600" y="115888"/>
            <a:ext cx="8281988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невыясненных поступлений,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зачисленных со счетов, открытых органу Федерального казначейства,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счет № 40101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15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880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16BF084-C791-495D-B037-2820E5BF6CDF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263251"/>
              </p:ext>
            </p:extLst>
          </p:nvPr>
        </p:nvGraphicFramePr>
        <p:xfrm>
          <a:off x="611188" y="1465263"/>
          <a:ext cx="7848601" cy="4627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2281"/>
                <a:gridCol w="2088160"/>
                <a:gridCol w="2088160"/>
              </a:tblGrid>
              <a:tr h="692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 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2014 </a:t>
                      </a:r>
                      <a:r>
                        <a:rPr lang="ru-RU" sz="1800" b="1" dirty="0" smtClean="0">
                          <a:effectLst/>
                          <a:latin typeface="+mn-lt"/>
                        </a:rPr>
                        <a:t>г.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ru-RU" sz="1800" dirty="0">
                          <a:effectLst/>
                          <a:latin typeface="+mn-lt"/>
                        </a:rPr>
                        <a:t>шт.)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8 месяцев 2015 г.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+mn-lt"/>
                        </a:rPr>
                        <a:t>(шт.)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512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Всего на </a:t>
                      </a:r>
                      <a:r>
                        <a:rPr lang="ru-RU" sz="1800" dirty="0" smtClean="0">
                          <a:effectLst/>
                          <a:latin typeface="+mn-lt"/>
                        </a:rPr>
                        <a:t>счете </a:t>
                      </a:r>
                      <a:r>
                        <a:rPr lang="ru-RU" sz="1800" dirty="0">
                          <a:effectLst/>
                          <a:latin typeface="+mn-lt"/>
                        </a:rPr>
                        <a:t>№ 40101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153 254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177 178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630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Из них со счетов, открытых органу ФК: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16 264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18 036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40201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236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40204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327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295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40105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959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678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№ 40302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</a:t>
                      </a:r>
                      <a:r>
                        <a:rPr lang="ru-RU" sz="1800" b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167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ru-RU" sz="1800" b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438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40501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445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826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№ 40401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887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707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№ 40402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173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34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№ 40404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4859338" y="3213100"/>
            <a:ext cx="936625" cy="863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948488" y="3213100"/>
            <a:ext cx="936625" cy="863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651500" y="2997200"/>
            <a:ext cx="936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0000"/>
                </a:solidFill>
              </a:rPr>
              <a:t>3,5 %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775575" y="3051175"/>
            <a:ext cx="936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0000"/>
                </a:solidFill>
              </a:rPr>
              <a:t>2,1 %</a:t>
            </a:r>
          </a:p>
        </p:txBody>
      </p:sp>
    </p:spTree>
    <p:extLst>
      <p:ext uri="{BB962C8B-B14F-4D97-AF65-F5344CB8AC3E}">
        <p14:creationId xmlns:p14="http://schemas.microsoft.com/office/powerpoint/2010/main" val="47996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730250" y="115888"/>
            <a:ext cx="7729538" cy="865187"/>
          </a:xfrm>
        </p:spPr>
        <p:txBody>
          <a:bodyPr/>
          <a:lstStyle/>
          <a:p>
            <a:pPr algn="ctr" eaLnBrk="1" hangingPunct="1"/>
            <a:r>
              <a:rPr lang="ru-RU" alt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Контроль на соответствие реквизитов в документах при перечислении средств со счетов, открытых органам Федерального казначейства, на счет № 40101 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558804"/>
              </p:ext>
            </p:extLst>
          </p:nvPr>
        </p:nvGraphicFramePr>
        <p:xfrm>
          <a:off x="179388" y="1052513"/>
          <a:ext cx="8713787" cy="532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65"/>
                <a:gridCol w="4176447"/>
                <a:gridCol w="360040"/>
                <a:gridCol w="3961135"/>
              </a:tblGrid>
              <a:tr h="838489">
                <a:tc>
                  <a:txBody>
                    <a:bodyPr/>
                    <a:lstStyle/>
                    <a:p>
                      <a:pPr algn="ctr"/>
                      <a:endParaRPr lang="ru-RU" sz="1600" b="0" i="1" dirty="0"/>
                    </a:p>
                  </a:txBody>
                  <a:tcPr marL="91437" marR="91437" marT="45700" marB="4570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Предложения</a:t>
                      </a:r>
                      <a:r>
                        <a:rPr lang="ru-RU" sz="2000" i="1" dirty="0" smtClean="0"/>
                        <a:t>:</a:t>
                      </a:r>
                    </a:p>
                  </a:txBody>
                  <a:tcPr marL="91437" marR="91437" marT="45700" marB="45700">
                    <a:solidFill>
                      <a:srgbClr val="4B86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/>
                    </a:p>
                  </a:txBody>
                  <a:tcPr marL="91437" marR="91437" marT="45700" marB="4570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Результаты:</a:t>
                      </a:r>
                      <a:endParaRPr lang="ru-RU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700" marB="45700">
                    <a:solidFill>
                      <a:srgbClr val="4B86B3"/>
                    </a:solidFill>
                  </a:tcPr>
                </a:tc>
              </a:tr>
              <a:tr h="4489309">
                <a:tc>
                  <a:txBody>
                    <a:bodyPr/>
                    <a:lstStyle/>
                    <a:p>
                      <a:pPr marL="0" marR="0" lvl="0" indent="17938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endParaRPr lang="ru-RU" sz="1000" dirty="0" smtClean="0"/>
                    </a:p>
                  </a:txBody>
                  <a:tcPr marL="89997" marR="89997" marT="89962" marB="89962" anchorCtr="1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внесение изменений в            правовые акты и дополнение списка        причин для отказа в приеме платежных документов в случае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непрохождения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их на этапе проверки системой;</a:t>
                      </a:r>
                    </a:p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Wingdings" pitchFamily="2" charset="2"/>
                        <a:buChar char="q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автоматизированный </a:t>
                      </a: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контроль за правильностью заполнения реквизитов в соответствии с установленными требованиями и их </a:t>
                      </a:r>
                      <a:r>
                        <a:rPr lang="ru-RU" sz="1800" b="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взаимоувязке</a:t>
                      </a: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между собой.</a:t>
                      </a:r>
                    </a:p>
                    <a:p>
                      <a:pPr marL="0" indent="0" algn="just">
                        <a:buFont typeface="Wingdings" pitchFamily="2" charset="2"/>
                        <a:buChar char="q"/>
                      </a:pPr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997" marR="89997" marT="89962" marB="89962" anchorCtr="1">
                    <a:pattFill prst="openDmnd">
                      <a:fgClr>
                        <a:schemeClr val="bg1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000" dirty="0" smtClean="0"/>
                        <a:t> </a:t>
                      </a:r>
                    </a:p>
                  </a:txBody>
                  <a:tcPr marL="89997" marR="89997" marT="89962" marB="89962" anchorCtr="1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eaLnBrk="1" hangingPunct="1">
                        <a:buFont typeface="Wingdings" panose="05000000000000000000" pitchFamily="2" charset="2"/>
                        <a:buChar char="q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снижение количества невыясненных поступлений на 10 – 15 %;</a:t>
                      </a:r>
                    </a:p>
                    <a:p>
                      <a:pPr marL="285750" indent="-285750" algn="just" eaLnBrk="1" hangingPunct="1">
                        <a:buFont typeface="Wingdings" panose="05000000000000000000" pitchFamily="2" charset="2"/>
                        <a:buChar char="q"/>
                      </a:pPr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eaLnBrk="1" hangingPunct="1">
                        <a:buFont typeface="Wingdings" panose="05000000000000000000" pitchFamily="2" charset="2"/>
                        <a:buChar char="q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качества выгружаемой органами Федерального казначейства информации в ГИС ГМП.</a:t>
                      </a:r>
                      <a:endParaRPr lang="ru-RU" altLang="ru-RU" sz="1800" kern="120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Lucida Grande"/>
                      </a:endParaRPr>
                    </a:p>
                  </a:txBody>
                  <a:tcPr marL="89997" marR="89997" marT="89962" marB="89962" anchorCtr="1">
                    <a:pattFill prst="openDmnd">
                      <a:fgClr>
                        <a:schemeClr val="bg1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7188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429000"/>
            <a:ext cx="314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0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6168" y="1772816"/>
            <a:ext cx="3159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1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96125" y="62372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80ABDA7-1D68-45E5-853B-F970AADBE559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  <p:pic>
        <p:nvPicPr>
          <p:cNvPr id="7192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2984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3" name="Picture 35" descr="MC900423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852936"/>
            <a:ext cx="3159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000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13649</TotalTime>
  <Words>1410</Words>
  <Application>Microsoft Office PowerPoint</Application>
  <PresentationFormat>Экран (4:3)</PresentationFormat>
  <Paragraphs>380</Paragraphs>
  <Slides>21</Slides>
  <Notes>10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Работа по минимизации невыясненных поступлений, зачисленных на счет № 40101</vt:lpstr>
      <vt:lpstr>Презентация PowerPoint</vt:lpstr>
      <vt:lpstr>Презентация PowerPoint</vt:lpstr>
      <vt:lpstr>Контроль на соответствие реквизитов в документах при перечислении средств со счетов, открытых органам Федерального казначейства, на счет № 40101 </vt:lpstr>
      <vt:lpstr>Презентация PowerPoint</vt:lpstr>
      <vt:lpstr>Презентация PowerPoint</vt:lpstr>
      <vt:lpstr>Визуализация процесса доставки информации</vt:lpstr>
      <vt:lpstr>Предложения по конкретизации способа доставки информации до органа Федерального казначейства</vt:lpstr>
      <vt:lpstr>Ускорение аккумулирования и распределения доходов между бюджетами бюджетной системы Российской Федерации</vt:lpstr>
      <vt:lpstr>Предложения по законодательному  определению сроков обработки информации по Запросам, а также  оформления и направления в УФК соответствующих Уведомлений</vt:lpstr>
      <vt:lpstr>Изменения в приказ № 107н</vt:lpstr>
      <vt:lpstr>Презентация PowerPoint</vt:lpstr>
      <vt:lpstr>Предложения по применению  системы оповещения сотрудников</vt:lpstr>
      <vt:lpstr>Ожидаемые результаты от внедрения предложений</vt:lpstr>
      <vt:lpstr>Ожидаемые результаты от внедрения предложений (продолжение)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BasyrovaSA@ufk01.roskazna.local</dc:creator>
  <cp:lastModifiedBy>Дорожинская Галина Алексеевна</cp:lastModifiedBy>
  <cp:revision>818</cp:revision>
  <cp:lastPrinted>2015-09-25T12:24:04Z</cp:lastPrinted>
  <dcterms:created xsi:type="dcterms:W3CDTF">2012-02-14T07:53:23Z</dcterms:created>
  <dcterms:modified xsi:type="dcterms:W3CDTF">2015-09-29T14:27:38Z</dcterms:modified>
</cp:coreProperties>
</file>