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4" r:id="rId2"/>
    <p:sldMasterId id="2147483746" r:id="rId3"/>
    <p:sldMasterId id="2147483758" r:id="rId4"/>
  </p:sldMasterIdLst>
  <p:notesMasterIdLst>
    <p:notesMasterId r:id="rId19"/>
  </p:notesMasterIdLst>
  <p:handoutMasterIdLst>
    <p:handoutMasterId r:id="rId20"/>
  </p:handoutMasterIdLst>
  <p:sldIdLst>
    <p:sldId id="917" r:id="rId5"/>
    <p:sldId id="937" r:id="rId6"/>
    <p:sldId id="938" r:id="rId7"/>
    <p:sldId id="908" r:id="rId8"/>
    <p:sldId id="929" r:id="rId9"/>
    <p:sldId id="930" r:id="rId10"/>
    <p:sldId id="933" r:id="rId11"/>
    <p:sldId id="934" r:id="rId12"/>
    <p:sldId id="935" r:id="rId13"/>
    <p:sldId id="936" r:id="rId14"/>
    <p:sldId id="924" r:id="rId15"/>
    <p:sldId id="925" r:id="rId16"/>
    <p:sldId id="926" r:id="rId17"/>
    <p:sldId id="931" r:id="rId18"/>
  </p:sldIdLst>
  <p:sldSz cx="12190413" cy="6859588"/>
  <p:notesSz cx="6797675" cy="9926638"/>
  <p:defaultTextStyle>
    <a:defPPr>
      <a:defRPr lang="ru-RU"/>
    </a:defPPr>
    <a:lvl1pPr marL="0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002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7987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009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000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19991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3994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7979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1998" algn="l" defTabSz="108798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CC"/>
    <a:srgbClr val="DEF6F8"/>
    <a:srgbClr val="E5E7E6"/>
    <a:srgbClr val="D46112"/>
    <a:srgbClr val="FF7C80"/>
    <a:srgbClr val="D1FBE3"/>
    <a:srgbClr val="E9E8E3"/>
    <a:srgbClr val="F0E8DC"/>
    <a:srgbClr val="00EE3E"/>
    <a:srgbClr val="01DD1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0" autoAdjust="0"/>
    <p:restoredTop sz="71412" autoAdjust="0"/>
  </p:normalViewPr>
  <p:slideViewPr>
    <p:cSldViewPr>
      <p:cViewPr varScale="1">
        <p:scale>
          <a:sx n="66" d="100"/>
          <a:sy n="66" d="100"/>
        </p:scale>
        <p:origin x="-77" y="-115"/>
      </p:cViewPr>
      <p:guideLst>
        <p:guide orient="horz" pos="2161"/>
        <p:guide pos="28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6400" cy="497927"/>
          </a:xfrm>
          <a:prstGeom prst="rect">
            <a:avLst/>
          </a:prstGeom>
        </p:spPr>
        <p:txBody>
          <a:bodyPr vert="horz" lIns="91374" tIns="45688" rIns="91374" bIns="456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5"/>
            <a:ext cx="2946400" cy="497927"/>
          </a:xfrm>
          <a:prstGeom prst="rect">
            <a:avLst/>
          </a:prstGeom>
        </p:spPr>
        <p:txBody>
          <a:bodyPr vert="horz" lIns="91374" tIns="45688" rIns="91374" bIns="45688" rtlCol="0"/>
          <a:lstStyle>
            <a:lvl1pPr algn="r">
              <a:defRPr sz="1200"/>
            </a:lvl1pPr>
          </a:lstStyle>
          <a:p>
            <a:fld id="{1C2782DD-ED2F-194E-A5A5-818CA6972099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711"/>
            <a:ext cx="2946400" cy="497927"/>
          </a:xfrm>
          <a:prstGeom prst="rect">
            <a:avLst/>
          </a:prstGeom>
        </p:spPr>
        <p:txBody>
          <a:bodyPr vert="horz" lIns="91374" tIns="45688" rIns="91374" bIns="456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8711"/>
            <a:ext cx="2946400" cy="497927"/>
          </a:xfrm>
          <a:prstGeom prst="rect">
            <a:avLst/>
          </a:prstGeom>
        </p:spPr>
        <p:txBody>
          <a:bodyPr vert="horz" lIns="91374" tIns="45688" rIns="91374" bIns="45688" rtlCol="0" anchor="b"/>
          <a:lstStyle>
            <a:lvl1pPr algn="r">
              <a:defRPr sz="1200"/>
            </a:lvl1pPr>
          </a:lstStyle>
          <a:p>
            <a:fld id="{F8E24DF1-D5B4-344E-ADF4-30023BAE2F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7992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7" y="5"/>
            <a:ext cx="2945659" cy="496333"/>
          </a:xfrm>
          <a:prstGeom prst="rect">
            <a:avLst/>
          </a:prstGeom>
        </p:spPr>
        <p:txBody>
          <a:bodyPr vert="horz" lIns="90927" tIns="45464" rIns="90927" bIns="4546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2" y="5"/>
            <a:ext cx="2945659" cy="496333"/>
          </a:xfrm>
          <a:prstGeom prst="rect">
            <a:avLst/>
          </a:prstGeom>
        </p:spPr>
        <p:txBody>
          <a:bodyPr vert="horz" lIns="90927" tIns="45464" rIns="90927" bIns="45464" rtlCol="0"/>
          <a:lstStyle>
            <a:lvl1pPr algn="r">
              <a:defRPr sz="1200"/>
            </a:lvl1pPr>
          </a:lstStyle>
          <a:p>
            <a:fld id="{0685EFD8-5627-4145-8736-D0B6DADA8466}" type="datetimeFigureOut">
              <a:rPr lang="ru-RU" smtClean="0"/>
              <a:pPr/>
              <a:t>18.09.2018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27" tIns="45464" rIns="90927" bIns="4546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8"/>
            <a:ext cx="5438140" cy="4466987"/>
          </a:xfrm>
          <a:prstGeom prst="rect">
            <a:avLst/>
          </a:prstGeom>
        </p:spPr>
        <p:txBody>
          <a:bodyPr vert="horz" lIns="90927" tIns="45464" rIns="90927" bIns="4546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7" y="9428585"/>
            <a:ext cx="2945659" cy="496333"/>
          </a:xfrm>
          <a:prstGeom prst="rect">
            <a:avLst/>
          </a:prstGeom>
        </p:spPr>
        <p:txBody>
          <a:bodyPr vert="horz" lIns="90927" tIns="45464" rIns="90927" bIns="4546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2" y="9428585"/>
            <a:ext cx="2945659" cy="496333"/>
          </a:xfrm>
          <a:prstGeom prst="rect">
            <a:avLst/>
          </a:prstGeom>
        </p:spPr>
        <p:txBody>
          <a:bodyPr vert="horz" lIns="90927" tIns="45464" rIns="90927" bIns="45464" rtlCol="0" anchor="b"/>
          <a:lstStyle>
            <a:lvl1pPr algn="r">
              <a:defRPr sz="1200"/>
            </a:lvl1pPr>
          </a:lstStyle>
          <a:p>
            <a:fld id="{4988981F-6AAF-46F8-B4B3-8B7354F9398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81079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44002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087987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632009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176000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719991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263994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807979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351998" algn="l" defTabSz="108798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981F-6AAF-46F8-B4B3-8B7354F93985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403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119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3" y="1122669"/>
            <a:ext cx="9142810" cy="2388153"/>
          </a:xfrm>
        </p:spPr>
        <p:txBody>
          <a:bodyPr anchor="b"/>
          <a:lstStyle>
            <a:lvl1pPr algn="ctr">
              <a:defRPr sz="7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3" y="3602893"/>
            <a:ext cx="9142810" cy="1656145"/>
          </a:xfrm>
        </p:spPr>
        <p:txBody>
          <a:bodyPr/>
          <a:lstStyle>
            <a:lvl1pPr marL="0" indent="0" algn="ctr">
              <a:buNone/>
              <a:defRPr sz="2900"/>
            </a:lvl1pPr>
            <a:lvl2pPr marL="544002" indent="0" algn="ctr">
              <a:buNone/>
              <a:defRPr sz="2400"/>
            </a:lvl2pPr>
            <a:lvl3pPr marL="1087987" indent="0" algn="ctr">
              <a:buNone/>
              <a:defRPr sz="2100"/>
            </a:lvl3pPr>
            <a:lvl4pPr marL="1632009" indent="0" algn="ctr">
              <a:buNone/>
              <a:defRPr sz="1900"/>
            </a:lvl4pPr>
            <a:lvl5pPr marL="2176000" indent="0" algn="ctr">
              <a:buNone/>
              <a:defRPr sz="1900"/>
            </a:lvl5pPr>
            <a:lvl6pPr marL="2719991" indent="0" algn="ctr">
              <a:buNone/>
              <a:defRPr sz="1900"/>
            </a:lvl6pPr>
            <a:lvl7pPr marL="3263994" indent="0" algn="ctr">
              <a:buNone/>
              <a:defRPr sz="1900"/>
            </a:lvl7pPr>
            <a:lvl8pPr marL="3807979" indent="0" algn="ctr">
              <a:buNone/>
              <a:defRPr sz="1900"/>
            </a:lvl8pPr>
            <a:lvl9pPr marL="4351998" indent="0" algn="ctr">
              <a:buNone/>
              <a:defRPr sz="1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6D4-6962-44D5-85AA-B677BDB79ED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92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CAF0C-A6F3-47DC-8204-D6DB10F9B03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165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6" y="365209"/>
            <a:ext cx="2628558" cy="58131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114" y="365209"/>
            <a:ext cx="7733293" cy="58131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A52F3-A97A-485B-8111-013499B294B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98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3" y="1122669"/>
            <a:ext cx="9142810" cy="2388153"/>
          </a:xfrm>
        </p:spPr>
        <p:txBody>
          <a:bodyPr anchor="b"/>
          <a:lstStyle>
            <a:lvl1pPr algn="ctr">
              <a:defRPr sz="7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3" y="3602893"/>
            <a:ext cx="9142810" cy="1656145"/>
          </a:xfrm>
        </p:spPr>
        <p:txBody>
          <a:bodyPr/>
          <a:lstStyle>
            <a:lvl1pPr marL="0" indent="0" algn="ctr">
              <a:buNone/>
              <a:defRPr sz="2900"/>
            </a:lvl1pPr>
            <a:lvl2pPr marL="544002" indent="0" algn="ctr">
              <a:buNone/>
              <a:defRPr sz="2400"/>
            </a:lvl2pPr>
            <a:lvl3pPr marL="1087987" indent="0" algn="ctr">
              <a:buNone/>
              <a:defRPr sz="2100"/>
            </a:lvl3pPr>
            <a:lvl4pPr marL="1632009" indent="0" algn="ctr">
              <a:buNone/>
              <a:defRPr sz="1900"/>
            </a:lvl4pPr>
            <a:lvl5pPr marL="2176000" indent="0" algn="ctr">
              <a:buNone/>
              <a:defRPr sz="1900"/>
            </a:lvl5pPr>
            <a:lvl6pPr marL="2719991" indent="0" algn="ctr">
              <a:buNone/>
              <a:defRPr sz="1900"/>
            </a:lvl6pPr>
            <a:lvl7pPr marL="3263994" indent="0" algn="ctr">
              <a:buNone/>
              <a:defRPr sz="1900"/>
            </a:lvl7pPr>
            <a:lvl8pPr marL="3807979" indent="0" algn="ctr">
              <a:buNone/>
              <a:defRPr sz="1900"/>
            </a:lvl8pPr>
            <a:lvl9pPr marL="4351998" indent="0" algn="ctr">
              <a:buNone/>
              <a:defRPr sz="1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6D4-6962-44D5-85AA-B677BDB79ED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9584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89C6-6FAC-415A-95B7-0F765BE29FA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5878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89" y="1710135"/>
            <a:ext cx="10514231" cy="2853398"/>
          </a:xfrm>
        </p:spPr>
        <p:txBody>
          <a:bodyPr anchor="b"/>
          <a:lstStyle>
            <a:lvl1pPr>
              <a:defRPr sz="7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89" y="4590527"/>
            <a:ext cx="10514231" cy="1500534"/>
          </a:xfrm>
        </p:spPr>
        <p:txBody>
          <a:bodyPr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54400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87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320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760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1999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639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079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5199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A5033-7FF5-4A4D-ADE3-2E2B58332B8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674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19B80-93ED-4220-B085-33B8C11A797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8699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4" y="365211"/>
            <a:ext cx="10514231" cy="13258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12" y="1681552"/>
            <a:ext cx="5157115" cy="82410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002" indent="0">
              <a:buNone/>
              <a:defRPr sz="2400" b="1"/>
            </a:lvl2pPr>
            <a:lvl3pPr marL="1087987" indent="0">
              <a:buNone/>
              <a:defRPr sz="2100" b="1"/>
            </a:lvl3pPr>
            <a:lvl4pPr marL="1632009" indent="0">
              <a:buNone/>
              <a:defRPr sz="1900" b="1"/>
            </a:lvl4pPr>
            <a:lvl5pPr marL="2176000" indent="0">
              <a:buNone/>
              <a:defRPr sz="1900" b="1"/>
            </a:lvl5pPr>
            <a:lvl6pPr marL="2719991" indent="0">
              <a:buNone/>
              <a:defRPr sz="1900" b="1"/>
            </a:lvl6pPr>
            <a:lvl7pPr marL="3263994" indent="0">
              <a:buNone/>
              <a:defRPr sz="1900" b="1"/>
            </a:lvl7pPr>
            <a:lvl8pPr marL="3807979" indent="0">
              <a:buNone/>
              <a:defRPr sz="1900" b="1"/>
            </a:lvl8pPr>
            <a:lvl9pPr marL="4351998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12" y="2505677"/>
            <a:ext cx="5157115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63" y="1681552"/>
            <a:ext cx="5182513" cy="82410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002" indent="0">
              <a:buNone/>
              <a:defRPr sz="2400" b="1"/>
            </a:lvl2pPr>
            <a:lvl3pPr marL="1087987" indent="0">
              <a:buNone/>
              <a:defRPr sz="2100" b="1"/>
            </a:lvl3pPr>
            <a:lvl4pPr marL="1632009" indent="0">
              <a:buNone/>
              <a:defRPr sz="1900" b="1"/>
            </a:lvl4pPr>
            <a:lvl5pPr marL="2176000" indent="0">
              <a:buNone/>
              <a:defRPr sz="1900" b="1"/>
            </a:lvl5pPr>
            <a:lvl6pPr marL="2719991" indent="0">
              <a:buNone/>
              <a:defRPr sz="1900" b="1"/>
            </a:lvl6pPr>
            <a:lvl7pPr marL="3263994" indent="0">
              <a:buNone/>
              <a:defRPr sz="1900" b="1"/>
            </a:lvl7pPr>
            <a:lvl8pPr marL="3807979" indent="0">
              <a:buNone/>
              <a:defRPr sz="1900" b="1"/>
            </a:lvl8pPr>
            <a:lvl9pPr marL="4351998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63" y="2505677"/>
            <a:ext cx="5182513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02127-6EEB-40E1-A3C9-007B431441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6963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616D1-F4C6-4008-96E7-CCF440BFC9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1587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39231-9BBC-4768-A59B-0FEB6947BAD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220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7" y="457355"/>
            <a:ext cx="3931725" cy="1600571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705"/>
            <a:ext cx="6171397" cy="4874754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27" y="2057897"/>
            <a:ext cx="3931725" cy="3812471"/>
          </a:xfrm>
        </p:spPr>
        <p:txBody>
          <a:bodyPr/>
          <a:lstStyle>
            <a:lvl1pPr marL="0" indent="0">
              <a:buNone/>
              <a:defRPr sz="1900"/>
            </a:lvl1pPr>
            <a:lvl2pPr marL="544002" indent="0">
              <a:buNone/>
              <a:defRPr sz="1700"/>
            </a:lvl2pPr>
            <a:lvl3pPr marL="1087987" indent="0">
              <a:buNone/>
              <a:defRPr sz="1500"/>
            </a:lvl3pPr>
            <a:lvl4pPr marL="1632009" indent="0">
              <a:buNone/>
              <a:defRPr sz="1200"/>
            </a:lvl4pPr>
            <a:lvl5pPr marL="2176000" indent="0">
              <a:buNone/>
              <a:defRPr sz="1200"/>
            </a:lvl5pPr>
            <a:lvl6pPr marL="2719991" indent="0">
              <a:buNone/>
              <a:defRPr sz="1200"/>
            </a:lvl6pPr>
            <a:lvl7pPr marL="3263994" indent="0">
              <a:buNone/>
              <a:defRPr sz="1200"/>
            </a:lvl7pPr>
            <a:lvl8pPr marL="3807979" indent="0">
              <a:buNone/>
              <a:defRPr sz="1200"/>
            </a:lvl8pPr>
            <a:lvl9pPr marL="435199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D5838-0293-4112-89C0-3444F3D4EF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61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89C6-6FAC-415A-95B7-0F765BE29FA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0336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7" y="457355"/>
            <a:ext cx="3931725" cy="1600571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705"/>
            <a:ext cx="6171397" cy="4874754"/>
          </a:xfrm>
        </p:spPr>
        <p:txBody>
          <a:bodyPr rtlCol="0">
            <a:normAutofit/>
          </a:bodyPr>
          <a:lstStyle>
            <a:lvl1pPr marL="0" indent="0">
              <a:buNone/>
              <a:defRPr sz="3900"/>
            </a:lvl1pPr>
            <a:lvl2pPr marL="544002" indent="0">
              <a:buNone/>
              <a:defRPr sz="3300"/>
            </a:lvl2pPr>
            <a:lvl3pPr marL="1087987" indent="0">
              <a:buNone/>
              <a:defRPr sz="2900"/>
            </a:lvl3pPr>
            <a:lvl4pPr marL="1632009" indent="0">
              <a:buNone/>
              <a:defRPr sz="2400"/>
            </a:lvl4pPr>
            <a:lvl5pPr marL="2176000" indent="0">
              <a:buNone/>
              <a:defRPr sz="2400"/>
            </a:lvl5pPr>
            <a:lvl6pPr marL="2719991" indent="0">
              <a:buNone/>
              <a:defRPr sz="2400"/>
            </a:lvl6pPr>
            <a:lvl7pPr marL="3263994" indent="0">
              <a:buNone/>
              <a:defRPr sz="2400"/>
            </a:lvl7pPr>
            <a:lvl8pPr marL="3807979" indent="0">
              <a:buNone/>
              <a:defRPr sz="2400"/>
            </a:lvl8pPr>
            <a:lvl9pPr marL="4351998" indent="0">
              <a:buNone/>
              <a:defRPr sz="24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27" y="2057897"/>
            <a:ext cx="3931725" cy="3812471"/>
          </a:xfrm>
        </p:spPr>
        <p:txBody>
          <a:bodyPr/>
          <a:lstStyle>
            <a:lvl1pPr marL="0" indent="0">
              <a:buNone/>
              <a:defRPr sz="1900"/>
            </a:lvl1pPr>
            <a:lvl2pPr marL="544002" indent="0">
              <a:buNone/>
              <a:defRPr sz="1700"/>
            </a:lvl2pPr>
            <a:lvl3pPr marL="1087987" indent="0">
              <a:buNone/>
              <a:defRPr sz="1500"/>
            </a:lvl3pPr>
            <a:lvl4pPr marL="1632009" indent="0">
              <a:buNone/>
              <a:defRPr sz="1200"/>
            </a:lvl4pPr>
            <a:lvl5pPr marL="2176000" indent="0">
              <a:buNone/>
              <a:defRPr sz="1200"/>
            </a:lvl5pPr>
            <a:lvl6pPr marL="2719991" indent="0">
              <a:buNone/>
              <a:defRPr sz="1200"/>
            </a:lvl6pPr>
            <a:lvl7pPr marL="3263994" indent="0">
              <a:buNone/>
              <a:defRPr sz="1200"/>
            </a:lvl7pPr>
            <a:lvl8pPr marL="3807979" indent="0">
              <a:buNone/>
              <a:defRPr sz="1200"/>
            </a:lvl8pPr>
            <a:lvl9pPr marL="435199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BF815-8452-4AA8-B563-764B842980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8014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CAF0C-A6F3-47DC-8204-D6DB10F9B03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9291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6" y="365209"/>
            <a:ext cx="2628558" cy="58131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114" y="365209"/>
            <a:ext cx="7733293" cy="58131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A52F3-A97A-485B-8111-013499B294B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5451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3" y="1122669"/>
            <a:ext cx="9142810" cy="2388153"/>
          </a:xfrm>
        </p:spPr>
        <p:txBody>
          <a:bodyPr anchor="b"/>
          <a:lstStyle>
            <a:lvl1pPr algn="ctr">
              <a:defRPr sz="7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3" y="3602885"/>
            <a:ext cx="9142810" cy="1656145"/>
          </a:xfrm>
        </p:spPr>
        <p:txBody>
          <a:bodyPr/>
          <a:lstStyle>
            <a:lvl1pPr marL="0" indent="0" algn="ctr">
              <a:buNone/>
              <a:defRPr sz="2900"/>
            </a:lvl1pPr>
            <a:lvl2pPr marL="544082" indent="0" algn="ctr">
              <a:buNone/>
              <a:defRPr sz="2400"/>
            </a:lvl2pPr>
            <a:lvl3pPr marL="1088155" indent="0" algn="ctr">
              <a:buNone/>
              <a:defRPr sz="2100"/>
            </a:lvl3pPr>
            <a:lvl4pPr marL="1632249" indent="0" algn="ctr">
              <a:buNone/>
              <a:defRPr sz="1900"/>
            </a:lvl4pPr>
            <a:lvl5pPr marL="2176324" indent="0" algn="ctr">
              <a:buNone/>
              <a:defRPr sz="1900"/>
            </a:lvl5pPr>
            <a:lvl6pPr marL="2720399" indent="0" algn="ctr">
              <a:buNone/>
              <a:defRPr sz="1900"/>
            </a:lvl6pPr>
            <a:lvl7pPr marL="3264482" indent="0" algn="ctr">
              <a:buNone/>
              <a:defRPr sz="1900"/>
            </a:lvl7pPr>
            <a:lvl8pPr marL="3808555" indent="0" algn="ctr">
              <a:buNone/>
              <a:defRPr sz="1900"/>
            </a:lvl8pPr>
            <a:lvl9pPr marL="4352646" indent="0" algn="ctr">
              <a:buNone/>
              <a:defRPr sz="1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6D4-6962-44D5-85AA-B677BDB79ED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76638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89C6-6FAC-415A-95B7-0F765BE29FA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3568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89" y="1710135"/>
            <a:ext cx="10514231" cy="2853398"/>
          </a:xfrm>
        </p:spPr>
        <p:txBody>
          <a:bodyPr anchor="b"/>
          <a:lstStyle>
            <a:lvl1pPr>
              <a:defRPr sz="7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89" y="4590527"/>
            <a:ext cx="10514231" cy="1500534"/>
          </a:xfrm>
        </p:spPr>
        <p:txBody>
          <a:bodyPr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5440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8815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322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763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203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644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085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5264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A5033-7FF5-4A4D-ADE3-2E2B58332B8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52224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19B80-93ED-4220-B085-33B8C11A797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35616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4" y="365211"/>
            <a:ext cx="10514231" cy="13258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12" y="1681552"/>
            <a:ext cx="5157115" cy="82410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082" indent="0">
              <a:buNone/>
              <a:defRPr sz="2400" b="1"/>
            </a:lvl2pPr>
            <a:lvl3pPr marL="1088155" indent="0">
              <a:buNone/>
              <a:defRPr sz="2100" b="1"/>
            </a:lvl3pPr>
            <a:lvl4pPr marL="1632249" indent="0">
              <a:buNone/>
              <a:defRPr sz="1900" b="1"/>
            </a:lvl4pPr>
            <a:lvl5pPr marL="2176324" indent="0">
              <a:buNone/>
              <a:defRPr sz="1900" b="1"/>
            </a:lvl5pPr>
            <a:lvl6pPr marL="2720399" indent="0">
              <a:buNone/>
              <a:defRPr sz="1900" b="1"/>
            </a:lvl6pPr>
            <a:lvl7pPr marL="3264482" indent="0">
              <a:buNone/>
              <a:defRPr sz="1900" b="1"/>
            </a:lvl7pPr>
            <a:lvl8pPr marL="3808555" indent="0">
              <a:buNone/>
              <a:defRPr sz="1900" b="1"/>
            </a:lvl8pPr>
            <a:lvl9pPr marL="4352646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12" y="2505669"/>
            <a:ext cx="5157115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55" y="1681552"/>
            <a:ext cx="5182513" cy="82410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082" indent="0">
              <a:buNone/>
              <a:defRPr sz="2400" b="1"/>
            </a:lvl2pPr>
            <a:lvl3pPr marL="1088155" indent="0">
              <a:buNone/>
              <a:defRPr sz="2100" b="1"/>
            </a:lvl3pPr>
            <a:lvl4pPr marL="1632249" indent="0">
              <a:buNone/>
              <a:defRPr sz="1900" b="1"/>
            </a:lvl4pPr>
            <a:lvl5pPr marL="2176324" indent="0">
              <a:buNone/>
              <a:defRPr sz="1900" b="1"/>
            </a:lvl5pPr>
            <a:lvl6pPr marL="2720399" indent="0">
              <a:buNone/>
              <a:defRPr sz="1900" b="1"/>
            </a:lvl6pPr>
            <a:lvl7pPr marL="3264482" indent="0">
              <a:buNone/>
              <a:defRPr sz="1900" b="1"/>
            </a:lvl7pPr>
            <a:lvl8pPr marL="3808555" indent="0">
              <a:buNone/>
              <a:defRPr sz="1900" b="1"/>
            </a:lvl8pPr>
            <a:lvl9pPr marL="4352646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55" y="2505669"/>
            <a:ext cx="5182513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02127-6EEB-40E1-A3C9-007B431441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20920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616D1-F4C6-4008-96E7-CCF440BFC9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12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39231-9BBC-4768-A59B-0FEB6947BAD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526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89" y="1710135"/>
            <a:ext cx="10514231" cy="2853398"/>
          </a:xfrm>
        </p:spPr>
        <p:txBody>
          <a:bodyPr anchor="b"/>
          <a:lstStyle>
            <a:lvl1pPr>
              <a:defRPr sz="7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89" y="4590527"/>
            <a:ext cx="10514231" cy="1500534"/>
          </a:xfrm>
        </p:spPr>
        <p:txBody>
          <a:bodyPr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54400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87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320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760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1999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639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8079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5199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A5033-7FF5-4A4D-ADE3-2E2B58332B8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7101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7" y="457355"/>
            <a:ext cx="3931725" cy="1600571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705"/>
            <a:ext cx="6171397" cy="4874754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27" y="2057889"/>
            <a:ext cx="3931725" cy="3812471"/>
          </a:xfrm>
        </p:spPr>
        <p:txBody>
          <a:bodyPr/>
          <a:lstStyle>
            <a:lvl1pPr marL="0" indent="0">
              <a:buNone/>
              <a:defRPr sz="1900"/>
            </a:lvl1pPr>
            <a:lvl2pPr marL="544082" indent="0">
              <a:buNone/>
              <a:defRPr sz="1700"/>
            </a:lvl2pPr>
            <a:lvl3pPr marL="1088155" indent="0">
              <a:buNone/>
              <a:defRPr sz="1500"/>
            </a:lvl3pPr>
            <a:lvl4pPr marL="1632249" indent="0">
              <a:buNone/>
              <a:defRPr sz="1200"/>
            </a:lvl4pPr>
            <a:lvl5pPr marL="2176324" indent="0">
              <a:buNone/>
              <a:defRPr sz="1200"/>
            </a:lvl5pPr>
            <a:lvl6pPr marL="2720399" indent="0">
              <a:buNone/>
              <a:defRPr sz="1200"/>
            </a:lvl6pPr>
            <a:lvl7pPr marL="3264482" indent="0">
              <a:buNone/>
              <a:defRPr sz="1200"/>
            </a:lvl7pPr>
            <a:lvl8pPr marL="3808555" indent="0">
              <a:buNone/>
              <a:defRPr sz="1200"/>
            </a:lvl8pPr>
            <a:lvl9pPr marL="4352646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D5838-0293-4112-89C0-3444F3D4EF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4935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7" y="457355"/>
            <a:ext cx="3931725" cy="1600571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705"/>
            <a:ext cx="6171397" cy="4874754"/>
          </a:xfrm>
        </p:spPr>
        <p:txBody>
          <a:bodyPr rtlCol="0">
            <a:normAutofit/>
          </a:bodyPr>
          <a:lstStyle>
            <a:lvl1pPr marL="0" indent="0">
              <a:buNone/>
              <a:defRPr sz="3900"/>
            </a:lvl1pPr>
            <a:lvl2pPr marL="544082" indent="0">
              <a:buNone/>
              <a:defRPr sz="3300"/>
            </a:lvl2pPr>
            <a:lvl3pPr marL="1088155" indent="0">
              <a:buNone/>
              <a:defRPr sz="2900"/>
            </a:lvl3pPr>
            <a:lvl4pPr marL="1632249" indent="0">
              <a:buNone/>
              <a:defRPr sz="2400"/>
            </a:lvl4pPr>
            <a:lvl5pPr marL="2176324" indent="0">
              <a:buNone/>
              <a:defRPr sz="2400"/>
            </a:lvl5pPr>
            <a:lvl6pPr marL="2720399" indent="0">
              <a:buNone/>
              <a:defRPr sz="2400"/>
            </a:lvl6pPr>
            <a:lvl7pPr marL="3264482" indent="0">
              <a:buNone/>
              <a:defRPr sz="2400"/>
            </a:lvl7pPr>
            <a:lvl8pPr marL="3808555" indent="0">
              <a:buNone/>
              <a:defRPr sz="2400"/>
            </a:lvl8pPr>
            <a:lvl9pPr marL="4352646" indent="0">
              <a:buNone/>
              <a:defRPr sz="24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27" y="2057889"/>
            <a:ext cx="3931725" cy="3812471"/>
          </a:xfrm>
        </p:spPr>
        <p:txBody>
          <a:bodyPr/>
          <a:lstStyle>
            <a:lvl1pPr marL="0" indent="0">
              <a:buNone/>
              <a:defRPr sz="1900"/>
            </a:lvl1pPr>
            <a:lvl2pPr marL="544082" indent="0">
              <a:buNone/>
              <a:defRPr sz="1700"/>
            </a:lvl2pPr>
            <a:lvl3pPr marL="1088155" indent="0">
              <a:buNone/>
              <a:defRPr sz="1500"/>
            </a:lvl3pPr>
            <a:lvl4pPr marL="1632249" indent="0">
              <a:buNone/>
              <a:defRPr sz="1200"/>
            </a:lvl4pPr>
            <a:lvl5pPr marL="2176324" indent="0">
              <a:buNone/>
              <a:defRPr sz="1200"/>
            </a:lvl5pPr>
            <a:lvl6pPr marL="2720399" indent="0">
              <a:buNone/>
              <a:defRPr sz="1200"/>
            </a:lvl6pPr>
            <a:lvl7pPr marL="3264482" indent="0">
              <a:buNone/>
              <a:defRPr sz="1200"/>
            </a:lvl7pPr>
            <a:lvl8pPr marL="3808555" indent="0">
              <a:buNone/>
              <a:defRPr sz="1200"/>
            </a:lvl8pPr>
            <a:lvl9pPr marL="4352646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BF815-8452-4AA8-B563-764B842980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5299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CAF0C-A6F3-47DC-8204-D6DB10F9B03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35544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6" y="365209"/>
            <a:ext cx="2628558" cy="58131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106" y="365209"/>
            <a:ext cx="7733293" cy="58131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A52F3-A97A-485B-8111-013499B294B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02376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624"/>
            <a:ext cx="9142810" cy="2388153"/>
          </a:xfrm>
        </p:spPr>
        <p:txBody>
          <a:bodyPr anchor="b"/>
          <a:lstStyle>
            <a:lvl1pPr algn="ctr"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871"/>
            <a:ext cx="9142810" cy="16561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66208" indent="0" algn="ctr">
              <a:buNone/>
              <a:defRPr sz="2000"/>
            </a:lvl2pPr>
            <a:lvl3pPr marL="932417" indent="0" algn="ctr">
              <a:buNone/>
              <a:defRPr sz="1900"/>
            </a:lvl3pPr>
            <a:lvl4pPr marL="1398624" indent="0" algn="ctr">
              <a:buNone/>
              <a:defRPr sz="1600"/>
            </a:lvl4pPr>
            <a:lvl5pPr marL="1864832" indent="0" algn="ctr">
              <a:buNone/>
              <a:defRPr sz="1600"/>
            </a:lvl5pPr>
            <a:lvl6pPr marL="2331040" indent="0" algn="ctr">
              <a:buNone/>
              <a:defRPr sz="1600"/>
            </a:lvl6pPr>
            <a:lvl7pPr marL="2797249" indent="0" algn="ctr">
              <a:buNone/>
              <a:defRPr sz="1600"/>
            </a:lvl7pPr>
            <a:lvl8pPr marL="3263456" indent="0" algn="ctr">
              <a:buNone/>
              <a:defRPr sz="1600"/>
            </a:lvl8pPr>
            <a:lvl9pPr marL="3729664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43138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5786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2" y="1710136"/>
            <a:ext cx="10514231" cy="2853397"/>
          </a:xfrm>
        </p:spPr>
        <p:txBody>
          <a:bodyPr anchor="b"/>
          <a:lstStyle>
            <a:lvl1pPr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2" y="4590527"/>
            <a:ext cx="10514231" cy="150053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662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3241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986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648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3310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972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634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729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7399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3377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365211"/>
            <a:ext cx="10514231" cy="13258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80" y="1681555"/>
            <a:ext cx="5157115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208" indent="0">
              <a:buNone/>
              <a:defRPr sz="2000" b="1"/>
            </a:lvl2pPr>
            <a:lvl3pPr marL="932417" indent="0">
              <a:buNone/>
              <a:defRPr sz="1900" b="1"/>
            </a:lvl3pPr>
            <a:lvl4pPr marL="1398624" indent="0">
              <a:buNone/>
              <a:defRPr sz="1600" b="1"/>
            </a:lvl4pPr>
            <a:lvl5pPr marL="1864832" indent="0">
              <a:buNone/>
              <a:defRPr sz="1600" b="1"/>
            </a:lvl5pPr>
            <a:lvl6pPr marL="2331040" indent="0">
              <a:buNone/>
              <a:defRPr sz="1600" b="1"/>
            </a:lvl6pPr>
            <a:lvl7pPr marL="2797249" indent="0">
              <a:buNone/>
              <a:defRPr sz="1600" b="1"/>
            </a:lvl7pPr>
            <a:lvl8pPr marL="3263456" indent="0">
              <a:buNone/>
              <a:defRPr sz="1600" b="1"/>
            </a:lvl8pPr>
            <a:lvl9pPr marL="372966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80" y="2505657"/>
            <a:ext cx="5157115" cy="3685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397" y="1681555"/>
            <a:ext cx="5182513" cy="8241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208" indent="0">
              <a:buNone/>
              <a:defRPr sz="2000" b="1"/>
            </a:lvl2pPr>
            <a:lvl3pPr marL="932417" indent="0">
              <a:buNone/>
              <a:defRPr sz="1900" b="1"/>
            </a:lvl3pPr>
            <a:lvl4pPr marL="1398624" indent="0">
              <a:buNone/>
              <a:defRPr sz="1600" b="1"/>
            </a:lvl4pPr>
            <a:lvl5pPr marL="1864832" indent="0">
              <a:buNone/>
              <a:defRPr sz="1600" b="1"/>
            </a:lvl5pPr>
            <a:lvl6pPr marL="2331040" indent="0">
              <a:buNone/>
              <a:defRPr sz="1600" b="1"/>
            </a:lvl6pPr>
            <a:lvl7pPr marL="2797249" indent="0">
              <a:buNone/>
              <a:defRPr sz="1600" b="1"/>
            </a:lvl7pPr>
            <a:lvl8pPr marL="3263456" indent="0">
              <a:buNone/>
              <a:defRPr sz="1600" b="1"/>
            </a:lvl8pPr>
            <a:lvl9pPr marL="372966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397" y="2505657"/>
            <a:ext cx="5182513" cy="3685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26908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034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19B80-93ED-4220-B085-33B8C11A797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3621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53325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7" y="457307"/>
            <a:ext cx="3931725" cy="16005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654"/>
            <a:ext cx="6171397" cy="4874753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87" y="2057883"/>
            <a:ext cx="3931725" cy="3812472"/>
          </a:xfrm>
        </p:spPr>
        <p:txBody>
          <a:bodyPr/>
          <a:lstStyle>
            <a:lvl1pPr marL="0" indent="0">
              <a:buNone/>
              <a:defRPr sz="1600"/>
            </a:lvl1pPr>
            <a:lvl2pPr marL="466208" indent="0">
              <a:buNone/>
              <a:defRPr sz="1300"/>
            </a:lvl2pPr>
            <a:lvl3pPr marL="932417" indent="0">
              <a:buNone/>
              <a:defRPr sz="1200"/>
            </a:lvl3pPr>
            <a:lvl4pPr marL="1398624" indent="0">
              <a:buNone/>
              <a:defRPr sz="1100"/>
            </a:lvl4pPr>
            <a:lvl5pPr marL="1864832" indent="0">
              <a:buNone/>
              <a:defRPr sz="1100"/>
            </a:lvl5pPr>
            <a:lvl6pPr marL="2331040" indent="0">
              <a:buNone/>
              <a:defRPr sz="1100"/>
            </a:lvl6pPr>
            <a:lvl7pPr marL="2797249" indent="0">
              <a:buNone/>
              <a:defRPr sz="1100"/>
            </a:lvl7pPr>
            <a:lvl8pPr marL="3263456" indent="0">
              <a:buNone/>
              <a:defRPr sz="1100"/>
            </a:lvl8pPr>
            <a:lvl9pPr marL="3729664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163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7" y="457307"/>
            <a:ext cx="3931725" cy="16005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654"/>
            <a:ext cx="6171397" cy="487475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66208" indent="0">
              <a:buNone/>
              <a:defRPr sz="2900"/>
            </a:lvl2pPr>
            <a:lvl3pPr marL="932417" indent="0">
              <a:buNone/>
              <a:defRPr sz="2400"/>
            </a:lvl3pPr>
            <a:lvl4pPr marL="1398624" indent="0">
              <a:buNone/>
              <a:defRPr sz="2000"/>
            </a:lvl4pPr>
            <a:lvl5pPr marL="1864832" indent="0">
              <a:buNone/>
              <a:defRPr sz="2000"/>
            </a:lvl5pPr>
            <a:lvl6pPr marL="2331040" indent="0">
              <a:buNone/>
              <a:defRPr sz="2000"/>
            </a:lvl6pPr>
            <a:lvl7pPr marL="2797249" indent="0">
              <a:buNone/>
              <a:defRPr sz="2000"/>
            </a:lvl7pPr>
            <a:lvl8pPr marL="3263456" indent="0">
              <a:buNone/>
              <a:defRPr sz="2000"/>
            </a:lvl8pPr>
            <a:lvl9pPr marL="3729664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87" y="2057883"/>
            <a:ext cx="3931725" cy="3812472"/>
          </a:xfrm>
        </p:spPr>
        <p:txBody>
          <a:bodyPr/>
          <a:lstStyle>
            <a:lvl1pPr marL="0" indent="0">
              <a:buNone/>
              <a:defRPr sz="1600"/>
            </a:lvl1pPr>
            <a:lvl2pPr marL="466208" indent="0">
              <a:buNone/>
              <a:defRPr sz="1300"/>
            </a:lvl2pPr>
            <a:lvl3pPr marL="932417" indent="0">
              <a:buNone/>
              <a:defRPr sz="1200"/>
            </a:lvl3pPr>
            <a:lvl4pPr marL="1398624" indent="0">
              <a:buNone/>
              <a:defRPr sz="1100"/>
            </a:lvl4pPr>
            <a:lvl5pPr marL="1864832" indent="0">
              <a:buNone/>
              <a:defRPr sz="1100"/>
            </a:lvl5pPr>
            <a:lvl6pPr marL="2331040" indent="0">
              <a:buNone/>
              <a:defRPr sz="1100"/>
            </a:lvl6pPr>
            <a:lvl7pPr marL="2797249" indent="0">
              <a:buNone/>
              <a:defRPr sz="1100"/>
            </a:lvl7pPr>
            <a:lvl8pPr marL="3263456" indent="0">
              <a:buNone/>
              <a:defRPr sz="1100"/>
            </a:lvl8pPr>
            <a:lvl9pPr marL="3729664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61864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31163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5" y="365217"/>
            <a:ext cx="2628558" cy="58131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2" y="365217"/>
            <a:ext cx="7733293" cy="58131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199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4" y="365211"/>
            <a:ext cx="10514231" cy="13258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12" y="1681552"/>
            <a:ext cx="5157115" cy="82410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002" indent="0">
              <a:buNone/>
              <a:defRPr sz="2400" b="1"/>
            </a:lvl2pPr>
            <a:lvl3pPr marL="1087987" indent="0">
              <a:buNone/>
              <a:defRPr sz="2100" b="1"/>
            </a:lvl3pPr>
            <a:lvl4pPr marL="1632009" indent="0">
              <a:buNone/>
              <a:defRPr sz="1900" b="1"/>
            </a:lvl4pPr>
            <a:lvl5pPr marL="2176000" indent="0">
              <a:buNone/>
              <a:defRPr sz="1900" b="1"/>
            </a:lvl5pPr>
            <a:lvl6pPr marL="2719991" indent="0">
              <a:buNone/>
              <a:defRPr sz="1900" b="1"/>
            </a:lvl6pPr>
            <a:lvl7pPr marL="3263994" indent="0">
              <a:buNone/>
              <a:defRPr sz="1900" b="1"/>
            </a:lvl7pPr>
            <a:lvl8pPr marL="3807979" indent="0">
              <a:buNone/>
              <a:defRPr sz="1900" b="1"/>
            </a:lvl8pPr>
            <a:lvl9pPr marL="4351998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12" y="2505677"/>
            <a:ext cx="5157115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63" y="1681552"/>
            <a:ext cx="5182513" cy="82410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002" indent="0">
              <a:buNone/>
              <a:defRPr sz="2400" b="1"/>
            </a:lvl2pPr>
            <a:lvl3pPr marL="1087987" indent="0">
              <a:buNone/>
              <a:defRPr sz="2100" b="1"/>
            </a:lvl3pPr>
            <a:lvl4pPr marL="1632009" indent="0">
              <a:buNone/>
              <a:defRPr sz="1900" b="1"/>
            </a:lvl4pPr>
            <a:lvl5pPr marL="2176000" indent="0">
              <a:buNone/>
              <a:defRPr sz="1900" b="1"/>
            </a:lvl5pPr>
            <a:lvl6pPr marL="2719991" indent="0">
              <a:buNone/>
              <a:defRPr sz="1900" b="1"/>
            </a:lvl6pPr>
            <a:lvl7pPr marL="3263994" indent="0">
              <a:buNone/>
              <a:defRPr sz="1900" b="1"/>
            </a:lvl7pPr>
            <a:lvl8pPr marL="3807979" indent="0">
              <a:buNone/>
              <a:defRPr sz="1900" b="1"/>
            </a:lvl8pPr>
            <a:lvl9pPr marL="4351998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63" y="2505677"/>
            <a:ext cx="5182513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02127-6EEB-40E1-A3C9-007B4314417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39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616D1-F4C6-4008-96E7-CCF440BFC9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04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39231-9BBC-4768-A59B-0FEB6947BAD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754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7" y="457355"/>
            <a:ext cx="3931725" cy="1600571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705"/>
            <a:ext cx="6171397" cy="4874754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27" y="2057897"/>
            <a:ext cx="3931725" cy="3812471"/>
          </a:xfrm>
        </p:spPr>
        <p:txBody>
          <a:bodyPr/>
          <a:lstStyle>
            <a:lvl1pPr marL="0" indent="0">
              <a:buNone/>
              <a:defRPr sz="1900"/>
            </a:lvl1pPr>
            <a:lvl2pPr marL="544002" indent="0">
              <a:buNone/>
              <a:defRPr sz="1700"/>
            </a:lvl2pPr>
            <a:lvl3pPr marL="1087987" indent="0">
              <a:buNone/>
              <a:defRPr sz="1500"/>
            </a:lvl3pPr>
            <a:lvl4pPr marL="1632009" indent="0">
              <a:buNone/>
              <a:defRPr sz="1200"/>
            </a:lvl4pPr>
            <a:lvl5pPr marL="2176000" indent="0">
              <a:buNone/>
              <a:defRPr sz="1200"/>
            </a:lvl5pPr>
            <a:lvl6pPr marL="2719991" indent="0">
              <a:buNone/>
              <a:defRPr sz="1200"/>
            </a:lvl6pPr>
            <a:lvl7pPr marL="3263994" indent="0">
              <a:buNone/>
              <a:defRPr sz="1200"/>
            </a:lvl7pPr>
            <a:lvl8pPr marL="3807979" indent="0">
              <a:buNone/>
              <a:defRPr sz="1200"/>
            </a:lvl8pPr>
            <a:lvl9pPr marL="435199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D5838-0293-4112-89C0-3444F3D4EF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12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27" y="457355"/>
            <a:ext cx="3931725" cy="1600571"/>
          </a:xfrm>
        </p:spPr>
        <p:txBody>
          <a:bodyPr anchor="b"/>
          <a:lstStyle>
            <a:lvl1pPr>
              <a:defRPr sz="39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705"/>
            <a:ext cx="6171397" cy="4874754"/>
          </a:xfrm>
        </p:spPr>
        <p:txBody>
          <a:bodyPr rtlCol="0">
            <a:normAutofit/>
          </a:bodyPr>
          <a:lstStyle>
            <a:lvl1pPr marL="0" indent="0">
              <a:buNone/>
              <a:defRPr sz="3900"/>
            </a:lvl1pPr>
            <a:lvl2pPr marL="544002" indent="0">
              <a:buNone/>
              <a:defRPr sz="3300"/>
            </a:lvl2pPr>
            <a:lvl3pPr marL="1087987" indent="0">
              <a:buNone/>
              <a:defRPr sz="2900"/>
            </a:lvl3pPr>
            <a:lvl4pPr marL="1632009" indent="0">
              <a:buNone/>
              <a:defRPr sz="2400"/>
            </a:lvl4pPr>
            <a:lvl5pPr marL="2176000" indent="0">
              <a:buNone/>
              <a:defRPr sz="2400"/>
            </a:lvl5pPr>
            <a:lvl6pPr marL="2719991" indent="0">
              <a:buNone/>
              <a:defRPr sz="2400"/>
            </a:lvl6pPr>
            <a:lvl7pPr marL="3263994" indent="0">
              <a:buNone/>
              <a:defRPr sz="2400"/>
            </a:lvl7pPr>
            <a:lvl8pPr marL="3807979" indent="0">
              <a:buNone/>
              <a:defRPr sz="2400"/>
            </a:lvl8pPr>
            <a:lvl9pPr marL="4351998" indent="0">
              <a:buNone/>
              <a:defRPr sz="24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27" y="2057897"/>
            <a:ext cx="3931725" cy="3812471"/>
          </a:xfrm>
        </p:spPr>
        <p:txBody>
          <a:bodyPr/>
          <a:lstStyle>
            <a:lvl1pPr marL="0" indent="0">
              <a:buNone/>
              <a:defRPr sz="1900"/>
            </a:lvl1pPr>
            <a:lvl2pPr marL="544002" indent="0">
              <a:buNone/>
              <a:defRPr sz="1700"/>
            </a:lvl2pPr>
            <a:lvl3pPr marL="1087987" indent="0">
              <a:buNone/>
              <a:defRPr sz="1500"/>
            </a:lvl3pPr>
            <a:lvl4pPr marL="1632009" indent="0">
              <a:buNone/>
              <a:defRPr sz="1200"/>
            </a:lvl4pPr>
            <a:lvl5pPr marL="2176000" indent="0">
              <a:buNone/>
              <a:defRPr sz="1200"/>
            </a:lvl5pPr>
            <a:lvl6pPr marL="2719991" indent="0">
              <a:buNone/>
              <a:defRPr sz="1200"/>
            </a:lvl6pPr>
            <a:lvl7pPr marL="3263994" indent="0">
              <a:buNone/>
              <a:defRPr sz="1200"/>
            </a:lvl7pPr>
            <a:lvl8pPr marL="3807979" indent="0">
              <a:buNone/>
              <a:defRPr sz="1200"/>
            </a:lvl8pPr>
            <a:lvl9pPr marL="435199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BF815-8452-4AA8-B563-764B842980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45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107" y="365211"/>
            <a:ext cx="10514231" cy="1325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553" tIns="54288" rIns="108553" bIns="542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107" y="1826048"/>
            <a:ext cx="10514231" cy="4352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553" tIns="54288" rIns="108553" bIns="542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107" y="6357822"/>
            <a:ext cx="2742843" cy="365210"/>
          </a:xfrm>
          <a:prstGeom prst="rect">
            <a:avLst/>
          </a:prstGeom>
        </p:spPr>
        <p:txBody>
          <a:bodyPr vert="horz" lIns="108553" tIns="54288" rIns="108553" bIns="5428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7822"/>
            <a:ext cx="4114264" cy="365210"/>
          </a:xfrm>
          <a:prstGeom prst="rect">
            <a:avLst/>
          </a:prstGeom>
        </p:spPr>
        <p:txBody>
          <a:bodyPr vert="horz" lIns="108553" tIns="54288" rIns="108553" bIns="5428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7822"/>
            <a:ext cx="2742843" cy="365210"/>
          </a:xfrm>
          <a:prstGeom prst="rect">
            <a:avLst/>
          </a:prstGeom>
        </p:spPr>
        <p:txBody>
          <a:bodyPr vert="horz" lIns="108553" tIns="54288" rIns="108553" bIns="5428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1F21B6-929B-4335-80E6-87E3664E0EA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067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5pPr>
      <a:lvl6pPr marL="544002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6pPr>
      <a:lvl7pPr marL="1087987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7pPr>
      <a:lvl8pPr marL="1632009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8pPr>
      <a:lvl9pPr marL="2176000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9pPr>
    </p:titleStyle>
    <p:bodyStyle>
      <a:lvl1pPr marL="272001" indent="-272001" algn="l" rtl="0" eaLnBrk="0" fontAlgn="base" hangingPunct="0">
        <a:lnSpc>
          <a:spcPct val="90000"/>
        </a:lnSpc>
        <a:spcBef>
          <a:spcPts val="1191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16004" indent="-27200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359997" indent="-27200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03991" indent="-27200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7991" indent="-27200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1993" indent="-272001" algn="l" defTabSz="1087987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535997" indent="-272001" algn="l" defTabSz="1087987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79989" indent="-272001" algn="l" defTabSz="1087987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623980" indent="-272001" algn="l" defTabSz="1087987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002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7987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009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000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19991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3994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7979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8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107" y="365211"/>
            <a:ext cx="10514231" cy="1325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553" tIns="54288" rIns="108553" bIns="542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107" y="1826048"/>
            <a:ext cx="10514231" cy="4352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553" tIns="54288" rIns="108553" bIns="542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107" y="6357822"/>
            <a:ext cx="2742843" cy="365210"/>
          </a:xfrm>
          <a:prstGeom prst="rect">
            <a:avLst/>
          </a:prstGeom>
        </p:spPr>
        <p:txBody>
          <a:bodyPr vert="horz" lIns="108553" tIns="54288" rIns="108553" bIns="5428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7822"/>
            <a:ext cx="4114264" cy="365210"/>
          </a:xfrm>
          <a:prstGeom prst="rect">
            <a:avLst/>
          </a:prstGeom>
        </p:spPr>
        <p:txBody>
          <a:bodyPr vert="horz" lIns="108553" tIns="54288" rIns="108553" bIns="54288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7822"/>
            <a:ext cx="2742843" cy="365210"/>
          </a:xfrm>
          <a:prstGeom prst="rect">
            <a:avLst/>
          </a:prstGeom>
        </p:spPr>
        <p:txBody>
          <a:bodyPr vert="horz" lIns="108553" tIns="54288" rIns="108553" bIns="5428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1F21B6-929B-4335-80E6-87E3664E0EA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184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5pPr>
      <a:lvl6pPr marL="544002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6pPr>
      <a:lvl7pPr marL="1087987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7pPr>
      <a:lvl8pPr marL="1632009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8pPr>
      <a:lvl9pPr marL="2176000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9pPr>
    </p:titleStyle>
    <p:bodyStyle>
      <a:lvl1pPr marL="272001" indent="-272001" algn="l" rtl="0" eaLnBrk="0" fontAlgn="base" hangingPunct="0">
        <a:lnSpc>
          <a:spcPct val="90000"/>
        </a:lnSpc>
        <a:spcBef>
          <a:spcPts val="1191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16004" indent="-27200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359997" indent="-27200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03991" indent="-27200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7991" indent="-27200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1993" indent="-272001" algn="l" defTabSz="1087987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535997" indent="-272001" algn="l" defTabSz="1087987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79989" indent="-272001" algn="l" defTabSz="1087987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623980" indent="-272001" algn="l" defTabSz="1087987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002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7987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009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000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19991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3994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7979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8" algn="l" defTabSz="108798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107" y="365211"/>
            <a:ext cx="10514231" cy="1325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657" tIns="54336" rIns="108657" bIns="543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107" y="1826048"/>
            <a:ext cx="10514231" cy="4352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657" tIns="54336" rIns="108657" bIns="543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107" y="6357822"/>
            <a:ext cx="2742843" cy="365210"/>
          </a:xfrm>
          <a:prstGeom prst="rect">
            <a:avLst/>
          </a:prstGeom>
        </p:spPr>
        <p:txBody>
          <a:bodyPr vert="horz" lIns="108657" tIns="54336" rIns="108657" bIns="5433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088155"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7822"/>
            <a:ext cx="4114264" cy="365210"/>
          </a:xfrm>
          <a:prstGeom prst="rect">
            <a:avLst/>
          </a:prstGeom>
        </p:spPr>
        <p:txBody>
          <a:bodyPr vert="horz" lIns="108657" tIns="54336" rIns="108657" bIns="5433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088155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7822"/>
            <a:ext cx="2742843" cy="365210"/>
          </a:xfrm>
          <a:prstGeom prst="rect">
            <a:avLst/>
          </a:prstGeom>
        </p:spPr>
        <p:txBody>
          <a:bodyPr vert="horz" lIns="108657" tIns="54336" rIns="108657" bIns="5433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088155">
              <a:defRPr/>
            </a:pPr>
            <a:fld id="{6E1F21B6-929B-4335-80E6-87E3664E0EA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88155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46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5pPr>
      <a:lvl6pPr marL="544082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6pPr>
      <a:lvl7pPr marL="1088155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7pPr>
      <a:lvl8pPr marL="1632249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8pPr>
      <a:lvl9pPr marL="2176324" algn="l" rtl="0" fontAlgn="base">
        <a:lnSpc>
          <a:spcPct val="90000"/>
        </a:lnSpc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Calibri Light" pitchFamily="34" charset="0"/>
        </a:defRPr>
      </a:lvl9pPr>
    </p:titleStyle>
    <p:bodyStyle>
      <a:lvl1pPr marL="272041" indent="-272041" algn="l" rtl="0" eaLnBrk="0" fontAlgn="base" hangingPunct="0">
        <a:lnSpc>
          <a:spcPct val="90000"/>
        </a:lnSpc>
        <a:spcBef>
          <a:spcPts val="1191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16124" indent="-27204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201" indent="-27204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279" indent="-27204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8359" indent="-272041" algn="l" rtl="0" eaLnBrk="0" fontAlgn="base" hangingPunct="0">
        <a:lnSpc>
          <a:spcPct val="90000"/>
        </a:lnSpc>
        <a:spcBef>
          <a:spcPts val="595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2441" indent="-272041" algn="l" defTabSz="1088155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536525" indent="-272041" algn="l" defTabSz="1088155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80601" indent="-272041" algn="l" defTabSz="1088155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624676" indent="-272041" algn="l" defTabSz="1088155" rtl="0" eaLnBrk="1" latinLnBrk="0" hangingPunct="1">
        <a:lnSpc>
          <a:spcPct val="90000"/>
        </a:lnSpc>
        <a:spcBef>
          <a:spcPts val="59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082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155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249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324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399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4482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8555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2646" algn="l" defTabSz="108815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091" y="365211"/>
            <a:ext cx="10514231" cy="1325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43" tIns="46620" rIns="93243" bIns="466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091" y="1826048"/>
            <a:ext cx="10514231" cy="4352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43" tIns="46620" rIns="93243" bIns="466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7830"/>
            <a:ext cx="2742843" cy="365210"/>
          </a:xfrm>
          <a:prstGeom prst="rect">
            <a:avLst/>
          </a:prstGeom>
        </p:spPr>
        <p:txBody>
          <a:bodyPr vert="horz" lIns="93243" tIns="46620" rIns="93243" bIns="466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7830"/>
            <a:ext cx="4114264" cy="365210"/>
          </a:xfrm>
          <a:prstGeom prst="rect">
            <a:avLst/>
          </a:prstGeom>
        </p:spPr>
        <p:txBody>
          <a:bodyPr vert="horz" lIns="93243" tIns="46620" rIns="93243" bIns="466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7830"/>
            <a:ext cx="2742843" cy="365210"/>
          </a:xfrm>
          <a:prstGeom prst="rect">
            <a:avLst/>
          </a:prstGeom>
        </p:spPr>
        <p:txBody>
          <a:bodyPr vert="horz" lIns="93243" tIns="46620" rIns="93243" bIns="466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1219170">
              <a:defRPr/>
            </a:pPr>
            <a:fld id="{1AF6D111-74A9-45D9-ADCC-62D41ADA5A7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21917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84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 Light" pitchFamily="34" charset="0"/>
        </a:defRPr>
      </a:lvl5pPr>
      <a:lvl6pPr marL="466208" algn="l" rtl="0" fontAlgn="base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 Light" pitchFamily="34" charset="0"/>
        </a:defRPr>
      </a:lvl6pPr>
      <a:lvl7pPr marL="932417" algn="l" rtl="0" fontAlgn="base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 Light" pitchFamily="34" charset="0"/>
        </a:defRPr>
      </a:lvl7pPr>
      <a:lvl8pPr marL="1398624" algn="l" rtl="0" fontAlgn="base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 Light" pitchFamily="34" charset="0"/>
        </a:defRPr>
      </a:lvl8pPr>
      <a:lvl9pPr marL="1864832" algn="l" rtl="0" fontAlgn="base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 Light" pitchFamily="34" charset="0"/>
        </a:defRPr>
      </a:lvl9pPr>
    </p:titleStyle>
    <p:bodyStyle>
      <a:lvl1pPr marL="233104" indent="-233104" algn="l" rtl="0" eaLnBrk="0" fontAlgn="base" hangingPunct="0">
        <a:lnSpc>
          <a:spcPct val="90000"/>
        </a:lnSpc>
        <a:spcBef>
          <a:spcPts val="1020"/>
        </a:spcBef>
        <a:spcAft>
          <a:spcPct val="0"/>
        </a:spcAft>
        <a:buFont typeface="Arial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99312" indent="-233104" algn="l" rtl="0" eaLnBrk="0" fontAlgn="base" hangingPunct="0">
        <a:lnSpc>
          <a:spcPct val="90000"/>
        </a:lnSpc>
        <a:spcBef>
          <a:spcPts val="511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65520" indent="-233104" algn="l" rtl="0" eaLnBrk="0" fontAlgn="base" hangingPunct="0">
        <a:lnSpc>
          <a:spcPct val="90000"/>
        </a:lnSpc>
        <a:spcBef>
          <a:spcPts val="511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31729" indent="-233104" algn="l" rtl="0" eaLnBrk="0" fontAlgn="base" hangingPunct="0">
        <a:lnSpc>
          <a:spcPct val="90000"/>
        </a:lnSpc>
        <a:spcBef>
          <a:spcPts val="511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7937" indent="-233104" algn="l" rtl="0" eaLnBrk="0" fontAlgn="base" hangingPunct="0">
        <a:lnSpc>
          <a:spcPct val="90000"/>
        </a:lnSpc>
        <a:spcBef>
          <a:spcPts val="511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4145" indent="-233104" algn="l" defTabSz="932417" rtl="0" eaLnBrk="1" latinLnBrk="0" hangingPunct="1">
        <a:lnSpc>
          <a:spcPct val="90000"/>
        </a:lnSpc>
        <a:spcBef>
          <a:spcPts val="511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30351" indent="-233104" algn="l" defTabSz="932417" rtl="0" eaLnBrk="1" latinLnBrk="0" hangingPunct="1">
        <a:lnSpc>
          <a:spcPct val="90000"/>
        </a:lnSpc>
        <a:spcBef>
          <a:spcPts val="511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96559" indent="-233104" algn="l" defTabSz="932417" rtl="0" eaLnBrk="1" latinLnBrk="0" hangingPunct="1">
        <a:lnSpc>
          <a:spcPct val="90000"/>
        </a:lnSpc>
        <a:spcBef>
          <a:spcPts val="511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62769" indent="-233104" algn="l" defTabSz="932417" rtl="0" eaLnBrk="1" latinLnBrk="0" hangingPunct="1">
        <a:lnSpc>
          <a:spcPct val="90000"/>
        </a:lnSpc>
        <a:spcBef>
          <a:spcPts val="511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208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17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624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832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040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7249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3456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29664" algn="l" defTabSz="93241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4728" y="2133650"/>
            <a:ext cx="8276148" cy="584614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  МОНИТОРИНГ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2171C-80CF-4EB9-A959-3CDAA13E4B7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0408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0264" y="6357822"/>
            <a:ext cx="703170" cy="365210"/>
          </a:xfrm>
        </p:spPr>
        <p:txBody>
          <a:bodyPr/>
          <a:lstStyle/>
          <a:p>
            <a:pPr>
              <a:defRPr/>
            </a:pPr>
            <a:fld id="{562AE6EC-6F6C-4FCD-A5B8-0B104FFF4DBF}" type="slidenum">
              <a:rPr lang="ru-RU" b="1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6715" y="1572411"/>
            <a:ext cx="11106107" cy="3857650"/>
          </a:xfrm>
          <a:prstGeom prst="roundRect">
            <a:avLst>
              <a:gd name="adj" fmla="val 0"/>
            </a:avLst>
          </a:prstGeom>
          <a:solidFill>
            <a:schemeClr val="bg2">
              <a:alpha val="73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endParaRPr lang="ru-RU" sz="12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Стратегический уровень</a:t>
            </a:r>
          </a:p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endParaRPr lang="ru-RU" sz="20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Мониторинг реализации национальных проектов (программ).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Оценка изменений финансового положения  получателей средств из бюджетов бюджетной системы РФ.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Анализ эффекта социально-экономического развития от выделения бюджетных средств  по  стратегическим направлениям развития РФ.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22998" y="333451"/>
            <a:ext cx="7552723" cy="461532"/>
          </a:xfrm>
          <a:prstGeom prst="rect">
            <a:avLst/>
          </a:prstGeom>
          <a:noFill/>
        </p:spPr>
        <p:txBody>
          <a:bodyPr wrap="square" lIns="91258" tIns="45624" rIns="91258" bIns="45624" rtlCol="0">
            <a:sp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altLang="ru-RU" sz="19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СТРАТЕГИЧЕСКИЙ УРОВЕНЬ БЮДЖЕТНОГО МОНИТОРИНГА</a:t>
            </a:r>
          </a:p>
        </p:txBody>
      </p:sp>
    </p:spTree>
    <p:extLst>
      <p:ext uri="{BB962C8B-B14F-4D97-AF65-F5344CB8AC3E}">
        <p14:creationId xmlns:p14="http://schemas.microsoft.com/office/powerpoint/2010/main" xmlns="" val="189392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Прямоугольник 91"/>
          <p:cNvSpPr/>
          <p:nvPr/>
        </p:nvSpPr>
        <p:spPr>
          <a:xfrm>
            <a:off x="8452660" y="1000903"/>
            <a:ext cx="2857520" cy="5000660"/>
          </a:xfrm>
          <a:prstGeom prst="rect">
            <a:avLst/>
          </a:prstGeom>
          <a:gradFill>
            <a:gsLst>
              <a:gs pos="51000">
                <a:schemeClr val="accent3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Планирование</a:t>
            </a:r>
            <a:endParaRPr lang="en-US" sz="1500" b="1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CD68-0AFD-4048-852E-53B764BC6EE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308728" y="4715678"/>
            <a:ext cx="7929618" cy="1272716"/>
          </a:xfrm>
          <a:prstGeom prst="trapezoid">
            <a:avLst>
              <a:gd name="adj" fmla="val 7812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2380432" y="2072486"/>
            <a:ext cx="3714776" cy="1001129"/>
          </a:xfrm>
          <a:prstGeom prst="trapezoid">
            <a:avLst>
              <a:gd name="adj" fmla="val 89699"/>
            </a:avLst>
          </a:prstGeom>
          <a:gradFill>
            <a:gsLst>
              <a:gs pos="41000">
                <a:schemeClr val="accent3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438154" y="903319"/>
            <a:ext cx="1670766" cy="914406"/>
          </a:xfrm>
          <a:prstGeom prst="triangle">
            <a:avLst>
              <a:gd name="adj" fmla="val 48001"/>
            </a:avLst>
          </a:prstGeom>
          <a:gradFill>
            <a:gsLst>
              <a:gs pos="7300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46935" y="1269568"/>
            <a:ext cx="1214446" cy="673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Национальные цели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23375" y="2039435"/>
            <a:ext cx="2357454" cy="461666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12 Паспортов </a:t>
            </a:r>
            <a:r>
              <a:rPr lang="ru-RU" sz="1200" b="1" dirty="0">
                <a:solidFill>
                  <a:prstClr val="black"/>
                </a:solidFill>
              </a:rPr>
              <a:t>национальных</a:t>
            </a:r>
            <a:br>
              <a:rPr lang="ru-RU" sz="1200" b="1" dirty="0">
                <a:solidFill>
                  <a:prstClr val="black"/>
                </a:solidFill>
              </a:rPr>
            </a:br>
            <a:r>
              <a:rPr lang="ru-RU" sz="1200" b="1" dirty="0">
                <a:solidFill>
                  <a:prstClr val="black"/>
                </a:solidFill>
              </a:rPr>
              <a:t> проектов </a:t>
            </a:r>
            <a:r>
              <a:rPr lang="ru-RU" sz="1200" dirty="0">
                <a:solidFill>
                  <a:prstClr val="black"/>
                </a:solidFill>
              </a:rPr>
              <a:t> (программ)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09058" y="2643978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737752" y="2643976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09322" y="2643976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12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9" name="Трапеция 18"/>
          <p:cNvSpPr/>
          <p:nvPr/>
        </p:nvSpPr>
        <p:spPr>
          <a:xfrm>
            <a:off x="1380298" y="3286918"/>
            <a:ext cx="5715040" cy="1143009"/>
          </a:xfrm>
          <a:prstGeom prst="trapezoid">
            <a:avLst>
              <a:gd name="adj" fmla="val 78127"/>
            </a:avLst>
          </a:prstGeom>
          <a:gradFill>
            <a:gsLst>
              <a:gs pos="51000">
                <a:schemeClr val="accent6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08992" y="3286931"/>
            <a:ext cx="3857652" cy="276999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Паспорта </a:t>
            </a:r>
            <a:r>
              <a:rPr lang="ru-RU" sz="1200" b="1" dirty="0">
                <a:solidFill>
                  <a:prstClr val="black"/>
                </a:solidFill>
              </a:rPr>
              <a:t>федеральных проектов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(программ)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308873" y="4724444"/>
            <a:ext cx="5786477" cy="276999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Паспорта </a:t>
            </a:r>
            <a:r>
              <a:rPr lang="ru-RU" sz="1200" b="1" dirty="0">
                <a:solidFill>
                  <a:prstClr val="black"/>
                </a:solidFill>
              </a:rPr>
              <a:t>региональных проектов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 (программ)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344976" y="115983"/>
            <a:ext cx="7510872" cy="78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БЮДЖЕТНЫЙ МОНИТОРИНГ ДОСТИЖЕНИЯ НАЦИОНАЛЬНЫХ ЦЕЛЕЙ</a:t>
            </a:r>
          </a:p>
          <a:p>
            <a:pPr algn="ctr"/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соответствии  с Указом Президента №204</a:t>
            </a:r>
            <a:r>
              <a:rPr lang="ru-RU" sz="19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9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Объект мониторинга – «Документы»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023240" y="3929861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1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951934" y="3929862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2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094942" y="3929862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3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738015" y="3929862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N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237950" y="4001298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523570" y="2643976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94545" y="5144307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1.1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094810" y="5144307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2</a:t>
            </a:r>
            <a:r>
              <a:rPr lang="en-US" sz="1100" dirty="0">
                <a:solidFill>
                  <a:schemeClr val="tx1"/>
                </a:solidFill>
              </a:rPr>
              <a:t>.1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880759" y="5144307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3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881025" y="5144307"/>
            <a:ext cx="714380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N.N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738016" y="5215744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23240" y="5144307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1.2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952065" y="5144307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2</a:t>
            </a:r>
            <a:r>
              <a:rPr lang="en-US" sz="1100" dirty="0">
                <a:solidFill>
                  <a:schemeClr val="tx1"/>
                </a:solidFill>
              </a:rPr>
              <a:t>.2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023767" y="5144307"/>
            <a:ext cx="714380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Паспорт </a:t>
            </a:r>
            <a:r>
              <a:rPr lang="en-US" sz="1100" dirty="0">
                <a:solidFill>
                  <a:schemeClr val="tx1"/>
                </a:solidFill>
              </a:rPr>
              <a:t>N.1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rot="5400000">
            <a:off x="2344711" y="3036885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5400000">
            <a:off x="3237687" y="3072604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16" idx="2"/>
          </p:cNvCxnSpPr>
          <p:nvPr/>
        </p:nvCxnSpPr>
        <p:spPr>
          <a:xfrm rot="16200000" flipH="1">
            <a:off x="3827050" y="3304791"/>
            <a:ext cx="857258" cy="250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17" idx="2"/>
            <a:endCxn id="37" idx="0"/>
          </p:cNvCxnSpPr>
          <p:nvPr/>
        </p:nvCxnSpPr>
        <p:spPr>
          <a:xfrm rot="16200000" flipH="1">
            <a:off x="5237949" y="3001167"/>
            <a:ext cx="928694" cy="928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34" idx="2"/>
          </p:cNvCxnSpPr>
          <p:nvPr/>
        </p:nvCxnSpPr>
        <p:spPr>
          <a:xfrm rot="5400000">
            <a:off x="1510527" y="4238670"/>
            <a:ext cx="846859" cy="964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34" idx="2"/>
          </p:cNvCxnSpPr>
          <p:nvPr/>
        </p:nvCxnSpPr>
        <p:spPr>
          <a:xfrm rot="16200000" flipH="1">
            <a:off x="2010592" y="4703029"/>
            <a:ext cx="846859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35" idx="2"/>
          </p:cNvCxnSpPr>
          <p:nvPr/>
        </p:nvCxnSpPr>
        <p:spPr>
          <a:xfrm rot="16200000" flipH="1">
            <a:off x="3005513" y="4626393"/>
            <a:ext cx="857258" cy="1785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35" idx="2"/>
            <a:endCxn id="49" idx="0"/>
          </p:cNvCxnSpPr>
          <p:nvPr/>
        </p:nvCxnSpPr>
        <p:spPr>
          <a:xfrm rot="16200000" flipH="1">
            <a:off x="3416282" y="4215612"/>
            <a:ext cx="85725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37" idx="2"/>
            <a:endCxn id="50" idx="0"/>
          </p:cNvCxnSpPr>
          <p:nvPr/>
        </p:nvCxnSpPr>
        <p:spPr>
          <a:xfrm rot="16200000" flipH="1">
            <a:off x="5845175" y="4608522"/>
            <a:ext cx="857256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37" idx="2"/>
            <a:endCxn id="46" idx="0"/>
          </p:cNvCxnSpPr>
          <p:nvPr/>
        </p:nvCxnSpPr>
        <p:spPr>
          <a:xfrm rot="16200000" flipH="1">
            <a:off x="6273802" y="4179893"/>
            <a:ext cx="85725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36" idx="2"/>
            <a:endCxn id="45" idx="0"/>
          </p:cNvCxnSpPr>
          <p:nvPr/>
        </p:nvCxnSpPr>
        <p:spPr>
          <a:xfrm rot="16200000" flipH="1">
            <a:off x="4487853" y="4322769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8524099" y="1572419"/>
            <a:ext cx="2500330" cy="3554803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indent="-285684"/>
            <a:r>
              <a:rPr lang="ru-RU" sz="1500" dirty="0"/>
              <a:t>Сроки разработки и утверждения паспортов на всех уровнях;</a:t>
            </a:r>
            <a:r>
              <a:rPr lang="en-US" sz="1500" dirty="0"/>
              <a:t>  </a:t>
            </a:r>
          </a:p>
          <a:p>
            <a:pPr indent="-285684"/>
            <a:endParaRPr lang="en-US" sz="1500" dirty="0"/>
          </a:p>
          <a:p>
            <a:pPr indent="-285684"/>
            <a:r>
              <a:rPr lang="ru-RU" sz="1500" dirty="0"/>
              <a:t>Соответствие содержимого федеральных и региональных паспортов паспорту национального проекта (программы) </a:t>
            </a:r>
          </a:p>
          <a:p>
            <a:pPr indent="-285684"/>
            <a:endParaRPr lang="ru-RU" sz="1500" dirty="0"/>
          </a:p>
          <a:p>
            <a:pPr indent="-285684"/>
            <a:r>
              <a:rPr lang="ru-RU" sz="1500" dirty="0"/>
              <a:t>Соответствие </a:t>
            </a:r>
            <a:r>
              <a:rPr lang="ru-RU" sz="1500"/>
              <a:t>содержимого региональных </a:t>
            </a:r>
            <a:r>
              <a:rPr lang="ru-RU" sz="1500" dirty="0"/>
              <a:t>паспортов федеральному паспорту проекта (программы)</a:t>
            </a:r>
          </a:p>
          <a:p>
            <a:pPr indent="-285684"/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xmlns="" val="46467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Прямоугольник 91"/>
          <p:cNvSpPr/>
          <p:nvPr/>
        </p:nvSpPr>
        <p:spPr>
          <a:xfrm>
            <a:off x="7023900" y="1000903"/>
            <a:ext cx="1857388" cy="5000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Планирование</a:t>
            </a:r>
            <a:endParaRPr lang="en-US" sz="1500" b="1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CD68-0AFD-4048-852E-53B764BC6EED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308728" y="4715678"/>
            <a:ext cx="7929618" cy="1272716"/>
          </a:xfrm>
          <a:prstGeom prst="trapezoid">
            <a:avLst>
              <a:gd name="adj" fmla="val 7812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2380432" y="2072486"/>
            <a:ext cx="3714776" cy="1001129"/>
          </a:xfrm>
          <a:prstGeom prst="trapezoid">
            <a:avLst>
              <a:gd name="adj" fmla="val 89699"/>
            </a:avLst>
          </a:prstGeom>
          <a:gradFill>
            <a:gsLst>
              <a:gs pos="41000">
                <a:schemeClr val="accent3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424308" y="936551"/>
            <a:ext cx="1670766" cy="1053082"/>
          </a:xfrm>
          <a:prstGeom prst="triangle">
            <a:avLst>
              <a:gd name="adj" fmla="val 48001"/>
            </a:avLst>
          </a:prstGeom>
          <a:gradFill>
            <a:gsLst>
              <a:gs pos="7300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4927" y="1269568"/>
            <a:ext cx="1357322" cy="673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Целевые показатели в Указе Президента № 204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4811" y="2141652"/>
            <a:ext cx="2357454" cy="430886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100" dirty="0">
                <a:solidFill>
                  <a:prstClr val="black"/>
                </a:solidFill>
              </a:rPr>
              <a:t>Целевые показатели </a:t>
            </a:r>
            <a:r>
              <a:rPr lang="ru-RU" sz="1100" b="1" dirty="0">
                <a:solidFill>
                  <a:prstClr val="black"/>
                </a:solidFill>
              </a:rPr>
              <a:t>национальных</a:t>
            </a:r>
            <a:br>
              <a:rPr lang="ru-RU" sz="1100" b="1" dirty="0">
                <a:solidFill>
                  <a:prstClr val="black"/>
                </a:solidFill>
              </a:rPr>
            </a:br>
            <a:r>
              <a:rPr lang="ru-RU" sz="1100" b="1" dirty="0">
                <a:solidFill>
                  <a:prstClr val="black"/>
                </a:solidFill>
              </a:rPr>
              <a:t> проектов </a:t>
            </a:r>
            <a:r>
              <a:rPr lang="ru-RU" sz="1100" dirty="0">
                <a:solidFill>
                  <a:prstClr val="black"/>
                </a:solidFill>
              </a:rPr>
              <a:t> (программ)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09058" y="2643978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737752" y="2643976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09322" y="2643976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</a:t>
            </a:r>
            <a:r>
              <a:rPr lang="en-US" sz="1100" dirty="0">
                <a:solidFill>
                  <a:schemeClr val="tx1"/>
                </a:solidFill>
              </a:rPr>
              <a:t>12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9" name="Трапеция 18"/>
          <p:cNvSpPr/>
          <p:nvPr/>
        </p:nvSpPr>
        <p:spPr>
          <a:xfrm>
            <a:off x="1380298" y="3286918"/>
            <a:ext cx="5715040" cy="1143009"/>
          </a:xfrm>
          <a:prstGeom prst="trapezoid">
            <a:avLst>
              <a:gd name="adj" fmla="val 78127"/>
            </a:avLst>
          </a:prstGeom>
          <a:gradFill>
            <a:gsLst>
              <a:gs pos="51000">
                <a:schemeClr val="accent6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08992" y="3286920"/>
            <a:ext cx="3857652" cy="461666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Целевые показатели </a:t>
            </a:r>
            <a:r>
              <a:rPr lang="ru-RU" sz="1200" b="1" dirty="0">
                <a:solidFill>
                  <a:prstClr val="black"/>
                </a:solidFill>
              </a:rPr>
              <a:t>федеральных проектов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(программ)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308873" y="4724444"/>
            <a:ext cx="5786477" cy="276999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Целевые показатели </a:t>
            </a:r>
            <a:r>
              <a:rPr lang="ru-RU" sz="1200" b="1" dirty="0">
                <a:solidFill>
                  <a:prstClr val="black"/>
                </a:solidFill>
              </a:rPr>
              <a:t>региональных проектов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 (программ)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809323" y="215086"/>
            <a:ext cx="7000921" cy="78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900" b="1" dirty="0">
                <a:solidFill>
                  <a:schemeClr val="accent1">
                    <a:lumMod val="50000"/>
                  </a:schemeClr>
                </a:solidFill>
              </a:rPr>
              <a:t>ОБЪЕКТ МОНИТОРИНГА – «ЦЕЛЕВЫЕ ПОКАЗАТЕЛИ»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023240" y="3929861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</a:t>
            </a:r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ru-RU" sz="1100" dirty="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951934" y="3929862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2.1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094942" y="3929862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2.2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738015" y="3929862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12.</a:t>
            </a:r>
            <a:r>
              <a:rPr lang="en-US" sz="1100" dirty="0">
                <a:solidFill>
                  <a:schemeClr val="tx1"/>
                </a:solidFill>
              </a:rPr>
              <a:t>N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237950" y="4001298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523570" y="2643976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94545" y="5144307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</a:t>
            </a:r>
            <a:r>
              <a:rPr lang="en-US" sz="1100" dirty="0">
                <a:solidFill>
                  <a:schemeClr val="tx1"/>
                </a:solidFill>
              </a:rPr>
              <a:t>1.1</a:t>
            </a:r>
            <a:r>
              <a:rPr lang="ru-RU" sz="1100" dirty="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094810" y="5144307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2</a:t>
            </a:r>
            <a:r>
              <a:rPr lang="en-US" sz="1100" dirty="0">
                <a:solidFill>
                  <a:schemeClr val="tx1"/>
                </a:solidFill>
              </a:rPr>
              <a:t>.1</a:t>
            </a:r>
            <a:r>
              <a:rPr lang="ru-RU" sz="1100" dirty="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880759" y="5144307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2.2.1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881025" y="5144307"/>
            <a:ext cx="714380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12.</a:t>
            </a:r>
            <a:r>
              <a:rPr lang="en-US" sz="1100" dirty="0">
                <a:solidFill>
                  <a:schemeClr val="tx1"/>
                </a:solidFill>
              </a:rPr>
              <a:t>N.N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738016" y="5215744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23240" y="5144307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</a:t>
            </a:r>
            <a:r>
              <a:rPr lang="en-US" sz="1100" dirty="0">
                <a:solidFill>
                  <a:schemeClr val="tx1"/>
                </a:solidFill>
              </a:rPr>
              <a:t>1.</a:t>
            </a:r>
            <a:r>
              <a:rPr lang="ru-RU" sz="1100" dirty="0">
                <a:solidFill>
                  <a:schemeClr val="tx1"/>
                </a:solidFill>
              </a:rPr>
              <a:t>1.</a:t>
            </a:r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952065" y="5144307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2</a:t>
            </a:r>
            <a:r>
              <a:rPr lang="en-US" sz="1100" dirty="0">
                <a:solidFill>
                  <a:schemeClr val="tx1"/>
                </a:solidFill>
              </a:rPr>
              <a:t>.</a:t>
            </a:r>
            <a:r>
              <a:rPr lang="ru-RU" sz="1100" dirty="0">
                <a:solidFill>
                  <a:schemeClr val="tx1"/>
                </a:solidFill>
              </a:rPr>
              <a:t>1.</a:t>
            </a:r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023767" y="5144307"/>
            <a:ext cx="714380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ЦП 12.</a:t>
            </a:r>
            <a:r>
              <a:rPr lang="en-US" sz="1100" dirty="0">
                <a:solidFill>
                  <a:schemeClr val="tx1"/>
                </a:solidFill>
              </a:rPr>
              <a:t>N.1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rot="5400000">
            <a:off x="2344711" y="3036885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5400000">
            <a:off x="3237687" y="3072604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16" idx="2"/>
          </p:cNvCxnSpPr>
          <p:nvPr/>
        </p:nvCxnSpPr>
        <p:spPr>
          <a:xfrm rot="16200000" flipH="1">
            <a:off x="3827050" y="3304791"/>
            <a:ext cx="857258" cy="250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17" idx="2"/>
            <a:endCxn id="37" idx="0"/>
          </p:cNvCxnSpPr>
          <p:nvPr/>
        </p:nvCxnSpPr>
        <p:spPr>
          <a:xfrm rot="16200000" flipH="1">
            <a:off x="5237949" y="3001167"/>
            <a:ext cx="928694" cy="928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34" idx="2"/>
          </p:cNvCxnSpPr>
          <p:nvPr/>
        </p:nvCxnSpPr>
        <p:spPr>
          <a:xfrm rot="5400000">
            <a:off x="1510527" y="4238670"/>
            <a:ext cx="846859" cy="964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34" idx="2"/>
          </p:cNvCxnSpPr>
          <p:nvPr/>
        </p:nvCxnSpPr>
        <p:spPr>
          <a:xfrm rot="16200000" flipH="1">
            <a:off x="2010592" y="4703029"/>
            <a:ext cx="846859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35" idx="2"/>
          </p:cNvCxnSpPr>
          <p:nvPr/>
        </p:nvCxnSpPr>
        <p:spPr>
          <a:xfrm rot="16200000" flipH="1">
            <a:off x="3005513" y="4626393"/>
            <a:ext cx="857258" cy="1785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35" idx="2"/>
            <a:endCxn id="49" idx="0"/>
          </p:cNvCxnSpPr>
          <p:nvPr/>
        </p:nvCxnSpPr>
        <p:spPr>
          <a:xfrm rot="16200000" flipH="1">
            <a:off x="3416282" y="4215612"/>
            <a:ext cx="85725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37" idx="2"/>
            <a:endCxn id="50" idx="0"/>
          </p:cNvCxnSpPr>
          <p:nvPr/>
        </p:nvCxnSpPr>
        <p:spPr>
          <a:xfrm rot="16200000" flipH="1">
            <a:off x="5845175" y="4608522"/>
            <a:ext cx="857256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37" idx="2"/>
            <a:endCxn id="46" idx="0"/>
          </p:cNvCxnSpPr>
          <p:nvPr/>
        </p:nvCxnSpPr>
        <p:spPr>
          <a:xfrm rot="16200000" flipH="1">
            <a:off x="6273802" y="4179893"/>
            <a:ext cx="85725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36" idx="2"/>
            <a:endCxn id="45" idx="0"/>
          </p:cNvCxnSpPr>
          <p:nvPr/>
        </p:nvCxnSpPr>
        <p:spPr>
          <a:xfrm rot="16200000" flipH="1">
            <a:off x="4487853" y="4322769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7095338" y="1500982"/>
            <a:ext cx="1643074" cy="3231653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indent="-285684"/>
            <a:r>
              <a:rPr lang="ru-RU" sz="1200" dirty="0"/>
              <a:t>Соответствие значений федеральных и региональных целевых показателей целевым показателям национального проекта (программы) </a:t>
            </a:r>
          </a:p>
          <a:p>
            <a:pPr indent="-285684"/>
            <a:endParaRPr lang="ru-RU" sz="1200" dirty="0"/>
          </a:p>
          <a:p>
            <a:pPr indent="-285684"/>
            <a:r>
              <a:rPr lang="ru-RU" sz="1200" dirty="0"/>
              <a:t>Соответствие значений  региональных целевых показателей целевым показателям федерального проекта (программы)</a:t>
            </a:r>
          </a:p>
          <a:p>
            <a:pPr indent="-285684"/>
            <a:endParaRPr lang="ru-RU" sz="1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9047534" y="981524"/>
            <a:ext cx="1285883" cy="5000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r>
              <a:rPr lang="ru-RU" sz="1500" b="1" dirty="0">
                <a:solidFill>
                  <a:schemeClr val="tx1"/>
                </a:solidFill>
              </a:rPr>
              <a:t>Исполнение</a:t>
            </a: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r>
              <a:rPr lang="ru-RU" sz="1500" dirty="0">
                <a:solidFill>
                  <a:schemeClr val="tx1"/>
                </a:solidFill>
              </a:rPr>
              <a:t>Достижение фактических значений целевых показателей на всех уровнях</a:t>
            </a: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  <a:p>
            <a:pPr indent="-285684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487696" y="981524"/>
            <a:ext cx="1285883" cy="5000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Отчетность</a:t>
            </a:r>
            <a:r>
              <a:rPr lang="ru-RU" sz="1500" dirty="0">
                <a:solidFill>
                  <a:schemeClr val="tx1"/>
                </a:solidFill>
              </a:rPr>
              <a:t>  </a:t>
            </a: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endParaRPr lang="ru-RU" sz="1500" dirty="0">
              <a:solidFill>
                <a:schemeClr val="tx1"/>
              </a:solidFill>
            </a:endParaRPr>
          </a:p>
          <a:p>
            <a:r>
              <a:rPr lang="ru-RU" sz="1300" dirty="0">
                <a:solidFill>
                  <a:schemeClr val="tx1"/>
                </a:solidFill>
              </a:rPr>
              <a:t>Сроки представления отчетности по достижению целевых показателей на всех уровнях</a:t>
            </a:r>
          </a:p>
          <a:p>
            <a:endParaRPr lang="ru-RU" sz="1300" dirty="0">
              <a:solidFill>
                <a:schemeClr val="tx1"/>
              </a:solidFill>
            </a:endParaRPr>
          </a:p>
          <a:p>
            <a:r>
              <a:rPr lang="ru-RU" sz="1300" dirty="0">
                <a:solidFill>
                  <a:schemeClr val="tx1"/>
                </a:solidFill>
              </a:rPr>
              <a:t>Достижение плановых значений целевых показателей на всех уровнях</a:t>
            </a:r>
          </a:p>
          <a:p>
            <a:endParaRPr lang="ru-RU" sz="1300" dirty="0">
              <a:solidFill>
                <a:schemeClr val="tx1"/>
              </a:solidFill>
            </a:endParaRPr>
          </a:p>
          <a:p>
            <a:endParaRPr lang="ru-RU" sz="13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79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Прямоугольник 91"/>
          <p:cNvSpPr/>
          <p:nvPr/>
        </p:nvSpPr>
        <p:spPr>
          <a:xfrm>
            <a:off x="5880100" y="1000903"/>
            <a:ext cx="1928826" cy="5000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Планирование</a:t>
            </a:r>
            <a:endParaRPr lang="en-US" sz="1500" b="1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CD68-0AFD-4048-852E-53B764BC6EED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8" name="Трапеция 7"/>
          <p:cNvSpPr/>
          <p:nvPr/>
        </p:nvSpPr>
        <p:spPr>
          <a:xfrm>
            <a:off x="380167" y="5358621"/>
            <a:ext cx="7358114" cy="857256"/>
          </a:xfrm>
          <a:prstGeom prst="trapezoid">
            <a:avLst>
              <a:gd name="adj" fmla="val 7812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10" name="Трапеция 9"/>
          <p:cNvSpPr/>
          <p:nvPr/>
        </p:nvSpPr>
        <p:spPr>
          <a:xfrm>
            <a:off x="2237556" y="2715427"/>
            <a:ext cx="3714776" cy="1001129"/>
          </a:xfrm>
          <a:prstGeom prst="trapezoid">
            <a:avLst>
              <a:gd name="adj" fmla="val 89699"/>
            </a:avLst>
          </a:prstGeom>
          <a:gradFill>
            <a:gsLst>
              <a:gs pos="41000">
                <a:schemeClr val="accent3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281432" y="1579494"/>
            <a:ext cx="1670766" cy="914406"/>
          </a:xfrm>
          <a:prstGeom prst="triangle">
            <a:avLst>
              <a:gd name="adj" fmla="val 48001"/>
            </a:avLst>
          </a:prstGeom>
          <a:gradFill>
            <a:gsLst>
              <a:gs pos="7300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94876" y="1786733"/>
            <a:ext cx="979326" cy="673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УКАЗ  Президента № 204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0508" y="2713156"/>
            <a:ext cx="2643207" cy="430886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100" dirty="0">
                <a:solidFill>
                  <a:prstClr val="black"/>
                </a:solidFill>
              </a:rPr>
              <a:t>Финансовое обеспечение </a:t>
            </a:r>
            <a:r>
              <a:rPr lang="ru-RU" sz="1100" b="1" dirty="0">
                <a:solidFill>
                  <a:prstClr val="black"/>
                </a:solidFill>
              </a:rPr>
              <a:t>национальных  проектов </a:t>
            </a:r>
            <a:r>
              <a:rPr lang="ru-RU" sz="1100" dirty="0">
                <a:solidFill>
                  <a:prstClr val="black"/>
                </a:solidFill>
              </a:rPr>
              <a:t> (программ)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66182" y="3286918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94876" y="3286918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2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66446" y="3286918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</a:t>
            </a:r>
            <a:r>
              <a:rPr lang="en-US" sz="1100" dirty="0">
                <a:solidFill>
                  <a:schemeClr val="tx1"/>
                </a:solidFill>
              </a:rPr>
              <a:t>12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9" name="Трапеция 18"/>
          <p:cNvSpPr/>
          <p:nvPr/>
        </p:nvSpPr>
        <p:spPr>
          <a:xfrm>
            <a:off x="1237422" y="3929859"/>
            <a:ext cx="5715040" cy="1143009"/>
          </a:xfrm>
          <a:prstGeom prst="trapezoid">
            <a:avLst>
              <a:gd name="adj" fmla="val 78127"/>
            </a:avLst>
          </a:prstGeom>
          <a:gradFill>
            <a:gsLst>
              <a:gs pos="51000">
                <a:schemeClr val="accent6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66116" y="3929862"/>
            <a:ext cx="3857652" cy="461666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Финансовое обеспечение </a:t>
            </a:r>
            <a:r>
              <a:rPr lang="ru-RU" sz="1200" b="1" dirty="0">
                <a:solidFill>
                  <a:prstClr val="black"/>
                </a:solidFill>
              </a:rPr>
              <a:t>федеральных проектов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(программ)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165997" y="5367386"/>
            <a:ext cx="5786477" cy="276999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Финансовое обеспечение </a:t>
            </a:r>
            <a:r>
              <a:rPr lang="ru-RU" sz="1200" b="1" dirty="0">
                <a:solidFill>
                  <a:prstClr val="black"/>
                </a:solidFill>
              </a:rPr>
              <a:t>региональных проектов</a:t>
            </a:r>
            <a:r>
              <a:rPr lang="en-US" sz="1200" b="1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 (программ)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880364" y="4572803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</a:t>
            </a:r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ru-RU" sz="1100" dirty="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809058" y="4572804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2.1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952066" y="4572804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2.2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595138" y="4572804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12.</a:t>
            </a:r>
            <a:r>
              <a:rPr lang="en-US" sz="1100" dirty="0">
                <a:solidFill>
                  <a:schemeClr val="tx1"/>
                </a:solidFill>
              </a:rPr>
              <a:t>N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095074" y="4644239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380694" y="3286918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951671" y="5787249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</a:t>
            </a:r>
            <a:r>
              <a:rPr lang="en-US" sz="1100" dirty="0">
                <a:solidFill>
                  <a:schemeClr val="tx1"/>
                </a:solidFill>
              </a:rPr>
              <a:t>1.1</a:t>
            </a:r>
            <a:r>
              <a:rPr lang="ru-RU" sz="1100" dirty="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951934" y="5787248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2</a:t>
            </a:r>
            <a:r>
              <a:rPr lang="en-US" sz="1100" dirty="0">
                <a:solidFill>
                  <a:schemeClr val="tx1"/>
                </a:solidFill>
              </a:rPr>
              <a:t>.1</a:t>
            </a:r>
            <a:r>
              <a:rPr lang="ru-RU" sz="1100" dirty="0">
                <a:solidFill>
                  <a:schemeClr val="tx1"/>
                </a:solidFill>
              </a:rPr>
              <a:t>.1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737883" y="5787248"/>
            <a:ext cx="857256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2.2.1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738150" y="5787248"/>
            <a:ext cx="714380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12.</a:t>
            </a:r>
            <a:r>
              <a:rPr lang="en-US" sz="1100" dirty="0">
                <a:solidFill>
                  <a:schemeClr val="tx1"/>
                </a:solidFill>
              </a:rPr>
              <a:t>N.N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595141" y="5858686"/>
            <a:ext cx="214313" cy="2205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</a:rPr>
              <a:t>…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880364" y="5787249"/>
            <a:ext cx="785818" cy="36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</a:t>
            </a:r>
            <a:r>
              <a:rPr lang="en-US" sz="1100" dirty="0">
                <a:solidFill>
                  <a:schemeClr val="tx1"/>
                </a:solidFill>
              </a:rPr>
              <a:t>1.</a:t>
            </a:r>
            <a:r>
              <a:rPr lang="ru-RU" sz="1100" dirty="0">
                <a:solidFill>
                  <a:schemeClr val="tx1"/>
                </a:solidFill>
              </a:rPr>
              <a:t>1.</a:t>
            </a:r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809191" y="5787248"/>
            <a:ext cx="785818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2</a:t>
            </a:r>
            <a:r>
              <a:rPr lang="en-US" sz="1100" dirty="0">
                <a:solidFill>
                  <a:schemeClr val="tx1"/>
                </a:solidFill>
              </a:rPr>
              <a:t>.</a:t>
            </a:r>
            <a:r>
              <a:rPr lang="ru-RU" sz="1100" dirty="0">
                <a:solidFill>
                  <a:schemeClr val="tx1"/>
                </a:solidFill>
              </a:rPr>
              <a:t>1.</a:t>
            </a:r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880891" y="5787248"/>
            <a:ext cx="714380" cy="3571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ФО 12.</a:t>
            </a:r>
            <a:r>
              <a:rPr lang="en-US" sz="1100" dirty="0">
                <a:solidFill>
                  <a:schemeClr val="tx1"/>
                </a:solidFill>
              </a:rPr>
              <a:t>N.1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rot="5400000">
            <a:off x="2201835" y="3679827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5400000">
            <a:off x="3094812" y="3715546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16200000" flipH="1">
            <a:off x="3648456" y="3947734"/>
            <a:ext cx="857258" cy="250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17" idx="2"/>
            <a:endCxn id="37" idx="0"/>
          </p:cNvCxnSpPr>
          <p:nvPr/>
        </p:nvCxnSpPr>
        <p:spPr>
          <a:xfrm rot="16200000" flipH="1">
            <a:off x="5095073" y="3644109"/>
            <a:ext cx="928694" cy="928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34" idx="2"/>
          </p:cNvCxnSpPr>
          <p:nvPr/>
        </p:nvCxnSpPr>
        <p:spPr>
          <a:xfrm rot="5400000">
            <a:off x="1367651" y="4881614"/>
            <a:ext cx="846859" cy="964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34" idx="2"/>
          </p:cNvCxnSpPr>
          <p:nvPr/>
        </p:nvCxnSpPr>
        <p:spPr>
          <a:xfrm rot="16200000" flipH="1">
            <a:off x="1867716" y="5345972"/>
            <a:ext cx="846859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35" idx="2"/>
          </p:cNvCxnSpPr>
          <p:nvPr/>
        </p:nvCxnSpPr>
        <p:spPr>
          <a:xfrm rot="16200000" flipH="1">
            <a:off x="2862637" y="5269335"/>
            <a:ext cx="857258" cy="1785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35" idx="2"/>
            <a:endCxn id="49" idx="0"/>
          </p:cNvCxnSpPr>
          <p:nvPr/>
        </p:nvCxnSpPr>
        <p:spPr>
          <a:xfrm rot="16200000" flipH="1">
            <a:off x="3273406" y="4858557"/>
            <a:ext cx="85725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37" idx="2"/>
            <a:endCxn id="50" idx="0"/>
          </p:cNvCxnSpPr>
          <p:nvPr/>
        </p:nvCxnSpPr>
        <p:spPr>
          <a:xfrm rot="16200000" flipH="1">
            <a:off x="5702299" y="5251464"/>
            <a:ext cx="857256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37" idx="2"/>
            <a:endCxn id="46" idx="0"/>
          </p:cNvCxnSpPr>
          <p:nvPr/>
        </p:nvCxnSpPr>
        <p:spPr>
          <a:xfrm rot="16200000" flipH="1">
            <a:off x="6130926" y="4822836"/>
            <a:ext cx="85725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36" idx="2"/>
            <a:endCxn id="45" idx="0"/>
          </p:cNvCxnSpPr>
          <p:nvPr/>
        </p:nvCxnSpPr>
        <p:spPr>
          <a:xfrm rot="16200000" flipH="1">
            <a:off x="4344977" y="4965712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5982498" y="1467648"/>
            <a:ext cx="1857389" cy="2631393"/>
          </a:xfrm>
          <a:prstGeom prst="rect">
            <a:avLst/>
          </a:prstGeom>
        </p:spPr>
        <p:txBody>
          <a:bodyPr wrap="square" lIns="91294" tIns="45640" rIns="91294" bIns="45640">
            <a:spAutoFit/>
          </a:bodyPr>
          <a:lstStyle/>
          <a:p>
            <a:pPr indent="-285684"/>
            <a:r>
              <a:rPr lang="ru-RU" sz="1100" dirty="0"/>
              <a:t>Соответствие финансового обеспечения  федеральных и региональных проектов (программ) финансовому обеспечению национального проекта (программы);</a:t>
            </a:r>
          </a:p>
          <a:p>
            <a:pPr indent="-285684"/>
            <a:r>
              <a:rPr lang="ru-RU" sz="1100" dirty="0"/>
              <a:t>Соответствие финансового обеспечения  </a:t>
            </a:r>
            <a:br>
              <a:rPr lang="ru-RU" sz="1100" dirty="0"/>
            </a:br>
            <a:r>
              <a:rPr lang="ru-RU" sz="1100" dirty="0"/>
              <a:t>в соглашениях, </a:t>
            </a:r>
            <a:r>
              <a:rPr lang="ru-RU" sz="1100" dirty="0" err="1"/>
              <a:t>госконтрактах</a:t>
            </a:r>
            <a:r>
              <a:rPr lang="ru-RU" sz="1100" dirty="0"/>
              <a:t> (договорах) финансовому обеспечению федеральных и региональных проектов (</a:t>
            </a:r>
            <a:r>
              <a:rPr lang="ru-RU" sz="1100"/>
              <a:t>программ)</a:t>
            </a:r>
            <a:endParaRPr lang="ru-RU" sz="11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9335566" y="909514"/>
            <a:ext cx="1332624" cy="51125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indent="-285684"/>
            <a:r>
              <a:rPr lang="ru-RU" sz="1500" b="1" dirty="0">
                <a:solidFill>
                  <a:schemeClr val="tx1"/>
                </a:solidFill>
              </a:rPr>
              <a:t>Исполнение</a:t>
            </a:r>
          </a:p>
          <a:p>
            <a:pPr indent="-285684"/>
            <a:r>
              <a:rPr lang="ru-RU" sz="1200" dirty="0">
                <a:solidFill>
                  <a:schemeClr val="tx1"/>
                </a:solidFill>
              </a:rPr>
              <a:t>Достижение значений показателей финансового обеспечения проектов (программ) 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на всех уровнях</a:t>
            </a:r>
          </a:p>
          <a:p>
            <a:pPr indent="-285684"/>
            <a:endParaRPr lang="ru-RU" sz="1200" dirty="0">
              <a:solidFill>
                <a:schemeClr val="tx1"/>
              </a:solidFill>
            </a:endParaRPr>
          </a:p>
          <a:p>
            <a:pPr indent="-285684"/>
            <a:r>
              <a:rPr lang="ru-RU" sz="1200" dirty="0">
                <a:solidFill>
                  <a:schemeClr val="tx1"/>
                </a:solidFill>
              </a:rPr>
              <a:t>Соответствие </a:t>
            </a:r>
          </a:p>
          <a:p>
            <a:pPr indent="-285684"/>
            <a:r>
              <a:rPr lang="ru-RU" sz="1200" dirty="0">
                <a:solidFill>
                  <a:schemeClr val="tx1"/>
                </a:solidFill>
              </a:rPr>
              <a:t>плановых и фактических </a:t>
            </a:r>
          </a:p>
          <a:p>
            <a:pPr indent="-285684"/>
            <a:r>
              <a:rPr lang="ru-RU" sz="1200" dirty="0">
                <a:solidFill>
                  <a:schemeClr val="tx1"/>
                </a:solidFill>
              </a:rPr>
              <a:t>значений показателей финансового обеспечения проектов (программ) 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на всех уровнях</a:t>
            </a:r>
          </a:p>
          <a:p>
            <a:pPr indent="-285684"/>
            <a:endParaRPr lang="ru-RU" sz="1200" dirty="0">
              <a:solidFill>
                <a:schemeClr val="tx1"/>
              </a:solidFill>
            </a:endParaRPr>
          </a:p>
          <a:p>
            <a:pPr indent="-285684"/>
            <a:r>
              <a:rPr lang="ru-RU" sz="1200" dirty="0">
                <a:solidFill>
                  <a:schemeClr val="tx1"/>
                </a:solidFill>
              </a:rPr>
              <a:t>Соответствие фактического финансового обеспечения целевому назначению</a:t>
            </a:r>
          </a:p>
          <a:p>
            <a:pPr indent="-285684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0785988" y="858032"/>
            <a:ext cx="1285883" cy="51640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 sz="1500" b="1" dirty="0">
              <a:solidFill>
                <a:schemeClr val="tx1"/>
              </a:solidFill>
            </a:endParaRPr>
          </a:p>
          <a:p>
            <a:pPr algn="ctr"/>
            <a:r>
              <a:rPr lang="ru-RU" sz="1500" b="1" dirty="0">
                <a:solidFill>
                  <a:schemeClr val="tx1"/>
                </a:solidFill>
              </a:rPr>
              <a:t>Отчетность</a:t>
            </a:r>
            <a:r>
              <a:rPr lang="ru-RU" sz="1500" dirty="0">
                <a:solidFill>
                  <a:schemeClr val="tx1"/>
                </a:solidFill>
              </a:rPr>
              <a:t>  </a:t>
            </a: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r>
              <a:rPr lang="ru-RU" sz="1200" dirty="0">
                <a:solidFill>
                  <a:schemeClr val="tx1"/>
                </a:solidFill>
              </a:rPr>
              <a:t>Сроки представления отчетности 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по финансовому обеспечению проектов (программ) 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по всем уровням</a:t>
            </a:r>
          </a:p>
          <a:p>
            <a:endParaRPr lang="ru-RU" sz="1200" dirty="0">
              <a:solidFill>
                <a:schemeClr val="tx1"/>
              </a:solidFill>
            </a:endParaRPr>
          </a:p>
          <a:p>
            <a:r>
              <a:rPr lang="ru-RU" sz="1200" dirty="0">
                <a:solidFill>
                  <a:schemeClr val="tx1"/>
                </a:solidFill>
              </a:rPr>
              <a:t>Соответствие плановых 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и отчетных значений финансового обеспечения проектов (программ) 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по всем уровням</a:t>
            </a:r>
          </a:p>
          <a:p>
            <a:endParaRPr lang="ru-RU" sz="1200" dirty="0">
              <a:solidFill>
                <a:schemeClr val="tx1"/>
              </a:solidFill>
            </a:endParaRPr>
          </a:p>
          <a:p>
            <a:endParaRPr lang="ru-RU" sz="1200" dirty="0">
              <a:solidFill>
                <a:schemeClr val="tx1"/>
              </a:solidFill>
            </a:endParaRPr>
          </a:p>
          <a:p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895411" y="930995"/>
            <a:ext cx="1296145" cy="50705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</a:rPr>
              <a:t>Доведение</a:t>
            </a:r>
          </a:p>
          <a:p>
            <a:endParaRPr lang="ru-RU" sz="1500" dirty="0">
              <a:solidFill>
                <a:schemeClr val="tx1"/>
              </a:solidFill>
            </a:endParaRPr>
          </a:p>
          <a:p>
            <a:endParaRPr lang="ru-RU" sz="1500" dirty="0">
              <a:solidFill>
                <a:schemeClr val="tx1"/>
              </a:solidFill>
            </a:endParaRPr>
          </a:p>
          <a:p>
            <a:r>
              <a:rPr lang="ru-RU" sz="1100" dirty="0">
                <a:solidFill>
                  <a:schemeClr val="tx1"/>
                </a:solidFill>
              </a:rPr>
              <a:t>Объемы и сроки доведения финансового обеспечения </a:t>
            </a: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по всем уровням бюджетов</a:t>
            </a:r>
          </a:p>
          <a:p>
            <a:pPr algn="ctr"/>
            <a:endParaRPr lang="ru-RU" sz="1100" dirty="0">
              <a:solidFill>
                <a:schemeClr val="tx1"/>
              </a:solidFill>
            </a:endParaRPr>
          </a:p>
          <a:p>
            <a:pPr algn="ctr"/>
            <a:endParaRPr lang="ru-RU" sz="1100" dirty="0">
              <a:solidFill>
                <a:schemeClr val="tx1"/>
              </a:solidFill>
            </a:endParaRPr>
          </a:p>
          <a:p>
            <a:pPr algn="ctr"/>
            <a:endParaRPr lang="ru-RU" sz="1100" dirty="0">
              <a:solidFill>
                <a:schemeClr val="tx1"/>
              </a:solidFill>
            </a:endParaRPr>
          </a:p>
          <a:p>
            <a:pPr algn="ctr"/>
            <a:endParaRPr lang="ru-RU" sz="11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  <a:p>
            <a:pPr algn="ctr"/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809323" y="50177"/>
            <a:ext cx="7000921" cy="7873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r>
              <a:rPr lang="ru-RU" sz="1900" b="1" dirty="0">
                <a:solidFill>
                  <a:schemeClr val="accent1">
                    <a:lumMod val="50000"/>
                  </a:schemeClr>
                </a:solidFill>
              </a:rPr>
              <a:t>ОБЪЕКТ МОНИТОРИНГА – «ФИНАНСОВОЕ ОБЕСПЕЧЕНИЕ»</a:t>
            </a:r>
          </a:p>
        </p:txBody>
      </p:sp>
    </p:spTree>
    <p:extLst>
      <p:ext uri="{BB962C8B-B14F-4D97-AF65-F5344CB8AC3E}">
        <p14:creationId xmlns:p14="http://schemas.microsoft.com/office/powerpoint/2010/main" xmlns="" val="25223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1"/>
          <p:cNvSpPr txBox="1">
            <a:spLocks noChangeArrowheads="1"/>
          </p:cNvSpPr>
          <p:nvPr/>
        </p:nvSpPr>
        <p:spPr bwMode="auto">
          <a:xfrm>
            <a:off x="4328548" y="215089"/>
            <a:ext cx="7861865" cy="106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622" tIns="38812" rIns="77622" bIns="38812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1088155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900" b="1" dirty="0">
                <a:solidFill>
                  <a:srgbClr val="4472C4">
                    <a:lumMod val="50000"/>
                  </a:srgbClr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lang="ru-RU" altLang="ru-RU" sz="15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КОЛИЧЕСТВЕННЫЕ ПОКАЗАТЕЛИ БЮДЖЕТНОГО МОНИТОРИНГА</a:t>
            </a:r>
          </a:p>
          <a:p>
            <a:pPr algn="ctr" defTabSz="1088155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ru-RU" altLang="ru-RU" sz="15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ЗА 2017-2018 гг.</a:t>
            </a:r>
            <a:br>
              <a:rPr lang="ru-RU" altLang="ru-RU" sz="15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5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отношении средств, определенных распоряжением Правительства Российской Федерации от 14 июля 2017 года № 1502-р</a:t>
            </a: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9119542" y="6310114"/>
            <a:ext cx="2742843" cy="365210"/>
          </a:xfrm>
        </p:spPr>
        <p:txBody>
          <a:bodyPr/>
          <a:lstStyle/>
          <a:p>
            <a:pPr>
              <a:defRPr/>
            </a:pPr>
            <a:fld id="{EB139231-9BBC-4768-A59B-0FEB6947BADB}" type="slidenum">
              <a:rPr lang="ru-RU" b="1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654564"/>
              </p:ext>
            </p:extLst>
          </p:nvPr>
        </p:nvGraphicFramePr>
        <p:xfrm>
          <a:off x="334569" y="1339955"/>
          <a:ext cx="11521281" cy="5223706"/>
        </p:xfrm>
        <a:graphic>
          <a:graphicData uri="http://schemas.openxmlformats.org/drawingml/2006/table">
            <a:tbl>
              <a:tblPr/>
              <a:tblGrid>
                <a:gridCol w="378319"/>
                <a:gridCol w="3372672"/>
                <a:gridCol w="1545471"/>
                <a:gridCol w="1405950"/>
                <a:gridCol w="1244965"/>
                <a:gridCol w="1169836"/>
                <a:gridCol w="1191301"/>
                <a:gridCol w="1212767"/>
              </a:tblGrid>
              <a:tr h="5714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№ п/п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Наименование 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Автодорога М-7 «Волга» 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КГБУЗ «Краевая клиническая больница»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АПК 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АО «РКС» 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Связь Республики Крым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ИТОГО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7373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Количество заключенных государственных контрактов, договоров (соглашений)</a:t>
                      </a: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ГК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ГК, 7 соглашений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6 170 соглашений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договора о взносе в уставный капитал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соглашение о предоставлении субсидии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ГК, 6 180 договоров (соглашений) 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09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Количество «Паспортов объектов»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7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Количество участников проектов бюджетного мониторинга (юридические лица, индивидуальные предприниматели) </a:t>
                      </a: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4 939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5 241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Количество заключенных договоров с соисполнителями </a:t>
                      </a: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2 971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3 235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9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Количество открытых лицевых счетов с типом «41»</a:t>
                      </a: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Количество открытых Дел клиентов </a:t>
                      </a: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4 939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5 241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2941"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Количество Дел клиентов с высоким уровнем риска</a:t>
                      </a: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90 </a:t>
                      </a:r>
                    </a:p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(80,36%)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127</a:t>
                      </a:r>
                    </a:p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(78,40%)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286</a:t>
                      </a:r>
                    </a:p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(5,79%)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(100%)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(30,77%)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513</a:t>
                      </a:r>
                    </a:p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(9,79%)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760009"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defTabSz="1088267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Нецелевое использование бюджетных средств, выявленное в ходе  бюджетного мониторинга и подтвердившееся в ходе контрольных мероприятий (млн. руб.)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32,7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32,7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82941"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Сохранено бюджетных средств в результате бюджетного мониторинга (млн. руб.)</a:t>
                      </a: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18,5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26,0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82941"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Применено мер реагирования (информирование ПБС, РБС, ГРБС)</a:t>
                      </a:r>
                    </a:p>
                  </a:txBody>
                  <a:tcPr marL="36001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88267" rtl="0" eaLnBrk="1" fontAlgn="t" latinLnBrk="0" hangingPunct="1"/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5698" marR="5698" marT="5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19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838623" y="1512211"/>
            <a:ext cx="11157084" cy="4725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239" tIns="45616" rIns="91239" bIns="45616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   Бюджетный мониторинг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представляет собой деятельность уполномоченного органа по осуществлению бюджетного мониторинга             в системе казначейских платежей по своевременному выявлению рисков </a:t>
            </a:r>
            <a:br>
              <a:rPr lang="ru-RU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при использовании бюджетных средств в целях предупреждения                     </a:t>
            </a:r>
            <a:br>
              <a:rPr lang="ru-RU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и предотвращения финансовых нарушений участников системы казначейских платежей при осуществлении ими финансовой деятельности.</a:t>
            </a:r>
          </a:p>
          <a:p>
            <a:pPr algn="just">
              <a:lnSpc>
                <a:spcPct val="120000"/>
              </a:lnSpc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       Уполномоченным органом бюджетного мониторинга в системе казначейских платежей является оператор системы казначейских платежей, осуществляющий бюджетный мониторинг в системе казначейских платежей </a:t>
            </a:r>
            <a:br>
              <a:rPr lang="ru-RU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в порядке, установленном Правительством Российской Федерации.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09920" y="6287315"/>
            <a:ext cx="2742843" cy="365210"/>
          </a:xfrm>
        </p:spPr>
        <p:txBody>
          <a:bodyPr/>
          <a:lstStyle/>
          <a:p>
            <a:pPr>
              <a:defRPr/>
            </a:pPr>
            <a:fld id="{E46A5033-7FF5-4A4D-ADE3-2E2B58332B81}" type="slidenum">
              <a:rPr lang="ru-RU" b="1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4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3565683"/>
              </p:ext>
            </p:extLst>
          </p:nvPr>
        </p:nvGraphicFramePr>
        <p:xfrm>
          <a:off x="550590" y="333450"/>
          <a:ext cx="10945216" cy="590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909"/>
                <a:gridCol w="3097678"/>
                <a:gridCol w="2561774"/>
                <a:gridCol w="3033855"/>
              </a:tblGrid>
              <a:tr h="66739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24.2. Система казначейских платежей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74" marR="87074" marT="32665" marB="326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 24.3. Казначейское обслуживание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74" marR="87074" marT="32665" marB="326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 24.4. Казначейское сопровождение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74" marR="87074" marT="32665" marB="3266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 24.5. Основы бюджетного мониторинга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системе казначейских платежей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74" marR="87074" marT="32665" marB="32665"/>
                </a:tc>
              </a:tr>
              <a:tr h="5237262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242.9.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Основы функционирования системы казначейских платежей.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242.10.Участники системы казначейских платежей.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242.11. Казначейские платежи.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242.12. Осуществление казначейских платежей участниками системы казначейских платежей.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242.13.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Использование электронных средств платежа при осуществлении казначейских платежей.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242.14. Основы функционирования единого казначейского счета.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242.15. Управление остатками средств на едином казначейском счете.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74" marR="87074" marT="32665" marB="32665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242.16.Основы казначейского обслуживания.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242.17. Казначейское обслуживание исполнения бюджетов.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242.18. Казначейское обслуживание поступлений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бюджеты бюджетной системы Российской Федерации.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242.19. Казначейское обслуживание операций со средствами, поступающими во временное распоряжение.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242.20. Казначейское обслуживание операций со средствами бюджетных и автономных учреждений.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242.21. Казначейское обслуживание операций со средствами сопровождаемых организаций.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243.22. Казначейское обслуживание операций со средствами Фонда национального благосостояния.</a:t>
                      </a: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243.23. Обеспечение наличными денежными средствами и денежными средствами, предназначенными для осуществления расчетов по операциям, совершаемым с использованием платежных карт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74" marR="87074" marT="32665" marB="32665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242.24. Основы казначейского сопровождения средств, предоставленных из бюджетов бюджетной системы Российской Федерации.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242.25.Особенности казначейского сопровождения целевых средств по отдельным решениям Правительства Российской Федерации.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242.26.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Казначейское сопровождение средств, предоставленных из федерального бюджета.</a:t>
                      </a: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242.27. Казначейское сопровождение средств, предоставленных из бюджета субъекта Российской Федерации (местного бюджета).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242.28. Казначейское обеспечение обязательств.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242.29. Применение казначейского обеспечения обязательств.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74" marR="87074" marT="32665" marB="32665"/>
                </a:tc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242.30. Бюджетный мониторинг.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242.31. Порядок осуществления бюджетного мониторинга.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242.32. Меры реагирования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применяемые к сопровождаемым организациям при осуществлении бюджетного мониторинга в системе казначейских платежей.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242.33.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Основания для отказа в открытии казначейского счета и лицевого счета сопровождаемой организации, а также отказа в проведении операции сопровождаемой организации. Основания для блокирования средств на казначейском счете или лицевом счете сопровождаемой организации.</a:t>
                      </a:r>
                    </a:p>
                    <a:p>
                      <a:pPr marL="0" indent="0" algn="l">
                        <a:spcBef>
                          <a:spcPts val="300"/>
                        </a:spcBef>
                        <a:buFontTx/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242.33. Основания для приостановления открытия казначейского счета и лицевого счета сопровождаемой организации, а также приостановления проведения операции сопровождаемой организации.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74" marR="87074" marT="32665" marB="3266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228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399" y="1039589"/>
            <a:ext cx="11634204" cy="55178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149607" y="5878066"/>
            <a:ext cx="3287783" cy="432047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endParaRPr lang="ru-RU" sz="800" dirty="0">
              <a:solidFill>
                <a:schemeClr val="tx1"/>
              </a:solidFill>
            </a:endParaRPr>
          </a:p>
          <a:p>
            <a:endParaRPr lang="ru-RU" sz="1500" dirty="0">
              <a:solidFill>
                <a:schemeClr val="tx1"/>
              </a:solidFill>
            </a:endParaRPr>
          </a:p>
          <a:p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Российской Федерации от 14 июля 2017 г. № 1502-р</a:t>
            </a:r>
            <a:endParaRPr lang="ru-RU" sz="11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100" i="1" dirty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0591" y="3286542"/>
            <a:ext cx="3168352" cy="3023572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 совещания у Первого заместителя Председателя Правительства Российской Федерации И.И. Шувалова от 10 ноября 2016 г.              № ИШ-П13-82пр</a:t>
            </a: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ru-RU" sz="11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101"/>
          <p:cNvSpPr txBox="1">
            <a:spLocks noChangeArrowheads="1"/>
          </p:cNvSpPr>
          <p:nvPr/>
        </p:nvSpPr>
        <p:spPr bwMode="auto">
          <a:xfrm>
            <a:off x="4218676" y="387715"/>
            <a:ext cx="7861865" cy="663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550" tIns="38776" rIns="77550" bIns="38776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9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ПРАВОВЫЕ ОСНОВАНИЯ  ОСУЩЕСТВЛЕНИЯ БЮДЖЕТНОГО МОНИТОРИНГА В ПЕРИОД 2017-2018 ГОДОВ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0590" y="1648913"/>
            <a:ext cx="3168352" cy="1455370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t"/>
          <a:lstStyle/>
          <a:p>
            <a:pPr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 совещания у Первого заместителя Председателя Правительства Российской Федерации И.И. Шувалова от 8 июля 2016 г.              № ИШ-П13-45пр</a:t>
            </a:r>
            <a:endParaRPr lang="ru-RU" sz="12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7630892" y="3104283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65852" y="429041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>
          <a:xfrm>
            <a:off x="9447570" y="6358752"/>
            <a:ext cx="2742843" cy="365210"/>
          </a:xfrm>
        </p:spPr>
        <p:txBody>
          <a:bodyPr/>
          <a:lstStyle/>
          <a:p>
            <a:pPr>
              <a:defRPr/>
            </a:pPr>
            <a:fld id="{EB139231-9BBC-4768-A59B-0FEB6947BADB}" type="slidenum">
              <a:rPr lang="ru-RU" b="1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149609" y="3104282"/>
            <a:ext cx="3284796" cy="1694046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pPr algn="just">
              <a:defRPr/>
            </a:pP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 бюджетного мониторинга и информационного взаимодействия Федерального казначейства, Федеральной службы по финансовому мониторингу и Федеральной налоговой службы в целях проведения Федеральным казначейством бюджетного мониторинга государственных контрактов от 9 декабря 2016 № 07-04-30/18/01-01-17/28686/ММВ-23-15/30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endParaRPr lang="ru-RU" sz="11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149607" y="4869954"/>
            <a:ext cx="3287783" cy="899149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Временный порядок внутренней организации работы при осуществлении Федеральным казначейством бюджетного мониторинга использования средств, предоставленных из федерального бюджета от 21 марта 2017 г.</a:t>
            </a:r>
            <a:endParaRPr lang="ru-RU" sz="11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17829" y="1159125"/>
            <a:ext cx="3168352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sng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pPr algn="ctr">
              <a:defRPr/>
            </a:pPr>
            <a:r>
              <a:rPr lang="ru-RU" sz="1600" b="1" dirty="0">
                <a:solidFill>
                  <a:prstClr val="black"/>
                </a:solidFill>
              </a:rPr>
              <a:t>ПРАВОВЫЕ ОСНОВАНИЯ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449648" y="1159125"/>
            <a:ext cx="2941702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sng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pPr algn="ctr">
              <a:defRPr/>
            </a:pPr>
            <a:r>
              <a:rPr lang="ru-RU" sz="1600" b="1" dirty="0">
                <a:solidFill>
                  <a:prstClr val="black"/>
                </a:solidFill>
              </a:rPr>
              <a:t>ПОРУЧЕНИЕ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183439" y="1159125"/>
            <a:ext cx="3240359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sng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pPr algn="ctr">
              <a:defRPr/>
            </a:pPr>
            <a:r>
              <a:rPr lang="ru-RU" sz="1600" b="1" dirty="0">
                <a:solidFill>
                  <a:prstClr val="black"/>
                </a:solidFill>
              </a:rPr>
              <a:t>ИСПОЛНЕНИЕ ПОРУЧЕНИЯ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149608" y="1792930"/>
            <a:ext cx="3274190" cy="1060802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концепции мониторинга использования средств, предоставленных из бюджетов бюджетной системы Российской Федерации (концепция бюджетного мониторинга)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164527" y="1648913"/>
            <a:ext cx="3514854" cy="1455370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r>
              <a:rPr lang="ru-RU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Минфину России (А.Г. </a:t>
            </a:r>
            <a:r>
              <a:rPr lang="ru-RU" sz="11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Силуанову</a:t>
            </a:r>
            <a:r>
              <a:rPr lang="ru-RU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Казначейству России (Р.Е. </a:t>
            </a:r>
            <a:r>
              <a:rPr lang="ru-RU" sz="11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Артюхину</a:t>
            </a:r>
            <a:r>
              <a:rPr lang="ru-RU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1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Росфинмониторингу</a:t>
            </a:r>
            <a:r>
              <a:rPr lang="ru-RU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(Ю.А. </a:t>
            </a:r>
            <a:r>
              <a:rPr lang="ru-RU" sz="11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Чиханчину</a:t>
            </a:r>
            <a:r>
              <a:rPr lang="ru-RU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представить в Правительство Российской Федерации проект концепции мониторинга использования средств, предоставленных из бюджетов бюджетной системы Российской Федерации (концепция бюджетного мониторинга)</a:t>
            </a:r>
          </a:p>
          <a:p>
            <a:r>
              <a:rPr lang="ru-RU" sz="1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– до 1 ноября 2016 г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" name="Прямоугольник 24"/>
          <p:cNvSpPr/>
          <p:nvPr/>
        </p:nvSpPr>
        <p:spPr>
          <a:xfrm rot="10800000" flipV="1">
            <a:off x="4164526" y="3285778"/>
            <a:ext cx="3514854" cy="1512550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Казначейству России (Р.Е.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Артюхину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Росфинмониторингу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(А.Ю.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Чиханчину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ФНС России (М.В.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Мишустину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утвердить в установленном порядке Регламент бюджетного мониторинга и информационного взаимодействия Федерального казначейства, Федеральной службы по финансовому мониторингу и Федеральной налоговой службы в целях проведения Федеральным казначейством бюджетного мониторинга государственных контрактов (далее – Регламент) и о результатах доложить в Правительство Российской Федерации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847349" y="2061641"/>
            <a:ext cx="21601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7759092" y="2061641"/>
            <a:ext cx="21601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3847348" y="3707180"/>
            <a:ext cx="21601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7833441" y="3707992"/>
            <a:ext cx="21601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164527" y="4869955"/>
            <a:ext cx="3514854" cy="1440160"/>
          </a:xfrm>
          <a:prstGeom prst="rect">
            <a:avLst/>
          </a:prstGeom>
          <a:solidFill>
            <a:srgbClr val="FCF6E8">
              <a:alpha val="91000"/>
            </a:srgbClr>
          </a:solidFill>
          <a:ln cmpd="sng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554" tIns="0" rIns="77554" bIns="38778" anchor="ctr"/>
          <a:lstStyle/>
          <a:p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Казначейству России (Р.Е.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Артюхину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с участием заинтересованных федеральных органов исполнительной власти определить в срок до 1 января 2017 г. Инвестиционный объект, включенный в федеральную адресную инвестиционную программу на 2017 год, и обеспечить его казначейское сопровождение и бюджетный мониторинг в соответствии с положениями Регламента.</a:t>
            </a:r>
          </a:p>
          <a:p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ходе работы доложить в Правительство Российской Федерации до 1 апреля 2017 г.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3877062" y="5347719"/>
            <a:ext cx="21601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7833441" y="5319528"/>
            <a:ext cx="21601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4" tIns="45640" rIns="91294" bIns="45640"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6527267" y="1809614"/>
            <a:ext cx="93610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4278534" y="1989634"/>
            <a:ext cx="47021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278534" y="2421682"/>
            <a:ext cx="262523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347954" y="3483988"/>
            <a:ext cx="124319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218678" y="3885091"/>
            <a:ext cx="341221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4347954" y="5085977"/>
            <a:ext cx="124319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4243426" y="5503946"/>
            <a:ext cx="1437104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5123480" y="4437906"/>
            <a:ext cx="14037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6851290" y="5769104"/>
            <a:ext cx="61206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4262325" y="5903872"/>
            <a:ext cx="60874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262325" y="4042053"/>
            <a:ext cx="89677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5723086" y="2303957"/>
            <a:ext cx="112820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0733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Прямоугольник 91"/>
          <p:cNvSpPr/>
          <p:nvPr/>
        </p:nvSpPr>
        <p:spPr>
          <a:xfrm>
            <a:off x="4595021" y="215086"/>
            <a:ext cx="7260837" cy="7920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altLang="ru-RU" sz="19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БЮДЖЕТНЫЙ МОНИТОРИНГ В СИСТЕМЕ КАЗНАЧЕЙСКИХ ПЛАТЕЖЕЙ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145" y="1341578"/>
            <a:ext cx="10369151" cy="4868443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2072662" y="1741295"/>
            <a:ext cx="3560454" cy="830960"/>
          </a:xfrm>
          <a:prstGeom prst="rect">
            <a:avLst/>
          </a:prstGeom>
          <a:noFill/>
        </p:spPr>
        <p:txBody>
          <a:bodyPr wrap="none" lIns="91258" tIns="45624" rIns="91258" bIns="45624" rtlCol="0">
            <a:spAutoFit/>
          </a:bodyPr>
          <a:lstStyle/>
          <a:p>
            <a:r>
              <a:rPr lang="ru-RU" sz="2400" dirty="0"/>
              <a:t>Национальная платежная</a:t>
            </a:r>
          </a:p>
          <a:p>
            <a:pPr algn="ctr"/>
            <a:r>
              <a:rPr lang="ru-RU" sz="2400" dirty="0"/>
              <a:t>система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344253" y="1741293"/>
            <a:ext cx="3102700" cy="830960"/>
          </a:xfrm>
          <a:prstGeom prst="rect">
            <a:avLst/>
          </a:prstGeom>
          <a:noFill/>
        </p:spPr>
        <p:txBody>
          <a:bodyPr wrap="none" lIns="91258" tIns="45624" rIns="91258" bIns="45624" rtlCol="0">
            <a:spAutoFit/>
          </a:bodyPr>
          <a:lstStyle/>
          <a:p>
            <a:r>
              <a:rPr lang="ru-RU" sz="2400" dirty="0"/>
              <a:t>Система казначейских</a:t>
            </a:r>
          </a:p>
          <a:p>
            <a:pPr algn="ctr"/>
            <a:r>
              <a:rPr lang="ru-RU" sz="2400" dirty="0"/>
              <a:t>платежей</a:t>
            </a:r>
          </a:p>
        </p:txBody>
      </p:sp>
      <p:sp>
        <p:nvSpPr>
          <p:cNvPr id="49" name="Стрелка вправо 48"/>
          <p:cNvSpPr/>
          <p:nvPr/>
        </p:nvSpPr>
        <p:spPr>
          <a:xfrm>
            <a:off x="5633188" y="3775772"/>
            <a:ext cx="1974186" cy="573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grpSp>
        <p:nvGrpSpPr>
          <p:cNvPr id="34" name="Группа 33"/>
          <p:cNvGrpSpPr/>
          <p:nvPr/>
        </p:nvGrpSpPr>
        <p:grpSpPr>
          <a:xfrm>
            <a:off x="1720003" y="2750804"/>
            <a:ext cx="4303196" cy="3703339"/>
            <a:chOff x="1672237" y="3047594"/>
            <a:chExt cx="3803964" cy="3478542"/>
          </a:xfrm>
        </p:grpSpPr>
        <p:sp>
          <p:nvSpPr>
            <p:cNvPr id="10" name="Блок-схема: узел 9"/>
            <p:cNvSpPr/>
            <p:nvPr/>
          </p:nvSpPr>
          <p:spPr>
            <a:xfrm>
              <a:off x="1672237" y="3047594"/>
              <a:ext cx="3646935" cy="3478542"/>
            </a:xfrm>
            <a:prstGeom prst="flowChartConnector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2749558" y="4031933"/>
              <a:ext cx="1500136" cy="1495576"/>
              <a:chOff x="2657119" y="2739734"/>
              <a:chExt cx="1702362" cy="1658204"/>
            </a:xfrm>
          </p:grpSpPr>
          <p:sp>
            <p:nvSpPr>
              <p:cNvPr id="35" name="Блок-схема: узел 34"/>
              <p:cNvSpPr/>
              <p:nvPr/>
            </p:nvSpPr>
            <p:spPr>
              <a:xfrm>
                <a:off x="2657119" y="2739734"/>
                <a:ext cx="1702362" cy="1658204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14" name="Рисунок 1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3075178" y="2943439"/>
                <a:ext cx="872944" cy="878895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2967542" y="3748717"/>
                <a:ext cx="1346088" cy="480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/>
                  <a:t>ЦБ РФ</a:t>
                </a:r>
              </a:p>
            </p:txBody>
          </p:sp>
        </p:grpSp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857797" y="4298296"/>
              <a:ext cx="718399" cy="723297"/>
            </a:xfrm>
            <a:prstGeom prst="rect">
              <a:avLst/>
            </a:prstGeom>
          </p:spPr>
        </p:pic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830208" y="5489426"/>
              <a:ext cx="3301394" cy="686156"/>
            </a:xfrm>
            <a:prstGeom prst="rect">
              <a:avLst/>
            </a:prstGeom>
          </p:spPr>
        </p:pic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0412" y="3280975"/>
              <a:ext cx="1338714" cy="510988"/>
            </a:xfrm>
            <a:prstGeom prst="rect">
              <a:avLst/>
            </a:prstGeom>
          </p:spPr>
        </p:pic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12576" y="4015630"/>
              <a:ext cx="1363625" cy="1363625"/>
            </a:xfrm>
            <a:prstGeom prst="rect">
              <a:avLst/>
            </a:prstGeom>
          </p:spPr>
        </p:pic>
      </p:grpSp>
      <p:sp>
        <p:nvSpPr>
          <p:cNvPr id="50" name="Стрелка влево 49"/>
          <p:cNvSpPr/>
          <p:nvPr/>
        </p:nvSpPr>
        <p:spPr>
          <a:xfrm>
            <a:off x="5735167" y="4920299"/>
            <a:ext cx="2169286" cy="56499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dirty="0" smtClean="0"/>
              <a:t>Расходы</a:t>
            </a:r>
            <a:endParaRPr lang="ru-RU" dirty="0"/>
          </a:p>
        </p:txBody>
      </p:sp>
      <p:grpSp>
        <p:nvGrpSpPr>
          <p:cNvPr id="44" name="Группа 43"/>
          <p:cNvGrpSpPr/>
          <p:nvPr/>
        </p:nvGrpSpPr>
        <p:grpSpPr>
          <a:xfrm>
            <a:off x="7521733" y="3213771"/>
            <a:ext cx="2712058" cy="2668534"/>
            <a:chOff x="7074764" y="1800970"/>
            <a:chExt cx="2712057" cy="2668534"/>
          </a:xfrm>
        </p:grpSpPr>
        <p:sp>
          <p:nvSpPr>
            <p:cNvPr id="65" name="Блок-схема: узел 64"/>
            <p:cNvSpPr/>
            <p:nvPr/>
          </p:nvSpPr>
          <p:spPr>
            <a:xfrm>
              <a:off x="7074764" y="1800970"/>
              <a:ext cx="2712057" cy="2668534"/>
            </a:xfrm>
            <a:prstGeom prst="flowChartConnector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bg1"/>
                </a:solidFill>
              </a:endParaRPr>
            </a:p>
          </p:txBody>
        </p:sp>
        <p:grpSp>
          <p:nvGrpSpPr>
            <p:cNvPr id="43" name="Группа 42"/>
            <p:cNvGrpSpPr/>
            <p:nvPr/>
          </p:nvGrpSpPr>
          <p:grpSpPr>
            <a:xfrm>
              <a:off x="7890152" y="2619903"/>
              <a:ext cx="1286483" cy="1088387"/>
              <a:chOff x="7912347" y="2632148"/>
              <a:chExt cx="1286483" cy="1088387"/>
            </a:xfrm>
          </p:grpSpPr>
          <p:sp>
            <p:nvSpPr>
              <p:cNvPr id="69" name="Блок-схема: узел 68"/>
              <p:cNvSpPr/>
              <p:nvPr/>
            </p:nvSpPr>
            <p:spPr>
              <a:xfrm>
                <a:off x="7912347" y="2632148"/>
                <a:ext cx="1080119" cy="1088387"/>
              </a:xfrm>
              <a:prstGeom prst="flowChartConnector">
                <a:avLst/>
              </a:prstGeom>
              <a:solidFill>
                <a:srgbClr val="92D05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pic>
            <p:nvPicPr>
              <p:cNvPr id="17" name="Рисунок 1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8111429" y="2743099"/>
                <a:ext cx="683119" cy="581937"/>
              </a:xfrm>
              <a:prstGeom prst="rect">
                <a:avLst/>
              </a:prstGeom>
            </p:spPr>
          </p:pic>
          <p:sp>
            <p:nvSpPr>
              <p:cNvPr id="46" name="TextBox 45"/>
              <p:cNvSpPr txBox="1"/>
              <p:nvPr/>
            </p:nvSpPr>
            <p:spPr>
              <a:xfrm>
                <a:off x="8039418" y="3298989"/>
                <a:ext cx="1159412" cy="384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900" b="1" dirty="0"/>
                  <a:t>ФК РФ</a:t>
                </a:r>
              </a:p>
            </p:txBody>
          </p:sp>
        </p:grpSp>
        <p:sp>
          <p:nvSpPr>
            <p:cNvPr id="62" name="Скругленный прямоугольник 61"/>
            <p:cNvSpPr/>
            <p:nvPr/>
          </p:nvSpPr>
          <p:spPr>
            <a:xfrm>
              <a:off x="7664468" y="3745187"/>
              <a:ext cx="1512167" cy="557686"/>
            </a:xfrm>
            <a:prstGeom prst="roundRect">
              <a:avLst>
                <a:gd name="adj" fmla="val 24431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err="1">
                  <a:solidFill>
                    <a:schemeClr val="tx1"/>
                  </a:solidFill>
                </a:rPr>
                <a:t>Неучастники</a:t>
              </a:r>
              <a:r>
                <a:rPr lang="ru-RU" sz="1100" dirty="0">
                  <a:solidFill>
                    <a:schemeClr val="tx1"/>
                  </a:solidFill>
                </a:rPr>
                <a:t> бюджетного процесса</a:t>
              </a: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7664467" y="2016995"/>
              <a:ext cx="1512168" cy="571982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</a:rPr>
                <a:t>Участники бюджетного процесса</a:t>
              </a:r>
            </a:p>
          </p:txBody>
        </p:sp>
      </p:grpSp>
      <p:sp>
        <p:nvSpPr>
          <p:cNvPr id="55" name="Прямоугольная выноска 54"/>
          <p:cNvSpPr/>
          <p:nvPr/>
        </p:nvSpPr>
        <p:spPr>
          <a:xfrm>
            <a:off x="10320642" y="2572293"/>
            <a:ext cx="1753728" cy="674710"/>
          </a:xfrm>
          <a:prstGeom prst="wedgeRectCallout">
            <a:avLst>
              <a:gd name="adj1" fmla="val -59255"/>
              <a:gd name="adj2" fmla="val 181599"/>
            </a:avLst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Бюджетный мониторинг</a:t>
            </a:r>
          </a:p>
        </p:txBody>
      </p:sp>
      <p:sp>
        <p:nvSpPr>
          <p:cNvPr id="88" name="Прямоугольная выноска 87"/>
          <p:cNvSpPr/>
          <p:nvPr/>
        </p:nvSpPr>
        <p:spPr>
          <a:xfrm>
            <a:off x="118543" y="2572293"/>
            <a:ext cx="2088232" cy="674710"/>
          </a:xfrm>
          <a:prstGeom prst="wedgeRectCallout">
            <a:avLst>
              <a:gd name="adj1" fmla="val 35521"/>
              <a:gd name="adj2" fmla="val 104590"/>
            </a:avLst>
          </a:prstGeom>
          <a:solidFill>
            <a:schemeClr val="bg1"/>
          </a:solidFill>
          <a:ln w="285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 Финансовый мониторинг</a:t>
            </a:r>
          </a:p>
        </p:txBody>
      </p:sp>
      <p:sp>
        <p:nvSpPr>
          <p:cNvPr id="76" name="Пятиугольник 75"/>
          <p:cNvSpPr/>
          <p:nvPr/>
        </p:nvSpPr>
        <p:spPr>
          <a:xfrm>
            <a:off x="118546" y="3892734"/>
            <a:ext cx="1576093" cy="1638246"/>
          </a:xfrm>
          <a:prstGeom prst="homePlat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ea typeface="Open Sans Condensed" panose="020B0604020202020204" pitchFamily="34" charset="0"/>
                <a:cs typeface="Arial" pitchFamily="34" charset="0"/>
              </a:rPr>
              <a:t>«Знай своего клиента»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ятиугольник 96"/>
          <p:cNvSpPr/>
          <p:nvPr/>
        </p:nvSpPr>
        <p:spPr>
          <a:xfrm flipH="1">
            <a:off x="10416427" y="3806315"/>
            <a:ext cx="1576093" cy="1999744"/>
          </a:xfrm>
          <a:prstGeom prst="homePlate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ea typeface="Open Sans Condensed" panose="020B0604020202020204" pitchFamily="34" charset="0"/>
                <a:cs typeface="Arial" pitchFamily="34" charset="0"/>
              </a:rPr>
              <a:t>«Знай своего клиента» и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«Знай платежи (операции) своего клиента»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819814" y="2220044"/>
            <a:ext cx="1191838" cy="5307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Минфин России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687349" y="2220044"/>
            <a:ext cx="1191838" cy="5307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58" tIns="45624" rIns="91258" bIns="45624"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 России</a:t>
            </a:r>
          </a:p>
        </p:txBody>
      </p: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>
          <a:xfrm>
            <a:off x="9309920" y="6287315"/>
            <a:ext cx="2742843" cy="365210"/>
          </a:xfrm>
        </p:spPr>
        <p:txBody>
          <a:bodyPr/>
          <a:lstStyle/>
          <a:p>
            <a:pPr>
              <a:defRPr/>
            </a:pPr>
            <a:fld id="{EB139231-9BBC-4768-A59B-0FEB6947BADB}" type="slidenum">
              <a:rPr lang="ru-RU" b="1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545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2604362"/>
              </p:ext>
            </p:extLst>
          </p:nvPr>
        </p:nvGraphicFramePr>
        <p:xfrm>
          <a:off x="29470" y="4555203"/>
          <a:ext cx="12018271" cy="120676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691505"/>
                <a:gridCol w="216718"/>
                <a:gridCol w="3463772"/>
                <a:gridCol w="3879424"/>
                <a:gridCol w="3766852"/>
              </a:tblGrid>
              <a:tr h="1206765"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Риски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ctr"/>
                      <a:endParaRPr lang="ru-RU" sz="12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vert="vert27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5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anchor="ctr">
                    <a:noFill/>
                  </a:tcPr>
                </a:tc>
                <a:tc>
                  <a:txBody>
                    <a:bodyPr/>
                    <a:lstStyle/>
                    <a:p>
                      <a:pPr marL="72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ru-RU" sz="9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kumimoji="0" lang="ru-RU" sz="9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необоснованного планирования расходов бюджета;               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ru-RU" sz="900" b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Риск неисполнения / ненадлежащего исполнения государственного контракта, завышения цен, срыва сроков исполнения обязательств; 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7. Риск вывода средств бюджетов через счета фиктивных компаний;  </a:t>
                      </a:r>
                    </a:p>
                    <a:p>
                      <a:pPr marL="72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68580" marR="68580" marT="34291" marB="3429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kumimoji="0" lang="ru-RU" sz="9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Риск неэффективного использования бюджетных средств; </a:t>
                      </a:r>
                    </a:p>
                    <a:p>
                      <a:pPr marL="72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5. Риск сговора участников закупки (исполнителя, соисполнителя;)</a:t>
                      </a:r>
                    </a:p>
                    <a:p>
                      <a:pPr marL="72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8. Риск причастности участников закупки (исполнителя, соисполнителя) к преступной деятельности;</a:t>
                      </a:r>
                    </a:p>
                  </a:txBody>
                  <a:tcPr marL="68580" marR="68580" marT="34291" marB="3429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Риск </a:t>
                      </a:r>
                      <a:r>
                        <a:rPr kumimoji="0" lang="ru-RU" sz="900" b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недостижения</a:t>
                      </a:r>
                      <a:r>
                        <a:rPr kumimoji="0" lang="ru-RU" sz="9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запланированных показателей; 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Риск неустойчивого финансового состояния (платежеспособности), недобросовестности, «Сомнительной репутации» участника закупки;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 Риск системного характера (неспособность одного участника закупки выполнить свои обязательства может привести к неспособности других участников закупки выполнять обязательства в срок).</a:t>
                      </a:r>
                    </a:p>
                  </a:txBody>
                  <a:tcPr marL="68580" marR="68580" marT="34291" marB="34291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ятиугольник 11"/>
          <p:cNvSpPr/>
          <p:nvPr/>
        </p:nvSpPr>
        <p:spPr>
          <a:xfrm rot="16200000">
            <a:off x="5963560" y="567690"/>
            <a:ext cx="1418052" cy="10598648"/>
          </a:xfrm>
          <a:prstGeom prst="homePlate">
            <a:avLst/>
          </a:prstGeom>
          <a:solidFill>
            <a:srgbClr val="D0D8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1291" tIns="45640" rIns="91291" bIns="45640" rtlCol="0" anchor="ctr"/>
          <a:lstStyle/>
          <a:p>
            <a:pPr algn="ctr"/>
            <a:endParaRPr lang="ru-RU" sz="11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1708" y="382564"/>
            <a:ext cx="11119536" cy="500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1" tIns="45640" rIns="91291" bIns="45640" rtlCol="0" anchor="ctr"/>
          <a:lstStyle/>
          <a:p>
            <a:pPr algn="ctr"/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095871" y="247611"/>
            <a:ext cx="7849799" cy="493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614" tIns="38810" rIns="77614" bIns="38810">
            <a:spAutoFit/>
          </a:bodyPr>
          <a:lstStyle/>
          <a:p>
            <a:pPr algn="r" eaLnBrk="0" hangingPunct="0"/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РИСК-ОРИЕНТИРОВАННАЯ ЦЕЛЕВАЯ МОДЕЛЬ БЮДЖЕТНОГО МОНИТОРИНГА </a:t>
            </a:r>
          </a:p>
          <a:p>
            <a:pPr algn="r" eaLnBrk="0" hangingPunct="0"/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 ОСУЩЕСТВЛЕНИИ ГОСУДАРСТВЕННЫХ ЗАКУПОК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88022" y="4400429"/>
            <a:ext cx="514268" cy="1114561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" name="Прямоугольник 14"/>
          <p:cNvSpPr/>
          <p:nvPr/>
        </p:nvSpPr>
        <p:spPr>
          <a:xfrm>
            <a:off x="125749" y="5625727"/>
            <a:ext cx="660041" cy="1125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291" tIns="45640" rIns="91291" bIns="45640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управления рисками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7356554"/>
              </p:ext>
            </p:extLst>
          </p:nvPr>
        </p:nvGraphicFramePr>
        <p:xfrm>
          <a:off x="785775" y="883507"/>
          <a:ext cx="11255132" cy="3634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51731"/>
                <a:gridCol w="289631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251004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2609787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929662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</a:p>
                  </a:txBody>
                  <a:tcPr marL="91428" marR="91428" marT="45731" marB="45731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</a:t>
                      </a: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ГК (контракта)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82888" algn="l"/>
                        </a:tabLst>
                        <a:defRPr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1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 (контракта)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IV.</a:t>
                      </a:r>
                      <a:endParaRPr lang="ru-RU" sz="11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Подтверждение достоверности данных РД,  правильности организации и ведения раздельного учета</a:t>
                      </a: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64942">
                <a:tc>
                  <a:txBody>
                    <a:bodyPr/>
                    <a:lstStyle/>
                    <a:p>
                      <a:pPr lvl="0" algn="ctr"/>
                      <a:r>
                        <a:rPr lang="ru-RU" sz="11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</a:t>
                      </a:r>
                    </a:p>
                  </a:txBody>
                  <a:tcPr marL="91428" marR="91428" marT="45731" marB="45731"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обоснование бюджетных ассигнований;</a:t>
                      </a:r>
                    </a:p>
                    <a:p>
                      <a:pPr marL="0" lvl="0" algn="l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план закупок;</a:t>
                      </a:r>
                    </a:p>
                    <a:p>
                      <a:pPr marL="0" lvl="0" indent="0" algn="l">
                        <a:buFontTx/>
                        <a:buNone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план–график  закупок;</a:t>
                      </a:r>
                    </a:p>
                    <a:p>
                      <a:pPr marL="0" lvl="0" indent="0" algn="l">
                        <a:buFontTx/>
                        <a:buNone/>
                      </a:pPr>
                      <a:r>
                        <a:rPr lang="ru-RU" sz="11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документы обоснования начальной (максимальной) цены ГК (контракта) </a:t>
                      </a:r>
                      <a:br>
                        <a:rPr lang="ru-RU" sz="11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1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(НМЦК),</a:t>
                      </a:r>
                      <a:r>
                        <a:rPr lang="ru-RU" sz="1100" kern="1200" baseline="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цены ГК с единственным поставщиком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извещение об  осуществлении закупки;</a:t>
                      </a:r>
                    </a:p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документация о закупке (в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проект ГК (контракта);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плановая расходная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декларация  (РД)</a:t>
                      </a:r>
                    </a:p>
                  </a:txBody>
                  <a:tcPr marL="91428" marR="91428" marT="45731" marB="45731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ГК (контракт);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акты приемки ТРУ, др.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документы в соответствии с данными раздельного учета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фактическая РД;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данные раздельного учета</a:t>
                      </a:r>
                    </a:p>
                  </a:txBody>
                  <a:tcPr marL="91428" marR="91428" marT="45731" marB="45731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ГК (контракт);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фактическая РД;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регистры бухгалтерского учета;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первичные учетные документы;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управленческая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отчетность;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документ учетной политики</a:t>
                      </a:r>
                    </a:p>
                  </a:txBody>
                  <a:tcPr marL="91428" marR="91428" marT="45731" marB="45731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7906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ГИИС «Электронный бюджет»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 ФКС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источники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ГИИС «Электронный бюджет»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 ФКС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ППО АСФК </a:t>
                      </a:r>
                      <a:b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ГИИС «Электронный бюджет»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ЕИС ФКС</a:t>
                      </a:r>
                    </a:p>
                  </a:txBody>
                  <a:tcPr marL="91428" marR="91428" marT="45731" marB="4573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ППО АСФК, документы-основания, РД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данные раздельного учета,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данные бухгалтерских регистров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2176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vert="vert27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ФОИВ, МФ РФ,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Росфинмониторинг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1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ФАС России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 ФАС России, </a:t>
                      </a:r>
                    </a:p>
                    <a:p>
                      <a:pPr algn="ctr"/>
                      <a:r>
                        <a:rPr lang="ru-RU" sz="11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Минэкономразвития России,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Росфинмониторинг</a:t>
                      </a:r>
                      <a:endParaRPr lang="ru-RU" sz="1100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 ФНС России,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Росфинмониторинг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1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осзаказчик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(заказчик),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 (соисполнители) ГК (контракта)  </a:t>
                      </a:r>
                    </a:p>
                  </a:txBody>
                  <a:tcPr marL="91428" marR="91428" marT="45731" marB="4573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ФК,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ФНС России, </a:t>
                      </a:r>
                    </a:p>
                    <a:p>
                      <a:pPr algn="ctr"/>
                      <a:r>
                        <a:rPr lang="ru-RU" sz="11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Росфинмониторинг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исполнители (соисполнители) ГК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8" marR="91428" marT="45731" marB="45731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8235" y="5770111"/>
            <a:ext cx="628106" cy="9990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988024" y="5734055"/>
            <a:ext cx="3323211" cy="8153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1" tIns="45640" rIns="91291" bIns="45640" rtlCol="0" anchor="ctr"/>
          <a:lstStyle/>
          <a:p>
            <a:pPr indent="-171406">
              <a:buFontTx/>
              <a:buChar char="-"/>
            </a:pPr>
            <a:endParaRPr lang="ru-RU" sz="11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универсального  передаточного документа, ГК (контракта);</a:t>
            </a:r>
          </a:p>
          <a:p>
            <a:pPr>
              <a:lnSpc>
                <a:spcPct val="150000"/>
              </a:lnSpc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реестра потенциальных исполнителей;</a:t>
            </a:r>
          </a:p>
          <a:p>
            <a:pPr>
              <a:lnSpc>
                <a:spcPct val="150000"/>
              </a:lnSpc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схем кооперации;</a:t>
            </a:r>
          </a:p>
          <a:p>
            <a:pPr marL="171406" indent="-171406">
              <a:lnSpc>
                <a:spcPct val="150000"/>
              </a:lnSpc>
              <a:buFontTx/>
              <a:buChar char="-"/>
            </a:pPr>
            <a:endParaRPr lang="ru-RU" sz="11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90066" y="5328310"/>
            <a:ext cx="4959544" cy="1125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1" tIns="45640" rIns="91291" bIns="45640" rtlCol="0" anchor="ctr"/>
          <a:lstStyle/>
          <a:p>
            <a:pPr>
              <a:defRPr/>
            </a:pPr>
            <a:endParaRPr lang="ru-RU" sz="11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11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реестра отказов (в открытии отдельных  лицевых счетов, в платежах);</a:t>
            </a:r>
          </a:p>
          <a:p>
            <a:pPr>
              <a:buFontTx/>
              <a:buChar char="-"/>
              <a:defRPr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реестра контрактов соисполнителей, включающий сведения о контрактах и их исполнении;</a:t>
            </a:r>
          </a:p>
          <a:p>
            <a:pPr>
              <a:buFontTx/>
              <a:buChar char="-"/>
              <a:defRPr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еестра получателей социального обеспечения (ЕГИССО);</a:t>
            </a:r>
          </a:p>
          <a:p>
            <a:pPr>
              <a:buFontTx/>
              <a:buChar char="-"/>
              <a:defRPr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реестра конечных получателей субсидий</a:t>
            </a:r>
            <a:endParaRPr lang="ru-RU" sz="11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66627" y="5259992"/>
            <a:ext cx="3846881" cy="480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1" tIns="45640" rIns="91291" bIns="45640" rtlCol="0" anchor="ctr"/>
          <a:lstStyle/>
          <a:p>
            <a:pPr algn="ctr"/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информационных систем в целях формирования и обработки информации:</a:t>
            </a:r>
            <a:endParaRPr lang="ru-RU" sz="11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9506" y="1383447"/>
            <a:ext cx="314154" cy="2533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1291" tIns="45640" rIns="91291" bIns="45640"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Идентификация рисков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27305" y="2150837"/>
            <a:ext cx="476262" cy="9990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598173" y="6379390"/>
            <a:ext cx="274988" cy="287923"/>
          </a:xfrm>
        </p:spPr>
        <p:txBody>
          <a:bodyPr/>
          <a:lstStyle/>
          <a:p>
            <a:pPr>
              <a:defRPr/>
            </a:pPr>
            <a:fld id="{EB139231-9BBC-4768-A59B-0FEB6947BADB}" type="slidenum">
              <a:rPr lang="ru-RU" b="1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600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0264" y="6357822"/>
            <a:ext cx="703170" cy="365210"/>
          </a:xfrm>
        </p:spPr>
        <p:txBody>
          <a:bodyPr/>
          <a:lstStyle/>
          <a:p>
            <a:pPr>
              <a:defRPr/>
            </a:pPr>
            <a:fld id="{562AE6EC-6F6C-4FCD-A5B8-0B104FFF4DBF}" type="slidenum">
              <a:rPr lang="ru-RU" b="1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6853" y="981523"/>
            <a:ext cx="11401965" cy="5583946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glow rad="88900">
              <a:schemeClr val="accent3">
                <a:satMod val="175000"/>
                <a:alpha val="39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0" rIns="35926" bIns="35926" rtlCol="0" anchor="t" anchorCtr="0">
            <a:noAutofit/>
          </a:bodyPr>
          <a:lstStyle/>
          <a:p>
            <a:pPr algn="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Контур жизненного цикла бюджетных средств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72762" y="5013970"/>
            <a:ext cx="9286940" cy="590883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  <a:alpha val="73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19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Стратегический уровень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1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70670" y="4215618"/>
            <a:ext cx="9215502" cy="582333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  <a:alpha val="73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19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Тактический уровень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308864" y="3286920"/>
            <a:ext cx="9215502" cy="574924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  <a:alpha val="73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19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Операционный уровень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591151" y="1341567"/>
            <a:ext cx="5934483" cy="1828811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1500" b="1" u="sng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ЗАДАЧИ,  РЕШАЕМЫЕ  ДЛЯ   ДОСТИЖЕНИЯ   ЦЕЛИ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Недопущение нарушений бюджетного и смежного законодательства.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Недопущение сомнительных операций.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Обеспечение </a:t>
            </a:r>
            <a:r>
              <a:rPr lang="en-US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Anti – Fraud,  Compliance Control</a:t>
            </a:r>
            <a:r>
              <a:rPr lang="ru-RU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500" b="1" dirty="0">
              <a:solidFill>
                <a:srgbClr val="44546A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Оценка целесообразности бюджетных расходов.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ru-RU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Определение статуса достижения  заданных показателей стратегических целей.</a:t>
            </a:r>
            <a:r>
              <a:rPr lang="en-US" sz="15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500" b="1" dirty="0">
              <a:solidFill>
                <a:srgbClr val="44546A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2600" y="1269559"/>
            <a:ext cx="4776914" cy="1800199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1900" b="1" u="sng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ЦЕЛЬ БЮДЖЕТНОГО МОНИТОРИНГА</a:t>
            </a:r>
          </a:p>
          <a:p>
            <a:pPr defTabSz="914044" fontAlgn="base">
              <a:spcBef>
                <a:spcPct val="0"/>
              </a:spcBef>
              <a:spcAft>
                <a:spcPct val="0"/>
              </a:spcAft>
            </a:pPr>
            <a:endParaRPr lang="ru-RU" sz="1900" b="1" dirty="0">
              <a:solidFill>
                <a:srgbClr val="44546A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19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Своевременное выявление рисков при использовании бюджетных средств для предупреждения и предотвращения финансовых нарушений.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31110" y="206028"/>
            <a:ext cx="6616045" cy="676975"/>
          </a:xfrm>
          <a:prstGeom prst="rect">
            <a:avLst/>
          </a:prstGeom>
          <a:noFill/>
        </p:spPr>
        <p:txBody>
          <a:bodyPr wrap="square" lIns="91258" tIns="45624" rIns="91258" bIns="45624" rtlCol="0">
            <a:sp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9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ФУНКЦИОНАЛЬНАЯ ЦЕЛЕВАЯ МОДЕЛЬ БЮДЖЕТНОГО МОНИТОРИНГА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83037" y="5842374"/>
            <a:ext cx="6355449" cy="467740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1900" b="1" dirty="0">
                <a:solidFill>
                  <a:srgbClr val="44546A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Межведомственное взаимодействие</a:t>
            </a:r>
          </a:p>
        </p:txBody>
      </p:sp>
    </p:spTree>
    <p:extLst>
      <p:ext uri="{BB962C8B-B14F-4D97-AF65-F5344CB8AC3E}">
        <p14:creationId xmlns:p14="http://schemas.microsoft.com/office/powerpoint/2010/main" xmlns="" val="182183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0264" y="6357822"/>
            <a:ext cx="703170" cy="365210"/>
          </a:xfrm>
        </p:spPr>
        <p:txBody>
          <a:bodyPr/>
          <a:lstStyle/>
          <a:p>
            <a:pPr>
              <a:defRPr/>
            </a:pPr>
            <a:fld id="{562AE6EC-6F6C-4FCD-A5B8-0B104FFF4DBF}" type="slidenum">
              <a:rPr lang="ru-RU" b="1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85" y="1358093"/>
            <a:ext cx="11106107" cy="4786345"/>
          </a:xfrm>
          <a:prstGeom prst="roundRect">
            <a:avLst>
              <a:gd name="adj" fmla="val 0"/>
            </a:avLst>
          </a:prstGeom>
          <a:solidFill>
            <a:schemeClr val="bg2">
              <a:alpha val="73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endParaRPr lang="ru-RU" sz="20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Операционный уровень</a:t>
            </a:r>
          </a:p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endParaRPr lang="ru-RU" sz="20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Реализация принципа «Знай своего клиента»  (Многоаспектный анализ статуса и деятельности клиентов, формирование дел клиентов).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Реализация принципа «Знай платежи (операции) своего клиента»  (отслеживание операций,  маркировка сомнительных платежей).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Риск – ориентированный подход при санкционировании расходов.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Отслеживание своевременности и качества выполнения операций ФК (ПОВАК).</a:t>
            </a:r>
          </a:p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95011" y="429400"/>
            <a:ext cx="7480715" cy="461532"/>
          </a:xfrm>
          <a:prstGeom prst="rect">
            <a:avLst/>
          </a:prstGeom>
          <a:noFill/>
        </p:spPr>
        <p:txBody>
          <a:bodyPr wrap="square" lIns="91258" tIns="45624" rIns="91258" bIns="45624" rtlCol="0">
            <a:sp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altLang="ru-RU" sz="19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ОПЕРАЦИОННЫЙ УРОВЕНЬ БЮДЖЕТНОГО МОНИТОРИНГА</a:t>
            </a:r>
          </a:p>
        </p:txBody>
      </p:sp>
    </p:spTree>
    <p:extLst>
      <p:ext uri="{BB962C8B-B14F-4D97-AF65-F5344CB8AC3E}">
        <p14:creationId xmlns:p14="http://schemas.microsoft.com/office/powerpoint/2010/main" xmlns="" val="130720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0264" y="6357822"/>
            <a:ext cx="703170" cy="365210"/>
          </a:xfrm>
        </p:spPr>
        <p:txBody>
          <a:bodyPr/>
          <a:lstStyle/>
          <a:p>
            <a:pPr>
              <a:defRPr/>
            </a:pPr>
            <a:fld id="{562AE6EC-6F6C-4FCD-A5B8-0B104FFF4DBF}" type="slidenum">
              <a:rPr lang="ru-RU" b="1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4485" y="1215219"/>
            <a:ext cx="11106107" cy="5214974"/>
          </a:xfrm>
          <a:prstGeom prst="roundRect">
            <a:avLst>
              <a:gd name="adj" fmla="val 0"/>
            </a:avLst>
          </a:prstGeom>
          <a:solidFill>
            <a:schemeClr val="bg2">
              <a:alpha val="73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glow rad="101600">
              <a:schemeClr val="accent1">
                <a:satMod val="175000"/>
                <a:alpha val="33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5926" tIns="35926" rIns="35926" bIns="35926" rtlCol="0" anchor="t" anchorCtr="0">
            <a:no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endParaRPr lang="ru-RU" sz="12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Тактический уровень</a:t>
            </a:r>
          </a:p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endParaRPr lang="ru-RU" sz="2000" b="1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Выявление: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рисков  клиентов и проводимым ими операций;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схем сомнительных операций; 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сомнительных схем заключения и исполнения контрактов (договоров).  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(формирование классификатора рисков, библиотек сомнительных операций,  сомнительных схем).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Разработка мер реагирования (формирование библиотеки мер реагирования).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Разработка инструментов бюджетного мониторинга (формирование библиотеки инструментов бюджетного мониторинга).</a:t>
            </a: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386" indent="-171386" defTabSz="914044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Формирование предложений по изменению бюджетного и смежного законодательства, нормативных правовых актов.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95011" y="429400"/>
            <a:ext cx="7180711" cy="461532"/>
          </a:xfrm>
          <a:prstGeom prst="rect">
            <a:avLst/>
          </a:prstGeom>
          <a:noFill/>
        </p:spPr>
        <p:txBody>
          <a:bodyPr wrap="square" lIns="91258" tIns="45624" rIns="91258" bIns="45624" rtlCol="0">
            <a:spAutoFit/>
          </a:bodyPr>
          <a:lstStyle/>
          <a:p>
            <a:pPr algn="ctr" defTabSz="914044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altLang="ru-RU" sz="19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ТАКТИЧЕСКИЙ УРОВЕНЬ БЮДЖЕТНОГО МОНИТОРИНГА</a:t>
            </a:r>
          </a:p>
        </p:txBody>
      </p:sp>
    </p:spTree>
    <p:extLst>
      <p:ext uri="{BB962C8B-B14F-4D97-AF65-F5344CB8AC3E}">
        <p14:creationId xmlns:p14="http://schemas.microsoft.com/office/powerpoint/2010/main" xmlns="" val="121393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29625</TotalTime>
  <Words>2050</Words>
  <Application>Microsoft Office PowerPoint</Application>
  <PresentationFormat>Произвольный</PresentationFormat>
  <Paragraphs>511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Тема Office</vt:lpstr>
      <vt:lpstr>1_Тема Office</vt:lpstr>
      <vt:lpstr>2_Тема Office</vt:lpstr>
      <vt:lpstr>3_Тема Office</vt:lpstr>
      <vt:lpstr>Слайд 1</vt:lpstr>
      <vt:lpstr>Слайд 2</vt:lpstr>
      <vt:lpstr>Слайд 3</vt:lpstr>
      <vt:lpstr>Слайд 4</vt:lpstr>
      <vt:lpstr>Слайд 5</vt:lpstr>
      <vt:lpstr>РИСК-ОРИЕНТИРОВАННАЯ ЦЕЛЕВАЯ МОДЕЛЬ БЮДЖЕТНОГО МОНИТОРИНГА  ПРИ ОСУЩЕСТВЛЕНИИ ГОСУДАРСТВЕННЫХ ЗАКУПОК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Шамьюнов Марат Маратович</dc:creator>
  <cp:lastModifiedBy>Андрей Мальцев</cp:lastModifiedBy>
  <cp:revision>1589</cp:revision>
  <cp:lastPrinted>2018-09-18T07:19:41Z</cp:lastPrinted>
  <dcterms:created xsi:type="dcterms:W3CDTF">2016-03-17T09:44:54Z</dcterms:created>
  <dcterms:modified xsi:type="dcterms:W3CDTF">2018-09-18T12:54:34Z</dcterms:modified>
</cp:coreProperties>
</file>