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84" r:id="rId2"/>
    <p:sldId id="368" r:id="rId3"/>
    <p:sldId id="369" r:id="rId4"/>
    <p:sldId id="370" r:id="rId5"/>
    <p:sldId id="371" r:id="rId6"/>
    <p:sldId id="372" r:id="rId7"/>
    <p:sldId id="393" r:id="rId8"/>
    <p:sldId id="387" r:id="rId9"/>
    <p:sldId id="388" r:id="rId10"/>
    <p:sldId id="389" r:id="rId11"/>
    <p:sldId id="378" r:id="rId12"/>
    <p:sldId id="379" r:id="rId13"/>
    <p:sldId id="394" r:id="rId14"/>
    <p:sldId id="377" r:id="rId15"/>
    <p:sldId id="395" r:id="rId16"/>
    <p:sldId id="382" r:id="rId17"/>
    <p:sldId id="390" r:id="rId18"/>
    <p:sldId id="391" r:id="rId19"/>
    <p:sldId id="392" r:id="rId20"/>
    <p:sldId id="396" r:id="rId21"/>
    <p:sldId id="328" r:id="rId22"/>
  </p:sldIdLst>
  <p:sldSz cx="9144000" cy="6858000" type="screen4x3"/>
  <p:notesSz cx="6794500" cy="99314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045962"/>
    <a:srgbClr val="008000"/>
    <a:srgbClr val="C5DAE7"/>
    <a:srgbClr val="DDDDDD"/>
    <a:srgbClr val="DEFBFE"/>
    <a:srgbClr val="000066"/>
    <a:srgbClr val="014B6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34566" autoAdjust="0"/>
    <p:restoredTop sz="82172" autoAdjust="0"/>
  </p:normalViewPr>
  <p:slideViewPr>
    <p:cSldViewPr>
      <p:cViewPr varScale="1">
        <p:scale>
          <a:sx n="111" d="100"/>
          <a:sy n="111" d="100"/>
        </p:scale>
        <p:origin x="-15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>
            <a:lvl1pPr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>
            <a:lvl1pPr algn="r"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fld id="{13CA60D6-CF7E-4E70-8FC7-C378ACD34FC4}" type="datetimeFigureOut">
              <a:rPr lang="ru-RU"/>
              <a:pPr>
                <a:defRPr/>
              </a:pPr>
              <a:t>10.09.2014</a:t>
            </a:fld>
            <a:endParaRPr lang="ru-RU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b" anchorCtr="0" compatLnSpc="1">
            <a:prstTxWarp prst="textNoShape">
              <a:avLst/>
            </a:prstTxWarp>
          </a:bodyPr>
          <a:lstStyle>
            <a:lvl1pPr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b" anchorCtr="0" compatLnSpc="1">
            <a:prstTxWarp prst="textNoShape">
              <a:avLst/>
            </a:prstTxWarp>
          </a:bodyPr>
          <a:lstStyle>
            <a:lvl1pPr algn="r"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fld id="{2F25EE93-69F9-45D3-9282-EA638CF9B7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4943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894DEF-68FB-405E-9D76-8ABA8A47F42A}" type="slidenum">
              <a:rPr lang="ru-RU" altLang="ru-RU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B406E-AE63-40A0-B03A-C88C3F804B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3782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C8DC2-93AB-412B-8903-797538F720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320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FDE9A-AFAC-4DF6-83C9-97A898C647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2096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F3031-9BA5-4CC1-A3D3-7BA1B64BE6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506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B5B3F-670B-4735-BA74-6189EB34C2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4680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17831-8FCD-41F3-8E81-5B3223D59C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8500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B0A9D-607F-4C9F-8560-7D41A190D4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0245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44B4C-6E07-498E-A534-42CCFCD166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210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7C628-B9BE-42E0-9F0F-473FC6681B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093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B9794-4CC1-4699-AC48-2885840D71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5895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6D90B-FC5E-42B3-A57D-77527A204B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0640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35E2-3660-46E7-A0F2-35AAD472A6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750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0768F8-9D36-4283-9A29-83059C05E4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539750" y="2852738"/>
            <a:ext cx="8137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b="1" u="sng" dirty="0">
              <a:latin typeface="Times New Roman" pitchFamily="18" charset="0"/>
            </a:endParaRP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713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 dirty="0">
              <a:latin typeface="Arial" pitchFamily="34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357158" y="1142984"/>
            <a:ext cx="8497887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dirty="0">
                <a:latin typeface="Arial" pitchFamily="34" charset="0"/>
                <a:cs typeface="Arial" pitchFamily="34" charset="0"/>
              </a:rPr>
              <a:t>Актуальные вопросы ведения бюджетного учета по кассовому исполнению федерального бюджета, кассовому обслуживанию исполнения бюджетов бюджетной системы Российской Федерации</a:t>
            </a:r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3095625" y="4724400"/>
            <a:ext cx="60483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>
                <a:latin typeface="Arial" pitchFamily="34" charset="0"/>
              </a:rPr>
              <a:t>Васильев Евгений Николаевич,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>
                <a:latin typeface="Arial" pitchFamily="34" charset="0"/>
              </a:rPr>
              <a:t>начальник отдела методического обеспечения бюджетного учета и отчетности кассового обслуживания </a:t>
            </a:r>
            <a:r>
              <a:rPr lang="ru-RU" altLang="ru-RU" sz="1600" i="1" dirty="0" smtClean="0">
                <a:latin typeface="Arial" pitchFamily="34" charset="0"/>
              </a:rPr>
              <a:t>бюджетов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 smtClean="0">
                <a:latin typeface="Arial" pitchFamily="34" charset="0"/>
              </a:rPr>
              <a:t> </a:t>
            </a:r>
            <a:r>
              <a:rPr lang="ru-RU" altLang="ru-RU" sz="1600" i="1" dirty="0">
                <a:latin typeface="Arial" pitchFamily="34" charset="0"/>
              </a:rPr>
              <a:t>Управления бюджетного учета и отчетности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>
                <a:latin typeface="Arial" pitchFamily="34" charset="0"/>
              </a:rPr>
              <a:t> Федерального </a:t>
            </a:r>
            <a:r>
              <a:rPr lang="ru-RU" altLang="ru-RU" sz="1600" i="1" dirty="0" smtClean="0">
                <a:latin typeface="Arial" pitchFamily="34" charset="0"/>
              </a:rPr>
              <a:t>казначейства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 smtClean="0">
                <a:latin typeface="Arial" pitchFamily="34" charset="0"/>
              </a:rPr>
              <a:t>10 сентября 2014 г.</a:t>
            </a:r>
            <a:endParaRPr lang="ru-RU" altLang="ru-RU" sz="1600" i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877935" y="2301704"/>
            <a:ext cx="3168352" cy="2938557"/>
            <a:chOff x="683568" y="2204864"/>
            <a:chExt cx="3168352" cy="293855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683568" y="2204864"/>
              <a:ext cx="3168352" cy="10984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Отчет о </a:t>
              </a:r>
              <a:r>
                <a:rPr lang="ru-RU" sz="1400" dirty="0">
                  <a:solidFill>
                    <a:schemeClr val="tx1"/>
                  </a:solidFill>
                </a:rPr>
                <a:t>кассовых выбытиях средств федерального бюджета в разрезе получателей средств федерального </a:t>
              </a:r>
              <a:r>
                <a:rPr lang="ru-RU" sz="1400" dirty="0" smtClean="0">
                  <a:solidFill>
                    <a:schemeClr val="tx1"/>
                  </a:solidFill>
                </a:rPr>
                <a:t>бюджета</a:t>
              </a:r>
            </a:p>
            <a:p>
              <a:pPr algn="ctr"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(ф.0521413)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683568" y="3631253"/>
              <a:ext cx="3168352" cy="151216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Отчет о </a:t>
              </a:r>
              <a:r>
                <a:rPr lang="ru-RU" sz="1400" dirty="0">
                  <a:solidFill>
                    <a:schemeClr val="tx1"/>
                  </a:solidFill>
                </a:rPr>
                <a:t>поступлениях </a:t>
              </a:r>
              <a:r>
                <a:rPr lang="ru-RU" sz="1400" dirty="0" smtClean="0">
                  <a:solidFill>
                    <a:schemeClr val="tx1"/>
                  </a:solidFill>
                </a:rPr>
                <a:t>в федеральный </a:t>
              </a:r>
              <a:r>
                <a:rPr lang="ru-RU" sz="1400" dirty="0">
                  <a:solidFill>
                    <a:schemeClr val="tx1"/>
                  </a:solidFill>
                </a:rPr>
                <a:t>бюджет в разрезе администраторов доходов федерального бюджета и администраторов источников финансирования дефицита федерального </a:t>
              </a:r>
              <a:r>
                <a:rPr lang="ru-RU" sz="1400" dirty="0" smtClean="0">
                  <a:solidFill>
                    <a:schemeClr val="tx1"/>
                  </a:solidFill>
                </a:rPr>
                <a:t>бюджета</a:t>
              </a:r>
            </a:p>
            <a:p>
              <a:pPr algn="ctr"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(ф.0531340)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5702471" y="2518165"/>
            <a:ext cx="2520280" cy="24758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Отчет об исполнении бюджета 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 (ф.0503127)</a:t>
            </a:r>
          </a:p>
        </p:txBody>
      </p:sp>
      <p:sp>
        <p:nvSpPr>
          <p:cNvPr id="10" name="Стрелка вниз 9"/>
          <p:cNvSpPr/>
          <p:nvPr/>
        </p:nvSpPr>
        <p:spPr>
          <a:xfrm rot="5953126" flipV="1">
            <a:off x="4603955" y="2404786"/>
            <a:ext cx="442980" cy="89226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4500000" flipV="1">
            <a:off x="4603954" y="4038044"/>
            <a:ext cx="442980" cy="89226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2" name="Picture 2" descr="C:\Users\1\AppData\Local\Microsoft\Windows\Temporary Internet Files\Content.IE5\BB803PUP\MC9003008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2224" y="1426569"/>
            <a:ext cx="1400773" cy="87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531353" y="260648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Особенности проверки органами Федерального казначейства Отчета ф. 0503127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721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87215" y="188640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Особенности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отражения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операций на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лицевых счетах АДБ и АИФДБ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 rot="2700000" flipV="1">
            <a:off x="2689329" y="2844350"/>
            <a:ext cx="214669" cy="623579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214282" y="2931212"/>
            <a:ext cx="2291301" cy="15716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1. Учетные данные по лицевому счету АДБ, АИФДБ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4" name="Стрелка вниз 33"/>
          <p:cNvSpPr/>
          <p:nvPr/>
        </p:nvSpPr>
        <p:spPr>
          <a:xfrm rot="8100000" flipV="1">
            <a:off x="2703495" y="3838613"/>
            <a:ext cx="214669" cy="66364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143240" y="1931080"/>
            <a:ext cx="2487687" cy="13611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2. Поступления, зачисленные на счета № 40101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143240" y="3788468"/>
            <a:ext cx="2487687" cy="14967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4. Поступления, зачисленные на счета бюджетов, минуя счета № 40101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 rot="5400000" flipV="1">
            <a:off x="5919463" y="2298129"/>
            <a:ext cx="214669" cy="623579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 rot="5400000" flipV="1">
            <a:off x="5919463" y="4226955"/>
            <a:ext cx="214669" cy="623579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429388" y="1931080"/>
            <a:ext cx="2487687" cy="136112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3. Главная книга по кассовому обслуживанию исполнения федерального бюджета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29388" y="3788468"/>
            <a:ext cx="2487687" cy="149676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5. Главная книга по кассовому исполнению федерального бюджета или кассовому обслуживанию бюджетов бюджетной системы Российской Федерации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1\AppData\Local\Microsoft\Windows\Temporary Internet Files\Content.IE5\MA7JAPQH\MC9004419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3748" y="4646079"/>
            <a:ext cx="972368" cy="1148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7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71604" y="214290"/>
            <a:ext cx="67103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Отражение в бюджетном учете операций при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реорганизации АДБ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и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АИФДБ в рамках одного органа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Федерального казначейства в текущей реализации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 rot="5400000" flipV="1">
            <a:off x="2834234" y="2418416"/>
            <a:ext cx="214669" cy="571504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69801" y="1882453"/>
            <a:ext cx="2291301" cy="15001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1. Реорганизация АДБ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227321" y="1953891"/>
            <a:ext cx="2487687" cy="13611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2. Акт приемки-передачи показателей лицевого счета администратора доходов бюджета при реорганизации (ф.0531774)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227321" y="3811279"/>
            <a:ext cx="2487687" cy="14967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5. Акт приемки-передачи кассовых выплат и поступлений при реорганизации участников бюджетного процесса 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(ф.0531728)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 rot="8100000" flipV="1">
            <a:off x="5916682" y="2724285"/>
            <a:ext cx="214669" cy="623579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 rot="2700000" flipV="1">
            <a:off x="5916682" y="4010169"/>
            <a:ext cx="214669" cy="623579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299155" y="2954023"/>
            <a:ext cx="2487687" cy="136112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3. Главная книга по кассовому обслуживанию исполнения федерального бюджета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9801" y="3811279"/>
            <a:ext cx="2291301" cy="15001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4. Реорганизация АИФДБ</a:t>
            </a:r>
          </a:p>
        </p:txBody>
      </p:sp>
      <p:sp>
        <p:nvSpPr>
          <p:cNvPr id="14" name="Стрелка вниз 13"/>
          <p:cNvSpPr/>
          <p:nvPr/>
        </p:nvSpPr>
        <p:spPr>
          <a:xfrm rot="5400000" flipV="1">
            <a:off x="2834235" y="4204368"/>
            <a:ext cx="214669" cy="57150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2050" name="Picture 2" descr="C:\Users\1\AppData\Local\Microsoft\Windows\Temporary Internet Files\Content.IE5\FUZSU1KV\MC90044193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5388" y="4799063"/>
            <a:ext cx="1055219" cy="101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7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71604" y="214290"/>
            <a:ext cx="67103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Отражение в бюджетном учете операций при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р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еорганизации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АДБ и АИФДБ в рамках одного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органа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Федерального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казначейства в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новой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реализации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13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 rot="2700000" flipV="1">
            <a:off x="2670918" y="2349632"/>
            <a:ext cx="214669" cy="571504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71802" y="1500174"/>
            <a:ext cx="2487687" cy="13611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2. Поступления, зачисленные на счета № 40101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071802" y="3357562"/>
            <a:ext cx="2487687" cy="14967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3. Поступления, зачисленные на счета бюджетов, минуя счета № 40101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2428868"/>
            <a:ext cx="2291301" cy="15001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1. Учетные данные по лицевым счетам АДБ, АИФДБ, подлежащие передаче при реорганизации</a:t>
            </a:r>
          </a:p>
        </p:txBody>
      </p:sp>
      <p:sp>
        <p:nvSpPr>
          <p:cNvPr id="14" name="Стрелка вниз 13"/>
          <p:cNvSpPr/>
          <p:nvPr/>
        </p:nvSpPr>
        <p:spPr>
          <a:xfrm rot="8100000" flipV="1">
            <a:off x="2670917" y="3564079"/>
            <a:ext cx="214669" cy="57150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 rot="5400000" flipV="1">
            <a:off x="5776587" y="1795785"/>
            <a:ext cx="214669" cy="623579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 rot="5400000" flipV="1">
            <a:off x="5776587" y="3724611"/>
            <a:ext cx="214669" cy="623579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215074" y="1428736"/>
            <a:ext cx="2714644" cy="136112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4. На основании </a:t>
            </a:r>
            <a:r>
              <a:rPr lang="ru-RU" sz="1400" u="sng" dirty="0" smtClean="0">
                <a:solidFill>
                  <a:schemeClr val="tx1"/>
                </a:solidFill>
              </a:rPr>
              <a:t>Акта приемки-передачи</a:t>
            </a:r>
            <a:r>
              <a:rPr lang="ru-RU" sz="1400" dirty="0" smtClean="0">
                <a:solidFill>
                  <a:schemeClr val="tx1"/>
                </a:solidFill>
              </a:rPr>
              <a:t> в Главной книге по кассовому обслуживанию исполнения федерального бюджета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286124"/>
            <a:ext cx="2714644" cy="149676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5. На основании </a:t>
            </a:r>
            <a:r>
              <a:rPr lang="ru-RU" sz="1400" u="sng" dirty="0" smtClean="0">
                <a:solidFill>
                  <a:schemeClr val="tx1"/>
                </a:solidFill>
              </a:rPr>
              <a:t>Справки ф.0504833</a:t>
            </a:r>
            <a:r>
              <a:rPr lang="ru-RU" sz="1400" dirty="0" smtClean="0">
                <a:solidFill>
                  <a:schemeClr val="tx1"/>
                </a:solidFill>
              </a:rPr>
              <a:t> в Главной книге по кассовому исполнению федерального бюджета или кассовому обслуживанию бюджетов бюджетной системы Российской Федерации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9113" y="1138980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8660" y="2992364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\AppData\Local\Microsoft\Windows\Temporary Internet Files\Content.IE5\U8JC77T6\MC90029553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1357298"/>
            <a:ext cx="1451763" cy="96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1\AppData\Local\Microsoft\Windows\Temporary Internet Files\Content.IE5\MA7JAPQH\MC900432526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85784" y="5500702"/>
            <a:ext cx="928694" cy="92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500034" y="5500702"/>
            <a:ext cx="8501122" cy="914400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Отражение операций в бюджетном учете: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АДБ, АИФДБ – передающий учетные данные: метод «красное сторно»;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АДБ, АИФДБ – принимающий учетные данные: бухгалтерские записи со знаком «плюс».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7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57158" y="1142984"/>
            <a:ext cx="3643338" cy="52864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Последний день отчетного периода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1142984"/>
            <a:ext cx="3500462" cy="52864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Первый день следующего отчетного периода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70190" y="320057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Отражение в бюджетном учете органов Федерального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казначейства  бюджетных данных в пути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14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Стрелка вниз 45"/>
          <p:cNvSpPr/>
          <p:nvPr/>
        </p:nvSpPr>
        <p:spPr>
          <a:xfrm rot="5400000" flipV="1">
            <a:off x="2750154" y="107310"/>
            <a:ext cx="214669" cy="528641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500694" y="2357430"/>
            <a:ext cx="2928958" cy="7157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Расходное расписание ф.0531722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 rot="10800000" flipV="1">
            <a:off x="6929454" y="5000636"/>
            <a:ext cx="214669" cy="41697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572132" y="3500438"/>
            <a:ext cx="2857520" cy="15001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Зачисление бюджетных данных на лицевые счета распорядителей (получателей) бюджетных средств, администраторов источников финансирования дефицита федерального бюджета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572132" y="5429264"/>
            <a:ext cx="2928958" cy="8572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Дебет 501х6 (503х6)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Кредит 501х2 (501х3, 503х2, 503х3)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42910" y="5429264"/>
            <a:ext cx="2928958" cy="8572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Дебет 501х5 (503х5)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Кредит 501х6 (503х6)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0800000" flipV="1">
            <a:off x="6929454" y="3071810"/>
            <a:ext cx="214669" cy="41697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 rot="16200000" flipV="1">
            <a:off x="4464680" y="3179130"/>
            <a:ext cx="214669" cy="2000294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 rot="10800000" flipV="1">
            <a:off x="2071667" y="4643446"/>
            <a:ext cx="214669" cy="785818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643407" y="1904518"/>
            <a:ext cx="35715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+mj-lt"/>
              </a:rPr>
              <a:t>Расходное расписание, учтенное и отправленное ГРБС (РБС), ГАИФДБ федерального бюджета в отчетном периоде</a:t>
            </a:r>
            <a:endParaRPr lang="ru-RU" sz="1400" dirty="0">
              <a:latin typeface="+mj-lt"/>
            </a:endParaRPr>
          </a:p>
        </p:txBody>
      </p:sp>
      <p:pic>
        <p:nvPicPr>
          <p:cNvPr id="4101" name="Picture 5" descr="C:\Users\1\AppData\Local\Microsoft\Windows\Temporary Internet Files\Content.IE5\U8JC77T6\MC9002054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188" y="1512430"/>
            <a:ext cx="1341419" cy="133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642910" y="3786190"/>
            <a:ext cx="2928958" cy="85725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Отражение бюджетных данных в пути на основании </a:t>
            </a:r>
            <a:r>
              <a:rPr lang="ru-RU" sz="1400" u="sng" dirty="0" smtClean="0">
                <a:solidFill>
                  <a:schemeClr val="tx1"/>
                </a:solidFill>
              </a:rPr>
              <a:t>Справки ф.0504833</a:t>
            </a:r>
            <a:r>
              <a:rPr lang="ru-RU" sz="1400" dirty="0" smtClean="0">
                <a:solidFill>
                  <a:schemeClr val="tx1"/>
                </a:solidFill>
              </a:rPr>
              <a:t> последним днем отчетного периода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2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188" y="3467732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684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99471" y="1305633"/>
            <a:ext cx="7979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Письмо </a:t>
            </a:r>
            <a:r>
              <a:rPr lang="ru-RU" dirty="0"/>
              <a:t>Федерального </a:t>
            </a:r>
            <a:r>
              <a:rPr lang="ru-RU" dirty="0" smtClean="0"/>
              <a:t>казначейства от </a:t>
            </a:r>
            <a:r>
              <a:rPr lang="ru-RU" dirty="0"/>
              <a:t>05.06.2014 </a:t>
            </a:r>
            <a:r>
              <a:rPr lang="ru-RU" dirty="0" smtClean="0"/>
              <a:t>№ 42-7.4-05/2.2-357.</a:t>
            </a:r>
            <a:endParaRPr lang="ru-RU" dirty="0"/>
          </a:p>
        </p:txBody>
      </p:sp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15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00166" y="214290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Порядок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ведения органами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Федерального казначейства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бюджетного учета операций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со средствами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иных организаций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3215" y="2204864"/>
            <a:ext cx="76915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dirty="0" smtClean="0"/>
              <a:t>Операции, проводимые </a:t>
            </a:r>
            <a:r>
              <a:rPr lang="ru-RU" dirty="0"/>
              <a:t>иными организациями с субсидиями на осуществление капитальных вложений в объекты капитального строительства государственной (муниципальной) собственности и приобретение объектов недвижимого имущества в государственную (муниципальную) собственность </a:t>
            </a:r>
            <a:r>
              <a:rPr lang="ru-RU" dirty="0" smtClean="0"/>
              <a:t>отражаются по </a:t>
            </a:r>
            <a:r>
              <a:rPr lang="ru-RU" dirty="0"/>
              <a:t>счетам бюджетного </a:t>
            </a:r>
            <a:r>
              <a:rPr lang="ru-RU" dirty="0" smtClean="0"/>
              <a:t>учета</a:t>
            </a:r>
          </a:p>
          <a:p>
            <a:pPr indent="357188"/>
            <a:r>
              <a:rPr lang="ru-RU" dirty="0" smtClean="0"/>
              <a:t>030715000, 021100000, 021200000, 030800000, 030900000</a:t>
            </a:r>
          </a:p>
          <a:p>
            <a:pPr indent="357188"/>
            <a:r>
              <a:rPr lang="ru-RU" dirty="0" smtClean="0"/>
              <a:t>с </a:t>
            </a:r>
            <a:r>
              <a:rPr lang="ru-RU" dirty="0"/>
              <a:t>указанием в первых трех разрядах номеров счетов бюджетного учета кода главного распорядителя средств бюджета, осуществляющего предоставление указанной субсидии иной организации, и в восемнадцатом разряде - кода вида финансового обеспечения "9".</a:t>
            </a:r>
          </a:p>
        </p:txBody>
      </p:sp>
      <p:pic>
        <p:nvPicPr>
          <p:cNvPr id="1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517232"/>
            <a:ext cx="714380" cy="71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71604" y="214290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Отмена сверки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Ведомости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учета невыясненных поступлений (ф.0531456)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по счету № 40101 с Главной книгой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(ф.0504072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16</a:t>
            </a:fld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593308" y="2529617"/>
            <a:ext cx="5978219" cy="1795070"/>
            <a:chOff x="1689338" y="2684932"/>
            <a:chExt cx="5978219" cy="1512169"/>
          </a:xfrm>
        </p:grpSpPr>
        <p:sp>
          <p:nvSpPr>
            <p:cNvPr id="4" name="Document"/>
            <p:cNvSpPr>
              <a:spLocks noEditPoints="1" noChangeArrowheads="1"/>
            </p:cNvSpPr>
            <p:nvPr/>
          </p:nvSpPr>
          <p:spPr bwMode="auto">
            <a:xfrm>
              <a:off x="1689338" y="2684932"/>
              <a:ext cx="1800200" cy="1512168"/>
            </a:xfrm>
            <a:custGeom>
              <a:avLst/>
              <a:gdLst>
                <a:gd name="T0" fmla="*/ 10757 w 21600"/>
                <a:gd name="T1" fmla="*/ 21632 h 21600"/>
                <a:gd name="T2" fmla="*/ 85 w 21600"/>
                <a:gd name="T3" fmla="*/ 10849 h 21600"/>
                <a:gd name="T4" fmla="*/ 10757 w 21600"/>
                <a:gd name="T5" fmla="*/ 81 h 21600"/>
                <a:gd name="T6" fmla="*/ 21706 w 21600"/>
                <a:gd name="T7" fmla="*/ 10652 h 21600"/>
                <a:gd name="T8" fmla="*/ 10757 w 21600"/>
                <a:gd name="T9" fmla="*/ 21632 h 21600"/>
                <a:gd name="T10" fmla="*/ 0 w 21600"/>
                <a:gd name="T11" fmla="*/ 0 h 21600"/>
                <a:gd name="T12" fmla="*/ 21600 w 21600"/>
                <a:gd name="T13" fmla="*/ 0 h 21600"/>
                <a:gd name="T14" fmla="*/ 21600 w 21600"/>
                <a:gd name="T15" fmla="*/ 21600 h 21600"/>
                <a:gd name="T16" fmla="*/ 977 w 21600"/>
                <a:gd name="T17" fmla="*/ 818 h 21600"/>
                <a:gd name="T18" fmla="*/ 20622 w 21600"/>
                <a:gd name="T19" fmla="*/ 1642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ru-RU" sz="1600" dirty="0">
                  <a:solidFill>
                    <a:schemeClr val="tx1"/>
                  </a:solidFill>
                </a:rPr>
                <a:t>Ведомость учета невыясненных поступлений (</a:t>
              </a:r>
              <a:r>
                <a:rPr lang="ru-RU" sz="1600" dirty="0" smtClean="0">
                  <a:solidFill>
                    <a:schemeClr val="tx1"/>
                  </a:solidFill>
                </a:rPr>
                <a:t>ф.0531456</a:t>
              </a:r>
              <a:r>
                <a:rPr lang="ru-RU" sz="1600" dirty="0">
                  <a:solidFill>
                    <a:schemeClr val="tx1"/>
                  </a:solidFill>
                </a:rPr>
                <a:t>) по счету № </a:t>
              </a:r>
              <a:r>
                <a:rPr lang="ru-RU" sz="1600" dirty="0" smtClean="0">
                  <a:solidFill>
                    <a:schemeClr val="tx1"/>
                  </a:solidFill>
                </a:rPr>
                <a:t>40101</a:t>
              </a:r>
              <a:endParaRPr lang="ru-RU" sz="1600" dirty="0">
                <a:solidFill>
                  <a:schemeClr val="tx1"/>
                </a:solidFill>
              </a:endParaRPr>
            </a:p>
          </p:txBody>
        </p:sp>
        <p:sp>
          <p:nvSpPr>
            <p:cNvPr id="8" name="Document"/>
            <p:cNvSpPr>
              <a:spLocks noEditPoints="1" noChangeArrowheads="1"/>
            </p:cNvSpPr>
            <p:nvPr/>
          </p:nvSpPr>
          <p:spPr bwMode="auto">
            <a:xfrm>
              <a:off x="5291293" y="2684933"/>
              <a:ext cx="2376264" cy="1512168"/>
            </a:xfrm>
            <a:custGeom>
              <a:avLst/>
              <a:gdLst>
                <a:gd name="T0" fmla="*/ 10757 w 21600"/>
                <a:gd name="T1" fmla="*/ 21632 h 21600"/>
                <a:gd name="T2" fmla="*/ 85 w 21600"/>
                <a:gd name="T3" fmla="*/ 10849 h 21600"/>
                <a:gd name="T4" fmla="*/ 10757 w 21600"/>
                <a:gd name="T5" fmla="*/ 81 h 21600"/>
                <a:gd name="T6" fmla="*/ 21706 w 21600"/>
                <a:gd name="T7" fmla="*/ 10652 h 21600"/>
                <a:gd name="T8" fmla="*/ 10757 w 21600"/>
                <a:gd name="T9" fmla="*/ 21632 h 21600"/>
                <a:gd name="T10" fmla="*/ 0 w 21600"/>
                <a:gd name="T11" fmla="*/ 0 h 21600"/>
                <a:gd name="T12" fmla="*/ 21600 w 21600"/>
                <a:gd name="T13" fmla="*/ 0 h 21600"/>
                <a:gd name="T14" fmla="*/ 21600 w 21600"/>
                <a:gd name="T15" fmla="*/ 21600 h 21600"/>
                <a:gd name="T16" fmla="*/ 977 w 21600"/>
                <a:gd name="T17" fmla="*/ 818 h 21600"/>
                <a:gd name="T18" fmla="*/ 20622 w 21600"/>
                <a:gd name="T19" fmla="*/ 1642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ru-RU" sz="1600" dirty="0">
                  <a:solidFill>
                    <a:schemeClr val="tx1"/>
                  </a:solidFill>
                </a:rPr>
                <a:t>Главная книга (</a:t>
              </a:r>
              <a:r>
                <a:rPr lang="ru-RU" sz="1600" dirty="0" smtClean="0">
                  <a:solidFill>
                    <a:schemeClr val="tx1"/>
                  </a:solidFill>
                </a:rPr>
                <a:t>ф.0504072</a:t>
              </a:r>
              <a:r>
                <a:rPr lang="ru-RU" sz="1600" dirty="0">
                  <a:solidFill>
                    <a:schemeClr val="tx1"/>
                  </a:solidFill>
                </a:rPr>
                <a:t>) </a:t>
              </a:r>
              <a:r>
                <a:rPr lang="ru-RU" sz="1600" dirty="0" smtClean="0">
                  <a:solidFill>
                    <a:schemeClr val="tx1"/>
                  </a:solidFill>
                </a:rPr>
                <a:t>по кассовому обслуживанию исполнения</a:t>
              </a:r>
            </a:p>
            <a:p>
              <a:pPr algn="ctr">
                <a:defRPr/>
              </a:pPr>
              <a:r>
                <a:rPr lang="ru-RU" sz="1600" dirty="0">
                  <a:solidFill>
                    <a:schemeClr val="tx1"/>
                  </a:solidFill>
                </a:rPr>
                <a:t> </a:t>
              </a:r>
              <a:r>
                <a:rPr lang="ru-RU" sz="1600" dirty="0" smtClean="0">
                  <a:solidFill>
                    <a:schemeClr val="tx1"/>
                  </a:solidFill>
                </a:rPr>
                <a:t> федерального </a:t>
              </a:r>
              <a:r>
                <a:rPr lang="ru-RU" sz="1600" dirty="0">
                  <a:solidFill>
                    <a:schemeClr val="tx1"/>
                  </a:solidFill>
                </a:rPr>
                <a:t>бюджета</a:t>
              </a:r>
            </a:p>
          </p:txBody>
        </p:sp>
        <p:sp>
          <p:nvSpPr>
            <p:cNvPr id="5" name="Двойная стрелка влево/вправо 4"/>
            <p:cNvSpPr/>
            <p:nvPr/>
          </p:nvSpPr>
          <p:spPr>
            <a:xfrm>
              <a:off x="3633934" y="3237009"/>
              <a:ext cx="1553291" cy="408014"/>
            </a:xfrm>
            <a:prstGeom prst="leftRight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3870520" y="2900956"/>
              <a:ext cx="1080120" cy="108012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>
              <a:off x="3870520" y="2900956"/>
              <a:ext cx="1080120" cy="108012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2" descr="C:\Users\1\AppData\Local\Microsoft\Windows\Temporary Internet Files\Content.IE5\MA7JAPQH\MC90043252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2372" y="5214950"/>
            <a:ext cx="1080120" cy="71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5214942" y="5214950"/>
            <a:ext cx="3474532" cy="710580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Сверка не будет осуществляться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до отдельных указаний.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7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00166" y="214290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Особенности формирования Журнала по прочим операциям (ф.0504071) за межотчетный период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17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964510" y="1772816"/>
            <a:ext cx="7246019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Порядок отражения в бюджетном учете и бюджетной отчетности операций межотчетного периода:</a:t>
            </a:r>
          </a:p>
          <a:p>
            <a:pPr algn="ctr" eaLnBrk="1" hangingPunct="1">
              <a:spcBef>
                <a:spcPct val="0"/>
              </a:spcBef>
              <a:buNone/>
            </a:pPr>
            <a:endParaRPr lang="ru-RU" altLang="ru-RU" sz="1600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письмо Федерального казначейства</a:t>
            </a:r>
          </a:p>
          <a:p>
            <a:pPr algn="ctr" eaLnBrk="1" hangingPunct="1">
              <a:spcBef>
                <a:spcPct val="0"/>
              </a:spcBef>
              <a:buNone/>
            </a:pPr>
            <a:endParaRPr lang="ru-RU" altLang="ru-RU" sz="1600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от 26.12.2013 № 42-7.4-05/2.2-866</a:t>
            </a:r>
          </a:p>
          <a:p>
            <a:pPr algn="ctr" eaLnBrk="1" hangingPunct="1">
              <a:spcBef>
                <a:spcPct val="0"/>
              </a:spcBef>
              <a:buNone/>
            </a:pPr>
            <a:endParaRPr lang="ru-RU" altLang="ru-RU" sz="1600" dirty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ru-RU" altLang="ru-RU" sz="1600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«Журнал по прочим операциям (ф. 0504071) за межотчетный период ведется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… нарастающим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итогом с начала финансового года и подлежит переформированию в течение текущего финансового года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…»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267744" y="5733256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За межотчетный период НЕ формируется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Главная книга (ф.0504072)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Picture 2" descr="C:\Users\1\AppData\Local\Microsoft\Windows\Temporary Internet Files\Content.IE5\MA7JAPQH\MC90043252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106" y="5670353"/>
            <a:ext cx="1080120" cy="71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80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435047" y="1114633"/>
            <a:ext cx="2520280" cy="52864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Операционный день 1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00166" y="214290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Особенности формирования Журнала по прочим операциям (ф.0504071) за межотчетный период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18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35871" y="2692094"/>
            <a:ext cx="2088232" cy="7877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Операция межотчетного периода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0800000" flipV="1">
            <a:off x="1572651" y="3479826"/>
            <a:ext cx="214669" cy="27801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35869" y="3757839"/>
            <a:ext cx="2088232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Формирование Журнала </a:t>
            </a:r>
            <a:r>
              <a:rPr lang="ru-RU" sz="1400" dirty="0" smtClean="0">
                <a:solidFill>
                  <a:schemeClr val="tx1"/>
                </a:solidFill>
              </a:rPr>
              <a:t>по прочим операциям (ф. 0504071) за межотчетный период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315367" y="1114633"/>
            <a:ext cx="2520280" cy="52864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Операционный день 2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516190" y="1553034"/>
            <a:ext cx="2088232" cy="7877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Операция межотчетного периода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516190" y="2658114"/>
            <a:ext cx="2088232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Отмена сфомированно-го Журнала </a:t>
            </a:r>
            <a:r>
              <a:rPr lang="ru-RU" sz="1400" dirty="0" smtClean="0">
                <a:solidFill>
                  <a:schemeClr val="tx1"/>
                </a:solidFill>
              </a:rPr>
              <a:t>по прочим операциям (ф. 0504071) за межотчетный период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35869" y="5005284"/>
            <a:ext cx="2088232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Журнал по прочим операциям (ф. 0504071):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1. Запись в журнале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533730" y="3877039"/>
            <a:ext cx="2088232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Переформирование Журнала </a:t>
            </a:r>
            <a:r>
              <a:rPr lang="ru-RU" sz="1400" dirty="0" smtClean="0">
                <a:solidFill>
                  <a:schemeClr val="tx1"/>
                </a:solidFill>
              </a:rPr>
              <a:t>по прочим операциям (ф. 0504071) за межотчетный период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531391" y="5108696"/>
            <a:ext cx="2088232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Журнал по прочим операциям (ф. 0504071):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1. Запись в журнале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2. Запись в журнале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45" name="Стрелка вниз 44"/>
          <p:cNvSpPr/>
          <p:nvPr/>
        </p:nvSpPr>
        <p:spPr>
          <a:xfrm rot="10800000" flipV="1">
            <a:off x="1572652" y="4693943"/>
            <a:ext cx="214669" cy="27801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7" name="Стрелка вниз 46"/>
          <p:cNvSpPr/>
          <p:nvPr/>
        </p:nvSpPr>
        <p:spPr>
          <a:xfrm rot="10800000" flipV="1">
            <a:off x="4468172" y="2340766"/>
            <a:ext cx="214669" cy="27801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8" name="Стрелка вниз 47"/>
          <p:cNvSpPr/>
          <p:nvPr/>
        </p:nvSpPr>
        <p:spPr>
          <a:xfrm rot="10800000" flipV="1">
            <a:off x="4468172" y="3599025"/>
            <a:ext cx="214669" cy="27801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9" name="Стрелка вниз 48"/>
          <p:cNvSpPr/>
          <p:nvPr/>
        </p:nvSpPr>
        <p:spPr>
          <a:xfrm rot="10800000" flipV="1">
            <a:off x="4470511" y="4830682"/>
            <a:ext cx="214669" cy="27801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6195687" y="1114633"/>
            <a:ext cx="2520280" cy="52864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Операционный день 3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396510" y="1553034"/>
            <a:ext cx="2088232" cy="7877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Операция межотчетного периода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396510" y="2658114"/>
            <a:ext cx="2088232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Отмена сфомированно-го Журнала </a:t>
            </a:r>
            <a:r>
              <a:rPr lang="ru-RU" sz="1400" dirty="0" smtClean="0">
                <a:solidFill>
                  <a:schemeClr val="tx1"/>
                </a:solidFill>
              </a:rPr>
              <a:t>по прочим операциям (ф. 0504071) за межотчетный период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414050" y="3877039"/>
            <a:ext cx="2088232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Переформирование Журнала </a:t>
            </a:r>
            <a:r>
              <a:rPr lang="ru-RU" sz="1400" dirty="0" smtClean="0">
                <a:solidFill>
                  <a:schemeClr val="tx1"/>
                </a:solidFill>
              </a:rPr>
              <a:t>по прочим операциям (ф. 0504071) за межотчетный период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411711" y="5108696"/>
            <a:ext cx="2088232" cy="112861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Журнал по прочим операциям (ф. 0504071):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1. Запись в журнале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2. Запись в журнале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3. Запись в журнале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5" name="Стрелка вниз 54"/>
          <p:cNvSpPr/>
          <p:nvPr/>
        </p:nvSpPr>
        <p:spPr>
          <a:xfrm rot="10800000" flipV="1">
            <a:off x="7348492" y="2340766"/>
            <a:ext cx="214669" cy="27801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6" name="Стрелка вниз 55"/>
          <p:cNvSpPr/>
          <p:nvPr/>
        </p:nvSpPr>
        <p:spPr>
          <a:xfrm rot="10800000" flipV="1">
            <a:off x="7348492" y="3599025"/>
            <a:ext cx="214669" cy="27801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7" name="Стрелка вниз 56"/>
          <p:cNvSpPr/>
          <p:nvPr/>
        </p:nvSpPr>
        <p:spPr>
          <a:xfrm rot="10800000" flipV="1">
            <a:off x="7350831" y="4830682"/>
            <a:ext cx="214669" cy="27801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80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00165" y="1870372"/>
            <a:ext cx="67103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Ведение бюджетного учета операций по кассовому обслуживанию исполнения бюджета </a:t>
            </a:r>
            <a:r>
              <a:rPr lang="ru-RU" altLang="ru-RU" sz="1600" b="1" u="sng" dirty="0" smtClean="0">
                <a:latin typeface="Arial" pitchFamily="34" charset="0"/>
                <a:cs typeface="Arial" pitchFamily="34" charset="0"/>
              </a:rPr>
              <a:t>ФСС РФ </a:t>
            </a:r>
            <a:r>
              <a:rPr lang="ru-RU" altLang="ru-RU" sz="1600" b="1" dirty="0" smtClean="0">
                <a:latin typeface="Arial" pitchFamily="34" charset="0"/>
                <a:cs typeface="Arial" pitchFamily="34" charset="0"/>
              </a:rPr>
              <a:t>по </a:t>
            </a:r>
            <a:r>
              <a:rPr lang="ru-RU" altLang="ru-RU" sz="1600" b="1" u="sng" dirty="0" smtClean="0">
                <a:latin typeface="Arial" pitchFamily="34" charset="0"/>
                <a:cs typeface="Arial" pitchFamily="34" charset="0"/>
              </a:rPr>
              <a:t>ОДНОМУ</a:t>
            </a:r>
            <a:r>
              <a:rPr lang="ru-RU" altLang="ru-RU" sz="1600" b="1" dirty="0" smtClean="0">
                <a:latin typeface="Arial" pitchFamily="34" charset="0"/>
                <a:cs typeface="Arial" pitchFamily="34" charset="0"/>
              </a:rPr>
              <a:t> коду источника финансирования дефицита бюджета, по которому учитывается изменение остатков денежных средств!</a:t>
            </a:r>
            <a:endParaRPr lang="ru-RU" alt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71605" y="3706216"/>
            <a:ext cx="663892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Ведение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бюджетного учета операций по кассовому обслуживанию исполнения бюджета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ПФР РФ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по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одному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код источника финансирования дефицита бюджета, по которому учитывается изменение остатков денежных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средств – вопрос находится на  рассмотрении… </a:t>
            </a:r>
            <a:r>
              <a:rPr lang="ru-RU" altLang="ru-RU" sz="1600" b="1" dirty="0" smtClean="0"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</a:t>
            </a:r>
            <a:endParaRPr lang="ru-RU" altLang="ru-RU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2051791"/>
            <a:ext cx="714380" cy="71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AppData\Local\Microsoft\Windows\Temporary Internet Files\Content.IE5\MA7JAPQH\MC900432526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354" y="3889535"/>
            <a:ext cx="1080120" cy="71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500166" y="214290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Особенности ведения бюджетного учета операций по кассовому обслуживанию государственных внебюджетных фондов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19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5825295" y="1391754"/>
            <a:ext cx="3275856" cy="47096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752" y="1420896"/>
            <a:ext cx="3275856" cy="46805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476375" y="115888"/>
            <a:ext cx="67103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Действующий порядок отражения в бюджетном учете органов Федерального казначейства операций по передаче невыясненных поступлений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6634" y="3758485"/>
            <a:ext cx="2487687" cy="10874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1. Реестр </a:t>
            </a:r>
            <a:r>
              <a:rPr lang="ru-RU" sz="1400" dirty="0">
                <a:solidFill>
                  <a:schemeClr val="tx1"/>
                </a:solidFill>
              </a:rPr>
              <a:t>платежей, ошибочно зачисленных на счет другого органа Федерального </a:t>
            </a:r>
            <a:r>
              <a:rPr lang="ru-RU" sz="1400" dirty="0" smtClean="0">
                <a:solidFill>
                  <a:schemeClr val="tx1"/>
                </a:solidFill>
              </a:rPr>
              <a:t>казначейства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4" name="Стрелка вниз 33"/>
          <p:cNvSpPr/>
          <p:nvPr/>
        </p:nvSpPr>
        <p:spPr>
          <a:xfrm rot="5400000">
            <a:off x="3055110" y="4022498"/>
            <a:ext cx="223350" cy="544929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6" name="Picture 7" descr="C:\Users\1\AppData\Local\Microsoft\Windows\Temporary Internet Files\Content.IE5\4XOAD31X\MC900434814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0023" y="1899773"/>
            <a:ext cx="913841" cy="91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7" descr="C:\Users\1\AppData\Local\Microsoft\Windows\Temporary Internet Files\Content.IE5\4XOAD31X\MC900434814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3772" y="1924952"/>
            <a:ext cx="913841" cy="91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Прямоугольник 52"/>
          <p:cNvSpPr/>
          <p:nvPr/>
        </p:nvSpPr>
        <p:spPr>
          <a:xfrm>
            <a:off x="6256850" y="3744812"/>
            <a:ext cx="2487687" cy="10874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3. Реестр </a:t>
            </a:r>
            <a:r>
              <a:rPr lang="ru-RU" sz="1400" dirty="0">
                <a:solidFill>
                  <a:schemeClr val="tx1"/>
                </a:solidFill>
              </a:rPr>
              <a:t>платежей, ошибочно зачисленных на счет другого органа Федерального </a:t>
            </a:r>
            <a:r>
              <a:rPr lang="ru-RU" sz="1400" dirty="0" smtClean="0">
                <a:solidFill>
                  <a:schemeClr val="tx1"/>
                </a:solidFill>
              </a:rPr>
              <a:t>казначейства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4" name="Стрелка углом 53"/>
          <p:cNvSpPr/>
          <p:nvPr/>
        </p:nvSpPr>
        <p:spPr>
          <a:xfrm>
            <a:off x="1584900" y="3014268"/>
            <a:ext cx="1861629" cy="736953"/>
          </a:xfrm>
          <a:prstGeom prst="bentArrow">
            <a:avLst>
              <a:gd name="adj1" fmla="val 25000"/>
              <a:gd name="adj2" fmla="val 7761"/>
              <a:gd name="adj3" fmla="val 25000"/>
              <a:gd name="adj4" fmla="val 4375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Стрелка углом 58"/>
          <p:cNvSpPr/>
          <p:nvPr/>
        </p:nvSpPr>
        <p:spPr>
          <a:xfrm rot="16200000" flipH="1" flipV="1">
            <a:off x="6285566" y="2400213"/>
            <a:ext cx="751480" cy="1965065"/>
          </a:xfrm>
          <a:prstGeom prst="bentArrow">
            <a:avLst>
              <a:gd name="adj1" fmla="val 25000"/>
              <a:gd name="adj2" fmla="val 7761"/>
              <a:gd name="adj3" fmla="val 25000"/>
              <a:gd name="adj4" fmla="val 4375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Стрелка вниз 62"/>
          <p:cNvSpPr/>
          <p:nvPr/>
        </p:nvSpPr>
        <p:spPr>
          <a:xfrm rot="5400000">
            <a:off x="5864684" y="4014200"/>
            <a:ext cx="208818" cy="576056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446525" y="3862342"/>
            <a:ext cx="2232248" cy="8780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5. Направление со-гласованного Реест-ра и п/п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446525" y="2670914"/>
            <a:ext cx="2232248" cy="8780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Направление Реестра на согласование</a:t>
            </a:r>
            <a:endParaRPr lang="ru-RU" dirty="0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6072198" y="5072074"/>
            <a:ext cx="1886780" cy="764588"/>
          </a:xfrm>
          <a:prstGeom prst="wedgeRectCallout">
            <a:avLst>
              <a:gd name="adj1" fmla="val -59388"/>
              <a:gd name="adj2" fmla="val -156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4. Принятие Реестра к учету.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3602" y="1503240"/>
            <a:ext cx="2453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Принимающий ТОФК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315024" y="1503240"/>
            <a:ext cx="2296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Передающий ТОФК</a:t>
            </a:r>
            <a:endParaRPr lang="ru-RU" dirty="0"/>
          </a:p>
        </p:txBody>
      </p:sp>
      <p:pic>
        <p:nvPicPr>
          <p:cNvPr id="1026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4857760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ая выноска 22"/>
          <p:cNvSpPr/>
          <p:nvPr/>
        </p:nvSpPr>
        <p:spPr>
          <a:xfrm>
            <a:off x="1214414" y="5072074"/>
            <a:ext cx="1886780" cy="764588"/>
          </a:xfrm>
          <a:prstGeom prst="wedgeRectCallout">
            <a:avLst>
              <a:gd name="adj1" fmla="val 57920"/>
              <a:gd name="adj2" fmla="val -1523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6. Принятие п/п к учету.</a:t>
            </a:r>
            <a:endParaRPr lang="ru-RU" dirty="0"/>
          </a:p>
        </p:txBody>
      </p:sp>
      <p:pic>
        <p:nvPicPr>
          <p:cNvPr id="28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4857760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269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43005" y="1484784"/>
            <a:ext cx="663892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от 30.12.2011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№ 662 «Об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утверждении Порядка хранения документов по исполнению федерального бюджета, кассовому обслуживанию бюджетов бюджетной системы Российской Федерации и кассовому обслуживанию бюджетных учреждений, автономных учреждений и иных организаций, не содержащих сведений, составляющих государственную тайну, в Федеральном казначействе и его органах в электронном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виде»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1\AppData\Local\Microsoft\Windows\Temporary Internet Files\Content.IE5\MA7JAPQH\MC90043252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952" y="1783632"/>
            <a:ext cx="1080120" cy="105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471566" y="383567"/>
            <a:ext cx="67103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Внесение изменений в приказы Федерального казначейства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20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543005" y="4244789"/>
            <a:ext cx="663892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от 30.12.2011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№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663 «Об утверждении Порядка хранения документов по исполнению федерального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бюджета, содержащих сведения,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составляющих государственную тайну, в Федеральном казначействе и его органах в электронном виде»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C:\Users\1\AppData\Local\Microsoft\Windows\Temporary Internet Files\Content.IE5\MA7JAPQH\MC90043252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4286256"/>
            <a:ext cx="1080120" cy="105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12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 txBox="1">
            <a:spLocks noGrp="1"/>
          </p:cNvSpPr>
          <p:nvPr/>
        </p:nvSpPr>
        <p:spPr bwMode="auto">
          <a:xfrm>
            <a:off x="8404225" y="6454775"/>
            <a:ext cx="282575" cy="2667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fld id="{1F2FDAD2-E711-4A16-A06E-2DAAF4BBC1EC}" type="slidenum">
              <a:rPr lang="en-US" sz="1200">
                <a:solidFill>
                  <a:srgbClr val="878787"/>
                </a:solidFill>
                <a:latin typeface="+mn-lt"/>
                <a:sym typeface="Lucida Grande" charset="0"/>
              </a:rPr>
              <a:pPr algn="r">
                <a:defRPr/>
              </a:pPr>
              <a:t>21</a:t>
            </a:fld>
            <a:endParaRPr lang="en-US" sz="1200" dirty="0">
              <a:solidFill>
                <a:srgbClr val="878787"/>
              </a:solidFill>
              <a:latin typeface="+mn-lt"/>
              <a:sym typeface="Lucida Grande" charset="0"/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3"/>
          <p:cNvSpPr>
            <a:spLocks/>
          </p:cNvSpPr>
          <p:nvPr/>
        </p:nvSpPr>
        <p:spPr bwMode="auto">
          <a:xfrm>
            <a:off x="1284288" y="249238"/>
            <a:ext cx="65405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1F497D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7413" name="Rectangle 23"/>
          <p:cNvSpPr>
            <a:spLocks/>
          </p:cNvSpPr>
          <p:nvPr/>
        </p:nvSpPr>
        <p:spPr bwMode="auto">
          <a:xfrm>
            <a:off x="323850" y="363538"/>
            <a:ext cx="8585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ru-RU" sz="2000" b="1" dirty="0">
              <a:latin typeface="Times New Roman" pitchFamily="18" charset="0"/>
              <a:sym typeface="Lucida Grande"/>
            </a:endParaRPr>
          </a:p>
        </p:txBody>
      </p:sp>
      <p:sp>
        <p:nvSpPr>
          <p:cNvPr id="17414" name="Rectangle 24"/>
          <p:cNvSpPr>
            <a:spLocks/>
          </p:cNvSpPr>
          <p:nvPr/>
        </p:nvSpPr>
        <p:spPr bwMode="auto">
          <a:xfrm>
            <a:off x="2010568" y="2349500"/>
            <a:ext cx="52117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Font typeface="Lucida Grande"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t>Благодарю за внимание!</a:t>
            </a:r>
            <a:endParaRPr lang="en-US" alt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7416" name="Rectangle 26"/>
          <p:cNvSpPr>
            <a:spLocks/>
          </p:cNvSpPr>
          <p:nvPr/>
        </p:nvSpPr>
        <p:spPr bwMode="auto">
          <a:xfrm>
            <a:off x="4695825" y="5013325"/>
            <a:ext cx="18415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763"/>
              </a:spcBef>
              <a:buFontTx/>
              <a:buNone/>
            </a:pPr>
            <a:endParaRPr lang="en-US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8346AF36-F2A3-46FC-B8F7-FD308D7FE7E9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21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Users\1\AppData\Local\Microsoft\Windows\Temporary Internet Files\Content.IE5\U8JC77T6\MC9002907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2279" y="4005064"/>
            <a:ext cx="1880103" cy="188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5825295" y="1095602"/>
            <a:ext cx="3275856" cy="53285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752" y="1124744"/>
            <a:ext cx="3275856" cy="53285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476375" y="115888"/>
            <a:ext cx="67103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Новый порядок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отражения в бюджетном учете органов Федерального казначейства операций по передаче невыясненных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поступлений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6634" y="3462333"/>
            <a:ext cx="2487687" cy="10874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1. Реестр </a:t>
            </a:r>
            <a:r>
              <a:rPr lang="ru-RU" sz="1400" dirty="0">
                <a:solidFill>
                  <a:schemeClr val="tx1"/>
                </a:solidFill>
              </a:rPr>
              <a:t>платежей, ошибочно зачисленных на счет другого органа Федерального </a:t>
            </a:r>
            <a:r>
              <a:rPr lang="ru-RU" sz="1400" dirty="0" smtClean="0">
                <a:solidFill>
                  <a:schemeClr val="tx1"/>
                </a:solidFill>
              </a:rPr>
              <a:t>казначейства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4" name="Стрелка вниз 33"/>
          <p:cNvSpPr/>
          <p:nvPr/>
        </p:nvSpPr>
        <p:spPr>
          <a:xfrm rot="5400000">
            <a:off x="3055110" y="3726346"/>
            <a:ext cx="223350" cy="544929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6" name="Picture 7" descr="C:\Users\1\AppData\Local\Microsoft\Windows\Temporary Internet Files\Content.IE5\4XOAD31X\MC900434814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0023" y="1603621"/>
            <a:ext cx="913841" cy="91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7" descr="C:\Users\1\AppData\Local\Microsoft\Windows\Temporary Internet Files\Content.IE5\4XOAD31X\MC900434814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3772" y="1628800"/>
            <a:ext cx="913841" cy="91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Прямоугольник 52"/>
          <p:cNvSpPr/>
          <p:nvPr/>
        </p:nvSpPr>
        <p:spPr>
          <a:xfrm>
            <a:off x="6256850" y="3448660"/>
            <a:ext cx="2487687" cy="10874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3. Реестр </a:t>
            </a:r>
            <a:r>
              <a:rPr lang="ru-RU" sz="1400" dirty="0">
                <a:solidFill>
                  <a:schemeClr val="tx1"/>
                </a:solidFill>
              </a:rPr>
              <a:t>платежей, ошибочно зачисленных на счет другого органа </a:t>
            </a:r>
            <a:r>
              <a:rPr lang="ru-RU" sz="1400" dirty="0" smtClean="0">
                <a:solidFill>
                  <a:schemeClr val="tx1"/>
                </a:solidFill>
              </a:rPr>
              <a:t>Федерального казначейства</a:t>
            </a:r>
          </a:p>
        </p:txBody>
      </p:sp>
      <p:sp>
        <p:nvSpPr>
          <p:cNvPr id="54" name="Стрелка углом 53"/>
          <p:cNvSpPr/>
          <p:nvPr/>
        </p:nvSpPr>
        <p:spPr>
          <a:xfrm>
            <a:off x="1584900" y="2718116"/>
            <a:ext cx="1861629" cy="736953"/>
          </a:xfrm>
          <a:prstGeom prst="bentArrow">
            <a:avLst>
              <a:gd name="adj1" fmla="val 25000"/>
              <a:gd name="adj2" fmla="val 7761"/>
              <a:gd name="adj3" fmla="val 25000"/>
              <a:gd name="adj4" fmla="val 4375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Стрелка углом 58"/>
          <p:cNvSpPr/>
          <p:nvPr/>
        </p:nvSpPr>
        <p:spPr>
          <a:xfrm rot="16200000" flipH="1" flipV="1">
            <a:off x="6285566" y="2104061"/>
            <a:ext cx="751480" cy="1965065"/>
          </a:xfrm>
          <a:prstGeom prst="bentArrow">
            <a:avLst>
              <a:gd name="adj1" fmla="val 25000"/>
              <a:gd name="adj2" fmla="val 7761"/>
              <a:gd name="adj3" fmla="val 25000"/>
              <a:gd name="adj4" fmla="val 4375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Стрелка вниз 62"/>
          <p:cNvSpPr/>
          <p:nvPr/>
        </p:nvSpPr>
        <p:spPr>
          <a:xfrm rot="5400000">
            <a:off x="5864684" y="3718048"/>
            <a:ext cx="208818" cy="576056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6" name="Стрелка углом 65"/>
          <p:cNvSpPr/>
          <p:nvPr/>
        </p:nvSpPr>
        <p:spPr>
          <a:xfrm flipV="1">
            <a:off x="1606944" y="4549820"/>
            <a:ext cx="1861629" cy="775215"/>
          </a:xfrm>
          <a:prstGeom prst="bentArrow">
            <a:avLst>
              <a:gd name="adj1" fmla="val 25000"/>
              <a:gd name="adj2" fmla="val 7761"/>
              <a:gd name="adj3" fmla="val 25000"/>
              <a:gd name="adj4" fmla="val 4375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7" name="Стрелка углом 66"/>
          <p:cNvSpPr/>
          <p:nvPr/>
        </p:nvSpPr>
        <p:spPr>
          <a:xfrm rot="16200000" flipV="1">
            <a:off x="6288102" y="3969800"/>
            <a:ext cx="790496" cy="1965065"/>
          </a:xfrm>
          <a:prstGeom prst="bentArrow">
            <a:avLst>
              <a:gd name="adj1" fmla="val 25000"/>
              <a:gd name="adj2" fmla="val 7761"/>
              <a:gd name="adj3" fmla="val 25000"/>
              <a:gd name="adj4" fmla="val 4375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446525" y="3566190"/>
            <a:ext cx="2232248" cy="8780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4. Направление со-гласованного </a:t>
            </a:r>
            <a:r>
              <a:rPr lang="ru-RU" dirty="0" err="1" smtClean="0"/>
              <a:t>Реест-ра</a:t>
            </a:r>
            <a:r>
              <a:rPr lang="ru-RU" dirty="0" smtClean="0"/>
              <a:t> и п/п</a:t>
            </a:r>
            <a:endParaRPr lang="ru-RU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472665" y="4875898"/>
            <a:ext cx="2232248" cy="8780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6. Направление информации об отработке Реестра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446525" y="2374762"/>
            <a:ext cx="2232248" cy="8780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Направление Реестра на согласование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23602" y="1203745"/>
            <a:ext cx="2453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Принимающий ТОФК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6352494" y="1203745"/>
            <a:ext cx="2296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Передающий ТОФК</a:t>
            </a:r>
            <a:endParaRPr lang="ru-RU" dirty="0"/>
          </a:p>
        </p:txBody>
      </p:sp>
      <p:sp>
        <p:nvSpPr>
          <p:cNvPr id="29" name="Прямоугольная выноска 28"/>
          <p:cNvSpPr/>
          <p:nvPr/>
        </p:nvSpPr>
        <p:spPr>
          <a:xfrm>
            <a:off x="7072330" y="5572140"/>
            <a:ext cx="1886780" cy="764588"/>
          </a:xfrm>
          <a:prstGeom prst="wedgeRectCallout">
            <a:avLst>
              <a:gd name="adj1" fmla="val -74788"/>
              <a:gd name="adj2" fmla="val -964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7. Принятие Реестра к учету.</a:t>
            </a:r>
            <a:endParaRPr lang="ru-RU" dirty="0"/>
          </a:p>
        </p:txBody>
      </p:sp>
      <p:pic>
        <p:nvPicPr>
          <p:cNvPr id="205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9652" y="5286388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ая выноска 29"/>
          <p:cNvSpPr/>
          <p:nvPr/>
        </p:nvSpPr>
        <p:spPr>
          <a:xfrm>
            <a:off x="214282" y="5572140"/>
            <a:ext cx="1886780" cy="764588"/>
          </a:xfrm>
          <a:prstGeom prst="wedgeRectCallout">
            <a:avLst>
              <a:gd name="adj1" fmla="val 67884"/>
              <a:gd name="adj2" fmla="val -964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5. Принятие </a:t>
            </a:r>
            <a:r>
              <a:rPr lang="ru-RU" dirty="0" err="1" smtClean="0"/>
              <a:t>п</a:t>
            </a:r>
            <a:r>
              <a:rPr lang="ru-RU" dirty="0" smtClean="0"/>
              <a:t>/</a:t>
            </a:r>
            <a:r>
              <a:rPr lang="ru-RU" dirty="0" err="1" smtClean="0"/>
              <a:t>п</a:t>
            </a:r>
            <a:r>
              <a:rPr lang="ru-RU" dirty="0" smtClean="0"/>
              <a:t> к учету.</a:t>
            </a:r>
            <a:endParaRPr lang="ru-RU" dirty="0"/>
          </a:p>
        </p:txBody>
      </p:sp>
      <p:pic>
        <p:nvPicPr>
          <p:cNvPr id="25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286388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077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4214810" y="5286388"/>
            <a:ext cx="4714908" cy="114300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Отчет об исполнении консолидированного бюджета субъекта Российской Федерации и бюджета территориального государственного внебюджетного фонда </a:t>
            </a:r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ru-RU" dirty="0">
                <a:solidFill>
                  <a:schemeClr val="tx1"/>
                </a:solidFill>
              </a:rPr>
              <a:t>ф.0503317)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12388" y="188640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Формы бюджетной отчетности, направляемые на проверку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в органы Федерального казначейства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14810" y="2143116"/>
            <a:ext cx="4702787" cy="21664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Отчет об исполнении бюджета 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 (</a:t>
            </a:r>
            <a:r>
              <a:rPr lang="ru-RU" dirty="0" smtClean="0">
                <a:solidFill>
                  <a:schemeClr val="tx1"/>
                </a:solidFill>
              </a:rPr>
              <a:t>ф.0503127)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Стрелка вниз 62"/>
          <p:cNvSpPr/>
          <p:nvPr/>
        </p:nvSpPr>
        <p:spPr>
          <a:xfrm rot="5400000" flipV="1">
            <a:off x="3790032" y="2996522"/>
            <a:ext cx="207348" cy="64367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074" name="Picture 2" descr="C:\Users\1\AppData\Local\Microsoft\Windows\Temporary Internet Files\Content.IE5\BB803PUP\MC90043480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428736"/>
            <a:ext cx="1086077" cy="108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Прямоугольник 45"/>
          <p:cNvSpPr/>
          <p:nvPr/>
        </p:nvSpPr>
        <p:spPr>
          <a:xfrm>
            <a:off x="357158" y="4572008"/>
            <a:ext cx="3214710" cy="1643074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Финансовый орган бюджета субъекта Российской Федерации, муниципального образования, государственного внебюджетного </a:t>
            </a:r>
            <a:r>
              <a:rPr lang="ru-RU" dirty="0" smtClean="0">
                <a:solidFill>
                  <a:schemeClr val="tx1"/>
                </a:solidFill>
              </a:rPr>
              <a:t>фонда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Стрелка вниз 47"/>
          <p:cNvSpPr/>
          <p:nvPr/>
        </p:nvSpPr>
        <p:spPr>
          <a:xfrm rot="2700000" flipV="1">
            <a:off x="3789592" y="4837273"/>
            <a:ext cx="237959" cy="714380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14810" y="4572008"/>
            <a:ext cx="4714908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Отчет об исполнении бюджета (ф.0503117</a:t>
            </a:r>
            <a:r>
              <a:rPr lang="ru-RU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Стрелка вниз 12"/>
          <p:cNvSpPr/>
          <p:nvPr/>
        </p:nvSpPr>
        <p:spPr>
          <a:xfrm rot="8100000" flipV="1">
            <a:off x="3789592" y="5480216"/>
            <a:ext cx="237959" cy="714380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2571744"/>
            <a:ext cx="3215349" cy="153604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Участник бюджетного процесса федерального бюджета, бюджета государственного внебюджетного </a:t>
            </a:r>
            <a:r>
              <a:rPr lang="ru-RU" dirty="0" smtClean="0">
                <a:solidFill>
                  <a:schemeClr val="tx1"/>
                </a:solidFill>
              </a:rPr>
              <a:t>фонда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1\AppData\Local\Microsoft\Windows\Temporary Internet Files\Content.IE5\U8JC77T6\MC90031099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6748" y="1062183"/>
            <a:ext cx="1070738" cy="104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623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5062401" y="1077217"/>
            <a:ext cx="3868021" cy="53285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5752" y="1124744"/>
            <a:ext cx="3682152" cy="53285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583354" y="3879138"/>
            <a:ext cx="2487687" cy="7157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3</a:t>
            </a:r>
            <a:r>
              <a:rPr lang="ru-RU" sz="1400" dirty="0" smtClean="0">
                <a:solidFill>
                  <a:schemeClr val="tx1"/>
                </a:solidFill>
              </a:rPr>
              <a:t>. Автоматическая проверка Отчетов в ППО «АС ФК»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00812" y="188640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Схема направления Отчетов на проверку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в органы Федерального казначейства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2546594"/>
            <a:ext cx="2700997" cy="10984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1. Формирование и выгрузка в СУФД Отчетов по формам: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0503127,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0503117,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0503317</a:t>
            </a:r>
          </a:p>
        </p:txBody>
      </p:sp>
      <p:pic>
        <p:nvPicPr>
          <p:cNvPr id="44" name="Picture 7" descr="C:\Users\1\AppData\Local\Microsoft\Windows\Temporary Internet Files\Content.IE5\4XOAD31X\MC900434814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9712" y="1398158"/>
            <a:ext cx="1087532" cy="108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Прямоугольник 52"/>
          <p:cNvSpPr/>
          <p:nvPr/>
        </p:nvSpPr>
        <p:spPr>
          <a:xfrm>
            <a:off x="5583354" y="2737946"/>
            <a:ext cx="2487687" cy="7157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2. Загрузка Отчетов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 ППО «АС ФК»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3" name="Стрелка вниз 62"/>
          <p:cNvSpPr/>
          <p:nvPr/>
        </p:nvSpPr>
        <p:spPr>
          <a:xfrm rot="5400000" flipV="1">
            <a:off x="3386708" y="2773076"/>
            <a:ext cx="207348" cy="64367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315" y="1077217"/>
            <a:ext cx="368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Финансовый орган, учреждение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000628" y="1071546"/>
            <a:ext cx="3929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Орган </a:t>
            </a:r>
            <a:r>
              <a:rPr lang="ru-RU" altLang="ru-RU" dirty="0" smtClean="0">
                <a:cs typeface="Arial" pitchFamily="34" charset="0"/>
              </a:rPr>
              <a:t>Федерального казначейства</a:t>
            </a:r>
            <a:endParaRPr lang="ru-RU" dirty="0"/>
          </a:p>
        </p:txBody>
      </p:sp>
      <p:pic>
        <p:nvPicPr>
          <p:cNvPr id="3074" name="Picture 2" descr="C:\Users\1\AppData\Local\Microsoft\Windows\Temporary Internet Files\Content.IE5\BB803PUP\MC90043480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5005" y="1398720"/>
            <a:ext cx="1086077" cy="108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Стрелка вниз 27"/>
          <p:cNvSpPr/>
          <p:nvPr/>
        </p:nvSpPr>
        <p:spPr>
          <a:xfrm rot="5400000" flipV="1">
            <a:off x="5186842" y="2802074"/>
            <a:ext cx="207346" cy="585678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075" name="Picture 3" descr="C:\Users\1\AppData\Local\Microsoft\Windows\Temporary Internet Files\Content.IE5\U8JC77T6\MC90044212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0515" y="3611098"/>
            <a:ext cx="550666" cy="53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Стрелка вниз 28"/>
          <p:cNvSpPr/>
          <p:nvPr/>
        </p:nvSpPr>
        <p:spPr>
          <a:xfrm rot="10800000" flipV="1">
            <a:off x="6719862" y="3472990"/>
            <a:ext cx="214669" cy="406148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583352" y="5009098"/>
            <a:ext cx="2487687" cy="7157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4</a:t>
            </a:r>
            <a:r>
              <a:rPr lang="ru-RU" sz="1400" dirty="0" smtClean="0">
                <a:solidFill>
                  <a:schemeClr val="tx1"/>
                </a:solidFill>
              </a:rPr>
              <a:t>. Автоматическое форми-рование </a:t>
            </a:r>
            <a:r>
              <a:rPr lang="ru-RU" sz="1400" dirty="0">
                <a:solidFill>
                  <a:schemeClr val="tx1"/>
                </a:solidFill>
              </a:rPr>
              <a:t>протокола контроля </a:t>
            </a:r>
            <a:r>
              <a:rPr lang="ru-RU" sz="1400" dirty="0" smtClean="0">
                <a:solidFill>
                  <a:schemeClr val="tx1"/>
                </a:solidFill>
              </a:rPr>
              <a:t>и выгрузка его в СУФД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2" name="Стрелка вниз 31"/>
          <p:cNvSpPr/>
          <p:nvPr/>
        </p:nvSpPr>
        <p:spPr>
          <a:xfrm rot="10800000" flipV="1">
            <a:off x="6719860" y="4602950"/>
            <a:ext cx="214669" cy="406148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5" name="Стрелка вниз 34"/>
          <p:cNvSpPr/>
          <p:nvPr/>
        </p:nvSpPr>
        <p:spPr>
          <a:xfrm rot="16200000" flipV="1">
            <a:off x="5200209" y="5082697"/>
            <a:ext cx="197764" cy="56852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3851920" y="2618363"/>
            <a:ext cx="1135752" cy="954892"/>
            <a:chOff x="4139952" y="2417040"/>
            <a:chExt cx="1224136" cy="1194058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2417040"/>
              <a:ext cx="1224136" cy="1117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349025" y="3241766"/>
              <a:ext cx="805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СУФД</a:t>
              </a:r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3851920" y="4889513"/>
            <a:ext cx="1135752" cy="954892"/>
            <a:chOff x="4139952" y="2417040"/>
            <a:chExt cx="1224136" cy="1194058"/>
          </a:xfrm>
        </p:grpSpPr>
        <p:pic>
          <p:nvPicPr>
            <p:cNvPr id="41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2417040"/>
              <a:ext cx="1224136" cy="1117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4349025" y="3241766"/>
              <a:ext cx="805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СУФД</a:t>
              </a:r>
              <a:endParaRPr lang="ru-RU" dirty="0"/>
            </a:p>
          </p:txBody>
        </p:sp>
      </p:grpSp>
      <p:sp>
        <p:nvSpPr>
          <p:cNvPr id="43" name="Стрелка вниз 42"/>
          <p:cNvSpPr/>
          <p:nvPr/>
        </p:nvSpPr>
        <p:spPr>
          <a:xfrm rot="16200000" flipV="1">
            <a:off x="3410810" y="5082697"/>
            <a:ext cx="197764" cy="56852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16055" y="4817745"/>
            <a:ext cx="2700997" cy="10984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5. Анализ протокола контроля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236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72108" y="188640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Функционал ППО «АС ФК» в части работы с Отчетами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учреждений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и финансовых </a:t>
            </a:r>
            <a:r>
              <a:rPr lang="ru-RU" altLang="ru-RU" sz="1600" dirty="0">
                <a:latin typeface="Arial" pitchFamily="34" charset="0"/>
                <a:cs typeface="Arial" pitchFamily="34" charset="0"/>
              </a:rPr>
              <a:t>органов,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направляемых на проверку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6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357686" y="2071678"/>
            <a:ext cx="2487687" cy="7157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Сохранение Отчетов в базе данных ППО «АС ФК»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357686" y="4143380"/>
            <a:ext cx="2487687" cy="10167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Направление протоколов контроля </a:t>
            </a:r>
            <a:r>
              <a:rPr lang="ru-RU" sz="1400" dirty="0">
                <a:solidFill>
                  <a:schemeClr val="tx1"/>
                </a:solidFill>
              </a:rPr>
              <a:t>учреждениям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 финансовым органам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357686" y="3000372"/>
            <a:ext cx="2487687" cy="92869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Запуск процедур контроля Отчетов вручную, формирование протоколов контроля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4080000" flipV="1">
            <a:off x="3805434" y="2456594"/>
            <a:ext cx="207349" cy="643679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5400000" flipV="1">
            <a:off x="3861470" y="3139398"/>
            <a:ext cx="207348" cy="64367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6000000" flipV="1">
            <a:off x="3807726" y="3765214"/>
            <a:ext cx="207348" cy="64367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027" name="Picture 3" descr="C:\Users\1\AppData\Local\Microsoft\Windows\Temporary Internet Files\Content.IE5\U8JC77T6\MM900254443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95586"/>
            <a:ext cx="1368152" cy="135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36044" y="2358172"/>
            <a:ext cx="1707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defRPr/>
            </a:pPr>
            <a:r>
              <a:rPr lang="ru-RU" dirty="0" smtClean="0"/>
              <a:t>ППО </a:t>
            </a:r>
            <a:r>
              <a:rPr lang="ru-RU" dirty="0"/>
              <a:t>«АС ФК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7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80488" y="260648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>
                <a:latin typeface="Arial" pitchFamily="34" charset="0"/>
                <a:cs typeface="Arial" pitchFamily="34" charset="0"/>
              </a:rPr>
              <a:t>Анализ протокола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контроля Отчетов учреждениями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и финансовыми органами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201258" y="1913365"/>
            <a:ext cx="2487687" cy="7157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2. Протокол контроля не содержит расхождений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675" y="1267706"/>
            <a:ext cx="2283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Финансовый орган, учреждение</a:t>
            </a:r>
          </a:p>
        </p:txBody>
      </p:sp>
      <p:sp>
        <p:nvSpPr>
          <p:cNvPr id="29" name="Стрелка вниз 28"/>
          <p:cNvSpPr/>
          <p:nvPr/>
        </p:nvSpPr>
        <p:spPr>
          <a:xfrm rot="2700000" flipV="1">
            <a:off x="2871356" y="2538958"/>
            <a:ext cx="214669" cy="623579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56420" y="3064078"/>
            <a:ext cx="2291301" cy="10984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1. Анализ протокола контроля формы бюджетной отчетности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4" name="Стрелка вниз 33"/>
          <p:cNvSpPr/>
          <p:nvPr/>
        </p:nvSpPr>
        <p:spPr>
          <a:xfrm rot="5400000" flipV="1">
            <a:off x="2924607" y="3680179"/>
            <a:ext cx="214669" cy="53402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6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9196" y="1576174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Стрелка вниз 37"/>
          <p:cNvSpPr/>
          <p:nvPr/>
        </p:nvSpPr>
        <p:spPr>
          <a:xfrm rot="5400000" flipV="1">
            <a:off x="5911012" y="3707559"/>
            <a:ext cx="214669" cy="479263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257978" y="3372544"/>
            <a:ext cx="2487687" cy="114929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4. Анализ расхождений, обращение, при необходимости, к сотруднику отдела бюджетного учета и отчетности ТОФК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6" name="Стрелка вниз 45"/>
          <p:cNvSpPr/>
          <p:nvPr/>
        </p:nvSpPr>
        <p:spPr>
          <a:xfrm rot="10800000" flipV="1">
            <a:off x="7394608" y="4527528"/>
            <a:ext cx="214669" cy="41697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257977" y="4944505"/>
            <a:ext cx="2487687" cy="10167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5. Повторное направление, при необходимости, отчетов на контроль в ТОФК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298953" y="3589327"/>
            <a:ext cx="2487687" cy="7157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3. Протокол контроля содержит расхождения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3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5628" y="3339451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1\AppData\Local\Microsoft\Windows\Temporary Internet Files\Content.IE5\BB803PUP\MC90043480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9031" y="1913364"/>
            <a:ext cx="1086077" cy="108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7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31353" y="260648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Особенности проверки органами Федерального казначейства Отчета ф. 0503127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8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88024" y="2063231"/>
            <a:ext cx="3654477" cy="59979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Отчет о состоянии лицевого счета получателя бюджетных средств (ф.0531786</a:t>
            </a:r>
            <a:r>
              <a:rPr lang="ru-RU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71600" y="2271967"/>
            <a:ext cx="2520280" cy="24758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Отчет об исполнении бюджета главного распорядителя, распорядителя, получателя бюджетных средств, главного администратора, администратора источников финансирования дефицита бюджета, главного администратора, администратора доходов бюджета (ф.0503127)</a:t>
            </a:r>
          </a:p>
        </p:txBody>
      </p:sp>
      <p:sp>
        <p:nvSpPr>
          <p:cNvPr id="63" name="Стрелка вниз 62"/>
          <p:cNvSpPr/>
          <p:nvPr/>
        </p:nvSpPr>
        <p:spPr>
          <a:xfrm rot="5400000" flipV="1">
            <a:off x="4078793" y="3188078"/>
            <a:ext cx="207348" cy="64367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4920000" flipV="1">
            <a:off x="4070084" y="2266425"/>
            <a:ext cx="207348" cy="64367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1245097"/>
            <a:ext cx="3654477" cy="65288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Отчет </a:t>
            </a:r>
            <a:r>
              <a:rPr lang="ru-RU" sz="1400" dirty="0">
                <a:solidFill>
                  <a:schemeClr val="tx1"/>
                </a:solidFill>
              </a:rPr>
              <a:t>о состоянии лицевого счета главного </a:t>
            </a:r>
            <a:r>
              <a:rPr lang="ru-RU" sz="1400" dirty="0" smtClean="0">
                <a:solidFill>
                  <a:schemeClr val="tx1"/>
                </a:solidFill>
              </a:rPr>
              <a:t>распорядителя (распорядителя</a:t>
            </a:r>
            <a:r>
              <a:rPr lang="ru-RU" sz="1400" dirty="0">
                <a:solidFill>
                  <a:schemeClr val="tx1"/>
                </a:solidFill>
              </a:rPr>
              <a:t>) бюджетных средств </a:t>
            </a:r>
            <a:r>
              <a:rPr lang="ru-RU" sz="1400" dirty="0" smtClean="0">
                <a:solidFill>
                  <a:schemeClr val="tx1"/>
                </a:solidFill>
              </a:rPr>
              <a:t>(ф.0531785</a:t>
            </a:r>
            <a:r>
              <a:rPr lang="ru-RU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805954" y="2822670"/>
            <a:ext cx="3654477" cy="13744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Отчет о состоянии лицевого счета главного администратора источников финанси-рования </a:t>
            </a:r>
            <a:r>
              <a:rPr lang="ru-RU" sz="1400" dirty="0">
                <a:solidFill>
                  <a:schemeClr val="tx1"/>
                </a:solidFill>
              </a:rPr>
              <a:t>дефицита бюджета (</a:t>
            </a:r>
            <a:r>
              <a:rPr lang="ru-RU" sz="1400" dirty="0" smtClean="0">
                <a:solidFill>
                  <a:schemeClr val="tx1"/>
                </a:solidFill>
              </a:rPr>
              <a:t>администра-тора </a:t>
            </a:r>
            <a:r>
              <a:rPr lang="ru-RU" sz="1400" dirty="0">
                <a:solidFill>
                  <a:schemeClr val="tx1"/>
                </a:solidFill>
              </a:rPr>
              <a:t>источников финансирования дефицита бюджета с полномочиями главного </a:t>
            </a:r>
            <a:r>
              <a:rPr lang="ru-RU" sz="1400" dirty="0" smtClean="0">
                <a:solidFill>
                  <a:schemeClr val="tx1"/>
                </a:solidFill>
              </a:rPr>
              <a:t>администратора) (ф.0531789</a:t>
            </a:r>
            <a:r>
              <a:rPr lang="ru-RU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" name="Стрелка вниз 14"/>
          <p:cNvSpPr/>
          <p:nvPr/>
        </p:nvSpPr>
        <p:spPr>
          <a:xfrm rot="6000000" flipV="1">
            <a:off x="4070084" y="4132549"/>
            <a:ext cx="207348" cy="64367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805954" y="4350713"/>
            <a:ext cx="3654477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Отчет </a:t>
            </a:r>
            <a:r>
              <a:rPr lang="ru-RU" sz="1400" dirty="0">
                <a:solidFill>
                  <a:schemeClr val="tx1"/>
                </a:solidFill>
              </a:rPr>
              <a:t>о состоянии лицевого счета администратора источников финансирования дефицита </a:t>
            </a:r>
            <a:r>
              <a:rPr lang="ru-RU" sz="1400" dirty="0" smtClean="0">
                <a:solidFill>
                  <a:schemeClr val="tx1"/>
                </a:solidFill>
              </a:rPr>
              <a:t>бюджета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(ф.0531791</a:t>
            </a:r>
            <a:r>
              <a:rPr lang="ru-RU" sz="1400" dirty="0">
                <a:solidFill>
                  <a:schemeClr val="tx1"/>
                </a:solidFill>
              </a:rPr>
              <a:t>)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788023" y="5430833"/>
            <a:ext cx="3654477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Справка </a:t>
            </a:r>
            <a:r>
              <a:rPr lang="ru-RU" sz="1400" dirty="0">
                <a:solidFill>
                  <a:schemeClr val="tx1"/>
                </a:solidFill>
              </a:rPr>
              <a:t>о перечислении поступлений </a:t>
            </a:r>
            <a:r>
              <a:rPr lang="ru-RU" sz="1400" dirty="0" smtClean="0">
                <a:solidFill>
                  <a:schemeClr val="tx1"/>
                </a:solidFill>
              </a:rPr>
              <a:t>в бюджеты (ф.0531468)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1\AppData\Local\Microsoft\Windows\Temporary Internet Files\Content.IE5\BB803PUP\MC9003008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1353" y="1278930"/>
            <a:ext cx="1400773" cy="87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Стрелка вниз 19"/>
          <p:cNvSpPr/>
          <p:nvPr/>
        </p:nvSpPr>
        <p:spPr>
          <a:xfrm rot="4080000" flipV="1">
            <a:off x="4067968" y="1576147"/>
            <a:ext cx="207349" cy="643679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 rot="6900000" flipV="1">
            <a:off x="4070084" y="4964979"/>
            <a:ext cx="207348" cy="64367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348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49D27D08-BE94-445F-8662-BA9B1395CE87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52120" y="2290643"/>
            <a:ext cx="3168352" cy="10984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Отчет о </a:t>
            </a:r>
            <a:r>
              <a:rPr lang="ru-RU" sz="1400" dirty="0">
                <a:solidFill>
                  <a:schemeClr val="tx1"/>
                </a:solidFill>
              </a:rPr>
              <a:t>кассовых выбытиях средств федерального бюджета в разрезе получателей средств федерального </a:t>
            </a:r>
            <a:r>
              <a:rPr lang="ru-RU" sz="1400" dirty="0" smtClean="0">
                <a:solidFill>
                  <a:schemeClr val="tx1"/>
                </a:solidFill>
              </a:rPr>
              <a:t>бюджета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(ф.0521413)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652120" y="3717032"/>
            <a:ext cx="3168352" cy="151216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Отчет о </a:t>
            </a:r>
            <a:r>
              <a:rPr lang="ru-RU" sz="1400" dirty="0">
                <a:solidFill>
                  <a:schemeClr val="tx1"/>
                </a:solidFill>
              </a:rPr>
              <a:t>поступлениях </a:t>
            </a:r>
            <a:r>
              <a:rPr lang="ru-RU" sz="1400" dirty="0" smtClean="0">
                <a:solidFill>
                  <a:schemeClr val="tx1"/>
                </a:solidFill>
              </a:rPr>
              <a:t>в федеральный </a:t>
            </a:r>
            <a:r>
              <a:rPr lang="ru-RU" sz="1400" dirty="0">
                <a:solidFill>
                  <a:schemeClr val="tx1"/>
                </a:solidFill>
              </a:rPr>
              <a:t>бюджет в разрезе администраторов доходов федерального бюджета и администраторов источников финансирования дефицита федерального </a:t>
            </a:r>
            <a:r>
              <a:rPr lang="ru-RU" sz="1400" dirty="0" smtClean="0">
                <a:solidFill>
                  <a:schemeClr val="tx1"/>
                </a:solidFill>
              </a:rPr>
              <a:t>бюджета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(ф.0531340)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080419"/>
            <a:ext cx="3654477" cy="59979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Отчет о состоянии лицевого счета получателя бюджетных средств (ф.0531786</a:t>
            </a:r>
            <a:r>
              <a:rPr lang="ru-RU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262285"/>
            <a:ext cx="3654477" cy="65288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Отчет </a:t>
            </a:r>
            <a:r>
              <a:rPr lang="ru-RU" sz="1400" dirty="0">
                <a:solidFill>
                  <a:schemeClr val="tx1"/>
                </a:solidFill>
              </a:rPr>
              <a:t>о состоянии лицевого счета главного </a:t>
            </a:r>
            <a:r>
              <a:rPr lang="ru-RU" sz="1400" dirty="0" smtClean="0">
                <a:solidFill>
                  <a:schemeClr val="tx1"/>
                </a:solidFill>
              </a:rPr>
              <a:t>распорядителя (распорядителя</a:t>
            </a:r>
            <a:r>
              <a:rPr lang="ru-RU" sz="1400" dirty="0">
                <a:solidFill>
                  <a:schemeClr val="tx1"/>
                </a:solidFill>
              </a:rPr>
              <a:t>) бюджетных средств </a:t>
            </a:r>
            <a:r>
              <a:rPr lang="ru-RU" sz="1400" dirty="0" smtClean="0">
                <a:solidFill>
                  <a:schemeClr val="tx1"/>
                </a:solidFill>
              </a:rPr>
              <a:t>(ф.0531785</a:t>
            </a:r>
            <a:r>
              <a:rPr lang="ru-RU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1458" y="2839858"/>
            <a:ext cx="3654477" cy="13744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Отчет о состоянии лицевого счета главного администратора источников финанси-рования </a:t>
            </a:r>
            <a:r>
              <a:rPr lang="ru-RU" sz="1400" dirty="0">
                <a:solidFill>
                  <a:schemeClr val="tx1"/>
                </a:solidFill>
              </a:rPr>
              <a:t>дефицита бюджета (</a:t>
            </a:r>
            <a:r>
              <a:rPr lang="ru-RU" sz="1400" dirty="0" smtClean="0">
                <a:solidFill>
                  <a:schemeClr val="tx1"/>
                </a:solidFill>
              </a:rPr>
              <a:t>администра-тора </a:t>
            </a:r>
            <a:r>
              <a:rPr lang="ru-RU" sz="1400" dirty="0">
                <a:solidFill>
                  <a:schemeClr val="tx1"/>
                </a:solidFill>
              </a:rPr>
              <a:t>источников финансирования дефицита бюджета с полномочиями главного </a:t>
            </a:r>
            <a:r>
              <a:rPr lang="ru-RU" sz="1400" dirty="0" smtClean="0">
                <a:solidFill>
                  <a:schemeClr val="tx1"/>
                </a:solidFill>
              </a:rPr>
              <a:t>администратора) (ф.0531789</a:t>
            </a:r>
            <a:r>
              <a:rPr lang="ru-RU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1458" y="4367901"/>
            <a:ext cx="3654477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Отчет </a:t>
            </a:r>
            <a:r>
              <a:rPr lang="ru-RU" sz="1400" dirty="0">
                <a:solidFill>
                  <a:schemeClr val="tx1"/>
                </a:solidFill>
              </a:rPr>
              <a:t>о состоянии лицевого счета администратора источников финансирования дефицита </a:t>
            </a:r>
            <a:r>
              <a:rPr lang="ru-RU" sz="1400" dirty="0" smtClean="0">
                <a:solidFill>
                  <a:schemeClr val="tx1"/>
                </a:solidFill>
              </a:rPr>
              <a:t>бюджета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(ф.0531791</a:t>
            </a:r>
            <a:r>
              <a:rPr lang="ru-RU" sz="1400" dirty="0">
                <a:solidFill>
                  <a:schemeClr val="tx1"/>
                </a:solidFill>
              </a:rPr>
              <a:t>)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3527" y="5448021"/>
            <a:ext cx="3654477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Справка </a:t>
            </a:r>
            <a:r>
              <a:rPr lang="ru-RU" sz="1400" dirty="0">
                <a:solidFill>
                  <a:schemeClr val="tx1"/>
                </a:solidFill>
              </a:rPr>
              <a:t>о перечислении поступлений </a:t>
            </a:r>
            <a:r>
              <a:rPr lang="ru-RU" sz="1400" dirty="0" smtClean="0">
                <a:solidFill>
                  <a:schemeClr val="tx1"/>
                </a:solidFill>
              </a:rPr>
              <a:t>в бюджеты (ф.0531468)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5953126" flipV="1">
            <a:off x="4616358" y="2259981"/>
            <a:ext cx="442980" cy="89226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 rot="4500000" flipV="1">
            <a:off x="4616358" y="4221252"/>
            <a:ext cx="442980" cy="892266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6" name="Picture 2" descr="C:\Users\1\AppData\Local\Microsoft\Windows\Temporary Internet Files\Content.IE5\BB803PUP\MC9003008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5909" y="1278930"/>
            <a:ext cx="1400773" cy="87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531353" y="260648"/>
            <a:ext cx="6710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Особенности проверки органами Федерального казначейства Отчета ф. 0503127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128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14106</TotalTime>
  <Words>1700</Words>
  <Application>Microsoft Office PowerPoint</Application>
  <PresentationFormat>Экран (4:3)</PresentationFormat>
  <Paragraphs>197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Johhnny</cp:lastModifiedBy>
  <cp:revision>598</cp:revision>
  <dcterms:created xsi:type="dcterms:W3CDTF">2012-02-14T07:53:23Z</dcterms:created>
  <dcterms:modified xsi:type="dcterms:W3CDTF">2014-09-10T05:12:52Z</dcterms:modified>
</cp:coreProperties>
</file>