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1"/>
  </p:sldMasterIdLst>
  <p:notesMasterIdLst>
    <p:notesMasterId r:id="rId20"/>
  </p:notesMasterIdLst>
  <p:sldIdLst>
    <p:sldId id="361" r:id="rId2"/>
    <p:sldId id="257" r:id="rId3"/>
    <p:sldId id="348" r:id="rId4"/>
    <p:sldId id="339" r:id="rId5"/>
    <p:sldId id="350" r:id="rId6"/>
    <p:sldId id="364" r:id="rId7"/>
    <p:sldId id="319" r:id="rId8"/>
    <p:sldId id="362" r:id="rId9"/>
    <p:sldId id="363" r:id="rId10"/>
    <p:sldId id="359" r:id="rId11"/>
    <p:sldId id="360" r:id="rId12"/>
    <p:sldId id="337" r:id="rId13"/>
    <p:sldId id="345" r:id="rId14"/>
    <p:sldId id="346" r:id="rId15"/>
    <p:sldId id="352" r:id="rId16"/>
    <p:sldId id="349" r:id="rId17"/>
    <p:sldId id="354" r:id="rId18"/>
    <p:sldId id="302" r:id="rId19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ECFF"/>
    <a:srgbClr val="C4E59F"/>
    <a:srgbClr val="9FE6FF"/>
    <a:srgbClr val="93B3FB"/>
    <a:srgbClr val="7DFBBF"/>
    <a:srgbClr val="06ECD1"/>
    <a:srgbClr val="FFE9B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8" autoAdjust="0"/>
    <p:restoredTop sz="94111" autoAdjust="0"/>
  </p:normalViewPr>
  <p:slideViewPr>
    <p:cSldViewPr>
      <p:cViewPr>
        <p:scale>
          <a:sx n="100" d="100"/>
          <a:sy n="100" d="100"/>
        </p:scale>
        <p:origin x="-564" y="-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580C1E-4AB6-4EB0-AFAF-9BCBFA9E212C}" type="doc">
      <dgm:prSet loTypeId="urn:microsoft.com/office/officeart/2005/8/layout/pList2" loCatId="list" qsTypeId="urn:microsoft.com/office/officeart/2005/8/quickstyle/3d1" qsCatId="3D" csTypeId="urn:microsoft.com/office/officeart/2005/8/colors/accent2_1" csCatId="accent2" phldr="1"/>
      <dgm:spPr/>
    </dgm:pt>
    <dgm:pt modelId="{1CE55890-4E3E-4F32-9F51-DFA8997DBDD3}">
      <dgm:prSet phldrT="[Текст]" custT="1"/>
      <dgm:spPr>
        <a:solidFill>
          <a:srgbClr val="939FFB"/>
        </a:solidFill>
        <a:ln>
          <a:solidFill>
            <a:srgbClr val="939FFB"/>
          </a:solidFill>
        </a:ln>
      </dgm:spPr>
      <dgm:t>
        <a:bodyPr/>
        <a:lstStyle/>
        <a:p>
          <a:pPr algn="ctr"/>
          <a:r>
            <a:rPr lang="ru-RU" sz="1500" kern="400" spc="30" baseline="0" dirty="0" smtClean="0"/>
            <a:t>Обращения главных распорядителей бюджетных средств (ГРБС) и финансовых органов (ФО) о внесении изменений  в учетные данные</a:t>
          </a:r>
          <a:endParaRPr lang="ru-RU" sz="1500" kern="400" spc="30" baseline="0" dirty="0"/>
        </a:p>
      </dgm:t>
    </dgm:pt>
    <dgm:pt modelId="{21B22EF9-561C-4B0F-B5D6-DDE5393BF32F}" type="parTrans" cxnId="{41937DF0-DFB6-4484-8B4F-9282D31896AE}">
      <dgm:prSet/>
      <dgm:spPr/>
      <dgm:t>
        <a:bodyPr/>
        <a:lstStyle/>
        <a:p>
          <a:endParaRPr lang="ru-RU"/>
        </a:p>
      </dgm:t>
    </dgm:pt>
    <dgm:pt modelId="{23606474-84BA-4542-9133-E9E2CD241C02}" type="sibTrans" cxnId="{41937DF0-DFB6-4484-8B4F-9282D31896AE}">
      <dgm:prSet/>
      <dgm:spPr/>
      <dgm:t>
        <a:bodyPr/>
        <a:lstStyle/>
        <a:p>
          <a:endParaRPr lang="ru-RU"/>
        </a:p>
      </dgm:t>
    </dgm:pt>
    <dgm:pt modelId="{9A1DF204-9DC2-4E17-B4F5-B1F0508A8481}">
      <dgm:prSet phldrT="[Текст]" custT="1"/>
      <dgm:spPr>
        <a:solidFill>
          <a:srgbClr val="3399FF"/>
        </a:solidFill>
      </dgm:spPr>
      <dgm:t>
        <a:bodyPr/>
        <a:lstStyle/>
        <a:p>
          <a:r>
            <a:rPr lang="ru-RU" sz="1500" kern="1500" spc="30" baseline="0" dirty="0" smtClean="0"/>
            <a:t>Отражение показателей по несуществующим в текущем финансовом году кодов бюджетной классификации (КБК) по доходам и расходам</a:t>
          </a:r>
          <a:endParaRPr lang="ru-RU" sz="1500" kern="1500" spc="30" baseline="0" dirty="0"/>
        </a:p>
      </dgm:t>
    </dgm:pt>
    <dgm:pt modelId="{B0777366-E0F2-43B6-A28D-C2D568270554}" type="parTrans" cxnId="{D6529AB5-B43C-4559-81DA-0FF9C98547F1}">
      <dgm:prSet/>
      <dgm:spPr/>
      <dgm:t>
        <a:bodyPr/>
        <a:lstStyle/>
        <a:p>
          <a:endParaRPr lang="ru-RU"/>
        </a:p>
      </dgm:t>
    </dgm:pt>
    <dgm:pt modelId="{1B0E4D4F-AADF-4701-A2C4-54DF67F014FD}" type="sibTrans" cxnId="{D6529AB5-B43C-4559-81DA-0FF9C98547F1}">
      <dgm:prSet/>
      <dgm:spPr/>
      <dgm:t>
        <a:bodyPr/>
        <a:lstStyle/>
        <a:p>
          <a:endParaRPr lang="ru-RU"/>
        </a:p>
      </dgm:t>
    </dgm:pt>
    <dgm:pt modelId="{262EBE52-DA5D-46F8-8975-0FA718AB1591}">
      <dgm:prSet phldrT="[Текст]" custT="1"/>
      <dgm:spPr>
        <a:solidFill>
          <a:srgbClr val="CC99FF"/>
        </a:solidFill>
      </dgm:spPr>
      <dgm:t>
        <a:bodyPr/>
        <a:lstStyle/>
        <a:p>
          <a:r>
            <a:rPr lang="ru-RU" sz="1350" dirty="0" smtClean="0"/>
            <a:t>Неотражение сумм в пути в форме </a:t>
          </a:r>
          <a:r>
            <a:rPr lang="ru-RU" sz="1350" b="1" dirty="0" smtClean="0"/>
            <a:t>0503124 </a:t>
          </a:r>
          <a:r>
            <a:rPr lang="ru-RU" sz="1350" dirty="0" smtClean="0"/>
            <a:t>«Отчет о кассовом поступлении и выбытии бюджетных средств» и в форме </a:t>
          </a:r>
          <a:r>
            <a:rPr lang="ru-RU" sz="1350" b="1" dirty="0" smtClean="0"/>
            <a:t>0531340</a:t>
          </a:r>
          <a:r>
            <a:rPr lang="ru-RU" sz="1350" dirty="0" smtClean="0"/>
            <a:t> «Отчет о поступлениях в ФБ в разрезе  АД ФБ и АИФД ФБ»</a:t>
          </a:r>
          <a:endParaRPr lang="ru-RU" sz="1350" dirty="0"/>
        </a:p>
      </dgm:t>
    </dgm:pt>
    <dgm:pt modelId="{3D227E6A-0833-4051-8CEA-EE8BDFF678C4}" type="parTrans" cxnId="{8701B8D1-E86E-413B-8505-5BFF8F50D16C}">
      <dgm:prSet/>
      <dgm:spPr/>
      <dgm:t>
        <a:bodyPr/>
        <a:lstStyle/>
        <a:p>
          <a:endParaRPr lang="ru-RU"/>
        </a:p>
      </dgm:t>
    </dgm:pt>
    <dgm:pt modelId="{E675A43F-FBF9-43E2-B56A-616CF4359565}" type="sibTrans" cxnId="{8701B8D1-E86E-413B-8505-5BFF8F50D16C}">
      <dgm:prSet/>
      <dgm:spPr/>
      <dgm:t>
        <a:bodyPr/>
        <a:lstStyle/>
        <a:p>
          <a:endParaRPr lang="ru-RU"/>
        </a:p>
      </dgm:t>
    </dgm:pt>
    <dgm:pt modelId="{BF29C18A-1F06-4E78-9568-1195F6193A50}">
      <dgm:prSet phldrT="[Текст]" custT="1"/>
      <dgm:spPr>
        <a:solidFill>
          <a:srgbClr val="C3C3EB"/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pPr algn="ctr"/>
          <a:r>
            <a:rPr lang="ru-RU" sz="1350" kern="1000" spc="0" baseline="0" dirty="0" smtClean="0"/>
            <a:t>Несоответствие внутриказначейских расчетов в части передачи поступлений, ошибочно зачисленных на счет ТОФК и предназначенных для уплаты на счет другого ТОФК</a:t>
          </a:r>
          <a:endParaRPr lang="ru-RU" sz="1350" kern="1000" spc="0" baseline="0" dirty="0"/>
        </a:p>
      </dgm:t>
    </dgm:pt>
    <dgm:pt modelId="{6DD75319-FF08-497D-91F8-42FB7AA8D904}" type="parTrans" cxnId="{26FCFBBF-C944-4755-B581-2EB3F8AD1504}">
      <dgm:prSet/>
      <dgm:spPr/>
      <dgm:t>
        <a:bodyPr/>
        <a:lstStyle/>
        <a:p>
          <a:endParaRPr lang="ru-RU"/>
        </a:p>
      </dgm:t>
    </dgm:pt>
    <dgm:pt modelId="{72E5D3A7-4EDE-4319-8EB1-287F26B2E630}" type="sibTrans" cxnId="{26FCFBBF-C944-4755-B581-2EB3F8AD1504}">
      <dgm:prSet/>
      <dgm:spPr/>
      <dgm:t>
        <a:bodyPr/>
        <a:lstStyle/>
        <a:p>
          <a:endParaRPr lang="ru-RU"/>
        </a:p>
      </dgm:t>
    </dgm:pt>
    <dgm:pt modelId="{4C047CB0-C609-4ED6-B1F6-E62AFDEB3D2F}" type="pres">
      <dgm:prSet presAssocID="{BB580C1E-4AB6-4EB0-AFAF-9BCBFA9E212C}" presName="Name0" presStyleCnt="0">
        <dgm:presLayoutVars>
          <dgm:dir/>
          <dgm:resizeHandles val="exact"/>
        </dgm:presLayoutVars>
      </dgm:prSet>
      <dgm:spPr/>
    </dgm:pt>
    <dgm:pt modelId="{FFC52E96-2F23-4D5C-8079-776A4DD24D7F}" type="pres">
      <dgm:prSet presAssocID="{BB580C1E-4AB6-4EB0-AFAF-9BCBFA9E212C}" presName="bkgdShp" presStyleLbl="alignAccFollowNode1" presStyleIdx="0" presStyleCnt="1"/>
      <dgm:spPr/>
    </dgm:pt>
    <dgm:pt modelId="{BB955B0D-D0C1-4329-BE38-D73CA362A466}" type="pres">
      <dgm:prSet presAssocID="{BB580C1E-4AB6-4EB0-AFAF-9BCBFA9E212C}" presName="linComp" presStyleCnt="0"/>
      <dgm:spPr/>
    </dgm:pt>
    <dgm:pt modelId="{1F383380-CFC4-482A-B5F5-163473494449}" type="pres">
      <dgm:prSet presAssocID="{1CE55890-4E3E-4F32-9F51-DFA8997DBDD3}" presName="compNode" presStyleCnt="0"/>
      <dgm:spPr/>
    </dgm:pt>
    <dgm:pt modelId="{F011116E-6B91-43ED-9422-4C95FDC5DE65}" type="pres">
      <dgm:prSet presAssocID="{1CE55890-4E3E-4F32-9F51-DFA8997DBDD3}" presName="node" presStyleLbl="node1" presStyleIdx="0" presStyleCnt="4" custScaleX="114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976B66-5263-4A36-8755-A1E6BE9B84D3}" type="pres">
      <dgm:prSet presAssocID="{1CE55890-4E3E-4F32-9F51-DFA8997DBDD3}" presName="invisiNode" presStyleLbl="node1" presStyleIdx="0" presStyleCnt="4"/>
      <dgm:spPr/>
    </dgm:pt>
    <dgm:pt modelId="{542B293F-B9D7-4377-BC12-CDB421AA9DB2}" type="pres">
      <dgm:prSet presAssocID="{1CE55890-4E3E-4F32-9F51-DFA8997DBDD3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6">
              <a:lumMod val="75000"/>
            </a:schemeClr>
          </a:solidFill>
        </a:ln>
      </dgm:spPr>
    </dgm:pt>
    <dgm:pt modelId="{3749BEF5-4B83-4C10-BFBE-C9DFF649696C}" type="pres">
      <dgm:prSet presAssocID="{23606474-84BA-4542-9133-E9E2CD241C0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9AAAA97-9602-46C7-A341-DDC755EE9BA4}" type="pres">
      <dgm:prSet presAssocID="{9A1DF204-9DC2-4E17-B4F5-B1F0508A8481}" presName="compNode" presStyleCnt="0"/>
      <dgm:spPr/>
    </dgm:pt>
    <dgm:pt modelId="{0C4B6684-57DD-42C6-AC40-8E19D366C737}" type="pres">
      <dgm:prSet presAssocID="{9A1DF204-9DC2-4E17-B4F5-B1F0508A8481}" presName="node" presStyleLbl="node1" presStyleIdx="1" presStyleCnt="4" custScaleX="119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C6F053-3946-4D3F-952A-5C7E7CEF8E4A}" type="pres">
      <dgm:prSet presAssocID="{9A1DF204-9DC2-4E17-B4F5-B1F0508A8481}" presName="invisiNode" presStyleLbl="node1" presStyleIdx="1" presStyleCnt="4"/>
      <dgm:spPr/>
    </dgm:pt>
    <dgm:pt modelId="{CF774944-F84E-4AA1-A2D2-9EB74979F8EC}" type="pres">
      <dgm:prSet presAssocID="{9A1DF204-9DC2-4E17-B4F5-B1F0508A8481}" presName="imagNode" presStyleLbl="fgImgPlace1" presStyleIdx="1" presStyleCnt="4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3399FF"/>
          </a:solidFill>
        </a:ln>
      </dgm:spPr>
    </dgm:pt>
    <dgm:pt modelId="{2B64ED19-7A8C-4C78-9B61-FE07C4C02662}" type="pres">
      <dgm:prSet presAssocID="{1B0E4D4F-AADF-4701-A2C4-54DF67F014F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64520EA-943F-49E6-B63A-D42E5BF95B5B}" type="pres">
      <dgm:prSet presAssocID="{262EBE52-DA5D-46F8-8975-0FA718AB1591}" presName="compNode" presStyleCnt="0"/>
      <dgm:spPr/>
    </dgm:pt>
    <dgm:pt modelId="{2294819E-0858-4C52-983C-21E19A0E2A87}" type="pres">
      <dgm:prSet presAssocID="{262EBE52-DA5D-46F8-8975-0FA718AB1591}" presName="node" presStyleLbl="node1" presStyleIdx="2" presStyleCnt="4" custScaleX="1219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F4364C-2074-40DD-89F4-9376E8CC033D}" type="pres">
      <dgm:prSet presAssocID="{262EBE52-DA5D-46F8-8975-0FA718AB1591}" presName="invisiNode" presStyleLbl="node1" presStyleIdx="2" presStyleCnt="4"/>
      <dgm:spPr/>
    </dgm:pt>
    <dgm:pt modelId="{173B08E2-71D0-4DE0-ACEE-6384895472F0}" type="pres">
      <dgm:prSet presAssocID="{262EBE52-DA5D-46F8-8975-0FA718AB1591}" presName="imagNode" presStyleLbl="fgImgPlace1" presStyleIdx="2" presStyleCnt="4" custAng="0" custScaleX="99463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rgbClr val="CC99FF"/>
          </a:solidFill>
        </a:ln>
      </dgm:spPr>
    </dgm:pt>
    <dgm:pt modelId="{ECED6760-0AB7-495E-9A27-D4849C6FAB8C}" type="pres">
      <dgm:prSet presAssocID="{E675A43F-FBF9-43E2-B56A-616CF435956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D3740C0-0523-48D4-BD86-C31E7A01E8C0}" type="pres">
      <dgm:prSet presAssocID="{BF29C18A-1F06-4E78-9568-1195F6193A50}" presName="compNode" presStyleCnt="0"/>
      <dgm:spPr/>
    </dgm:pt>
    <dgm:pt modelId="{3B536DAB-A39C-4D87-8B14-F72757D9F5E4}" type="pres">
      <dgm:prSet presAssocID="{BF29C18A-1F06-4E78-9568-1195F6193A50}" presName="node" presStyleLbl="node1" presStyleIdx="3" presStyleCnt="4" custScaleX="112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A08AA1-5E62-4189-B84E-CCCFA5004150}" type="pres">
      <dgm:prSet presAssocID="{BF29C18A-1F06-4E78-9568-1195F6193A50}" presName="invisiNode" presStyleLbl="node1" presStyleIdx="3" presStyleCnt="4"/>
      <dgm:spPr/>
    </dgm:pt>
    <dgm:pt modelId="{270695B0-AF19-46B1-B8C0-F4B18AAAFD77}" type="pres">
      <dgm:prSet presAssocID="{BF29C18A-1F06-4E78-9568-1195F6193A50}" presName="imagNode" presStyleLbl="fgImgPlace1" presStyleIdx="3" presStyleCnt="4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C3C3EB"/>
        </a:solidFill>
        <a:ln>
          <a:solidFill>
            <a:srgbClr val="CC00FF"/>
          </a:solidFill>
        </a:ln>
      </dgm:spPr>
    </dgm:pt>
  </dgm:ptLst>
  <dgm:cxnLst>
    <dgm:cxn modelId="{363F8A1C-7377-4D05-8544-79CFC5C43E28}" type="presOf" srcId="{262EBE52-DA5D-46F8-8975-0FA718AB1591}" destId="{2294819E-0858-4C52-983C-21E19A0E2A87}" srcOrd="0" destOrd="0" presId="urn:microsoft.com/office/officeart/2005/8/layout/pList2"/>
    <dgm:cxn modelId="{8701B8D1-E86E-413B-8505-5BFF8F50D16C}" srcId="{BB580C1E-4AB6-4EB0-AFAF-9BCBFA9E212C}" destId="{262EBE52-DA5D-46F8-8975-0FA718AB1591}" srcOrd="2" destOrd="0" parTransId="{3D227E6A-0833-4051-8CEA-EE8BDFF678C4}" sibTransId="{E675A43F-FBF9-43E2-B56A-616CF4359565}"/>
    <dgm:cxn modelId="{41937DF0-DFB6-4484-8B4F-9282D31896AE}" srcId="{BB580C1E-4AB6-4EB0-AFAF-9BCBFA9E212C}" destId="{1CE55890-4E3E-4F32-9F51-DFA8997DBDD3}" srcOrd="0" destOrd="0" parTransId="{21B22EF9-561C-4B0F-B5D6-DDE5393BF32F}" sibTransId="{23606474-84BA-4542-9133-E9E2CD241C02}"/>
    <dgm:cxn modelId="{66D6FAE3-1B4D-4481-B028-91E5F239A75C}" type="presOf" srcId="{9A1DF204-9DC2-4E17-B4F5-B1F0508A8481}" destId="{0C4B6684-57DD-42C6-AC40-8E19D366C737}" srcOrd="0" destOrd="0" presId="urn:microsoft.com/office/officeart/2005/8/layout/pList2"/>
    <dgm:cxn modelId="{43353E1F-955D-43B6-8EF0-F8C8F826E5CB}" type="presOf" srcId="{23606474-84BA-4542-9133-E9E2CD241C02}" destId="{3749BEF5-4B83-4C10-BFBE-C9DFF649696C}" srcOrd="0" destOrd="0" presId="urn:microsoft.com/office/officeart/2005/8/layout/pList2"/>
    <dgm:cxn modelId="{26FCFBBF-C944-4755-B581-2EB3F8AD1504}" srcId="{BB580C1E-4AB6-4EB0-AFAF-9BCBFA9E212C}" destId="{BF29C18A-1F06-4E78-9568-1195F6193A50}" srcOrd="3" destOrd="0" parTransId="{6DD75319-FF08-497D-91F8-42FB7AA8D904}" sibTransId="{72E5D3A7-4EDE-4319-8EB1-287F26B2E630}"/>
    <dgm:cxn modelId="{20B28B24-10DF-4AD4-A414-A3178C98519C}" type="presOf" srcId="{BB580C1E-4AB6-4EB0-AFAF-9BCBFA9E212C}" destId="{4C047CB0-C609-4ED6-B1F6-E62AFDEB3D2F}" srcOrd="0" destOrd="0" presId="urn:microsoft.com/office/officeart/2005/8/layout/pList2"/>
    <dgm:cxn modelId="{D6529AB5-B43C-4559-81DA-0FF9C98547F1}" srcId="{BB580C1E-4AB6-4EB0-AFAF-9BCBFA9E212C}" destId="{9A1DF204-9DC2-4E17-B4F5-B1F0508A8481}" srcOrd="1" destOrd="0" parTransId="{B0777366-E0F2-43B6-A28D-C2D568270554}" sibTransId="{1B0E4D4F-AADF-4701-A2C4-54DF67F014FD}"/>
    <dgm:cxn modelId="{0953638D-05E5-4762-BA29-5480D68B592E}" type="presOf" srcId="{E675A43F-FBF9-43E2-B56A-616CF4359565}" destId="{ECED6760-0AB7-495E-9A27-D4849C6FAB8C}" srcOrd="0" destOrd="0" presId="urn:microsoft.com/office/officeart/2005/8/layout/pList2"/>
    <dgm:cxn modelId="{CC95657C-FA19-4E7D-B6A7-ABF478EFCD4D}" type="presOf" srcId="{1CE55890-4E3E-4F32-9F51-DFA8997DBDD3}" destId="{F011116E-6B91-43ED-9422-4C95FDC5DE65}" srcOrd="0" destOrd="0" presId="urn:microsoft.com/office/officeart/2005/8/layout/pList2"/>
    <dgm:cxn modelId="{CE1ECCE3-4319-4DC1-87E1-4F97C590BFAC}" type="presOf" srcId="{1B0E4D4F-AADF-4701-A2C4-54DF67F014FD}" destId="{2B64ED19-7A8C-4C78-9B61-FE07C4C02662}" srcOrd="0" destOrd="0" presId="urn:microsoft.com/office/officeart/2005/8/layout/pList2"/>
    <dgm:cxn modelId="{6B881A54-4A12-424D-B138-CD515F8B8372}" type="presOf" srcId="{BF29C18A-1F06-4E78-9568-1195F6193A50}" destId="{3B536DAB-A39C-4D87-8B14-F72757D9F5E4}" srcOrd="0" destOrd="0" presId="urn:microsoft.com/office/officeart/2005/8/layout/pList2"/>
    <dgm:cxn modelId="{85CCA9F2-A929-475D-9A5D-27A51B5B787E}" type="presParOf" srcId="{4C047CB0-C609-4ED6-B1F6-E62AFDEB3D2F}" destId="{FFC52E96-2F23-4D5C-8079-776A4DD24D7F}" srcOrd="0" destOrd="0" presId="urn:microsoft.com/office/officeart/2005/8/layout/pList2"/>
    <dgm:cxn modelId="{1B4BB24F-7C45-40AA-A34E-52372F536595}" type="presParOf" srcId="{4C047CB0-C609-4ED6-B1F6-E62AFDEB3D2F}" destId="{BB955B0D-D0C1-4329-BE38-D73CA362A466}" srcOrd="1" destOrd="0" presId="urn:microsoft.com/office/officeart/2005/8/layout/pList2"/>
    <dgm:cxn modelId="{16E02BF3-8E2E-424B-8F45-8827100DADE3}" type="presParOf" srcId="{BB955B0D-D0C1-4329-BE38-D73CA362A466}" destId="{1F383380-CFC4-482A-B5F5-163473494449}" srcOrd="0" destOrd="0" presId="urn:microsoft.com/office/officeart/2005/8/layout/pList2"/>
    <dgm:cxn modelId="{6C23693F-4076-4828-A613-79F615BE33A7}" type="presParOf" srcId="{1F383380-CFC4-482A-B5F5-163473494449}" destId="{F011116E-6B91-43ED-9422-4C95FDC5DE65}" srcOrd="0" destOrd="0" presId="urn:microsoft.com/office/officeart/2005/8/layout/pList2"/>
    <dgm:cxn modelId="{B569A302-2F4C-4E92-9E50-3ED2237CA860}" type="presParOf" srcId="{1F383380-CFC4-482A-B5F5-163473494449}" destId="{D7976B66-5263-4A36-8755-A1E6BE9B84D3}" srcOrd="1" destOrd="0" presId="urn:microsoft.com/office/officeart/2005/8/layout/pList2"/>
    <dgm:cxn modelId="{824392DD-D449-4E33-B4A9-C61B9F4F53FC}" type="presParOf" srcId="{1F383380-CFC4-482A-B5F5-163473494449}" destId="{542B293F-B9D7-4377-BC12-CDB421AA9DB2}" srcOrd="2" destOrd="0" presId="urn:microsoft.com/office/officeart/2005/8/layout/pList2"/>
    <dgm:cxn modelId="{1254BCF5-AA5C-4F73-93D8-031087DCE698}" type="presParOf" srcId="{BB955B0D-D0C1-4329-BE38-D73CA362A466}" destId="{3749BEF5-4B83-4C10-BFBE-C9DFF649696C}" srcOrd="1" destOrd="0" presId="urn:microsoft.com/office/officeart/2005/8/layout/pList2"/>
    <dgm:cxn modelId="{8752AE1B-E464-41EA-99B5-C83831DB7BAD}" type="presParOf" srcId="{BB955B0D-D0C1-4329-BE38-D73CA362A466}" destId="{19AAAA97-9602-46C7-A341-DDC755EE9BA4}" srcOrd="2" destOrd="0" presId="urn:microsoft.com/office/officeart/2005/8/layout/pList2"/>
    <dgm:cxn modelId="{9987B6E9-609C-44EA-8938-1ACF80CCD33C}" type="presParOf" srcId="{19AAAA97-9602-46C7-A341-DDC755EE9BA4}" destId="{0C4B6684-57DD-42C6-AC40-8E19D366C737}" srcOrd="0" destOrd="0" presId="urn:microsoft.com/office/officeart/2005/8/layout/pList2"/>
    <dgm:cxn modelId="{FA5B8B57-AD76-49FB-BFA8-D99940BF8FA3}" type="presParOf" srcId="{19AAAA97-9602-46C7-A341-DDC755EE9BA4}" destId="{1DC6F053-3946-4D3F-952A-5C7E7CEF8E4A}" srcOrd="1" destOrd="0" presId="urn:microsoft.com/office/officeart/2005/8/layout/pList2"/>
    <dgm:cxn modelId="{88EA3B23-B1E1-46CB-A5BE-20E0D42F8B7C}" type="presParOf" srcId="{19AAAA97-9602-46C7-A341-DDC755EE9BA4}" destId="{CF774944-F84E-4AA1-A2D2-9EB74979F8EC}" srcOrd="2" destOrd="0" presId="urn:microsoft.com/office/officeart/2005/8/layout/pList2"/>
    <dgm:cxn modelId="{09240FF8-6433-4FAE-A948-2D7CED9DD29B}" type="presParOf" srcId="{BB955B0D-D0C1-4329-BE38-D73CA362A466}" destId="{2B64ED19-7A8C-4C78-9B61-FE07C4C02662}" srcOrd="3" destOrd="0" presId="urn:microsoft.com/office/officeart/2005/8/layout/pList2"/>
    <dgm:cxn modelId="{FD687EA6-5868-4E48-8904-16342AC9CC92}" type="presParOf" srcId="{BB955B0D-D0C1-4329-BE38-D73CA362A466}" destId="{764520EA-943F-49E6-B63A-D42E5BF95B5B}" srcOrd="4" destOrd="0" presId="urn:microsoft.com/office/officeart/2005/8/layout/pList2"/>
    <dgm:cxn modelId="{53ABD741-D3F2-4E41-B7A6-5D5A9E1FBC78}" type="presParOf" srcId="{764520EA-943F-49E6-B63A-D42E5BF95B5B}" destId="{2294819E-0858-4C52-983C-21E19A0E2A87}" srcOrd="0" destOrd="0" presId="urn:microsoft.com/office/officeart/2005/8/layout/pList2"/>
    <dgm:cxn modelId="{8E427827-6DC2-4854-9D9E-D9CEAE656B85}" type="presParOf" srcId="{764520EA-943F-49E6-B63A-D42E5BF95B5B}" destId="{00F4364C-2074-40DD-89F4-9376E8CC033D}" srcOrd="1" destOrd="0" presId="urn:microsoft.com/office/officeart/2005/8/layout/pList2"/>
    <dgm:cxn modelId="{E3500333-89CB-4F84-B928-D856AF6F84B8}" type="presParOf" srcId="{764520EA-943F-49E6-B63A-D42E5BF95B5B}" destId="{173B08E2-71D0-4DE0-ACEE-6384895472F0}" srcOrd="2" destOrd="0" presId="urn:microsoft.com/office/officeart/2005/8/layout/pList2"/>
    <dgm:cxn modelId="{D3D249A3-A736-4FE9-8899-878461957B02}" type="presParOf" srcId="{BB955B0D-D0C1-4329-BE38-D73CA362A466}" destId="{ECED6760-0AB7-495E-9A27-D4849C6FAB8C}" srcOrd="5" destOrd="0" presId="urn:microsoft.com/office/officeart/2005/8/layout/pList2"/>
    <dgm:cxn modelId="{1B659242-7AAB-4B8C-8935-A935EA82A567}" type="presParOf" srcId="{BB955B0D-D0C1-4329-BE38-D73CA362A466}" destId="{0D3740C0-0523-48D4-BD86-C31E7A01E8C0}" srcOrd="6" destOrd="0" presId="urn:microsoft.com/office/officeart/2005/8/layout/pList2"/>
    <dgm:cxn modelId="{3148E2F2-AE44-4D97-A53A-8E195C3991E4}" type="presParOf" srcId="{0D3740C0-0523-48D4-BD86-C31E7A01E8C0}" destId="{3B536DAB-A39C-4D87-8B14-F72757D9F5E4}" srcOrd="0" destOrd="0" presId="urn:microsoft.com/office/officeart/2005/8/layout/pList2"/>
    <dgm:cxn modelId="{49901259-61EB-4FA5-ADBB-2545AC2D56E9}" type="presParOf" srcId="{0D3740C0-0523-48D4-BD86-C31E7A01E8C0}" destId="{61A08AA1-5E62-4189-B84E-CCCFA5004150}" srcOrd="1" destOrd="0" presId="urn:microsoft.com/office/officeart/2005/8/layout/pList2"/>
    <dgm:cxn modelId="{D0EB4655-20A6-4A5C-9758-DF6235782D9E}" type="presParOf" srcId="{0D3740C0-0523-48D4-BD86-C31E7A01E8C0}" destId="{270695B0-AF19-46B1-B8C0-F4B18AAAFD77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13C59EC-DBB6-4560-8B6C-A4EDB8B20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5EF18-CABB-4F2C-8430-310355B8ADF0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87F79-FD7E-4AD4-BE90-D24C64BAE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A13DE-93E3-4DC0-8523-8DD153CC2A63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B4D0E-D442-4B36-A218-18B0C9F06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B6585-0E71-40AA-A467-772AB8C8BCD5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98E90-55B2-4AA8-98BC-CAFE92418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E30C4-C44D-4181-96CE-F9F6CC1B8FFB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1BC14-BC79-45B4-8273-417000D0E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4B9EA-5CB7-4D9D-B68B-382803506A4E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B86BE-3CB0-4644-A9E5-9D0C36FC7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5A879-3890-47BB-ACE6-C22E26109563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12470-5D70-462F-8ED4-DF6B11487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95300" y="274638"/>
            <a:ext cx="89154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3190D-5632-4E3A-9E76-AEC5D1A26240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25DCD-5877-4180-8276-51237385B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986D1-0186-49A3-8EEC-956A38BCF5D5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4ACF3-2074-4F9E-A98B-327C25FE1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B2CFB-53DC-457F-99A0-8748FC3CC6DA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AD33B-ABFB-4381-9B6E-AD869DA31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A1E7C-6118-4EE9-9C43-DA2217FE2425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2C509-DF90-44C5-B72A-1BEED8F19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1F87E-5A5C-41B8-A7C8-32460E18575B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89866-7578-415D-93A8-4103E715D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533FA-CDF1-45B7-9F82-8E3278B0E134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F0E58-6A28-4458-A0E4-E2EA66F27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B2124-2C02-4E5E-9519-DC2DC1EED67D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E93AA-964D-400E-8A9F-D91B76058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B3E4A-186E-490E-8B08-FBB682D08455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69A33-95F7-458A-A2BE-1CA8E4C32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BBA81-2396-4468-A954-036DF173299C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30011-3783-4606-81ED-6281FD200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2EA130DB-C414-4EE5-9A00-CFF055477089}" type="datetime1">
              <a:rPr lang="ru-RU"/>
              <a:pPr>
                <a:defRPr/>
              </a:pPr>
              <a:t>10.09.2014</a:t>
            </a:fld>
            <a:endParaRPr lang="ru-RU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0620902-989E-49D6-9B15-A468DABDB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  <p:sldLayoutId id="2147483662" r:id="rId12"/>
    <p:sldLayoutId id="2147483661" r:id="rId13"/>
    <p:sldLayoutId id="2147483660" r:id="rId14"/>
    <p:sldLayoutId id="2147483659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7.jpe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3.png"/><Relationship Id="rId10" Type="http://schemas.openxmlformats.org/officeDocument/2006/relationships/image" Target="../media/image14.png"/><Relationship Id="rId4" Type="http://schemas.openxmlformats.org/officeDocument/2006/relationships/image" Target="../media/image4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5" name="Picture 3" descr="C:\Users\User\Desktop\Bacon-Wallpaper-1800x28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95350"/>
            <a:ext cx="9920288" cy="6227763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3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</p:pic>
      <p:sp>
        <p:nvSpPr>
          <p:cNvPr id="1843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488950" y="908050"/>
            <a:ext cx="920432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000" i="1">
              <a:solidFill>
                <a:schemeClr val="tx2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3000" b="1" i="1">
              <a:latin typeface="Times New Roman" pitchFamily="18" charset="0"/>
            </a:endParaRPr>
          </a:p>
        </p:txBody>
      </p:sp>
      <p:pic>
        <p:nvPicPr>
          <p:cNvPr id="1843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10"/>
          <p:cNvSpPr>
            <a:spLocks noChangeArrowheads="1"/>
          </p:cNvSpPr>
          <p:nvPr/>
        </p:nvSpPr>
        <p:spPr bwMode="auto">
          <a:xfrm>
            <a:off x="1857375" y="188913"/>
            <a:ext cx="6624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  <a:r>
              <a:rPr lang="ru-RU" sz="2400">
                <a:latin typeface="Times New Roman" pitchFamily="18" charset="0"/>
              </a:rPr>
              <a:t> </a:t>
            </a:r>
            <a:endParaRPr lang="ru-RU" sz="2400" i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1166813" y="1285875"/>
            <a:ext cx="7458075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 defTabSz="963613">
              <a:lnSpc>
                <a:spcPct val="130000"/>
              </a:lnSpc>
              <a:spcBef>
                <a:spcPct val="50000"/>
              </a:spcBef>
            </a:pPr>
            <a:endParaRPr lang="ru-RU" sz="2200">
              <a:solidFill>
                <a:srgbClr val="002060"/>
              </a:solidFill>
              <a:latin typeface="Arimo"/>
              <a:ea typeface="Arimo"/>
              <a:cs typeface="Arimo"/>
            </a:endParaRPr>
          </a:p>
          <a:p>
            <a:pPr algn="dist" defTabSz="963613">
              <a:lnSpc>
                <a:spcPct val="130000"/>
              </a:lnSpc>
              <a:spcBef>
                <a:spcPct val="50000"/>
              </a:spcBef>
            </a:pPr>
            <a:r>
              <a:rPr lang="ru-RU" sz="2200">
                <a:solidFill>
                  <a:srgbClr val="002060"/>
                </a:solidFill>
                <a:latin typeface="Arimo"/>
                <a:ea typeface="Arimo"/>
                <a:cs typeface="Arimo"/>
              </a:rPr>
              <a:t>Отдельные вопросы формирования бюджетной  отчетности по кассовому исполнению федерального бюджета, кассовому обслуживанию бюджетов бюджетной системы Российской федерации, кассовому обслуживанию бюджетных учреждений, автономных учреждений и иных организаций в территориальных органах Федерального казначейства</a:t>
            </a:r>
            <a:r>
              <a:rPr lang="ru-RU" sz="2000">
                <a:solidFill>
                  <a:srgbClr val="002060"/>
                </a:solidFill>
                <a:latin typeface="Arimo"/>
                <a:ea typeface="Arimo"/>
                <a:cs typeface="Arimo"/>
              </a:rPr>
              <a:t>. </a:t>
            </a:r>
          </a:p>
          <a:p>
            <a:pPr algn="just" defTabSz="963613">
              <a:spcBef>
                <a:spcPct val="50000"/>
              </a:spcBef>
            </a:pPr>
            <a:endParaRPr lang="ru-RU" sz="1600" b="1">
              <a:cs typeface="Arial" charset="0"/>
            </a:endParaRPr>
          </a:p>
          <a:p>
            <a:pPr algn="just" defTabSz="963613">
              <a:spcBef>
                <a:spcPct val="50000"/>
              </a:spcBef>
            </a:pPr>
            <a:r>
              <a:rPr lang="ru-RU" sz="2000" b="1">
                <a:solidFill>
                  <a:srgbClr val="000066"/>
                </a:solidFill>
                <a:cs typeface="Arial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81563" y="5302250"/>
            <a:ext cx="371316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spc="30" dirty="0">
                <a:solidFill>
                  <a:srgbClr val="002060"/>
                </a:solidFill>
              </a:rPr>
              <a:t>Начальник отдела отчетности</a:t>
            </a:r>
            <a:r>
              <a:rPr lang="ru-RU" dirty="0">
                <a:solidFill>
                  <a:srgbClr val="002060"/>
                </a:solidFill>
              </a:rPr>
              <a:t> о   кассовом исполнении  бюджетов</a:t>
            </a:r>
          </a:p>
          <a:p>
            <a:pPr algn="r">
              <a:defRPr/>
            </a:pPr>
            <a:r>
              <a:rPr lang="ru-RU" b="1" dirty="0">
                <a:solidFill>
                  <a:srgbClr val="002060"/>
                </a:solidFill>
              </a:rPr>
              <a:t>Лариса Валерьевна Кашурина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844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8580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2769B8-298B-4E26-AB40-7B9543475545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415925" y="1412875"/>
            <a:ext cx="904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5000"/>
              </a:lnSpc>
              <a:spcBef>
                <a:spcPct val="20000"/>
              </a:spcBef>
              <a:buFontTx/>
              <a:buAutoNum type="arabicPeriod"/>
            </a:pPr>
            <a:endParaRPr lang="ru-RU" sz="1900" b="1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</a:pPr>
            <a:r>
              <a:rPr lang="ru-RU" sz="1900" b="1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ru-RU" sz="30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765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27653" name="Содержимое 9" descr="Копия Безымянный.bmp"/>
          <p:cNvPicPr>
            <a:picLocks noGrp="1" noChangeAspect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1452563" y="1285875"/>
            <a:ext cx="6180137" cy="5276850"/>
          </a:xfr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8024813" y="4357688"/>
            <a:ext cx="1714500" cy="1071562"/>
          </a:xfrm>
          <a:prstGeom prst="wedgeRoundRectCallout">
            <a:avLst>
              <a:gd name="adj1" fmla="val -61388"/>
              <a:gd name="adj2" fmla="val 21611"/>
              <a:gd name="adj3" fmla="val 16667"/>
            </a:avLst>
          </a:prstGeom>
          <a:solidFill>
            <a:srgbClr val="E8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i="1" dirty="0">
                <a:solidFill>
                  <a:srgbClr val="7030A0"/>
                </a:solidFill>
              </a:rPr>
              <a:t>Вводится </a:t>
            </a:r>
          </a:p>
          <a:p>
            <a:pPr algn="ctr">
              <a:defRPr/>
            </a:pPr>
            <a:r>
              <a:rPr lang="ru-RU" sz="1400" i="1" dirty="0">
                <a:solidFill>
                  <a:srgbClr val="7030A0"/>
                </a:solidFill>
              </a:rPr>
              <a:t>новый раздел  </a:t>
            </a:r>
          </a:p>
          <a:p>
            <a:pPr algn="ctr">
              <a:defRPr/>
            </a:pPr>
            <a:r>
              <a:rPr lang="ru-RU" sz="1400" i="1" dirty="0">
                <a:solidFill>
                  <a:srgbClr val="7030A0"/>
                </a:solidFill>
              </a:rPr>
              <a:t>с  отчетности на 01.01.2015 </a:t>
            </a:r>
            <a:endParaRPr lang="ru-RU" sz="1400" i="1" dirty="0">
              <a:solidFill>
                <a:srgbClr val="7030A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09688" y="4857750"/>
            <a:ext cx="6500812" cy="571500"/>
          </a:xfrm>
          <a:prstGeom prst="roundRect">
            <a:avLst>
              <a:gd name="adj" fmla="val 10034"/>
            </a:avLst>
          </a:prstGeom>
          <a:noFill/>
          <a:ln>
            <a:solidFill>
              <a:srgbClr val="2705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765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TextBox 13"/>
          <p:cNvSpPr txBox="1">
            <a:spLocks noChangeArrowheads="1"/>
          </p:cNvSpPr>
          <p:nvPr/>
        </p:nvSpPr>
        <p:spPr bwMode="auto">
          <a:xfrm>
            <a:off x="2024063" y="928688"/>
            <a:ext cx="5072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2F06A2"/>
                </a:solidFill>
              </a:rPr>
              <a:t>Изменения в формах бюджетной отчетности</a:t>
            </a:r>
          </a:p>
        </p:txBody>
      </p:sp>
      <p:sp>
        <p:nvSpPr>
          <p:cNvPr id="15" name="Овал 14"/>
          <p:cNvSpPr/>
          <p:nvPr/>
        </p:nvSpPr>
        <p:spPr>
          <a:xfrm>
            <a:off x="3486150" y="3206750"/>
            <a:ext cx="577850" cy="2667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800" smtClean="0">
                <a:solidFill>
                  <a:srgbClr val="2F06A2"/>
                </a:solidFill>
              </a:rPr>
              <a:t>Осуществление контроля отчетности ГРБС с отчетностью ТОФК</a:t>
            </a:r>
            <a:br>
              <a:rPr lang="ru-RU" sz="800" smtClean="0">
                <a:solidFill>
                  <a:srgbClr val="2F06A2"/>
                </a:solidFill>
              </a:rPr>
            </a:br>
            <a:endParaRPr lang="ru-RU" sz="800" smtClean="0"/>
          </a:p>
        </p:txBody>
      </p:sp>
      <p:sp>
        <p:nvSpPr>
          <p:cNvPr id="2867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40536F-F91E-4410-8F47-ABFC0086F4B3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415925" y="1412875"/>
            <a:ext cx="904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5000"/>
              </a:lnSpc>
              <a:spcBef>
                <a:spcPct val="20000"/>
              </a:spcBef>
              <a:buFontTx/>
              <a:buAutoNum type="arabicPeriod"/>
            </a:pPr>
            <a:endParaRPr lang="ru-RU" sz="1900" b="1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</a:pPr>
            <a:r>
              <a:rPr lang="ru-RU" sz="1900" b="1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ru-RU" sz="30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Box 13"/>
          <p:cNvSpPr txBox="1">
            <a:spLocks noChangeArrowheads="1"/>
          </p:cNvSpPr>
          <p:nvPr/>
        </p:nvSpPr>
        <p:spPr bwMode="auto">
          <a:xfrm>
            <a:off x="774700" y="939800"/>
            <a:ext cx="835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2F06A2"/>
                </a:solidFill>
              </a:rPr>
              <a:t>Осуществление контроля отчетности ГРБС с отчетностью ТОФК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1300" y="1384300"/>
            <a:ext cx="3689350" cy="9779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spc="130" dirty="0">
                <a:solidFill>
                  <a:schemeClr val="accent2">
                    <a:lumMod val="75000"/>
                  </a:schemeClr>
                </a:solidFill>
              </a:rPr>
              <a:t>ф. 0503178 </a:t>
            </a:r>
            <a:r>
              <a:rPr lang="ru-RU" sz="1100" b="1" spc="130" dirty="0">
                <a:solidFill>
                  <a:schemeClr val="accent2">
                    <a:lumMod val="75000"/>
                  </a:schemeClr>
                </a:solidFill>
              </a:rPr>
              <a:t>«Сведения об остатках денежных средств на счетах получателя бюджетных средств» во временном распоряжении по счету </a:t>
            </a:r>
          </a:p>
          <a:p>
            <a:pPr algn="ctr">
              <a:defRPr/>
            </a:pPr>
            <a:r>
              <a:rPr lang="ru-RU" sz="1100" b="1" spc="130" dirty="0">
                <a:solidFill>
                  <a:schemeClr val="accent2">
                    <a:lumMod val="75000"/>
                  </a:schemeClr>
                </a:solidFill>
              </a:rPr>
              <a:t>3 201 11 000 раздела 2, графы 3,5</a:t>
            </a:r>
            <a:endParaRPr lang="ru-RU" sz="1100" b="1" spc="13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Двойная стрелка влево/вправо 17"/>
          <p:cNvSpPr/>
          <p:nvPr/>
        </p:nvSpPr>
        <p:spPr>
          <a:xfrm>
            <a:off x="4064000" y="1606550"/>
            <a:ext cx="1555750" cy="577850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97550" y="1384300"/>
            <a:ext cx="3911600" cy="977900"/>
          </a:xfrm>
          <a:prstGeom prst="roundRect">
            <a:avLst/>
          </a:prstGeom>
          <a:solidFill>
            <a:srgbClr val="D0ED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spc="50" dirty="0">
                <a:solidFill>
                  <a:schemeClr val="accent2">
                    <a:lumMod val="75000"/>
                  </a:schemeClr>
                </a:solidFill>
              </a:rPr>
              <a:t>ф. 0503141 </a:t>
            </a:r>
            <a:r>
              <a:rPr lang="ru-RU" sz="1100" b="1" spc="50" dirty="0">
                <a:solidFill>
                  <a:schemeClr val="accent2">
                    <a:lumMod val="75000"/>
                  </a:schemeClr>
                </a:solidFill>
              </a:rPr>
              <a:t>«Расшифровка остатков средств во временном распоряжении к Балансу по поступлениям и выбытиям бюджетных средств (ф.0503140)», графы 4,5</a:t>
            </a:r>
            <a:endParaRPr lang="ru-RU" sz="1100" b="1" spc="5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683" name="TextBox 19"/>
          <p:cNvSpPr txBox="1">
            <a:spLocks noChangeArrowheads="1"/>
          </p:cNvSpPr>
          <p:nvPr/>
        </p:nvSpPr>
        <p:spPr bwMode="auto">
          <a:xfrm>
            <a:off x="4419600" y="1739900"/>
            <a:ext cx="1022350" cy="307975"/>
          </a:xfrm>
          <a:prstGeom prst="rect">
            <a:avLst/>
          </a:prstGeom>
          <a:noFill/>
          <a:ln w="9525">
            <a:solidFill>
              <a:srgbClr val="D0ED9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/>
              <a:t>сверка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41300" y="2540000"/>
            <a:ext cx="3689350" cy="102235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spc="130" dirty="0">
                <a:solidFill>
                  <a:schemeClr val="accent2">
                    <a:lumMod val="75000"/>
                  </a:schemeClr>
                </a:solidFill>
              </a:rPr>
              <a:t>ф. 0503737 </a:t>
            </a:r>
            <a:r>
              <a:rPr lang="ru-RU" sz="1100" b="1" spc="130" dirty="0">
                <a:solidFill>
                  <a:schemeClr val="accent2">
                    <a:lumMod val="75000"/>
                  </a:schemeClr>
                </a:solidFill>
              </a:rPr>
              <a:t>«Отчет об исполнении учреждением плана его финансово-хозяйственной деятельности», вид деятельности 2 и 4, графа 5</a:t>
            </a:r>
            <a:endParaRPr lang="ru-RU" sz="1100" b="1" spc="13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842000" y="2540000"/>
            <a:ext cx="3867150" cy="977900"/>
          </a:xfrm>
          <a:prstGeom prst="roundRect">
            <a:avLst/>
          </a:prstGeom>
          <a:solidFill>
            <a:srgbClr val="FFE9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ф. 0503155 </a:t>
            </a:r>
            <a:r>
              <a:rPr lang="ru-RU" sz="1100" b="1" dirty="0">
                <a:solidFill>
                  <a:schemeClr val="accent2">
                    <a:lumMod val="75000"/>
                  </a:schemeClr>
                </a:solidFill>
              </a:rPr>
              <a:t>«Отчет о кассовом поступлении и выбытии средств бюджетных учреждений, автономных учреждений и иных организаций», графа 4, по соответствующим строкам, входящим в стр. 010, 200, 520, 620 в разрезе кодов КОСГУ</a:t>
            </a:r>
            <a:endParaRPr lang="ru-RU" sz="11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41300" y="3740150"/>
            <a:ext cx="3689350" cy="11557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kern="1400" spc="130" dirty="0">
                <a:solidFill>
                  <a:schemeClr val="accent2">
                    <a:lumMod val="75000"/>
                  </a:schemeClr>
                </a:solidFill>
              </a:rPr>
              <a:t>ф. 0503737 </a:t>
            </a:r>
            <a:r>
              <a:rPr lang="ru-RU" sz="1100" b="1" kern="1400" spc="130" dirty="0">
                <a:solidFill>
                  <a:schemeClr val="accent2">
                    <a:lumMod val="75000"/>
                  </a:schemeClr>
                </a:solidFill>
              </a:rPr>
              <a:t>«Отчет об исполнении учреждением плана его финансово-хозяйственной деятельности», вид деятельности 5 и 6, графа 5</a:t>
            </a:r>
            <a:endParaRPr lang="ru-RU" sz="1100" b="1" kern="1400" spc="13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41300" y="5073650"/>
            <a:ext cx="3689350" cy="111125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spc="120" dirty="0">
                <a:solidFill>
                  <a:schemeClr val="accent2">
                    <a:lumMod val="75000"/>
                  </a:schemeClr>
                </a:solidFill>
              </a:rPr>
              <a:t>ф. 0503737 </a:t>
            </a:r>
            <a:r>
              <a:rPr lang="ru-RU" sz="1100" b="1" spc="120" dirty="0">
                <a:solidFill>
                  <a:schemeClr val="accent2">
                    <a:lumMod val="75000"/>
                  </a:schemeClr>
                </a:solidFill>
              </a:rPr>
              <a:t>«Отчет об исполнении учреждением плана его финансово-хозяйственной деятельности», вид деятельности 7, графа 5</a:t>
            </a:r>
            <a:endParaRPr lang="ru-RU" sz="1100" b="1" spc="12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Двойная стрелка влево/вправо 26"/>
          <p:cNvSpPr/>
          <p:nvPr/>
        </p:nvSpPr>
        <p:spPr>
          <a:xfrm>
            <a:off x="4064000" y="2851150"/>
            <a:ext cx="1555750" cy="577850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4108450" y="4095750"/>
            <a:ext cx="1555750" cy="577850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Двойная стрелка влево/вправо 28"/>
          <p:cNvSpPr/>
          <p:nvPr/>
        </p:nvSpPr>
        <p:spPr>
          <a:xfrm>
            <a:off x="4108450" y="5340350"/>
            <a:ext cx="1555750" cy="577850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91" name="TextBox 29"/>
          <p:cNvSpPr txBox="1">
            <a:spLocks noChangeArrowheads="1"/>
          </p:cNvSpPr>
          <p:nvPr/>
        </p:nvSpPr>
        <p:spPr bwMode="auto">
          <a:xfrm>
            <a:off x="4419600" y="2984500"/>
            <a:ext cx="1022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/>
              <a:t>сверка</a:t>
            </a:r>
          </a:p>
        </p:txBody>
      </p:sp>
      <p:sp>
        <p:nvSpPr>
          <p:cNvPr id="28692" name="TextBox 30"/>
          <p:cNvSpPr txBox="1">
            <a:spLocks noChangeArrowheads="1"/>
          </p:cNvSpPr>
          <p:nvPr/>
        </p:nvSpPr>
        <p:spPr bwMode="auto">
          <a:xfrm>
            <a:off x="4419600" y="4229100"/>
            <a:ext cx="1022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/>
              <a:t>сверка</a:t>
            </a:r>
          </a:p>
        </p:txBody>
      </p:sp>
      <p:sp>
        <p:nvSpPr>
          <p:cNvPr id="28693" name="TextBox 31"/>
          <p:cNvSpPr txBox="1">
            <a:spLocks noChangeArrowheads="1"/>
          </p:cNvSpPr>
          <p:nvPr/>
        </p:nvSpPr>
        <p:spPr bwMode="auto">
          <a:xfrm>
            <a:off x="4464050" y="5473700"/>
            <a:ext cx="1022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/>
              <a:t>сверка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842000" y="3784600"/>
            <a:ext cx="3867150" cy="1111250"/>
          </a:xfrm>
          <a:prstGeom prst="roundRect">
            <a:avLst/>
          </a:prstGeom>
          <a:solidFill>
            <a:srgbClr val="FFE9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ф. 0503155 </a:t>
            </a:r>
            <a:r>
              <a:rPr lang="ru-RU" sz="1100" b="1" dirty="0">
                <a:solidFill>
                  <a:schemeClr val="accent2">
                    <a:lumMod val="75000"/>
                  </a:schemeClr>
                </a:solidFill>
              </a:rPr>
              <a:t>«Отчет о кассовом поступлении и выбытии средств бюджетных учреждений, автономных учреждений и иных организаций», графа 5, по соответствующим строкам, входящим в стр. 010, 200, 520, 620 в разрезе кодов КОСГУ</a:t>
            </a:r>
            <a:endParaRPr lang="ru-RU" sz="11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842000" y="5118100"/>
            <a:ext cx="3867150" cy="1066800"/>
          </a:xfrm>
          <a:prstGeom prst="roundRect">
            <a:avLst/>
          </a:prstGeom>
          <a:solidFill>
            <a:srgbClr val="FFE9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ф. 0503155 </a:t>
            </a:r>
            <a:r>
              <a:rPr lang="ru-RU" sz="1100" b="1" dirty="0">
                <a:solidFill>
                  <a:schemeClr val="accent2">
                    <a:lumMod val="75000"/>
                  </a:schemeClr>
                </a:solidFill>
              </a:rPr>
              <a:t>«Отчет о кассовом поступлении и выбытии средств бюджетных учреждений, автономных учреждений и иных организаций», графа 6, по соответствующим строкам, входящим в стр. 010, 200, 520, 620 в разрезе кодов КОСГУ</a:t>
            </a:r>
            <a:endParaRPr lang="ru-RU" sz="11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25"/>
          <p:cNvSpPr>
            <a:spLocks noGrp="1"/>
          </p:cNvSpPr>
          <p:nvPr>
            <p:ph type="title"/>
          </p:nvPr>
        </p:nvSpPr>
        <p:spPr>
          <a:xfrm>
            <a:off x="495300" y="1000125"/>
            <a:ext cx="8915400" cy="500063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rgbClr val="2F06A2"/>
                </a:solidFill>
              </a:rPr>
              <a:t>Дополнительная форма отчетности, формируемая и представляемая в Межрегиональное операционное УФК  ежемесячно:</a:t>
            </a:r>
            <a:endParaRPr lang="ru-RU" sz="1800" smtClean="0">
              <a:solidFill>
                <a:srgbClr val="2F06A2"/>
              </a:solidFill>
            </a:endParaRPr>
          </a:p>
        </p:txBody>
      </p:sp>
      <p:pic>
        <p:nvPicPr>
          <p:cNvPr id="29698" name="Содержимое 28" descr="342.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4688" y="1600200"/>
            <a:ext cx="8556625" cy="4525963"/>
          </a:xfrm>
        </p:spPr>
      </p:pic>
      <p:sp>
        <p:nvSpPr>
          <p:cNvPr id="29699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FF8243-6F83-4456-89D5-1802843357BF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29700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1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2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3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4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5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6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7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8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9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0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1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2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3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4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5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6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7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8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9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972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21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297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25"/>
          <p:cNvSpPr>
            <a:spLocks noGrp="1"/>
          </p:cNvSpPr>
          <p:nvPr>
            <p:ph type="title"/>
          </p:nvPr>
        </p:nvSpPr>
        <p:spPr>
          <a:xfrm>
            <a:off x="495300" y="1000125"/>
            <a:ext cx="8915400" cy="500063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rgbClr val="2F06A2"/>
                </a:solidFill>
              </a:rPr>
              <a:t>Дополнительная форма отчетности, формируемая и представляемая в Межрегиональное операционное УФК  ежемесячно:</a:t>
            </a:r>
            <a:endParaRPr lang="ru-RU" sz="1800" smtClean="0">
              <a:solidFill>
                <a:srgbClr val="2F06A2"/>
              </a:solidFill>
            </a:endParaRPr>
          </a:p>
        </p:txBody>
      </p:sp>
      <p:sp>
        <p:nvSpPr>
          <p:cNvPr id="3072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231358-CE27-431A-914D-C77717845CFF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30723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4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5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6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7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8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9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0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1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2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3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4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5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6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7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8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9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0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1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2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4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4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30745" name="Содержимое 31" descr="342.2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23938" y="1600200"/>
            <a:ext cx="8027987" cy="4525963"/>
          </a:xfrm>
        </p:spPr>
      </p:pic>
      <p:pic>
        <p:nvPicPr>
          <p:cNvPr id="307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25"/>
          <p:cNvSpPr>
            <a:spLocks noGrp="1"/>
          </p:cNvSpPr>
          <p:nvPr>
            <p:ph type="title"/>
          </p:nvPr>
        </p:nvSpPr>
        <p:spPr>
          <a:xfrm>
            <a:off x="495300" y="1000125"/>
            <a:ext cx="8915400" cy="417513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rgbClr val="2F06A2"/>
                </a:solidFill>
              </a:rPr>
              <a:t>Дополнительная форма отчетности, формируемая и представляемая в Межрегиональное операционное УФК  ежемесячно:</a:t>
            </a:r>
            <a:endParaRPr lang="ru-RU" sz="1800" smtClean="0">
              <a:solidFill>
                <a:srgbClr val="2F06A2"/>
              </a:solidFill>
            </a:endParaRPr>
          </a:p>
        </p:txBody>
      </p:sp>
      <p:sp>
        <p:nvSpPr>
          <p:cNvPr id="3174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4255DC-3D93-455F-B3DA-043A6C360DF0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31747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48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49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0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1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2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3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4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5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6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7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8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9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0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1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2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3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4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5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6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176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8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3176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66813" y="1600200"/>
            <a:ext cx="7500937" cy="4829175"/>
          </a:xfrm>
        </p:spPr>
      </p:pic>
      <p:pic>
        <p:nvPicPr>
          <p:cNvPr id="317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65644F-18B5-4315-BD8D-EECD0D8191DE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32770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1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2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3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4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5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6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7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8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9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0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1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2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3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4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5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6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7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8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9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279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1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32792" name="AutoShape 7"/>
          <p:cNvSpPr>
            <a:spLocks noChangeArrowheads="1"/>
          </p:cNvSpPr>
          <p:nvPr/>
        </p:nvSpPr>
        <p:spPr bwMode="auto">
          <a:xfrm>
            <a:off x="238125" y="1357313"/>
            <a:ext cx="9288463" cy="10715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i="1">
                <a:latin typeface="Times New Roman" pitchFamily="18" charset="0"/>
              </a:rPr>
              <a:t>Приказ Министерства финансов Российской Федерации от 09.12.2013 N 117н</a:t>
            </a:r>
          </a:p>
          <a:p>
            <a:pPr algn="ctr"/>
            <a:r>
              <a:rPr lang="ru-RU" sz="1600" b="1" i="1">
                <a:latin typeface="Times New Roman" pitchFamily="18" charset="0"/>
              </a:rPr>
              <a:t>"О Порядке составления и ведения кассового плана  </a:t>
            </a:r>
          </a:p>
          <a:p>
            <a:pPr algn="ctr"/>
            <a:r>
              <a:rPr lang="ru-RU" sz="1600" b="1" i="1">
                <a:latin typeface="Times New Roman" pitchFamily="18" charset="0"/>
              </a:rPr>
              <a:t>исполнения федерального бюджета в текущем финансовом году"</a:t>
            </a:r>
          </a:p>
        </p:txBody>
      </p:sp>
      <p:pic>
        <p:nvPicPr>
          <p:cNvPr id="32793" name="Рисунок 253" descr="Documents_Black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438" y="1500188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4" name="AutoShape 8"/>
          <p:cNvSpPr>
            <a:spLocks noChangeArrowheads="1"/>
          </p:cNvSpPr>
          <p:nvPr/>
        </p:nvSpPr>
        <p:spPr bwMode="auto">
          <a:xfrm>
            <a:off x="309563" y="2571750"/>
            <a:ext cx="9286875" cy="12858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b="1" i="1">
              <a:latin typeface="Times New Roman" pitchFamily="18" charset="0"/>
            </a:endParaRPr>
          </a:p>
          <a:p>
            <a:pPr algn="ctr"/>
            <a:endParaRPr lang="ru-RU" b="1" i="1">
              <a:latin typeface="Times New Roman" pitchFamily="18" charset="0"/>
            </a:endParaRPr>
          </a:p>
          <a:p>
            <a:pPr algn="ctr"/>
            <a:r>
              <a:rPr lang="ru-RU" sz="1400" b="1" i="1">
                <a:latin typeface="Times New Roman" pitchFamily="18" charset="0"/>
              </a:rPr>
              <a:t>Приказ Федерального казначейства от 04.04.2014 №67 </a:t>
            </a:r>
          </a:p>
          <a:p>
            <a:pPr algn="ctr"/>
            <a:r>
              <a:rPr lang="ru-RU" sz="1400" b="1" i="1">
                <a:latin typeface="Times New Roman" pitchFamily="18" charset="0"/>
              </a:rPr>
              <a:t>«Об утверждении порядка организации работы в Федеральном казначействе по исполнению </a:t>
            </a:r>
          </a:p>
          <a:p>
            <a:pPr algn="ctr"/>
            <a:r>
              <a:rPr lang="ru-RU" sz="1400" b="1" i="1">
                <a:latin typeface="Times New Roman" pitchFamily="18" charset="0"/>
              </a:rPr>
              <a:t>приказа Министерства финансов Российской Федерации от 09 декабря 2013 №117н </a:t>
            </a:r>
          </a:p>
          <a:p>
            <a:pPr algn="ctr"/>
            <a:r>
              <a:rPr lang="ru-RU" sz="1400" b="1" i="1">
                <a:latin typeface="Times New Roman" pitchFamily="18" charset="0"/>
              </a:rPr>
              <a:t>«О порядке составления и ведения кассового плана исполнения </a:t>
            </a:r>
          </a:p>
          <a:p>
            <a:pPr algn="ctr"/>
            <a:r>
              <a:rPr lang="ru-RU" sz="1400" b="1" i="1">
                <a:latin typeface="Times New Roman" pitchFamily="18" charset="0"/>
              </a:rPr>
              <a:t>федерального бюджета в текущем финансовом году»</a:t>
            </a:r>
          </a:p>
          <a:p>
            <a:pPr algn="ctr"/>
            <a:endParaRPr lang="ru-RU" sz="2000">
              <a:latin typeface="Times New Roman" pitchFamily="18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endParaRPr lang="ru-RU" sz="2000">
              <a:latin typeface="Times New Roman" pitchFamily="18" charset="0"/>
            </a:endParaRPr>
          </a:p>
        </p:txBody>
      </p:sp>
      <p:pic>
        <p:nvPicPr>
          <p:cNvPr id="32795" name="Рисунок 253" descr="Documents_Black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438" y="2928938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381000" y="928688"/>
            <a:ext cx="921543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rgbClr val="2F06A2"/>
                </a:solidFill>
              </a:rPr>
              <a:t>Составление и ведение кассового плана исполнения федерального бюджета</a:t>
            </a:r>
          </a:p>
          <a:p>
            <a:pPr>
              <a:defRPr/>
            </a:pPr>
            <a:endParaRPr lang="ru-RU" sz="1400" dirty="0">
              <a:solidFill>
                <a:srgbClr val="2F06A2"/>
              </a:solidFill>
            </a:endParaRPr>
          </a:p>
        </p:txBody>
      </p:sp>
      <p:sp>
        <p:nvSpPr>
          <p:cNvPr id="32797" name="AutoShape 8"/>
          <p:cNvSpPr>
            <a:spLocks noChangeArrowheads="1"/>
          </p:cNvSpPr>
          <p:nvPr/>
        </p:nvSpPr>
        <p:spPr bwMode="auto">
          <a:xfrm>
            <a:off x="309563" y="4000500"/>
            <a:ext cx="9286875" cy="16430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b="1" i="1">
              <a:latin typeface="Times New Roman" pitchFamily="18" charset="0"/>
            </a:endParaRPr>
          </a:p>
          <a:p>
            <a:pPr algn="ctr"/>
            <a:endParaRPr lang="ru-RU" b="1" i="1">
              <a:latin typeface="Times New Roman" pitchFamily="18" charset="0"/>
            </a:endParaRPr>
          </a:p>
          <a:p>
            <a:pPr algn="ctr"/>
            <a:r>
              <a:rPr lang="ru-RU" sz="1400" b="1" i="1">
                <a:latin typeface="Times New Roman" pitchFamily="18" charset="0"/>
              </a:rPr>
              <a:t>Приказ Межрегионального операционного управления Федерального казначейства </a:t>
            </a:r>
          </a:p>
          <a:p>
            <a:pPr algn="ctr"/>
            <a:r>
              <a:rPr lang="ru-RU" sz="1400" b="1" i="1">
                <a:latin typeface="Times New Roman" pitchFamily="18" charset="0"/>
              </a:rPr>
              <a:t>от 04.04.2014 №67 «Об организации работы в Межрегиональном операционном управлении </a:t>
            </a:r>
          </a:p>
          <a:p>
            <a:pPr algn="ctr"/>
            <a:r>
              <a:rPr lang="ru-RU" sz="1400" b="1" i="1">
                <a:latin typeface="Times New Roman" pitchFamily="18" charset="0"/>
              </a:rPr>
              <a:t>Федерального казначейства по исполнению приказа Федерального казначейства </a:t>
            </a:r>
          </a:p>
          <a:p>
            <a:pPr algn="ctr"/>
            <a:r>
              <a:rPr lang="ru-RU" sz="1400" b="1" i="1">
                <a:latin typeface="Times New Roman" pitchFamily="18" charset="0"/>
              </a:rPr>
              <a:t>от 04.04.2014 №67 «Об утверждении порядка организации работы в Федеральном </a:t>
            </a:r>
          </a:p>
          <a:p>
            <a:pPr algn="ctr"/>
            <a:r>
              <a:rPr lang="ru-RU" sz="1400" b="1" i="1">
                <a:latin typeface="Times New Roman" pitchFamily="18" charset="0"/>
              </a:rPr>
              <a:t>казначействе по исполнению приказа Министерства финансов Российской Федерации </a:t>
            </a:r>
          </a:p>
          <a:p>
            <a:pPr algn="ctr"/>
            <a:r>
              <a:rPr lang="ru-RU" sz="1400" b="1" i="1">
                <a:latin typeface="Times New Roman" pitchFamily="18" charset="0"/>
              </a:rPr>
              <a:t>от 09 декабря 2013 №117н «О порядке составления и ведения кассового плана исполнения </a:t>
            </a:r>
          </a:p>
          <a:p>
            <a:pPr algn="ctr"/>
            <a:r>
              <a:rPr lang="ru-RU" sz="1400" b="1" i="1">
                <a:latin typeface="Times New Roman" pitchFamily="18" charset="0"/>
              </a:rPr>
              <a:t>федерального бюджета в текущем финансовом году»</a:t>
            </a:r>
            <a:r>
              <a:rPr lang="ru-RU" sz="1400" b="1" i="1">
                <a:solidFill>
                  <a:srgbClr val="270585"/>
                </a:solidFill>
                <a:latin typeface="Times New Roman" pitchFamily="18" charset="0"/>
              </a:rPr>
              <a:t>*</a:t>
            </a:r>
          </a:p>
          <a:p>
            <a:pPr algn="ctr"/>
            <a:endParaRPr lang="ru-RU" sz="2000">
              <a:latin typeface="Times New Roman" pitchFamily="18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endParaRPr lang="ru-RU" sz="2000">
              <a:latin typeface="Times New Roman" pitchFamily="18" charset="0"/>
            </a:endParaRPr>
          </a:p>
        </p:txBody>
      </p:sp>
      <p:pic>
        <p:nvPicPr>
          <p:cNvPr id="32798" name="Рисунок 253" descr="Documents_Black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500563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9" name="TextBox 37"/>
          <p:cNvSpPr txBox="1">
            <a:spLocks noChangeArrowheads="1"/>
          </p:cNvSpPr>
          <p:nvPr/>
        </p:nvSpPr>
        <p:spPr bwMode="auto">
          <a:xfrm>
            <a:off x="523875" y="5786438"/>
            <a:ext cx="9001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*В соответствии с Приказом МОУ ФК от 04.04.2014 №82 ответственным за формирование отчета «Информация об исполнении федерального бюджета» (ф.0501093) по каждому участнику процесса прогнозирования и сводного отчета назначен </a:t>
            </a:r>
            <a:r>
              <a:rPr lang="ru-RU" sz="1200" b="1"/>
              <a:t>Отдел отчетности о кассовом исполнении бюджетов МОУ ФК</a:t>
            </a:r>
          </a:p>
        </p:txBody>
      </p:sp>
      <p:pic>
        <p:nvPicPr>
          <p:cNvPr id="3280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Содержимое 36" descr="0501093.целая.bmp"/>
          <p:cNvPicPr>
            <a:picLocks noGrp="1" noChangeAspect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66688" y="1643063"/>
            <a:ext cx="8915400" cy="4865687"/>
          </a:xfrm>
        </p:spPr>
      </p:pic>
      <p:sp>
        <p:nvSpPr>
          <p:cNvPr id="3379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5F7FA8-588D-4B1F-BE5B-762F285DCC28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33795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6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7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8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9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0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1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2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3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4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5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6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7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8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9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10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11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12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13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14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38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16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33817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309563" y="928688"/>
            <a:ext cx="8715375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rgbClr val="2F06A2"/>
                </a:solidFill>
              </a:rPr>
              <a:t>Информация об исполнении федерального бюджета (ф.0501093) </a:t>
            </a:r>
          </a:p>
          <a:p>
            <a:pPr algn="ctr">
              <a:defRPr/>
            </a:pPr>
            <a:r>
              <a:rPr lang="ru-RU" b="1" kern="0" dirty="0">
                <a:solidFill>
                  <a:srgbClr val="2F06A2"/>
                </a:solidFill>
              </a:rPr>
              <a:t>в разрезе главного распорядителя</a:t>
            </a:r>
          </a:p>
          <a:p>
            <a:pPr>
              <a:defRPr/>
            </a:pPr>
            <a:endParaRPr lang="ru-RU" sz="1400" dirty="0">
              <a:solidFill>
                <a:srgbClr val="2F06A2"/>
              </a:solidFill>
            </a:endParaRPr>
          </a:p>
        </p:txBody>
      </p:sp>
      <p:sp>
        <p:nvSpPr>
          <p:cNvPr id="42" name="Загнутый угол 41"/>
          <p:cNvSpPr/>
          <p:nvPr/>
        </p:nvSpPr>
        <p:spPr>
          <a:xfrm>
            <a:off x="7596188" y="1651000"/>
            <a:ext cx="2112962" cy="2492375"/>
          </a:xfrm>
          <a:prstGeom prst="foldedCorner">
            <a:avLst/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00" b="1" i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b="1" i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b="1" i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000" b="1" i="1" dirty="0">
                <a:solidFill>
                  <a:schemeClr val="bg1"/>
                </a:solidFill>
              </a:rPr>
              <a:t>1)Кассовое исполнение по Доходам, Расходам, Источникам финансирования дефицита бюджета формируется на основании </a:t>
            </a:r>
            <a:r>
              <a:rPr lang="ru-RU" sz="1000" b="1" i="1" u="sng" dirty="0">
                <a:solidFill>
                  <a:schemeClr val="bg1"/>
                </a:solidFill>
              </a:rPr>
              <a:t>Сводной главной книги</a:t>
            </a:r>
            <a:r>
              <a:rPr lang="ru-RU" sz="1000" b="1" i="1" dirty="0">
                <a:solidFill>
                  <a:schemeClr val="bg1"/>
                </a:solidFill>
              </a:rPr>
              <a:t> (ф.0504072).</a:t>
            </a:r>
          </a:p>
          <a:p>
            <a:pPr algn="ctr">
              <a:defRPr/>
            </a:pPr>
            <a:endParaRPr lang="ru-RU" sz="1000" b="1" i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000" b="1" i="1" dirty="0">
                <a:solidFill>
                  <a:schemeClr val="bg1"/>
                </a:solidFill>
              </a:rPr>
              <a:t>2) </a:t>
            </a:r>
            <a:r>
              <a:rPr lang="ru-RU" sz="1000" b="1" i="1" u="sng" dirty="0">
                <a:solidFill>
                  <a:schemeClr val="bg1"/>
                </a:solidFill>
              </a:rPr>
              <a:t>Сроки:</a:t>
            </a:r>
            <a:r>
              <a:rPr lang="ru-RU" sz="1000" b="1" i="1" dirty="0">
                <a:solidFill>
                  <a:schemeClr val="bg1"/>
                </a:solidFill>
              </a:rPr>
              <a:t> не позднее </a:t>
            </a:r>
            <a:r>
              <a:rPr lang="ru-RU" sz="1000" b="1" i="1" u="sng" dirty="0">
                <a:solidFill>
                  <a:schemeClr val="bg1"/>
                </a:solidFill>
              </a:rPr>
              <a:t>4-ого</a:t>
            </a:r>
            <a:r>
              <a:rPr lang="ru-RU" sz="1000" b="1" i="1" dirty="0">
                <a:solidFill>
                  <a:schemeClr val="bg1"/>
                </a:solidFill>
              </a:rPr>
              <a:t> раб. дня текущего месяца в период с февраля по сентябрь  т.г. и не позднее </a:t>
            </a:r>
            <a:r>
              <a:rPr lang="ru-RU" sz="1000" b="1" i="1" u="sng" dirty="0">
                <a:solidFill>
                  <a:schemeClr val="bg1"/>
                </a:solidFill>
              </a:rPr>
              <a:t>4-ого</a:t>
            </a:r>
            <a:r>
              <a:rPr lang="ru-RU" sz="1000" b="1" i="1" dirty="0">
                <a:solidFill>
                  <a:schemeClr val="bg1"/>
                </a:solidFill>
              </a:rPr>
              <a:t> раб. дня текущей декады месяца в период с октября по декабрь т.г.</a:t>
            </a:r>
            <a:endParaRPr lang="ru-RU" sz="1000" b="1" i="1" dirty="0">
              <a:solidFill>
                <a:schemeClr val="bg1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2381250" y="3000375"/>
            <a:ext cx="571500" cy="642938"/>
          </a:xfrm>
          <a:prstGeom prst="ellipse">
            <a:avLst/>
          </a:prstGeom>
          <a:solidFill>
            <a:schemeClr val="accent1">
              <a:alpha val="14000"/>
            </a:schemeClr>
          </a:solidFill>
          <a:ln>
            <a:solidFill>
              <a:srgbClr val="FF0000">
                <a:alpha val="9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381375" y="4143375"/>
            <a:ext cx="571500" cy="642938"/>
          </a:xfrm>
          <a:prstGeom prst="ellipse">
            <a:avLst/>
          </a:prstGeom>
          <a:solidFill>
            <a:schemeClr val="accent1">
              <a:alpha val="14000"/>
            </a:schemeClr>
          </a:solidFill>
          <a:ln>
            <a:solidFill>
              <a:srgbClr val="FF0000">
                <a:alpha val="9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3309938" y="5500688"/>
            <a:ext cx="571500" cy="642937"/>
          </a:xfrm>
          <a:prstGeom prst="ellipse">
            <a:avLst/>
          </a:prstGeom>
          <a:solidFill>
            <a:schemeClr val="accent1">
              <a:alpha val="14000"/>
            </a:schemeClr>
          </a:solidFill>
          <a:ln>
            <a:solidFill>
              <a:srgbClr val="FF0000">
                <a:alpha val="9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3824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8938" y="2571750"/>
            <a:ext cx="8572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Прямая со стрелкой 49"/>
          <p:cNvCxnSpPr>
            <a:stCxn id="44" idx="7"/>
          </p:cNvCxnSpPr>
          <p:nvPr/>
        </p:nvCxnSpPr>
        <p:spPr>
          <a:xfrm rot="5400000" flipH="1" flipV="1">
            <a:off x="4899819" y="2183607"/>
            <a:ext cx="1022350" cy="3084512"/>
          </a:xfrm>
          <a:prstGeom prst="straightConnector1">
            <a:avLst/>
          </a:prstGeom>
          <a:ln w="12700">
            <a:solidFill>
              <a:srgbClr val="27058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3810000" y="3286125"/>
            <a:ext cx="3143250" cy="2286000"/>
          </a:xfrm>
          <a:prstGeom prst="straightConnector1">
            <a:avLst/>
          </a:prstGeom>
          <a:ln w="12700">
            <a:solidFill>
              <a:srgbClr val="2F06A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2952750" y="3143250"/>
            <a:ext cx="4000500" cy="142875"/>
          </a:xfrm>
          <a:prstGeom prst="straightConnector1">
            <a:avLst/>
          </a:prstGeom>
          <a:ln w="12700" cmpd="sng">
            <a:solidFill>
              <a:srgbClr val="2F06A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638831-2679-4534-B300-0125A1979556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348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48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3484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4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996950" y="2006600"/>
            <a:ext cx="7867650" cy="374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1600" spc="150" dirty="0"/>
              <a:t>Приказом Федерального казначейства от 31.12.2013 № 344 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sz="1600" spc="150" dirty="0"/>
              <a:t>«О закреплении отдельных полномочий за Межрегиональным операционным управлением Федерального казначейства» на Межрегиональное операционное УФК возложены полномочия по осуществлению контроля за своевременностью представления, полнотой и качеством данных по базовым показателям для информационно-аналитической системы ключевых показателей исполнения бюджетов бюджетной системы Российской Федерации, поступивших от органов Федерального казначейства и центрального аппарата Федерального казначейства. </a:t>
            </a:r>
            <a:endParaRPr lang="ru-RU" sz="1600" spc="150" dirty="0"/>
          </a:p>
        </p:txBody>
      </p:sp>
      <p:sp>
        <p:nvSpPr>
          <p:cNvPr id="29" name="TextBox 28"/>
          <p:cNvSpPr txBox="1"/>
          <p:nvPr/>
        </p:nvSpPr>
        <p:spPr>
          <a:xfrm>
            <a:off x="1219200" y="1073150"/>
            <a:ext cx="74676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spc="150" dirty="0">
                <a:solidFill>
                  <a:srgbClr val="7030A0"/>
                </a:solidFill>
              </a:rPr>
              <a:t>Ключевые показатели исполнения бюджетов бюджетной системы Российской Федерации (КПЭ)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84EC3B-1A2A-4071-9B4E-D7473FC51AAF}" type="slidenum">
              <a:rPr lang="ru-RU" smtClean="0"/>
              <a:pPr/>
              <a:t>18</a:t>
            </a:fld>
            <a:endParaRPr lang="ru-RU" smtClean="0"/>
          </a:p>
        </p:txBody>
      </p:sp>
      <p:pic>
        <p:nvPicPr>
          <p:cNvPr id="3584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323850" y="2095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396875" y="209550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</a:rPr>
              <a:t> </a:t>
            </a:r>
          </a:p>
        </p:txBody>
      </p:sp>
      <p:sp>
        <p:nvSpPr>
          <p:cNvPr id="35845" name="Rectangle 8"/>
          <p:cNvSpPr>
            <a:spLocks noChangeArrowheads="1"/>
          </p:cNvSpPr>
          <p:nvPr/>
        </p:nvSpPr>
        <p:spPr bwMode="auto">
          <a:xfrm>
            <a:off x="2289175" y="188913"/>
            <a:ext cx="6410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1208088" y="1700213"/>
            <a:ext cx="770572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0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Спасибо</a:t>
            </a:r>
            <a:br>
              <a:rPr lang="ru-RU" sz="80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80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 внимание!</a:t>
            </a:r>
          </a:p>
        </p:txBody>
      </p:sp>
      <p:pic>
        <p:nvPicPr>
          <p:cNvPr id="3584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Rectangle 12"/>
          <p:cNvSpPr>
            <a:spLocks noChangeArrowheads="1"/>
          </p:cNvSpPr>
          <p:nvPr/>
        </p:nvSpPr>
        <p:spPr bwMode="auto">
          <a:xfrm>
            <a:off x="2505075" y="333375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</a:rPr>
              <a:t>Межрегиональное операционное УФК</a:t>
            </a:r>
          </a:p>
        </p:txBody>
      </p:sp>
      <p:sp>
        <p:nvSpPr>
          <p:cNvPr id="35849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0" y="4724400"/>
            <a:ext cx="4608513" cy="1368425"/>
          </a:xfrm>
        </p:spPr>
        <p:txBody>
          <a:bodyPr/>
          <a:lstStyle/>
          <a:p>
            <a:pPr marL="361950" indent="0" eaLnBrk="1" hangingPunct="1">
              <a:buFontTx/>
              <a:buNone/>
            </a:pPr>
            <a:endParaRPr lang="ru-RU" sz="1600" smtClean="0">
              <a:latin typeface="Times New Roman" pitchFamily="18" charset="0"/>
            </a:endParaRPr>
          </a:p>
          <a:p>
            <a:pPr marL="361950" indent="0" eaLnBrk="1" hangingPunct="1">
              <a:buFontTx/>
              <a:buNone/>
            </a:pPr>
            <a:r>
              <a:rPr lang="ru-RU" sz="1400" b="1" smtClean="0">
                <a:solidFill>
                  <a:schemeClr val="accent2"/>
                </a:solidFill>
                <a:latin typeface="Times New Roman" pitchFamily="18" charset="0"/>
              </a:rPr>
              <a:t>Начальник отдела отчетности о кассовом исполнении бюджетов Межрегионального операционного УФК</a:t>
            </a:r>
          </a:p>
          <a:p>
            <a:pPr marL="361950" indent="0" eaLnBrk="1" hangingPunct="1">
              <a:buFontTx/>
              <a:buNone/>
            </a:pPr>
            <a:r>
              <a:rPr lang="ru-RU" sz="1600" b="1" smtClean="0">
                <a:solidFill>
                  <a:schemeClr val="accent2"/>
                </a:solidFill>
                <a:latin typeface="Times New Roman" pitchFamily="18" charset="0"/>
              </a:rPr>
              <a:t>Лариса Валерьевна Кашурина  </a:t>
            </a:r>
          </a:p>
        </p:txBody>
      </p:sp>
      <p:pic>
        <p:nvPicPr>
          <p:cNvPr id="358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4ADDD0-910B-4BC6-BA36-C91EA1476C95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415925" y="1412875"/>
            <a:ext cx="904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5000"/>
              </a:lnSpc>
              <a:spcBef>
                <a:spcPct val="20000"/>
              </a:spcBef>
              <a:buFontTx/>
              <a:buAutoNum type="arabicPeriod"/>
            </a:pPr>
            <a:endParaRPr lang="ru-RU" sz="1900" b="1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</a:pPr>
            <a:r>
              <a:rPr lang="ru-RU" sz="1900" b="1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ru-RU" sz="30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945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19462" name="AutoShape 7"/>
          <p:cNvSpPr>
            <a:spLocks noChangeArrowheads="1"/>
          </p:cNvSpPr>
          <p:nvPr/>
        </p:nvSpPr>
        <p:spPr bwMode="auto">
          <a:xfrm>
            <a:off x="381000" y="1071563"/>
            <a:ext cx="9288463" cy="1446212"/>
          </a:xfrm>
          <a:prstGeom prst="roundRect">
            <a:avLst>
              <a:gd name="adj" fmla="val 16667"/>
            </a:avLst>
          </a:prstGeom>
          <a:solidFill>
            <a:srgbClr val="C9F1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b="1">
              <a:latin typeface="Times New Roman" pitchFamily="18" charset="0"/>
            </a:endParaRP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381000" y="2643188"/>
            <a:ext cx="9286875" cy="2073275"/>
          </a:xfrm>
          <a:prstGeom prst="roundRect">
            <a:avLst>
              <a:gd name="adj" fmla="val 16667"/>
            </a:avLst>
          </a:prstGeom>
          <a:gradFill rotWithShape="1">
            <a:gsLst>
              <a:gs pos="100000">
                <a:srgbClr val="FFC000">
                  <a:lumMod val="64000"/>
                  <a:lumOff val="36000"/>
                </a:srgbClr>
              </a:gs>
              <a:gs pos="50000">
                <a:schemeClr val="bg1"/>
              </a:gs>
              <a:gs pos="0">
                <a:srgbClr val="FFC000">
                  <a:lumMod val="17000"/>
                  <a:lumOff val="83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b="1" i="1" dirty="0">
              <a:latin typeface="Times New Roman" pitchFamily="18" charset="0"/>
            </a:endParaRPr>
          </a:p>
          <a:p>
            <a:pPr algn="ctr">
              <a:defRPr/>
            </a:pPr>
            <a:endParaRPr lang="ru-RU" b="1" i="1" dirty="0">
              <a:latin typeface="Times New Roman" pitchFamily="18" charset="0"/>
            </a:endParaRPr>
          </a:p>
          <a:p>
            <a:pPr algn="ctr">
              <a:defRPr/>
            </a:pPr>
            <a:endParaRPr lang="ru-RU" b="1" i="1" dirty="0">
              <a:latin typeface="Times New Roman" pitchFamily="18" charset="0"/>
            </a:endParaRPr>
          </a:p>
          <a:p>
            <a:pPr algn="ctr">
              <a:defRPr/>
            </a:pPr>
            <a:endParaRPr lang="ru-RU" sz="2000" b="1" i="1" dirty="0">
              <a:latin typeface="Times New Roman" pitchFamily="18" charset="0"/>
            </a:endParaRPr>
          </a:p>
          <a:p>
            <a:pPr algn="ctr">
              <a:defRPr/>
            </a:pPr>
            <a:endParaRPr lang="ru-RU" sz="2000" dirty="0">
              <a:latin typeface="Times New Roman" pitchFamily="18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ru-RU" sz="2000" dirty="0">
              <a:latin typeface="Times New Roman" pitchFamily="18" charset="0"/>
            </a:endParaRPr>
          </a:p>
        </p:txBody>
      </p:sp>
      <p:sp>
        <p:nvSpPr>
          <p:cNvPr id="19464" name="AutoShape 7"/>
          <p:cNvSpPr>
            <a:spLocks noChangeArrowheads="1"/>
          </p:cNvSpPr>
          <p:nvPr/>
        </p:nvSpPr>
        <p:spPr bwMode="auto">
          <a:xfrm>
            <a:off x="374650" y="4857750"/>
            <a:ext cx="9290050" cy="1446213"/>
          </a:xfrm>
          <a:prstGeom prst="roundRect">
            <a:avLst>
              <a:gd name="adj" fmla="val 16667"/>
            </a:avLst>
          </a:prstGeom>
          <a:solidFill>
            <a:srgbClr val="D2EEA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b="1">
              <a:latin typeface="Times New Roman" pitchFamily="18" charset="0"/>
            </a:endParaRPr>
          </a:p>
        </p:txBody>
      </p:sp>
      <p:pic>
        <p:nvPicPr>
          <p:cNvPr id="19465" name="Рисунок 253" descr="Documents_Blac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313" y="1428750"/>
            <a:ext cx="752475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Рисунок 253" descr="Documents_Blac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350" y="3384550"/>
            <a:ext cx="752475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7" name="Rectangle 1"/>
          <p:cNvSpPr>
            <a:spLocks noChangeArrowheads="1"/>
          </p:cNvSpPr>
          <p:nvPr/>
        </p:nvSpPr>
        <p:spPr bwMode="auto">
          <a:xfrm>
            <a:off x="1666875" y="5214938"/>
            <a:ext cx="75009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600" b="1" i="1" spc="30" dirty="0">
                <a:latin typeface="Times New Roman" pitchFamily="18" charset="0"/>
              </a:rPr>
              <a:t>Приказ Министерства финансов Российской Федерации от 06.12.2010 </a:t>
            </a:r>
          </a:p>
          <a:p>
            <a:pPr algn="just">
              <a:defRPr/>
            </a:pPr>
            <a:r>
              <a:rPr lang="ru-RU" sz="1600" b="1" i="1" spc="30" dirty="0">
                <a:latin typeface="Times New Roman" pitchFamily="18" charset="0"/>
              </a:rPr>
              <a:t>N 162н"Об утверждении Плана счетов бюджетного учета и Инструкции </a:t>
            </a:r>
          </a:p>
          <a:p>
            <a:pPr algn="just">
              <a:defRPr/>
            </a:pPr>
            <a:r>
              <a:rPr lang="ru-RU" sz="1600" b="1" i="1" spc="30" dirty="0">
                <a:latin typeface="Times New Roman" pitchFamily="18" charset="0"/>
              </a:rPr>
              <a:t>по его применению"</a:t>
            </a:r>
          </a:p>
        </p:txBody>
      </p:sp>
      <p:pic>
        <p:nvPicPr>
          <p:cNvPr id="19469" name="Рисунок 253" descr="Documents_Blac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350" y="5251450"/>
            <a:ext cx="752475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595438" y="1357313"/>
            <a:ext cx="77866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600" b="1" i="1" spc="20" dirty="0">
                <a:latin typeface="Times New Roman" pitchFamily="18" charset="0"/>
              </a:rPr>
              <a:t>Приказ Министерства финансов Российской Федерации от 28 декабря 2010 г. </a:t>
            </a:r>
          </a:p>
          <a:p>
            <a:pPr algn="ctr">
              <a:defRPr/>
            </a:pPr>
            <a:r>
              <a:rPr lang="ru-RU" sz="1600" b="1" i="1" spc="20" dirty="0">
                <a:latin typeface="Times New Roman" pitchFamily="18" charset="0"/>
              </a:rPr>
              <a:t>№ 191н «Об утверждении Инструкции о порядке составления и представления </a:t>
            </a:r>
          </a:p>
          <a:p>
            <a:pPr algn="ctr">
              <a:defRPr/>
            </a:pPr>
            <a:r>
              <a:rPr lang="ru-RU" sz="1600" b="1" i="1" spc="20" dirty="0">
                <a:latin typeface="Times New Roman" pitchFamily="18" charset="0"/>
              </a:rPr>
              <a:t>годовой, квартальной и месячной отчетности об исполнении </a:t>
            </a:r>
          </a:p>
          <a:p>
            <a:pPr algn="ctr">
              <a:defRPr/>
            </a:pPr>
            <a:r>
              <a:rPr lang="ru-RU" sz="1600" b="1" i="1" spc="20" dirty="0">
                <a:latin typeface="Times New Roman" pitchFamily="18" charset="0"/>
              </a:rPr>
              <a:t>бюджетов бюджетной системы Российской Федерации»</a:t>
            </a:r>
            <a:r>
              <a:rPr lang="ru-RU" sz="1600" spc="20" dirty="0">
                <a:latin typeface="Times New Roman" pitchFamily="18" charset="0"/>
              </a:rPr>
              <a:t> </a:t>
            </a:r>
            <a:endParaRPr lang="ru-RU" sz="1600" b="1" spc="20" dirty="0">
              <a:latin typeface="Times New Roman" pitchFamily="18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1381125" y="3000375"/>
            <a:ext cx="8001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600" b="1" i="1" spc="50" dirty="0">
                <a:latin typeface="Times New Roman" pitchFamily="18" charset="0"/>
              </a:rPr>
              <a:t>Приказ Федерального казначейства от 01ноября 2013 г. № 249 </a:t>
            </a:r>
          </a:p>
          <a:p>
            <a:pPr algn="ctr">
              <a:defRPr/>
            </a:pPr>
            <a:r>
              <a:rPr lang="ru-RU" sz="1600" b="1" i="1" spc="50" dirty="0">
                <a:latin typeface="Times New Roman" pitchFamily="18" charset="0"/>
              </a:rPr>
              <a:t>«Об утверждении Особенностей формирования бюджетной отчетности </a:t>
            </a:r>
          </a:p>
          <a:p>
            <a:pPr algn="ctr">
              <a:defRPr/>
            </a:pPr>
            <a:r>
              <a:rPr lang="ru-RU" sz="1600" b="1" i="1" spc="50" dirty="0">
                <a:latin typeface="Times New Roman" pitchFamily="18" charset="0"/>
              </a:rPr>
              <a:t>по кассовому исполнению федерального бюджета, кассовому обслуживанию </a:t>
            </a:r>
          </a:p>
          <a:p>
            <a:pPr algn="ctr">
              <a:defRPr/>
            </a:pPr>
            <a:r>
              <a:rPr lang="ru-RU" sz="1600" b="1" i="1" spc="50" dirty="0">
                <a:latin typeface="Times New Roman" pitchFamily="18" charset="0"/>
              </a:rPr>
              <a:t>исполнения бюджетов бюджетной системы Российской Федерации, </a:t>
            </a:r>
          </a:p>
          <a:p>
            <a:pPr algn="ctr">
              <a:defRPr/>
            </a:pPr>
            <a:r>
              <a:rPr lang="ru-RU" sz="1600" b="1" i="1" spc="50" dirty="0">
                <a:latin typeface="Times New Roman" pitchFamily="18" charset="0"/>
              </a:rPr>
              <a:t>бюджетных учреждений, автономных учреждений и иных </a:t>
            </a:r>
          </a:p>
          <a:p>
            <a:pPr algn="ctr">
              <a:defRPr/>
            </a:pPr>
            <a:r>
              <a:rPr lang="ru-RU" sz="1600" b="1" i="1" spc="50" dirty="0">
                <a:latin typeface="Times New Roman" pitchFamily="18" charset="0"/>
              </a:rPr>
              <a:t>организаций территориальными органами Федерального казначейства»</a:t>
            </a:r>
            <a:endParaRPr lang="ru-RU" sz="1600" b="1" i="1" spc="50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CB6134-150E-4774-BCC6-FE2CD1552617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0482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3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8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9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0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1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2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3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4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5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6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7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8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9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0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1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0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3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2050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1" name="Схема 30"/>
          <p:cNvGraphicFramePr/>
          <p:nvPr/>
        </p:nvGraphicFramePr>
        <p:xfrm>
          <a:off x="309530" y="1571612"/>
          <a:ext cx="914406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0507" name="TextBox 31"/>
          <p:cNvSpPr txBox="1">
            <a:spLocks noChangeArrowheads="1"/>
          </p:cNvSpPr>
          <p:nvPr/>
        </p:nvSpPr>
        <p:spPr bwMode="auto">
          <a:xfrm>
            <a:off x="595313" y="1143000"/>
            <a:ext cx="8358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2F06A2"/>
                </a:solidFill>
              </a:rPr>
              <a:t>Ошибки, по причине которых происходит коррекция  бюджетной отчетности</a:t>
            </a:r>
          </a:p>
        </p:txBody>
      </p:sp>
      <p:pic>
        <p:nvPicPr>
          <p:cNvPr id="20508" name="Picture 20" descr="j0205462">
            <a:hlinkClick r:id="" action="ppaction://macro?name=Slide7.doIt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81875" y="1928813"/>
            <a:ext cx="8302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Picture 20" descr="j0205462">
            <a:hlinkClick r:id="" action="ppaction://macro?name=Slide7.doIt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96250" y="2286000"/>
            <a:ext cx="8302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0" name="Rectangle 21"/>
          <p:cNvSpPr>
            <a:spLocks noChangeArrowheads="1"/>
          </p:cNvSpPr>
          <p:nvPr/>
        </p:nvSpPr>
        <p:spPr bwMode="auto">
          <a:xfrm>
            <a:off x="7310438" y="2643188"/>
            <a:ext cx="9286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/>
              <a:t>УФК 1 </a:t>
            </a:r>
          </a:p>
        </p:txBody>
      </p:sp>
      <p:sp>
        <p:nvSpPr>
          <p:cNvPr id="20511" name="Rectangle 21"/>
          <p:cNvSpPr>
            <a:spLocks noChangeArrowheads="1"/>
          </p:cNvSpPr>
          <p:nvPr/>
        </p:nvSpPr>
        <p:spPr bwMode="auto">
          <a:xfrm>
            <a:off x="8024813" y="3000375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/>
              <a:t>УФК 2 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FF3F82-FCFE-4CDC-84D2-CD6A3B90F640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1506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7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8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0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1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3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4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5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6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7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8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9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0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1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2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3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4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5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5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7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21528" name="AutoShape 7"/>
          <p:cNvSpPr>
            <a:spLocks noChangeArrowheads="1"/>
          </p:cNvSpPr>
          <p:nvPr/>
        </p:nvSpPr>
        <p:spPr bwMode="auto">
          <a:xfrm>
            <a:off x="309563" y="2184400"/>
            <a:ext cx="9288462" cy="1446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i="1">
                <a:latin typeface="Times New Roman" pitchFamily="18" charset="0"/>
              </a:rPr>
              <a:t>Приказ Министерства финансов Российской Федерации от 18.12.2013 N 125н</a:t>
            </a:r>
          </a:p>
          <a:p>
            <a:pPr algn="ctr"/>
            <a:r>
              <a:rPr lang="ru-RU" sz="1600" b="1" i="1">
                <a:latin typeface="Times New Roman" pitchFamily="18" charset="0"/>
              </a:rPr>
              <a:t>"Об утверждении Порядка учета Федеральным казначейством поступлений в </a:t>
            </a:r>
          </a:p>
          <a:p>
            <a:pPr algn="ctr"/>
            <a:r>
              <a:rPr lang="ru-RU" sz="1600" b="1" i="1">
                <a:latin typeface="Times New Roman" pitchFamily="18" charset="0"/>
              </a:rPr>
              <a:t>бюджетную систему Российской Федерации и их распределения между бюджетами </a:t>
            </a:r>
          </a:p>
          <a:p>
            <a:pPr algn="ctr"/>
            <a:r>
              <a:rPr lang="ru-RU" sz="1600" b="1" i="1">
                <a:latin typeface="Times New Roman" pitchFamily="18" charset="0"/>
              </a:rPr>
              <a:t>бюджетной системы Российской Федерации"</a:t>
            </a:r>
          </a:p>
        </p:txBody>
      </p:sp>
      <p:pic>
        <p:nvPicPr>
          <p:cNvPr id="21529" name="Рисунок 253" descr="Documents_Black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438" y="2357438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AutoShape 8"/>
          <p:cNvSpPr>
            <a:spLocks noChangeArrowheads="1"/>
          </p:cNvSpPr>
          <p:nvPr/>
        </p:nvSpPr>
        <p:spPr bwMode="auto">
          <a:xfrm>
            <a:off x="309563" y="4000500"/>
            <a:ext cx="9286875" cy="1649413"/>
          </a:xfrm>
          <a:prstGeom prst="roundRect">
            <a:avLst>
              <a:gd name="adj" fmla="val 16667"/>
            </a:avLst>
          </a:prstGeom>
          <a:gradFill rotWithShape="1">
            <a:gsLst>
              <a:gs pos="100000">
                <a:srgbClr val="FFC000">
                  <a:lumMod val="64000"/>
                  <a:lumOff val="36000"/>
                </a:srgbClr>
              </a:gs>
              <a:gs pos="50000">
                <a:schemeClr val="bg1"/>
              </a:gs>
              <a:gs pos="0">
                <a:srgbClr val="FFC000">
                  <a:lumMod val="17000"/>
                  <a:lumOff val="83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b="1" i="1" dirty="0">
              <a:latin typeface="Times New Roman" pitchFamily="18" charset="0"/>
            </a:endParaRPr>
          </a:p>
          <a:p>
            <a:pPr algn="ctr">
              <a:defRPr/>
            </a:pPr>
            <a:endParaRPr lang="ru-RU" b="1" i="1" dirty="0">
              <a:latin typeface="Times New Roman" pitchFamily="18" charset="0"/>
            </a:endParaRPr>
          </a:p>
          <a:p>
            <a:pPr algn="ctr">
              <a:defRPr/>
            </a:pPr>
            <a:endParaRPr lang="ru-RU" b="1" i="1" dirty="0">
              <a:latin typeface="Times New Roman" pitchFamily="18" charset="0"/>
            </a:endParaRPr>
          </a:p>
          <a:p>
            <a:pPr algn="ctr">
              <a:defRPr/>
            </a:pPr>
            <a:endParaRPr lang="ru-RU" sz="1600" b="1" i="1" dirty="0">
              <a:latin typeface="Times New Roman" pitchFamily="18" charset="0"/>
            </a:endParaRPr>
          </a:p>
          <a:p>
            <a:pPr algn="ctr">
              <a:defRPr/>
            </a:pPr>
            <a:r>
              <a:rPr lang="ru-RU" sz="1600" b="1" i="1" dirty="0">
                <a:latin typeface="Times New Roman" pitchFamily="18" charset="0"/>
              </a:rPr>
              <a:t>Письмо </a:t>
            </a:r>
            <a:r>
              <a:rPr lang="ru-RU" sz="1600" b="1" i="1" dirty="0">
                <a:latin typeface="Times New Roman" pitchFamily="18" charset="0"/>
              </a:rPr>
              <a:t>Федерального казначейства </a:t>
            </a:r>
            <a:r>
              <a:rPr lang="ru-RU" sz="1600" b="1" i="1" dirty="0">
                <a:latin typeface="Times New Roman" pitchFamily="18" charset="0"/>
              </a:rPr>
              <a:t>от 28.05.2014 N 42-7.4-05/2.2-328</a:t>
            </a:r>
          </a:p>
          <a:p>
            <a:pPr algn="ctr">
              <a:defRPr/>
            </a:pPr>
            <a:r>
              <a:rPr lang="ru-RU" sz="1600" b="1" i="1" dirty="0">
                <a:latin typeface="Times New Roman" pitchFamily="18" charset="0"/>
              </a:rPr>
              <a:t>«Об обеспечении корректного отражения в бюджетном учете операций по передаче </a:t>
            </a:r>
          </a:p>
          <a:p>
            <a:pPr algn="ctr">
              <a:defRPr/>
            </a:pPr>
            <a:r>
              <a:rPr lang="ru-RU" sz="1600" b="1" i="1" dirty="0">
                <a:latin typeface="Times New Roman" pitchFamily="18" charset="0"/>
              </a:rPr>
              <a:t>сумм невыясненных поступлений между территориальными органами </a:t>
            </a:r>
          </a:p>
          <a:p>
            <a:pPr algn="ctr">
              <a:defRPr/>
            </a:pPr>
            <a:r>
              <a:rPr lang="ru-RU" sz="1600" b="1" i="1" dirty="0">
                <a:latin typeface="Times New Roman" pitchFamily="18" charset="0"/>
              </a:rPr>
              <a:t>Федерального казначейства»</a:t>
            </a:r>
          </a:p>
          <a:p>
            <a:pPr algn="ctr">
              <a:defRPr/>
            </a:pPr>
            <a:endParaRPr lang="ru-RU" sz="2000" b="1" i="1" dirty="0">
              <a:latin typeface="Times New Roman" pitchFamily="18" charset="0"/>
            </a:endParaRPr>
          </a:p>
          <a:p>
            <a:pPr algn="ctr">
              <a:defRPr/>
            </a:pPr>
            <a:endParaRPr lang="ru-RU" sz="2000" dirty="0">
              <a:latin typeface="Times New Roman" pitchFamily="18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ru-RU" sz="2000" dirty="0">
              <a:latin typeface="Times New Roman" pitchFamily="18" charset="0"/>
            </a:endParaRPr>
          </a:p>
        </p:txBody>
      </p:sp>
      <p:pic>
        <p:nvPicPr>
          <p:cNvPr id="21531" name="Рисунок 253" descr="Documents_Black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438" y="4071938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381000" y="928688"/>
            <a:ext cx="9215438" cy="1138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rgbClr val="2F06A2"/>
                </a:solidFill>
              </a:rPr>
              <a:t>Отражение в отчетности операций по передаче невыясненных поступлений</a:t>
            </a:r>
            <a:r>
              <a:rPr lang="ru-RU" b="1" dirty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kern="0" dirty="0">
                <a:solidFill>
                  <a:srgbClr val="2F06A2"/>
                </a:solidFill>
              </a:rPr>
              <a:t>зачисляемых в ФБ, поступивших на счета №40101 других органов Федерального казначейства.</a:t>
            </a:r>
          </a:p>
          <a:p>
            <a:pPr>
              <a:defRPr/>
            </a:pPr>
            <a:endParaRPr lang="ru-RU" sz="1400" dirty="0">
              <a:solidFill>
                <a:srgbClr val="2F06A2"/>
              </a:solidFill>
            </a:endParaRPr>
          </a:p>
        </p:txBody>
      </p:sp>
      <p:pic>
        <p:nvPicPr>
          <p:cNvPr id="215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6" descr="пап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0188" y="3143250"/>
            <a:ext cx="850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Скругленный прямоугольник 27"/>
          <p:cNvSpPr/>
          <p:nvPr/>
        </p:nvSpPr>
        <p:spPr>
          <a:xfrm>
            <a:off x="595313" y="1571625"/>
            <a:ext cx="4046537" cy="242887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222F0F-4241-4CAB-8302-4E73BF6FDC16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2532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4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5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6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7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8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9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0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1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2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3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4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5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6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7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8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9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0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1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255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3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2255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Скругленный прямоугольник 29"/>
          <p:cNvSpPr/>
          <p:nvPr/>
        </p:nvSpPr>
        <p:spPr>
          <a:xfrm>
            <a:off x="5167313" y="1571625"/>
            <a:ext cx="3963987" cy="2428875"/>
          </a:xfrm>
          <a:prstGeom prst="roundRect">
            <a:avLst/>
          </a:prstGeom>
          <a:solidFill>
            <a:srgbClr val="9FE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22557" name="Group 19"/>
          <p:cNvGrpSpPr>
            <a:grpSpLocks/>
          </p:cNvGrpSpPr>
          <p:nvPr/>
        </p:nvGrpSpPr>
        <p:grpSpPr bwMode="auto">
          <a:xfrm>
            <a:off x="2095500" y="2428875"/>
            <a:ext cx="1928813" cy="1120775"/>
            <a:chOff x="2400" y="2304"/>
            <a:chExt cx="1296" cy="829"/>
          </a:xfrm>
        </p:grpSpPr>
        <p:pic>
          <p:nvPicPr>
            <p:cNvPr id="22584" name="Picture 20" descr="j0205462">
              <a:hlinkClick r:id="" action="ppaction://macro?name=Slide7.doIt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84" y="2304"/>
              <a:ext cx="558" cy="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85" name="Rectangle 21"/>
            <p:cNvSpPr>
              <a:spLocks noChangeArrowheads="1"/>
            </p:cNvSpPr>
            <p:nvPr/>
          </p:nvSpPr>
          <p:spPr bwMode="auto">
            <a:xfrm>
              <a:off x="2400" y="2735"/>
              <a:ext cx="1296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/>
                <a:t>УФК 1 </a:t>
              </a:r>
            </a:p>
            <a:p>
              <a:pPr algn="ctr">
                <a:spcBef>
                  <a:spcPct val="50000"/>
                </a:spcBef>
              </a:pPr>
              <a:r>
                <a:rPr lang="ru-RU" sz="1000" b="1"/>
                <a:t>принимающее НВС</a:t>
              </a:r>
            </a:p>
          </p:txBody>
        </p:sp>
      </p:grpSp>
      <p:grpSp>
        <p:nvGrpSpPr>
          <p:cNvPr id="22558" name="Group 19"/>
          <p:cNvGrpSpPr>
            <a:grpSpLocks/>
          </p:cNvGrpSpPr>
          <p:nvPr/>
        </p:nvGrpSpPr>
        <p:grpSpPr bwMode="auto">
          <a:xfrm>
            <a:off x="5810250" y="2428875"/>
            <a:ext cx="1871663" cy="1038225"/>
            <a:chOff x="2400" y="2304"/>
            <a:chExt cx="1296" cy="819"/>
          </a:xfrm>
        </p:grpSpPr>
        <p:pic>
          <p:nvPicPr>
            <p:cNvPr id="22582" name="Picture 20" descr="j0205462">
              <a:hlinkClick r:id="" action="ppaction://macro?name=Slide7.doIt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84" y="2304"/>
              <a:ext cx="558" cy="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83" name="Rectangle 21"/>
            <p:cNvSpPr>
              <a:spLocks noChangeArrowheads="1"/>
            </p:cNvSpPr>
            <p:nvPr/>
          </p:nvSpPr>
          <p:spPr bwMode="auto">
            <a:xfrm>
              <a:off x="2400" y="2698"/>
              <a:ext cx="1296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/>
                <a:t>УФК 2 </a:t>
              </a:r>
            </a:p>
            <a:p>
              <a:pPr algn="ctr">
                <a:spcBef>
                  <a:spcPct val="50000"/>
                </a:spcBef>
              </a:pPr>
              <a:r>
                <a:rPr lang="ru-RU" sz="1000" b="1"/>
                <a:t>передающее НВС</a:t>
              </a:r>
            </a:p>
          </p:txBody>
        </p:sp>
      </p:grpSp>
      <p:sp>
        <p:nvSpPr>
          <p:cNvPr id="393" name="Text Box 68"/>
          <p:cNvSpPr txBox="1">
            <a:spLocks noChangeArrowheads="1"/>
          </p:cNvSpPr>
          <p:nvPr/>
        </p:nvSpPr>
        <p:spPr bwMode="auto">
          <a:xfrm>
            <a:off x="1595438" y="2071688"/>
            <a:ext cx="1025525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221" tIns="38611" rIns="77221" bIns="38611" anchor="ctr">
            <a:spAutoFit/>
          </a:bodyPr>
          <a:lstStyle/>
          <a:p>
            <a:pPr algn="ctr" defTabSz="912813">
              <a:spcBef>
                <a:spcPct val="50000"/>
              </a:spcBef>
              <a:defRPr/>
            </a:pP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УВиПП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95" name="Прямая со стрелкой 394"/>
          <p:cNvCxnSpPr/>
          <p:nvPr/>
        </p:nvCxnSpPr>
        <p:spPr>
          <a:xfrm>
            <a:off x="1666875" y="2214563"/>
            <a:ext cx="1000125" cy="642937"/>
          </a:xfrm>
          <a:prstGeom prst="straightConnector1">
            <a:avLst/>
          </a:prstGeom>
          <a:ln>
            <a:solidFill>
              <a:srgbClr val="66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Соединительная линия уступом 398"/>
          <p:cNvCxnSpPr>
            <a:stCxn id="388" idx="0"/>
            <a:endCxn id="391" idx="0"/>
          </p:cNvCxnSpPr>
          <p:nvPr/>
        </p:nvCxnSpPr>
        <p:spPr>
          <a:xfrm rot="5400000" flipH="1" flipV="1">
            <a:off x="4925219" y="584994"/>
            <a:ext cx="1587" cy="3686175"/>
          </a:xfrm>
          <a:prstGeom prst="bentConnector3">
            <a:avLst>
              <a:gd name="adj1" fmla="val 14395466"/>
            </a:avLst>
          </a:prstGeom>
          <a:ln w="28575" cap="sq" cmpd="sng">
            <a:solidFill>
              <a:srgbClr val="66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" name="Text Box 68"/>
          <p:cNvSpPr txBox="1">
            <a:spLocks noChangeArrowheads="1"/>
          </p:cNvSpPr>
          <p:nvPr/>
        </p:nvSpPr>
        <p:spPr bwMode="auto">
          <a:xfrm>
            <a:off x="3263900" y="2228850"/>
            <a:ext cx="1143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221" tIns="38611" rIns="77221" bIns="38611">
            <a:spAutoFit/>
          </a:bodyPr>
          <a:lstStyle/>
          <a:p>
            <a:pPr algn="ctr" defTabSz="912813">
              <a:spcBef>
                <a:spcPct val="50000"/>
              </a:spcBef>
              <a:defRPr/>
            </a:pP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РОЗ на согласование в УФК 2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63" name="Picture 35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4000" y="2584450"/>
            <a:ext cx="466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13" name="Соединительная линия уступом 412"/>
          <p:cNvCxnSpPr/>
          <p:nvPr/>
        </p:nvCxnSpPr>
        <p:spPr>
          <a:xfrm rot="5400000">
            <a:off x="4902994" y="1621631"/>
            <a:ext cx="71438" cy="3686175"/>
          </a:xfrm>
          <a:prstGeom prst="bentConnector3">
            <a:avLst>
              <a:gd name="adj1" fmla="val 579971"/>
            </a:avLst>
          </a:prstGeom>
          <a:ln w="28575" cap="sq" cmpd="sng">
            <a:solidFill>
              <a:srgbClr val="66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Text Box 68"/>
          <p:cNvSpPr txBox="1">
            <a:spLocks noChangeArrowheads="1"/>
          </p:cNvSpPr>
          <p:nvPr/>
        </p:nvSpPr>
        <p:spPr bwMode="auto">
          <a:xfrm>
            <a:off x="5086350" y="2584450"/>
            <a:ext cx="1143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221" tIns="38611" rIns="77221" bIns="38611">
            <a:spAutoFit/>
          </a:bodyPr>
          <a:lstStyle/>
          <a:p>
            <a:pPr algn="ctr" defTabSz="912813">
              <a:spcBef>
                <a:spcPct val="50000"/>
              </a:spcBef>
              <a:defRPr/>
            </a:pP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Согласованный и подписанный РОЗ  в УФК 1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66" name="Picture 66" descr="пап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64150" y="3117850"/>
            <a:ext cx="850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6" name="Picture 35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08600" y="3340100"/>
            <a:ext cx="466725" cy="457200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</p:pic>
      <p:sp>
        <p:nvSpPr>
          <p:cNvPr id="443" name="TextBox 442"/>
          <p:cNvSpPr txBox="1"/>
          <p:nvPr/>
        </p:nvSpPr>
        <p:spPr>
          <a:xfrm>
            <a:off x="738188" y="2571750"/>
            <a:ext cx="17145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1">
                    <a:lumMod val="10000"/>
                  </a:schemeClr>
                </a:solidFill>
              </a:rPr>
              <a:t>Дебет</a:t>
            </a:r>
          </a:p>
          <a:p>
            <a:pPr>
              <a:defRPr/>
            </a:pPr>
            <a:r>
              <a:rPr lang="ru-RU" sz="1200" dirty="0">
                <a:solidFill>
                  <a:schemeClr val="accent1">
                    <a:lumMod val="10000"/>
                  </a:schemeClr>
                </a:solidFill>
              </a:rPr>
              <a:t>100 00 00 00 00 00 0000 1 211 01 560 </a:t>
            </a:r>
          </a:p>
          <a:p>
            <a:pPr>
              <a:defRPr/>
            </a:pPr>
            <a:endParaRPr lang="ru-RU" sz="1200" dirty="0">
              <a:solidFill>
                <a:schemeClr val="accent1">
                  <a:lumMod val="10000"/>
                </a:schemeClr>
              </a:solidFill>
            </a:endParaRPr>
          </a:p>
          <a:p>
            <a:pPr>
              <a:defRPr/>
            </a:pPr>
            <a:r>
              <a:rPr lang="ru-RU" sz="1200" b="1" dirty="0">
                <a:solidFill>
                  <a:schemeClr val="accent1">
                    <a:lumMod val="10000"/>
                  </a:schemeClr>
                </a:solidFill>
              </a:rPr>
              <a:t>Кредит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accent1">
                    <a:lumMod val="10000"/>
                  </a:schemeClr>
                </a:solidFill>
              </a:rPr>
              <a:t>100 1 17 01010 01 6000 1 402 10 180</a:t>
            </a:r>
          </a:p>
          <a:p>
            <a:pPr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4" name="TextBox 443"/>
          <p:cNvSpPr txBox="1"/>
          <p:nvPr/>
        </p:nvSpPr>
        <p:spPr>
          <a:xfrm>
            <a:off x="7381875" y="2571750"/>
            <a:ext cx="1714500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1">
                    <a:lumMod val="25000"/>
                  </a:schemeClr>
                </a:solidFill>
              </a:rPr>
              <a:t>Дебет</a:t>
            </a:r>
          </a:p>
          <a:p>
            <a:pPr>
              <a:defRPr/>
            </a:pPr>
            <a:r>
              <a:rPr lang="ru-RU" sz="1200" dirty="0">
                <a:solidFill>
                  <a:schemeClr val="accent1">
                    <a:lumMod val="25000"/>
                  </a:schemeClr>
                </a:solidFill>
              </a:rPr>
              <a:t>100 1 17 01010 01 6000 1 402 10 180</a:t>
            </a:r>
          </a:p>
          <a:p>
            <a:pPr>
              <a:defRPr/>
            </a:pPr>
            <a:endParaRPr lang="ru-RU" sz="1200" dirty="0">
              <a:solidFill>
                <a:schemeClr val="accent1">
                  <a:lumMod val="25000"/>
                </a:schemeClr>
              </a:solidFill>
            </a:endParaRPr>
          </a:p>
          <a:p>
            <a:pPr>
              <a:defRPr/>
            </a:pPr>
            <a:r>
              <a:rPr lang="ru-RU" sz="1200" b="1" dirty="0">
                <a:solidFill>
                  <a:schemeClr val="accent1">
                    <a:lumMod val="25000"/>
                  </a:schemeClr>
                </a:solidFill>
              </a:rPr>
              <a:t>Кредит</a:t>
            </a:r>
          </a:p>
          <a:p>
            <a:pPr>
              <a:defRPr/>
            </a:pPr>
            <a:r>
              <a:rPr lang="ru-RU" sz="1200" dirty="0">
                <a:solidFill>
                  <a:schemeClr val="accent1">
                    <a:lumMod val="25000"/>
                  </a:schemeClr>
                </a:solidFill>
              </a:rPr>
              <a:t>100 00 00 00 00 00 0000 1 308 01 730 </a:t>
            </a:r>
          </a:p>
          <a:p>
            <a:pPr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6" name="Загнутый угол 445"/>
          <p:cNvSpPr/>
          <p:nvPr/>
        </p:nvSpPr>
        <p:spPr>
          <a:xfrm>
            <a:off x="595313" y="4214813"/>
            <a:ext cx="8491537" cy="1071562"/>
          </a:xfrm>
          <a:prstGeom prst="foldedCorner">
            <a:avLst/>
          </a:prstGeom>
          <a:solidFill>
            <a:srgbClr val="C4E59F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ru-RU" sz="12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7" name="TextBox 446"/>
          <p:cNvSpPr txBox="1"/>
          <p:nvPr/>
        </p:nvSpPr>
        <p:spPr>
          <a:xfrm>
            <a:off x="1752600" y="4406900"/>
            <a:ext cx="6643688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200" b="1" dirty="0">
                <a:solidFill>
                  <a:schemeClr val="accent1">
                    <a:lumMod val="10000"/>
                  </a:schemeClr>
                </a:solidFill>
              </a:rPr>
              <a:t>УФК 1 и УФК 2 формируют проводки </a:t>
            </a:r>
            <a:r>
              <a:rPr lang="ru-RU" sz="1200" b="1" u="sng" dirty="0">
                <a:solidFill>
                  <a:schemeClr val="accent1">
                    <a:lumMod val="10000"/>
                  </a:schemeClr>
                </a:solidFill>
              </a:rPr>
              <a:t>в одном отчетном периоде </a:t>
            </a:r>
            <a:r>
              <a:rPr lang="ru-RU" sz="1200" b="1" dirty="0">
                <a:solidFill>
                  <a:schemeClr val="accent1">
                    <a:lumMod val="10000"/>
                  </a:schemeClr>
                </a:solidFill>
              </a:rPr>
              <a:t>(месяц)</a:t>
            </a:r>
          </a:p>
          <a:p>
            <a:pPr algn="just">
              <a:defRPr/>
            </a:pPr>
            <a:endParaRPr lang="ru-RU" sz="1200" b="1" dirty="0">
              <a:solidFill>
                <a:schemeClr val="accent1">
                  <a:lumMod val="10000"/>
                </a:schemeClr>
              </a:solidFill>
            </a:endParaRPr>
          </a:p>
          <a:p>
            <a:pPr algn="ctr">
              <a:defRPr/>
            </a:pPr>
            <a:r>
              <a:rPr lang="ru-RU" sz="1200" b="1" dirty="0">
                <a:solidFill>
                  <a:srgbClr val="FF0000"/>
                </a:solidFill>
              </a:rPr>
              <a:t>До согласования РОЗ передающей стороной (УФК 2) принимающая сторона (УФК 1) проводки не формирует!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9" name="TextBox 448"/>
          <p:cNvSpPr txBox="1"/>
          <p:nvPr/>
        </p:nvSpPr>
        <p:spPr>
          <a:xfrm>
            <a:off x="666750" y="928688"/>
            <a:ext cx="8572500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kern="0" dirty="0">
                <a:solidFill>
                  <a:srgbClr val="2F06A2"/>
                </a:solidFill>
              </a:rPr>
              <a:t>Отражение в отчетности операций по передаче невыясненных поступлений</a:t>
            </a:r>
            <a:r>
              <a:rPr lang="ru-RU" sz="1400" b="1" dirty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kern="0" dirty="0">
                <a:solidFill>
                  <a:srgbClr val="2F06A2"/>
                </a:solidFill>
              </a:rPr>
              <a:t>зачисляемых в ФБ, поступивших на счета №40101 других органов Федерального казначейства.</a:t>
            </a:r>
          </a:p>
          <a:p>
            <a:pPr>
              <a:defRPr/>
            </a:pPr>
            <a:endParaRPr lang="ru-RU" sz="1400" dirty="0">
              <a:solidFill>
                <a:srgbClr val="2F06A2"/>
              </a:solidFill>
            </a:endParaRPr>
          </a:p>
        </p:txBody>
      </p:sp>
      <p:pic>
        <p:nvPicPr>
          <p:cNvPr id="22573" name="Picture 36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DBDBDB"/>
              </a:clrFrom>
              <a:clrTo>
                <a:srgbClr val="DBDBD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9150" y="431800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2" name="Загнутый угол 451"/>
          <p:cNvSpPr/>
          <p:nvPr/>
        </p:nvSpPr>
        <p:spPr>
          <a:xfrm>
            <a:off x="595313" y="5500688"/>
            <a:ext cx="8491537" cy="928687"/>
          </a:xfrm>
          <a:prstGeom prst="foldedCorner">
            <a:avLst/>
          </a:prstGeom>
          <a:solidFill>
            <a:srgbClr val="FFFFCC">
              <a:alpha val="77647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200" b="1" dirty="0">
              <a:solidFill>
                <a:srgbClr val="270585"/>
              </a:solidFill>
            </a:endParaRPr>
          </a:p>
        </p:txBody>
      </p:sp>
      <p:sp>
        <p:nvSpPr>
          <p:cNvPr id="22575" name="Rectangle 21"/>
          <p:cNvSpPr>
            <a:spLocks noChangeArrowheads="1"/>
          </p:cNvSpPr>
          <p:nvPr/>
        </p:nvSpPr>
        <p:spPr bwMode="auto">
          <a:xfrm>
            <a:off x="809625" y="2214563"/>
            <a:ext cx="85725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/>
              <a:t>АДБ</a:t>
            </a:r>
          </a:p>
        </p:txBody>
      </p:sp>
      <p:sp>
        <p:nvSpPr>
          <p:cNvPr id="22576" name="TextBox 455"/>
          <p:cNvSpPr txBox="1">
            <a:spLocks noChangeArrowheads="1"/>
          </p:cNvSpPr>
          <p:nvPr/>
        </p:nvSpPr>
        <p:spPr bwMode="auto">
          <a:xfrm>
            <a:off x="1797050" y="5607050"/>
            <a:ext cx="69294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200">
                <a:solidFill>
                  <a:srgbClr val="270585"/>
                </a:solidFill>
              </a:rPr>
              <a:t>Сверка расчетов по передаче и принятию поступлений, ошибочно зачисленных на счет УФК 2 и предназначенных для уплаты на счет УФК 1, учтенных как НВС, зачисляемые в ФБ, отражаются  в  </a:t>
            </a:r>
            <a:r>
              <a:rPr lang="ru-RU" sz="1200" b="1">
                <a:solidFill>
                  <a:srgbClr val="270585"/>
                </a:solidFill>
              </a:rPr>
              <a:t>Акте сверки внутриказначейских расчетов (ф. 0521416)</a:t>
            </a:r>
          </a:p>
        </p:txBody>
      </p:sp>
      <p:pic>
        <p:nvPicPr>
          <p:cNvPr id="22577" name="Picture 36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8188" y="5572125"/>
            <a:ext cx="914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78" name="Picture 35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9625" y="1643063"/>
            <a:ext cx="8667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Овал 55"/>
          <p:cNvSpPr/>
          <p:nvPr/>
        </p:nvSpPr>
        <p:spPr>
          <a:xfrm>
            <a:off x="2286000" y="2406650"/>
            <a:ext cx="266700" cy="177800"/>
          </a:xfrm>
          <a:prstGeom prst="ellipse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rgbClr val="7030A0"/>
                </a:solidFill>
              </a:rPr>
              <a:t>1</a:t>
            </a:r>
            <a:endParaRPr lang="ru-RU" sz="1100" b="1" dirty="0">
              <a:solidFill>
                <a:srgbClr val="7030A0"/>
              </a:solidFill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4730750" y="1962150"/>
            <a:ext cx="266700" cy="177800"/>
          </a:xfrm>
          <a:prstGeom prst="ellipse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rgbClr val="7030A0"/>
                </a:solidFill>
              </a:rPr>
              <a:t>2</a:t>
            </a:r>
            <a:endParaRPr lang="ru-RU" sz="1100" b="1" dirty="0">
              <a:solidFill>
                <a:srgbClr val="7030A0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4730750" y="3562350"/>
            <a:ext cx="266700" cy="177800"/>
          </a:xfrm>
          <a:prstGeom prst="ellipse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rgbClr val="7030A0"/>
                </a:solidFill>
              </a:rPr>
              <a:t>3</a:t>
            </a:r>
            <a:endParaRPr lang="ru-RU" sz="11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3AED9B-21D4-4421-B475-796F4C96CB55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3554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5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6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7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8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9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0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1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2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3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4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5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6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7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8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9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0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1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2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3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5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23576" name="TextBox 27"/>
          <p:cNvSpPr txBox="1">
            <a:spLocks noChangeArrowheads="1"/>
          </p:cNvSpPr>
          <p:nvPr/>
        </p:nvSpPr>
        <p:spPr bwMode="auto">
          <a:xfrm>
            <a:off x="881063" y="1000125"/>
            <a:ext cx="8429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2F06A2"/>
                </a:solidFill>
              </a:rPr>
              <a:t>Отправка бюджетной отчетности из ЗК ТОФК в ЗК МОУ ФК</a:t>
            </a:r>
          </a:p>
        </p:txBody>
      </p:sp>
      <p:pic>
        <p:nvPicPr>
          <p:cNvPr id="134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4188" y="1500188"/>
            <a:ext cx="3448050" cy="4505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9" name="Picture 3" descr="R:\22_Отдел отчетности о кассовом исполнении бюджетов\Фигурова\СЛАЙДЫ\ВКС 9-10.09.14\картинки для слайдов\man-with-symbol-04-150x15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9150" y="334010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Содержимое 30"/>
          <p:cNvGraphicFramePr>
            <a:graphicFrameLocks noGrp="1"/>
          </p:cNvGraphicFramePr>
          <p:nvPr>
            <p:ph/>
          </p:nvPr>
        </p:nvGraphicFramePr>
        <p:xfrm>
          <a:off x="666750" y="1214438"/>
          <a:ext cx="8643938" cy="5281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6759"/>
                <a:gridCol w="6137239"/>
              </a:tblGrid>
              <a:tr h="1512748">
                <a:tc gridSpan="2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4427"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- еженедельно</a:t>
                      </a:r>
                      <a:endParaRPr lang="ru-RU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по вторникам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по состоянию на понедельник</a:t>
                      </a:r>
                      <a:endParaRPr lang="ru-RU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968151"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- ежемесячно</a:t>
                      </a:r>
                    </a:p>
                    <a:p>
                      <a:r>
                        <a:rPr lang="ru-RU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   (предварительная)</a:t>
                      </a:r>
                      <a:endParaRPr lang="ru-RU" sz="12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FE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на 2-ой рабочий день месяца, следующего за отчетным</a:t>
                      </a:r>
                      <a:endParaRPr lang="ru-RU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FE6FF"/>
                    </a:solidFill>
                  </a:tcPr>
                </a:tc>
              </a:tr>
              <a:tr h="968151">
                <a:tc rowSpan="2"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rgbClr val="99CCFF">
                        <a:alpha val="3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9CCFF">
                        <a:alpha val="36000"/>
                      </a:srgbClr>
                    </a:solidFill>
                  </a:tcPr>
                </a:tc>
              </a:tr>
              <a:tr h="968151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9CCFF">
                        <a:alpha val="36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4595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FDC1F7-E585-4C5F-9A44-E097BA758D2F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4596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7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8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9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0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1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2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3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4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5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6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7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8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9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10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11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12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13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14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15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461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17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32" name="Picture 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6813" y="1428750"/>
            <a:ext cx="50165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714500"/>
            <a:ext cx="50165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4620" name="TextBox 33"/>
          <p:cNvSpPr txBox="1">
            <a:spLocks noChangeArrowheads="1"/>
          </p:cNvSpPr>
          <p:nvPr/>
        </p:nvSpPr>
        <p:spPr bwMode="auto">
          <a:xfrm>
            <a:off x="2360613" y="1357313"/>
            <a:ext cx="6664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ru-RU" b="1">
                <a:solidFill>
                  <a:srgbClr val="0070C0"/>
                </a:solidFill>
              </a:rPr>
              <a:t>Консолидированный отчет о кассовых поступлениях и выбытиях (ф. 0503152) с  периодичностью «5-дневная» предоставляется в МОУ ФК:</a:t>
            </a:r>
            <a:endParaRPr lang="ru-RU">
              <a:solidFill>
                <a:srgbClr val="0070C0"/>
              </a:solidFill>
            </a:endParaRPr>
          </a:p>
        </p:txBody>
      </p:sp>
      <p:pic>
        <p:nvPicPr>
          <p:cNvPr id="24621" name="Picture 2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74750" y="4584700"/>
            <a:ext cx="12001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3975100" y="4673600"/>
            <a:ext cx="52451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200" b="1" spc="30" dirty="0">
                <a:solidFill>
                  <a:srgbClr val="2F06A2"/>
                </a:solidFill>
              </a:rPr>
              <a:t>При совпадении даты предоставления еженедельного и ежемесячного (предварительного) отчетов – в МОУ ФК предоставляется 1 отчет.</a:t>
            </a:r>
            <a:endParaRPr lang="ru-RU" sz="1200" b="1" spc="30" dirty="0">
              <a:solidFill>
                <a:srgbClr val="2F06A2"/>
              </a:solidFill>
            </a:endParaRPr>
          </a:p>
        </p:txBody>
      </p:sp>
      <p:pic>
        <p:nvPicPr>
          <p:cNvPr id="24623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08350" y="4584700"/>
            <a:ext cx="5715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24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08350" y="5562600"/>
            <a:ext cx="5715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25" name="TextBox 41"/>
          <p:cNvSpPr txBox="1">
            <a:spLocks noChangeArrowheads="1"/>
          </p:cNvSpPr>
          <p:nvPr/>
        </p:nvSpPr>
        <p:spPr bwMode="auto">
          <a:xfrm>
            <a:off x="3975100" y="5562600"/>
            <a:ext cx="51514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200" b="1">
                <a:solidFill>
                  <a:srgbClr val="2F06A2"/>
                </a:solidFill>
              </a:rPr>
              <a:t>В случае внесения изменений после предоставления в МОУ, ежемесячный (предварительный) Отчет не корректируется, а все изменения вносятся в ежемесячный отчет (ф.0503152) по сроку 10 числа месяца, следующего за отчетным</a:t>
            </a:r>
            <a:r>
              <a:rPr lang="ru-RU" sz="1200">
                <a:solidFill>
                  <a:srgbClr val="2F06A2"/>
                </a:solidFill>
              </a:rPr>
              <a:t>.</a:t>
            </a:r>
          </a:p>
        </p:txBody>
      </p:sp>
      <p:pic>
        <p:nvPicPr>
          <p:cNvPr id="246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CD2C4F-D5EC-4215-84B3-EA0BBB9BE8D7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5602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3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4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5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6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7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8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9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0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1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2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3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4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5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6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7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8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9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0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1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562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3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2562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95250" y="928688"/>
            <a:ext cx="8215313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kern="0" dirty="0">
                <a:solidFill>
                  <a:srgbClr val="2F06A2"/>
                </a:solidFill>
              </a:rPr>
              <a:t>Контрольные соотношения для показателей форм бюджетной отчетности: Справка по консолидируемым расчетам (ф.0503125)</a:t>
            </a:r>
          </a:p>
          <a:p>
            <a:pPr>
              <a:defRPr/>
            </a:pPr>
            <a:endParaRPr lang="ru-RU" sz="1400" dirty="0">
              <a:solidFill>
                <a:srgbClr val="2F06A2"/>
              </a:solidFill>
            </a:endParaRPr>
          </a:p>
        </p:txBody>
      </p:sp>
      <p:sp>
        <p:nvSpPr>
          <p:cNvPr id="41" name="Вертикальный свиток 40"/>
          <p:cNvSpPr/>
          <p:nvPr/>
        </p:nvSpPr>
        <p:spPr>
          <a:xfrm>
            <a:off x="7310438" y="2143125"/>
            <a:ext cx="2500312" cy="3357563"/>
          </a:xfrm>
          <a:prstGeom prst="verticalScroll">
            <a:avLst/>
          </a:prstGeom>
          <a:solidFill>
            <a:schemeClr val="accent3">
              <a:lumMod val="8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10800000" algn="r" rotWithShape="0">
              <a:srgbClr val="6666FF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r>
              <a:rPr lang="ru-RU" sz="1400" b="1" dirty="0">
                <a:solidFill>
                  <a:srgbClr val="FF0000"/>
                </a:solidFill>
              </a:rPr>
              <a:t>в графе 5 </a:t>
            </a:r>
          </a:p>
          <a:p>
            <a:pPr algn="ctr">
              <a:defRPr/>
            </a:pPr>
            <a:r>
              <a:rPr lang="ru-RU" sz="1400" dirty="0">
                <a:solidFill>
                  <a:srgbClr val="6666FF"/>
                </a:solidFill>
              </a:rPr>
              <a:t>Справки указывается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6666FF"/>
                </a:solidFill>
              </a:rPr>
              <a:t>номер соответствующего счета</a:t>
            </a:r>
            <a:r>
              <a:rPr lang="ru-RU" sz="1400" dirty="0">
                <a:solidFill>
                  <a:srgbClr val="6666FF"/>
                </a:solidFill>
              </a:rPr>
              <a:t>, </a:t>
            </a:r>
          </a:p>
          <a:p>
            <a:pPr algn="ctr">
              <a:defRPr/>
            </a:pPr>
            <a:r>
              <a:rPr lang="ru-RU" sz="1400" dirty="0">
                <a:solidFill>
                  <a:srgbClr val="6666FF"/>
                </a:solidFill>
              </a:rPr>
              <a:t>на котором отражены расчеты </a:t>
            </a:r>
          </a:p>
          <a:p>
            <a:pPr algn="ctr">
              <a:defRPr/>
            </a:pPr>
            <a:r>
              <a:rPr lang="ru-RU" sz="1400" dirty="0">
                <a:solidFill>
                  <a:srgbClr val="6666FF"/>
                </a:solidFill>
              </a:rPr>
              <a:t>с контрагентом.</a:t>
            </a:r>
          </a:p>
          <a:p>
            <a:pPr algn="ctr">
              <a:defRPr/>
            </a:pPr>
            <a:r>
              <a:rPr lang="ru-RU" sz="1200" dirty="0">
                <a:solidFill>
                  <a:srgbClr val="6666FF"/>
                </a:solidFill>
              </a:rPr>
              <a:t>(ранее - код счета)</a:t>
            </a:r>
          </a:p>
          <a:p>
            <a:pPr algn="ctr">
              <a:defRPr/>
            </a:pPr>
            <a:endParaRPr lang="ru-RU" sz="1400" dirty="0"/>
          </a:p>
        </p:txBody>
      </p:sp>
      <p:pic>
        <p:nvPicPr>
          <p:cNvPr id="33" name="Содержимое 32" descr="Копия ф.125.bmp"/>
          <p:cNvPicPr>
            <a:picLocks noGrp="1" noChangeAspect="1"/>
          </p:cNvPicPr>
          <p:nvPr>
            <p:ph/>
          </p:nvPr>
        </p:nvPicPr>
        <p:blipFill>
          <a:blip r:embed="rId5"/>
          <a:stretch>
            <a:fillRect/>
          </a:stretch>
        </p:blipFill>
        <p:spPr>
          <a:xfrm>
            <a:off x="309563" y="1571625"/>
            <a:ext cx="6837362" cy="48577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6-конечная звезда 21"/>
          <p:cNvSpPr/>
          <p:nvPr/>
        </p:nvSpPr>
        <p:spPr>
          <a:xfrm>
            <a:off x="7397750" y="3384550"/>
            <a:ext cx="2117725" cy="2143125"/>
          </a:xfrm>
          <a:prstGeom prst="star6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6-конечная звезда 19"/>
          <p:cNvSpPr/>
          <p:nvPr/>
        </p:nvSpPr>
        <p:spPr>
          <a:xfrm>
            <a:off x="596900" y="3340100"/>
            <a:ext cx="2162175" cy="2071688"/>
          </a:xfrm>
          <a:prstGeom prst="star6">
            <a:avLst/>
          </a:prstGeom>
          <a:solidFill>
            <a:srgbClr val="939F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627" name="Заголовок 8"/>
          <p:cNvSpPr>
            <a:spLocks noGrp="1"/>
          </p:cNvSpPr>
          <p:nvPr>
            <p:ph type="title"/>
          </p:nvPr>
        </p:nvSpPr>
        <p:spPr>
          <a:xfrm>
            <a:off x="495300" y="1071563"/>
            <a:ext cx="8915400" cy="571500"/>
          </a:xfrm>
        </p:spPr>
        <p:txBody>
          <a:bodyPr/>
          <a:lstStyle/>
          <a:p>
            <a:pPr eaLnBrk="1" hangingPunct="1"/>
            <a:r>
              <a:rPr lang="ru-RU" sz="1800" smtClean="0">
                <a:solidFill>
                  <a:srgbClr val="7030A0"/>
                </a:solidFill>
              </a:rPr>
              <a:t>Сроки представления годовой бюджетной отчетности ТОФК в МОУ ФК </a:t>
            </a: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0EE270-40A8-4DAB-BBA4-B773387D2C51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6629" name="TextBox 4"/>
          <p:cNvSpPr txBox="1">
            <a:spLocks noChangeArrowheads="1"/>
          </p:cNvSpPr>
          <p:nvPr/>
        </p:nvSpPr>
        <p:spPr bwMode="auto">
          <a:xfrm>
            <a:off x="415925" y="1412875"/>
            <a:ext cx="904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5000"/>
              </a:lnSpc>
              <a:spcBef>
                <a:spcPct val="20000"/>
              </a:spcBef>
              <a:buFontTx/>
              <a:buAutoNum type="arabicPeriod"/>
            </a:pPr>
            <a:endParaRPr lang="ru-RU" sz="1900" b="1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</a:pPr>
            <a:r>
              <a:rPr lang="ru-RU" sz="1900" b="1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ru-RU" sz="30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2663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66750" y="1714500"/>
            <a:ext cx="8715375" cy="1571625"/>
          </a:xfrm>
          <a:prstGeom prst="roundRect">
            <a:avLst>
              <a:gd name="adj" fmla="val 16667"/>
            </a:avLst>
          </a:prstGeom>
          <a:gradFill rotWithShape="1">
            <a:gsLst>
              <a:gs pos="100000">
                <a:srgbClr val="FFC000">
                  <a:lumMod val="64000"/>
                  <a:lumOff val="36000"/>
                </a:srgbClr>
              </a:gs>
              <a:gs pos="50000">
                <a:schemeClr val="bg1"/>
              </a:gs>
              <a:gs pos="0">
                <a:srgbClr val="FFC000">
                  <a:lumMod val="17000"/>
                  <a:lumOff val="83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1400" b="1" i="1" dirty="0"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66875" y="1785938"/>
            <a:ext cx="728662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1" dirty="0">
                <a:latin typeface="Times New Roman" pitchFamily="18" charset="0"/>
              </a:rPr>
              <a:t> Приказ Федерального казначейства от 11.08.2014  N 170</a:t>
            </a:r>
          </a:p>
          <a:p>
            <a:pPr algn="ctr">
              <a:defRPr/>
            </a:pPr>
            <a:r>
              <a:rPr lang="ru-RU" sz="1400" b="1" i="1" dirty="0">
                <a:latin typeface="Times New Roman" pitchFamily="18" charset="0"/>
              </a:rPr>
              <a:t>«О сроках представления годовой бюджетной отчетности по кассовому обслуживанию </a:t>
            </a:r>
          </a:p>
          <a:p>
            <a:pPr algn="ctr">
              <a:defRPr/>
            </a:pPr>
            <a:r>
              <a:rPr lang="ru-RU" sz="1400" b="1" i="1" kern="1600" spc="30" dirty="0">
                <a:latin typeface="Times New Roman" pitchFamily="18" charset="0"/>
              </a:rPr>
              <a:t>исполнения бюджетов бюджетной системы Российской Федерации , бюджетных учреждений, автономных учреждений и иных организаций, кассовому исполнению федерального бюджета и кассовому обслуживанию исполнения бюджета Союзного государства за 2014 год территориальными органами Федерального казначейства»</a:t>
            </a:r>
          </a:p>
        </p:txBody>
      </p:sp>
      <p:pic>
        <p:nvPicPr>
          <p:cNvPr id="26635" name="Рисунок 253" descr="Documents_Blac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1063" y="2000250"/>
            <a:ext cx="752475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619500" y="3473450"/>
            <a:ext cx="25003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kern="1600" spc="50" dirty="0">
                <a:solidFill>
                  <a:schemeClr val="accent6">
                    <a:lumMod val="75000"/>
                  </a:schemeClr>
                </a:solidFill>
              </a:rPr>
              <a:t>Сроки представления годовой  БО</a:t>
            </a:r>
            <a:endParaRPr lang="ru-RU" sz="1400" b="1" kern="1600" spc="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637" name="TextBox 16"/>
          <p:cNvSpPr txBox="1">
            <a:spLocks noChangeArrowheads="1"/>
          </p:cNvSpPr>
          <p:nvPr/>
        </p:nvSpPr>
        <p:spPr bwMode="auto">
          <a:xfrm>
            <a:off x="952500" y="4229100"/>
            <a:ext cx="1600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26 февраля 2015 г.</a:t>
            </a:r>
          </a:p>
        </p:txBody>
      </p:sp>
      <p:sp>
        <p:nvSpPr>
          <p:cNvPr id="26638" name="TextBox 17"/>
          <p:cNvSpPr txBox="1">
            <a:spLocks noChangeArrowheads="1"/>
          </p:cNvSpPr>
          <p:nvPr/>
        </p:nvSpPr>
        <p:spPr bwMode="auto">
          <a:xfrm>
            <a:off x="7753350" y="4273550"/>
            <a:ext cx="1600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13 марта 2015 г.</a:t>
            </a:r>
          </a:p>
        </p:txBody>
      </p:sp>
      <p:sp>
        <p:nvSpPr>
          <p:cNvPr id="24" name="Прямоугольник с двумя вырезанными противолежащими углами 23"/>
          <p:cNvSpPr/>
          <p:nvPr/>
        </p:nvSpPr>
        <p:spPr>
          <a:xfrm>
            <a:off x="552450" y="5607050"/>
            <a:ext cx="2266950" cy="577850"/>
          </a:xfrm>
          <a:prstGeom prst="snip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b="1" kern="1500" spc="60" dirty="0">
                <a:solidFill>
                  <a:srgbClr val="3333FF"/>
                </a:solidFill>
              </a:rPr>
              <a:t>В электронном виде, с заверенной ЭЦП </a:t>
            </a:r>
            <a:endParaRPr lang="ru-RU" sz="1200" b="1" kern="1500" spc="60" dirty="0">
              <a:solidFill>
                <a:srgbClr val="3333FF"/>
              </a:solidFill>
            </a:endParaRPr>
          </a:p>
        </p:txBody>
      </p:sp>
      <p:sp>
        <p:nvSpPr>
          <p:cNvPr id="26" name="Горизонтальный свиток 25"/>
          <p:cNvSpPr/>
          <p:nvPr/>
        </p:nvSpPr>
        <p:spPr>
          <a:xfrm>
            <a:off x="7175500" y="5473700"/>
            <a:ext cx="2533650" cy="889000"/>
          </a:xfrm>
          <a:prstGeom prst="horizontalScroll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b="1" kern="1500" spc="70" dirty="0">
                <a:solidFill>
                  <a:srgbClr val="008E40"/>
                </a:solidFill>
              </a:rPr>
              <a:t>На бумажном носителе по годовой БО, содержащей сведения, составляющие государственную тайну</a:t>
            </a:r>
            <a:endParaRPr lang="ru-RU" sz="1100" b="1" kern="1500" spc="70" dirty="0">
              <a:solidFill>
                <a:srgbClr val="008E40"/>
              </a:solidFill>
            </a:endParaRPr>
          </a:p>
        </p:txBody>
      </p:sp>
      <p:pic>
        <p:nvPicPr>
          <p:cNvPr id="2664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86150" y="4140200"/>
            <a:ext cx="28575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4889</TotalTime>
  <Words>1200</Words>
  <Application>Microsoft Office PowerPoint</Application>
  <PresentationFormat>Лист A4 (210x297 мм)</PresentationFormat>
  <Paragraphs>200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Times New Roman</vt:lpstr>
      <vt:lpstr>Arimo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Сроки представления годовой бюджетной отчетности ТОФК в МОУ ФК </vt:lpstr>
      <vt:lpstr>Слайд 10</vt:lpstr>
      <vt:lpstr>Осуществление контроля отчетности ГРБС с отчетностью ТОФК </vt:lpstr>
      <vt:lpstr>Дополнительная форма отчетности, формируемая и представляемая в Межрегиональное операционное УФК  ежемесячно:</vt:lpstr>
      <vt:lpstr>Дополнительная форма отчетности, формируемая и представляемая в Межрегиональное операционное УФК  ежемесячно:</vt:lpstr>
      <vt:lpstr>Дополнительная форма отчетности, формируемая и представляемая в Межрегиональное операционное УФК  ежемесячно:</vt:lpstr>
      <vt:lpstr>Слайд 15</vt:lpstr>
      <vt:lpstr>Слайд 16</vt:lpstr>
      <vt:lpstr>Слайд 17</vt:lpstr>
      <vt:lpstr>Слайд 18</vt:lpstr>
    </vt:vector>
  </TitlesOfParts>
  <Company>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Отдел доведения бюджетных данных Межрегионального операционного управления Федерального казначейства</dc:title>
  <dc:creator>2456</dc:creator>
  <cp:lastModifiedBy>7057</cp:lastModifiedBy>
  <cp:revision>386</cp:revision>
  <dcterms:created xsi:type="dcterms:W3CDTF">2012-11-08T08:55:19Z</dcterms:created>
  <dcterms:modified xsi:type="dcterms:W3CDTF">2014-09-10T05:12:57Z</dcterms:modified>
</cp:coreProperties>
</file>