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84" r:id="rId2"/>
    <p:sldId id="401" r:id="rId3"/>
    <p:sldId id="395" r:id="rId4"/>
    <p:sldId id="399" r:id="rId5"/>
    <p:sldId id="403" r:id="rId6"/>
    <p:sldId id="402" r:id="rId7"/>
    <p:sldId id="382" r:id="rId8"/>
  </p:sldIdLst>
  <p:sldSz cx="9144000" cy="6858000" type="screen4x3"/>
  <p:notesSz cx="6794500" cy="99314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  <a:srgbClr val="045962"/>
    <a:srgbClr val="008000"/>
    <a:srgbClr val="C5DAE7"/>
    <a:srgbClr val="DDDDDD"/>
    <a:srgbClr val="DEFBFE"/>
    <a:srgbClr val="000066"/>
    <a:srgbClr val="014B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66" autoAdjust="0"/>
    <p:restoredTop sz="82172" autoAdjust="0"/>
  </p:normalViewPr>
  <p:slideViewPr>
    <p:cSldViewPr>
      <p:cViewPr varScale="1">
        <p:scale>
          <a:sx n="97" d="100"/>
          <a:sy n="97" d="100"/>
        </p:scale>
        <p:origin x="66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t" anchorCtr="0" compatLnSpc="1">
            <a:prstTxWarp prst="textNoShape">
              <a:avLst/>
            </a:prstTxWarp>
          </a:bodyPr>
          <a:lstStyle>
            <a:lvl1pPr defTabSz="9197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t" anchorCtr="0" compatLnSpc="1">
            <a:prstTxWarp prst="textNoShape">
              <a:avLst/>
            </a:prstTxWarp>
          </a:bodyPr>
          <a:lstStyle>
            <a:lvl1pPr algn="r" defTabSz="919750">
              <a:defRPr sz="1200">
                <a:latin typeface="Arial" charset="0"/>
              </a:defRPr>
            </a:lvl1pPr>
          </a:lstStyle>
          <a:p>
            <a:pPr>
              <a:defRPr/>
            </a:pPr>
            <a:fld id="{D14CEDD5-FEAB-4973-911B-A1159DD4C8F3}" type="datetimeFigureOut">
              <a:rPr lang="ru-RU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5600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b" anchorCtr="0" compatLnSpc="1">
            <a:prstTxWarp prst="textNoShape">
              <a:avLst/>
            </a:prstTxWarp>
          </a:bodyPr>
          <a:lstStyle>
            <a:lvl1pPr defTabSz="9197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2925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b" anchorCtr="0" compatLnSpc="1">
            <a:prstTxWarp prst="textNoShape">
              <a:avLst/>
            </a:prstTxWarp>
          </a:bodyPr>
          <a:lstStyle>
            <a:lvl1pPr algn="r" defTabSz="919750">
              <a:defRPr sz="1200">
                <a:latin typeface="Arial" charset="0"/>
              </a:defRPr>
            </a:lvl1pPr>
          </a:lstStyle>
          <a:p>
            <a:pPr>
              <a:defRPr/>
            </a:pPr>
            <a:fld id="{64379891-1655-4F3E-9296-97EB7FEE7E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5725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834A33B4-E84E-4D67-86C8-B355E01FE9AA}" type="slidenum">
              <a:rPr lang="ru-RU" altLang="ru-RU" smtClean="0"/>
              <a:pPr defTabSz="919163"/>
              <a:t>1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498631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16632"/>
            <a:ext cx="5760640" cy="504056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1B3AF-C85D-4E80-ADB8-4199353AB0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03A46-1E1C-4CA9-8989-50E33D0543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CDD35-63A3-4B3C-B01F-3D376126A4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81628-68D1-4EF6-A930-305D5B745E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47138-1751-4A6C-B769-E841E89E8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B30F4-B349-483E-8799-4047F7E776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89A5D-ED4B-4CEE-9A7C-0A371CB6A1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C8315-519E-4F7A-8AAF-61A401E9B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636D4-48AE-4A09-820C-1605176BEC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63B36-4C44-487D-8338-A8D6199A1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75905-1597-4555-97BB-DE051AF76F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9DDC2-7671-444A-AE9E-D9C16F4BC9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Shablon.jp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115888"/>
            <a:ext cx="57594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4109F20-2CA5-4EAC-AAA1-C2E0193EAC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2400" b="1" kern="1200" dirty="0">
          <a:solidFill>
            <a:srgbClr val="00449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3"/>
          <p:cNvSpPr txBox="1">
            <a:spLocks noChangeArrowheads="1"/>
          </p:cNvSpPr>
          <p:nvPr/>
        </p:nvSpPr>
        <p:spPr bwMode="auto">
          <a:xfrm>
            <a:off x="539750" y="2852738"/>
            <a:ext cx="8137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altLang="ru-RU" sz="3200" b="1" u="sng">
              <a:latin typeface="Times New Roman" pitchFamily="18" charset="0"/>
            </a:endParaRPr>
          </a:p>
        </p:txBody>
      </p:sp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79388" y="1844675"/>
            <a:ext cx="8713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287338" y="1844675"/>
            <a:ext cx="84978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600">
                <a:cs typeface="Arial" charset="0"/>
              </a:rPr>
              <a:t>Концептуальные основы учетной модели Федерального казначейства в условиях функционирования новой системы бюджетных платежей</a:t>
            </a:r>
          </a:p>
        </p:txBody>
      </p:sp>
      <p:sp>
        <p:nvSpPr>
          <p:cNvPr id="15364" name="Rectangle 9"/>
          <p:cNvSpPr>
            <a:spLocks noChangeArrowheads="1"/>
          </p:cNvSpPr>
          <p:nvPr/>
        </p:nvSpPr>
        <p:spPr bwMode="auto">
          <a:xfrm>
            <a:off x="3827463" y="4719638"/>
            <a:ext cx="5291137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i="1"/>
              <a:t>Смирнов Владимир Андреевич,</a:t>
            </a:r>
          </a:p>
          <a:p>
            <a:pPr algn="ctr"/>
            <a:r>
              <a:rPr lang="ru-RU" altLang="ru-RU" i="1"/>
              <a:t>заместитель руководителя</a:t>
            </a:r>
          </a:p>
          <a:p>
            <a:pPr algn="ctr"/>
            <a:r>
              <a:rPr lang="ru-RU" altLang="ru-RU" i="1"/>
              <a:t>Федерального казначейства</a:t>
            </a:r>
          </a:p>
          <a:p>
            <a:pPr algn="ctr"/>
            <a:r>
              <a:rPr lang="ru-RU" altLang="ru-RU" sz="1600" i="1"/>
              <a:t>9 сентября 2014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3368B08-0F39-449E-8839-BACD3136E069}" type="slidenum">
              <a:rPr lang="ru-RU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200" dirty="0">
              <a:latin typeface="+mn-lt"/>
            </a:endParaRPr>
          </a:p>
        </p:txBody>
      </p:sp>
      <p:sp>
        <p:nvSpPr>
          <p:cNvPr id="17410" name="Rectangle 5"/>
          <p:cNvSpPr>
            <a:spLocks/>
          </p:cNvSpPr>
          <p:nvPr/>
        </p:nvSpPr>
        <p:spPr bwMode="auto">
          <a:xfrm>
            <a:off x="358775" y="142875"/>
            <a:ext cx="87852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600"/>
              <a:t>План мероприятий Федерального казначейства по реализации концепции реформирования Системы бюджетных платежей на период до 2017 года</a:t>
            </a:r>
          </a:p>
          <a:p>
            <a:pPr algn="ctr"/>
            <a:r>
              <a:rPr lang="ru-RU" sz="1600"/>
              <a:t>в части организации учетных процедур</a:t>
            </a:r>
            <a:endParaRPr lang="ru-RU" sz="1600">
              <a:cs typeface="Arial" charset="0"/>
            </a:endParaRPr>
          </a:p>
        </p:txBody>
      </p:sp>
      <p:graphicFrame>
        <p:nvGraphicFramePr>
          <p:cNvPr id="36980" name="Group 116"/>
          <p:cNvGraphicFramePr>
            <a:graphicFrameLocks noGrp="1"/>
          </p:cNvGraphicFramePr>
          <p:nvPr/>
        </p:nvGraphicFramePr>
        <p:xfrm>
          <a:off x="1870075" y="1125538"/>
          <a:ext cx="7200900" cy="358775"/>
        </p:xfrm>
        <a:graphic>
          <a:graphicData uri="http://schemas.openxmlformats.org/drawingml/2006/table">
            <a:tbl>
              <a:tblPr/>
              <a:tblGrid>
                <a:gridCol w="2701925"/>
                <a:gridCol w="2214578"/>
                <a:gridCol w="2284397"/>
              </a:tblGrid>
              <a:tr h="358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</a:p>
                  </a:txBody>
                  <a:tcPr marL="0" marR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</a:p>
                  </a:txBody>
                  <a:tcPr marL="0" marR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</a:p>
                  </a:txBody>
                  <a:tcPr marL="0" marR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23572" name="Group 20"/>
          <p:cNvGraphicFramePr>
            <a:graphicFrameLocks noGrp="1"/>
          </p:cNvGraphicFramePr>
          <p:nvPr/>
        </p:nvGraphicFramePr>
        <p:xfrm>
          <a:off x="1870075" y="1700213"/>
          <a:ext cx="7200900" cy="4754562"/>
        </p:xfrm>
        <a:graphic>
          <a:graphicData uri="http://schemas.openxmlformats.org/drawingml/2006/table">
            <a:tbl>
              <a:tblPr/>
              <a:tblGrid>
                <a:gridCol w="2701925"/>
                <a:gridCol w="2214578"/>
                <a:gridCol w="2284397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5400000"/>
                    </a:gradFill>
                  </a:tcPr>
                </a:tc>
              </a:tr>
              <a:tr h="1368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5400000"/>
                    </a:gradFill>
                  </a:tcPr>
                </a:tc>
              </a:tr>
              <a:tr h="1763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AB5E4"/>
                        </a:gs>
                        <a:gs pos="50000">
                          <a:srgbClr val="C2D1ED"/>
                        </a:gs>
                        <a:gs pos="100000">
                          <a:srgbClr val="E1E8F5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  <p:sp>
        <p:nvSpPr>
          <p:cNvPr id="58" name="Прямоугольник 59"/>
          <p:cNvSpPr>
            <a:spLocks noChangeArrowheads="1"/>
          </p:cNvSpPr>
          <p:nvPr/>
        </p:nvSpPr>
        <p:spPr bwMode="auto">
          <a:xfrm>
            <a:off x="1928813" y="1771650"/>
            <a:ext cx="3214687" cy="79375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800000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0" rIns="0" anchor="ctr"/>
          <a:lstStyle/>
          <a:p>
            <a:pPr algn="ctr">
              <a:defRPr/>
            </a:pP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Разработка проектов НПА по учету и отчетности и их утверждение</a:t>
            </a:r>
          </a:p>
        </p:txBody>
      </p:sp>
      <p:sp>
        <p:nvSpPr>
          <p:cNvPr id="2" name="Прямоугольник 59"/>
          <p:cNvSpPr>
            <a:spLocks noChangeArrowheads="1"/>
          </p:cNvSpPr>
          <p:nvPr/>
        </p:nvSpPr>
        <p:spPr bwMode="auto">
          <a:xfrm>
            <a:off x="87313" y="1773238"/>
            <a:ext cx="1711325" cy="2159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lIns="0" rIns="0" anchor="ctr"/>
          <a:lstStyle/>
          <a:p>
            <a:pPr>
              <a:defRPr/>
            </a:pPr>
            <a:r>
              <a:rPr lang="ru-RU" sz="1500" b="1" dirty="0">
                <a:latin typeface="Times New Roman" pitchFamily="18" charset="0"/>
              </a:rPr>
              <a:t>Методологические</a:t>
            </a:r>
          </a:p>
        </p:txBody>
      </p:sp>
      <p:sp>
        <p:nvSpPr>
          <p:cNvPr id="3" name="Прямоугольник 59"/>
          <p:cNvSpPr>
            <a:spLocks noChangeArrowheads="1"/>
          </p:cNvSpPr>
          <p:nvPr/>
        </p:nvSpPr>
        <p:spPr bwMode="auto">
          <a:xfrm>
            <a:off x="69850" y="2781300"/>
            <a:ext cx="1655763" cy="2159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lIns="0" rIns="0" anchor="ctr"/>
          <a:lstStyle/>
          <a:p>
            <a:pPr>
              <a:defRPr/>
            </a:pPr>
            <a:r>
              <a:rPr lang="ru-RU" sz="1500" b="1">
                <a:latin typeface="Times New Roman" pitchFamily="18" charset="0"/>
              </a:rPr>
              <a:t>Технологические</a:t>
            </a:r>
          </a:p>
        </p:txBody>
      </p:sp>
      <p:sp>
        <p:nvSpPr>
          <p:cNvPr id="6" name="Прямоугольник 59"/>
          <p:cNvSpPr>
            <a:spLocks noChangeArrowheads="1"/>
          </p:cNvSpPr>
          <p:nvPr/>
        </p:nvSpPr>
        <p:spPr bwMode="auto">
          <a:xfrm>
            <a:off x="69850" y="4149725"/>
            <a:ext cx="1655763" cy="2159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lIns="0" rIns="0" anchor="ctr"/>
          <a:lstStyle/>
          <a:p>
            <a:pPr>
              <a:defRPr/>
            </a:pPr>
            <a:r>
              <a:rPr lang="ru-RU" sz="1500" b="1">
                <a:latin typeface="Times New Roman" pitchFamily="18" charset="0"/>
              </a:rPr>
              <a:t>Организационные</a:t>
            </a:r>
          </a:p>
        </p:txBody>
      </p:sp>
      <p:sp>
        <p:nvSpPr>
          <p:cNvPr id="17443" name="Text Box 55"/>
          <p:cNvSpPr txBox="1">
            <a:spLocks noChangeArrowheads="1"/>
          </p:cNvSpPr>
          <p:nvPr/>
        </p:nvSpPr>
        <p:spPr bwMode="auto">
          <a:xfrm>
            <a:off x="142875" y="1125538"/>
            <a:ext cx="1584325" cy="317500"/>
          </a:xfrm>
          <a:prstGeom prst="rect">
            <a:avLst/>
          </a:prstGeom>
          <a:solidFill>
            <a:srgbClr val="FFCC99"/>
          </a:solidFill>
          <a:ln w="12700">
            <a:solidFill>
              <a:srgbClr val="FF9933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 algn="ctr"/>
            <a:r>
              <a:rPr lang="ru-RU" sz="1400">
                <a:latin typeface="Times New Roman" pitchFamily="18" charset="0"/>
              </a:rPr>
              <a:t>Мероприятия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34925" y="2708275"/>
            <a:ext cx="1835150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4925" y="6453188"/>
            <a:ext cx="1835150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4925" y="4076700"/>
            <a:ext cx="1835150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59"/>
          <p:cNvSpPr>
            <a:spLocks noChangeArrowheads="1"/>
          </p:cNvSpPr>
          <p:nvPr/>
        </p:nvSpPr>
        <p:spPr bwMode="auto">
          <a:xfrm>
            <a:off x="5143500" y="2928938"/>
            <a:ext cx="1571625" cy="714375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800000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0" rIns="0" anchor="ctr"/>
          <a:lstStyle/>
          <a:p>
            <a:pPr algn="ctr">
              <a:defRPr/>
            </a:pP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Доработка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АСФК</a:t>
            </a:r>
          </a:p>
        </p:txBody>
      </p:sp>
      <p:sp>
        <p:nvSpPr>
          <p:cNvPr id="7" name="Прямоугольник 59"/>
          <p:cNvSpPr>
            <a:spLocks noChangeArrowheads="1"/>
          </p:cNvSpPr>
          <p:nvPr/>
        </p:nvSpPr>
        <p:spPr bwMode="auto">
          <a:xfrm>
            <a:off x="6858000" y="3571875"/>
            <a:ext cx="928688" cy="1357313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800000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0" rIns="0" anchor="ctr"/>
          <a:lstStyle/>
          <a:p>
            <a:pPr algn="ctr">
              <a:defRPr/>
            </a:pPr>
            <a:r>
              <a:rPr lang="ru-RU" sz="12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Пилотиро-вание</a:t>
            </a:r>
            <a:r>
              <a:rPr lang="ru-RU" sz="1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проведения расчетных операций</a:t>
            </a:r>
          </a:p>
        </p:txBody>
      </p:sp>
      <p:sp>
        <p:nvSpPr>
          <p:cNvPr id="8" name="Прямоугольник 59"/>
          <p:cNvSpPr>
            <a:spLocks noChangeArrowheads="1"/>
          </p:cNvSpPr>
          <p:nvPr/>
        </p:nvSpPr>
        <p:spPr bwMode="auto">
          <a:xfrm>
            <a:off x="5572125" y="4357688"/>
            <a:ext cx="1143000" cy="1071562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800000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0" rIns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12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под-готовительных</a:t>
            </a:r>
            <a:r>
              <a:rPr lang="ru-RU" sz="1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мероприятий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 проведению пилотирования</a:t>
            </a:r>
          </a:p>
        </p:txBody>
      </p:sp>
      <p:sp>
        <p:nvSpPr>
          <p:cNvPr id="9" name="Прямоугольник 59"/>
          <p:cNvSpPr>
            <a:spLocks noChangeArrowheads="1"/>
          </p:cNvSpPr>
          <p:nvPr/>
        </p:nvSpPr>
        <p:spPr bwMode="auto">
          <a:xfrm>
            <a:off x="7929563" y="3643313"/>
            <a:ext cx="1071562" cy="1785937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800000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0" rIns="0" anchor="ctr"/>
          <a:lstStyle/>
          <a:p>
            <a:pPr algn="ctr">
              <a:defRPr/>
            </a:pPr>
            <a:r>
              <a:rPr lang="ru-RU" sz="12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Тиражиро-вание</a:t>
            </a:r>
            <a:r>
              <a:rPr lang="ru-RU" sz="1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тех-нологии</a:t>
            </a:r>
            <a:r>
              <a:rPr lang="ru-RU" sz="1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функцио-нирования</a:t>
            </a:r>
            <a:r>
              <a:rPr lang="ru-RU" sz="1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в рамках новой системы </a:t>
            </a:r>
            <a:r>
              <a:rPr lang="ru-RU" sz="12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бюд-жетных</a:t>
            </a:r>
            <a:r>
              <a:rPr lang="ru-RU" sz="1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платежей</a:t>
            </a:r>
          </a:p>
        </p:txBody>
      </p:sp>
      <p:sp>
        <p:nvSpPr>
          <p:cNvPr id="10" name="Прямоугольник 59"/>
          <p:cNvSpPr>
            <a:spLocks noChangeArrowheads="1"/>
          </p:cNvSpPr>
          <p:nvPr/>
        </p:nvSpPr>
        <p:spPr bwMode="auto">
          <a:xfrm>
            <a:off x="6858000" y="2214563"/>
            <a:ext cx="1000125" cy="1071562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800000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0" rIns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Доработка АСФК по результатам </a:t>
            </a:r>
            <a:r>
              <a:rPr lang="ru-RU" sz="1200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пилотиро-вания</a:t>
            </a:r>
            <a:endParaRPr lang="ru-RU" sz="12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единительная линия 19"/>
          <p:cNvCxnSpPr/>
          <p:nvPr/>
        </p:nvCxnSpPr>
        <p:spPr>
          <a:xfrm>
            <a:off x="34925" y="1700213"/>
            <a:ext cx="1835150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AC467230-04C1-4D64-86F9-1236E51D9A41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3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434" name="Text Box 5"/>
          <p:cNvSpPr txBox="1">
            <a:spLocks noChangeArrowheads="1"/>
          </p:cNvSpPr>
          <p:nvPr/>
        </p:nvSpPr>
        <p:spPr bwMode="auto">
          <a:xfrm>
            <a:off x="285750" y="2000250"/>
            <a:ext cx="8640763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14B65"/>
              </a:buClr>
              <a:buFont typeface="Wingdings" pitchFamily="2" charset="2"/>
              <a:buChar char="ü"/>
            </a:pPr>
            <a:r>
              <a:rPr lang="ru-RU" altLang="ru-RU" sz="2000">
                <a:cs typeface="Arial" charset="0"/>
              </a:rPr>
              <a:t>«Об утверждении плана счетов казначейского учета и Инструкции по его применению»</a:t>
            </a:r>
            <a:r>
              <a:rPr lang="en-US" altLang="ru-RU" sz="2000">
                <a:cs typeface="Arial" charset="0"/>
              </a:rPr>
              <a:t>;</a:t>
            </a:r>
            <a:endParaRPr lang="ru-RU" altLang="ru-RU" sz="2000">
              <a:cs typeface="Arial" charset="0"/>
            </a:endParaRPr>
          </a:p>
          <a:p>
            <a:pPr eaLnBrk="0" hangingPunct="0">
              <a:spcBef>
                <a:spcPct val="20000"/>
              </a:spcBef>
              <a:buClr>
                <a:srgbClr val="014B65"/>
              </a:buClr>
              <a:buFont typeface="Wingdings" pitchFamily="2" charset="2"/>
              <a:buChar char="ü"/>
            </a:pPr>
            <a:endParaRPr lang="ru-RU" altLang="ru-RU" sz="2000">
              <a:cs typeface="Arial" charset="0"/>
            </a:endParaRPr>
          </a:p>
          <a:p>
            <a:pPr eaLnBrk="0" hangingPunct="0">
              <a:spcBef>
                <a:spcPct val="20000"/>
              </a:spcBef>
              <a:buClr>
                <a:srgbClr val="014B65"/>
              </a:buClr>
              <a:buFont typeface="Wingdings" pitchFamily="2" charset="2"/>
              <a:buChar char="ü"/>
            </a:pPr>
            <a:r>
              <a:rPr lang="ru-RU" altLang="ru-RU" sz="2000">
                <a:cs typeface="Arial" charset="0"/>
              </a:rPr>
              <a:t>«Об утверждении форм первичных учетных документов и регистров казначейского учета, применяемых органами Федерального казначейства</a:t>
            </a:r>
            <a:r>
              <a:rPr lang="en-US" altLang="ru-RU" sz="2000">
                <a:cs typeface="Arial" charset="0"/>
              </a:rPr>
              <a:t>,</a:t>
            </a:r>
            <a:r>
              <a:rPr lang="ru-RU" altLang="ru-RU" sz="2000">
                <a:cs typeface="Arial" charset="0"/>
              </a:rPr>
              <a:t> и методических указаний по их применению»</a:t>
            </a:r>
            <a:r>
              <a:rPr lang="en-US" altLang="ru-RU" sz="2000">
                <a:cs typeface="Arial" charset="0"/>
              </a:rPr>
              <a:t>;</a:t>
            </a:r>
            <a:endParaRPr lang="ru-RU" altLang="ru-RU" sz="2000">
              <a:cs typeface="Arial" charset="0"/>
            </a:endParaRPr>
          </a:p>
          <a:p>
            <a:pPr eaLnBrk="0" hangingPunct="0">
              <a:spcBef>
                <a:spcPct val="20000"/>
              </a:spcBef>
              <a:buClr>
                <a:srgbClr val="014B65"/>
              </a:buClr>
              <a:buFont typeface="Wingdings" pitchFamily="2" charset="2"/>
              <a:buChar char="ü"/>
            </a:pPr>
            <a:endParaRPr lang="ru-RU" altLang="ru-RU" sz="2000">
              <a:cs typeface="Arial" charset="0"/>
            </a:endParaRPr>
          </a:p>
          <a:p>
            <a:pPr eaLnBrk="0" hangingPunct="0">
              <a:spcBef>
                <a:spcPct val="20000"/>
              </a:spcBef>
              <a:buClr>
                <a:srgbClr val="014B65"/>
              </a:buClr>
              <a:buFont typeface="Wingdings" pitchFamily="2" charset="2"/>
              <a:buChar char="ü"/>
            </a:pPr>
            <a:r>
              <a:rPr lang="ru-RU" altLang="ru-RU" sz="2000">
                <a:cs typeface="Arial" charset="0"/>
              </a:rPr>
              <a:t>«Об утверждении порядка составления годовой</a:t>
            </a:r>
            <a:r>
              <a:rPr lang="en-US" altLang="ru-RU" sz="2000">
                <a:cs typeface="Arial" charset="0"/>
              </a:rPr>
              <a:t>,</a:t>
            </a:r>
            <a:r>
              <a:rPr lang="ru-RU" altLang="ru-RU" sz="2000">
                <a:cs typeface="Arial" charset="0"/>
              </a:rPr>
              <a:t> квартальной и месячной отчетности органами Федерального казначейства».</a:t>
            </a:r>
          </a:p>
        </p:txBody>
      </p:sp>
      <p:sp>
        <p:nvSpPr>
          <p:cNvPr id="18435" name="Rectangle 5"/>
          <p:cNvSpPr>
            <a:spLocks/>
          </p:cNvSpPr>
          <p:nvPr/>
        </p:nvSpPr>
        <p:spPr bwMode="auto">
          <a:xfrm>
            <a:off x="179388" y="115888"/>
            <a:ext cx="87852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/>
              <a:t>Нормативное правовое регулирование</a:t>
            </a:r>
            <a:r>
              <a:rPr lang="ru-RU" altLang="ru-RU" sz="2000">
                <a:cs typeface="Arial" charset="0"/>
              </a:rPr>
              <a:t> казначейского</a:t>
            </a:r>
          </a:p>
          <a:p>
            <a:pPr algn="ctr"/>
            <a:r>
              <a:rPr lang="ru-RU" altLang="ru-RU" sz="2000">
                <a:cs typeface="Arial" charset="0"/>
              </a:rPr>
              <a:t> учета в условиях новой системы бюджетных платежей</a:t>
            </a:r>
            <a:endParaRPr lang="ru-RU" sz="2000">
              <a:cs typeface="Arial" charset="0"/>
            </a:endParaRPr>
          </a:p>
        </p:txBody>
      </p:sp>
      <p:pic>
        <p:nvPicPr>
          <p:cNvPr id="18436" name="Picture 2" descr="C:\Users\1\AppData\Local\Microsoft\Windows\Temporary Internet Files\Content.IE5\MA7JAPQH\MC900434929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5157788"/>
            <a:ext cx="1368425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>
            <a:spLocks noChangeArrowheads="1"/>
          </p:cNvSpPr>
          <p:nvPr/>
        </p:nvSpPr>
        <p:spPr bwMode="auto">
          <a:xfrm>
            <a:off x="179388" y="1628775"/>
            <a:ext cx="5184775" cy="3662363"/>
          </a:xfrm>
          <a:prstGeom prst="ellipse">
            <a:avLst/>
          </a:prstGeom>
          <a:solidFill>
            <a:schemeClr val="accent1"/>
          </a:solidFill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ru-RU" b="1" u="sng" dirty="0"/>
          </a:p>
          <a:p>
            <a:pPr>
              <a:defRPr/>
            </a:pPr>
            <a:endParaRPr lang="ru-RU" b="1" u="sng" dirty="0"/>
          </a:p>
          <a:p>
            <a:pPr>
              <a:defRPr/>
            </a:pPr>
            <a:endParaRPr lang="ru-RU" b="1" u="sng" dirty="0"/>
          </a:p>
          <a:p>
            <a:pPr>
              <a:defRPr/>
            </a:pPr>
            <a:endParaRPr lang="ru-RU" b="1" u="sng" dirty="0"/>
          </a:p>
          <a:p>
            <a:pPr>
              <a:defRPr/>
            </a:pPr>
            <a:r>
              <a:rPr lang="ru-RU" b="1" u="sng" dirty="0"/>
              <a:t>Действующая модель</a:t>
            </a:r>
          </a:p>
          <a:p>
            <a:pPr>
              <a:defRPr/>
            </a:pPr>
            <a:r>
              <a:rPr lang="ru-RU" b="1" u="sng" dirty="0"/>
              <a:t>бюджетного учета</a:t>
            </a:r>
          </a:p>
          <a:p>
            <a:pPr>
              <a:defRPr/>
            </a:pPr>
            <a:r>
              <a:rPr lang="ru-RU" b="1" u="sng" dirty="0"/>
              <a:t>в ФК</a:t>
            </a:r>
          </a:p>
        </p:txBody>
      </p:sp>
      <p:sp>
        <p:nvSpPr>
          <p:cNvPr id="19458" name="Прямоугольник 4"/>
          <p:cNvSpPr>
            <a:spLocks noChangeArrowheads="1"/>
          </p:cNvSpPr>
          <p:nvPr/>
        </p:nvSpPr>
        <p:spPr bwMode="auto">
          <a:xfrm>
            <a:off x="1016000" y="68263"/>
            <a:ext cx="73453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>
                <a:cs typeface="Arial" charset="0"/>
              </a:rPr>
              <a:t>Особенности построения учетной модели</a:t>
            </a:r>
          </a:p>
          <a:p>
            <a:pPr algn="ctr"/>
            <a:r>
              <a:rPr lang="ru-RU" altLang="ru-RU" sz="2000">
                <a:cs typeface="Arial" charset="0"/>
              </a:rPr>
              <a:t>Федерального казначейства</a:t>
            </a:r>
          </a:p>
        </p:txBody>
      </p:sp>
      <p:sp>
        <p:nvSpPr>
          <p:cNvPr id="9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079AE05E-F756-4A74-BAE6-AFD904D3CD94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4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>
            <a:spLocks noChangeArrowheads="1"/>
          </p:cNvSpPr>
          <p:nvPr/>
        </p:nvSpPr>
        <p:spPr bwMode="auto">
          <a:xfrm>
            <a:off x="3419475" y="1566863"/>
            <a:ext cx="5473700" cy="3662362"/>
          </a:xfrm>
          <a:prstGeom prst="ellipse">
            <a:avLst/>
          </a:prstGeom>
          <a:solidFill>
            <a:schemeClr val="accent5">
              <a:alpha val="75000"/>
            </a:schemeClr>
          </a:solidFill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ru-RU" b="1" u="sng" dirty="0"/>
          </a:p>
          <a:p>
            <a:pPr algn="ctr">
              <a:defRPr/>
            </a:pPr>
            <a:endParaRPr lang="ru-RU" b="1" u="sng" dirty="0"/>
          </a:p>
          <a:p>
            <a:pPr algn="ctr">
              <a:defRPr/>
            </a:pPr>
            <a:endParaRPr lang="ru-RU" b="1" u="sng" dirty="0"/>
          </a:p>
          <a:p>
            <a:pPr algn="ctr">
              <a:defRPr/>
            </a:pPr>
            <a:endParaRPr lang="ru-RU" b="1" u="sng" dirty="0"/>
          </a:p>
          <a:p>
            <a:pPr algn="r">
              <a:defRPr/>
            </a:pPr>
            <a:r>
              <a:rPr lang="ru-RU" b="1" u="sng" dirty="0"/>
              <a:t>Модель учета в </a:t>
            </a:r>
          </a:p>
          <a:p>
            <a:pPr algn="r">
              <a:defRPr/>
            </a:pPr>
            <a:r>
              <a:rPr lang="ru-RU" b="1" u="sng" dirty="0"/>
              <a:t>кредитных организациях</a:t>
            </a:r>
            <a:endParaRPr lang="ru-RU" dirty="0"/>
          </a:p>
        </p:txBody>
      </p:sp>
      <p:sp>
        <p:nvSpPr>
          <p:cNvPr id="19461" name="TextBox 10"/>
          <p:cNvSpPr txBox="1">
            <a:spLocks noChangeArrowheads="1"/>
          </p:cNvSpPr>
          <p:nvPr/>
        </p:nvSpPr>
        <p:spPr bwMode="auto">
          <a:xfrm>
            <a:off x="3444875" y="3000375"/>
            <a:ext cx="16891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 u="sng">
                <a:solidFill>
                  <a:srgbClr val="FFFFFF"/>
                </a:solidFill>
                <a:latin typeface="Calibri" pitchFamily="34" charset="0"/>
              </a:rPr>
              <a:t>Модель </a:t>
            </a:r>
          </a:p>
          <a:p>
            <a:pPr algn="ctr"/>
            <a:r>
              <a:rPr lang="ru-RU" b="1" u="sng">
                <a:solidFill>
                  <a:srgbClr val="FFFFFF"/>
                </a:solidFill>
                <a:latin typeface="Calibri" pitchFamily="34" charset="0"/>
              </a:rPr>
              <a:t>казначейского </a:t>
            </a:r>
          </a:p>
          <a:p>
            <a:pPr algn="ctr"/>
            <a:r>
              <a:rPr lang="ru-RU" b="1" u="sng">
                <a:solidFill>
                  <a:srgbClr val="FFFFFF"/>
                </a:solidFill>
                <a:latin typeface="Calibri" pitchFamily="34" charset="0"/>
              </a:rPr>
              <a:t>учета в ФК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EB32DBDB-3A0C-442B-9FA4-41E49A4531A5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5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285750" y="1571625"/>
            <a:ext cx="8640763" cy="36004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57188" indent="-357188">
              <a:spcBef>
                <a:spcPct val="20000"/>
              </a:spcBef>
              <a:buClr>
                <a:srgbClr val="014B65"/>
              </a:buClr>
              <a:buFontTx/>
              <a:buBlip>
                <a:blip r:embed="rId2"/>
              </a:buBlip>
              <a:defRPr/>
            </a:pPr>
            <a:r>
              <a:rPr lang="ru-RU" altLang="ru-RU" sz="2000" dirty="0" smtClean="0">
                <a:cs typeface="Arial" panose="020B0604020202020204" pitchFamily="34" charset="0"/>
              </a:rPr>
              <a:t>объектами </a:t>
            </a:r>
            <a:r>
              <a:rPr lang="ru-RU" sz="2000" dirty="0" smtClean="0"/>
              <a:t>казначейского</a:t>
            </a:r>
            <a:r>
              <a:rPr lang="ru-RU" altLang="ru-RU" sz="2000" dirty="0" smtClean="0">
                <a:cs typeface="Arial" panose="020B0604020202020204" pitchFamily="34" charset="0"/>
              </a:rPr>
              <a:t> учета органов Федерального казначейства являются операции участников бюджетного процесса по кассовому исполнению бюджетов бюджетной системы Российской Федерации, операции неучастников бюджетного процесса, бюджетных, автономных учреждений по исполнению плана финансово-хозяйственной деятельности, бюджетные данные и бюджетные обязательства</a:t>
            </a:r>
            <a:r>
              <a:rPr lang="en-US" altLang="ru-RU" sz="2000" dirty="0" smtClean="0">
                <a:cs typeface="Arial" panose="020B0604020202020204" pitchFamily="34" charset="0"/>
              </a:rPr>
              <a:t>;</a:t>
            </a:r>
            <a:endParaRPr lang="ru-RU" altLang="ru-RU" sz="2000" dirty="0" smtClean="0">
              <a:cs typeface="Arial" panose="020B0604020202020204" pitchFamily="34" charset="0"/>
            </a:endParaRPr>
          </a:p>
          <a:p>
            <a:pPr>
              <a:spcBef>
                <a:spcPct val="20000"/>
              </a:spcBef>
              <a:buClr>
                <a:srgbClr val="014B65"/>
              </a:buClr>
              <a:defRPr/>
            </a:pPr>
            <a:endParaRPr lang="ru-RU" altLang="ru-RU" sz="2000" dirty="0">
              <a:cs typeface="Arial" panose="020B0604020202020204" pitchFamily="34" charset="0"/>
            </a:endParaRPr>
          </a:p>
          <a:p>
            <a:pPr marL="357188" indent="-357188">
              <a:spcBef>
                <a:spcPct val="20000"/>
              </a:spcBef>
              <a:buClr>
                <a:srgbClr val="014B65"/>
              </a:buClr>
              <a:buFontTx/>
              <a:buBlip>
                <a:blip r:embed="rId2"/>
              </a:buBlip>
              <a:defRPr/>
            </a:pPr>
            <a:r>
              <a:rPr lang="ru-RU" altLang="ru-RU" sz="2000" dirty="0" smtClean="0">
                <a:cs typeface="Arial" panose="020B0604020202020204" pitchFamily="34" charset="0"/>
              </a:rPr>
              <a:t>обеспечение ведения Единой Главной книги органа Федерального казначейства с формированием на основании ее данных Главных книг в различных аналитических разрезах.</a:t>
            </a:r>
          </a:p>
        </p:txBody>
      </p:sp>
      <p:sp>
        <p:nvSpPr>
          <p:cNvPr id="20483" name="Rectangle 5"/>
          <p:cNvSpPr>
            <a:spLocks/>
          </p:cNvSpPr>
          <p:nvPr/>
        </p:nvSpPr>
        <p:spPr bwMode="auto">
          <a:xfrm>
            <a:off x="179388" y="115888"/>
            <a:ext cx="87852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altLang="ru-RU" sz="2000">
                <a:cs typeface="Arial" charset="0"/>
              </a:rPr>
              <a:t>Основные принципы построения учетной</a:t>
            </a:r>
          </a:p>
          <a:p>
            <a:pPr algn="ctr"/>
            <a:r>
              <a:rPr lang="ru-RU" altLang="ru-RU" sz="2000">
                <a:cs typeface="Arial" charset="0"/>
              </a:rPr>
              <a:t> модели Федерального казначейства</a:t>
            </a:r>
          </a:p>
        </p:txBody>
      </p:sp>
      <p:pic>
        <p:nvPicPr>
          <p:cNvPr id="20484" name="Picture 2" descr="C:\Users\1\AppData\Local\Microsoft\Windows\Temporary Internet Files\Content.IE5\U8JC77T6\MC900432526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51435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4"/>
          <p:cNvSpPr>
            <a:spLocks noChangeArrowheads="1"/>
          </p:cNvSpPr>
          <p:nvPr/>
        </p:nvSpPr>
        <p:spPr bwMode="auto">
          <a:xfrm>
            <a:off x="1016000" y="68263"/>
            <a:ext cx="73453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>
                <a:cs typeface="Arial" charset="0"/>
              </a:rPr>
              <a:t>Особенности построения учетной модели Федерального казначейства</a:t>
            </a:r>
          </a:p>
        </p:txBody>
      </p:sp>
      <p:sp>
        <p:nvSpPr>
          <p:cNvPr id="9" name="Номер слайда 1"/>
          <p:cNvSpPr txBox="1">
            <a:spLocks noGrp="1"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F28070F-8306-4371-BDBA-4AB3CBDC9D51}" type="slidenum">
              <a:rPr lang="ru-RU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ru-RU" sz="1200" dirty="0">
              <a:latin typeface="+mn-lt"/>
            </a:endParaRPr>
          </a:p>
        </p:txBody>
      </p:sp>
      <p:sp>
        <p:nvSpPr>
          <p:cNvPr id="21507" name="Text Box 7"/>
          <p:cNvSpPr txBox="1">
            <a:spLocks noChangeArrowheads="1"/>
          </p:cNvSpPr>
          <p:nvPr/>
        </p:nvSpPr>
        <p:spPr bwMode="auto">
          <a:xfrm>
            <a:off x="1412875" y="3044825"/>
            <a:ext cx="1071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Первичные  </a:t>
            </a:r>
          </a:p>
          <a:p>
            <a:r>
              <a:rPr lang="ru-RU" sz="1200"/>
              <a:t>документы</a:t>
            </a:r>
          </a:p>
        </p:txBody>
      </p:sp>
      <p:sp>
        <p:nvSpPr>
          <p:cNvPr id="21508" name="Rectangle 11"/>
          <p:cNvSpPr>
            <a:spLocks noChangeArrowheads="1"/>
          </p:cNvSpPr>
          <p:nvPr/>
        </p:nvSpPr>
        <p:spPr bwMode="auto">
          <a:xfrm>
            <a:off x="2771775" y="1844675"/>
            <a:ext cx="6121400" cy="4537075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09" name="Text Box 12"/>
          <p:cNvSpPr txBox="1">
            <a:spLocks noChangeArrowheads="1"/>
          </p:cNvSpPr>
          <p:nvPr/>
        </p:nvSpPr>
        <p:spPr bwMode="auto">
          <a:xfrm>
            <a:off x="5632450" y="1916113"/>
            <a:ext cx="8080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ТОФК</a:t>
            </a:r>
          </a:p>
        </p:txBody>
      </p:sp>
      <p:pic>
        <p:nvPicPr>
          <p:cNvPr id="21510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2779713"/>
            <a:ext cx="57785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ext Box 14"/>
          <p:cNvSpPr txBox="1">
            <a:spLocks noChangeArrowheads="1"/>
          </p:cNvSpPr>
          <p:nvPr/>
        </p:nvSpPr>
        <p:spPr bwMode="auto">
          <a:xfrm>
            <a:off x="6572250" y="3500438"/>
            <a:ext cx="2571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Единая главная книга</a:t>
            </a:r>
          </a:p>
        </p:txBody>
      </p:sp>
      <p:pic>
        <p:nvPicPr>
          <p:cNvPr id="21512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95938" y="2779713"/>
            <a:ext cx="57785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3" name="Text Box 16"/>
          <p:cNvSpPr txBox="1">
            <a:spLocks noChangeArrowheads="1"/>
          </p:cNvSpPr>
          <p:nvPr/>
        </p:nvSpPr>
        <p:spPr bwMode="auto">
          <a:xfrm>
            <a:off x="4732338" y="3622675"/>
            <a:ext cx="18891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400"/>
              <a:t>ЖО, Аналитические </a:t>
            </a:r>
          </a:p>
          <a:p>
            <a:pPr algn="ctr"/>
            <a:r>
              <a:rPr lang="ru-RU" sz="1400"/>
              <a:t>регистры</a:t>
            </a:r>
          </a:p>
        </p:txBody>
      </p:sp>
      <p:pic>
        <p:nvPicPr>
          <p:cNvPr id="21514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4724400"/>
            <a:ext cx="577850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5" name="Text Box 18"/>
          <p:cNvSpPr txBox="1">
            <a:spLocks noChangeArrowheads="1"/>
          </p:cNvSpPr>
          <p:nvPr/>
        </p:nvSpPr>
        <p:spPr bwMode="auto">
          <a:xfrm>
            <a:off x="7021513" y="5567363"/>
            <a:ext cx="1408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Главная книга </a:t>
            </a:r>
          </a:p>
        </p:txBody>
      </p:sp>
      <p:pic>
        <p:nvPicPr>
          <p:cNvPr id="21516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9850" y="4795838"/>
            <a:ext cx="57785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7" name="Text Box 20"/>
          <p:cNvSpPr txBox="1">
            <a:spLocks noChangeArrowheads="1"/>
          </p:cNvSpPr>
          <p:nvPr/>
        </p:nvSpPr>
        <p:spPr bwMode="auto">
          <a:xfrm>
            <a:off x="4286250" y="5500688"/>
            <a:ext cx="2622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400"/>
              <a:t>Отчетность, в т.ч. </a:t>
            </a:r>
            <a:endParaRPr lang="ru-RU" sz="1400" u="sng"/>
          </a:p>
          <a:p>
            <a:pPr algn="ctr"/>
            <a:r>
              <a:rPr lang="ru-RU" sz="1400" u="sng"/>
              <a:t>по лицевым счетам клиентов</a:t>
            </a:r>
            <a:endParaRPr lang="ru-RU" sz="1400" u="sng">
              <a:solidFill>
                <a:schemeClr val="accent2"/>
              </a:solidFill>
            </a:endParaRPr>
          </a:p>
        </p:txBody>
      </p:sp>
      <p:cxnSp>
        <p:nvCxnSpPr>
          <p:cNvPr id="21518" name="AutoShape 21"/>
          <p:cNvCxnSpPr>
            <a:cxnSpLocks noChangeShapeType="1"/>
            <a:stCxn id="21507" idx="3"/>
            <a:endCxn id="21529" idx="1"/>
          </p:cNvCxnSpPr>
          <p:nvPr/>
        </p:nvCxnSpPr>
        <p:spPr bwMode="auto">
          <a:xfrm flipV="1">
            <a:off x="2484438" y="3109913"/>
            <a:ext cx="1090612" cy="163512"/>
          </a:xfrm>
          <a:prstGeom prst="bentConnector3">
            <a:avLst>
              <a:gd name="adj1" fmla="val 49926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1519" name="AutoShape 22"/>
          <p:cNvCxnSpPr>
            <a:cxnSpLocks noChangeShapeType="1"/>
          </p:cNvCxnSpPr>
          <p:nvPr/>
        </p:nvCxnSpPr>
        <p:spPr bwMode="auto">
          <a:xfrm>
            <a:off x="6173788" y="3127375"/>
            <a:ext cx="13525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520" name="AutoShape 23"/>
          <p:cNvCxnSpPr>
            <a:cxnSpLocks noChangeShapeType="1"/>
            <a:stCxn id="21511" idx="2"/>
          </p:cNvCxnSpPr>
          <p:nvPr/>
        </p:nvCxnSpPr>
        <p:spPr bwMode="auto">
          <a:xfrm rot="5400000">
            <a:off x="7409656" y="4275932"/>
            <a:ext cx="854075" cy="428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1521" name="AutoShape 24"/>
          <p:cNvCxnSpPr>
            <a:cxnSpLocks noChangeShapeType="1"/>
          </p:cNvCxnSpPr>
          <p:nvPr/>
        </p:nvCxnSpPr>
        <p:spPr bwMode="auto">
          <a:xfrm rot="10800000" flipV="1">
            <a:off x="5727700" y="5072063"/>
            <a:ext cx="1798638" cy="71437"/>
          </a:xfrm>
          <a:prstGeom prst="bentConnector3">
            <a:avLst>
              <a:gd name="adj1" fmla="val 4995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pic>
        <p:nvPicPr>
          <p:cNvPr id="21522" name="Picture 25" descr="MC900431627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429000"/>
            <a:ext cx="75247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523" name="AutoShape 26"/>
          <p:cNvCxnSpPr>
            <a:cxnSpLocks noChangeShapeType="1"/>
            <a:endCxn id="21507" idx="1"/>
          </p:cNvCxnSpPr>
          <p:nvPr/>
        </p:nvCxnSpPr>
        <p:spPr bwMode="auto">
          <a:xfrm rot="-5400000">
            <a:off x="942181" y="2958307"/>
            <a:ext cx="155575" cy="785812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1524" name="AutoShape 27"/>
          <p:cNvCxnSpPr>
            <a:cxnSpLocks noChangeShapeType="1"/>
          </p:cNvCxnSpPr>
          <p:nvPr/>
        </p:nvCxnSpPr>
        <p:spPr bwMode="auto">
          <a:xfrm rot="10800000">
            <a:off x="1003300" y="3821113"/>
            <a:ext cx="4146550" cy="13223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1525" name="Text Box 28"/>
          <p:cNvSpPr txBox="1">
            <a:spLocks noChangeArrowheads="1"/>
          </p:cNvSpPr>
          <p:nvPr/>
        </p:nvSpPr>
        <p:spPr bwMode="auto">
          <a:xfrm>
            <a:off x="447675" y="4160838"/>
            <a:ext cx="1101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Клиенты</a:t>
            </a:r>
          </a:p>
        </p:txBody>
      </p:sp>
      <p:pic>
        <p:nvPicPr>
          <p:cNvPr id="21526" name="Picture 29" descr="MC900431627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5156200"/>
            <a:ext cx="75247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7" name="Text Box 30"/>
          <p:cNvSpPr txBox="1">
            <a:spLocks noChangeArrowheads="1"/>
          </p:cNvSpPr>
          <p:nvPr/>
        </p:nvSpPr>
        <p:spPr bwMode="auto">
          <a:xfrm>
            <a:off x="395288" y="5927725"/>
            <a:ext cx="17700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Заинтересованные</a:t>
            </a:r>
          </a:p>
          <a:p>
            <a:r>
              <a:rPr lang="ru-RU" sz="1400"/>
              <a:t> пользователи</a:t>
            </a:r>
          </a:p>
        </p:txBody>
      </p:sp>
      <p:cxnSp>
        <p:nvCxnSpPr>
          <p:cNvPr id="21528" name="AutoShape 31"/>
          <p:cNvCxnSpPr>
            <a:cxnSpLocks noChangeShapeType="1"/>
          </p:cNvCxnSpPr>
          <p:nvPr/>
        </p:nvCxnSpPr>
        <p:spPr bwMode="auto">
          <a:xfrm rot="10800000" flipV="1">
            <a:off x="1076325" y="5143500"/>
            <a:ext cx="4073525" cy="40481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1529" name="Text Box 32"/>
          <p:cNvSpPr txBox="1">
            <a:spLocks noChangeArrowheads="1"/>
          </p:cNvSpPr>
          <p:nvPr/>
        </p:nvSpPr>
        <p:spPr bwMode="auto">
          <a:xfrm>
            <a:off x="3575050" y="2941638"/>
            <a:ext cx="1485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/>
              <a:t>Дебет/Кредит</a:t>
            </a:r>
          </a:p>
        </p:txBody>
      </p:sp>
      <p:cxnSp>
        <p:nvCxnSpPr>
          <p:cNvPr id="21530" name="AutoShape 33"/>
          <p:cNvCxnSpPr>
            <a:cxnSpLocks noChangeShapeType="1"/>
            <a:stCxn id="21529" idx="3"/>
          </p:cNvCxnSpPr>
          <p:nvPr/>
        </p:nvCxnSpPr>
        <p:spPr bwMode="auto">
          <a:xfrm>
            <a:off x="5060950" y="3109913"/>
            <a:ext cx="534988" cy="17462"/>
          </a:xfrm>
          <a:prstGeom prst="bentConnector3">
            <a:avLst>
              <a:gd name="adj1" fmla="val 49852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1531" name="AutoShape 34"/>
          <p:cNvCxnSpPr>
            <a:cxnSpLocks noChangeShapeType="1"/>
            <a:stCxn id="21513" idx="2"/>
          </p:cNvCxnSpPr>
          <p:nvPr/>
        </p:nvCxnSpPr>
        <p:spPr bwMode="auto">
          <a:xfrm rot="5400000">
            <a:off x="5230019" y="4348956"/>
            <a:ext cx="655638" cy="238125"/>
          </a:xfrm>
          <a:prstGeom prst="bentConnector3">
            <a:avLst>
              <a:gd name="adj1" fmla="val 4988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1532" name="Oval 35"/>
          <p:cNvSpPr>
            <a:spLocks noChangeArrowheads="1"/>
          </p:cNvSpPr>
          <p:nvPr/>
        </p:nvSpPr>
        <p:spPr bwMode="auto">
          <a:xfrm>
            <a:off x="3563938" y="2781300"/>
            <a:ext cx="1655762" cy="6477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33" name="AutoShape 36"/>
          <p:cNvSpPr>
            <a:spLocks/>
          </p:cNvSpPr>
          <p:nvPr/>
        </p:nvSpPr>
        <p:spPr bwMode="auto">
          <a:xfrm>
            <a:off x="1403350" y="1162050"/>
            <a:ext cx="3167063" cy="538163"/>
          </a:xfrm>
          <a:prstGeom prst="borderCallout3">
            <a:avLst>
              <a:gd name="adj1" fmla="val 21241"/>
              <a:gd name="adj2" fmla="val -2407"/>
              <a:gd name="adj3" fmla="val 21241"/>
              <a:gd name="adj4" fmla="val -4810"/>
              <a:gd name="adj5" fmla="val 300884"/>
              <a:gd name="adj6" fmla="val -4810"/>
              <a:gd name="adj7" fmla="val 345426"/>
              <a:gd name="adj8" fmla="val 68870"/>
            </a:avLst>
          </a:prstGeom>
          <a:solidFill>
            <a:srgbClr val="C5DA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400" u="sng">
                <a:solidFill>
                  <a:schemeClr val="accent2"/>
                </a:solidFill>
              </a:rPr>
              <a:t>Отражение операций в учете в разрезе клиентов ТОФК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0C2054CC-B142-40A3-88A9-8E0018AF3852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7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530" name="Rectangle 3"/>
          <p:cNvSpPr>
            <a:spLocks/>
          </p:cNvSpPr>
          <p:nvPr/>
        </p:nvSpPr>
        <p:spPr bwMode="auto">
          <a:xfrm>
            <a:off x="1284288" y="249238"/>
            <a:ext cx="65405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0" tIns="38100" rIns="38100" bIns="38100" anchor="ctr"/>
          <a:lstStyle/>
          <a:p>
            <a:pPr algn="ctr"/>
            <a:endParaRPr lang="ru-RU" altLang="ru-RU">
              <a:solidFill>
                <a:srgbClr val="1F497D"/>
              </a:solidFill>
              <a:cs typeface="Arial" charset="0"/>
              <a:sym typeface="Arial" charset="0"/>
            </a:endParaRPr>
          </a:p>
        </p:txBody>
      </p:sp>
      <p:sp>
        <p:nvSpPr>
          <p:cNvPr id="22531" name="Rectangle 23"/>
          <p:cNvSpPr>
            <a:spLocks/>
          </p:cNvSpPr>
          <p:nvPr/>
        </p:nvSpPr>
        <p:spPr bwMode="auto">
          <a:xfrm>
            <a:off x="323850" y="363538"/>
            <a:ext cx="8585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0" tIns="38100" rIns="38100" bIns="38100" anchor="ctr"/>
          <a:lstStyle/>
          <a:p>
            <a:pPr algn="ctr">
              <a:lnSpc>
                <a:spcPct val="80000"/>
              </a:lnSpc>
            </a:pPr>
            <a:endParaRPr lang="en-US" altLang="ru-RU" sz="2000" b="1">
              <a:latin typeface="Times New Roman" pitchFamily="18" charset="0"/>
              <a:sym typeface="Lucida Grande"/>
            </a:endParaRPr>
          </a:p>
        </p:txBody>
      </p:sp>
      <p:sp>
        <p:nvSpPr>
          <p:cNvPr id="22532" name="Rectangle 24"/>
          <p:cNvSpPr>
            <a:spLocks/>
          </p:cNvSpPr>
          <p:nvPr/>
        </p:nvSpPr>
        <p:spPr bwMode="auto">
          <a:xfrm>
            <a:off x="1965325" y="2349500"/>
            <a:ext cx="521176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marL="342900" indent="-342900">
              <a:lnSpc>
                <a:spcPct val="95000"/>
              </a:lnSpc>
              <a:spcBef>
                <a:spcPts val="575"/>
              </a:spcBef>
              <a:buClr>
                <a:srgbClr val="014B65"/>
              </a:buClr>
              <a:buFont typeface="Lucida Grande"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t>Благодарю за внимание!</a:t>
            </a:r>
            <a:endParaRPr lang="en-US" altLang="ru-RU" sz="3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pic>
        <p:nvPicPr>
          <p:cNvPr id="22533" name="Picture 25" descr="circle_422_2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25775" y="3644900"/>
            <a:ext cx="3089275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Rectangle 26"/>
          <p:cNvSpPr>
            <a:spLocks/>
          </p:cNvSpPr>
          <p:nvPr/>
        </p:nvSpPr>
        <p:spPr bwMode="auto">
          <a:xfrm>
            <a:off x="4695825" y="5013325"/>
            <a:ext cx="184150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spcBef>
                <a:spcPts val="763"/>
              </a:spcBef>
            </a:pPr>
            <a:endParaRPr lang="en-US" altLang="ru-RU" sz="1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13690</TotalTime>
  <Words>299</Words>
  <Application>Microsoft Office PowerPoint</Application>
  <PresentationFormat>Экран (4:3)</PresentationFormat>
  <Paragraphs>99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Lucida Grande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vvnikolaev</dc:creator>
  <cp:lastModifiedBy>ВКС</cp:lastModifiedBy>
  <cp:revision>518</cp:revision>
  <dcterms:created xsi:type="dcterms:W3CDTF">2012-02-14T07:53:23Z</dcterms:created>
  <dcterms:modified xsi:type="dcterms:W3CDTF">2014-09-09T05:26:55Z</dcterms:modified>
</cp:coreProperties>
</file>