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6" r:id="rId3"/>
    <p:sldMasterId id="2147483699" r:id="rId4"/>
    <p:sldMasterId id="2147483711" r:id="rId5"/>
  </p:sldMasterIdLst>
  <p:notesMasterIdLst>
    <p:notesMasterId r:id="rId20"/>
  </p:notesMasterIdLst>
  <p:sldIdLst>
    <p:sldId id="263" r:id="rId6"/>
    <p:sldId id="462" r:id="rId7"/>
    <p:sldId id="464" r:id="rId8"/>
    <p:sldId id="465" r:id="rId9"/>
    <p:sldId id="480" r:id="rId10"/>
    <p:sldId id="474" r:id="rId11"/>
    <p:sldId id="475" r:id="rId12"/>
    <p:sldId id="478" r:id="rId13"/>
    <p:sldId id="479" r:id="rId14"/>
    <p:sldId id="466" r:id="rId15"/>
    <p:sldId id="471" r:id="rId16"/>
    <p:sldId id="477" r:id="rId17"/>
    <p:sldId id="472" r:id="rId18"/>
    <p:sldId id="473" r:id="rId19"/>
  </p:sldIdLst>
  <p:sldSz cx="9144000" cy="6858000" type="screen4x3"/>
  <p:notesSz cx="68199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91" d="100"/>
          <a:sy n="91" d="100"/>
        </p:scale>
        <p:origin x="137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6033" cy="49657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275" y="0"/>
            <a:ext cx="2956033" cy="49657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97713A-5825-4BE2-B257-908191DAC40B}" type="datetimeFigureOut">
              <a:rPr lang="ru-RU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672" y="4718214"/>
            <a:ext cx="5456557" cy="4469130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234"/>
            <a:ext cx="2956033" cy="49657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275" y="9433234"/>
            <a:ext cx="2956033" cy="49657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9351BA-EF2D-42AB-A1F7-522CDE196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33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4064" indent="-286179" eaLnBrk="0" hangingPunct="0"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4715" indent="-228943" eaLnBrk="0" hangingPunct="0"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2600" indent="-228943" eaLnBrk="0" hangingPunct="0"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60486" indent="-228943" eaLnBrk="0" hangingPunct="0"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8347" algn="l"/>
                <a:tab pos="898283" algn="l"/>
                <a:tab pos="1348219" algn="l"/>
                <a:tab pos="1798156" algn="l"/>
                <a:tab pos="2248092" algn="l"/>
                <a:tab pos="2698029" algn="l"/>
                <a:tab pos="3147965" algn="l"/>
                <a:tab pos="3597902" algn="l"/>
                <a:tab pos="4047838" algn="l"/>
                <a:tab pos="4497775" algn="l"/>
                <a:tab pos="4947710" algn="l"/>
                <a:tab pos="5397647" algn="l"/>
                <a:tab pos="5847583" algn="l"/>
                <a:tab pos="6297520" algn="l"/>
                <a:tab pos="6747456" algn="l"/>
                <a:tab pos="7197393" algn="l"/>
                <a:tab pos="7647329" algn="l"/>
                <a:tab pos="8097266" algn="l"/>
                <a:tab pos="8547202" algn="l"/>
                <a:tab pos="8997138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9168E5-67B1-425C-B1E5-4FAC165682C2}" type="slidenum">
              <a:rPr lang="en-GB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3863868" y="9436427"/>
            <a:ext cx="2952848" cy="49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35" tIns="46870" rIns="90135" bIns="4687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4F922E8E-C922-4E15-B7F6-22416820B632}" type="slidenum">
              <a: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</a:t>
            </a:fld>
            <a:endParaRPr lang="en-GB" sz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844" name="Text Box 2"/>
          <p:cNvSpPr txBox="1">
            <a:spLocks noChangeArrowheads="1"/>
          </p:cNvSpPr>
          <p:nvPr/>
        </p:nvSpPr>
        <p:spPr bwMode="auto">
          <a:xfrm>
            <a:off x="3863867" y="9436427"/>
            <a:ext cx="2956033" cy="49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135" tIns="46870" rIns="90135" bIns="4687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BECBBF0E-DD7C-4AF1-B7F7-576D0DE05C5B}" type="slidenum">
              <a: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</a:t>
            </a:fld>
            <a:endParaRPr lang="en-GB" sz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933318" y="745654"/>
            <a:ext cx="4954860" cy="372507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577" tIns="45789" rIns="91577" bIns="45789" anchor="ctr"/>
          <a:lstStyle>
            <a:lvl1pPr defTabSz="4492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84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911021" y="4719810"/>
            <a:ext cx="4973972" cy="4465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150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3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4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6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7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8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9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0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1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2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3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4.bin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55ACC-75FD-4278-A6A7-EAFC39768973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3EB6-D087-4865-AEA7-4F18EA786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94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45F45-3B8F-49C2-8892-66EB32D0EDA0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1C2EF-5F37-4E34-9A6B-F57AB9E66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8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0E21-10B4-417E-B164-5AD4DB8BE0B3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188BC-3ECB-4305-BFA9-202E1333A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0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087D4-8240-4BD3-BEBA-ED70800E375F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8DB4-2907-4911-B09A-E6EDF7EDA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1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8DFBD-AD70-48E3-8654-775415C4CAA3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71452-6E0B-4B2B-B87F-DD1DFD0CB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11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B88A-DFFE-4E53-AC59-3A40855B568E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636A-BB95-410E-8F45-C4DE7AF05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121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C1BAB-BD01-41DE-9277-2FA0625A047C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9905-B39C-4210-82AE-56016B76A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087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ACE3-19C2-4060-AAB4-65EB690B2C6E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F4E2-3995-4860-9B0E-2A763B43A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12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75A13-F190-4D39-B9C7-E9F21EF9B230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6D4D6-C095-4B69-8CBE-84AB3933A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443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6BE8D-CE0B-4F9A-B2EF-D10A7FBB9123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7ACEE-74BC-481E-858E-F7EE45CE5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01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B8D01-8348-4CA9-BCD5-797B1A6DE8AF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37BFF-9B6B-4CA2-A1E9-58FB60C0E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9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0F58B-08CA-4A95-88AC-2C21545B3006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8FF6E-50EE-4943-82B2-7E162C998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896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5630-6F0E-42C7-9AA6-24D787DB4343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54C83-32A8-48BD-B262-1D2C5B56D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4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74AA-AF34-41B7-8A8B-63189348FB65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9FFC7-4782-476D-8956-DE530B5FD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143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5F20-D1CC-45A8-A01C-0542EDBF3AAE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EDF1A-4059-4A57-8998-FED1E15C0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162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42AB5-E778-476C-869D-DA975180D5DB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F8915-0EA2-4CDD-908B-39F0C1D4A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47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B98ED-067B-4297-8CE9-0EDC87EEB8BC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CBEF7-13DF-4E22-9D04-353695ECA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687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82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E5FF45C2-02F6-4892-9960-0C1BB110D638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6D10723-E28A-4E99-9B00-22592951B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1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58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ECAF9ABE-6069-4419-90D1-93199C5E741B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E0598E7-486D-4972-A2A7-BDF0956A8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384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34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1D60575-F710-4DA6-AA33-A00C23ABAFD0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EBAAAFE-EB3A-4E12-9B4F-E30D69B2F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45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10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338" y="1487488"/>
            <a:ext cx="4316412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9150" y="1487488"/>
            <a:ext cx="4318000" cy="4532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7AE2C081-5834-4921-BF42-33005D3B0A8B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1ED97D7-EF78-49B3-9843-BFE59AA71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923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86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8F555FA6-3FC3-426B-BD55-A404D0E2A3DE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CB0795D-0B89-429E-B620-C89AE9E4F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7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A03FB-48A5-4517-BF00-CF1DE0B65BAE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D369-B910-45C5-9DD2-5599F4AF9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950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62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6913A632-25C3-4DF2-B4EB-2506D1F0042A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3AE46F0-ECBC-44EC-BDBD-F56CCE4C8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54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8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65048070-1854-433A-8109-A24942799D34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9FC5620-2336-41C8-B651-548F4437A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3736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14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41214EC1-E6ED-4683-AD7F-7DD059CC9E91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EF3215C-3E1A-4B29-9648-81371726C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8205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0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A5427B8A-8542-43E8-8696-C7D3C128849F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E1E722B-801C-408B-AE0A-37E7ABABF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018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66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84BF61F9-84C4-408E-8AD8-FC2E5F15F759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9DFE163-A2E1-41CA-B1AA-40BE9ACC2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49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42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3875" y="731838"/>
            <a:ext cx="2241550" cy="5287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6050" y="731838"/>
            <a:ext cx="6575425" cy="528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CA75DC1B-E187-49B7-993E-BAFFFF0A2739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47CAAA8-744D-4CC7-B9B8-ECD8441D7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91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18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50" y="731838"/>
            <a:ext cx="8969375" cy="638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0338" y="1487488"/>
            <a:ext cx="8786812" cy="4532312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eaLnBrk="1" hangingPunct="1">
              <a:buClrTx/>
              <a:buSzTx/>
              <a:defRPr/>
            </a:lvl1pPr>
          </a:lstStyle>
          <a:p>
            <a:pPr>
              <a:defRPr/>
            </a:pPr>
            <a:fld id="{4648AE2C-54E9-4351-988B-2D4555175EC0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algn="l" defTabSz="914400" eaLnBrk="1" hangingPunct="1">
              <a:buClrTx/>
              <a:buSzTx/>
              <a:buFontTx/>
              <a:buNone/>
              <a:defRPr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 eaLnBrk="1" hangingPunct="1">
              <a:buClrTx/>
              <a:buSzTx/>
              <a:buFontTx/>
              <a:buNone/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E2E9D36-6635-48EB-A297-5CEC7DBE6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3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Титульный слайд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lIns="91404" tIns="45702" rIns="91404" bIns="45702" anchor="ctr"/>
          <a:lstStyle/>
          <a:p>
            <a:pPr algn="ctr" eaLnBrk="0" hangingPunct="0"/>
            <a:endParaRPr lang="ru-RU" sz="2400">
              <a:solidFill>
                <a:srgbClr val="000000"/>
              </a:solidFill>
              <a:latin typeface="Arial Unicode MS" pitchFamily="34" charset="-128"/>
              <a:cs typeface="Arial" charset="0"/>
            </a:endParaRPr>
          </a:p>
        </p:txBody>
      </p:sp>
      <p:sp>
        <p:nvSpPr>
          <p:cNvPr id="3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4" tIns="45702" rIns="91404" bIns="45702" anchor="ctr"/>
          <a:lstStyle/>
          <a:p>
            <a:endParaRPr lang="ru-RU"/>
          </a:p>
        </p:txBody>
      </p:sp>
      <p:pic>
        <p:nvPicPr>
          <p:cNvPr id="4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5" name="Photo Editor Photo" r:id="rId4" imgW="466692" imgH="509406" progId="">
                  <p:embed/>
                </p:oleObj>
              </mc:Choice>
              <mc:Fallback>
                <p:oleObj name="Photo Editor Photo" r:id="rId4" imgW="466692" imgH="50940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9" descr="untitled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31"/>
          <p:cNvSpPr>
            <a:spLocks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4" tIns="45702" rIns="91404" bIns="45702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3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128713" y="1354138"/>
            <a:ext cx="8015287" cy="5080000"/>
          </a:xfrm>
          <a:prstGeom prst="rect">
            <a:avLst/>
          </a:prstGeom>
          <a:solidFill>
            <a:srgbClr val="E6E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427288" y="1211263"/>
            <a:ext cx="2279650" cy="147637"/>
          </a:xfrm>
          <a:prstGeom prst="rect">
            <a:avLst/>
          </a:prstGeom>
          <a:solidFill>
            <a:srgbClr val="0095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2546350" y="1828800"/>
            <a:ext cx="2001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mtClean="0">
                <a:solidFill>
                  <a:srgbClr val="ED1B2E"/>
                </a:solidFill>
              </a:rPr>
              <a:t>Вставьте картинку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5700" y="3776663"/>
            <a:ext cx="6597650" cy="1549400"/>
          </a:xfrm>
        </p:spPr>
        <p:txBody>
          <a:bodyPr anchor="t"/>
          <a:lstStyle>
            <a:lvl1pPr>
              <a:defRPr sz="2000">
                <a:solidFill>
                  <a:srgbClr val="003864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9350" y="5397500"/>
            <a:ext cx="6565900" cy="1076325"/>
          </a:xfrm>
        </p:spPr>
        <p:txBody>
          <a:bodyPr/>
          <a:lstStyle>
            <a:lvl1pPr marL="0" indent="0">
              <a:buFont typeface="Tahoma" pitchFamily="34" charset="0"/>
              <a:buNone/>
              <a:defRPr sz="1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61605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0D39-3C74-4C56-A0B9-985991026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84350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163D2-C1BD-4E3A-AC1F-84A9CFC3CA47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C37E7-7114-40A6-B042-30194F13A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9851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93C21-0F0D-431F-AEE2-6B4B5A86D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32586"/>
      </p:ext>
    </p:extLst>
  </p:cSld>
  <p:clrMapOvr>
    <a:masterClrMapping/>
  </p:clrMapOvr>
  <p:transition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4838" y="984250"/>
            <a:ext cx="4062412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19650" y="984250"/>
            <a:ext cx="406400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4789B-5CB8-49E8-9A58-4105DCBD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25070"/>
      </p:ext>
    </p:extLst>
  </p:cSld>
  <p:clrMapOvr>
    <a:masterClrMapping/>
  </p:clrMapOvr>
  <p:transition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0E6D5-471E-4223-A24C-1B66733DF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026187"/>
      </p:ext>
    </p:extLst>
  </p:cSld>
  <p:clrMapOvr>
    <a:masterClrMapping/>
  </p:clrMapOvr>
  <p:transition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490AD-C8B3-4B64-BAC6-45BB174A3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10466"/>
      </p:ext>
    </p:extLst>
  </p:cSld>
  <p:clrMapOvr>
    <a:masterClrMapping/>
  </p:clrMapOvr>
  <p:transition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D38D0-05A5-4C80-B91D-E29320E37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21512"/>
      </p:ext>
    </p:extLst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2643A-D427-4FD2-A69B-DCF3AF748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07174"/>
      </p:ext>
    </p:extLst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42723-DB78-48AB-A7DA-C0AA922A5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62602"/>
      </p:ext>
    </p:extLst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B1ABE-4A8B-4CE6-B17E-800B339D3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96498"/>
      </p:ext>
    </p:extLst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1488" y="104775"/>
            <a:ext cx="2071687" cy="6021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4838" y="104775"/>
            <a:ext cx="6064250" cy="6021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730B-23A2-486B-AEB0-7C352E547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268676"/>
      </p:ext>
    </p:extLst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A9EDF-8B5D-4857-A57B-D43220A8D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853959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6D04-A101-4A86-91E0-D3B46C255BD6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68D8D-1646-4CCD-B364-DE95F2911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441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FCD61-3732-4C5E-B157-F5E49E2D5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1692"/>
      </p:ext>
    </p:extLst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EDD8F-FBF7-474F-8966-EF9809BEB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43358"/>
      </p:ext>
    </p:extLst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60425" y="2043113"/>
            <a:ext cx="3976688" cy="407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89513" y="2043113"/>
            <a:ext cx="3978275" cy="4073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8FA42-3022-4325-99B6-6ED902315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75948"/>
      </p:ext>
    </p:extLst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26F60-CF55-4AAB-9AA0-4715AC427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065956"/>
      </p:ext>
    </p:extLst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F3D0C-D6A0-49E4-8088-022EF4911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94226"/>
      </p:ext>
    </p:extLst>
  </p:cSld>
  <p:clrMapOvr>
    <a:masterClrMapping/>
  </p:clrMapOvr>
  <p:transition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528F9-C9A7-4AFC-8FAE-3E538B0BC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23934"/>
      </p:ext>
    </p:extLst>
  </p:cSld>
  <p:clrMapOvr>
    <a:masterClrMapping/>
  </p:clrMapOvr>
  <p:transition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C4C02-AF1C-40E7-BDA2-D1F9445D5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14389"/>
      </p:ext>
    </p:extLst>
  </p:cSld>
  <p:clrMapOvr>
    <a:masterClrMapping/>
  </p:clrMapOvr>
  <p:transition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F01B8-AD4F-45F0-A361-7BE85B627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60085"/>
      </p:ext>
    </p:extLst>
  </p:cSld>
  <p:clrMapOvr>
    <a:masterClrMapping/>
  </p:clrMapOvr>
  <p:transition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64C31-7A8E-409F-A1CB-70925A92B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61672"/>
      </p:ext>
    </p:extLst>
  </p:cSld>
  <p:clrMapOvr>
    <a:masterClrMapping/>
  </p:clrMapOvr>
  <p:transition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40550" y="190500"/>
            <a:ext cx="2027238" cy="5926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4075" y="190500"/>
            <a:ext cx="5934075" cy="5926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AD2B1-10A6-41F3-9DC7-8E105DF37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30177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7E627-818E-4FED-9DBE-737E9EF53554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10FF4-330E-4579-9CD3-93411C5C1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8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1FE3D-C40B-47F1-B123-085C9B790B4C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8DED5-5EC7-4792-8119-89742D3F5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93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D8E5-3795-4A3D-94A9-0EBA13C7CD00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01CC8-CEC1-470E-AA28-BC7602E77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0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AF8D9-8F63-4D24-BF18-12C6182BE885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CA879-2CE5-4C5D-8057-B4D54AE95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19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992C1E-2471-4B34-99FE-EA6D0EC1579D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53473F-8535-4E62-8C95-EAC006F38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7837B4-7176-4CB6-956C-6051EF42B94C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9ADD2-4599-4E7D-9DA7-08BF2A50F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lnSpc>
                <a:spcPct val="3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rgbClr val="FFFFFF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3077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4" r:id="rId17" imgW="466616" imgH="509362" progId="">
                  <p:embed/>
                </p:oleObj>
              </mc:Choice>
              <mc:Fallback>
                <p:oleObj r:id="rId17" imgW="466616" imgH="509362" progId="">
                  <p:embed/>
                  <p:pic>
                    <p:nvPicPr>
                      <p:cNvPr id="0" name="Picture 1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731838"/>
            <a:ext cx="8969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487488"/>
            <a:ext cx="8786812" cy="453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8796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 defTabSz="449263" eaLnBrk="0" hangingPunct="0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fld id="{4F197C67-C8DD-4C66-9ED0-8571EE226D17}" type="datetime1">
              <a:rPr lang="ru-RU" smtClean="0"/>
              <a:pPr>
                <a:defRPr/>
              </a:pPr>
              <a:t>09.09.2014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02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defTabSz="449263" eaLnBrk="0" hangingPunct="0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534150"/>
            <a:ext cx="256540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defTabSz="449263" eaLnBrk="0" hangingPunct="0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defRPr>
            </a:lvl1pPr>
          </a:lstStyle>
          <a:p>
            <a:pPr>
              <a:defRPr/>
            </a:pPr>
            <a:fld id="{24A05822-61A1-4D5D-B202-6DCEF8B00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10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49263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+mj-lt"/>
          <a:ea typeface="Arial Unicode MS" pitchFamily="34" charset="-128"/>
          <a:cs typeface="+mj-cs"/>
        </a:defRPr>
      </a:lvl1pPr>
      <a:lvl2pPr algn="ctr" defTabSz="449263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6" charset="0"/>
          <a:ea typeface="Arial Unicode MS" pitchFamily="34" charset="-128"/>
          <a:cs typeface="Arial Unicode MS" pitchFamily="32" charset="0"/>
        </a:defRPr>
      </a:lvl2pPr>
      <a:lvl3pPr algn="ctr" defTabSz="449263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6" charset="0"/>
          <a:ea typeface="Arial Unicode MS" pitchFamily="34" charset="-128"/>
          <a:cs typeface="Arial Unicode MS" pitchFamily="32" charset="0"/>
        </a:defRPr>
      </a:lvl3pPr>
      <a:lvl4pPr algn="ctr" defTabSz="449263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6" charset="0"/>
          <a:ea typeface="Arial Unicode MS" pitchFamily="34" charset="-128"/>
          <a:cs typeface="Arial Unicode MS" pitchFamily="32" charset="0"/>
        </a:defRPr>
      </a:lvl4pPr>
      <a:lvl5pPr algn="ctr" defTabSz="449263" rtl="0" eaLnBrk="0" fontAlgn="base" hangingPunct="0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8" charset="0"/>
        <a:defRPr sz="2600">
          <a:solidFill>
            <a:srgbClr val="514185"/>
          </a:solidFill>
          <a:latin typeface="Times New Roman" pitchFamily="16" charset="0"/>
          <a:ea typeface="Arial Unicode MS" pitchFamily="34" charset="-128"/>
          <a:cs typeface="Arial Unicode MS" pitchFamily="32" charset="0"/>
        </a:defRPr>
      </a:lvl5pPr>
      <a:lvl6pPr marL="457200" algn="ctr" defTabSz="449263" rtl="0" eaLnBrk="1" fontAlgn="base" hangingPunct="1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6" charset="0"/>
        <a:defRPr sz="2600">
          <a:solidFill>
            <a:srgbClr val="514185"/>
          </a:solidFill>
          <a:latin typeface="Times New Roman" pitchFamily="16" charset="0"/>
          <a:cs typeface="Arial Unicode MS" pitchFamily="32" charset="0"/>
        </a:defRPr>
      </a:lvl6pPr>
      <a:lvl7pPr marL="914400" algn="ctr" defTabSz="449263" rtl="0" eaLnBrk="1" fontAlgn="base" hangingPunct="1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6" charset="0"/>
        <a:defRPr sz="2600">
          <a:solidFill>
            <a:srgbClr val="514185"/>
          </a:solidFill>
          <a:latin typeface="Times New Roman" pitchFamily="16" charset="0"/>
          <a:cs typeface="Arial Unicode MS" pitchFamily="32" charset="0"/>
        </a:defRPr>
      </a:lvl7pPr>
      <a:lvl8pPr marL="1371600" algn="ctr" defTabSz="449263" rtl="0" eaLnBrk="1" fontAlgn="base" hangingPunct="1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6" charset="0"/>
        <a:defRPr sz="2600">
          <a:solidFill>
            <a:srgbClr val="514185"/>
          </a:solidFill>
          <a:latin typeface="Times New Roman" pitchFamily="16" charset="0"/>
          <a:cs typeface="Arial Unicode MS" pitchFamily="32" charset="0"/>
        </a:defRPr>
      </a:lvl8pPr>
      <a:lvl9pPr marL="1828800" algn="ctr" defTabSz="449263" rtl="0" eaLnBrk="1" fontAlgn="base" hangingPunct="1">
        <a:lnSpc>
          <a:spcPct val="27000"/>
        </a:lnSpc>
        <a:spcBef>
          <a:spcPct val="0"/>
        </a:spcBef>
        <a:spcAft>
          <a:spcPct val="0"/>
        </a:spcAft>
        <a:buClr>
          <a:srgbClr val="514185"/>
        </a:buClr>
        <a:buSzPct val="100000"/>
        <a:buFont typeface="Times New Roman" pitchFamily="16" charset="0"/>
        <a:defRPr sz="2600">
          <a:solidFill>
            <a:srgbClr val="514185"/>
          </a:solidFill>
          <a:latin typeface="Times New Roman" pitchFamily="16" charset="0"/>
          <a:cs typeface="Arial Unicode MS" pitchFamily="32" charset="0"/>
        </a:defRPr>
      </a:lvl9pPr>
    </p:titleStyle>
    <p:bodyStyle>
      <a:lvl1pPr marL="317500" indent="-317500" algn="l" defTabSz="449263" rtl="0" eaLnBrk="0" fontAlgn="base" hangingPunct="0">
        <a:lnSpc>
          <a:spcPct val="33000"/>
        </a:lnSpc>
        <a:spcBef>
          <a:spcPts val="65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600">
          <a:solidFill>
            <a:srgbClr val="000000"/>
          </a:solidFill>
          <a:latin typeface="+mn-lt"/>
          <a:ea typeface="Arial Unicode MS" pitchFamily="34" charset="-128"/>
          <a:cs typeface="+mn-cs"/>
        </a:defRPr>
      </a:lvl1pPr>
      <a:lvl2pPr marL="717550" indent="-260350" algn="l" defTabSz="449263" rtl="0" eaLnBrk="0" fontAlgn="base" hangingPunct="0">
        <a:lnSpc>
          <a:spcPct val="3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400">
          <a:solidFill>
            <a:srgbClr val="000000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49263" rtl="0" eaLnBrk="0" fontAlgn="base" hangingPunct="0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0" fontAlgn="base" hangingPunct="0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49263" rtl="0" eaLnBrk="0" fontAlgn="base" hangingPunct="0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eaLnBrk="1" fontAlgn="base" hangingPunct="1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6" charset="2"/>
        <a:buChar char="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6" charset="2"/>
        <a:buChar char="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6" charset="2"/>
        <a:buChar char="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lnSpc>
          <a:spcPct val="3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Symbol" pitchFamily="16" charset="2"/>
        <a:buChar char="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099" name="Group 18"/>
          <p:cNvGrpSpPr>
            <a:grpSpLocks/>
          </p:cNvGrpSpPr>
          <p:nvPr/>
        </p:nvGrpSpPr>
        <p:grpSpPr bwMode="auto">
          <a:xfrm>
            <a:off x="228600" y="985838"/>
            <a:ext cx="8686800" cy="5218112"/>
            <a:chOff x="144" y="288"/>
            <a:chExt cx="5760" cy="4032"/>
          </a:xfrm>
        </p:grpSpPr>
        <p:grpSp>
          <p:nvGrpSpPr>
            <p:cNvPr id="4105" name="Group 19"/>
            <p:cNvGrpSpPr>
              <a:grpSpLocks/>
            </p:cNvGrpSpPr>
            <p:nvPr/>
          </p:nvGrpSpPr>
          <p:grpSpPr bwMode="auto">
            <a:xfrm>
              <a:off x="144" y="288"/>
              <a:ext cx="5760" cy="4032"/>
              <a:chOff x="240" y="960"/>
              <a:chExt cx="2448" cy="3400"/>
            </a:xfrm>
          </p:grpSpPr>
          <p:sp>
            <p:nvSpPr>
              <p:cNvPr id="4113" name="Line 20"/>
              <p:cNvSpPr>
                <a:spLocks noChangeShapeType="1"/>
              </p:cNvSpPr>
              <p:nvPr/>
            </p:nvSpPr>
            <p:spPr bwMode="auto">
              <a:xfrm flipV="1">
                <a:off x="240" y="96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4" name="Line 21"/>
              <p:cNvSpPr>
                <a:spLocks noChangeShapeType="1"/>
              </p:cNvSpPr>
              <p:nvPr/>
            </p:nvSpPr>
            <p:spPr bwMode="auto">
              <a:xfrm flipV="1">
                <a:off x="240" y="1256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5" name="Line 22"/>
              <p:cNvSpPr>
                <a:spLocks noChangeShapeType="1"/>
              </p:cNvSpPr>
              <p:nvPr/>
            </p:nvSpPr>
            <p:spPr bwMode="auto">
              <a:xfrm flipV="1">
                <a:off x="240" y="1552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6" name="Line 23"/>
              <p:cNvSpPr>
                <a:spLocks noChangeShapeType="1"/>
              </p:cNvSpPr>
              <p:nvPr/>
            </p:nvSpPr>
            <p:spPr bwMode="auto">
              <a:xfrm flipV="1">
                <a:off x="240" y="1848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7" name="Line 24"/>
              <p:cNvSpPr>
                <a:spLocks noChangeShapeType="1"/>
              </p:cNvSpPr>
              <p:nvPr/>
            </p:nvSpPr>
            <p:spPr bwMode="auto">
              <a:xfrm flipV="1">
                <a:off x="240" y="2144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8" name="Line 25"/>
              <p:cNvSpPr>
                <a:spLocks noChangeShapeType="1"/>
              </p:cNvSpPr>
              <p:nvPr/>
            </p:nvSpPr>
            <p:spPr bwMode="auto">
              <a:xfrm flipV="1">
                <a:off x="240" y="244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</p:grpSp>
        <p:grpSp>
          <p:nvGrpSpPr>
            <p:cNvPr id="4106" name="Group 26"/>
            <p:cNvGrpSpPr>
              <a:grpSpLocks/>
            </p:cNvGrpSpPr>
            <p:nvPr/>
          </p:nvGrpSpPr>
          <p:grpSpPr bwMode="auto">
            <a:xfrm flipH="1">
              <a:off x="144" y="288"/>
              <a:ext cx="5760" cy="4032"/>
              <a:chOff x="240" y="960"/>
              <a:chExt cx="2448" cy="3400"/>
            </a:xfrm>
          </p:grpSpPr>
          <p:sp>
            <p:nvSpPr>
              <p:cNvPr id="4107" name="Line 27"/>
              <p:cNvSpPr>
                <a:spLocks noChangeShapeType="1"/>
              </p:cNvSpPr>
              <p:nvPr/>
            </p:nvSpPr>
            <p:spPr bwMode="auto">
              <a:xfrm flipV="1">
                <a:off x="240" y="96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08" name="Line 28"/>
              <p:cNvSpPr>
                <a:spLocks noChangeShapeType="1"/>
              </p:cNvSpPr>
              <p:nvPr/>
            </p:nvSpPr>
            <p:spPr bwMode="auto">
              <a:xfrm flipV="1">
                <a:off x="240" y="1256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09" name="Line 29"/>
              <p:cNvSpPr>
                <a:spLocks noChangeShapeType="1"/>
              </p:cNvSpPr>
              <p:nvPr/>
            </p:nvSpPr>
            <p:spPr bwMode="auto">
              <a:xfrm flipV="1">
                <a:off x="240" y="1552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0" name="Line 30"/>
              <p:cNvSpPr>
                <a:spLocks noChangeShapeType="1"/>
              </p:cNvSpPr>
              <p:nvPr/>
            </p:nvSpPr>
            <p:spPr bwMode="auto">
              <a:xfrm flipV="1">
                <a:off x="240" y="1848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1" name="Line 31"/>
              <p:cNvSpPr>
                <a:spLocks noChangeShapeType="1"/>
              </p:cNvSpPr>
              <p:nvPr/>
            </p:nvSpPr>
            <p:spPr bwMode="auto">
              <a:xfrm flipV="1">
                <a:off x="240" y="2144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4112" name="Line 32"/>
              <p:cNvSpPr>
                <a:spLocks noChangeShapeType="1"/>
              </p:cNvSpPr>
              <p:nvPr/>
            </p:nvSpPr>
            <p:spPr bwMode="auto">
              <a:xfrm flipV="1">
                <a:off x="240" y="244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</p:grpSp>
      </p:grp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596900" y="6783388"/>
            <a:ext cx="8547100" cy="74612"/>
          </a:xfrm>
          <a:prstGeom prst="rect">
            <a:avLst/>
          </a:prstGeom>
          <a:solidFill>
            <a:srgbClr val="0095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01" name="Picture 12" descr="razdel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785813"/>
            <a:ext cx="8553450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104775"/>
            <a:ext cx="8288337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3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4838" y="984250"/>
            <a:ext cx="8278812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9113" y="6367463"/>
            <a:ext cx="21336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6B7995"/>
                </a:solidFill>
                <a:latin typeface="Arial" charset="0"/>
              </a:defRPr>
            </a:lvl1pPr>
          </a:lstStyle>
          <a:p>
            <a:pPr>
              <a:defRPr/>
            </a:pPr>
            <a:fld id="{9392F9C5-27AE-4935-BA21-6CF39F1B5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95CE"/>
          </a:solidFill>
          <a:latin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85000"/>
        <a:buFont typeface="Tahoma" pitchFamily="34" charset="0"/>
        <a:buChar char="●"/>
        <a:defRPr sz="2000" b="1">
          <a:solidFill>
            <a:srgbClr val="003864"/>
          </a:solidFill>
          <a:latin typeface="+mn-lt"/>
          <a:ea typeface="+mn-ea"/>
          <a:cs typeface="+mn-cs"/>
        </a:defRPr>
      </a:lvl1pPr>
      <a:lvl2pPr marL="538163" indent="-18256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120000"/>
        <a:buFont typeface="Tahoma" pitchFamily="34" charset="0"/>
        <a:buChar char="◦"/>
        <a:defRPr sz="2000">
          <a:solidFill>
            <a:srgbClr val="003864"/>
          </a:solidFill>
          <a:latin typeface="+mn-lt"/>
        </a:defRPr>
      </a:lvl2pPr>
      <a:lvl3pPr marL="900113" indent="-18256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120000"/>
        <a:buFont typeface="Tahoma" pitchFamily="34" charset="0"/>
        <a:buChar char="▪"/>
        <a:defRPr>
          <a:solidFill>
            <a:srgbClr val="003864"/>
          </a:solidFill>
          <a:latin typeface="+mn-lt"/>
        </a:defRPr>
      </a:lvl3pPr>
      <a:lvl4pPr marL="1254125" indent="-174625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-"/>
        <a:defRPr sz="1600">
          <a:solidFill>
            <a:schemeClr val="tx1"/>
          </a:solidFill>
          <a:latin typeface="+mn-lt"/>
        </a:defRPr>
      </a:lvl4pPr>
      <a:lvl5pPr marL="1976438" indent="-1825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5pPr>
      <a:lvl6pPr marL="2433638" indent="-1825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6pPr>
      <a:lvl7pPr marL="2890838" indent="-1825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7pPr>
      <a:lvl8pPr marL="3348038" indent="-1825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8pPr>
      <a:lvl9pPr marL="3805238" indent="-1825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123" name="Group 15"/>
          <p:cNvGrpSpPr>
            <a:grpSpLocks/>
          </p:cNvGrpSpPr>
          <p:nvPr/>
        </p:nvGrpSpPr>
        <p:grpSpPr bwMode="auto">
          <a:xfrm>
            <a:off x="228600" y="985838"/>
            <a:ext cx="8686800" cy="5218112"/>
            <a:chOff x="144" y="288"/>
            <a:chExt cx="5760" cy="4032"/>
          </a:xfrm>
        </p:grpSpPr>
        <p:grpSp>
          <p:nvGrpSpPr>
            <p:cNvPr id="5129" name="Group 16"/>
            <p:cNvGrpSpPr>
              <a:grpSpLocks/>
            </p:cNvGrpSpPr>
            <p:nvPr/>
          </p:nvGrpSpPr>
          <p:grpSpPr bwMode="auto">
            <a:xfrm>
              <a:off x="144" y="288"/>
              <a:ext cx="5760" cy="4032"/>
              <a:chOff x="240" y="960"/>
              <a:chExt cx="2448" cy="3400"/>
            </a:xfrm>
          </p:grpSpPr>
          <p:sp>
            <p:nvSpPr>
              <p:cNvPr id="5137" name="Line 17"/>
              <p:cNvSpPr>
                <a:spLocks noChangeShapeType="1"/>
              </p:cNvSpPr>
              <p:nvPr/>
            </p:nvSpPr>
            <p:spPr bwMode="auto">
              <a:xfrm flipV="1">
                <a:off x="240" y="96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 flipV="1">
                <a:off x="240" y="1256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9" name="Line 19"/>
              <p:cNvSpPr>
                <a:spLocks noChangeShapeType="1"/>
              </p:cNvSpPr>
              <p:nvPr/>
            </p:nvSpPr>
            <p:spPr bwMode="auto">
              <a:xfrm flipV="1">
                <a:off x="240" y="1552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40" name="Line 20"/>
              <p:cNvSpPr>
                <a:spLocks noChangeShapeType="1"/>
              </p:cNvSpPr>
              <p:nvPr/>
            </p:nvSpPr>
            <p:spPr bwMode="auto">
              <a:xfrm flipV="1">
                <a:off x="240" y="1848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 flipV="1">
                <a:off x="240" y="2144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42" name="Line 22"/>
              <p:cNvSpPr>
                <a:spLocks noChangeShapeType="1"/>
              </p:cNvSpPr>
              <p:nvPr/>
            </p:nvSpPr>
            <p:spPr bwMode="auto">
              <a:xfrm flipV="1">
                <a:off x="240" y="244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</p:grpSp>
        <p:grpSp>
          <p:nvGrpSpPr>
            <p:cNvPr id="5130" name="Group 23"/>
            <p:cNvGrpSpPr>
              <a:grpSpLocks/>
            </p:cNvGrpSpPr>
            <p:nvPr/>
          </p:nvGrpSpPr>
          <p:grpSpPr bwMode="auto">
            <a:xfrm flipH="1">
              <a:off x="144" y="288"/>
              <a:ext cx="5760" cy="4032"/>
              <a:chOff x="240" y="960"/>
              <a:chExt cx="2448" cy="3400"/>
            </a:xfrm>
          </p:grpSpPr>
          <p:sp>
            <p:nvSpPr>
              <p:cNvPr id="5131" name="Line 24"/>
              <p:cNvSpPr>
                <a:spLocks noChangeShapeType="1"/>
              </p:cNvSpPr>
              <p:nvPr/>
            </p:nvSpPr>
            <p:spPr bwMode="auto">
              <a:xfrm flipV="1">
                <a:off x="240" y="96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2" name="Line 25"/>
              <p:cNvSpPr>
                <a:spLocks noChangeShapeType="1"/>
              </p:cNvSpPr>
              <p:nvPr/>
            </p:nvSpPr>
            <p:spPr bwMode="auto">
              <a:xfrm flipV="1">
                <a:off x="240" y="1256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3" name="Line 26"/>
              <p:cNvSpPr>
                <a:spLocks noChangeShapeType="1"/>
              </p:cNvSpPr>
              <p:nvPr/>
            </p:nvSpPr>
            <p:spPr bwMode="auto">
              <a:xfrm flipV="1">
                <a:off x="240" y="1552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4" name="Line 27"/>
              <p:cNvSpPr>
                <a:spLocks noChangeShapeType="1"/>
              </p:cNvSpPr>
              <p:nvPr/>
            </p:nvSpPr>
            <p:spPr bwMode="auto">
              <a:xfrm flipV="1">
                <a:off x="240" y="1848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5" name="Line 28"/>
              <p:cNvSpPr>
                <a:spLocks noChangeShapeType="1"/>
              </p:cNvSpPr>
              <p:nvPr/>
            </p:nvSpPr>
            <p:spPr bwMode="auto">
              <a:xfrm flipV="1">
                <a:off x="240" y="2144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5136" name="Line 29"/>
              <p:cNvSpPr>
                <a:spLocks noChangeShapeType="1"/>
              </p:cNvSpPr>
              <p:nvPr/>
            </p:nvSpPr>
            <p:spPr bwMode="auto">
              <a:xfrm flipV="1">
                <a:off x="240" y="2440"/>
                <a:ext cx="2448" cy="1920"/>
              </a:xfrm>
              <a:prstGeom prst="line">
                <a:avLst/>
              </a:prstGeom>
              <a:noFill/>
              <a:ln w="9525">
                <a:solidFill>
                  <a:srgbClr val="F7F7F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</p:grpSp>
      </p:grp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0" y="0"/>
            <a:ext cx="7240588" cy="1790700"/>
          </a:xfrm>
          <a:prstGeom prst="rect">
            <a:avLst/>
          </a:prstGeom>
          <a:solidFill>
            <a:srgbClr val="E6E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10"/>
          <p:cNvSpPr>
            <a:spLocks noChangeArrowheads="1"/>
          </p:cNvSpPr>
          <p:nvPr/>
        </p:nvSpPr>
        <p:spPr bwMode="auto">
          <a:xfrm>
            <a:off x="596900" y="6783388"/>
            <a:ext cx="8547100" cy="74612"/>
          </a:xfrm>
          <a:prstGeom prst="rect">
            <a:avLst/>
          </a:prstGeom>
          <a:solidFill>
            <a:srgbClr val="0095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54075" y="190500"/>
            <a:ext cx="59848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0425" y="2043113"/>
            <a:ext cx="8107363" cy="407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9113" y="6367463"/>
            <a:ext cx="21336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6B7995"/>
                </a:solidFill>
                <a:latin typeface="Arial" charset="0"/>
              </a:defRPr>
            </a:lvl1pPr>
          </a:lstStyle>
          <a:p>
            <a:pPr>
              <a:defRPr/>
            </a:pPr>
            <a:fld id="{554667B3-E06D-4313-B0B3-BF91F5186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3864"/>
          </a:solidFill>
          <a:latin typeface="Arial" charset="0"/>
        </a:defRPr>
      </a:lvl9pPr>
    </p:titleStyle>
    <p:bodyStyle>
      <a:lvl1pPr marL="495300" indent="-495300" algn="l" rtl="0" eaLnBrk="0" fontAlgn="base" hangingPunct="0">
        <a:spcBef>
          <a:spcPct val="20000"/>
        </a:spcBef>
        <a:spcAft>
          <a:spcPct val="0"/>
        </a:spcAft>
        <a:buAutoNum type="arabicPeriod"/>
        <a:defRPr sz="2600">
          <a:solidFill>
            <a:srgbClr val="003864"/>
          </a:solidFill>
          <a:latin typeface="+mn-lt"/>
          <a:ea typeface="+mn-ea"/>
          <a:cs typeface="+mn-cs"/>
        </a:defRPr>
      </a:lvl1pPr>
      <a:lvl2pPr marL="757238" indent="-5778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FreeSet" pitchFamily="2" charset="0"/>
        </a:defRPr>
      </a:lvl2pPr>
      <a:lvl3pPr marL="1393825" indent="-4572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eeSet" pitchFamily="2" charset="0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eeSet" pitchFamily="2" charset="0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eeSet" pitchFamily="2" charset="0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eeSet" pitchFamily="2" charset="0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eeSet" pitchFamily="2" charset="0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eeSet" pitchFamily="2" charset="0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eeSet" pitchFamily="2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5085" y="2564904"/>
            <a:ext cx="9144000" cy="10001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90000" tIns="46800" rIns="90000" bIns="468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66"/>
              </a:buClr>
              <a:buSzPct val="100000"/>
              <a:buFont typeface="Arial" charset="0"/>
              <a:buNone/>
            </a:pPr>
            <a:r>
              <a:rPr lang="ru-RU" sz="3600" b="1" i="1" dirty="0" smtClean="0">
                <a:solidFill>
                  <a:srgbClr val="00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Тема:</a:t>
            </a:r>
          </a:p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66"/>
              </a:buClr>
              <a:buSzPct val="100000"/>
              <a:buFont typeface="Arial" charset="0"/>
              <a:buNone/>
            </a:pPr>
            <a:r>
              <a:rPr lang="ru-RU" sz="2400" b="1" i="1" dirty="0" smtClean="0">
                <a:solidFill>
                  <a:srgbClr val="00006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«Реализация нового порядка осуществления капитальных вложений в объекты государственной (муниципальной) собственности»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666750"/>
            <a:ext cx="17621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4293096"/>
            <a:ext cx="45092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+mn-lt"/>
              </a:rPr>
              <a:t>И.о</a:t>
            </a:r>
            <a:r>
              <a:rPr lang="ru-RU" sz="2000" dirty="0" smtClean="0">
                <a:latin typeface="+mn-lt"/>
              </a:rPr>
              <a:t>. начальника Отдела методологии бюджетных инвестиций и государственно-частного партнерства Департамента бюджетной методологии</a:t>
            </a:r>
          </a:p>
          <a:p>
            <a:endParaRPr lang="ru-RU" sz="2000" dirty="0">
              <a:latin typeface="+mn-lt"/>
            </a:endParaRPr>
          </a:p>
          <a:p>
            <a:r>
              <a:rPr lang="ru-RU" sz="2000" dirty="0" smtClean="0">
                <a:latin typeface="+mn-lt"/>
              </a:rPr>
              <a:t>Андрей Юрьевич Панин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Планируемые изменения в области бюджетных инвестиций</a:t>
            </a:r>
            <a:endParaRPr lang="ru-RU" sz="2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916832"/>
            <a:ext cx="8280920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" dirty="0" smtClean="0"/>
              <a:t>1</a:t>
            </a:r>
            <a:endParaRPr lang="ru-RU" sz="1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828092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Регулирование планирования и реализации в объекты недвижимого имущества федеральной собственности за рубежом</a:t>
            </a:r>
          </a:p>
          <a:p>
            <a:pPr marL="630238" lvl="1"/>
            <a:r>
              <a:rPr lang="ru-RU" b="1" dirty="0" smtClean="0"/>
              <a:t> - </a:t>
            </a:r>
            <a:r>
              <a:rPr lang="ru-RU" b="1" dirty="0"/>
              <a:t>изменения в Бюджетный кодекс РФ</a:t>
            </a:r>
          </a:p>
          <a:p>
            <a:pPr marL="801688" lvl="1" indent="-171450"/>
            <a:r>
              <a:rPr lang="ru-RU" b="1" dirty="0" smtClean="0"/>
              <a:t> - </a:t>
            </a:r>
            <a:r>
              <a:rPr lang="ru-RU" b="1" dirty="0"/>
              <a:t>изменения в действующие НПА Правительства РФ, разработка новых </a:t>
            </a:r>
            <a:r>
              <a:rPr lang="ru-RU" b="1" dirty="0" smtClean="0"/>
              <a:t>актов </a:t>
            </a:r>
            <a:r>
              <a:rPr lang="ru-RU" b="1" dirty="0"/>
              <a:t>Правительства </a:t>
            </a:r>
            <a:r>
              <a:rPr lang="ru-RU" b="1" dirty="0" smtClean="0"/>
              <a:t>РФ</a:t>
            </a:r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FontTx/>
              <a:buAutoNum type="arabicPeriod"/>
            </a:pPr>
            <a:r>
              <a:rPr lang="ru-RU" sz="2400" b="1" dirty="0"/>
              <a:t>Участие в реализации капитальных вложений в объекты капитального строительства государственной собственности государственных компаний (корпорации</a:t>
            </a:r>
            <a:r>
              <a:rPr lang="ru-RU" sz="2400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27631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83635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Капитальные вложения за рубежом: перечень актов </a:t>
            </a:r>
            <a:r>
              <a:rPr lang="en-US" sz="2600" b="1" i="1" dirty="0" smtClean="0"/>
              <a:t>[</a:t>
            </a:r>
            <a:r>
              <a:rPr lang="ru-RU" sz="2600" b="1" i="1" dirty="0" smtClean="0"/>
              <a:t>1</a:t>
            </a:r>
            <a:r>
              <a:rPr lang="en-US" sz="2600" b="1" i="1" dirty="0" smtClean="0"/>
              <a:t>]</a:t>
            </a:r>
            <a:endParaRPr lang="ru-RU" sz="26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7607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План разработки проектов нормативных правовых актов Правительства </a:t>
            </a:r>
            <a:r>
              <a:rPr lang="ru-RU" b="1" dirty="0" smtClean="0"/>
              <a:t>РФ, необходимых </a:t>
            </a:r>
            <a:r>
              <a:rPr lang="ru-RU" b="1" dirty="0"/>
              <a:t>для </a:t>
            </a:r>
            <a:r>
              <a:rPr lang="ru-RU" b="1" dirty="0" smtClean="0"/>
              <a:t>урегулирования </a:t>
            </a:r>
            <a:r>
              <a:rPr lang="ru-RU" b="1" dirty="0"/>
              <a:t>вопроса осуществления капитальных вложений в объекты недвижимого имущества государственной собственности Российской Федерации за пределами территории Российской Федерации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229185"/>
              </p:ext>
            </p:extLst>
          </p:nvPr>
        </p:nvGraphicFramePr>
        <p:xfrm>
          <a:off x="251518" y="2441448"/>
          <a:ext cx="8784978" cy="42062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2927"/>
                <a:gridCol w="5941770"/>
                <a:gridCol w="1150115"/>
                <a:gridCol w="1370166"/>
              </a:tblGrid>
              <a:tr h="30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№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Название проекта нормативного правового акта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Срок </a:t>
                      </a:r>
                      <a:r>
                        <a:rPr lang="ru-RU" sz="1500" b="1" dirty="0" smtClean="0">
                          <a:effectLst/>
                          <a:latin typeface="+mn-lt"/>
                        </a:rPr>
                        <a:t>внесения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+mn-lt"/>
                        </a:rPr>
                        <a:t>Исполнители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</a:tr>
              <a:tr h="1095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ru-RU" sz="1500" dirty="0">
                          <a:effectLst/>
                          <a:latin typeface="+mn-lt"/>
                        </a:rPr>
                        <a:t>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dirty="0" smtClean="0">
                          <a:effectLst/>
                          <a:latin typeface="+mn-lt"/>
                        </a:rPr>
                        <a:t>Изменения: (в части нераспространения на зарубежные стройки)</a:t>
                      </a:r>
                      <a:endParaRPr lang="ru-RU" sz="1500" spc="0" dirty="0">
                        <a:effectLst/>
                        <a:latin typeface="+mn-lt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- в </a:t>
                      </a:r>
                      <a:r>
                        <a:rPr lang="ru-RU" sz="1500" spc="0" baseline="0" dirty="0">
                          <a:effectLst/>
                          <a:latin typeface="+mn-lt"/>
                        </a:rPr>
                        <a:t>постановление Правительства </a:t>
                      </a: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РФ от 30.04.2008 № 324 (правила принятия решений об подготовке и реализации бюджетных инвестиций);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- в </a:t>
                      </a:r>
                      <a:r>
                        <a:rPr lang="ru-RU" sz="1500" spc="0" baseline="0" dirty="0">
                          <a:effectLst/>
                          <a:latin typeface="+mn-lt"/>
                        </a:rPr>
                        <a:t>постановление Правительства </a:t>
                      </a: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РФ от 09.01.2014 </a:t>
                      </a:r>
                      <a:r>
                        <a:rPr lang="ru-RU" sz="1500" spc="0" baseline="0" dirty="0">
                          <a:effectLst/>
                          <a:latin typeface="+mn-lt"/>
                        </a:rPr>
                        <a:t>г. № 14 </a:t>
                      </a: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(правила принятия решений о предоставлении субсидий на капитальные вложения);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- в </a:t>
                      </a:r>
                      <a:r>
                        <a:rPr lang="ru-RU" sz="1500" spc="0" baseline="0" dirty="0">
                          <a:effectLst/>
                          <a:latin typeface="+mn-lt"/>
                        </a:rPr>
                        <a:t>постановление Правительства </a:t>
                      </a: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РФ от 09.01.2014 № 13 (правила осуществления капитальных вложений)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Ноябрь 2014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+mn-lt"/>
                        </a:rPr>
                        <a:t>Минфин </a:t>
                      </a:r>
                      <a:r>
                        <a:rPr lang="ru-RU" sz="1500" dirty="0">
                          <a:effectLst/>
                          <a:latin typeface="+mn-lt"/>
                        </a:rPr>
                        <a:t>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</a:rPr>
                        <a:t>Минэкономразвития России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</a:tr>
              <a:tr h="1095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Изменения в постановление Правительства РФ от 09.01.2014 № 15 (правила принятия решений о заключении долгосрочных соглашений о предоставлении субсидий на капитальные вложения)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Минэкономразвития России,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МИД России</a:t>
                      </a:r>
                    </a:p>
                  </a:txBody>
                  <a:tcPr marL="56843" marR="568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139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83635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Капитальные вложения за рубежом: перечень актов </a:t>
            </a:r>
            <a:r>
              <a:rPr lang="en-US" sz="2600" b="1" i="1" dirty="0" smtClean="0"/>
              <a:t>[</a:t>
            </a:r>
            <a:r>
              <a:rPr lang="ru-RU" sz="2600" b="1" i="1" dirty="0" smtClean="0"/>
              <a:t>2</a:t>
            </a:r>
            <a:r>
              <a:rPr lang="en-US" sz="2600" b="1" i="1" dirty="0" smtClean="0"/>
              <a:t>]</a:t>
            </a:r>
            <a:endParaRPr lang="ru-RU" sz="2600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011613"/>
              </p:ext>
            </p:extLst>
          </p:nvPr>
        </p:nvGraphicFramePr>
        <p:xfrm>
          <a:off x="251520" y="1268760"/>
          <a:ext cx="8784978" cy="51193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2927"/>
                <a:gridCol w="6085785"/>
                <a:gridCol w="936104"/>
                <a:gridCol w="1440162"/>
              </a:tblGrid>
              <a:tr h="3652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</a:rPr>
                        <a:t>№</a:t>
                      </a:r>
                      <a:endParaRPr lang="ru-RU" sz="1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</a:rPr>
                        <a:t>Название проекта нормативного правового акта</a:t>
                      </a:r>
                      <a:endParaRPr lang="ru-RU" sz="1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</a:rPr>
                        <a:t>Срок </a:t>
                      </a:r>
                      <a:r>
                        <a:rPr lang="ru-RU" sz="1500" b="1" dirty="0" smtClean="0">
                          <a:effectLst/>
                        </a:rPr>
                        <a:t>внесения</a:t>
                      </a:r>
                      <a:endParaRPr lang="ru-RU" sz="1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</a:rPr>
                        <a:t>Исполнители</a:t>
                      </a:r>
                      <a:endParaRPr lang="ru-RU" sz="1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</a:tr>
              <a:tr h="730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r>
                        <a:rPr lang="ru-RU" sz="1500" dirty="0" smtClean="0">
                          <a:effectLst/>
                        </a:rPr>
                        <a:t>3.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marL="0" marR="0" indent="18034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Разработка проекта постановления Правительства РФ «Об утверждении Правил принятия решений об осуществлении капитальных вложений в объекты государственной собственности Российской Федерации за пределами территории Российской Федерации»</a:t>
                      </a:r>
                    </a:p>
                  </a:txBody>
                  <a:tcPr marL="56843" marR="56843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</a:rPr>
                        <a:t>Ноябрь 2014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</a:rPr>
                        <a:t>Минэкономразвития России, МИД России</a:t>
                      </a:r>
                    </a:p>
                  </a:txBody>
                  <a:tcPr marL="56843" marR="56843" marT="0" marB="0" anchor="ctr"/>
                </a:tc>
              </a:tr>
              <a:tr h="730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Разработка проекта постановления Правительства РФ «</a:t>
                      </a:r>
                      <a:r>
                        <a:rPr lang="ru-RU" sz="1500" spc="0" baseline="0" dirty="0" smtClean="0">
                          <a:effectLst/>
                        </a:rPr>
                        <a:t>Об утверждении Правил осуществления капитальных вложений в объекты государственной собственности Российской Федерации за пределами территории Российской Федерации»</a:t>
                      </a:r>
                      <a:endParaRPr lang="ru-RU" sz="1500" spc="0" baseline="0" dirty="0">
                        <a:effectLst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 smtClean="0">
                        <a:effectLst/>
                      </a:endParaRPr>
                    </a:p>
                  </a:txBody>
                  <a:tcPr marL="56843" marR="56843" marT="0" marB="0"/>
                </a:tc>
              </a:tr>
              <a:tr h="913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+mn-lt"/>
                        </a:rPr>
                        <a:t>5.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marL="0" marR="0" indent="18034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05.03.2007 № 145 (порядок организации и проведения государственной экспертизы проектной документации и результатов инженерных изысканий)</a:t>
                      </a:r>
                    </a:p>
                  </a:txBody>
                  <a:tcPr marL="56843" marR="56843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Декабрь 2014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Минстрой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Минэкономразвития России, МИД</a:t>
                      </a:r>
                    </a:p>
                  </a:txBody>
                  <a:tcPr marL="56843" marR="56843" marT="0" marB="0" anchor="ctr"/>
                </a:tc>
              </a:tr>
              <a:tr h="717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18.05.2009 № 427 (порядке проведения проверки достоверности определения сметной стоимости объектов капитального строительства)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 smtClean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</a:tr>
              <a:tr h="717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30.04.2013 № 382 (проведение публичного технологического и ценового аудита крупных инвестиционных проектов с государственным участием)</a:t>
                      </a: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 smtClean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862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Участие в капитальных вложениях государственных корпораций (компании) </a:t>
            </a:r>
            <a:r>
              <a:rPr lang="en-US" sz="2600" b="1" i="1" dirty="0" smtClean="0"/>
              <a:t>[</a:t>
            </a:r>
            <a:r>
              <a:rPr lang="ru-RU" sz="2600" b="1" i="1" dirty="0" smtClean="0"/>
              <a:t>1</a:t>
            </a:r>
            <a:r>
              <a:rPr lang="en-US" sz="2600" b="1" i="1" dirty="0" smtClean="0"/>
              <a:t>]</a:t>
            </a:r>
            <a:endParaRPr lang="ru-RU" sz="2600" b="1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615574"/>
              </p:ext>
            </p:extLst>
          </p:nvPr>
        </p:nvGraphicFramePr>
        <p:xfrm>
          <a:off x="251518" y="1700808"/>
          <a:ext cx="8784978" cy="47320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2927"/>
                <a:gridCol w="5365707"/>
                <a:gridCol w="1368152"/>
                <a:gridCol w="1728192"/>
              </a:tblGrid>
              <a:tr h="291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№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Название проекта нормативного правового акта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</a:rPr>
                        <a:t>Срок </a:t>
                      </a:r>
                      <a:r>
                        <a:rPr lang="ru-RU" sz="1500" b="1" dirty="0" smtClean="0">
                          <a:effectLst/>
                          <a:latin typeface="+mn-lt"/>
                        </a:rPr>
                        <a:t>внесения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+mn-lt"/>
                        </a:rPr>
                        <a:t>Исполнители</a:t>
                      </a:r>
                      <a:endParaRPr lang="ru-RU" sz="15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 anchor="ctr"/>
                </a:tc>
              </a:tr>
              <a:tr h="1032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500" dirty="0" smtClean="0">
                          <a:effectLst/>
                          <a:latin typeface="+mn-lt"/>
                        </a:rPr>
                        <a:t>5.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marL="0" marR="0" indent="18034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05.03.2007 № 145 (порядок организации и проведения государственной экспертизы проектной документации и результатов инженерных изысканий)</a:t>
                      </a: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Декабрь 2014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Минстрой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Минэкономразвития России,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МИД России</a:t>
                      </a:r>
                    </a:p>
                  </a:txBody>
                  <a:tcPr marL="56843" marR="56843" marT="0" marB="0"/>
                </a:tc>
              </a:tr>
              <a:tr h="1032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18.05.2009 № 427 (порядке проведения проверки достоверности определения сметной стоимости объектов капитального строительства)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Декабрь 2014</a:t>
                      </a: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Минстрой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Минэкономразвития России,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МИД России</a:t>
                      </a:r>
                    </a:p>
                  </a:txBody>
                  <a:tcPr marL="56843" marR="56843" marT="0" marB="0"/>
                </a:tc>
              </a:tr>
              <a:tr h="1032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7.</a:t>
                      </a:r>
                      <a:endParaRPr lang="ru-RU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spc="0" baseline="0" dirty="0" smtClean="0">
                          <a:effectLst/>
                          <a:latin typeface="+mn-lt"/>
                        </a:rPr>
                        <a:t>Изменений в постановление Правительства РФ от 30.04.2013 № 382 (проведение публичного технологического и ценового аудита крупных инвестиционных проектов с государственным участием)</a:t>
                      </a:r>
                      <a:endParaRPr lang="ru-RU" sz="1500" spc="0" baseline="0" dirty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Декабрь 2014</a:t>
                      </a:r>
                    </a:p>
                  </a:txBody>
                  <a:tcPr marL="56843" marR="568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Минстрой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Минфин России,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Минэкономразвития России,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+mn-lt"/>
                        </a:rPr>
                        <a:t>МИД России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 smtClean="0">
                        <a:effectLst/>
                        <a:latin typeface="+mn-lt"/>
                      </a:endParaRPr>
                    </a:p>
                  </a:txBody>
                  <a:tcPr marL="56843" marR="568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139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Участие в капитальных вложениях государственных корпораций (компании) </a:t>
            </a:r>
            <a:r>
              <a:rPr lang="en-US" sz="2600" b="1" i="1" dirty="0" smtClean="0"/>
              <a:t>[</a:t>
            </a:r>
            <a:r>
              <a:rPr lang="ru-RU" sz="2600" b="1" i="1" dirty="0" smtClean="0"/>
              <a:t>2</a:t>
            </a:r>
            <a:r>
              <a:rPr lang="en-US" sz="2600" b="1" i="1" dirty="0" smtClean="0"/>
              <a:t>]</a:t>
            </a:r>
            <a:endParaRPr lang="ru-RU" sz="2600" b="1" i="1" dirty="0"/>
          </a:p>
        </p:txBody>
      </p:sp>
      <p:sp>
        <p:nvSpPr>
          <p:cNvPr id="6" name="Овал 5"/>
          <p:cNvSpPr/>
          <p:nvPr/>
        </p:nvSpPr>
        <p:spPr bwMode="auto">
          <a:xfrm>
            <a:off x="3275856" y="1753255"/>
            <a:ext cx="2592288" cy="122413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Способ</a:t>
            </a:r>
          </a:p>
        </p:txBody>
      </p:sp>
      <p:cxnSp>
        <p:nvCxnSpPr>
          <p:cNvPr id="10" name="Прямая со стрелкой 9"/>
          <p:cNvCxnSpPr>
            <a:stCxn id="6" idx="5"/>
            <a:endCxn id="20" idx="0"/>
          </p:cNvCxnSpPr>
          <p:nvPr/>
        </p:nvCxnSpPr>
        <p:spPr bwMode="auto">
          <a:xfrm>
            <a:off x="5488512" y="2798120"/>
            <a:ext cx="1171720" cy="48686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9" idx="0"/>
          </p:cNvCxnSpPr>
          <p:nvPr/>
        </p:nvCxnSpPr>
        <p:spPr bwMode="auto">
          <a:xfrm flipH="1">
            <a:off x="2591780" y="2798120"/>
            <a:ext cx="1044116" cy="48116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 bwMode="auto">
          <a:xfrm>
            <a:off x="1115616" y="3279280"/>
            <a:ext cx="2952328" cy="7429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субсидии</a:t>
            </a: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5004048" y="3284984"/>
            <a:ext cx="3312368" cy="7429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передача полномочий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госзаказчика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4862521"/>
            <a:ext cx="83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/>
              <a:t>и</a:t>
            </a:r>
            <a:r>
              <a:rPr lang="ru-RU" sz="2000" dirty="0" smtClean="0"/>
              <a:t>зменения в статью 241 Бюджетного кодекса Российской Федерации (особенности исполнения Бюджетов, установленные федеральными законами)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изменения в федеральные законы о создании государственных корпораций (компании)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5576" y="412640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Кассовое обслуживание в органах Федерального казначейства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1593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19FC5620-2336-41C8-B651-548F4437A7B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2259292" y="2420889"/>
            <a:ext cx="2232248" cy="111582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Государственный (муниципальный)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контракт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4604456" y="2420889"/>
            <a:ext cx="2169456" cy="11158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Гражданско-правовой договор БУ, АУ, ГУП (МУП)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43068" y="2420889"/>
            <a:ext cx="1896413" cy="11158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Форма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43067" y="3689110"/>
            <a:ext cx="1896413" cy="11800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Способ финансового обеспечения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43066" y="5085184"/>
            <a:ext cx="1896413" cy="12241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Основание заключения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259292" y="3676640"/>
            <a:ext cx="2232248" cy="11925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6" charset="0"/>
                <a:cs typeface="Arial Unicode MS" pitchFamily="32" charset="0"/>
              </a:rPr>
              <a:t>Бюджетные ассигнования соответствующего бюджета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4604456" y="3689559"/>
            <a:ext cx="2161004" cy="117960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Субсидия на капитальные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вложения (ст.78.2 Бюджетного кодекса)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6867804" y="2420889"/>
            <a:ext cx="2146740" cy="11158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Гражданско-правовой договор хозяйственного общества</a:t>
            </a: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6867804" y="3685444"/>
            <a:ext cx="2146740" cy="118371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Бюджетные инвестиции (ст.80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Бюджетного кодекса)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2259292" y="5085184"/>
            <a:ext cx="2232248" cy="12241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Решение о подготовке и реализации бюджетных инвестиций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4604456" y="5085184"/>
            <a:ext cx="2169456" cy="122822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Решение о предоставлении субсидий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6867804" y="5085184"/>
            <a:ext cx="2146740" cy="122822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Решение о предоставлении бюджетных инвестиций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2267744" y="1412776"/>
            <a:ext cx="2232248" cy="936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Статьи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72 и 79 Бюджетного кодекса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4573060" y="1412775"/>
            <a:ext cx="2232248" cy="936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Статья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78.2 Бюджетного кодекса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6867804" y="1412774"/>
            <a:ext cx="2189494" cy="936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Статья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6" charset="0"/>
                <a:cs typeface="Arial Unicode MS" pitchFamily="32" charset="0"/>
              </a:rPr>
              <a:t> 80 Бюджетного кодекса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06162" y="776481"/>
            <a:ext cx="86756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600" b="1" i="1" kern="0" dirty="0" smtClean="0">
                <a:ea typeface="Arial Unicode MS" pitchFamily="34" charset="-128"/>
                <a:cs typeface="Arial Unicode MS"/>
              </a:rPr>
              <a:t>Формы капитальных вложений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98583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 bwMode="auto">
          <a:xfrm>
            <a:off x="587333" y="1558533"/>
            <a:ext cx="2952328" cy="39604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3808079" y="1369657"/>
            <a:ext cx="2250250" cy="504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Ст. 78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2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БК РФ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692696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Субсидии на осуществление капитальных вложений</a:t>
            </a:r>
            <a:endParaRPr lang="ru-RU" sz="2600" b="1" i="1" dirty="0"/>
          </a:p>
        </p:txBody>
      </p:sp>
      <p:sp>
        <p:nvSpPr>
          <p:cNvPr id="15" name="Номер слайда 5"/>
          <p:cNvSpPr txBox="1">
            <a:spLocks/>
          </p:cNvSpPr>
          <p:nvPr/>
        </p:nvSpPr>
        <p:spPr>
          <a:xfrm>
            <a:off x="6553200" y="6534150"/>
            <a:ext cx="2565400" cy="323850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7E0598E7-486D-4972-A2A7-BDF0956A8F4E}" type="slidenum">
              <a:rPr lang="ru-RU" sz="1200" smtClean="0"/>
              <a:pPr algn="r">
                <a:defRPr/>
              </a:pPr>
              <a:t>3</a:t>
            </a:fld>
            <a:endParaRPr lang="ru-RU" sz="1200" dirty="0"/>
          </a:p>
        </p:txBody>
      </p:sp>
      <p:sp>
        <p:nvSpPr>
          <p:cNvPr id="2" name="Скругленный прямоугольник 1"/>
          <p:cNvSpPr/>
          <p:nvPr/>
        </p:nvSpPr>
        <p:spPr bwMode="auto">
          <a:xfrm>
            <a:off x="875365" y="3862789"/>
            <a:ext cx="2376264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Орган власти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987933" y="3862789"/>
            <a:ext cx="2376264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БУ, АУ, ГУП (МУП)</a:t>
            </a:r>
          </a:p>
        </p:txBody>
      </p:sp>
      <p:cxnSp>
        <p:nvCxnSpPr>
          <p:cNvPr id="8" name="Прямая со стрелкой 7"/>
          <p:cNvCxnSpPr>
            <a:stCxn id="2" idx="3"/>
            <a:endCxn id="10" idx="1"/>
          </p:cNvCxnSpPr>
          <p:nvPr/>
        </p:nvCxnSpPr>
        <p:spPr bwMode="auto">
          <a:xfrm>
            <a:off x="3251629" y="4438853"/>
            <a:ext cx="27363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48248" y="384251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Соглашение о предоставлении субсидии</a:t>
            </a:r>
            <a:endParaRPr lang="ru-RU" dirty="0"/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1128748" y="1531713"/>
            <a:ext cx="1862735" cy="1919441"/>
            <a:chOff x="543" y="1713"/>
            <a:chExt cx="1497" cy="1249"/>
          </a:xfrm>
        </p:grpSpPr>
        <p:pic>
          <p:nvPicPr>
            <p:cNvPr id="24" name="Picture 5" descr="25596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9" r="4567"/>
            <a:stretch>
              <a:fillRect/>
            </a:stretch>
          </p:blipFill>
          <p:spPr bwMode="auto">
            <a:xfrm>
              <a:off x="543" y="1713"/>
              <a:ext cx="1497" cy="1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702" y="2408"/>
              <a:ext cx="1179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ru-RU" b="1" dirty="0" smtClean="0">
                  <a:cs typeface="Arial" charset="0"/>
                </a:rPr>
                <a:t>Бюджет</a:t>
              </a:r>
              <a:endParaRPr lang="ru-RU" b="1" dirty="0">
                <a:cs typeface="Arial" charset="0"/>
              </a:endParaRPr>
            </a:p>
          </p:txBody>
        </p:sp>
      </p:grpSp>
      <p:sp>
        <p:nvSpPr>
          <p:cNvPr id="26" name="Овал 25"/>
          <p:cNvSpPr/>
          <p:nvPr/>
        </p:nvSpPr>
        <p:spPr bwMode="auto">
          <a:xfrm>
            <a:off x="5804532" y="1928087"/>
            <a:ext cx="2736304" cy="134337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л/с для учета операций с субсидиями</a:t>
            </a:r>
          </a:p>
        </p:txBody>
      </p:sp>
      <p:cxnSp>
        <p:nvCxnSpPr>
          <p:cNvPr id="28" name="Прямая со стрелкой 27"/>
          <p:cNvCxnSpPr>
            <a:endCxn id="10" idx="0"/>
          </p:cNvCxnSpPr>
          <p:nvPr/>
        </p:nvCxnSpPr>
        <p:spPr bwMode="auto">
          <a:xfrm>
            <a:off x="7172683" y="3274619"/>
            <a:ext cx="3382" cy="58817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6" idx="2"/>
          </p:cNvCxnSpPr>
          <p:nvPr/>
        </p:nvCxnSpPr>
        <p:spPr bwMode="auto">
          <a:xfrm flipV="1">
            <a:off x="2991483" y="2599776"/>
            <a:ext cx="2813049" cy="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98008" y="5014917"/>
            <a:ext cx="4470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планирование и осуществление закупок;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бухгалтерский учет и отчетность;</a:t>
            </a:r>
          </a:p>
        </p:txBody>
      </p:sp>
      <p:cxnSp>
        <p:nvCxnSpPr>
          <p:cNvPr id="37" name="Прямая со стрелкой 36"/>
          <p:cNvCxnSpPr/>
          <p:nvPr/>
        </p:nvCxnSpPr>
        <p:spPr bwMode="auto">
          <a:xfrm flipV="1">
            <a:off x="4979821" y="3074731"/>
            <a:ext cx="1004731" cy="7880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1326594" y="6317447"/>
            <a:ext cx="6509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Увеличение стоимости основных средств БУ, АУ, ГУП (МУП)</a:t>
            </a:r>
            <a:endParaRPr lang="ru-RU" b="1" dirty="0"/>
          </a:p>
        </p:txBody>
      </p:sp>
      <p:sp>
        <p:nvSpPr>
          <p:cNvPr id="42" name="Штриховая стрелка вправо 41"/>
          <p:cNvSpPr/>
          <p:nvPr/>
        </p:nvSpPr>
        <p:spPr bwMode="auto">
          <a:xfrm rot="5400000">
            <a:off x="4303429" y="5580853"/>
            <a:ext cx="600291" cy="872902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Прямая со стрелкой 41"/>
          <p:cNvCxnSpPr/>
          <p:nvPr/>
        </p:nvCxnSpPr>
        <p:spPr bwMode="auto">
          <a:xfrm flipH="1">
            <a:off x="2555776" y="4581128"/>
            <a:ext cx="37108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251520" y="692696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Осуществление бюджетных инвестиций</a:t>
            </a:r>
            <a:endParaRPr lang="ru-RU" sz="2600" b="1" i="1" dirty="0"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755610" y="1308397"/>
            <a:ext cx="4248472" cy="5400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6" charset="0"/>
                <a:cs typeface="Arial Unicode MS" pitchFamily="32" charset="0"/>
              </a:rPr>
              <a:t>Бюджетные инвестиции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>
            <a:off x="4205004" y="1848457"/>
            <a:ext cx="0" cy="57606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auto">
          <a:xfrm>
            <a:off x="3041830" y="2424521"/>
            <a:ext cx="2304256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Times New Roman" pitchFamily="16" charset="0"/>
                <a:cs typeface="Arial Unicode MS" pitchFamily="32" charset="0"/>
              </a:rPr>
              <a:t>органами власти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743942" y="2468212"/>
            <a:ext cx="1944216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Times New Roman" pitchFamily="16" charset="0"/>
                <a:cs typeface="Arial Unicode MS" pitchFamily="32" charset="0"/>
              </a:rPr>
              <a:t>казенными учреждениями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 bwMode="auto">
          <a:xfrm>
            <a:off x="7716050" y="1855731"/>
            <a:ext cx="0" cy="61248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 bwMode="auto">
          <a:xfrm>
            <a:off x="2926862" y="4191130"/>
            <a:ext cx="2556284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право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передать полномочия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госзаказчика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БУ,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АУ, ГУП, действующим от их лица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11694" y="1948097"/>
            <a:ext cx="295232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на основании </a:t>
            </a:r>
            <a:r>
              <a:rPr lang="ru-RU" sz="1700" dirty="0" err="1" smtClean="0"/>
              <a:t>госконтрактов</a:t>
            </a:r>
            <a:endParaRPr lang="ru-RU" sz="1700" dirty="0"/>
          </a:p>
        </p:txBody>
      </p:sp>
      <p:sp>
        <p:nvSpPr>
          <p:cNvPr id="15" name="Стрелка вправо с вырезом 14"/>
          <p:cNvSpPr/>
          <p:nvPr/>
        </p:nvSpPr>
        <p:spPr bwMode="auto">
          <a:xfrm rot="5400000">
            <a:off x="4412832" y="5383118"/>
            <a:ext cx="655758" cy="913487"/>
          </a:xfrm>
          <a:prstGeom prst="notched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6266" y="6193030"/>
            <a:ext cx="80288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Закрепление созданного (приобретенного) объекта за органом власти, государственным учреждением, унитарным предприятием, либо включение в</a:t>
            </a:r>
            <a:r>
              <a:rPr lang="en-US" sz="1600" dirty="0" smtClean="0"/>
              <a:t> </a:t>
            </a:r>
            <a:r>
              <a:rPr lang="ru-RU" sz="1600" dirty="0" smtClean="0"/>
              <a:t>государственную казну</a:t>
            </a:r>
            <a:endParaRPr lang="ru-RU" sz="1600" dirty="0"/>
          </a:p>
        </p:txBody>
      </p:sp>
      <p:sp>
        <p:nvSpPr>
          <p:cNvPr id="2" name="Овал 1"/>
          <p:cNvSpPr/>
          <p:nvPr/>
        </p:nvSpPr>
        <p:spPr bwMode="auto">
          <a:xfrm>
            <a:off x="500240" y="2132856"/>
            <a:ext cx="1412645" cy="122413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6" charset="0"/>
                <a:cs typeface="Arial Unicode MS" pitchFamily="32" charset="0"/>
              </a:rPr>
              <a:t>14 л/с</a:t>
            </a:r>
          </a:p>
        </p:txBody>
      </p:sp>
      <p:cxnSp>
        <p:nvCxnSpPr>
          <p:cNvPr id="21" name="Прямая соединительная линия 20"/>
          <p:cNvCxnSpPr>
            <a:stCxn id="2" idx="6"/>
            <a:endCxn id="8" idx="1"/>
          </p:cNvCxnSpPr>
          <p:nvPr/>
        </p:nvCxnSpPr>
        <p:spPr bwMode="auto">
          <a:xfrm>
            <a:off x="1912885" y="2744924"/>
            <a:ext cx="1128945" cy="36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8" idx="2"/>
            <a:endCxn id="12" idx="0"/>
          </p:cNvCxnSpPr>
          <p:nvPr/>
        </p:nvCxnSpPr>
        <p:spPr bwMode="auto">
          <a:xfrm>
            <a:off x="4193958" y="3072593"/>
            <a:ext cx="11046" cy="111853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 bwMode="auto">
          <a:xfrm>
            <a:off x="2842375" y="3327035"/>
            <a:ext cx="2725258" cy="5791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49263" eaLnBrk="0" hangingPunct="0">
              <a:buClr>
                <a:srgbClr val="000000"/>
              </a:buClr>
              <a:buSzPct val="100000"/>
            </a:pPr>
            <a:r>
              <a:rPr lang="ru-RU" sz="1600" dirty="0">
                <a:solidFill>
                  <a:srgbClr val="FF0000"/>
                </a:solidFill>
                <a:latin typeface="Times New Roman" pitchFamily="16" charset="0"/>
                <a:cs typeface="Arial Unicode MS" pitchFamily="32" charset="0"/>
              </a:rPr>
              <a:t>соглашение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6" charset="0"/>
                <a:cs typeface="Arial Unicode MS" pitchFamily="32" charset="0"/>
              </a:rPr>
              <a:t>о передаче </a:t>
            </a:r>
            <a:r>
              <a:rPr lang="ru-RU" sz="1600" dirty="0">
                <a:solidFill>
                  <a:srgbClr val="FF0000"/>
                </a:solidFill>
                <a:latin typeface="Times New Roman" pitchFamily="16" charset="0"/>
                <a:cs typeface="Arial Unicode MS" pitchFamily="32" charset="0"/>
              </a:rPr>
              <a:t>полномочий</a:t>
            </a:r>
          </a:p>
        </p:txBody>
      </p:sp>
      <p:cxnSp>
        <p:nvCxnSpPr>
          <p:cNvPr id="28" name="Прямая соединительная линия 27"/>
          <p:cNvCxnSpPr>
            <a:stCxn id="26" idx="1"/>
          </p:cNvCxnSpPr>
          <p:nvPr/>
        </p:nvCxnSpPr>
        <p:spPr bwMode="auto">
          <a:xfrm flipH="1" flipV="1">
            <a:off x="1187624" y="3611434"/>
            <a:ext cx="1654751" cy="515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 bwMode="auto">
          <a:xfrm flipV="1">
            <a:off x="1187624" y="3356992"/>
            <a:ext cx="0" cy="25444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 bwMode="auto">
          <a:xfrm>
            <a:off x="500240" y="5445224"/>
            <a:ext cx="8187918" cy="0"/>
          </a:xfrm>
          <a:prstGeom prst="line">
            <a:avLst/>
          </a:prstGeom>
          <a:ln>
            <a:prstDash val="lgDash"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8590" y="3844786"/>
            <a:ext cx="27027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от имени органа власти:</a:t>
            </a:r>
          </a:p>
          <a:p>
            <a:r>
              <a:rPr lang="ru-RU" sz="1400" dirty="0" smtClean="0"/>
              <a:t>- планирует и осуществляет закупки;</a:t>
            </a:r>
          </a:p>
          <a:p>
            <a:r>
              <a:rPr lang="ru-RU" sz="1400" dirty="0" smtClean="0"/>
              <a:t>- осуществляет ведение бюджетного учета, составление и представление бюджетной отчетности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6694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>
            <a:endCxn id="4" idx="0"/>
          </p:cNvCxnSpPr>
          <p:nvPr/>
        </p:nvCxnSpPr>
        <p:spPr bwMode="auto">
          <a:xfrm>
            <a:off x="3777918" y="2704932"/>
            <a:ext cx="0" cy="2016224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692696"/>
            <a:ext cx="87849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Обеспечение заявок и исполнения контрактов при передаче полномочий </a:t>
            </a:r>
            <a:r>
              <a:rPr lang="ru-RU" sz="2600" b="1" i="1" dirty="0" err="1" smtClean="0"/>
              <a:t>госзаказчика</a:t>
            </a:r>
            <a:endParaRPr lang="ru-RU" sz="2600" b="1" i="1" dirty="0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2853349" y="3064972"/>
            <a:ext cx="1872208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Л/с для учета операций по переданным полномочиям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2841814" y="4721156"/>
            <a:ext cx="1872208" cy="158417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Л/с для учета операций со средствами,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поступающими во временное распоряжение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841814" y="1912844"/>
            <a:ext cx="1883743" cy="7920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Орган власти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6874262" y="1926099"/>
            <a:ext cx="1883743" cy="7920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БУ, АУ, ГУП</a:t>
            </a:r>
          </a:p>
        </p:txBody>
      </p:sp>
      <p:cxnSp>
        <p:nvCxnSpPr>
          <p:cNvPr id="10" name="Прямая со стрелкой 9"/>
          <p:cNvCxnSpPr>
            <a:stCxn id="7" idx="6"/>
            <a:endCxn id="8" idx="2"/>
          </p:cNvCxnSpPr>
          <p:nvPr/>
        </p:nvCxnSpPr>
        <p:spPr bwMode="auto">
          <a:xfrm>
            <a:off x="4725557" y="2308888"/>
            <a:ext cx="2148705" cy="1325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725557" y="2016500"/>
            <a:ext cx="2148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Соглашение о передаче полномочий</a:t>
            </a:r>
            <a:endParaRPr lang="ru-RU" sz="1600" dirty="0"/>
          </a:p>
        </p:txBody>
      </p:sp>
      <p:cxnSp>
        <p:nvCxnSpPr>
          <p:cNvPr id="14" name="Прямая соединительная линия 13"/>
          <p:cNvCxnSpPr>
            <a:stCxn id="8" idx="4"/>
          </p:cNvCxnSpPr>
          <p:nvPr/>
        </p:nvCxnSpPr>
        <p:spPr bwMode="auto">
          <a:xfrm flipH="1">
            <a:off x="7816133" y="2718187"/>
            <a:ext cx="1" cy="279505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 стрелкой 15"/>
          <p:cNvCxnSpPr>
            <a:endCxn id="4" idx="3"/>
          </p:cNvCxnSpPr>
          <p:nvPr/>
        </p:nvCxnSpPr>
        <p:spPr bwMode="auto">
          <a:xfrm flipH="1">
            <a:off x="4714022" y="5513244"/>
            <a:ext cx="31021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Загнутый угол 16"/>
          <p:cNvSpPr/>
          <p:nvPr/>
        </p:nvSpPr>
        <p:spPr bwMode="auto">
          <a:xfrm>
            <a:off x="6154182" y="3857060"/>
            <a:ext cx="2016224" cy="2228259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Документы, предусмотренные Порядком № 24н</a:t>
            </a:r>
          </a:p>
          <a:p>
            <a:pPr marL="0" marR="0" indent="0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6" charset="0"/>
                <a:cs typeface="Arial Unicode MS" pitchFamily="32" charset="0"/>
              </a:rPr>
              <a:t>+ решение (заверенная копия решения) о передаче полномочий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9526" y="3118396"/>
            <a:ext cx="24482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- обеспечение заявок на участие в определении поставщика (подрядчика, исполнителя)</a:t>
            </a:r>
          </a:p>
          <a:p>
            <a:r>
              <a:rPr lang="ru-RU" sz="1500" dirty="0" smtClean="0"/>
              <a:t>- обеспечение исполнения контрактов</a:t>
            </a:r>
            <a:endParaRPr lang="ru-RU" sz="1500" dirty="0"/>
          </a:p>
        </p:txBody>
      </p:sp>
      <p:sp>
        <p:nvSpPr>
          <p:cNvPr id="19" name="Стрелка углом вверх 18"/>
          <p:cNvSpPr/>
          <p:nvPr/>
        </p:nvSpPr>
        <p:spPr bwMode="auto">
          <a:xfrm rot="5400000">
            <a:off x="1545670" y="4725144"/>
            <a:ext cx="864096" cy="1008112"/>
          </a:xfrm>
          <a:prstGeom prst="bent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7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Изменение способа реализации капитальных вложений</a:t>
            </a:r>
            <a:endParaRPr lang="ru-RU" sz="2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 допускается: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осуществление бюджетных инвестиций в объекты, по которым принято решение о предоставлении субсидий (п. 7 ст. 78.2 БК РФ);</a:t>
            </a:r>
          </a:p>
          <a:p>
            <a:pPr marL="285750" indent="-285750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редоставление субсидий на осуществление капитальных вложений в объекты, по которым принято решение о подготовке и реализации бюджетных инвестиций</a:t>
            </a:r>
            <a:r>
              <a:rPr lang="en-US" dirty="0" smtClean="0"/>
              <a:t> (</a:t>
            </a:r>
            <a:r>
              <a:rPr lang="ru-RU" dirty="0" smtClean="0"/>
              <a:t>п. 6 ст. 79 БК РФ)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479008" y="3405773"/>
            <a:ext cx="1872208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Поправка в ст. 217 БК РФ</a:t>
            </a:r>
          </a:p>
        </p:txBody>
      </p:sp>
      <p:sp>
        <p:nvSpPr>
          <p:cNvPr id="6" name="Штриховая стрелка вправо 5"/>
          <p:cNvSpPr/>
          <p:nvPr/>
        </p:nvSpPr>
        <p:spPr bwMode="auto">
          <a:xfrm>
            <a:off x="2699792" y="3693805"/>
            <a:ext cx="792088" cy="576064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7" name="Загнутый угол 6"/>
          <p:cNvSpPr/>
          <p:nvPr/>
        </p:nvSpPr>
        <p:spPr bwMode="auto">
          <a:xfrm>
            <a:off x="3995936" y="2901717"/>
            <a:ext cx="4752528" cy="2160240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ru-RU" sz="1850" dirty="0" smtClean="0">
                <a:solidFill>
                  <a:schemeClr val="tx1"/>
                </a:solidFill>
                <a:latin typeface="Times New Roman" pitchFamily="16" charset="0"/>
                <a:cs typeface="Arial Unicode MS" pitchFamily="32" charset="0"/>
              </a:rPr>
              <a:t>Основание для внесения изменений в СБР:</a:t>
            </a:r>
          </a:p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перераспределение</a:t>
            </a:r>
            <a:r>
              <a:rPr kumimoji="0" lang="ru-RU" sz="18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БА в связи с изменением способа финансового обеспечения капитальных вложений </a:t>
            </a:r>
            <a:r>
              <a:rPr kumimoji="0" lang="ru-RU" sz="185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после внесения изменений в акты (решения) </a:t>
            </a:r>
            <a:r>
              <a:rPr kumimoji="0" lang="ru-RU" sz="18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о предоставлении субсидий либо о подготовке и реализации бюджетных инвестиций</a:t>
            </a:r>
            <a:endParaRPr kumimoji="0" lang="ru-RU" sz="18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53187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Требуются изменения в государственный контракт (договор), а также: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 сведения о принятом к учету бюджетном обязательстве;</a:t>
            </a:r>
          </a:p>
          <a:p>
            <a:pPr marL="285750" indent="-285750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 реестр контрактов, заключенных заказчиками</a:t>
            </a:r>
          </a:p>
          <a:p>
            <a:endParaRPr lang="ru-RU" dirty="0"/>
          </a:p>
        </p:txBody>
      </p:sp>
      <p:sp>
        <p:nvSpPr>
          <p:cNvPr id="9" name="Выгнутая вправо стрелка 8"/>
          <p:cNvSpPr/>
          <p:nvPr/>
        </p:nvSpPr>
        <p:spPr bwMode="auto">
          <a:xfrm>
            <a:off x="8028384" y="5733256"/>
            <a:ext cx="576064" cy="720080"/>
          </a:xfrm>
          <a:prstGeom prst="curvedLeftArrow">
            <a:avLst>
              <a:gd name="adj1" fmla="val 25000"/>
              <a:gd name="adj2" fmla="val 625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83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13603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Учет сведений об обязательстве </a:t>
            </a:r>
            <a:r>
              <a:rPr lang="en-US" sz="2600" b="1" i="1" dirty="0" smtClean="0"/>
              <a:t>[1]</a:t>
            </a:r>
            <a:endParaRPr lang="ru-RU" sz="2600" b="1" i="1" dirty="0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3059832" y="1412777"/>
            <a:ext cx="2736304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Договор ГУП,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 оплачиваемый с расчетного счета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cxnSp>
        <p:nvCxnSpPr>
          <p:cNvPr id="5" name="Прямая соединительная линия 4"/>
          <p:cNvCxnSpPr>
            <a:stCxn id="3" idx="3"/>
          </p:cNvCxnSpPr>
          <p:nvPr/>
        </p:nvCxnSpPr>
        <p:spPr bwMode="auto">
          <a:xfrm>
            <a:off x="5796136" y="1988841"/>
            <a:ext cx="144016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1619672" y="1988841"/>
            <a:ext cx="144016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 bwMode="auto">
          <a:xfrm>
            <a:off x="467544" y="1556792"/>
            <a:ext cx="2160240" cy="8640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Субсидия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6228184" y="1556793"/>
            <a:ext cx="2710024" cy="8640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Передача полномочий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440992"/>
              </p:ext>
            </p:extLst>
          </p:nvPr>
        </p:nvGraphicFramePr>
        <p:xfrm>
          <a:off x="185280" y="2774933"/>
          <a:ext cx="8856984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2288"/>
                <a:gridCol w="2376264"/>
                <a:gridCol w="3888432"/>
              </a:tblGrid>
              <a:tr h="32651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Реквизит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Субсидия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Передача полномочий</a:t>
                      </a:r>
                      <a:endParaRPr lang="ru-RU" b="1" dirty="0"/>
                    </a:p>
                  </a:txBody>
                  <a:tcPr/>
                </a:tc>
              </a:tr>
              <a:tr h="30578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 заказчика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 ГУП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Наименование органа власти</a:t>
                      </a:r>
                      <a:endParaRPr lang="ru-RU" sz="1600" dirty="0"/>
                    </a:p>
                  </a:txBody>
                  <a:tcPr/>
                </a:tc>
              </a:tr>
              <a:tr h="51698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Раздел </a:t>
                      </a:r>
                      <a:r>
                        <a:rPr lang="en-US" sz="1600" dirty="0" smtClean="0"/>
                        <a:t>I </a:t>
                      </a:r>
                      <a:r>
                        <a:rPr lang="ru-RU" sz="1600" dirty="0" smtClean="0"/>
                        <a:t>«за счет бюджетных средств»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заполняется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КБК</a:t>
                      </a:r>
                      <a:r>
                        <a:rPr lang="ru-RU" sz="1600" baseline="0" dirty="0" smtClean="0"/>
                        <a:t> и суммы планируемых кассовых выплат</a:t>
                      </a:r>
                      <a:endParaRPr lang="ru-RU" sz="1600" dirty="0"/>
                    </a:p>
                  </a:txBody>
                  <a:tcPr/>
                </a:tc>
              </a:tr>
              <a:tr h="117002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Раздел </a:t>
                      </a:r>
                      <a:r>
                        <a:rPr lang="en-US" sz="1600" dirty="0" smtClean="0"/>
                        <a:t>II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ru-RU" sz="1600" baseline="0" dirty="0" smtClean="0"/>
                        <a:t>«за счет внебюджетных средств»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КОСГУ и суммы планируемых выплат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/>
                        <a:t>Выплаты с р/с: </a:t>
                      </a:r>
                    </a:p>
                    <a:p>
                      <a:r>
                        <a:rPr lang="ru-RU" sz="1600" baseline="0" dirty="0" smtClean="0"/>
                        <a:t>- производились либо будут производиться – суммы выплат;</a:t>
                      </a:r>
                    </a:p>
                    <a:p>
                      <a:r>
                        <a:rPr lang="ru-RU" sz="1600" baseline="0" dirty="0" smtClean="0"/>
                        <a:t>- не производились или не будут производиться – не заполняется</a:t>
                      </a:r>
                      <a:endParaRPr lang="ru-RU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045507" y="2321315"/>
            <a:ext cx="100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договор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972979" y="2339588"/>
            <a:ext cx="137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/>
              <a:t>госконтракт</a:t>
            </a:r>
            <a:endParaRPr lang="ru-RU" b="1" dirty="0"/>
          </a:p>
        </p:txBody>
      </p:sp>
      <p:sp>
        <p:nvSpPr>
          <p:cNvPr id="26" name="Стрелка вниз 25"/>
          <p:cNvSpPr/>
          <p:nvPr/>
        </p:nvSpPr>
        <p:spPr bwMode="auto">
          <a:xfrm>
            <a:off x="6468923" y="5301208"/>
            <a:ext cx="1008112" cy="57606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3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 Unicode MS" pitchFamily="3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94991" y="5877272"/>
            <a:ext cx="4355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Учет бюджетного обязательства в неисполненной части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49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Изменение сведений об обязательстве </a:t>
            </a:r>
            <a:r>
              <a:rPr lang="en-US" sz="2600" b="1" i="1" dirty="0" smtClean="0"/>
              <a:t>[1]</a:t>
            </a:r>
            <a:endParaRPr lang="ru-RU" sz="2600" b="1" i="1" dirty="0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3059832" y="3573016"/>
            <a:ext cx="2160240" cy="1008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Субсидия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6732240" y="3573016"/>
            <a:ext cx="2088232" cy="1008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Передача полномочий</a:t>
            </a:r>
          </a:p>
        </p:txBody>
      </p:sp>
      <p:cxnSp>
        <p:nvCxnSpPr>
          <p:cNvPr id="6" name="Прямая со стрелкой 5"/>
          <p:cNvCxnSpPr>
            <a:stCxn id="3" idx="3"/>
            <a:endCxn id="4" idx="1"/>
          </p:cNvCxnSpPr>
          <p:nvPr/>
        </p:nvCxnSpPr>
        <p:spPr bwMode="auto">
          <a:xfrm>
            <a:off x="5220072" y="4077072"/>
            <a:ext cx="151216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7032" y="202753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Реестр контрактов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9560" y="4869160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Сведения о принятом бюджетном обязательстве</a:t>
            </a:r>
            <a:endParaRPr lang="ru-RU" sz="24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2419800" y="1484784"/>
            <a:ext cx="0" cy="495403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 bwMode="auto">
          <a:xfrm flipH="1">
            <a:off x="395536" y="3306615"/>
            <a:ext cx="8424936" cy="2874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 bwMode="auto">
          <a:xfrm flipH="1">
            <a:off x="395536" y="4755131"/>
            <a:ext cx="8424936" cy="2874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1800" y="1838919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наименование заказчика (БУ, АУ, ГУП на орган власти)</a:t>
            </a:r>
          </a:p>
          <a:p>
            <a:r>
              <a:rPr lang="ru-RU" dirty="0" smtClean="0"/>
              <a:t>- источник финансирования (внебюджетные средства на средства соответствующего бюджета)</a:t>
            </a:r>
          </a:p>
          <a:p>
            <a:r>
              <a:rPr lang="ru-RU" dirty="0" smtClean="0"/>
              <a:t>- сведения об исполнении контракта (кассовые выплаты)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71800" y="5223933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Учет бюджетного обязательства в неисполненной части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886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/>
              <a:t>Изменение сведений об обязательстве </a:t>
            </a:r>
            <a:r>
              <a:rPr lang="en-US" sz="2600" b="1" i="1" dirty="0" smtClean="0"/>
              <a:t>[1]</a:t>
            </a:r>
            <a:endParaRPr lang="ru-RU" sz="2600" b="1" i="1" dirty="0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6651056" y="3574763"/>
            <a:ext cx="2160240" cy="1008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Субсидия</a:t>
            </a: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3203848" y="3572348"/>
            <a:ext cx="2088232" cy="10081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cs typeface="Arial Unicode MS" pitchFamily="32" charset="0"/>
              </a:rPr>
              <a:t>Передача полномочий</a:t>
            </a:r>
          </a:p>
        </p:txBody>
      </p:sp>
      <p:cxnSp>
        <p:nvCxnSpPr>
          <p:cNvPr id="5" name="Прямая со стрелкой 4"/>
          <p:cNvCxnSpPr>
            <a:stCxn id="4" idx="3"/>
            <a:endCxn id="3" idx="1"/>
          </p:cNvCxnSpPr>
          <p:nvPr/>
        </p:nvCxnSpPr>
        <p:spPr bwMode="auto">
          <a:xfrm>
            <a:off x="5292080" y="4076404"/>
            <a:ext cx="1358976" cy="241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7032" y="202753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Реестр контрактов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9560" y="4869160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Сведения о принятом бюджетном обязательстве</a:t>
            </a:r>
            <a:endParaRPr lang="ru-RU" sz="24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2419800" y="1484784"/>
            <a:ext cx="0" cy="495403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 bwMode="auto">
          <a:xfrm flipH="1">
            <a:off x="395536" y="3306615"/>
            <a:ext cx="8424936" cy="2874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 bwMode="auto">
          <a:xfrm flipH="1">
            <a:off x="395536" y="4755131"/>
            <a:ext cx="8424936" cy="28746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9816" y="1844824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наименование заказчика (орган власти на </a:t>
            </a:r>
            <a:r>
              <a:rPr lang="ru-RU" dirty="0"/>
              <a:t>БУ, АУ, ГУП </a:t>
            </a:r>
            <a:r>
              <a:rPr lang="ru-RU" dirty="0" smtClean="0"/>
              <a:t>)</a:t>
            </a:r>
          </a:p>
          <a:p>
            <a:r>
              <a:rPr lang="ru-RU" dirty="0" smtClean="0"/>
              <a:t>- источник финансирования (средства соответствующего бюджета на </a:t>
            </a:r>
            <a:r>
              <a:rPr lang="ru-RU" dirty="0"/>
              <a:t>внебюджетные </a:t>
            </a:r>
            <a:r>
              <a:rPr lang="ru-RU" dirty="0" smtClean="0"/>
              <a:t>средства)</a:t>
            </a:r>
          </a:p>
          <a:p>
            <a:r>
              <a:rPr lang="ru-RU" dirty="0"/>
              <a:t>- сведения об исполнении контракта (кассовые выплаты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5223933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Изменение информации о принятом к учету бюджетном обязательстве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145409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шаблон МФ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3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new_shablon">
  <a:themeElements>
    <a:clrScheme name="">
      <a:dk1>
        <a:srgbClr val="003864"/>
      </a:dk1>
      <a:lt1>
        <a:srgbClr val="E6E6EB"/>
      </a:lt1>
      <a:dk2>
        <a:srgbClr val="0095CE"/>
      </a:dk2>
      <a:lt2>
        <a:srgbClr val="E6E6EB"/>
      </a:lt2>
      <a:accent1>
        <a:srgbClr val="005F9C"/>
      </a:accent1>
      <a:accent2>
        <a:srgbClr val="ED1B2E"/>
      </a:accent2>
      <a:accent3>
        <a:srgbClr val="F0F0F3"/>
      </a:accent3>
      <a:accent4>
        <a:srgbClr val="002E54"/>
      </a:accent4>
      <a:accent5>
        <a:srgbClr val="AAB6CB"/>
      </a:accent5>
      <a:accent6>
        <a:srgbClr val="D71729"/>
      </a:accent6>
      <a:hlink>
        <a:srgbClr val="CCCCFF"/>
      </a:hlink>
      <a:folHlink>
        <a:srgbClr val="808080"/>
      </a:folHlink>
    </a:clrScheme>
    <a:fontScheme name="new_shabl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w_shabl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_shablon 13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9900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8A00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14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15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2E07D3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DAAE6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_shablon 16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003864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AAEB8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9900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8A00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2E07D3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DAAE6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003864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AAEB8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3864"/>
    </a:dk1>
    <a:lt1>
      <a:srgbClr val="E6E6EB"/>
    </a:lt1>
    <a:dk2>
      <a:srgbClr val="0095CE"/>
    </a:dk2>
    <a:lt2>
      <a:srgbClr val="E6E6EB"/>
    </a:lt2>
    <a:accent1>
      <a:srgbClr val="005F9C"/>
    </a:accent1>
    <a:accent2>
      <a:srgbClr val="ED1B2E"/>
    </a:accent2>
    <a:accent3>
      <a:srgbClr val="F0F0F3"/>
    </a:accent3>
    <a:accent4>
      <a:srgbClr val="002E54"/>
    </a:accent4>
    <a:accent5>
      <a:srgbClr val="AAB6CB"/>
    </a:accent5>
    <a:accent6>
      <a:srgbClr val="D71729"/>
    </a:accent6>
    <a:hlink>
      <a:srgbClr val="FFD50C"/>
    </a:hlink>
    <a:folHlink>
      <a:srgbClr val="19933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11600</TotalTime>
  <Words>1201</Words>
  <Application>Microsoft Office PowerPoint</Application>
  <PresentationFormat>Экран (4:3)</PresentationFormat>
  <Paragraphs>197</Paragraphs>
  <Slides>14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Arial Unicode MS</vt:lpstr>
      <vt:lpstr>Arial</vt:lpstr>
      <vt:lpstr>Calibri</vt:lpstr>
      <vt:lpstr>FreeSet</vt:lpstr>
      <vt:lpstr>Symbol</vt:lpstr>
      <vt:lpstr>Tahoma</vt:lpstr>
      <vt:lpstr>Times New Roman</vt:lpstr>
      <vt:lpstr>Wingdings</vt:lpstr>
      <vt:lpstr>Специальное оформление</vt:lpstr>
      <vt:lpstr>1_Специальное оформление</vt:lpstr>
      <vt:lpstr>шаблон МФ</vt:lpstr>
      <vt:lpstr>new_shablon</vt:lpstr>
      <vt:lpstr>Оформление по умолчанию</vt:lpstr>
      <vt:lpstr>Photo Editor Photo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БАРАШКИН ИГОРЬ ВИКТОРОВИЧ</dc:creator>
  <cp:lastModifiedBy>ВКС</cp:lastModifiedBy>
  <cp:revision>390</cp:revision>
  <cp:lastPrinted>2014-09-09T04:57:41Z</cp:lastPrinted>
  <dcterms:created xsi:type="dcterms:W3CDTF">2012-02-09T16:39:19Z</dcterms:created>
  <dcterms:modified xsi:type="dcterms:W3CDTF">2014-09-09T05:30:35Z</dcterms:modified>
</cp:coreProperties>
</file>