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2"/>
  </p:notesMasterIdLst>
  <p:sldIdLst>
    <p:sldId id="314" r:id="rId2"/>
    <p:sldId id="326" r:id="rId3"/>
    <p:sldId id="327" r:id="rId4"/>
    <p:sldId id="328" r:id="rId5"/>
    <p:sldId id="335" r:id="rId6"/>
    <p:sldId id="336" r:id="rId7"/>
    <p:sldId id="329" r:id="rId8"/>
    <p:sldId id="330" r:id="rId9"/>
    <p:sldId id="334" r:id="rId10"/>
    <p:sldId id="333" r:id="rId11"/>
  </p:sldIdLst>
  <p:sldSz cx="9144000" cy="6858000" type="screen4x3"/>
  <p:notesSz cx="6858000" cy="9144000"/>
  <p:defaultTextStyle>
    <a:defPPr>
      <a:defRPr lang="ru-RU"/>
    </a:defPPr>
    <a:lvl1pPr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839C"/>
    <a:srgbClr val="CF29C7"/>
    <a:srgbClr val="2FFF8D"/>
    <a:srgbClr val="FFFF00"/>
    <a:srgbClr val="FFA1B5"/>
    <a:srgbClr val="03C8EF"/>
    <a:srgbClr val="092B89"/>
    <a:srgbClr val="E54D71"/>
    <a:srgbClr val="FF6600"/>
    <a:srgbClr val="1D1D1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6" autoAdjust="0"/>
    <p:restoredTop sz="97002" autoAdjust="0"/>
  </p:normalViewPr>
  <p:slideViewPr>
    <p:cSldViewPr snapToGrid="0">
      <p:cViewPr varScale="1">
        <p:scale>
          <a:sx n="116" d="100"/>
          <a:sy n="116" d="100"/>
        </p:scale>
        <p:origin x="-1494" y="-114"/>
      </p:cViewPr>
      <p:guideLst>
        <p:guide orient="horz" pos="3197"/>
        <p:guide orient="horz" pos="1162"/>
        <p:guide pos="3696"/>
        <p:guide pos="4921"/>
        <p:guide pos="839"/>
        <p:guide pos="1474"/>
        <p:guide pos="5012"/>
        <p:guide pos="748"/>
      </p:guideLst>
    </p:cSldViewPr>
  </p:slideViewPr>
  <p:outlineViewPr>
    <p:cViewPr>
      <p:scale>
        <a:sx n="33" d="100"/>
        <a:sy n="33" d="100"/>
      </p:scale>
      <p:origin x="0" y="798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CC3234-080A-43CA-A140-AE13C8D0CA71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D86F7F3-77FA-4CF2-AA1A-328CA928D69D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Проверка учетных данных</a:t>
          </a:r>
          <a:endParaRPr lang="ru-RU" dirty="0"/>
        </a:p>
      </dgm:t>
    </dgm:pt>
    <dgm:pt modelId="{497123ED-B381-470D-BE35-5411D622415D}" type="parTrans" cxnId="{E8123B7D-FCC1-414E-A73A-A6B17CCB5261}">
      <dgm:prSet/>
      <dgm:spPr/>
      <dgm:t>
        <a:bodyPr/>
        <a:lstStyle/>
        <a:p>
          <a:endParaRPr lang="ru-RU"/>
        </a:p>
      </dgm:t>
    </dgm:pt>
    <dgm:pt modelId="{AD7E84C4-22CD-462B-841F-A5B9F3CF0665}" type="sibTrans" cxnId="{E8123B7D-FCC1-414E-A73A-A6B17CCB5261}">
      <dgm:prSet/>
      <dgm:spPr/>
      <dgm:t>
        <a:bodyPr/>
        <a:lstStyle/>
        <a:p>
          <a:endParaRPr lang="ru-RU"/>
        </a:p>
      </dgm:t>
    </dgm:pt>
    <dgm:pt modelId="{FF223401-3656-4A3A-B1F3-4B6CA6B55C1C}">
      <dgm:prSet phldrT="[Текст]"/>
      <dgm:spPr>
        <a:solidFill>
          <a:srgbClr val="2A8D9C"/>
        </a:solidFill>
      </dgm:spPr>
      <dgm:t>
        <a:bodyPr/>
        <a:lstStyle/>
        <a:p>
          <a:r>
            <a:rPr lang="ru-RU" dirty="0" smtClean="0"/>
            <a:t>Комплексное тестирование</a:t>
          </a:r>
          <a:endParaRPr lang="ru-RU" dirty="0"/>
        </a:p>
      </dgm:t>
    </dgm:pt>
    <dgm:pt modelId="{F1CA3BD0-2582-48AB-B7AD-3C03D36760E9}" type="parTrans" cxnId="{6FD7B4AA-5998-44E9-B0E3-337DED7A9275}">
      <dgm:prSet/>
      <dgm:spPr/>
      <dgm:t>
        <a:bodyPr/>
        <a:lstStyle/>
        <a:p>
          <a:endParaRPr lang="ru-RU"/>
        </a:p>
      </dgm:t>
    </dgm:pt>
    <dgm:pt modelId="{0052D352-36D0-40CC-AD92-6118ECD5E88E}" type="sibTrans" cxnId="{6FD7B4AA-5998-44E9-B0E3-337DED7A9275}">
      <dgm:prSet/>
      <dgm:spPr/>
      <dgm:t>
        <a:bodyPr/>
        <a:lstStyle/>
        <a:p>
          <a:endParaRPr lang="ru-RU"/>
        </a:p>
      </dgm:t>
    </dgm:pt>
    <dgm:pt modelId="{F6411192-7F99-4FE8-879C-046712E6F2A7}">
      <dgm:prSet phldrT="[Текст]"/>
      <dgm:spPr/>
      <dgm:t>
        <a:bodyPr/>
        <a:lstStyle/>
        <a:p>
          <a:r>
            <a:rPr lang="ru-RU" dirty="0" smtClean="0"/>
            <a:t>Детальное планирование</a:t>
          </a:r>
          <a:endParaRPr lang="ru-RU" dirty="0"/>
        </a:p>
      </dgm:t>
    </dgm:pt>
    <dgm:pt modelId="{A9EC01E1-542B-46A2-8BD2-E0BAAB3EB85D}" type="parTrans" cxnId="{7FEDBEF8-9137-4129-96E0-5576142B1440}">
      <dgm:prSet/>
      <dgm:spPr/>
      <dgm:t>
        <a:bodyPr/>
        <a:lstStyle/>
        <a:p>
          <a:endParaRPr lang="ru-RU"/>
        </a:p>
      </dgm:t>
    </dgm:pt>
    <dgm:pt modelId="{4E0E7B0D-F064-459A-A6A7-DC8E27721D50}" type="sibTrans" cxnId="{7FEDBEF8-9137-4129-96E0-5576142B1440}">
      <dgm:prSet/>
      <dgm:spPr/>
      <dgm:t>
        <a:bodyPr/>
        <a:lstStyle/>
        <a:p>
          <a:endParaRPr lang="ru-RU"/>
        </a:p>
      </dgm:t>
    </dgm:pt>
    <dgm:pt modelId="{78ADD646-33D8-4274-9A0F-0742860A22FF}">
      <dgm:prSet phldrT="[Текст]"/>
      <dgm:spPr>
        <a:solidFill>
          <a:srgbClr val="FFA1B5"/>
        </a:solidFill>
      </dgm:spPr>
      <dgm:t>
        <a:bodyPr/>
        <a:lstStyle/>
        <a:p>
          <a:r>
            <a:rPr lang="ru-RU" dirty="0" smtClean="0"/>
            <a:t>Координация</a:t>
          </a:r>
          <a:endParaRPr lang="ru-RU" dirty="0"/>
        </a:p>
      </dgm:t>
    </dgm:pt>
    <dgm:pt modelId="{8D278F3A-5F7E-4BDA-9A22-6D9FA7C86AF9}" type="parTrans" cxnId="{827B0658-B75A-4677-8D80-F94C20C37380}">
      <dgm:prSet/>
      <dgm:spPr/>
      <dgm:t>
        <a:bodyPr/>
        <a:lstStyle/>
        <a:p>
          <a:endParaRPr lang="ru-RU"/>
        </a:p>
      </dgm:t>
    </dgm:pt>
    <dgm:pt modelId="{71068CDC-4750-4E62-A57E-F859303D4CF6}" type="sibTrans" cxnId="{827B0658-B75A-4677-8D80-F94C20C37380}">
      <dgm:prSet/>
      <dgm:spPr/>
      <dgm:t>
        <a:bodyPr/>
        <a:lstStyle/>
        <a:p>
          <a:endParaRPr lang="ru-RU"/>
        </a:p>
      </dgm:t>
    </dgm:pt>
    <dgm:pt modelId="{60D4F379-E479-47B5-9034-06EC74DFB2D8}">
      <dgm:prSet phldrT="[Текст]"/>
      <dgm:spPr>
        <a:solidFill>
          <a:srgbClr val="CF29C7"/>
        </a:solidFill>
      </dgm:spPr>
      <dgm:t>
        <a:bodyPr/>
        <a:lstStyle/>
        <a:p>
          <a:r>
            <a:rPr lang="ru-RU" dirty="0" smtClean="0"/>
            <a:t>Контроль</a:t>
          </a:r>
          <a:endParaRPr lang="ru-RU" dirty="0"/>
        </a:p>
      </dgm:t>
    </dgm:pt>
    <dgm:pt modelId="{9E5DA71E-2D12-427F-B8ED-3247F918909A}" type="parTrans" cxnId="{113494B2-18D7-443B-BF31-CB5397002A5C}">
      <dgm:prSet/>
      <dgm:spPr/>
      <dgm:t>
        <a:bodyPr/>
        <a:lstStyle/>
        <a:p>
          <a:endParaRPr lang="ru-RU"/>
        </a:p>
      </dgm:t>
    </dgm:pt>
    <dgm:pt modelId="{68C01D39-BDD6-4AEE-B438-DB67C16A8786}" type="sibTrans" cxnId="{113494B2-18D7-443B-BF31-CB5397002A5C}">
      <dgm:prSet/>
      <dgm:spPr/>
      <dgm:t>
        <a:bodyPr/>
        <a:lstStyle/>
        <a:p>
          <a:endParaRPr lang="ru-RU"/>
        </a:p>
      </dgm:t>
    </dgm:pt>
    <dgm:pt modelId="{9D577EEC-58C0-42FF-8A5A-795F4624F6E9}">
      <dgm:prSet phldrT="[Текст]"/>
      <dgm:spPr>
        <a:solidFill>
          <a:srgbClr val="2A8D9C"/>
        </a:solidFill>
      </dgm:spPr>
      <dgm:t>
        <a:bodyPr/>
        <a:lstStyle/>
        <a:p>
          <a:r>
            <a:rPr lang="ru-RU" dirty="0" smtClean="0"/>
            <a:t>Реализация доработок</a:t>
          </a:r>
          <a:endParaRPr lang="ru-RU" dirty="0"/>
        </a:p>
      </dgm:t>
    </dgm:pt>
    <dgm:pt modelId="{E0169171-F955-4DDD-BA0D-BCEFE2F3942C}" type="parTrans" cxnId="{E0E9F377-C75A-446C-A381-267CAC23E461}">
      <dgm:prSet/>
      <dgm:spPr/>
      <dgm:t>
        <a:bodyPr/>
        <a:lstStyle/>
        <a:p>
          <a:endParaRPr lang="ru-RU"/>
        </a:p>
      </dgm:t>
    </dgm:pt>
    <dgm:pt modelId="{6CF788BC-4ECF-482C-A1D4-21AD77ABE8FF}" type="sibTrans" cxnId="{E0E9F377-C75A-446C-A381-267CAC23E461}">
      <dgm:prSet/>
      <dgm:spPr/>
      <dgm:t>
        <a:bodyPr/>
        <a:lstStyle/>
        <a:p>
          <a:endParaRPr lang="ru-RU"/>
        </a:p>
      </dgm:t>
    </dgm:pt>
    <dgm:pt modelId="{9C52CF6E-547E-4897-9E50-C0DC39B529D3}" type="pres">
      <dgm:prSet presAssocID="{0ACC3234-080A-43CA-A140-AE13C8D0CA7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C8F3AE-5FC7-40DE-B2E8-4BCF570F6D0D}" type="pres">
      <dgm:prSet presAssocID="{9D86F7F3-77FA-4CF2-AA1A-328CA928D69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F53CF-2F0E-4CC0-98C0-A238D0EE6F24}" type="pres">
      <dgm:prSet presAssocID="{AD7E84C4-22CD-462B-841F-A5B9F3CF0665}" presName="sibTrans" presStyleCnt="0"/>
      <dgm:spPr/>
    </dgm:pt>
    <dgm:pt modelId="{7675B9E9-A68B-441A-B7B2-2ED540E0FC61}" type="pres">
      <dgm:prSet presAssocID="{FF223401-3656-4A3A-B1F3-4B6CA6B55C1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03998B-0FB1-4341-93E1-6251CCDA10E0}" type="pres">
      <dgm:prSet presAssocID="{0052D352-36D0-40CC-AD92-6118ECD5E88E}" presName="sibTrans" presStyleCnt="0"/>
      <dgm:spPr/>
    </dgm:pt>
    <dgm:pt modelId="{42636150-DD45-49F4-B99F-780F33365292}" type="pres">
      <dgm:prSet presAssocID="{9D577EEC-58C0-42FF-8A5A-795F4624F6E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629F9-21EA-4094-A33C-5376AFCE16FF}" type="pres">
      <dgm:prSet presAssocID="{6CF788BC-4ECF-482C-A1D4-21AD77ABE8FF}" presName="sibTrans" presStyleCnt="0"/>
      <dgm:spPr/>
    </dgm:pt>
    <dgm:pt modelId="{35706B0A-491F-4928-99EA-25D35CEC4AE2}" type="pres">
      <dgm:prSet presAssocID="{F6411192-7F99-4FE8-879C-046712E6F2A7}" presName="node" presStyleLbl="node1" presStyleIdx="3" presStyleCnt="6" custLinFactNeighborX="53952" custLinFactNeighborY="1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372D5-D36D-47B0-83C7-5927674158B4}" type="pres">
      <dgm:prSet presAssocID="{4E0E7B0D-F064-459A-A6A7-DC8E27721D50}" presName="sibTrans" presStyleCnt="0"/>
      <dgm:spPr/>
    </dgm:pt>
    <dgm:pt modelId="{B89FDF6C-9A6F-4BAC-937B-65678A0F21E2}" type="pres">
      <dgm:prSet presAssocID="{78ADD646-33D8-4274-9A0F-0742860A22FF}" presName="node" presStyleLbl="node1" presStyleIdx="4" presStyleCnt="6" custScaleX="102580" custLinFactNeighborX="-4291" custLinFactNeighborY="3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F6A885-BD62-4066-AB14-383F64AF57D8}" type="pres">
      <dgm:prSet presAssocID="{71068CDC-4750-4E62-A57E-F859303D4CF6}" presName="sibTrans" presStyleCnt="0"/>
      <dgm:spPr/>
    </dgm:pt>
    <dgm:pt modelId="{D9CF9D80-6353-456C-8D91-F75C8E5BBC7C}" type="pres">
      <dgm:prSet presAssocID="{60D4F379-E479-47B5-9034-06EC74DFB2D8}" presName="node" presStyleLbl="node1" presStyleIdx="5" presStyleCnt="6" custLinFactNeighborX="-1412" custLinFactNeighborY="1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E9F377-C75A-446C-A381-267CAC23E461}" srcId="{0ACC3234-080A-43CA-A140-AE13C8D0CA71}" destId="{9D577EEC-58C0-42FF-8A5A-795F4624F6E9}" srcOrd="2" destOrd="0" parTransId="{E0169171-F955-4DDD-BA0D-BCEFE2F3942C}" sibTransId="{6CF788BC-4ECF-482C-A1D4-21AD77ABE8FF}"/>
    <dgm:cxn modelId="{66F4F937-B425-438E-8A35-D636ABA4E7C6}" type="presOf" srcId="{F6411192-7F99-4FE8-879C-046712E6F2A7}" destId="{35706B0A-491F-4928-99EA-25D35CEC4AE2}" srcOrd="0" destOrd="0" presId="urn:microsoft.com/office/officeart/2005/8/layout/default"/>
    <dgm:cxn modelId="{E2203914-487C-4699-A2A3-646EE9B3F759}" type="presOf" srcId="{9D577EEC-58C0-42FF-8A5A-795F4624F6E9}" destId="{42636150-DD45-49F4-B99F-780F33365292}" srcOrd="0" destOrd="0" presId="urn:microsoft.com/office/officeart/2005/8/layout/default"/>
    <dgm:cxn modelId="{6FD7B4AA-5998-44E9-B0E3-337DED7A9275}" srcId="{0ACC3234-080A-43CA-A140-AE13C8D0CA71}" destId="{FF223401-3656-4A3A-B1F3-4B6CA6B55C1C}" srcOrd="1" destOrd="0" parTransId="{F1CA3BD0-2582-48AB-B7AD-3C03D36760E9}" sibTransId="{0052D352-36D0-40CC-AD92-6118ECD5E88E}"/>
    <dgm:cxn modelId="{113494B2-18D7-443B-BF31-CB5397002A5C}" srcId="{0ACC3234-080A-43CA-A140-AE13C8D0CA71}" destId="{60D4F379-E479-47B5-9034-06EC74DFB2D8}" srcOrd="5" destOrd="0" parTransId="{9E5DA71E-2D12-427F-B8ED-3247F918909A}" sibTransId="{68C01D39-BDD6-4AEE-B438-DB67C16A8786}"/>
    <dgm:cxn modelId="{827B0658-B75A-4677-8D80-F94C20C37380}" srcId="{0ACC3234-080A-43CA-A140-AE13C8D0CA71}" destId="{78ADD646-33D8-4274-9A0F-0742860A22FF}" srcOrd="4" destOrd="0" parTransId="{8D278F3A-5F7E-4BDA-9A22-6D9FA7C86AF9}" sibTransId="{71068CDC-4750-4E62-A57E-F859303D4CF6}"/>
    <dgm:cxn modelId="{7FEDBEF8-9137-4129-96E0-5576142B1440}" srcId="{0ACC3234-080A-43CA-A140-AE13C8D0CA71}" destId="{F6411192-7F99-4FE8-879C-046712E6F2A7}" srcOrd="3" destOrd="0" parTransId="{A9EC01E1-542B-46A2-8BD2-E0BAAB3EB85D}" sibTransId="{4E0E7B0D-F064-459A-A6A7-DC8E27721D50}"/>
    <dgm:cxn modelId="{E8123B7D-FCC1-414E-A73A-A6B17CCB5261}" srcId="{0ACC3234-080A-43CA-A140-AE13C8D0CA71}" destId="{9D86F7F3-77FA-4CF2-AA1A-328CA928D69D}" srcOrd="0" destOrd="0" parTransId="{497123ED-B381-470D-BE35-5411D622415D}" sibTransId="{AD7E84C4-22CD-462B-841F-A5B9F3CF0665}"/>
    <dgm:cxn modelId="{A6F87F19-E07B-4974-8908-5AFAD6D2DDAC}" type="presOf" srcId="{9D86F7F3-77FA-4CF2-AA1A-328CA928D69D}" destId="{45C8F3AE-5FC7-40DE-B2E8-4BCF570F6D0D}" srcOrd="0" destOrd="0" presId="urn:microsoft.com/office/officeart/2005/8/layout/default"/>
    <dgm:cxn modelId="{D02977B4-0A65-45E0-A25D-3F82B09A82D3}" type="presOf" srcId="{0ACC3234-080A-43CA-A140-AE13C8D0CA71}" destId="{9C52CF6E-547E-4897-9E50-C0DC39B529D3}" srcOrd="0" destOrd="0" presId="urn:microsoft.com/office/officeart/2005/8/layout/default"/>
    <dgm:cxn modelId="{49D8C25E-CB7E-44BC-BA60-937370651752}" type="presOf" srcId="{FF223401-3656-4A3A-B1F3-4B6CA6B55C1C}" destId="{7675B9E9-A68B-441A-B7B2-2ED540E0FC61}" srcOrd="0" destOrd="0" presId="urn:microsoft.com/office/officeart/2005/8/layout/default"/>
    <dgm:cxn modelId="{0458C04F-B28B-4216-8C16-ADE345E2E10F}" type="presOf" srcId="{60D4F379-E479-47B5-9034-06EC74DFB2D8}" destId="{D9CF9D80-6353-456C-8D91-F75C8E5BBC7C}" srcOrd="0" destOrd="0" presId="urn:microsoft.com/office/officeart/2005/8/layout/default"/>
    <dgm:cxn modelId="{9695948C-C859-4C85-8839-A0B91E9FF8B5}" type="presOf" srcId="{78ADD646-33D8-4274-9A0F-0742860A22FF}" destId="{B89FDF6C-9A6F-4BAC-937B-65678A0F21E2}" srcOrd="0" destOrd="0" presId="urn:microsoft.com/office/officeart/2005/8/layout/default"/>
    <dgm:cxn modelId="{1A056CC1-DB6D-4DC5-B4E5-F5789EF8D148}" type="presParOf" srcId="{9C52CF6E-547E-4897-9E50-C0DC39B529D3}" destId="{45C8F3AE-5FC7-40DE-B2E8-4BCF570F6D0D}" srcOrd="0" destOrd="0" presId="urn:microsoft.com/office/officeart/2005/8/layout/default"/>
    <dgm:cxn modelId="{E68951A7-145E-4269-ABA7-0E6F78D60D81}" type="presParOf" srcId="{9C52CF6E-547E-4897-9E50-C0DC39B529D3}" destId="{DA0F53CF-2F0E-4CC0-98C0-A238D0EE6F24}" srcOrd="1" destOrd="0" presId="urn:microsoft.com/office/officeart/2005/8/layout/default"/>
    <dgm:cxn modelId="{738A0384-6D7C-4F90-93BB-86BC5F286EEC}" type="presParOf" srcId="{9C52CF6E-547E-4897-9E50-C0DC39B529D3}" destId="{7675B9E9-A68B-441A-B7B2-2ED540E0FC61}" srcOrd="2" destOrd="0" presId="urn:microsoft.com/office/officeart/2005/8/layout/default"/>
    <dgm:cxn modelId="{3DDC67BB-3C2F-497C-AACB-C0994E17A73F}" type="presParOf" srcId="{9C52CF6E-547E-4897-9E50-C0DC39B529D3}" destId="{1B03998B-0FB1-4341-93E1-6251CCDA10E0}" srcOrd="3" destOrd="0" presId="urn:microsoft.com/office/officeart/2005/8/layout/default"/>
    <dgm:cxn modelId="{C13F910F-0D78-4830-A512-02F86F057245}" type="presParOf" srcId="{9C52CF6E-547E-4897-9E50-C0DC39B529D3}" destId="{42636150-DD45-49F4-B99F-780F33365292}" srcOrd="4" destOrd="0" presId="urn:microsoft.com/office/officeart/2005/8/layout/default"/>
    <dgm:cxn modelId="{9ED8253F-4EB9-4F92-929F-728BA304E6C1}" type="presParOf" srcId="{9C52CF6E-547E-4897-9E50-C0DC39B529D3}" destId="{AAE629F9-21EA-4094-A33C-5376AFCE16FF}" srcOrd="5" destOrd="0" presId="urn:microsoft.com/office/officeart/2005/8/layout/default"/>
    <dgm:cxn modelId="{704A8BD6-99C9-42C2-B856-2E07A103C279}" type="presParOf" srcId="{9C52CF6E-547E-4897-9E50-C0DC39B529D3}" destId="{35706B0A-491F-4928-99EA-25D35CEC4AE2}" srcOrd="6" destOrd="0" presId="urn:microsoft.com/office/officeart/2005/8/layout/default"/>
    <dgm:cxn modelId="{6D33B4A9-35DD-4289-9876-551A58255054}" type="presParOf" srcId="{9C52CF6E-547E-4897-9E50-C0DC39B529D3}" destId="{C31372D5-D36D-47B0-83C7-5927674158B4}" srcOrd="7" destOrd="0" presId="urn:microsoft.com/office/officeart/2005/8/layout/default"/>
    <dgm:cxn modelId="{41B84391-C81C-4E47-9F20-7F13E4E7342E}" type="presParOf" srcId="{9C52CF6E-547E-4897-9E50-C0DC39B529D3}" destId="{B89FDF6C-9A6F-4BAC-937B-65678A0F21E2}" srcOrd="8" destOrd="0" presId="urn:microsoft.com/office/officeart/2005/8/layout/default"/>
    <dgm:cxn modelId="{FC761CC9-CF0A-4D64-8CE5-0F8EB6DCE364}" type="presParOf" srcId="{9C52CF6E-547E-4897-9E50-C0DC39B529D3}" destId="{DCF6A885-BD62-4066-AB14-383F64AF57D8}" srcOrd="9" destOrd="0" presId="urn:microsoft.com/office/officeart/2005/8/layout/default"/>
    <dgm:cxn modelId="{87C62B9F-8E14-4D05-BEF8-2B169B7A029A}" type="presParOf" srcId="{9C52CF6E-547E-4897-9E50-C0DC39B529D3}" destId="{D9CF9D80-6353-456C-8D91-F75C8E5BBC7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AB4BF7-FFB9-4428-B6D1-3EFCA3EDA49F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E904A9-398E-4E9A-A755-2DC07384C790}">
      <dgm:prSet phldrT="[Текст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dgm:spPr>
      <dgm:t>
        <a:bodyPr/>
        <a:lstStyle/>
        <a:p>
          <a:pPr algn="l"/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Своевременная консолидация  отдельных дней в течении года в случае внесения изменения в данные учета</a:t>
          </a:r>
          <a:endParaRPr lang="ru-RU" sz="2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360E7F2A-A794-4CE4-8922-7B71DCFE7CCA}" type="parTrans" cxnId="{2E510EB2-5AB7-47DE-94FF-A6D5563FD284}">
      <dgm:prSet/>
      <dgm:spPr/>
      <dgm:t>
        <a:bodyPr/>
        <a:lstStyle/>
        <a:p>
          <a:endParaRPr lang="ru-RU"/>
        </a:p>
      </dgm:t>
    </dgm:pt>
    <dgm:pt modelId="{55A6029E-898F-45CE-BB8C-DAF9C8E5C5E2}" type="sibTrans" cxnId="{2E510EB2-5AB7-47DE-94FF-A6D5563FD284}">
      <dgm:prSet/>
      <dgm:spPr/>
      <dgm:t>
        <a:bodyPr/>
        <a:lstStyle/>
        <a:p>
          <a:endParaRPr lang="ru-RU"/>
        </a:p>
      </dgm:t>
    </dgm:pt>
    <dgm:pt modelId="{39449624-57E2-4BAF-9A83-316BCC3D0D33}">
      <dgm:prSet phldrT="[Текст]"/>
      <dgm:spPr>
        <a:solidFill>
          <a:schemeClr val="accent6">
            <a:lumMod val="40000"/>
            <a:lumOff val="60000"/>
            <a:alpha val="86000"/>
          </a:schemeClr>
        </a:solidFill>
      </dgm:spPr>
      <dgm:t>
        <a:bodyPr/>
        <a:lstStyle/>
        <a:p>
          <a:r>
            <a:rPr lang="ru-RU" dirty="0" smtClean="0"/>
            <a:t>KB-366</a:t>
          </a:r>
          <a:endParaRPr lang="ru-RU" dirty="0"/>
        </a:p>
      </dgm:t>
    </dgm:pt>
    <dgm:pt modelId="{3E704AD1-04AF-4E90-8BED-E1A9EE901D6F}" type="parTrans" cxnId="{A10ABFEF-F9E8-4BE0-8B34-3241D829FCC6}">
      <dgm:prSet/>
      <dgm:spPr/>
      <dgm:t>
        <a:bodyPr/>
        <a:lstStyle/>
        <a:p>
          <a:endParaRPr lang="ru-RU"/>
        </a:p>
      </dgm:t>
    </dgm:pt>
    <dgm:pt modelId="{6FBEA203-EFEB-43DE-AE30-3E1E155C6461}" type="sibTrans" cxnId="{A10ABFEF-F9E8-4BE0-8B34-3241D829FCC6}">
      <dgm:prSet/>
      <dgm:spPr/>
      <dgm:t>
        <a:bodyPr/>
        <a:lstStyle/>
        <a:p>
          <a:endParaRPr lang="ru-RU"/>
        </a:p>
      </dgm:t>
    </dgm:pt>
    <dgm:pt modelId="{3A53FE52-7851-4768-9A70-11FE177C2079}">
      <dgm:prSet phldrT="[Текст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dgm:spPr>
      <dgm:t>
        <a:bodyPr/>
        <a:lstStyle/>
        <a:p>
          <a:pPr algn="l"/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Корректная Настройка справочника Федеральный календарь</a:t>
          </a:r>
          <a:endParaRPr lang="ru-RU" sz="2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DE16714C-1D5C-4271-8D4D-3F841F5BBEC3}" type="parTrans" cxnId="{A2082A17-38E5-4391-A266-34E250D1714B}">
      <dgm:prSet/>
      <dgm:spPr/>
      <dgm:t>
        <a:bodyPr/>
        <a:lstStyle/>
        <a:p>
          <a:endParaRPr lang="ru-RU"/>
        </a:p>
      </dgm:t>
    </dgm:pt>
    <dgm:pt modelId="{4F010AB1-5618-4E28-8DEA-56017D0176F3}" type="sibTrans" cxnId="{A2082A17-38E5-4391-A266-34E250D1714B}">
      <dgm:prSet/>
      <dgm:spPr/>
      <dgm:t>
        <a:bodyPr/>
        <a:lstStyle/>
        <a:p>
          <a:endParaRPr lang="ru-RU"/>
        </a:p>
      </dgm:t>
    </dgm:pt>
    <dgm:pt modelId="{C1566F21-0824-4BE3-8113-C5F18DBED454}">
      <dgm:prSet phldrT="[Текст]" custT="1"/>
      <dgm:sp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dgm:spPr>
      <dgm:t>
        <a:bodyPr/>
        <a:lstStyle/>
        <a:p>
          <a:pPr algn="l"/>
          <a:r>
            <a:rPr lang="ru-RU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Применение верных параметров при формировании Главных книг</a:t>
          </a:r>
          <a:endParaRPr lang="ru-RU" sz="2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36CC97C9-ADFC-459A-A322-4C933DD581AD}" type="parTrans" cxnId="{EDF1B66E-6484-4FEC-A89B-F083AB5E32A1}">
      <dgm:prSet/>
      <dgm:spPr/>
      <dgm:t>
        <a:bodyPr/>
        <a:lstStyle/>
        <a:p>
          <a:endParaRPr lang="ru-RU"/>
        </a:p>
      </dgm:t>
    </dgm:pt>
    <dgm:pt modelId="{EDFF44A3-C15A-457D-AA43-25EDF71B6ACA}" type="sibTrans" cxnId="{EDF1B66E-6484-4FEC-A89B-F083AB5E32A1}">
      <dgm:prSet/>
      <dgm:spPr/>
      <dgm:t>
        <a:bodyPr/>
        <a:lstStyle/>
        <a:p>
          <a:endParaRPr lang="ru-RU"/>
        </a:p>
      </dgm:t>
    </dgm:pt>
    <dgm:pt modelId="{7D891C8E-4F4A-4A42-A8EF-5BC6B4DE206D}">
      <dgm:prSet phldrT="[Текст]"/>
      <dgm:spPr>
        <a:solidFill>
          <a:schemeClr val="accent6">
            <a:lumMod val="40000"/>
            <a:lumOff val="60000"/>
            <a:alpha val="86000"/>
          </a:schemeClr>
        </a:solidFill>
      </dgm:spPr>
      <dgm:t>
        <a:bodyPr/>
        <a:lstStyle/>
        <a:p>
          <a:r>
            <a:rPr lang="ru-RU" dirty="0" smtClean="0"/>
            <a:t>KB-506</a:t>
          </a:r>
          <a:endParaRPr lang="ru-RU" dirty="0"/>
        </a:p>
      </dgm:t>
    </dgm:pt>
    <dgm:pt modelId="{0E403D93-C9DB-4160-83A8-1B1382107041}" type="parTrans" cxnId="{29B6BBA7-F6FB-4449-8F9C-0512EE892894}">
      <dgm:prSet/>
      <dgm:spPr/>
      <dgm:t>
        <a:bodyPr/>
        <a:lstStyle/>
        <a:p>
          <a:endParaRPr lang="ru-RU"/>
        </a:p>
      </dgm:t>
    </dgm:pt>
    <dgm:pt modelId="{DB4749C4-2E37-4A8E-8101-53AF741DB508}" type="sibTrans" cxnId="{29B6BBA7-F6FB-4449-8F9C-0512EE892894}">
      <dgm:prSet/>
      <dgm:spPr/>
      <dgm:t>
        <a:bodyPr/>
        <a:lstStyle/>
        <a:p>
          <a:endParaRPr lang="ru-RU"/>
        </a:p>
      </dgm:t>
    </dgm:pt>
    <dgm:pt modelId="{0CEAF8E6-49BF-448D-B85D-56A818A241B0}" type="pres">
      <dgm:prSet presAssocID="{0EAB4BF7-FFB9-4428-B6D1-3EFCA3EDA4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412588-FE83-4B7F-840E-BA23D827218D}" type="pres">
      <dgm:prSet presAssocID="{8DE904A9-398E-4E9A-A755-2DC07384C790}" presName="linNode" presStyleCnt="0"/>
      <dgm:spPr/>
    </dgm:pt>
    <dgm:pt modelId="{DC4E8BE8-682B-4345-902B-8410A1056FC7}" type="pres">
      <dgm:prSet presAssocID="{8DE904A9-398E-4E9A-A755-2DC07384C790}" presName="parentText" presStyleLbl="node1" presStyleIdx="0" presStyleCnt="3" custScaleX="246735" custLinFactNeighborX="-986" custLinFactNeighborY="5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9C6049-B6BB-445A-83EA-CAC1B0B580E2}" type="pres">
      <dgm:prSet presAssocID="{8DE904A9-398E-4E9A-A755-2DC07384C790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1CA7E-1853-4FD5-B3A7-7493206F9786}" type="pres">
      <dgm:prSet presAssocID="{55A6029E-898F-45CE-BB8C-DAF9C8E5C5E2}" presName="sp" presStyleCnt="0"/>
      <dgm:spPr/>
    </dgm:pt>
    <dgm:pt modelId="{C2676E96-7BC2-40CB-A640-C63912A7B96C}" type="pres">
      <dgm:prSet presAssocID="{3A53FE52-7851-4768-9A70-11FE177C2079}" presName="linNode" presStyleCnt="0"/>
      <dgm:spPr/>
    </dgm:pt>
    <dgm:pt modelId="{08951710-BD90-4C53-8847-DDBC63A5CF08}" type="pres">
      <dgm:prSet presAssocID="{3A53FE52-7851-4768-9A70-11FE177C2079}" presName="parentText" presStyleLbl="node1" presStyleIdx="1" presStyleCnt="3" custScaleX="277778" custScaleY="57100" custLinFactNeighborX="-1149" custLinFactNeighborY="5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DF2238-0E5E-4214-A5D2-59437D583ED7}" type="pres">
      <dgm:prSet presAssocID="{4F010AB1-5618-4E28-8DEA-56017D0176F3}" presName="sp" presStyleCnt="0"/>
      <dgm:spPr/>
    </dgm:pt>
    <dgm:pt modelId="{6907643C-A8E3-4441-8C0E-8605722E6430}" type="pres">
      <dgm:prSet presAssocID="{C1566F21-0824-4BE3-8113-C5F18DBED454}" presName="linNode" presStyleCnt="0"/>
      <dgm:spPr/>
    </dgm:pt>
    <dgm:pt modelId="{5123665D-F406-4DDC-B868-12E1DB0EE5E6}" type="pres">
      <dgm:prSet presAssocID="{C1566F21-0824-4BE3-8113-C5F18DBED454}" presName="parentText" presStyleLbl="node1" presStyleIdx="2" presStyleCnt="3" custScaleX="246735" custLinFactNeighborX="-986" custLinFactNeighborY="5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E56C0-FF9F-4F23-8910-907A6935EA57}" type="pres">
      <dgm:prSet presAssocID="{C1566F21-0824-4BE3-8113-C5F18DBED454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B6BBA7-F6FB-4449-8F9C-0512EE892894}" srcId="{C1566F21-0824-4BE3-8113-C5F18DBED454}" destId="{7D891C8E-4F4A-4A42-A8EF-5BC6B4DE206D}" srcOrd="0" destOrd="0" parTransId="{0E403D93-C9DB-4160-83A8-1B1382107041}" sibTransId="{DB4749C4-2E37-4A8E-8101-53AF741DB508}"/>
    <dgm:cxn modelId="{EDF1B66E-6484-4FEC-A89B-F083AB5E32A1}" srcId="{0EAB4BF7-FFB9-4428-B6D1-3EFCA3EDA49F}" destId="{C1566F21-0824-4BE3-8113-C5F18DBED454}" srcOrd="2" destOrd="0" parTransId="{36CC97C9-ADFC-459A-A322-4C933DD581AD}" sibTransId="{EDFF44A3-C15A-457D-AA43-25EDF71B6ACA}"/>
    <dgm:cxn modelId="{F8E1C592-8B3A-4C12-B4DD-DC6D8A7CFAC9}" type="presOf" srcId="{8DE904A9-398E-4E9A-A755-2DC07384C790}" destId="{DC4E8BE8-682B-4345-902B-8410A1056FC7}" srcOrd="0" destOrd="0" presId="urn:microsoft.com/office/officeart/2005/8/layout/vList5"/>
    <dgm:cxn modelId="{A10ABFEF-F9E8-4BE0-8B34-3241D829FCC6}" srcId="{8DE904A9-398E-4E9A-A755-2DC07384C790}" destId="{39449624-57E2-4BAF-9A83-316BCC3D0D33}" srcOrd="0" destOrd="0" parTransId="{3E704AD1-04AF-4E90-8BED-E1A9EE901D6F}" sibTransId="{6FBEA203-EFEB-43DE-AE30-3E1E155C6461}"/>
    <dgm:cxn modelId="{2E510EB2-5AB7-47DE-94FF-A6D5563FD284}" srcId="{0EAB4BF7-FFB9-4428-B6D1-3EFCA3EDA49F}" destId="{8DE904A9-398E-4E9A-A755-2DC07384C790}" srcOrd="0" destOrd="0" parTransId="{360E7F2A-A794-4CE4-8922-7B71DCFE7CCA}" sibTransId="{55A6029E-898F-45CE-BB8C-DAF9C8E5C5E2}"/>
    <dgm:cxn modelId="{0869B37E-3CA4-4E0B-9007-17535B3EE109}" type="presOf" srcId="{7D891C8E-4F4A-4A42-A8EF-5BC6B4DE206D}" destId="{392E56C0-FF9F-4F23-8910-907A6935EA57}" srcOrd="0" destOrd="0" presId="urn:microsoft.com/office/officeart/2005/8/layout/vList5"/>
    <dgm:cxn modelId="{E4B70704-D93F-465B-AD71-FCF750D887A1}" type="presOf" srcId="{C1566F21-0824-4BE3-8113-C5F18DBED454}" destId="{5123665D-F406-4DDC-B868-12E1DB0EE5E6}" srcOrd="0" destOrd="0" presId="urn:microsoft.com/office/officeart/2005/8/layout/vList5"/>
    <dgm:cxn modelId="{A552A743-FD34-4068-AE90-46DAF221A075}" type="presOf" srcId="{0EAB4BF7-FFB9-4428-B6D1-3EFCA3EDA49F}" destId="{0CEAF8E6-49BF-448D-B85D-56A818A241B0}" srcOrd="0" destOrd="0" presId="urn:microsoft.com/office/officeart/2005/8/layout/vList5"/>
    <dgm:cxn modelId="{42D2B9DF-9278-4B5E-BD88-ACCB8B9B6117}" type="presOf" srcId="{3A53FE52-7851-4768-9A70-11FE177C2079}" destId="{08951710-BD90-4C53-8847-DDBC63A5CF08}" srcOrd="0" destOrd="0" presId="urn:microsoft.com/office/officeart/2005/8/layout/vList5"/>
    <dgm:cxn modelId="{A2082A17-38E5-4391-A266-34E250D1714B}" srcId="{0EAB4BF7-FFB9-4428-B6D1-3EFCA3EDA49F}" destId="{3A53FE52-7851-4768-9A70-11FE177C2079}" srcOrd="1" destOrd="0" parTransId="{DE16714C-1D5C-4271-8D4D-3F841F5BBEC3}" sibTransId="{4F010AB1-5618-4E28-8DEA-56017D0176F3}"/>
    <dgm:cxn modelId="{0C55BA78-D49E-4DBF-8FB1-4816CB948616}" type="presOf" srcId="{39449624-57E2-4BAF-9A83-316BCC3D0D33}" destId="{169C6049-B6BB-445A-83EA-CAC1B0B580E2}" srcOrd="0" destOrd="0" presId="urn:microsoft.com/office/officeart/2005/8/layout/vList5"/>
    <dgm:cxn modelId="{5FD0CBB9-531B-48A6-AE9F-DE3CF20A3692}" type="presParOf" srcId="{0CEAF8E6-49BF-448D-B85D-56A818A241B0}" destId="{AC412588-FE83-4B7F-840E-BA23D827218D}" srcOrd="0" destOrd="0" presId="urn:microsoft.com/office/officeart/2005/8/layout/vList5"/>
    <dgm:cxn modelId="{F55944EB-0C34-4CEA-AABA-F662930B279E}" type="presParOf" srcId="{AC412588-FE83-4B7F-840E-BA23D827218D}" destId="{DC4E8BE8-682B-4345-902B-8410A1056FC7}" srcOrd="0" destOrd="0" presId="urn:microsoft.com/office/officeart/2005/8/layout/vList5"/>
    <dgm:cxn modelId="{3789A872-5678-4806-A967-FB86046F12E6}" type="presParOf" srcId="{AC412588-FE83-4B7F-840E-BA23D827218D}" destId="{169C6049-B6BB-445A-83EA-CAC1B0B580E2}" srcOrd="1" destOrd="0" presId="urn:microsoft.com/office/officeart/2005/8/layout/vList5"/>
    <dgm:cxn modelId="{001B991A-7BAF-486B-AFC5-72DF9924379A}" type="presParOf" srcId="{0CEAF8E6-49BF-448D-B85D-56A818A241B0}" destId="{8FB1CA7E-1853-4FD5-B3A7-7493206F9786}" srcOrd="1" destOrd="0" presId="urn:microsoft.com/office/officeart/2005/8/layout/vList5"/>
    <dgm:cxn modelId="{84DAA2DC-B1AF-461A-B700-01D3BA94F098}" type="presParOf" srcId="{0CEAF8E6-49BF-448D-B85D-56A818A241B0}" destId="{C2676E96-7BC2-40CB-A640-C63912A7B96C}" srcOrd="2" destOrd="0" presId="urn:microsoft.com/office/officeart/2005/8/layout/vList5"/>
    <dgm:cxn modelId="{3B7DF17A-7161-41A2-A17D-C4576EBCA3FD}" type="presParOf" srcId="{C2676E96-7BC2-40CB-A640-C63912A7B96C}" destId="{08951710-BD90-4C53-8847-DDBC63A5CF08}" srcOrd="0" destOrd="0" presId="urn:microsoft.com/office/officeart/2005/8/layout/vList5"/>
    <dgm:cxn modelId="{7A14BFCF-EDC9-4DD2-AC68-CBE27F9CE4F0}" type="presParOf" srcId="{0CEAF8E6-49BF-448D-B85D-56A818A241B0}" destId="{3BDF2238-0E5E-4214-A5D2-59437D583ED7}" srcOrd="3" destOrd="0" presId="urn:microsoft.com/office/officeart/2005/8/layout/vList5"/>
    <dgm:cxn modelId="{84B57015-3578-45A3-ADC1-33C086D0D480}" type="presParOf" srcId="{0CEAF8E6-49BF-448D-B85D-56A818A241B0}" destId="{6907643C-A8E3-4441-8C0E-8605722E6430}" srcOrd="4" destOrd="0" presId="urn:microsoft.com/office/officeart/2005/8/layout/vList5"/>
    <dgm:cxn modelId="{B5E13DC3-2725-4CDC-A54D-5CB9339CA972}" type="presParOf" srcId="{6907643C-A8E3-4441-8C0E-8605722E6430}" destId="{5123665D-F406-4DDC-B868-12E1DB0EE5E6}" srcOrd="0" destOrd="0" presId="urn:microsoft.com/office/officeart/2005/8/layout/vList5"/>
    <dgm:cxn modelId="{03335E51-C805-4F25-B28C-074CD72147A2}" type="presParOf" srcId="{6907643C-A8E3-4441-8C0E-8605722E6430}" destId="{392E56C0-FF9F-4F23-8910-907A6935EA5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5BFBA7-7B02-4634-88EB-C8D3E1DD29F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8CD489-7B69-4C5F-8E05-6418B7B907EE}">
      <dgm:prSet phldrT="[Текст]"/>
      <dgm:spPr/>
      <dgm:t>
        <a:bodyPr/>
        <a:lstStyle/>
        <a:p>
          <a:pPr algn="l"/>
          <a:r>
            <a:rPr lang="en-US" b="1" dirty="0" smtClean="0">
              <a:solidFill>
                <a:schemeClr val="tx1"/>
              </a:solidFill>
            </a:rPr>
            <a:t>KB</a:t>
          </a:r>
          <a:r>
            <a:rPr lang="ru-RU" b="1" dirty="0" smtClean="0">
              <a:solidFill>
                <a:schemeClr val="tx1"/>
              </a:solidFill>
            </a:rPr>
            <a:t>-619 </a:t>
          </a:r>
          <a:r>
            <a:rPr lang="ru-RU" b="1" i="0" dirty="0" smtClean="0">
              <a:solidFill>
                <a:schemeClr val="tx1"/>
              </a:solidFill>
            </a:rPr>
            <a:t>Инвентаризационная описьф.0504082</a:t>
          </a:r>
          <a:endParaRPr lang="ru-RU" dirty="0">
            <a:solidFill>
              <a:schemeClr val="tx1"/>
            </a:solidFill>
          </a:endParaRPr>
        </a:p>
      </dgm:t>
    </dgm:pt>
    <dgm:pt modelId="{ECF0359F-881F-4B7E-9A40-1C873D35AEEE}" type="parTrans" cxnId="{804BF1EF-ED48-449D-B2CA-E7F6DD3BB327}">
      <dgm:prSet/>
      <dgm:spPr/>
      <dgm:t>
        <a:bodyPr/>
        <a:lstStyle/>
        <a:p>
          <a:pPr algn="l"/>
          <a:endParaRPr lang="ru-RU">
            <a:solidFill>
              <a:schemeClr val="tx1"/>
            </a:solidFill>
          </a:endParaRPr>
        </a:p>
      </dgm:t>
    </dgm:pt>
    <dgm:pt modelId="{0726E90F-8D64-4124-BEDD-098EE7D95CB3}" type="sibTrans" cxnId="{804BF1EF-ED48-449D-B2CA-E7F6DD3BB327}">
      <dgm:prSet/>
      <dgm:spPr/>
      <dgm:t>
        <a:bodyPr/>
        <a:lstStyle/>
        <a:p>
          <a:pPr algn="l"/>
          <a:endParaRPr lang="ru-RU">
            <a:solidFill>
              <a:schemeClr val="tx1"/>
            </a:solidFill>
          </a:endParaRPr>
        </a:p>
      </dgm:t>
    </dgm:pt>
    <dgm:pt modelId="{93E1A97A-C2D5-4BBC-8679-352C92D0A01B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chemeClr val="tx1"/>
              </a:solidFill>
            </a:rPr>
            <a:t>KB-658</a:t>
          </a:r>
          <a:r>
            <a:rPr lang="ru-RU" dirty="0" smtClean="0">
              <a:solidFill>
                <a:schemeClr val="tx1"/>
              </a:solidFill>
            </a:rPr>
            <a:t> </a:t>
          </a:r>
          <a:r>
            <a:rPr lang="ru-RU" b="1" i="0" dirty="0" smtClean="0">
              <a:solidFill>
                <a:schemeClr val="tx1"/>
              </a:solidFill>
            </a:rPr>
            <a:t>Пример для анализа КБК расходов для региональных и местных бюджетов и бюджетов территориальных внебюджетных фондов в части Целевой </a:t>
          </a:r>
          <a:r>
            <a:rPr lang="ru-RU" b="1" i="0" smtClean="0">
              <a:solidFill>
                <a:schemeClr val="tx1"/>
              </a:solidFill>
            </a:rPr>
            <a:t>статьи расходов</a:t>
          </a:r>
          <a:endParaRPr lang="ru-RU" dirty="0">
            <a:solidFill>
              <a:schemeClr val="tx1"/>
            </a:solidFill>
          </a:endParaRPr>
        </a:p>
      </dgm:t>
    </dgm:pt>
    <dgm:pt modelId="{BAB25437-2232-47D5-A77A-4BD5D28DDC38}" type="parTrans" cxnId="{A1B48726-5EE9-4B74-B956-446A2C8F240F}">
      <dgm:prSet/>
      <dgm:spPr/>
      <dgm:t>
        <a:bodyPr/>
        <a:lstStyle/>
        <a:p>
          <a:pPr algn="l"/>
          <a:endParaRPr lang="ru-RU">
            <a:solidFill>
              <a:schemeClr val="tx1"/>
            </a:solidFill>
          </a:endParaRPr>
        </a:p>
      </dgm:t>
    </dgm:pt>
    <dgm:pt modelId="{01425ECE-76F4-4500-B3E6-035097B27DC4}" type="sibTrans" cxnId="{A1B48726-5EE9-4B74-B956-446A2C8F240F}">
      <dgm:prSet/>
      <dgm:spPr/>
      <dgm:t>
        <a:bodyPr/>
        <a:lstStyle/>
        <a:p>
          <a:pPr algn="l"/>
          <a:endParaRPr lang="ru-RU">
            <a:solidFill>
              <a:schemeClr val="tx1"/>
            </a:solidFill>
          </a:endParaRPr>
        </a:p>
      </dgm:t>
    </dgm:pt>
    <dgm:pt modelId="{6F189F9C-CE60-434F-BA50-8308FDA42B9C}">
      <dgm:prSet phldrT="[Текст]"/>
      <dgm:spPr/>
      <dgm:t>
        <a:bodyPr/>
        <a:lstStyle/>
        <a:p>
          <a:pPr algn="l"/>
          <a:r>
            <a:rPr lang="en-US" b="1" dirty="0" smtClean="0">
              <a:solidFill>
                <a:schemeClr val="tx1"/>
              </a:solidFill>
            </a:rPr>
            <a:t>KB-472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ru-RU" dirty="0" smtClean="0">
              <a:solidFill>
                <a:schemeClr val="tx1"/>
              </a:solidFill>
            </a:rPr>
            <a:t>ф.</a:t>
          </a:r>
          <a:r>
            <a:rPr lang="ru-RU" b="1" dirty="0" smtClean="0">
              <a:solidFill>
                <a:schemeClr val="tx1"/>
              </a:solidFill>
            </a:rPr>
            <a:t>0503151 Отчет по поступлениям и выбытиям. Схема отправки</a:t>
          </a:r>
          <a:endParaRPr lang="ru-RU" dirty="0">
            <a:solidFill>
              <a:schemeClr val="tx1"/>
            </a:solidFill>
          </a:endParaRPr>
        </a:p>
      </dgm:t>
    </dgm:pt>
    <dgm:pt modelId="{D832490C-6000-4C15-B7E5-B2434C444C05}" type="parTrans" cxnId="{6AB7D51F-0B48-4DCC-A48A-B4878ECA6BD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9F08187-0889-4632-AB52-E3D6D5500513}" type="sibTrans" cxnId="{6AB7D51F-0B48-4DCC-A48A-B4878ECA6BD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034993B-F90A-42CE-BAA8-068DB5B9B442}" type="pres">
      <dgm:prSet presAssocID="{D75BFBA7-7B02-4634-88EB-C8D3E1DD29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93EDD5-F02F-4867-8C70-1715F5449EAE}" type="pres">
      <dgm:prSet presAssocID="{538CD489-7B69-4C5F-8E05-6418B7B907EE}" presName="linNode" presStyleCnt="0"/>
      <dgm:spPr/>
    </dgm:pt>
    <dgm:pt modelId="{6AE7FBB7-1133-43AF-BDEE-9EFACB1F0F7B}" type="pres">
      <dgm:prSet presAssocID="{538CD489-7B69-4C5F-8E05-6418B7B907EE}" presName="parentText" presStyleLbl="node1" presStyleIdx="0" presStyleCnt="3" custScaleX="2767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4CF7C-2157-41E8-B562-B92AB5F620EF}" type="pres">
      <dgm:prSet presAssocID="{0726E90F-8D64-4124-BEDD-098EE7D95CB3}" presName="sp" presStyleCnt="0"/>
      <dgm:spPr/>
    </dgm:pt>
    <dgm:pt modelId="{04A65156-38E8-4677-9AC7-8127B8A5094D}" type="pres">
      <dgm:prSet presAssocID="{93E1A97A-C2D5-4BBC-8679-352C92D0A01B}" presName="linNode" presStyleCnt="0"/>
      <dgm:spPr/>
    </dgm:pt>
    <dgm:pt modelId="{708E4889-DE19-4D35-AEEB-B9BA5488AA24}" type="pres">
      <dgm:prSet presAssocID="{93E1A97A-C2D5-4BBC-8679-352C92D0A01B}" presName="parentText" presStyleLbl="node1" presStyleIdx="1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C4DFF1-1F0E-4BEB-AE84-9795CB4885A5}" type="pres">
      <dgm:prSet presAssocID="{01425ECE-76F4-4500-B3E6-035097B27DC4}" presName="sp" presStyleCnt="0"/>
      <dgm:spPr/>
    </dgm:pt>
    <dgm:pt modelId="{E9B60858-2BAA-4925-9638-C00ABC35ECB2}" type="pres">
      <dgm:prSet presAssocID="{6F189F9C-CE60-434F-BA50-8308FDA42B9C}" presName="linNode" presStyleCnt="0"/>
      <dgm:spPr/>
    </dgm:pt>
    <dgm:pt modelId="{D8582EE6-F0D0-4C0C-A5AF-CC8D61913A60}" type="pres">
      <dgm:prSet presAssocID="{6F189F9C-CE60-434F-BA50-8308FDA42B9C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7D51F-0B48-4DCC-A48A-B4878ECA6BD7}" srcId="{D75BFBA7-7B02-4634-88EB-C8D3E1DD29F8}" destId="{6F189F9C-CE60-434F-BA50-8308FDA42B9C}" srcOrd="2" destOrd="0" parTransId="{D832490C-6000-4C15-B7E5-B2434C444C05}" sibTransId="{F9F08187-0889-4632-AB52-E3D6D5500513}"/>
    <dgm:cxn modelId="{6FEEDAA9-E800-4AF7-89E2-12E712F0EC71}" type="presOf" srcId="{538CD489-7B69-4C5F-8E05-6418B7B907EE}" destId="{6AE7FBB7-1133-43AF-BDEE-9EFACB1F0F7B}" srcOrd="0" destOrd="0" presId="urn:microsoft.com/office/officeart/2005/8/layout/vList5"/>
    <dgm:cxn modelId="{B52081C2-3410-41AF-91DF-F363F817FC31}" type="presOf" srcId="{D75BFBA7-7B02-4634-88EB-C8D3E1DD29F8}" destId="{F034993B-F90A-42CE-BAA8-068DB5B9B442}" srcOrd="0" destOrd="0" presId="urn:microsoft.com/office/officeart/2005/8/layout/vList5"/>
    <dgm:cxn modelId="{D8FAA6AA-DA69-413C-BAC3-DC3180ABCF72}" type="presOf" srcId="{93E1A97A-C2D5-4BBC-8679-352C92D0A01B}" destId="{708E4889-DE19-4D35-AEEB-B9BA5488AA24}" srcOrd="0" destOrd="0" presId="urn:microsoft.com/office/officeart/2005/8/layout/vList5"/>
    <dgm:cxn modelId="{0030695B-F458-4431-BC7E-EEA26F0ADB1D}" type="presOf" srcId="{6F189F9C-CE60-434F-BA50-8308FDA42B9C}" destId="{D8582EE6-F0D0-4C0C-A5AF-CC8D61913A60}" srcOrd="0" destOrd="0" presId="urn:microsoft.com/office/officeart/2005/8/layout/vList5"/>
    <dgm:cxn modelId="{804BF1EF-ED48-449D-B2CA-E7F6DD3BB327}" srcId="{D75BFBA7-7B02-4634-88EB-C8D3E1DD29F8}" destId="{538CD489-7B69-4C5F-8E05-6418B7B907EE}" srcOrd="0" destOrd="0" parTransId="{ECF0359F-881F-4B7E-9A40-1C873D35AEEE}" sibTransId="{0726E90F-8D64-4124-BEDD-098EE7D95CB3}"/>
    <dgm:cxn modelId="{A1B48726-5EE9-4B74-B956-446A2C8F240F}" srcId="{D75BFBA7-7B02-4634-88EB-C8D3E1DD29F8}" destId="{93E1A97A-C2D5-4BBC-8679-352C92D0A01B}" srcOrd="1" destOrd="0" parTransId="{BAB25437-2232-47D5-A77A-4BD5D28DDC38}" sibTransId="{01425ECE-76F4-4500-B3E6-035097B27DC4}"/>
    <dgm:cxn modelId="{71B1B4EE-F839-499C-909C-B51B44CAF896}" type="presParOf" srcId="{F034993B-F90A-42CE-BAA8-068DB5B9B442}" destId="{3893EDD5-F02F-4867-8C70-1715F5449EAE}" srcOrd="0" destOrd="0" presId="urn:microsoft.com/office/officeart/2005/8/layout/vList5"/>
    <dgm:cxn modelId="{FDBE4E5F-6F54-476D-B6E0-98A329F63E74}" type="presParOf" srcId="{3893EDD5-F02F-4867-8C70-1715F5449EAE}" destId="{6AE7FBB7-1133-43AF-BDEE-9EFACB1F0F7B}" srcOrd="0" destOrd="0" presId="urn:microsoft.com/office/officeart/2005/8/layout/vList5"/>
    <dgm:cxn modelId="{518966F2-8F40-45B9-B242-3CF6340DC617}" type="presParOf" srcId="{F034993B-F90A-42CE-BAA8-068DB5B9B442}" destId="{3F44CF7C-2157-41E8-B562-B92AB5F620EF}" srcOrd="1" destOrd="0" presId="urn:microsoft.com/office/officeart/2005/8/layout/vList5"/>
    <dgm:cxn modelId="{CF80965E-2080-43E2-A14B-B8E0B741616F}" type="presParOf" srcId="{F034993B-F90A-42CE-BAA8-068DB5B9B442}" destId="{04A65156-38E8-4677-9AC7-8127B8A5094D}" srcOrd="2" destOrd="0" presId="urn:microsoft.com/office/officeart/2005/8/layout/vList5"/>
    <dgm:cxn modelId="{81DA4580-7A8D-4962-A10A-1D17B9BD66E3}" type="presParOf" srcId="{04A65156-38E8-4677-9AC7-8127B8A5094D}" destId="{708E4889-DE19-4D35-AEEB-B9BA5488AA24}" srcOrd="0" destOrd="0" presId="urn:microsoft.com/office/officeart/2005/8/layout/vList5"/>
    <dgm:cxn modelId="{A5934A2F-3D89-4851-AB3E-93CB0ACCBA3F}" type="presParOf" srcId="{F034993B-F90A-42CE-BAA8-068DB5B9B442}" destId="{FAC4DFF1-1F0E-4BEB-AE84-9795CB4885A5}" srcOrd="3" destOrd="0" presId="urn:microsoft.com/office/officeart/2005/8/layout/vList5"/>
    <dgm:cxn modelId="{50C48D52-3130-413B-A90C-BA27ED8AC7C7}" type="presParOf" srcId="{F034993B-F90A-42CE-BAA8-068DB5B9B442}" destId="{E9B60858-2BAA-4925-9638-C00ABC35ECB2}" srcOrd="4" destOrd="0" presId="urn:microsoft.com/office/officeart/2005/8/layout/vList5"/>
    <dgm:cxn modelId="{2F2AAB4F-FD42-4C6E-A21A-D6250B13E65D}" type="presParOf" srcId="{E9B60858-2BAA-4925-9638-C00ABC35ECB2}" destId="{D8582EE6-F0D0-4C0C-A5AF-CC8D61913A6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C8F3AE-5FC7-40DE-B2E8-4BCF570F6D0D}">
      <dsp:nvSpPr>
        <dsp:cNvPr id="0" name=""/>
        <dsp:cNvSpPr/>
      </dsp:nvSpPr>
      <dsp:spPr>
        <a:xfrm>
          <a:off x="24463" y="309010"/>
          <a:ext cx="1833320" cy="1099992"/>
        </a:xfrm>
        <a:prstGeom prst="rect">
          <a:avLst/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Проверка учетных данных</a:t>
          </a:r>
          <a:endParaRPr lang="ru-RU" sz="1900" kern="1200" dirty="0"/>
        </a:p>
      </dsp:txBody>
      <dsp:txXfrm>
        <a:off x="24463" y="309010"/>
        <a:ext cx="1833320" cy="1099992"/>
      </dsp:txXfrm>
    </dsp:sp>
    <dsp:sp modelId="{7675B9E9-A68B-441A-B7B2-2ED540E0FC61}">
      <dsp:nvSpPr>
        <dsp:cNvPr id="0" name=""/>
        <dsp:cNvSpPr/>
      </dsp:nvSpPr>
      <dsp:spPr>
        <a:xfrm>
          <a:off x="2041116" y="309010"/>
          <a:ext cx="1833320" cy="1099992"/>
        </a:xfrm>
        <a:prstGeom prst="rect">
          <a:avLst/>
        </a:prstGeom>
        <a:solidFill>
          <a:srgbClr val="2A8D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Комплексное тестирование</a:t>
          </a:r>
          <a:endParaRPr lang="ru-RU" sz="1900" kern="1200" dirty="0"/>
        </a:p>
      </dsp:txBody>
      <dsp:txXfrm>
        <a:off x="2041116" y="309010"/>
        <a:ext cx="1833320" cy="1099992"/>
      </dsp:txXfrm>
    </dsp:sp>
    <dsp:sp modelId="{42636150-DD45-49F4-B99F-780F33365292}">
      <dsp:nvSpPr>
        <dsp:cNvPr id="0" name=""/>
        <dsp:cNvSpPr/>
      </dsp:nvSpPr>
      <dsp:spPr>
        <a:xfrm>
          <a:off x="24463" y="1592335"/>
          <a:ext cx="1833320" cy="1099992"/>
        </a:xfrm>
        <a:prstGeom prst="rect">
          <a:avLst/>
        </a:prstGeom>
        <a:solidFill>
          <a:srgbClr val="2A8D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Реализация доработок</a:t>
          </a:r>
          <a:endParaRPr lang="ru-RU" sz="1900" kern="1200" dirty="0"/>
        </a:p>
      </dsp:txBody>
      <dsp:txXfrm>
        <a:off x="24463" y="1592335"/>
        <a:ext cx="1833320" cy="1099992"/>
      </dsp:txXfrm>
    </dsp:sp>
    <dsp:sp modelId="{35706B0A-491F-4928-99EA-25D35CEC4AE2}">
      <dsp:nvSpPr>
        <dsp:cNvPr id="0" name=""/>
        <dsp:cNvSpPr/>
      </dsp:nvSpPr>
      <dsp:spPr>
        <a:xfrm>
          <a:off x="2065579" y="1605524"/>
          <a:ext cx="1833320" cy="1099992"/>
        </a:xfrm>
        <a:prstGeom prst="rect">
          <a:avLst/>
        </a:prstGeom>
        <a:solidFill>
          <a:schemeClr val="accent5">
            <a:hueOff val="-6563887"/>
            <a:satOff val="13883"/>
            <a:lumOff val="-2623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Детальное планирование</a:t>
          </a:r>
          <a:endParaRPr lang="ru-RU" sz="1900" kern="1200" dirty="0"/>
        </a:p>
      </dsp:txBody>
      <dsp:txXfrm>
        <a:off x="2065579" y="1605524"/>
        <a:ext cx="1833320" cy="1099992"/>
      </dsp:txXfrm>
    </dsp:sp>
    <dsp:sp modelId="{B89FDF6C-9A6F-4BAC-937B-65678A0F21E2}">
      <dsp:nvSpPr>
        <dsp:cNvPr id="0" name=""/>
        <dsp:cNvSpPr/>
      </dsp:nvSpPr>
      <dsp:spPr>
        <a:xfrm>
          <a:off x="0" y="2914214"/>
          <a:ext cx="1880620" cy="1099992"/>
        </a:xfrm>
        <a:prstGeom prst="rect">
          <a:avLst/>
        </a:prstGeom>
        <a:solidFill>
          <a:srgbClr val="FFA1B5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Координация</a:t>
          </a:r>
          <a:endParaRPr lang="ru-RU" sz="1900" kern="1200" dirty="0"/>
        </a:p>
      </dsp:txBody>
      <dsp:txXfrm>
        <a:off x="0" y="2914214"/>
        <a:ext cx="1880620" cy="1099992"/>
      </dsp:txXfrm>
    </dsp:sp>
    <dsp:sp modelId="{D9CF9D80-6353-456C-8D91-F75C8E5BBC7C}">
      <dsp:nvSpPr>
        <dsp:cNvPr id="0" name=""/>
        <dsp:cNvSpPr/>
      </dsp:nvSpPr>
      <dsp:spPr>
        <a:xfrm>
          <a:off x="2038879" y="2888188"/>
          <a:ext cx="1833320" cy="1099992"/>
        </a:xfrm>
        <a:prstGeom prst="rect">
          <a:avLst/>
        </a:prstGeom>
        <a:solidFill>
          <a:srgbClr val="CF29C7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Контроль</a:t>
          </a:r>
          <a:endParaRPr lang="ru-RU" sz="1900" kern="1200" dirty="0"/>
        </a:p>
      </dsp:txBody>
      <dsp:txXfrm>
        <a:off x="2038879" y="2888188"/>
        <a:ext cx="1833320" cy="109999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9C6049-B6BB-445A-83EA-CAC1B0B580E2}">
      <dsp:nvSpPr>
        <dsp:cNvPr id="0" name=""/>
        <dsp:cNvSpPr/>
      </dsp:nvSpPr>
      <dsp:spPr>
        <a:xfrm rot="5400000">
          <a:off x="5697635" y="-907123"/>
          <a:ext cx="1217674" cy="3340342"/>
        </a:xfrm>
        <a:prstGeom prst="round2SameRect">
          <a:avLst/>
        </a:prstGeom>
        <a:solidFill>
          <a:schemeClr val="accent6">
            <a:lumMod val="40000"/>
            <a:lumOff val="60000"/>
            <a:alpha val="8600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marL="285750" lvl="1" indent="-285750" algn="l" defTabSz="2622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900" kern="1200" dirty="0" smtClean="0"/>
            <a:t>KB-366</a:t>
          </a:r>
          <a:endParaRPr lang="ru-RU" sz="5900" kern="1200" dirty="0"/>
        </a:p>
      </dsp:txBody>
      <dsp:txXfrm rot="5400000">
        <a:off x="5697635" y="-907123"/>
        <a:ext cx="1217674" cy="3340342"/>
      </dsp:txXfrm>
    </dsp:sp>
    <dsp:sp modelId="{DC4E8BE8-682B-4345-902B-8410A1056FC7}">
      <dsp:nvSpPr>
        <dsp:cNvPr id="0" name=""/>
        <dsp:cNvSpPr/>
      </dsp:nvSpPr>
      <dsp:spPr>
        <a:xfrm>
          <a:off x="0" y="10235"/>
          <a:ext cx="4636008" cy="1522093"/>
        </a:xfrm>
        <a:prstGeom prst="roundRect">
          <a:avLst/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63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Своевременная консолидация  отдельных дней в течении года в случае внесения изменения в данные учета</a:t>
          </a:r>
          <a:endParaRPr lang="ru-RU" sz="20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0" y="10235"/>
        <a:ext cx="4636008" cy="1522093"/>
      </dsp:txXfrm>
    </dsp:sp>
    <dsp:sp modelId="{08951710-BD90-4C53-8847-DDBC63A5CF08}">
      <dsp:nvSpPr>
        <dsp:cNvPr id="0" name=""/>
        <dsp:cNvSpPr/>
      </dsp:nvSpPr>
      <dsp:spPr>
        <a:xfrm>
          <a:off x="0" y="1608433"/>
          <a:ext cx="7969153" cy="869115"/>
        </a:xfrm>
        <a:prstGeom prst="roundRect">
          <a:avLst/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63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Корректная Настройка справочника Федеральный календарь</a:t>
          </a:r>
          <a:endParaRPr lang="ru-RU" sz="20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0" y="1608433"/>
        <a:ext cx="7969153" cy="869115"/>
      </dsp:txXfrm>
    </dsp:sp>
    <dsp:sp modelId="{392E56C0-FF9F-4F23-8910-907A6935EA57}">
      <dsp:nvSpPr>
        <dsp:cNvPr id="0" name=""/>
        <dsp:cNvSpPr/>
      </dsp:nvSpPr>
      <dsp:spPr>
        <a:xfrm rot="5400000">
          <a:off x="5697635" y="1636295"/>
          <a:ext cx="1217674" cy="3340342"/>
        </a:xfrm>
        <a:prstGeom prst="round2SameRect">
          <a:avLst/>
        </a:prstGeom>
        <a:solidFill>
          <a:schemeClr val="accent6">
            <a:lumMod val="40000"/>
            <a:lumOff val="60000"/>
            <a:alpha val="8600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marL="285750" lvl="1" indent="-285750" algn="l" defTabSz="2622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900" kern="1200" dirty="0" smtClean="0"/>
            <a:t>KB-506</a:t>
          </a:r>
          <a:endParaRPr lang="ru-RU" sz="5900" kern="1200" dirty="0"/>
        </a:p>
      </dsp:txBody>
      <dsp:txXfrm rot="5400000">
        <a:off x="5697635" y="1636295"/>
        <a:ext cx="1217674" cy="3340342"/>
      </dsp:txXfrm>
    </dsp:sp>
    <dsp:sp modelId="{5123665D-F406-4DDC-B868-12E1DB0EE5E6}">
      <dsp:nvSpPr>
        <dsp:cNvPr id="0" name=""/>
        <dsp:cNvSpPr/>
      </dsp:nvSpPr>
      <dsp:spPr>
        <a:xfrm>
          <a:off x="0" y="2547420"/>
          <a:ext cx="4636008" cy="1522093"/>
        </a:xfrm>
        <a:prstGeom prst="roundRect">
          <a:avLst/>
        </a:prstGeom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ln w="63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Применение верных параметров при формировании Главных книг</a:t>
          </a:r>
          <a:endParaRPr lang="ru-RU" sz="20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gradFill>
              <a:gsLst>
                <a:gs pos="0">
                  <a:schemeClr val="accent4">
                    <a:shade val="20000"/>
                    <a:satMod val="245000"/>
                  </a:schemeClr>
                </a:gs>
                <a:gs pos="43000">
                  <a:schemeClr val="accent4">
                    <a:satMod val="255000"/>
                  </a:schemeClr>
                </a:gs>
                <a:gs pos="48000">
                  <a:schemeClr val="accent4">
                    <a:shade val="85000"/>
                    <a:satMod val="255000"/>
                  </a:schemeClr>
                </a:gs>
                <a:gs pos="100000">
                  <a:schemeClr val="accent4">
                    <a:shade val="20000"/>
                    <a:satMod val="245000"/>
                  </a:scheme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0" y="2547420"/>
        <a:ext cx="4636008" cy="152209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E7FBB7-1133-43AF-BDEE-9EFACB1F0F7B}">
      <dsp:nvSpPr>
        <dsp:cNvPr id="0" name=""/>
        <dsp:cNvSpPr/>
      </dsp:nvSpPr>
      <dsp:spPr>
        <a:xfrm>
          <a:off x="4044" y="1763"/>
          <a:ext cx="8260310" cy="11641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KB</a:t>
          </a:r>
          <a:r>
            <a:rPr lang="ru-RU" sz="2000" b="1" kern="1200" dirty="0" smtClean="0">
              <a:solidFill>
                <a:schemeClr val="tx1"/>
              </a:solidFill>
            </a:rPr>
            <a:t>-619 </a:t>
          </a:r>
          <a:r>
            <a:rPr lang="ru-RU" sz="2000" b="1" i="0" kern="1200" dirty="0" smtClean="0">
              <a:solidFill>
                <a:schemeClr val="tx1"/>
              </a:solidFill>
            </a:rPr>
            <a:t>Инвентаризационная описьф.0504082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044" y="1763"/>
        <a:ext cx="8260310" cy="1164124"/>
      </dsp:txXfrm>
    </dsp:sp>
    <dsp:sp modelId="{708E4889-DE19-4D35-AEEB-B9BA5488AA24}">
      <dsp:nvSpPr>
        <dsp:cNvPr id="0" name=""/>
        <dsp:cNvSpPr/>
      </dsp:nvSpPr>
      <dsp:spPr>
        <a:xfrm>
          <a:off x="4044" y="1224094"/>
          <a:ext cx="8281670" cy="11641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KB-658</a:t>
          </a:r>
          <a:r>
            <a:rPr lang="ru-RU" sz="2000" kern="1200" dirty="0" smtClean="0">
              <a:solidFill>
                <a:schemeClr val="tx1"/>
              </a:solidFill>
            </a:rPr>
            <a:t> </a:t>
          </a:r>
          <a:r>
            <a:rPr lang="ru-RU" sz="2000" b="1" i="0" kern="1200" dirty="0" smtClean="0">
              <a:solidFill>
                <a:schemeClr val="tx1"/>
              </a:solidFill>
            </a:rPr>
            <a:t>Пример для анализа КБК расходов для региональных и местных бюджетов и бюджетов территориальных внебюджетных фондов в части Целевой </a:t>
          </a:r>
          <a:r>
            <a:rPr lang="ru-RU" sz="2000" b="1" i="0" kern="1200" smtClean="0">
              <a:solidFill>
                <a:schemeClr val="tx1"/>
              </a:solidFill>
            </a:rPr>
            <a:t>статьи расходов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044" y="1224094"/>
        <a:ext cx="8281670" cy="1164124"/>
      </dsp:txXfrm>
    </dsp:sp>
    <dsp:sp modelId="{D8582EE6-F0D0-4C0C-A5AF-CC8D61913A60}">
      <dsp:nvSpPr>
        <dsp:cNvPr id="0" name=""/>
        <dsp:cNvSpPr/>
      </dsp:nvSpPr>
      <dsp:spPr>
        <a:xfrm>
          <a:off x="4044" y="2446425"/>
          <a:ext cx="8281670" cy="11641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KB-472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ru-RU" sz="2000" kern="1200" dirty="0" smtClean="0">
              <a:solidFill>
                <a:schemeClr val="tx1"/>
              </a:solidFill>
            </a:rPr>
            <a:t>ф.</a:t>
          </a:r>
          <a:r>
            <a:rPr lang="ru-RU" sz="2000" b="1" kern="1200" dirty="0" smtClean="0">
              <a:solidFill>
                <a:schemeClr val="tx1"/>
              </a:solidFill>
            </a:rPr>
            <a:t>0503151 Отчет по поступлениям и выбытиям. Схема отправки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044" y="2446425"/>
        <a:ext cx="8281670" cy="1164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A752CC-8F2B-47C1-9B24-A19E1CC8E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4575" y="4508500"/>
            <a:ext cx="5472113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9481-17D8-4597-8250-BDA37EC78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3550" y="134938"/>
            <a:ext cx="2070100" cy="5553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8488" y="134938"/>
            <a:ext cx="6062662" cy="5553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8807F-1AE9-40AA-ABF2-3796A4BF4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488" y="134938"/>
            <a:ext cx="62357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98500" y="1628775"/>
            <a:ext cx="4016375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67275" y="1628775"/>
            <a:ext cx="4016375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867275" y="3733800"/>
            <a:ext cx="4016375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F9C61-CC7A-45C5-9CCA-CEC9817EE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488" y="134938"/>
            <a:ext cx="62357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98500" y="1628775"/>
            <a:ext cx="8185150" cy="405923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0E693-2B83-4EA5-8EB8-BA5726D98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C8D53-ABE1-4904-BEE6-A6D0D0F19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A2318-D86B-4004-8E41-6B539B273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98500" y="1628775"/>
            <a:ext cx="4016375" cy="4059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7275" y="1628775"/>
            <a:ext cx="4016375" cy="4059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6B5F8-2F71-43BF-B937-D32332142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A1F62-8228-4305-AC64-FBCE9EDF2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5AB01-B562-4BD0-9D4D-E117EA19C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CEF17-CE40-4453-B464-78053940B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4C8D3-1FA6-4BF2-830E-C3A50FC2D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B5AA6-FA24-47E7-A9BE-BBD0EC275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8500" y="1628775"/>
            <a:ext cx="8185150" cy="4059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43875" y="6330950"/>
            <a:ext cx="576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2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BCA273-A7A8-43AA-AF20-87C092E98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98488" y="134938"/>
            <a:ext cx="6235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  <p:sldLayoutId id="2147484080" r:id="rId12"/>
    <p:sldLayoutId id="2147484081" r:id="rId13"/>
  </p:sldLayoutIdLst>
  <p:transition>
    <p:push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 sz="2400">
          <a:solidFill>
            <a:schemeClr val="tx1"/>
          </a:solidFill>
          <a:latin typeface="+mn-lt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 sz="2000">
          <a:solidFill>
            <a:schemeClr val="tx1"/>
          </a:solidFill>
          <a:latin typeface="+mn-lt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5pPr>
      <a:lvl6pPr marL="1804988" indent="-284163" algn="l" rtl="0" fontAlgn="base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6pPr>
      <a:lvl7pPr marL="2262188" indent="-284163" algn="l" rtl="0" fontAlgn="base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7pPr>
      <a:lvl8pPr marL="2719388" indent="-284163" algn="l" rtl="0" fontAlgn="base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8pPr>
      <a:lvl9pPr marL="3176588" indent="-284163" algn="l" rtl="0" fontAlgn="base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3600"/>
          </a:xfrm>
        </p:spPr>
        <p:txBody>
          <a:bodyPr/>
          <a:lstStyle/>
          <a:p>
            <a:r>
              <a:rPr lang="ru-RU" dirty="0" smtClean="0"/>
              <a:t>Подготовительные мероприятия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838201"/>
            <a:ext cx="8229600" cy="1028699"/>
          </a:xfrm>
        </p:spPr>
        <p:txBody>
          <a:bodyPr/>
          <a:lstStyle/>
          <a:p>
            <a:pPr algn="just">
              <a:spcAft>
                <a:spcPts val="720"/>
              </a:spcAft>
            </a:pPr>
            <a:r>
              <a:rPr lang="ru-RU" sz="1800" b="0" dirty="0" smtClean="0"/>
              <a:t>На основе принятых решений была запланирована и осуществлена качественная подготовка к закрытию года. </a:t>
            </a:r>
          </a:p>
          <a:p>
            <a:pPr algn="just">
              <a:spcAft>
                <a:spcPts val="720"/>
              </a:spcAft>
            </a:pPr>
            <a:r>
              <a:rPr lang="ru-RU" sz="1800" b="0" dirty="0" smtClean="0"/>
              <a:t>В состав подготовительных  мероприятий вошли: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57200" y="1841500"/>
          <a:ext cx="3898900" cy="4284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Текст 6"/>
          <p:cNvSpPr>
            <a:spLocks noGrp="1"/>
          </p:cNvSpPr>
          <p:nvPr>
            <p:ph sz="quarter" idx="4"/>
          </p:nvPr>
        </p:nvSpPr>
        <p:spPr>
          <a:xfrm>
            <a:off x="4457701" y="1828800"/>
            <a:ext cx="4445000" cy="4297363"/>
          </a:xfrm>
        </p:spPr>
        <p:txBody>
          <a:bodyPr/>
          <a:lstStyle/>
          <a:p>
            <a:pPr marL="360000" lvl="1" indent="-342900" algn="just">
              <a:buFont typeface="Wingdings" pitchFamily="2" charset="2"/>
              <a:buChar char="q"/>
            </a:pPr>
            <a:r>
              <a:rPr lang="ru-RU" sz="1600" dirty="0" smtClean="0"/>
              <a:t>Организация проверки учетных данных с целью наведения технологической чистоты базы данных</a:t>
            </a:r>
          </a:p>
          <a:p>
            <a:pPr marL="360000" lvl="1" indent="-342900" algn="just">
              <a:buFont typeface="Wingdings" pitchFamily="2" charset="2"/>
              <a:buChar char="q"/>
            </a:pPr>
            <a:r>
              <a:rPr lang="ru-RU" sz="1600" dirty="0" smtClean="0"/>
              <a:t>Детальное планирование работ для обеспечения синхронного закрытия года по всей стране и соблюдения сроков закрытия</a:t>
            </a:r>
          </a:p>
          <a:p>
            <a:pPr marL="360000" lvl="1" indent="-342900" algn="just">
              <a:buFont typeface="Wingdings" pitchFamily="2" charset="2"/>
              <a:buChar char="q"/>
            </a:pPr>
            <a:r>
              <a:rPr lang="ru-RU" sz="1600" dirty="0" smtClean="0"/>
              <a:t>Реализация доработок для закрытия года</a:t>
            </a:r>
          </a:p>
          <a:p>
            <a:pPr marL="360000" lvl="1" indent="-342900" algn="just">
              <a:buFont typeface="Wingdings" pitchFamily="2" charset="2"/>
              <a:buChar char="q"/>
            </a:pPr>
            <a:r>
              <a:rPr lang="ru-RU" sz="1600" dirty="0" smtClean="0"/>
              <a:t>Организация комплексного тестирования закрытия года в 5-ти </a:t>
            </a:r>
            <a:r>
              <a:rPr lang="ru-RU" sz="1600" dirty="0" err="1" smtClean="0"/>
              <a:t>пилотных</a:t>
            </a:r>
            <a:r>
              <a:rPr lang="ru-RU" sz="1600" dirty="0" smtClean="0"/>
              <a:t> регионах с целью выявления ошибок ППО, оптимизации процедур закрытия года, тестирования доработок по закрытию года</a:t>
            </a:r>
          </a:p>
          <a:p>
            <a:pPr marL="360000" lvl="1" indent="-342900" algn="just">
              <a:buFont typeface="Wingdings" pitchFamily="2" charset="2"/>
              <a:buChar char="q"/>
            </a:pPr>
            <a:r>
              <a:rPr lang="ru-RU" sz="1600" dirty="0" smtClean="0"/>
              <a:t>Организация контроля со стороны ФК с применением виртуальных инструментов контроля </a:t>
            </a:r>
          </a:p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Рекомендованная  информация в Базе знаний</a:t>
            </a:r>
            <a:endParaRPr lang="ru-RU" sz="18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57199" y="2174875"/>
          <a:ext cx="8289759" cy="3612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ransition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853" y="300791"/>
            <a:ext cx="7459579" cy="1118936"/>
          </a:xfrm>
        </p:spPr>
        <p:txBody>
          <a:bodyPr/>
          <a:lstStyle/>
          <a:p>
            <a:r>
              <a:rPr lang="ru-RU" dirty="0" smtClean="0"/>
              <a:t>Рекомендации: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433136" y="1946275"/>
          <a:ext cx="7976937" cy="4069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730" y="140043"/>
            <a:ext cx="7387389" cy="863600"/>
          </a:xfrm>
        </p:spPr>
        <p:txBody>
          <a:bodyPr/>
          <a:lstStyle/>
          <a:p>
            <a:r>
              <a:rPr lang="ru-RU" sz="2400" dirty="0" smtClean="0"/>
              <a:t>Журнал по прочим операциям (ф.0504071)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411" y="890338"/>
            <a:ext cx="7591926" cy="526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947" y="296561"/>
            <a:ext cx="7292004" cy="906163"/>
          </a:xfrm>
        </p:spPr>
        <p:txBody>
          <a:bodyPr/>
          <a:lstStyle/>
          <a:p>
            <a:r>
              <a:rPr lang="ru-RU" sz="2000" dirty="0" smtClean="0"/>
              <a:t>Журнал по прочим операциям за </a:t>
            </a:r>
            <a:r>
              <a:rPr lang="ru-RU" sz="2000" dirty="0" err="1" smtClean="0"/>
              <a:t>межотчетный</a:t>
            </a:r>
            <a:r>
              <a:rPr lang="ru-RU" sz="2000" dirty="0" smtClean="0"/>
              <a:t> период. Заполнение поля  «Номер» 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37084"/>
            <a:ext cx="8987589" cy="353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6368" cy="1143000"/>
          </a:xfrm>
        </p:spPr>
        <p:txBody>
          <a:bodyPr/>
          <a:lstStyle/>
          <a:p>
            <a:r>
              <a:rPr lang="ru-RU" sz="2000" dirty="0" smtClean="0"/>
              <a:t>Журнал по прочим операциям за дополнительный период. Заполнение поля  «Номер» </a:t>
            </a:r>
            <a:endParaRPr lang="ru-RU" sz="2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177" y="1993557"/>
            <a:ext cx="8315953" cy="30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3600"/>
          </a:xfrm>
        </p:spPr>
        <p:txBody>
          <a:bodyPr/>
          <a:lstStyle/>
          <a:p>
            <a:r>
              <a:rPr lang="ru-RU" dirty="0" smtClean="0"/>
              <a:t>Транспортный адрес получателя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Выгнутая вниз стрелка 5"/>
          <p:cNvSpPr/>
          <p:nvPr/>
        </p:nvSpPr>
        <p:spPr bwMode="auto">
          <a:xfrm>
            <a:off x="2676449" y="4830104"/>
            <a:ext cx="3887189" cy="914400"/>
          </a:xfrm>
          <a:prstGeom prst="curvedUpArrow">
            <a:avLst/>
          </a:prstGeom>
          <a:solidFill>
            <a:srgbClr val="7030A0"/>
          </a:solidFill>
          <a:ln w="28575" cap="flat" cmpd="sng" algn="ctr">
            <a:solidFill>
              <a:srgbClr val="CF29C7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FF00">
                <a:alpha val="40000"/>
              </a:srgbClr>
            </a:glow>
          </a:effectLst>
          <a:scene3d>
            <a:camera prst="orthographicFront"/>
            <a:lightRig rig="threePt" dir="t"/>
          </a:scene3d>
          <a:sp3d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757989" y="3605463"/>
            <a:ext cx="2761825" cy="986590"/>
          </a:xfrm>
          <a:prstGeom prst="rect">
            <a:avLst/>
          </a:prstGeom>
          <a:solidFill>
            <a:srgbClr val="FFFF00">
              <a:alpha val="43000"/>
            </a:srgbClr>
          </a:solidFill>
          <a:ln w="28575" cap="flat" cmpd="sng" algn="ctr">
            <a:solidFill>
              <a:srgbClr val="CF29C7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CF29C7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9500....S.E.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481235" y="3592937"/>
            <a:ext cx="2761825" cy="986590"/>
          </a:xfrm>
          <a:prstGeom prst="rect">
            <a:avLst/>
          </a:prstGeom>
          <a:solidFill>
            <a:srgbClr val="FFFF00">
              <a:alpha val="43000"/>
            </a:srgbClr>
          </a:solidFill>
          <a:ln w="28575" cap="flat" cmpd="sng" algn="ctr">
            <a:solidFill>
              <a:srgbClr val="CF29C7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CF29C7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9500....S.R.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Багетная рамка 10"/>
          <p:cNvSpPr/>
          <p:nvPr/>
        </p:nvSpPr>
        <p:spPr bwMode="auto">
          <a:xfrm>
            <a:off x="388966" y="1748700"/>
            <a:ext cx="8379253" cy="1443789"/>
          </a:xfrm>
          <a:prstGeom prst="bevel">
            <a:avLst/>
          </a:prstGeom>
          <a:solidFill>
            <a:srgbClr val="7030A0">
              <a:alpha val="80000"/>
            </a:srgbClr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2">
                <a:lumMod val="60000"/>
                <a:lumOff val="40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solidFill>
                  <a:srgbClr val="FFA1B5"/>
                </a:solidFill>
              </a:rPr>
              <a:t>При отправке отчетности по защищенным каналам связи изменен транспортный адрес получателя</a:t>
            </a:r>
            <a:endParaRPr lang="ru-RU" dirty="0">
              <a:solidFill>
                <a:srgbClr val="FFA1B5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3600"/>
          </a:xfrm>
        </p:spPr>
        <p:txBody>
          <a:bodyPr/>
          <a:lstStyle/>
          <a:p>
            <a:r>
              <a:rPr lang="ru-RU" sz="2000" dirty="0" smtClean="0"/>
              <a:t>Отправка отчетности в финансовые органы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292768" y="946485"/>
            <a:ext cx="8703059" cy="4940960"/>
            <a:chOff x="292768" y="946485"/>
            <a:chExt cx="8703059" cy="494096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318565" y="3493167"/>
              <a:ext cx="2418347" cy="998621"/>
            </a:xfrm>
            <a:prstGeom prst="rect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</a:rPr>
                <a:t>Городской округ</a:t>
              </a:r>
            </a:p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</a:rPr>
                <a:t>(тип 04) </a:t>
              </a:r>
              <a:endParaRPr kumimoji="0" lang="ru-RU" sz="2000" b="1" i="0" u="none" strike="noStrike" cap="none" normalizeH="0" baseline="0" dirty="0" smtClean="0">
                <a:ln>
                  <a:solidFill>
                    <a:srgbClr val="CF29C7"/>
                  </a:solidFill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 bwMode="auto">
            <a:xfrm>
              <a:off x="296777" y="946485"/>
              <a:ext cx="2418347" cy="585535"/>
            </a:xfrm>
            <a:prstGeom prst="rect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ОУ ТГВФ</a:t>
              </a:r>
            </a:p>
          </p:txBody>
        </p:sp>
        <p:sp>
          <p:nvSpPr>
            <p:cNvPr id="10" name="Прямоугольник 9"/>
            <p:cNvSpPr/>
            <p:nvPr/>
          </p:nvSpPr>
          <p:spPr bwMode="auto">
            <a:xfrm>
              <a:off x="292768" y="2001252"/>
              <a:ext cx="2418347" cy="585535"/>
            </a:xfrm>
            <a:prstGeom prst="rect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ТФОМС</a:t>
              </a:r>
            </a:p>
          </p:txBody>
        </p:sp>
        <p:sp>
          <p:nvSpPr>
            <p:cNvPr id="11" name="Прямоугольник 10"/>
            <p:cNvSpPr/>
            <p:nvPr/>
          </p:nvSpPr>
          <p:spPr bwMode="auto">
            <a:xfrm>
              <a:off x="3392906" y="1520860"/>
              <a:ext cx="2418347" cy="998621"/>
            </a:xfrm>
            <a:prstGeom prst="rect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Бюджет субъекта</a:t>
              </a:r>
            </a:p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</a:rPr>
                <a:t>(тип 02)</a:t>
              </a:r>
              <a:endParaRPr kumimoji="0" lang="ru-RU" sz="2000" b="1" i="0" u="none" strike="noStrike" cap="none" normalizeH="0" baseline="0" dirty="0" smtClean="0">
                <a:ln>
                  <a:solidFill>
                    <a:srgbClr val="CF29C7"/>
                  </a:solidFill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 bwMode="auto">
            <a:xfrm>
              <a:off x="6577480" y="3447318"/>
              <a:ext cx="2418347" cy="998621"/>
            </a:xfrm>
            <a:prstGeom prst="rect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</a:rPr>
                <a:t>Муниципальный</a:t>
              </a:r>
            </a:p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</a:rPr>
                <a:t>район</a:t>
              </a:r>
            </a:p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</a:rPr>
                <a:t>(т</a:t>
              </a:r>
              <a:r>
                <a:rPr kumimoji="0" lang="ru-RU" sz="2000" b="1" i="0" u="none" strike="noStrike" cap="none" normalizeH="0" baseline="0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ип</a:t>
              </a:r>
              <a:r>
                <a:rPr kumimoji="0" lang="ru-RU" sz="2000" b="1" i="0" u="none" strike="noStrike" cap="none" normalizeH="0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 05)</a:t>
              </a:r>
              <a:endParaRPr kumimoji="0" lang="ru-RU" sz="2000" b="1" i="0" u="none" strike="noStrike" cap="none" normalizeH="0" baseline="0" dirty="0" smtClean="0">
                <a:ln>
                  <a:solidFill>
                    <a:srgbClr val="CF29C7"/>
                  </a:solidFill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 bwMode="auto">
            <a:xfrm>
              <a:off x="6573251" y="4888824"/>
              <a:ext cx="2418347" cy="998621"/>
            </a:xfrm>
            <a:prstGeom prst="rect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</a:rPr>
                <a:t>Поселение</a:t>
              </a:r>
            </a:p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(тип</a:t>
              </a:r>
              <a:r>
                <a:rPr kumimoji="0" lang="ru-RU" sz="2000" b="1" i="0" u="none" strike="noStrike" cap="none" normalizeH="0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 10)</a:t>
              </a:r>
              <a:endParaRPr kumimoji="0" lang="ru-RU" sz="2000" b="1" i="0" u="none" strike="noStrike" cap="none" normalizeH="0" baseline="0" dirty="0" smtClean="0">
                <a:ln>
                  <a:solidFill>
                    <a:srgbClr val="CF29C7"/>
                  </a:solidFill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Овал 13"/>
            <p:cNvSpPr/>
            <p:nvPr/>
          </p:nvSpPr>
          <p:spPr bwMode="auto">
            <a:xfrm>
              <a:off x="3296653" y="4463722"/>
              <a:ext cx="2514600" cy="1155031"/>
            </a:xfrm>
            <a:prstGeom prst="ellipse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ФО</a:t>
              </a:r>
              <a:r>
                <a:rPr kumimoji="0" lang="ru-RU" sz="2000" b="1" i="0" u="none" strike="noStrike" cap="none" normalizeH="0" dirty="0" smtClean="0">
                  <a:ln>
                    <a:solidFill>
                      <a:srgbClr val="CF29C7"/>
                    </a:solidFill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 бюджета</a:t>
              </a:r>
              <a:endParaRPr kumimoji="0" lang="ru-RU" sz="2000" b="1" i="0" u="none" strike="noStrike" cap="none" normalizeH="0" baseline="0" dirty="0" smtClean="0">
                <a:ln>
                  <a:solidFill>
                    <a:srgbClr val="CF29C7"/>
                  </a:solidFill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Прямая со стрелкой 15"/>
            <p:cNvCxnSpPr>
              <a:stCxn id="10" idx="0"/>
              <a:endCxn id="8" idx="2"/>
            </p:cNvCxnSpPr>
            <p:nvPr/>
          </p:nvCxnSpPr>
          <p:spPr bwMode="auto">
            <a:xfrm rot="5400000" flipH="1" flipV="1">
              <a:off x="1269330" y="1764632"/>
              <a:ext cx="469232" cy="4009"/>
            </a:xfrm>
            <a:prstGeom prst="straightConnector1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arrow"/>
            </a:ln>
            <a:effectLst/>
          </p:spPr>
        </p:cxnSp>
        <p:cxnSp>
          <p:nvCxnSpPr>
            <p:cNvPr id="19" name="Прямая со стрелкой 18"/>
            <p:cNvCxnSpPr>
              <a:stCxn id="7" idx="3"/>
              <a:endCxn id="11" idx="2"/>
            </p:cNvCxnSpPr>
            <p:nvPr/>
          </p:nvCxnSpPr>
          <p:spPr bwMode="auto">
            <a:xfrm flipV="1">
              <a:off x="2736912" y="2519481"/>
              <a:ext cx="1865168" cy="1472997"/>
            </a:xfrm>
            <a:prstGeom prst="straightConnector1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arrow"/>
            </a:ln>
            <a:effectLst/>
          </p:spPr>
        </p:cxnSp>
        <p:cxnSp>
          <p:nvCxnSpPr>
            <p:cNvPr id="22" name="Прямая со стрелкой 21"/>
            <p:cNvCxnSpPr>
              <a:stCxn id="7" idx="3"/>
              <a:endCxn id="14" idx="1"/>
            </p:cNvCxnSpPr>
            <p:nvPr/>
          </p:nvCxnSpPr>
          <p:spPr bwMode="auto">
            <a:xfrm>
              <a:off x="2736912" y="3992478"/>
              <a:ext cx="927996" cy="640394"/>
            </a:xfrm>
            <a:prstGeom prst="straightConnector1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arrow"/>
            </a:ln>
            <a:effectLst/>
          </p:spPr>
        </p:cxnSp>
        <p:cxnSp>
          <p:nvCxnSpPr>
            <p:cNvPr id="25" name="Прямая со стрелкой 24"/>
            <p:cNvCxnSpPr>
              <a:stCxn id="12" idx="1"/>
              <a:endCxn id="11" idx="2"/>
            </p:cNvCxnSpPr>
            <p:nvPr/>
          </p:nvCxnSpPr>
          <p:spPr bwMode="auto">
            <a:xfrm flipH="1" flipV="1">
              <a:off x="4602080" y="2519481"/>
              <a:ext cx="1975400" cy="1427148"/>
            </a:xfrm>
            <a:prstGeom prst="straightConnector1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arrow"/>
            </a:ln>
            <a:effectLst/>
          </p:spPr>
        </p:cxnSp>
        <p:cxnSp>
          <p:nvCxnSpPr>
            <p:cNvPr id="28" name="Прямая со стрелкой 27"/>
            <p:cNvCxnSpPr>
              <a:stCxn id="12" idx="1"/>
              <a:endCxn id="14" idx="7"/>
            </p:cNvCxnSpPr>
            <p:nvPr/>
          </p:nvCxnSpPr>
          <p:spPr bwMode="auto">
            <a:xfrm flipH="1">
              <a:off x="5442998" y="3946629"/>
              <a:ext cx="1134482" cy="686243"/>
            </a:xfrm>
            <a:prstGeom prst="straightConnector1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arrow"/>
            </a:ln>
            <a:effectLst/>
          </p:spPr>
        </p:cxnSp>
        <p:cxnSp>
          <p:nvCxnSpPr>
            <p:cNvPr id="31" name="Прямая со стрелкой 30"/>
            <p:cNvCxnSpPr>
              <a:stCxn id="13" idx="0"/>
              <a:endCxn id="12" idx="2"/>
            </p:cNvCxnSpPr>
            <p:nvPr/>
          </p:nvCxnSpPr>
          <p:spPr bwMode="auto">
            <a:xfrm flipV="1">
              <a:off x="7782425" y="4445939"/>
              <a:ext cx="4229" cy="442885"/>
            </a:xfrm>
            <a:prstGeom prst="straightConnector1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arrow"/>
            </a:ln>
            <a:effectLst/>
          </p:spPr>
        </p:cxnSp>
        <p:cxnSp>
          <p:nvCxnSpPr>
            <p:cNvPr id="34" name="Прямая со стрелкой 33"/>
            <p:cNvCxnSpPr>
              <a:stCxn id="13" idx="1"/>
              <a:endCxn id="14" idx="6"/>
            </p:cNvCxnSpPr>
            <p:nvPr/>
          </p:nvCxnSpPr>
          <p:spPr bwMode="auto">
            <a:xfrm rot="10800000">
              <a:off x="5811253" y="5041239"/>
              <a:ext cx="761998" cy="346897"/>
            </a:xfrm>
            <a:prstGeom prst="straightConnector1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arrow"/>
            </a:ln>
            <a:effectLst/>
          </p:spPr>
        </p:cxnSp>
        <p:cxnSp>
          <p:nvCxnSpPr>
            <p:cNvPr id="18" name="Прямая со стрелкой 17"/>
            <p:cNvCxnSpPr>
              <a:stCxn id="10" idx="3"/>
              <a:endCxn id="11" idx="1"/>
            </p:cNvCxnSpPr>
            <p:nvPr/>
          </p:nvCxnSpPr>
          <p:spPr bwMode="auto">
            <a:xfrm flipV="1">
              <a:off x="2711115" y="2020171"/>
              <a:ext cx="681791" cy="273849"/>
            </a:xfrm>
            <a:prstGeom prst="straightConnector1">
              <a:avLst/>
            </a:prstGeom>
            <a:solidFill>
              <a:srgbClr val="2FFF8D">
                <a:alpha val="49000"/>
              </a:srgbClr>
            </a:solidFill>
            <a:ln w="38100" cap="flat" cmpd="sng" algn="ctr">
              <a:solidFill>
                <a:srgbClr val="002060">
                  <a:alpha val="95000"/>
                </a:srgbClr>
              </a:solidFill>
              <a:prstDash val="solid"/>
              <a:bevel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947" y="252663"/>
            <a:ext cx="7375358" cy="863600"/>
          </a:xfrm>
        </p:spPr>
        <p:txBody>
          <a:bodyPr/>
          <a:lstStyle/>
          <a:p>
            <a:r>
              <a:rPr lang="ru-RU" dirty="0" smtClean="0"/>
              <a:t>Отправка отчетов в 2 адреса (пример)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819" y="1552073"/>
            <a:ext cx="7664117" cy="460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Доработка Отчета об остатках средств на счетах, открытых органам Федерального казначейства в учреждениях Банка России и кредитных организациях ф.0521458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946" y="1660357"/>
            <a:ext cx="8530391" cy="465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6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7892</TotalTime>
  <Words>295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6_Оформление по умолчанию</vt:lpstr>
      <vt:lpstr>Подготовительные мероприятия</vt:lpstr>
      <vt:lpstr>Рекомендации:</vt:lpstr>
      <vt:lpstr>Журнал по прочим операциям (ф.0504071) </vt:lpstr>
      <vt:lpstr>Журнал по прочим операциям за межотчетный период. Заполнение поля  «Номер» </vt:lpstr>
      <vt:lpstr>Журнал по прочим операциям за дополнительный период. Заполнение поля  «Номер» </vt:lpstr>
      <vt:lpstr>Транспортный адрес получателя</vt:lpstr>
      <vt:lpstr>Отправка отчетности в финансовые органы</vt:lpstr>
      <vt:lpstr>Отправка отчетов в 2 адреса (пример)</vt:lpstr>
      <vt:lpstr>Доработка Отчета об остатках средств на счетах, открытых органам Федерального казначейства в учреждениях Банка России и кредитных организациях ф.0521458 </vt:lpstr>
      <vt:lpstr>Рекомендованная  информация в Базе знаний</vt:lpstr>
    </vt:vector>
  </TitlesOfParts>
  <Company>PowerLexis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Корпоративный шаблон презентаций компании ОТР</dc:title>
  <dc:creator>PowerLexis</dc:creator>
  <cp:lastModifiedBy>makurina.aida</cp:lastModifiedBy>
  <cp:revision>900</cp:revision>
  <dcterms:created xsi:type="dcterms:W3CDTF">2007-04-17T06:57:33Z</dcterms:created>
  <dcterms:modified xsi:type="dcterms:W3CDTF">2014-09-09T11:08:55Z</dcterms:modified>
</cp:coreProperties>
</file>