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2">
  <p:sldMasterIdLst>
    <p:sldMasterId id="2147483691" r:id="rId1"/>
    <p:sldMasterId id="2147483809" r:id="rId2"/>
  </p:sldMasterIdLst>
  <p:notesMasterIdLst>
    <p:notesMasterId r:id="rId89"/>
  </p:notesMasterIdLst>
  <p:handoutMasterIdLst>
    <p:handoutMasterId r:id="rId90"/>
  </p:handoutMasterIdLst>
  <p:sldIdLst>
    <p:sldId id="988" r:id="rId3"/>
    <p:sldId id="534" r:id="rId4"/>
    <p:sldId id="535" r:id="rId5"/>
    <p:sldId id="634" r:id="rId6"/>
    <p:sldId id="633" r:id="rId7"/>
    <p:sldId id="626" r:id="rId8"/>
    <p:sldId id="918" r:id="rId9"/>
    <p:sldId id="919" r:id="rId10"/>
    <p:sldId id="972" r:id="rId11"/>
    <p:sldId id="924" r:id="rId12"/>
    <p:sldId id="879" r:id="rId13"/>
    <p:sldId id="925" r:id="rId14"/>
    <p:sldId id="880" r:id="rId15"/>
    <p:sldId id="927" r:id="rId16"/>
    <p:sldId id="930" r:id="rId17"/>
    <p:sldId id="928" r:id="rId18"/>
    <p:sldId id="929" r:id="rId19"/>
    <p:sldId id="931" r:id="rId20"/>
    <p:sldId id="840" r:id="rId21"/>
    <p:sldId id="865" r:id="rId22"/>
    <p:sldId id="839" r:id="rId23"/>
    <p:sldId id="913" r:id="rId24"/>
    <p:sldId id="831" r:id="rId25"/>
    <p:sldId id="832" r:id="rId26"/>
    <p:sldId id="833" r:id="rId27"/>
    <p:sldId id="932" r:id="rId28"/>
    <p:sldId id="973" r:id="rId29"/>
    <p:sldId id="939" r:id="rId30"/>
    <p:sldId id="933" r:id="rId31"/>
    <p:sldId id="934" r:id="rId32"/>
    <p:sldId id="935" r:id="rId33"/>
    <p:sldId id="938" r:id="rId34"/>
    <p:sldId id="936" r:id="rId35"/>
    <p:sldId id="937" r:id="rId36"/>
    <p:sldId id="543" r:id="rId37"/>
    <p:sldId id="943" r:id="rId38"/>
    <p:sldId id="958" r:id="rId39"/>
    <p:sldId id="960" r:id="rId40"/>
    <p:sldId id="926" r:id="rId41"/>
    <p:sldId id="530" r:id="rId42"/>
    <p:sldId id="907" r:id="rId43"/>
    <p:sldId id="942" r:id="rId44"/>
    <p:sldId id="576" r:id="rId45"/>
    <p:sldId id="756" r:id="rId46"/>
    <p:sldId id="844" r:id="rId47"/>
    <p:sldId id="758" r:id="rId48"/>
    <p:sldId id="892" r:id="rId49"/>
    <p:sldId id="946" r:id="rId50"/>
    <p:sldId id="949" r:id="rId51"/>
    <p:sldId id="950" r:id="rId52"/>
    <p:sldId id="951" r:id="rId53"/>
    <p:sldId id="952" r:id="rId54"/>
    <p:sldId id="953" r:id="rId55"/>
    <p:sldId id="954" r:id="rId56"/>
    <p:sldId id="955" r:id="rId57"/>
    <p:sldId id="760" r:id="rId58"/>
    <p:sldId id="445" r:id="rId59"/>
    <p:sldId id="526" r:id="rId60"/>
    <p:sldId id="446" r:id="rId61"/>
    <p:sldId id="889" r:id="rId62"/>
    <p:sldId id="533" r:id="rId63"/>
    <p:sldId id="448" r:id="rId64"/>
    <p:sldId id="752" r:id="rId65"/>
    <p:sldId id="968" r:id="rId66"/>
    <p:sldId id="969" r:id="rId67"/>
    <p:sldId id="961" r:id="rId68"/>
    <p:sldId id="970" r:id="rId69"/>
    <p:sldId id="966" r:id="rId70"/>
    <p:sldId id="962" r:id="rId71"/>
    <p:sldId id="963" r:id="rId72"/>
    <p:sldId id="964" r:id="rId73"/>
    <p:sldId id="967" r:id="rId74"/>
    <p:sldId id="965" r:id="rId75"/>
    <p:sldId id="974" r:id="rId76"/>
    <p:sldId id="975" r:id="rId77"/>
    <p:sldId id="976" r:id="rId78"/>
    <p:sldId id="977" r:id="rId79"/>
    <p:sldId id="978" r:id="rId80"/>
    <p:sldId id="980" r:id="rId81"/>
    <p:sldId id="981" r:id="rId82"/>
    <p:sldId id="982" r:id="rId83"/>
    <p:sldId id="983" r:id="rId84"/>
    <p:sldId id="984" r:id="rId85"/>
    <p:sldId id="985" r:id="rId86"/>
    <p:sldId id="986" r:id="rId87"/>
    <p:sldId id="987" r:id="rId88"/>
  </p:sldIdLst>
  <p:sldSz cx="9144000" cy="6858000" type="screen4x3"/>
  <p:notesSz cx="6797675" cy="987425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FFFE"/>
    <a:srgbClr val="D1FFFD"/>
    <a:srgbClr val="B5D7D9"/>
    <a:srgbClr val="B3B4D1"/>
    <a:srgbClr val="D585B5"/>
    <a:srgbClr val="F8C0D8"/>
    <a:srgbClr val="FDE7C7"/>
    <a:srgbClr val="FBD7A3"/>
    <a:srgbClr val="FECEE5"/>
    <a:srgbClr val="91FD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03" autoAdjust="0"/>
    <p:restoredTop sz="90629" autoAdjust="0"/>
  </p:normalViewPr>
  <p:slideViewPr>
    <p:cSldViewPr showGuides="1">
      <p:cViewPr>
        <p:scale>
          <a:sx n="110" d="100"/>
          <a:sy n="110" d="100"/>
        </p:scale>
        <p:origin x="-1644" y="-324"/>
      </p:cViewPr>
      <p:guideLst>
        <p:guide orient="horz" pos="1680"/>
        <p:guide orient="horz" pos="4319"/>
        <p:guide orient="horz" pos="288"/>
        <p:guide orient="horz" pos="3360"/>
        <p:guide pos="4967"/>
        <p:guide pos="249"/>
        <p:guide pos="57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>
        <p:scale>
          <a:sx n="90" d="100"/>
          <a:sy n="90" d="100"/>
        </p:scale>
        <p:origin x="-1302" y="-72"/>
      </p:cViewPr>
      <p:guideLst>
        <p:guide orient="horz" pos="3109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handoutMaster" Target="handoutMasters/handoutMaster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51163" cy="53031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1"/>
            <a:ext cx="2951163" cy="53031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99511"/>
            <a:ext cx="2951163" cy="45409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399511"/>
            <a:ext cx="2951163" cy="45409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AA8801D-8034-467B-A436-65ACC0810A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1873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379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586" tIns="45793" rIns="91586" bIns="45793" numCol="1" anchor="ctr" anchorCtr="0" compatLnSpc="1">
            <a:prstTxWarp prst="textNoShape">
              <a:avLst/>
            </a:prstTxWarp>
          </a:bodyPr>
          <a:lstStyle>
            <a:lvl1pPr algn="l" defTabSz="915988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1"/>
            <a:ext cx="2946400" cy="49379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586" tIns="45793" rIns="91586" bIns="45793" numCol="1" anchor="ctr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8713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690229"/>
            <a:ext cx="4981575" cy="444412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586" tIns="45793" rIns="91586" bIns="4579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458"/>
            <a:ext cx="2946400" cy="49379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l" defTabSz="915988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458"/>
            <a:ext cx="2946400" cy="49379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non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4B141960-AA61-45A6-AD11-4503E31B4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7492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92100" y="71438"/>
            <a:ext cx="6213475" cy="46593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Заметки 2"/>
          <p:cNvSpPr>
            <a:spLocks noGrp="1"/>
          </p:cNvSpPr>
          <p:nvPr>
            <p:ph type="body" idx="1"/>
          </p:nvPr>
        </p:nvSpPr>
        <p:spPr bwMode="auto">
          <a:xfrm>
            <a:off x="103188" y="4789488"/>
            <a:ext cx="6613525" cy="508476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indent="287338" algn="just">
              <a:spcAft>
                <a:spcPts val="300"/>
              </a:spcAft>
            </a:pPr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828" name="Номер слайда 1"/>
          <p:cNvSpPr>
            <a:spLocks noGrp="1"/>
          </p:cNvSpPr>
          <p:nvPr>
            <p:ph type="sldNum" sz="quarter" idx="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defTabSz="876300">
              <a:defRPr/>
            </a:pPr>
            <a:fld id="{69A6C783-CCAE-4F10-AD07-2A2AEC4C7DE7}" type="slidenum">
              <a:rPr lang="ru-RU" smtClean="0"/>
              <a:pPr defTabSz="876300"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Анализ причин неисполнения принятых обязательств текущего (отчетного) финансового периода,</a:t>
            </a:r>
            <a:r>
              <a:rPr lang="ru-RU" baseline="0" dirty="0" smtClean="0"/>
              <a:t> отраженных в графах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/>
              <a:pPr>
                <a:defRPr/>
              </a:pPr>
              <a:t>57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9962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Анализ причин неисполнения принятых обязательств текущего (отчетного) финансового периода,</a:t>
            </a:r>
            <a:r>
              <a:rPr lang="ru-RU" baseline="0" dirty="0" smtClean="0"/>
              <a:t> отраженных в графах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/>
              <a:pPr>
                <a:defRPr/>
              </a:pPr>
              <a:t>58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9962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Информация, исключенная из основной формы – об обязательствах сверх доведенных бюджетных данных (ЛБО)</a:t>
            </a:r>
            <a:r>
              <a:rPr lang="ru-RU" baseline="0" dirty="0" smtClean="0"/>
              <a:t> – виды обязательств и основания их принятия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/>
              <a:pPr>
                <a:defRPr/>
              </a:pPr>
              <a:t>59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1870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Информация, исключенная из основной формы – об обязательствах сверх доведенных бюджетных данных (ЛБО)</a:t>
            </a:r>
            <a:r>
              <a:rPr lang="ru-RU" baseline="0" dirty="0" smtClean="0"/>
              <a:t> – виды обязательств и основания их принятия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/>
              <a:pPr>
                <a:defRPr/>
              </a:pPr>
              <a:t>61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1870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Отражает в том числе сколько из общей суммы бюджетной росписи доведено до получателей бюджетных средств (графа 4)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/>
              <a:pPr>
                <a:defRPr/>
              </a:pPr>
              <a:t>62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395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7125" cy="3702050"/>
          </a:xfrm>
          <a:ln/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>
          <a:xfrm>
            <a:off x="679768" y="4690901"/>
            <a:ext cx="5438140" cy="44415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30" tIns="45665" rIns="91330" bIns="45665"/>
          <a:lstStyle/>
          <a:p>
            <a:endParaRPr lang="ru-RU" altLang="ru-RU" smtClean="0"/>
          </a:p>
        </p:txBody>
      </p:sp>
      <p:sp>
        <p:nvSpPr>
          <p:cNvPr id="28676" name="Номер слайда 3"/>
          <p:cNvSpPr txBox="1">
            <a:spLocks noGrp="1"/>
          </p:cNvSpPr>
          <p:nvPr/>
        </p:nvSpPr>
        <p:spPr bwMode="auto">
          <a:xfrm>
            <a:off x="3849899" y="9378643"/>
            <a:ext cx="2946189" cy="494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30" tIns="45665" rIns="91330" bIns="45665" anchor="b"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4225" indent="-227013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14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686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58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30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5B04CEC-4F1D-430B-A0A6-3C9E5631910A}" type="slidenum">
              <a:rPr lang="ru-RU" altLang="ru-RU"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63</a:t>
            </a:fld>
            <a:endParaRPr lang="ru-RU" alt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6625" y="742950"/>
            <a:ext cx="4933950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6F39A-B6A7-46CF-8D11-E70499EDF330}" type="slidenum">
              <a:rPr lang="ru-RU" smtClean="0">
                <a:solidFill>
                  <a:prstClr val="black"/>
                </a:solidFill>
              </a:rPr>
              <a:pPr/>
              <a:t>66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5010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Большая часть изменений вступила в силу с отчетности 2015 года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68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95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Большая часть изменений вступила в силу с отчетности 2015 года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69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95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Большая часть изменений вступила в силу с отчетности 2015 года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70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9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Большая часть изменений вступила в силу с отчетности 2015 года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95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Большая часть изменений вступила в силу с отчетности 2015 года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71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95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Большая часть изменений вступила в силу с отчетности 2015 года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73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95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Большая часть изменений вступила в силу с отчетности 2015 года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74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95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Изменение структуры баланса –показатели по графам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/>
              <a:pPr>
                <a:defRPr/>
              </a:pPr>
              <a:t>80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74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7125" cy="3702050"/>
          </a:xfrm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xfrm>
            <a:off x="679768" y="4690901"/>
            <a:ext cx="5438140" cy="44415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30" tIns="45665" rIns="91330" bIns="45665"/>
          <a:lstStyle/>
          <a:p>
            <a:endParaRPr lang="ru-RU" altLang="ru-RU" smtClean="0"/>
          </a:p>
        </p:txBody>
      </p:sp>
      <p:sp>
        <p:nvSpPr>
          <p:cNvPr id="24580" name="Номер слайда 3"/>
          <p:cNvSpPr txBox="1">
            <a:spLocks noGrp="1"/>
          </p:cNvSpPr>
          <p:nvPr/>
        </p:nvSpPr>
        <p:spPr bwMode="auto">
          <a:xfrm>
            <a:off x="3849899" y="9378643"/>
            <a:ext cx="2946189" cy="494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30" tIns="45665" rIns="91330" bIns="45665" anchor="b"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4225" indent="-227013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14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686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58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30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A678E30-C798-4CCC-8A1C-AEBABFA9EE25}" type="slidenum">
              <a:rPr lang="ru-RU" altLang="ru-RU">
                <a:solidFill>
                  <a:prstClr val="black"/>
                </a:solidFill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81</a:t>
            </a:fld>
            <a:endParaRPr lang="ru-RU" altLang="ru-RU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7125" cy="3702050"/>
          </a:xfrm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xfrm>
            <a:off x="679768" y="4690901"/>
            <a:ext cx="5438140" cy="44415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30" tIns="45665" rIns="91330" bIns="45665"/>
          <a:lstStyle/>
          <a:p>
            <a:endParaRPr lang="ru-RU" altLang="ru-RU" smtClean="0"/>
          </a:p>
        </p:txBody>
      </p:sp>
      <p:sp>
        <p:nvSpPr>
          <p:cNvPr id="24580" name="Номер слайда 3"/>
          <p:cNvSpPr txBox="1">
            <a:spLocks noGrp="1"/>
          </p:cNvSpPr>
          <p:nvPr/>
        </p:nvSpPr>
        <p:spPr bwMode="auto">
          <a:xfrm>
            <a:off x="3849899" y="9378643"/>
            <a:ext cx="2946189" cy="494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30" tIns="45665" rIns="91330" bIns="45665" anchor="b"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4225" indent="-227013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14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686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58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30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A678E30-C798-4CCC-8A1C-AEBABFA9EE25}" type="slidenum">
              <a:rPr lang="ru-RU" altLang="ru-RU">
                <a:solidFill>
                  <a:prstClr val="black"/>
                </a:solidFill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82</a:t>
            </a:fld>
            <a:endParaRPr lang="ru-RU" altLang="ru-RU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7125" cy="3702050"/>
          </a:xfrm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xfrm>
            <a:off x="679768" y="4690901"/>
            <a:ext cx="5438140" cy="44415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30" tIns="45665" rIns="91330" bIns="45665"/>
          <a:lstStyle/>
          <a:p>
            <a:endParaRPr lang="ru-RU" altLang="ru-RU" smtClean="0"/>
          </a:p>
        </p:txBody>
      </p:sp>
      <p:sp>
        <p:nvSpPr>
          <p:cNvPr id="24580" name="Номер слайда 3"/>
          <p:cNvSpPr txBox="1">
            <a:spLocks noGrp="1"/>
          </p:cNvSpPr>
          <p:nvPr/>
        </p:nvSpPr>
        <p:spPr bwMode="auto">
          <a:xfrm>
            <a:off x="3849899" y="9378643"/>
            <a:ext cx="2946189" cy="494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30" tIns="45665" rIns="91330" bIns="45665" anchor="b"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4225" indent="-227013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14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686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58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30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A678E30-C798-4CCC-8A1C-AEBABFA9EE25}" type="slidenum">
              <a:rPr lang="ru-RU" altLang="ru-RU">
                <a:solidFill>
                  <a:prstClr val="black"/>
                </a:solidFill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83</a:t>
            </a:fld>
            <a:endParaRPr lang="ru-RU" altLang="ru-RU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6625" y="742950"/>
            <a:ext cx="4933950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6F39A-B6A7-46CF-8D11-E70499EDF330}" type="slidenum">
              <a:rPr lang="ru-RU" smtClean="0">
                <a:solidFill>
                  <a:prstClr val="black"/>
                </a:solidFill>
              </a:rPr>
              <a:pPr/>
              <a:t>84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5010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6625" y="742950"/>
            <a:ext cx="4933950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6F39A-B6A7-46CF-8D11-E70499EDF330}" type="slidenum">
              <a:rPr lang="ru-RU" smtClean="0">
                <a:solidFill>
                  <a:prstClr val="black"/>
                </a:solidFill>
              </a:rPr>
              <a:pPr/>
              <a:t>85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5010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92100" y="71438"/>
            <a:ext cx="6213475" cy="46593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Заметки 2"/>
          <p:cNvSpPr>
            <a:spLocks noGrp="1"/>
          </p:cNvSpPr>
          <p:nvPr>
            <p:ph type="body" idx="1"/>
          </p:nvPr>
        </p:nvSpPr>
        <p:spPr bwMode="auto">
          <a:xfrm>
            <a:off x="103188" y="4789488"/>
            <a:ext cx="6613525" cy="508476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indent="287338" algn="just">
              <a:spcAft>
                <a:spcPts val="300"/>
              </a:spcAft>
            </a:pPr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828" name="Номер слайда 1"/>
          <p:cNvSpPr>
            <a:spLocks noGrp="1"/>
          </p:cNvSpPr>
          <p:nvPr>
            <p:ph type="sldNum" sz="quarter" idx="5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defTabSz="876300">
              <a:defRPr/>
            </a:pPr>
            <a:fld id="{298F722A-8F2B-4B48-9492-FB6759F7D610}" type="slidenum">
              <a:rPr lang="ru-RU" smtClean="0"/>
              <a:pPr defTabSz="876300">
                <a:defRPr/>
              </a:pPr>
              <a:t>86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Большая часть изменений вступила в силу с отчетности 2015 года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9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 отдельным, вызывающим вопросы хозяйственным операциям доведены примеры заполнения форм отчетности</a:t>
            </a:r>
          </a:p>
          <a:p>
            <a:r>
              <a:rPr lang="ru-RU" dirty="0" smtClean="0"/>
              <a:t>По</a:t>
            </a:r>
            <a:r>
              <a:rPr lang="ru-RU" baseline="0" dirty="0" smtClean="0"/>
              <a:t> мере возможности и сил сотрудников будем примеры дополнять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95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Впервые нами доведены примеры заполнения форм отчетности – по отдельным, вызывающим вопросы хозяйственным операциям</a:t>
            </a:r>
          </a:p>
          <a:p>
            <a:r>
              <a:rPr lang="ru-RU" dirty="0" smtClean="0"/>
              <a:t>По</a:t>
            </a:r>
            <a:r>
              <a:rPr lang="ru-RU" baseline="0" dirty="0" smtClean="0"/>
              <a:t> мере возможности и сил сотрудников будем примеры дополнять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9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Большая часть изменений вступила в силу с отчетности 2015 года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95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6625" y="742950"/>
            <a:ext cx="4933950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6F39A-B6A7-46CF-8D11-E70499EDF330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5010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7125" cy="3702050"/>
          </a:xfrm>
          <a:ln/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>
          <a:xfrm>
            <a:off x="679768" y="4690901"/>
            <a:ext cx="5438140" cy="44415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30" tIns="45665" rIns="91330" bIns="45665"/>
          <a:lstStyle/>
          <a:p>
            <a:endParaRPr lang="ru-RU" altLang="ru-RU" smtClean="0"/>
          </a:p>
        </p:txBody>
      </p:sp>
      <p:sp>
        <p:nvSpPr>
          <p:cNvPr id="29700" name="Номер слайда 3"/>
          <p:cNvSpPr txBox="1">
            <a:spLocks noGrp="1"/>
          </p:cNvSpPr>
          <p:nvPr/>
        </p:nvSpPr>
        <p:spPr bwMode="auto">
          <a:xfrm>
            <a:off x="3849899" y="9378643"/>
            <a:ext cx="2946189" cy="494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30" tIns="45665" rIns="91330" bIns="45665" anchor="b"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4225" indent="-227013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14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686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58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30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CCF0275-9C40-4A41-A90D-1737DD1FCA2E}" type="slidenum">
              <a:rPr lang="ru-RU" altLang="ru-RU"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44</a:t>
            </a:fld>
            <a:endParaRPr lang="ru-RU" alt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7125" cy="3702050"/>
          </a:xfrm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xfrm>
            <a:off x="679768" y="4690901"/>
            <a:ext cx="5438140" cy="44415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30" tIns="45665" rIns="91330" bIns="45665"/>
          <a:lstStyle/>
          <a:p>
            <a:endParaRPr lang="ru-RU" altLang="ru-RU" smtClean="0"/>
          </a:p>
        </p:txBody>
      </p:sp>
      <p:sp>
        <p:nvSpPr>
          <p:cNvPr id="30724" name="Номер слайда 3"/>
          <p:cNvSpPr txBox="1">
            <a:spLocks noGrp="1"/>
          </p:cNvSpPr>
          <p:nvPr/>
        </p:nvSpPr>
        <p:spPr bwMode="auto">
          <a:xfrm>
            <a:off x="3849899" y="9378643"/>
            <a:ext cx="2946189" cy="494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30" tIns="45665" rIns="91330" bIns="45665" anchor="b"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4225" indent="-227013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14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686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58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3025" indent="-227013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8554D4-42EA-4497-8C2E-15892591A286}" type="slidenum">
              <a:rPr lang="ru-RU" altLang="ru-RU"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46</a:t>
            </a:fld>
            <a:endParaRPr lang="ru-RU" alt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287962" y="3740490"/>
            <a:ext cx="37338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375275" y="3707946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38596" y="3573016"/>
            <a:ext cx="9144000" cy="1047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 flipV="1">
            <a:off x="6413500" y="3707946"/>
            <a:ext cx="2730500" cy="24923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>
            <a:off x="-3175" y="-28576"/>
            <a:ext cx="9147175" cy="3601591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860" y="230192"/>
            <a:ext cx="4921215" cy="3363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 flipV="1">
            <a:off x="-3175" y="3573016"/>
            <a:ext cx="9144000" cy="188913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pic>
        <p:nvPicPr>
          <p:cNvPr id="18" name="Picture 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8" y="61913"/>
            <a:ext cx="10541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95288" y="2420888"/>
            <a:ext cx="8458200" cy="1470025"/>
          </a:xfrm>
        </p:spPr>
        <p:txBody>
          <a:bodyPr anchor="b"/>
          <a:lstStyle>
            <a:lvl1pPr>
              <a:defRPr sz="4400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19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DBC7E-BF85-49A0-9B69-9E7B0D924EF7}" type="datetime1">
              <a:rPr lang="ru-RU"/>
              <a:pPr>
                <a:defRPr/>
              </a:pPr>
              <a:t>04.02.2016</a:t>
            </a:fld>
            <a:endParaRPr lang="ru-RU" dirty="0"/>
          </a:p>
        </p:txBody>
      </p:sp>
      <p:sp>
        <p:nvSpPr>
          <p:cNvPr id="2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F3D1F521-F5B4-4C23-B07A-B07661ABC76C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371996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100013"/>
            <a:ext cx="1554163" cy="7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-160338"/>
            <a:ext cx="768350" cy="82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45053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F18D8-77EB-4481-BB2C-55C8E2D39576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356DE279-B566-4CE8-AC7C-43E119CE55F9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234016897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100013"/>
            <a:ext cx="1554163" cy="7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-160338"/>
            <a:ext cx="768350" cy="82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45053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16C00-7A20-456D-950A-2731C00643CB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D07C125D-6A31-49AE-8E43-16D8C20D5865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199763230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6918" y="274379"/>
            <a:ext cx="8230166" cy="58519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 lIns="82936" tIns="41468" rIns="82936" bIns="41468"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 lIns="82936" tIns="41468" rIns="82936" bIns="41468"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lIns="82936" tIns="41468" rIns="82936" bIns="41468"/>
          <a:lstStyle>
            <a:lvl1pPr>
              <a:defRPr/>
            </a:lvl1pPr>
          </a:lstStyle>
          <a:p>
            <a:pPr>
              <a:defRPr/>
            </a:pPr>
            <a:fld id="{1F0B7DB5-5AD3-4F84-8AFD-FEAAAB61D7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cs typeface="+mn-cs"/>
            </a:endParaRPr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cs typeface="+mn-cs"/>
            </a:endParaRPr>
          </a:p>
        </p:txBody>
      </p:sp>
      <p:sp>
        <p:nvSpPr>
          <p:cNvPr id="13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47517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287962" y="3740490"/>
            <a:ext cx="37338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375275" y="3707946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596" y="3573016"/>
            <a:ext cx="9144000" cy="1047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 flipV="1">
            <a:off x="6413500" y="3707946"/>
            <a:ext cx="2730500" cy="24923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-3175" y="-28576"/>
            <a:ext cx="9147175" cy="3601591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860" y="230192"/>
            <a:ext cx="4921215" cy="3363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 flipV="1">
            <a:off x="-3175" y="3573016"/>
            <a:ext cx="9144000" cy="188913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8" y="61913"/>
            <a:ext cx="10541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95288" y="2420888"/>
            <a:ext cx="8458200" cy="1470025"/>
          </a:xfrm>
        </p:spPr>
        <p:txBody>
          <a:bodyPr anchor="b"/>
          <a:lstStyle>
            <a:lvl1pPr>
              <a:defRPr sz="4400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19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DBC7E-BF85-49A0-9B69-9E7B0D924EF7}" type="datetime1">
              <a:rPr lang="ru-RU">
                <a:solidFill>
                  <a:srgbClr val="438086"/>
                </a:solidFill>
              </a:rPr>
              <a:pPr>
                <a:defRPr/>
              </a:pPr>
              <a:t>04.02.2016</a:t>
            </a:fld>
            <a:endParaRPr lang="ru-RU" dirty="0">
              <a:solidFill>
                <a:srgbClr val="438086"/>
              </a:solidFill>
            </a:endParaRPr>
          </a:p>
        </p:txBody>
      </p:sp>
      <p:sp>
        <p:nvSpPr>
          <p:cNvPr id="2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 altLang="ru-RU">
              <a:solidFill>
                <a:srgbClr val="438086"/>
              </a:solidFill>
            </a:endParaRPr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ru-RU">
                <a:solidFill>
                  <a:prstClr val="white"/>
                </a:solidFill>
              </a:rPr>
              <a:t>СЛАЙД</a:t>
            </a:r>
            <a:r>
              <a:rPr lang="ru-RU" sz="1400">
                <a:solidFill>
                  <a:prstClr val="white"/>
                </a:solidFill>
              </a:rPr>
              <a:t> </a:t>
            </a:r>
            <a:fld id="{F3D1F521-F5B4-4C23-B07A-B07661ABC76C}" type="slidenum">
              <a:rPr lang="ru-RU" sz="140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sz="1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7062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82550"/>
            <a:ext cx="1554163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-133350"/>
            <a:ext cx="76835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0"/>
            <a:ext cx="4505325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0F4FF-95C8-46BD-B331-1D31686C5E66}" type="datetime1">
              <a:rPr lang="ru-RU">
                <a:solidFill>
                  <a:srgbClr val="438086"/>
                </a:solidFill>
              </a:rPr>
              <a:pPr>
                <a:defRPr/>
              </a:pPr>
              <a:t>04.02.2016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438086"/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CCDF69E5-509E-4D59-AF9B-AD19640FD1F2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2760846464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100013"/>
            <a:ext cx="1554163" cy="7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-160338"/>
            <a:ext cx="768350" cy="82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975" y="0"/>
            <a:ext cx="45053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9141E-0F0A-4DF3-BAE1-4422354E69F5}" type="datetime1">
              <a:rPr lang="ru-RU">
                <a:solidFill>
                  <a:srgbClr val="438086"/>
                </a:solidFill>
              </a:rPr>
              <a:pPr>
                <a:defRPr/>
              </a:pPr>
              <a:t>04.02.2016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438086"/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AC256C3D-0839-45AA-B7D1-73FE85CB457B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205110730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100013"/>
            <a:ext cx="1554163" cy="7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-160338"/>
            <a:ext cx="768350" cy="82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45053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111A5-C2B1-4C7C-8CFE-2E5E846D1324}" type="datetime1">
              <a:rPr lang="ru-RU">
                <a:solidFill>
                  <a:srgbClr val="438086"/>
                </a:solidFill>
              </a:rPr>
              <a:pPr>
                <a:defRPr/>
              </a:pPr>
              <a:t>04.02.2016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438086"/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AD428C75-BA5B-43F3-B8B5-56E410548189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2192746859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100013"/>
            <a:ext cx="1554163" cy="7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-160338"/>
            <a:ext cx="768350" cy="82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813" y="0"/>
            <a:ext cx="45053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F1C74FB-F01A-403D-BFA3-5F035E14B034}" type="datetime1">
              <a:rPr lang="ru-RU">
                <a:solidFill>
                  <a:srgbClr val="438086"/>
                </a:solidFill>
              </a:rPr>
              <a:pPr>
                <a:defRPr/>
              </a:pPr>
              <a:t>04.02.2016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11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363AF4DE-32CF-4B3C-8AC2-D61D5109DEB3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  <p:sp>
        <p:nvSpPr>
          <p:cNvPr id="12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607389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100013"/>
            <a:ext cx="1554163" cy="7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-169863"/>
            <a:ext cx="776288" cy="838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45053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D65C3-1BC0-4642-A08E-A2C0721C9107}" type="datetime1">
              <a:rPr lang="ru-RU">
                <a:solidFill>
                  <a:srgbClr val="438086"/>
                </a:solidFill>
              </a:rPr>
              <a:pPr>
                <a:defRPr/>
              </a:pPr>
              <a:t>04.02.2016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438086"/>
              </a:solidFill>
            </a:endParaRPr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E659AEF4-4AF5-48D7-8981-60EAFE874CBB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1499589158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82550"/>
            <a:ext cx="1554163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-133350"/>
            <a:ext cx="76835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0"/>
            <a:ext cx="4505325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0F4FF-95C8-46BD-B331-1D31686C5E66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CCDF69E5-509E-4D59-AF9B-AD19640FD1F2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1078236027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100013"/>
            <a:ext cx="1554163" cy="7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-160338"/>
            <a:ext cx="768350" cy="82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1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45053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EDB90-6B79-4F3C-A8E5-5826D73547CC}" type="datetime1">
              <a:rPr lang="ru-RU">
                <a:solidFill>
                  <a:srgbClr val="438086"/>
                </a:solidFill>
              </a:rPr>
              <a:pPr>
                <a:defRPr/>
              </a:pPr>
              <a:t>04.02.2016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235825" y="1588"/>
            <a:ext cx="1700213" cy="366712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1165E7EC-1BF0-4C89-9B53-F157D8F128A7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3716415934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100013"/>
            <a:ext cx="1554163" cy="7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-160338"/>
            <a:ext cx="768350" cy="82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45053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F5900-036C-43D3-9711-42FA96A5A5B9}" type="datetime1">
              <a:rPr lang="ru-RU">
                <a:solidFill>
                  <a:srgbClr val="438086"/>
                </a:solidFill>
              </a:rPr>
              <a:pPr>
                <a:defRPr/>
              </a:pPr>
              <a:t>04.02.2016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438086"/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65830A08-BCF3-43F1-844C-EFEACAD66C2A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2480290378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100013"/>
            <a:ext cx="1554163" cy="7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-160338"/>
            <a:ext cx="768350" cy="82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45053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A5317-DAC9-477A-B794-9C553210CFE1}" type="datetime1">
              <a:rPr lang="ru-RU">
                <a:solidFill>
                  <a:srgbClr val="438086"/>
                </a:solidFill>
              </a:rPr>
              <a:pPr>
                <a:defRPr/>
              </a:pPr>
              <a:t>04.02.2016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438086"/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C35CBB21-C43C-4C8B-9293-AA27F302CE6C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3546051436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100013"/>
            <a:ext cx="1554163" cy="7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-160338"/>
            <a:ext cx="768350" cy="82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45053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F18D8-77EB-4481-BB2C-55C8E2D39576}" type="datetime1">
              <a:rPr lang="ru-RU">
                <a:solidFill>
                  <a:srgbClr val="438086"/>
                </a:solidFill>
              </a:rPr>
              <a:pPr>
                <a:defRPr/>
              </a:pPr>
              <a:t>04.02.2016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438086"/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356DE279-B566-4CE8-AC7C-43E119CE55F9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1127538581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100013"/>
            <a:ext cx="1554163" cy="7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-160338"/>
            <a:ext cx="768350" cy="82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45053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16C00-7A20-456D-950A-2731C00643CB}" type="datetime1">
              <a:rPr lang="ru-RU">
                <a:solidFill>
                  <a:srgbClr val="438086"/>
                </a:solidFill>
              </a:rPr>
              <a:pPr>
                <a:defRPr/>
              </a:pPr>
              <a:t>04.02.2016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438086"/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D07C125D-6A31-49AE-8E43-16D8C20D5865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130840274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100013"/>
            <a:ext cx="1554163" cy="7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-160338"/>
            <a:ext cx="768350" cy="82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975" y="0"/>
            <a:ext cx="45053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9141E-0F0A-4DF3-BAE1-4422354E69F5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AC256C3D-0839-45AA-B7D1-73FE85CB457B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393437790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100013"/>
            <a:ext cx="1554163" cy="7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-160338"/>
            <a:ext cx="768350" cy="82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45053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111A5-C2B1-4C7C-8CFE-2E5E846D1324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AD428C75-BA5B-43F3-B8B5-56E410548189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152711873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100013"/>
            <a:ext cx="1554163" cy="7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-160338"/>
            <a:ext cx="768350" cy="82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813" y="0"/>
            <a:ext cx="45053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F1C74FB-F01A-403D-BFA3-5F035E14B034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11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363AF4DE-32CF-4B3C-8AC2-D61D5109DEB3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  <p:sp>
        <p:nvSpPr>
          <p:cNvPr id="12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482441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100013"/>
            <a:ext cx="1554163" cy="7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-169863"/>
            <a:ext cx="776288" cy="838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45053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D65C3-1BC0-4642-A08E-A2C0721C9107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E659AEF4-4AF5-48D7-8981-60EAFE874CBB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346249126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100013"/>
            <a:ext cx="1554163" cy="7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-160338"/>
            <a:ext cx="768350" cy="82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1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45053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EDB90-6B79-4F3C-A8E5-5826D73547CC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235825" y="1588"/>
            <a:ext cx="1700213" cy="366712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1165E7EC-1BF0-4C89-9B53-F157D8F128A7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1569397350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100013"/>
            <a:ext cx="1554163" cy="7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-160338"/>
            <a:ext cx="768350" cy="82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45053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F5900-036C-43D3-9711-42FA96A5A5B9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65830A08-BCF3-43F1-844C-EFEACAD66C2A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3369799101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100013"/>
            <a:ext cx="1554163" cy="7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-160338"/>
            <a:ext cx="768350" cy="82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45053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A5317-DAC9-477A-B794-9C553210CFE1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C35CBB21-C43C-4C8B-9293-AA27F302CE6C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376492055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 smtClean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2D37383F-EC80-4ACB-93BE-C85F9F4E8D01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EEF72888-4942-4C93-8399-0B0289D2E589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821" r:id="rId12"/>
    <p:sldLayoutId id="2147483822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 smtClean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2D37383F-EC80-4ACB-93BE-C85F9F4E8D01}" type="datetime1">
              <a:rPr lang="ru-RU">
                <a:solidFill>
                  <a:srgbClr val="438086"/>
                </a:solidFill>
              </a:rPr>
              <a:pPr>
                <a:defRPr/>
              </a:pPr>
              <a:t>04.02.2016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 altLang="ru-RU">
              <a:solidFill>
                <a:srgbClr val="438086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ru-RU"/>
              <a:t>СЛАЙД</a:t>
            </a:r>
            <a:r>
              <a:rPr lang="ru-RU" sz="1400"/>
              <a:t> </a:t>
            </a:r>
            <a:fld id="{EEF72888-4942-4C93-8399-0B0289D2E589}" type="slidenum">
              <a:rPr lang="ru-RU" sz="1400"/>
              <a:pPr>
                <a:defRPr/>
              </a:pPr>
              <a:t>‹#›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259877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7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7.emf"/><Relationship Id="rId4" Type="http://schemas.openxmlformats.org/officeDocument/2006/relationships/oleObject" Target="../embeddings/Microsoft_Excel_97-2003_Worksheet3.xls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2"/>
          <p:cNvSpPr>
            <a:spLocks noChangeArrowheads="1"/>
          </p:cNvSpPr>
          <p:nvPr/>
        </p:nvSpPr>
        <p:spPr bwMode="auto">
          <a:xfrm>
            <a:off x="1685411" y="1412775"/>
            <a:ext cx="7204447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altLang="ru-RU" b="1" dirty="0" smtClean="0"/>
              <a:t>Основные положения формирования</a:t>
            </a:r>
          </a:p>
          <a:p>
            <a:pPr algn="ctr">
              <a:lnSpc>
                <a:spcPct val="95000"/>
              </a:lnSpc>
            </a:pPr>
            <a:r>
              <a:rPr lang="ru-RU" altLang="ru-RU" sz="2400" b="1" dirty="0" smtClean="0"/>
              <a:t> бухгалтерской (финансовой) отчетности </a:t>
            </a:r>
          </a:p>
          <a:p>
            <a:pPr algn="ctr">
              <a:lnSpc>
                <a:spcPct val="95000"/>
              </a:lnSpc>
            </a:pPr>
            <a:r>
              <a:rPr lang="ru-RU" altLang="ru-RU" sz="2400" b="1" dirty="0" smtClean="0"/>
              <a:t>организациями </a:t>
            </a:r>
            <a:r>
              <a:rPr lang="ru-RU" altLang="ru-RU" sz="2400" b="1" dirty="0"/>
              <a:t>государственного </a:t>
            </a:r>
            <a:r>
              <a:rPr lang="ru-RU" altLang="ru-RU" sz="2400" b="1" dirty="0" smtClean="0"/>
              <a:t>сектора</a:t>
            </a:r>
          </a:p>
          <a:p>
            <a:pPr algn="ctr">
              <a:lnSpc>
                <a:spcPct val="95000"/>
              </a:lnSpc>
            </a:pPr>
            <a:r>
              <a:rPr lang="ru-RU" altLang="ru-RU" b="1" dirty="0"/>
              <a:t>з</a:t>
            </a:r>
            <a:r>
              <a:rPr lang="ru-RU" altLang="ru-RU" b="1" smtClean="0"/>
              <a:t>а 2015 год</a:t>
            </a:r>
            <a:r>
              <a:rPr lang="ru-RU" altLang="ru-RU" sz="2400" b="1" smtClean="0"/>
              <a:t>.</a:t>
            </a:r>
            <a:endParaRPr lang="ru-RU" altLang="ru-RU" sz="2400" b="1" dirty="0" smtClean="0"/>
          </a:p>
          <a:p>
            <a:pPr algn="ctr">
              <a:lnSpc>
                <a:spcPct val="95000"/>
              </a:lnSpc>
            </a:pP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Прямоугольник 4"/>
          <p:cNvSpPr>
            <a:spLocks noChangeArrowheads="1"/>
          </p:cNvSpPr>
          <p:nvPr/>
        </p:nvSpPr>
        <p:spPr bwMode="auto">
          <a:xfrm>
            <a:off x="4459288" y="603250"/>
            <a:ext cx="457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16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088" y="401638"/>
            <a:ext cx="2111375" cy="2312987"/>
          </a:xfrm>
          <a:prstGeom prst="rect">
            <a:avLst/>
          </a:prstGeom>
          <a:effectLst>
            <a:outerShdw blurRad="114300" dist="114300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29701" name="Рисунок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263" y="4495800"/>
            <a:ext cx="8963025" cy="22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7"/>
          <p:cNvSpPr txBox="1">
            <a:spLocks/>
          </p:cNvSpPr>
          <p:nvPr/>
        </p:nvSpPr>
        <p:spPr>
          <a:xfrm>
            <a:off x="-58960" y="3789040"/>
            <a:ext cx="9036496" cy="792088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endParaRPr lang="ru-RU" sz="18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0634" y="3260846"/>
            <a:ext cx="8424936" cy="114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ct val="95000"/>
              </a:lnSpc>
            </a:pPr>
            <a:r>
              <a:rPr lang="ru-RU" altLang="ru-RU" sz="1800" b="1" dirty="0">
                <a:solidFill>
                  <a:prstClr val="black"/>
                </a:solidFill>
                <a:cs typeface="Times New Roman" pitchFamily="18" charset="0"/>
              </a:rPr>
              <a:t>Заместитель директора </a:t>
            </a:r>
            <a:endParaRPr lang="ru-RU" altLang="ru-RU" sz="1800" b="1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 lvl="0" algn="l">
              <a:lnSpc>
                <a:spcPct val="95000"/>
              </a:lnSpc>
            </a:pPr>
            <a:r>
              <a:rPr lang="ru-RU" altLang="ru-RU" sz="1800" b="1" dirty="0" smtClean="0">
                <a:solidFill>
                  <a:prstClr val="black"/>
                </a:solidFill>
                <a:cs typeface="Times New Roman" pitchFamily="18" charset="0"/>
              </a:rPr>
              <a:t>Департамента </a:t>
            </a:r>
            <a:r>
              <a:rPr lang="ru-RU" altLang="ru-RU" sz="1800" b="1" dirty="0">
                <a:solidFill>
                  <a:prstClr val="black"/>
                </a:solidFill>
                <a:cs typeface="Times New Roman" pitchFamily="18" charset="0"/>
              </a:rPr>
              <a:t>бюджетной методологии </a:t>
            </a:r>
            <a:r>
              <a:rPr lang="ru-RU" altLang="ru-RU" sz="1800" b="1" dirty="0" smtClean="0">
                <a:solidFill>
                  <a:prstClr val="black"/>
                </a:solidFill>
                <a:cs typeface="Times New Roman" pitchFamily="18" charset="0"/>
              </a:rPr>
              <a:t>                                              </a:t>
            </a:r>
            <a:r>
              <a:rPr lang="ru-RU" altLang="ru-RU" sz="1800" b="1" dirty="0" err="1" smtClean="0">
                <a:solidFill>
                  <a:prstClr val="black"/>
                </a:solidFill>
                <a:cs typeface="Times New Roman" pitchFamily="18" charset="0"/>
              </a:rPr>
              <a:t>Сивец</a:t>
            </a:r>
            <a:r>
              <a:rPr lang="ru-RU" altLang="ru-RU" sz="1800" b="1" dirty="0" smtClean="0">
                <a:solidFill>
                  <a:prstClr val="black"/>
                </a:solidFill>
                <a:cs typeface="Times New Roman" pitchFamily="18" charset="0"/>
              </a:rPr>
              <a:t> С.В.</a:t>
            </a:r>
          </a:p>
          <a:p>
            <a:pPr lvl="0" algn="l">
              <a:lnSpc>
                <a:spcPct val="95000"/>
              </a:lnSpc>
            </a:pPr>
            <a:endParaRPr lang="ru-RU" altLang="ru-RU" sz="1800" b="1" dirty="0">
              <a:solidFill>
                <a:prstClr val="black"/>
              </a:solidFill>
              <a:cs typeface="Times New Roman" pitchFamily="18" charset="0"/>
            </a:endParaRPr>
          </a:p>
          <a:p>
            <a:pPr lvl="0">
              <a:lnSpc>
                <a:spcPct val="95000"/>
              </a:lnSpc>
            </a:pPr>
            <a:r>
              <a:rPr lang="ru-RU" altLang="ru-RU" sz="1800" b="1" dirty="0" smtClean="0">
                <a:solidFill>
                  <a:prstClr val="black"/>
                </a:solidFill>
                <a:cs typeface="Times New Roman" pitchFamily="18" charset="0"/>
              </a:rPr>
              <a:t>04 января 2016 год</a:t>
            </a:r>
            <a:endParaRPr lang="ru-RU" altLang="ru-RU" sz="18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42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864096"/>
          </a:xfrm>
        </p:spPr>
        <p:txBody>
          <a:bodyPr/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Правки </a:t>
            </a:r>
            <a:r>
              <a:rPr lang="ru-RU" sz="3200" dirty="0" err="1" smtClean="0">
                <a:latin typeface="Arial Black" panose="020B0A04020102020204" pitchFamily="34" charset="0"/>
              </a:rPr>
              <a:t>юридико</a:t>
            </a:r>
            <a:r>
              <a:rPr lang="ru-RU" sz="3200" dirty="0" smtClean="0">
                <a:latin typeface="Arial Black" panose="020B0A04020102020204" pitchFamily="34" charset="0"/>
              </a:rPr>
              <a:t> - технического  характера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017046"/>
          </a:xfrm>
        </p:spPr>
        <p:txBody>
          <a:bodyPr/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Учитывают изменения, внесенные Приказом Минфина России от 6 августа 2015 года № 124н</a:t>
            </a:r>
          </a:p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 внесении изменений в приказ Минфина России </a:t>
            </a:r>
          </a:p>
          <a:p>
            <a:pPr algn="ctr"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 1 декабря 2010 г. № 157н </a:t>
            </a:r>
          </a:p>
          <a:p>
            <a:pPr algn="ctr"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«Об утверждении Единого плана счетов бухгалтерского учета для органов государственной власти (государственных органов), органов местного самоуправления, органов управления государственными внебюджетными фондами, государственных академий наук, государственных (муниципальных) учреждений и Инструкции по его применению»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СЛАЙД</a:t>
            </a:r>
            <a:r>
              <a:rPr lang="ru-RU" sz="1400" smtClean="0"/>
              <a:t> </a:t>
            </a:r>
            <a:fld id="{CCDF69E5-509E-4D59-AF9B-AD19640FD1F2}" type="slidenum">
              <a:rPr lang="ru-RU" sz="1400" smtClean="0"/>
              <a:pPr>
                <a:defRPr/>
              </a:pPr>
              <a:t>10</a:t>
            </a:fld>
            <a:endParaRPr lang="ru-RU" sz="1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075613" cy="90011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latin typeface="Arial Black" panose="020B0A04020102020204" pitchFamily="34" charset="0"/>
              </a:rPr>
              <a:t>Изменения  в балансе (2015 год)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5607200"/>
              </p:ext>
            </p:extLst>
          </p:nvPr>
        </p:nvGraphicFramePr>
        <p:xfrm>
          <a:off x="179512" y="1052735"/>
          <a:ext cx="8136905" cy="4062887"/>
        </p:xfrm>
        <a:graphic>
          <a:graphicData uri="http://schemas.openxmlformats.org/drawingml/2006/table">
            <a:tbl>
              <a:tblPr/>
              <a:tblGrid>
                <a:gridCol w="6066494"/>
                <a:gridCol w="578959"/>
                <a:gridCol w="1491452"/>
              </a:tblGrid>
              <a:tr h="3682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effectLst/>
                          <a:latin typeface="Arial Cyr"/>
                        </a:rPr>
                        <a:t>II. </a:t>
                      </a:r>
                      <a:r>
                        <a:rPr lang="ru-RU" sz="1400" b="1" i="0" u="none" strike="noStrike" dirty="0">
                          <a:effectLst/>
                          <a:latin typeface="Arial Cyr"/>
                        </a:rPr>
                        <a:t>Финансовые активы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28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Денежные средства учреждения (020100000)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170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5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                в том числе: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0220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денежные средства учреждения на лицевых счетах в органе казначейства (020111000)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171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20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денежные средства учреждения в органе казначейства в пути  (020113000)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172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20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денежные средства учреждения на счетах в кредитной организации (020121000)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173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20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денежные средства учреждения в кредитной организации в пути (020123000)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174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72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денежные средства учреждения на специальных счетах в кредитной организации  (020126000)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175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6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денежные средства учреждения в иностранной валюте на счетах в кредитной организации (020127000)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176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773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648072"/>
          </a:xfrm>
        </p:spPr>
        <p:txBody>
          <a:bodyPr/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Изменение наименования счета </a:t>
            </a:r>
            <a:br>
              <a:rPr lang="ru-RU" sz="3200" dirty="0" smtClean="0">
                <a:latin typeface="Arial Black" panose="020B0A04020102020204" pitchFamily="34" charset="0"/>
              </a:rPr>
            </a:br>
            <a:r>
              <a:rPr lang="ru-RU" sz="3200" dirty="0" smtClean="0">
                <a:latin typeface="Arial Black" panose="020B0A04020102020204" pitchFamily="34" charset="0"/>
              </a:rPr>
              <a:t>0 201 26 000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4873030"/>
          </a:xfrm>
        </p:spPr>
        <p:txBody>
          <a:bodyPr/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Ф. 0503130                 Ф. 0503173</a:t>
            </a: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Ф. 0503230</a:t>
            </a: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Ф. 0503120</a:t>
            </a: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Ф. 0503320</a:t>
            </a:r>
          </a:p>
          <a:p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Ф. 0503730                 Ф. 0503773</a:t>
            </a: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Ф. 0503830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СЛАЙД</a:t>
            </a:r>
            <a:r>
              <a:rPr lang="ru-RU" sz="1400" smtClean="0"/>
              <a:t> </a:t>
            </a:r>
            <a:fld id="{CCDF69E5-509E-4D59-AF9B-AD19640FD1F2}" type="slidenum">
              <a:rPr lang="ru-RU" sz="1400" smtClean="0"/>
              <a:pPr>
                <a:defRPr/>
              </a:pPr>
              <a:t>12</a:t>
            </a:fld>
            <a:endParaRPr lang="ru-RU" sz="1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6" y="476672"/>
            <a:ext cx="8075613" cy="936104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dirty="0" smtClean="0">
                <a:latin typeface="Arial Black" panose="020B0A04020102020204" pitchFamily="34" charset="0"/>
              </a:rPr>
              <a:t>Изменения  в балансе (2015 год)</a:t>
            </a:r>
            <a:endParaRPr lang="ru-RU" sz="2800" b="1" dirty="0">
              <a:latin typeface="Arial Black" panose="020B0A04020102020204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8247537"/>
              </p:ext>
            </p:extLst>
          </p:nvPr>
        </p:nvGraphicFramePr>
        <p:xfrm>
          <a:off x="323529" y="1412776"/>
          <a:ext cx="8496944" cy="648072"/>
        </p:xfrm>
        <a:graphic>
          <a:graphicData uri="http://schemas.openxmlformats.org/drawingml/2006/table">
            <a:tbl>
              <a:tblPr/>
              <a:tblGrid>
                <a:gridCol w="648976"/>
                <a:gridCol w="2577359"/>
                <a:gridCol w="445012"/>
                <a:gridCol w="1186699"/>
                <a:gridCol w="1260867"/>
                <a:gridCol w="1265502"/>
                <a:gridCol w="1112529"/>
              </a:tblGrid>
              <a:tr h="64807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Акции по номинальной стоимости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290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80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68263"/>
            <a:ext cx="7194550" cy="592137"/>
          </a:xfrm>
        </p:spPr>
        <p:txBody>
          <a:bodyPr/>
          <a:lstStyle/>
          <a:p>
            <a:pPr eaLnBrk="1" hangingPunct="1"/>
            <a:r>
              <a:rPr lang="ru-RU" altLang="ru-RU" sz="25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752475"/>
            <a:ext cx="8229600" cy="100488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3200" b="1" dirty="0" smtClean="0">
                <a:solidFill>
                  <a:srgbClr val="000066"/>
                </a:solidFill>
                <a:latin typeface="Arial Black" panose="020B0A04020102020204" pitchFamily="34" charset="0"/>
              </a:rPr>
              <a:t>Учет  непроизведенных активов –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3200" b="1" dirty="0" smtClean="0">
                <a:solidFill>
                  <a:srgbClr val="000066"/>
                </a:solidFill>
                <a:latin typeface="Arial Black" panose="020B0A04020102020204" pitchFamily="34" charset="0"/>
              </a:rPr>
              <a:t>принятие к учету: </a:t>
            </a:r>
          </a:p>
        </p:txBody>
      </p:sp>
      <p:graphicFrame>
        <p:nvGraphicFramePr>
          <p:cNvPr id="2994180" name="Group 4"/>
          <p:cNvGraphicFramePr>
            <a:graphicFrameLocks noGrp="1"/>
          </p:cNvGraphicFramePr>
          <p:nvPr/>
        </p:nvGraphicFramePr>
        <p:xfrm>
          <a:off x="336550" y="1889125"/>
          <a:ext cx="8534399" cy="3052763"/>
        </p:xfrm>
        <a:graphic>
          <a:graphicData uri="http://schemas.openxmlformats.org/drawingml/2006/table">
            <a:tbl>
              <a:tblPr/>
              <a:tblGrid>
                <a:gridCol w="2844800"/>
                <a:gridCol w="2844799"/>
                <a:gridCol w="2844800"/>
              </a:tblGrid>
              <a:tr h="498744">
                <a:tc>
                  <a:txBody>
                    <a:bodyPr/>
                    <a:lstStyle>
                      <a:lvl1pPr defTabSz="963613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Операция</a:t>
                      </a:r>
                    </a:p>
                  </a:txBody>
                  <a:tcPr marL="81482" marR="81482" marT="42497" marB="4249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Дт</a:t>
                      </a:r>
                    </a:p>
                  </a:txBody>
                  <a:tcPr marL="81482" marR="81482" marT="42497" marB="424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Кт</a:t>
                      </a:r>
                    </a:p>
                  </a:txBody>
                  <a:tcPr marL="81482" marR="81482" marT="42497" marB="424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201">
                <a:tc rowSpan="2">
                  <a:txBody>
                    <a:bodyPr/>
                    <a:lstStyle>
                      <a:lvl1pPr defTabSz="963613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636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Принятие к учету земельных участков числящихся на </a:t>
                      </a:r>
                      <a:r>
                        <a:rPr kumimoji="0" lang="ru-RU" altLang="ru-RU" sz="2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зс</a:t>
                      </a:r>
                      <a:r>
                        <a:rPr kumimoji="0" lang="ru-RU" alt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01</a:t>
                      </a:r>
                    </a:p>
                  </a:txBody>
                  <a:tcPr marL="81482" marR="81482" marT="42497" marB="4249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defTabSz="963613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уменьшение 01 </a:t>
                      </a:r>
                    </a:p>
                  </a:txBody>
                  <a:tcPr marL="81482" marR="81482" marT="42497" marB="424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808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963613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0 103 11 330</a:t>
                      </a:r>
                    </a:p>
                  </a:txBody>
                  <a:tcPr marL="81482" marR="81482" marT="42497" marB="424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0 401 10 180</a:t>
                      </a:r>
                    </a:p>
                  </a:txBody>
                  <a:tcPr marL="81482" marR="81482" marT="42497" marB="424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68263"/>
            <a:ext cx="7194550" cy="592137"/>
          </a:xfrm>
        </p:spPr>
        <p:txBody>
          <a:bodyPr/>
          <a:lstStyle/>
          <a:p>
            <a:pPr eaLnBrk="1" hangingPunct="1"/>
            <a:r>
              <a:rPr lang="ru-RU" altLang="ru-RU" sz="25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752475"/>
            <a:ext cx="8229600" cy="100488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>
                <a:solidFill>
                  <a:srgbClr val="000066"/>
                </a:solidFill>
                <a:latin typeface="Arial Black" panose="020B0A04020102020204" pitchFamily="34" charset="0"/>
              </a:rPr>
              <a:t>Учет  непроизведенных активов –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b="1" dirty="0" smtClean="0">
                <a:solidFill>
                  <a:srgbClr val="000066"/>
                </a:solidFill>
                <a:latin typeface="Arial Black" panose="020B0A04020102020204" pitchFamily="34" charset="0"/>
              </a:rPr>
              <a:t>принятие к учету: </a:t>
            </a:r>
          </a:p>
        </p:txBody>
      </p:sp>
      <p:graphicFrame>
        <p:nvGraphicFramePr>
          <p:cNvPr id="2994180" name="Group 4"/>
          <p:cNvGraphicFramePr>
            <a:graphicFrameLocks noGrp="1"/>
          </p:cNvGraphicFramePr>
          <p:nvPr/>
        </p:nvGraphicFramePr>
        <p:xfrm>
          <a:off x="0" y="1889125"/>
          <a:ext cx="9143999" cy="2776036"/>
        </p:xfrm>
        <a:graphic>
          <a:graphicData uri="http://schemas.openxmlformats.org/drawingml/2006/table">
            <a:tbl>
              <a:tblPr/>
              <a:tblGrid>
                <a:gridCol w="3048000"/>
                <a:gridCol w="3047999"/>
                <a:gridCol w="3048000"/>
              </a:tblGrid>
              <a:tr h="498744">
                <a:tc>
                  <a:txBody>
                    <a:bodyPr/>
                    <a:lstStyle>
                      <a:lvl1pPr defTabSz="963613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Операция</a:t>
                      </a:r>
                    </a:p>
                  </a:txBody>
                  <a:tcPr marL="81482" marR="81482" marT="42497" marB="4249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Дт</a:t>
                      </a:r>
                    </a:p>
                  </a:txBody>
                  <a:tcPr marL="81482" marR="81482" marT="42497" marB="424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Кт</a:t>
                      </a:r>
                    </a:p>
                  </a:txBody>
                  <a:tcPr marL="81482" marR="81482" marT="42497" marB="424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051">
                <a:tc rowSpan="2">
                  <a:txBody>
                    <a:bodyPr/>
                    <a:lstStyle>
                      <a:lvl1pPr defTabSz="963613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636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Принятие к учету земельных участков впервые</a:t>
                      </a:r>
                    </a:p>
                  </a:txBody>
                  <a:tcPr marL="81482" marR="81482" marT="42497" marB="4249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defTabSz="963613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</a:endParaRPr>
                    </a:p>
                  </a:txBody>
                  <a:tcPr marL="81482" marR="81482" marT="42497" marB="424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808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963613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0 103 11 330</a:t>
                      </a:r>
                    </a:p>
                  </a:txBody>
                  <a:tcPr marL="81482" marR="81482" marT="42497" marB="424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0 401 10 180</a:t>
                      </a:r>
                    </a:p>
                  </a:txBody>
                  <a:tcPr marL="81482" marR="81482" marT="42497" marB="424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691680" y="332656"/>
            <a:ext cx="7194550" cy="593725"/>
          </a:xfrm>
          <a:noFill/>
        </p:spPr>
        <p:txBody>
          <a:bodyPr/>
          <a:lstStyle/>
          <a:p>
            <a:pPr eaLnBrk="1" hangingPunct="1"/>
            <a:r>
              <a:rPr lang="ru-RU" altLang="ru-RU" sz="25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Единый план счетов – Инструкция № 157н</a:t>
            </a:r>
          </a:p>
        </p:txBody>
      </p:sp>
      <p:sp>
        <p:nvSpPr>
          <p:cNvPr id="196611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952500"/>
            <a:ext cx="8229600" cy="938213"/>
          </a:xfrm>
          <a:noFill/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2300" b="1" dirty="0" smtClean="0">
                <a:solidFill>
                  <a:srgbClr val="000066"/>
                </a:solidFill>
                <a:latin typeface="Arial Black" panose="020B0A04020102020204" pitchFamily="34" charset="0"/>
              </a:rPr>
              <a:t>Принятие к учету земельных участков</a:t>
            </a:r>
          </a:p>
          <a:p>
            <a:pPr algn="ctr" eaLnBrk="1" hangingPunct="1">
              <a:buFontTx/>
              <a:buNone/>
            </a:pPr>
            <a:r>
              <a:rPr lang="ru-RU" altLang="ru-RU" sz="2300" b="1" dirty="0" smtClean="0">
                <a:solidFill>
                  <a:srgbClr val="000066"/>
                </a:solidFill>
                <a:latin typeface="Arial Black" panose="020B0A04020102020204" pitchFamily="34" charset="0"/>
              </a:rPr>
              <a:t>(бюджетными и автономными учреждениями):</a:t>
            </a:r>
          </a:p>
        </p:txBody>
      </p:sp>
      <p:graphicFrame>
        <p:nvGraphicFramePr>
          <p:cNvPr id="246898" name="Group 114"/>
          <p:cNvGraphicFramePr>
            <a:graphicFrameLocks noGrp="1"/>
          </p:cNvGraphicFramePr>
          <p:nvPr/>
        </p:nvGraphicFramePr>
        <p:xfrm>
          <a:off x="209550" y="1957388"/>
          <a:ext cx="8661400" cy="4300537"/>
        </p:xfrm>
        <a:graphic>
          <a:graphicData uri="http://schemas.openxmlformats.org/drawingml/2006/table">
            <a:tbl>
              <a:tblPr/>
              <a:tblGrid>
                <a:gridCol w="1574415"/>
                <a:gridCol w="1826207"/>
                <a:gridCol w="1731431"/>
                <a:gridCol w="1732846"/>
                <a:gridCol w="1796501"/>
              </a:tblGrid>
              <a:tr h="770324">
                <a:tc rowSpan="2"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Содержание операции</a:t>
                      </a:r>
                    </a:p>
                  </a:txBody>
                  <a:tcPr marL="81479" marR="81479" marT="42479" marB="4247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Дебет</a:t>
                      </a:r>
                    </a:p>
                  </a:txBody>
                  <a:tcPr marL="81479" marR="81479" marT="42479" marB="424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Кредит</a:t>
                      </a:r>
                    </a:p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479" marR="81479" marT="42479" marB="424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Дебет</a:t>
                      </a:r>
                    </a:p>
                  </a:txBody>
                  <a:tcPr marL="81479" marR="81479" marT="42479" marB="424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Кредит</a:t>
                      </a:r>
                    </a:p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479" marR="81479" marT="42479" marB="424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59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Бюджетное (автономное) учреждение</a:t>
                      </a:r>
                    </a:p>
                  </a:txBody>
                  <a:tcPr marL="81479" marR="81479" marT="42479" marB="424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Учредитель</a:t>
                      </a:r>
                    </a:p>
                  </a:txBody>
                  <a:tcPr marL="81479" marR="81479" marT="42479" marB="424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623">
                <a:tc rowSpan="2"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Принятие к учету земельных участков</a:t>
                      </a:r>
                    </a:p>
                  </a:txBody>
                  <a:tcPr marL="81479" marR="81479" marT="42479" marB="4247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103 11 330</a:t>
                      </a:r>
                    </a:p>
                  </a:txBody>
                  <a:tcPr marL="81479" marR="81479" marT="42479" marB="424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401 10 180</a:t>
                      </a:r>
                    </a:p>
                  </a:txBody>
                  <a:tcPr marL="81479" marR="81479" marT="42479" marB="424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1479" marR="81479" marT="42479" marB="424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14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Уменьшение  01</a:t>
                      </a:r>
                    </a:p>
                  </a:txBody>
                  <a:tcPr marL="81479" marR="81479" marT="42479" marB="424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63139">
                <a:tc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Принятие к учету расчетов по ОЦИ</a:t>
                      </a:r>
                    </a:p>
                  </a:txBody>
                  <a:tcPr marL="81479" marR="81479" marT="42479" marB="4247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4 401 10 172</a:t>
                      </a:r>
                    </a:p>
                  </a:txBody>
                  <a:tcPr marL="81479" marR="81479" marT="42479" marB="424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4 210 06 660</a:t>
                      </a:r>
                    </a:p>
                  </a:txBody>
                  <a:tcPr marL="81479" marR="81479" marT="42479" marB="424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1 204 33 560</a:t>
                      </a:r>
                    </a:p>
                  </a:txBody>
                  <a:tcPr marL="81479" marR="81479" marT="42479" marB="424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1 401 10 172</a:t>
                      </a:r>
                    </a:p>
                  </a:txBody>
                  <a:tcPr marL="81479" marR="81479" marT="42479" marB="424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331913" y="84138"/>
            <a:ext cx="7610475" cy="823912"/>
          </a:xfrm>
          <a:noFill/>
        </p:spPr>
        <p:txBody>
          <a:bodyPr/>
          <a:lstStyle/>
          <a:p>
            <a:pPr eaLnBrk="1" hangingPunct="1"/>
            <a:r>
              <a:rPr lang="ru-RU" altLang="ru-RU" sz="2500" b="1" dirty="0" smtClean="0">
                <a:solidFill>
                  <a:srgbClr val="000000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197635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952500"/>
            <a:ext cx="8820150" cy="747713"/>
          </a:xfrm>
          <a:noFill/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2300" b="1" dirty="0" smtClean="0">
                <a:solidFill>
                  <a:srgbClr val="000066"/>
                </a:solidFill>
                <a:latin typeface="Arial Black" panose="020B0A04020102020204" pitchFamily="34" charset="0"/>
              </a:rPr>
              <a:t>Изменение кадастровой стоимости земельных участков ранее принятых к балансовом учету</a:t>
            </a:r>
          </a:p>
        </p:txBody>
      </p:sp>
      <p:graphicFrame>
        <p:nvGraphicFramePr>
          <p:cNvPr id="247862" name="Group 54"/>
          <p:cNvGraphicFramePr>
            <a:graphicFrameLocks noGrp="1"/>
          </p:cNvGraphicFramePr>
          <p:nvPr/>
        </p:nvGraphicFramePr>
        <p:xfrm>
          <a:off x="207963" y="2224088"/>
          <a:ext cx="8936037" cy="3254374"/>
        </p:xfrm>
        <a:graphic>
          <a:graphicData uri="http://schemas.openxmlformats.org/drawingml/2006/table">
            <a:tbl>
              <a:tblPr/>
              <a:tblGrid>
                <a:gridCol w="3499466"/>
                <a:gridCol w="2736543"/>
                <a:gridCol w="2700028"/>
              </a:tblGrid>
              <a:tr h="700501">
                <a:tc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Содержание операции</a:t>
                      </a:r>
                    </a:p>
                  </a:txBody>
                  <a:tcPr marL="81488" marR="81488" marT="42493" marB="424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Дебет</a:t>
                      </a:r>
                    </a:p>
                  </a:txBody>
                  <a:tcPr marL="81488" marR="81488" marT="42493" marB="424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Кредит</a:t>
                      </a:r>
                    </a:p>
                  </a:txBody>
                  <a:tcPr marL="81488" marR="81488" marT="42493" marB="424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4297">
                <a:tc rowSpan="2"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Изменение  кадастровой</a:t>
                      </a:r>
                    </a:p>
                    <a:p>
                      <a:pPr marL="0" marR="0" lvl="0" indent="0" algn="l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стоимости земельных участков</a:t>
                      </a:r>
                    </a:p>
                    <a:p>
                      <a:pPr marL="0" marR="0" lvl="0" indent="0" algn="l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Увеличение</a:t>
                      </a:r>
                    </a:p>
                    <a:p>
                      <a:pPr marL="0" marR="0" lvl="0" indent="0" algn="l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Уменьшение</a:t>
                      </a:r>
                    </a:p>
                  </a:txBody>
                  <a:tcPr marL="81488" marR="81488" marT="42493" marB="424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0 103 11 330</a:t>
                      </a:r>
                    </a:p>
                  </a:txBody>
                  <a:tcPr marL="81488" marR="81488" marT="42493" marB="424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0 401 10 180</a:t>
                      </a:r>
                    </a:p>
                  </a:txBody>
                  <a:tcPr marL="81488" marR="81488" marT="42493" marB="424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95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defTabSz="963613" eaLnBrk="0" hangingPunct="0">
                        <a:spcBef>
                          <a:spcPct val="20000"/>
                        </a:spcBef>
                        <a:defRPr sz="29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81013" defTabSz="963613" eaLnBrk="0" hangingPunct="0">
                        <a:spcBef>
                          <a:spcPct val="20000"/>
                        </a:spcBef>
                        <a:defRPr sz="25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63613" defTabSz="963613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4414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924050" defTabSz="963613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3812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8384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956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752850" defTabSz="963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9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7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(+)  «плюс» </a:t>
                      </a:r>
                    </a:p>
                    <a:p>
                      <a:pPr marL="0" marR="0" lvl="0" indent="0" algn="ctr" defTabSz="96361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7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 - )  «минус»</a:t>
                      </a:r>
                    </a:p>
                  </a:txBody>
                  <a:tcPr marL="81488" marR="81488" marT="42493" marB="424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331913" y="84138"/>
            <a:ext cx="7610475" cy="823912"/>
          </a:xfrm>
          <a:noFill/>
        </p:spPr>
        <p:txBody>
          <a:bodyPr/>
          <a:lstStyle/>
          <a:p>
            <a:pPr eaLnBrk="1" hangingPunct="1"/>
            <a:r>
              <a:rPr lang="ru-RU" altLang="ru-RU" sz="2500" b="1" dirty="0" smtClean="0">
                <a:solidFill>
                  <a:srgbClr val="000000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197635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952500"/>
            <a:ext cx="8820150" cy="747713"/>
          </a:xfrm>
          <a:noFill/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2300" b="1" dirty="0" smtClean="0">
                <a:solidFill>
                  <a:srgbClr val="000066"/>
                </a:solidFill>
                <a:latin typeface="Arial Black" panose="020B0A04020102020204" pitchFamily="34" charset="0"/>
              </a:rPr>
              <a:t>Изменение кадастровой стоимости земельных участков ранее принятых к балансовом учету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276872"/>
            <a:ext cx="73448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ххх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 1 17 00000 00 0000 1 401 10 180 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49275"/>
            <a:ext cx="9036050" cy="611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730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7504" y="1772816"/>
            <a:ext cx="9036496" cy="792088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Внесены поправки в порядок формирования бюджетной </a:t>
            </a:r>
            <a:r>
              <a:rPr lang="ru-RU" sz="28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отчетности</a:t>
            </a:r>
            <a:br>
              <a:rPr lang="ru-RU" sz="28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 внесении изменений в приказ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Минфина России </a:t>
            </a:r>
            <a:b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28 декабря 2010 г. № 191н </a:t>
            </a:r>
            <a:b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325350" y="3501008"/>
            <a:ext cx="8784976" cy="2016224"/>
          </a:xfrm>
        </p:spPr>
        <p:txBody>
          <a:bodyPr/>
          <a:lstStyle/>
          <a:p>
            <a:pPr marL="109537" indent="0" algn="ctr">
              <a:buNone/>
            </a:pPr>
            <a:endParaRPr lang="ru-RU" sz="2400" b="1" dirty="0" smtClean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109537" indent="0" algn="ctr">
              <a:buNone/>
            </a:pPr>
            <a:endParaRPr lang="ru-RU" sz="24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Приказ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Минфина России </a:t>
            </a:r>
            <a:r>
              <a:rPr lang="ru-RU" sz="2400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от </a:t>
            </a:r>
            <a:r>
              <a:rPr lang="ru-RU" sz="2400" b="1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19.12.2014 № </a:t>
            </a:r>
            <a:r>
              <a:rPr lang="ru-RU" sz="2400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157н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Минфина России от 26.08.2015 № 135н </a:t>
            </a:r>
            <a:endParaRPr lang="ru-RU" sz="24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Приказ Минфина России от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31.12.2015 №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229н </a:t>
            </a:r>
          </a:p>
          <a:p>
            <a:pPr algn="ctr"/>
            <a:endParaRPr lang="ru-RU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</a:p>
          <a:p>
            <a:pPr algn="ctr"/>
            <a:endParaRPr lang="ru-RU" sz="2400" b="1" dirty="0" smtClean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109537" indent="0" algn="ctr">
              <a:buNone/>
            </a:pPr>
            <a:endParaRPr lang="ru-RU" sz="2400" b="1" dirty="0" smtClean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endParaRPr lang="ru-RU" sz="20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380312" y="1588"/>
            <a:ext cx="1555726" cy="366712"/>
          </a:xfrm>
        </p:spPr>
        <p:txBody>
          <a:bodyPr/>
          <a:lstStyle/>
          <a:p>
            <a:pPr>
              <a:defRPr/>
            </a:pPr>
            <a:r>
              <a:rPr lang="ru-RU" sz="1400" dirty="0" smtClean="0"/>
              <a:t>СЛАЙД </a:t>
            </a:r>
            <a:fld id="{363AF4DE-32CF-4B3C-8AC2-D61D5109DEB3}" type="slidenum">
              <a:rPr lang="ru-RU" sz="1400" smtClean="0"/>
              <a:pPr>
                <a:defRPr/>
              </a:pPr>
              <a:t>2</a:t>
            </a:fld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4057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92088"/>
          </a:xfrm>
        </p:spPr>
        <p:txBody>
          <a:bodyPr/>
          <a:lstStyle/>
          <a:p>
            <a:r>
              <a:rPr lang="ru-RU" sz="3400" dirty="0" smtClean="0">
                <a:latin typeface="Arial Black" panose="020B0A04020102020204" pitchFamily="34" charset="0"/>
              </a:rPr>
              <a:t>  Остатки по счету 1 106 10 000</a:t>
            </a:r>
            <a:endParaRPr lang="ru-RU" sz="3400" dirty="0">
              <a:latin typeface="Arial Black" panose="020B0A040201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6993419"/>
              </p:ext>
            </p:extLst>
          </p:nvPr>
        </p:nvGraphicFramePr>
        <p:xfrm>
          <a:off x="107504" y="1628800"/>
          <a:ext cx="9036495" cy="3828663"/>
        </p:xfrm>
        <a:graphic>
          <a:graphicData uri="http://schemas.openxmlformats.org/drawingml/2006/table">
            <a:tbl>
              <a:tblPr/>
              <a:tblGrid>
                <a:gridCol w="5308459"/>
                <a:gridCol w="506617"/>
                <a:gridCol w="1305088"/>
                <a:gridCol w="1916331"/>
              </a:tblGrid>
              <a:tr h="712993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Вложения в нефинансовые активы (010600000)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090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306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из них:</a:t>
                      </a:r>
                    </a:p>
                  </a:txBody>
                  <a:tcPr marL="4572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712993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 Cyr"/>
                        </a:rPr>
                        <a:t>в недвижимое имущество учреждения (010610000)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091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611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в особо ценное движимое имущество учреждения (010620000)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092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993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в иное движимое имущество учреждения (010630000)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093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767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в предметы лизинга (010640000)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094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639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92696"/>
            <a:ext cx="9036496" cy="151216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Arial Black" panose="020B0A04020102020204" pitchFamily="34" charset="0"/>
              </a:rPr>
              <a:t>Провести инвентаризацию остатков</a:t>
            </a:r>
            <a:br>
              <a:rPr lang="ru-RU" sz="2800" dirty="0" smtClean="0">
                <a:latin typeface="Arial Black" panose="020B0A04020102020204" pitchFamily="34" charset="0"/>
              </a:rPr>
            </a:br>
            <a:r>
              <a:rPr lang="ru-RU" sz="2800" dirty="0" smtClean="0">
                <a:latin typeface="Arial Black" panose="020B0A04020102020204" pitchFamily="34" charset="0"/>
              </a:rPr>
              <a:t>объектов капитальных вложений в объекты недвижимого имущества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395536" y="2348880"/>
            <a:ext cx="8229600" cy="4392488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Поручение  Президента Российской Федерации</a:t>
            </a:r>
          </a:p>
          <a:p>
            <a:pPr marL="0" indent="0" algn="ctr" eaLnBrk="1" hangingPunct="1">
              <a:spcBef>
                <a:spcPct val="0"/>
              </a:spcBef>
              <a:buNone/>
            </a:pPr>
            <a:endParaRPr lang="ru-RU" sz="4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hangingPunct="1">
              <a:spcBef>
                <a:spcPct val="0"/>
              </a:spcBef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Пр-1659 от 18.08.2015</a:t>
            </a:r>
          </a:p>
          <a:p>
            <a:pPr marL="0" indent="0" algn="ctr" eaLnBrk="1" hangingPunct="1">
              <a:spcBef>
                <a:spcPct val="0"/>
              </a:spcBef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подпункт ж) пункта 1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8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844" y="332656"/>
            <a:ext cx="9036496" cy="104435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Arial Black" panose="020B0A04020102020204" pitchFamily="34" charset="0"/>
              </a:rPr>
              <a:t>Инвентаризация  остатков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544616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None/>
            </a:pP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Письмо </a:t>
            </a:r>
            <a:endParaRPr lang="ru-RU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hangingPunct="1">
              <a:spcBef>
                <a:spcPct val="0"/>
              </a:spcBef>
              <a:buNone/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Минфина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России и Федерального казначейства от 22.12.2015 </a:t>
            </a:r>
            <a:endParaRPr lang="ru-RU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hangingPunct="1">
              <a:spcBef>
                <a:spcPct val="0"/>
              </a:spcBef>
              <a:buNone/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02-07-07/75364 и 07-04-05/02-874 </a:t>
            </a:r>
            <a:endParaRPr lang="ru-RU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hangingPunct="1">
              <a:spcBef>
                <a:spcPct val="0"/>
              </a:spcBef>
              <a:buNone/>
            </a:pPr>
            <a:endParaRPr lang="ru-RU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hangingPunct="1">
              <a:spcBef>
                <a:spcPct val="0"/>
              </a:spcBef>
              <a:buNone/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направлении Методических рекомендаций по проведению </a:t>
            </a: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ГРБС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федерального бюджета инвентаризации объектов незавершенного строительства, вложений в объекты недвижимого имущества и по представлению информации о результатах указанной инвентаризации»</a:t>
            </a:r>
            <a:b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56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908050"/>
            <a:ext cx="8970963" cy="6492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Arial Black" panose="020B0A04020102020204" pitchFamily="34" charset="0"/>
              </a:rPr>
              <a:t>Пояснительная записка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338" y="1773238"/>
            <a:ext cx="8983662" cy="4608512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buFont typeface="Symbol" pitchFamily="18" charset="2"/>
              <a:buNone/>
              <a:defRPr/>
            </a:pP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fontAlgn="auto" hangingPunct="1">
              <a:buFont typeface="Symbol" pitchFamily="18" charset="2"/>
              <a:buNone/>
              <a:defRPr/>
            </a:pP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Информация по инвестиционным проектам в текстовой части раздела 4 </a:t>
            </a:r>
          </a:p>
          <a:p>
            <a:pPr marL="0" indent="0" algn="ctr" eaLnBrk="1" fontAlgn="auto" hangingPunct="1">
              <a:buFont typeface="Symbol" pitchFamily="18" charset="2"/>
              <a:buNone/>
              <a:defRPr/>
            </a:pP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«Анализ показателей бухгалтерской отчетности субъекта бюджетной 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отчетности»</a:t>
            </a:r>
          </a:p>
          <a:p>
            <a:pPr marL="0" indent="0" algn="ctr" eaLnBrk="1" fontAlgn="auto" hangingPunct="1">
              <a:buFont typeface="Symbol" pitchFamily="18" charset="2"/>
              <a:buNone/>
              <a:defRPr/>
            </a:pP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 разрезе инвестиционных проектов</a:t>
            </a:r>
          </a:p>
          <a:p>
            <a:pPr marL="0" indent="0" algn="ctr" eaLnBrk="1" fontAlgn="auto" hangingPunct="1">
              <a:buNone/>
              <a:defRPr/>
            </a:pP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fontAlgn="auto" hangingPunct="1">
              <a:buFont typeface="Symbol" pitchFamily="18" charset="2"/>
              <a:buNone/>
              <a:defRPr/>
            </a:pP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buFont typeface="Symbol" pitchFamily="18" charset="2"/>
              <a:buNone/>
              <a:defRPr/>
            </a:pP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buFont typeface="Symbol" pitchFamily="18" charset="2"/>
              <a:buNone/>
              <a:defRPr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buFont typeface="Symbol" pitchFamily="18" charset="2"/>
              <a:buNone/>
              <a:defRPr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buFont typeface="Symbol" pitchFamily="18" charset="2"/>
              <a:buNone/>
              <a:defRPr/>
            </a:pP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lnSpc>
                <a:spcPct val="110000"/>
              </a:lnSpc>
              <a:buFont typeface="Arial" pitchFamily="34" charset="0"/>
              <a:buNone/>
              <a:defRPr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fontAlgn="auto" hangingPunct="1">
              <a:lnSpc>
                <a:spcPct val="110000"/>
              </a:lnSpc>
              <a:buFont typeface="Arial" pitchFamily="34" charset="0"/>
              <a:buNone/>
              <a:defRPr/>
            </a:pPr>
            <a:endParaRPr lang="ru-RU" sz="15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fontAlgn="auto" hangingPunct="1">
              <a:lnSpc>
                <a:spcPct val="110000"/>
              </a:lnSpc>
              <a:buFont typeface="Arial" pitchFamily="34" charset="0"/>
              <a:buNone/>
              <a:defRPr/>
            </a:pPr>
            <a:endParaRPr lang="ru-RU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lnSpc>
                <a:spcPct val="110000"/>
              </a:lnSpc>
              <a:buFont typeface="Arial" pitchFamily="34" charset="0"/>
              <a:buNone/>
              <a:defRPr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8" name="Стрелка вниз 7"/>
          <p:cNvSpPr>
            <a:spLocks noChangeArrowheads="1"/>
          </p:cNvSpPr>
          <p:nvPr/>
        </p:nvSpPr>
        <p:spPr bwMode="auto">
          <a:xfrm>
            <a:off x="4286250" y="28575"/>
            <a:ext cx="431800" cy="792163"/>
          </a:xfrm>
          <a:prstGeom prst="downArrow">
            <a:avLst>
              <a:gd name="adj1" fmla="val 50000"/>
              <a:gd name="adj2" fmla="val 50034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23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Баланс (ф. 0503130)</a:t>
            </a:r>
            <a:br>
              <a:rPr lang="ru-RU" smtClean="0"/>
            </a:br>
            <a:endParaRPr lang="ru-RU" smtClean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49238" y="1196975"/>
          <a:ext cx="8894763" cy="3162302"/>
        </p:xfrm>
        <a:graphic>
          <a:graphicData uri="http://schemas.openxmlformats.org/drawingml/2006/table">
            <a:tbl>
              <a:tblPr/>
              <a:tblGrid>
                <a:gridCol w="3442331"/>
                <a:gridCol w="285825"/>
                <a:gridCol w="944467"/>
                <a:gridCol w="944467"/>
                <a:gridCol w="907185"/>
                <a:gridCol w="907185"/>
                <a:gridCol w="866797"/>
                <a:gridCol w="596506"/>
              </a:tblGrid>
              <a:tr h="38473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57200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       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Форма </a:t>
                      </a: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0503130 с. 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317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А К Т И В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Код стро- ки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      На начало 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На конец отчетного периода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15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бюджетная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средства во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итого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бюджетная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средства во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итого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деятель-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временном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деятель-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временном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ность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распоряжении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err="1">
                          <a:effectLst/>
                          <a:latin typeface="Arial Cyr"/>
                        </a:rPr>
                        <a:t>ность</a:t>
                      </a:r>
                      <a:endParaRPr lang="ru-RU" sz="1000" b="0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распоряжении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98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80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Нефинансовые активы в пути (010700000)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30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из них:</a:t>
                      </a:r>
                    </a:p>
                  </a:txBody>
                  <a:tcPr marL="4572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5287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Arial Cyr"/>
                        </a:rPr>
                        <a:t>недвижимое имущество учреждения в пути (010710000)</a:t>
                      </a:r>
                    </a:p>
                  </a:txBody>
                  <a:tcPr marL="4572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Arial Cyr"/>
                        </a:rPr>
                        <a:t>101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?</a:t>
                      </a:r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Х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000" b="0" i="0" u="none" strike="noStrike" dirty="0" smtClean="0">
                        <a:effectLst/>
                        <a:latin typeface="Arial Cyr"/>
                      </a:endParaRPr>
                    </a:p>
                    <a:p>
                      <a:pPr algn="ctr" fontAlgn="t"/>
                      <a:endParaRPr lang="ru-RU" sz="1000" b="0" i="0" u="none" strike="noStrike" dirty="0" smtClean="0">
                        <a:effectLst/>
                        <a:latin typeface="Arial Cyr"/>
                      </a:endParaRPr>
                    </a:p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Х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иное движимое имущество учреждения в пути (010730000)</a:t>
                      </a:r>
                    </a:p>
                  </a:txBody>
                  <a:tcPr marL="4572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46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предметы лизинга в пути (010740000)</a:t>
                      </a:r>
                    </a:p>
                  </a:txBody>
                  <a:tcPr marL="4572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268" name="Стрелка вниз 6"/>
          <p:cNvSpPr>
            <a:spLocks noChangeArrowheads="1"/>
          </p:cNvSpPr>
          <p:nvPr/>
        </p:nvSpPr>
        <p:spPr bwMode="auto">
          <a:xfrm>
            <a:off x="7019925" y="4508500"/>
            <a:ext cx="504825" cy="1873250"/>
          </a:xfrm>
          <a:prstGeom prst="downArrow">
            <a:avLst>
              <a:gd name="adj1" fmla="val 50000"/>
              <a:gd name="adj2" fmla="val 49957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77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1412875"/>
            <a:ext cx="8970963" cy="714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338" y="981075"/>
            <a:ext cx="8983662" cy="5400253"/>
          </a:xfrm>
        </p:spPr>
        <p:txBody>
          <a:bodyPr rtlCol="0">
            <a:normAutofit fontScale="92500"/>
          </a:bodyPr>
          <a:lstStyle/>
          <a:p>
            <a:pPr marL="0" indent="0" eaLnBrk="1" fontAlgn="auto" hangingPunct="1">
              <a:buFont typeface="Symbol" pitchFamily="18" charset="2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algn="ctr" eaLnBrk="1" fontAlgn="auto" hangingPunct="1">
              <a:buFont typeface="Symbol" pitchFamily="18" charset="2"/>
              <a:buNone/>
              <a:defRPr/>
            </a:pPr>
            <a:r>
              <a:rPr lang="ru-RU" sz="2800" dirty="0" smtClean="0">
                <a:latin typeface="Arial Black" panose="020B0A04020102020204" pitchFamily="34" charset="0"/>
              </a:rPr>
              <a:t>Остатки на счете 107 00 000</a:t>
            </a:r>
          </a:p>
          <a:p>
            <a:pPr marL="0" indent="0" algn="ctr" eaLnBrk="1" fontAlgn="auto" hangingPunct="1">
              <a:buFont typeface="Symbol" pitchFamily="18" charset="2"/>
              <a:buNone/>
              <a:defRPr/>
            </a:pPr>
            <a:endParaRPr lang="ru-RU" sz="2800" dirty="0" smtClean="0">
              <a:latin typeface="Arial Black" panose="020B0A04020102020204" pitchFamily="34" charset="0"/>
            </a:endParaRPr>
          </a:p>
          <a:p>
            <a:pPr marL="0" indent="0" algn="ctr" eaLnBrk="1" fontAlgn="auto" hangingPunct="1">
              <a:defRPr/>
            </a:pPr>
            <a:r>
              <a:rPr lang="ru-RU" sz="2800" dirty="0" smtClean="0">
                <a:latin typeface="Arial Black" panose="020B0A04020102020204" pitchFamily="34" charset="0"/>
              </a:rPr>
              <a:t> </a:t>
            </a:r>
            <a:r>
              <a:rPr lang="ru-RU" dirty="0" smtClean="0">
                <a:latin typeface="Arial Black" panose="020B0A04020102020204" pitchFamily="34" charset="0"/>
              </a:rPr>
              <a:t>материальные объекты нефинансовых активов, не поступившие к концу отчетного периода учреждению, но отгруженные поставщиками на условиях государственного контракта (договора), предусматривающего переход права собственности  в пользу Российской Федерации по  факту отгрузки вне зависимости от получения материальных ценностей учреждением - грузополучателем (правообладателем)</a:t>
            </a:r>
            <a:endParaRPr lang="ru-RU" sz="2800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Symbol" pitchFamily="18" charset="2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Symbol" pitchFamily="18" charset="2"/>
              <a:buNone/>
              <a:defRPr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Symbol" pitchFamily="18" charset="2"/>
              <a:buNone/>
              <a:defRPr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Symbol" pitchFamily="18" charset="2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lnSpc>
                <a:spcPct val="110000"/>
              </a:lnSpc>
              <a:buFont typeface="Arial" pitchFamily="34" charset="0"/>
              <a:buNone/>
              <a:defRPr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 algn="just" eaLnBrk="1" fontAlgn="auto" hangingPunct="1">
              <a:lnSpc>
                <a:spcPct val="110000"/>
              </a:lnSpc>
              <a:buFont typeface="Arial" pitchFamily="34" charset="0"/>
              <a:buNone/>
              <a:defRPr/>
            </a:pPr>
            <a:endParaRPr lang="ru-RU" sz="1500" dirty="0" smtClean="0">
              <a:latin typeface="Arial Black" panose="020B0A04020102020204" pitchFamily="34" charset="0"/>
            </a:endParaRPr>
          </a:p>
          <a:p>
            <a:pPr marL="0" indent="0" algn="just" eaLnBrk="1" fontAlgn="auto" hangingPunct="1">
              <a:lnSpc>
                <a:spcPct val="110000"/>
              </a:lnSpc>
              <a:buFont typeface="Arial" pitchFamily="34" charset="0"/>
              <a:buNone/>
              <a:defRPr/>
            </a:pPr>
            <a:endParaRPr lang="ru-RU" sz="1500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lnSpc>
                <a:spcPct val="110000"/>
              </a:lnSpc>
              <a:buFont typeface="Arial" pitchFamily="34" charset="0"/>
              <a:buNone/>
              <a:defRPr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</p:txBody>
      </p:sp>
      <p:sp>
        <p:nvSpPr>
          <p:cNvPr id="8196" name="Стрелка вниз 7"/>
          <p:cNvSpPr>
            <a:spLocks noChangeArrowheads="1"/>
          </p:cNvSpPr>
          <p:nvPr/>
        </p:nvSpPr>
        <p:spPr bwMode="auto">
          <a:xfrm>
            <a:off x="4427538" y="22225"/>
            <a:ext cx="431800" cy="792163"/>
          </a:xfrm>
          <a:prstGeom prst="downArrow">
            <a:avLst>
              <a:gd name="adj1" fmla="val 50000"/>
              <a:gd name="adj2" fmla="val 50034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lnSpc>
                <a:spcPct val="3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38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1412875"/>
            <a:ext cx="8970963" cy="714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338" y="981075"/>
            <a:ext cx="8983662" cy="4608513"/>
          </a:xfrm>
        </p:spPr>
        <p:txBody>
          <a:bodyPr rtlCol="0">
            <a:normAutofit fontScale="92500" lnSpcReduction="10000"/>
          </a:bodyPr>
          <a:lstStyle/>
          <a:p>
            <a:pPr marL="0" indent="0" eaLnBrk="1" fontAlgn="auto" hangingPunct="1">
              <a:buFont typeface="Symbol" pitchFamily="18" charset="2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algn="ctr" eaLnBrk="1" fontAlgn="auto" hangingPunct="1">
              <a:buFont typeface="Symbol" pitchFamily="18" charset="2"/>
              <a:buNone/>
              <a:defRPr/>
            </a:pPr>
            <a:r>
              <a:rPr lang="ru-RU" sz="2800" dirty="0" smtClean="0">
                <a:latin typeface="Arial Black" panose="020B0A04020102020204" pitchFamily="34" charset="0"/>
              </a:rPr>
              <a:t>Остатки на счете 107 10 000</a:t>
            </a:r>
          </a:p>
          <a:p>
            <a:pPr marL="0" indent="0" algn="ctr" eaLnBrk="1" fontAlgn="auto" hangingPunct="1">
              <a:defRPr/>
            </a:pPr>
            <a:r>
              <a:rPr lang="ru-RU" sz="2800" dirty="0" smtClean="0">
                <a:latin typeface="Arial Black" panose="020B0A04020102020204" pitchFamily="34" charset="0"/>
              </a:rPr>
              <a:t> – в части объектов, относимых по ГК (ст.130) к недвижимым вещам, подлежащим </a:t>
            </a:r>
            <a:r>
              <a:rPr lang="ru-RU" sz="2800" dirty="0">
                <a:latin typeface="Arial Black" panose="020B0A04020102020204" pitchFamily="34" charset="0"/>
              </a:rPr>
              <a:t>государственной регистрации </a:t>
            </a:r>
            <a:endParaRPr lang="ru-RU" sz="2800" dirty="0" smtClean="0">
              <a:latin typeface="Arial Black" panose="020B0A04020102020204" pitchFamily="34" charset="0"/>
            </a:endParaRPr>
          </a:p>
          <a:p>
            <a:pPr marL="0" indent="0" algn="ctr" eaLnBrk="1" fontAlgn="auto" hangingPunct="1">
              <a:defRPr/>
            </a:pPr>
            <a:r>
              <a:rPr lang="ru-RU" sz="2800" dirty="0" smtClean="0">
                <a:latin typeface="Arial Black" panose="020B0A04020102020204" pitchFamily="34" charset="0"/>
              </a:rPr>
              <a:t>воздушные </a:t>
            </a:r>
            <a:r>
              <a:rPr lang="ru-RU" sz="2800" dirty="0">
                <a:latin typeface="Arial Black" panose="020B0A04020102020204" pitchFamily="34" charset="0"/>
              </a:rPr>
              <a:t>и морские суда, суда внутреннего плавания, космические объекты </a:t>
            </a:r>
          </a:p>
          <a:p>
            <a:pPr marL="0" indent="0" algn="ctr" eaLnBrk="1" fontAlgn="auto" hangingPunct="1">
              <a:buFont typeface="Symbol" pitchFamily="18" charset="2"/>
              <a:buNone/>
              <a:defRPr/>
            </a:pPr>
            <a:endParaRPr lang="ru-RU" sz="2800" dirty="0" smtClean="0">
              <a:latin typeface="Arial Black" panose="020B0A04020102020204" pitchFamily="34" charset="0"/>
            </a:endParaRPr>
          </a:p>
          <a:p>
            <a:pPr marL="0" indent="0" algn="ctr" eaLnBrk="1" fontAlgn="auto" hangingPunct="1">
              <a:buFont typeface="Symbol" pitchFamily="18" charset="2"/>
              <a:buNone/>
              <a:defRPr/>
            </a:pPr>
            <a:r>
              <a:rPr lang="ru-RU" sz="3000" u="sng" dirty="0" smtClean="0">
                <a:latin typeface="Arial Black" panose="020B0A04020102020204" pitchFamily="34" charset="0"/>
              </a:rPr>
              <a:t>за исключением </a:t>
            </a:r>
            <a:r>
              <a:rPr lang="ru-RU" sz="2800" dirty="0" smtClean="0">
                <a:latin typeface="Arial Black" panose="020B0A04020102020204" pitchFamily="34" charset="0"/>
              </a:rPr>
              <a:t>зданий, помещений, сооружений и иных объектов, неразрывно связанных с землей-</a:t>
            </a:r>
          </a:p>
          <a:p>
            <a:pPr marL="0" indent="0" algn="ctr" eaLnBrk="1" fontAlgn="auto" hangingPunct="1">
              <a:buFont typeface="Symbol" pitchFamily="18" charset="2"/>
              <a:buNone/>
              <a:defRPr/>
            </a:pPr>
            <a:endParaRPr lang="ru-RU" sz="2800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Symbol" pitchFamily="18" charset="2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Symbol" pitchFamily="18" charset="2"/>
              <a:buNone/>
              <a:defRPr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Symbol" pitchFamily="18" charset="2"/>
              <a:buNone/>
              <a:defRPr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Symbol" pitchFamily="18" charset="2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eaLnBrk="1" fontAlgn="auto" hangingPunct="1">
              <a:lnSpc>
                <a:spcPct val="110000"/>
              </a:lnSpc>
              <a:buFont typeface="Arial" pitchFamily="34" charset="0"/>
              <a:buNone/>
              <a:defRPr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 algn="just" eaLnBrk="1" fontAlgn="auto" hangingPunct="1">
              <a:lnSpc>
                <a:spcPct val="110000"/>
              </a:lnSpc>
              <a:buFont typeface="Arial" pitchFamily="34" charset="0"/>
              <a:buNone/>
              <a:defRPr/>
            </a:pPr>
            <a:endParaRPr lang="ru-RU" sz="1500" dirty="0" smtClean="0">
              <a:latin typeface="Arial Black" panose="020B0A04020102020204" pitchFamily="34" charset="0"/>
            </a:endParaRPr>
          </a:p>
          <a:p>
            <a:pPr marL="0" indent="0" algn="just" eaLnBrk="1" fontAlgn="auto" hangingPunct="1">
              <a:lnSpc>
                <a:spcPct val="110000"/>
              </a:lnSpc>
              <a:buFont typeface="Arial" pitchFamily="34" charset="0"/>
              <a:buNone/>
              <a:defRPr/>
            </a:pPr>
            <a:endParaRPr lang="ru-RU" sz="1500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lnSpc>
                <a:spcPct val="110000"/>
              </a:lnSpc>
              <a:buFont typeface="Arial" pitchFamily="34" charset="0"/>
              <a:buNone/>
              <a:defRPr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 smtClean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38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Объект 1"/>
          <p:cNvGraphicFramePr>
            <a:graphicFrameLocks noChangeAspect="1"/>
          </p:cNvGraphicFramePr>
          <p:nvPr/>
        </p:nvGraphicFramePr>
        <p:xfrm>
          <a:off x="107950" y="1341438"/>
          <a:ext cx="9036050" cy="208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80" name="Worksheet" r:id="rId3" imgW="8163034" imgH="971550" progId="Excel.Sheet.8">
                  <p:embed/>
                </p:oleObj>
              </mc:Choice>
              <mc:Fallback>
                <p:oleObj name="Worksheet" r:id="rId3" imgW="8163034" imgH="97155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1341438"/>
                        <a:ext cx="9036050" cy="2087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252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4"/>
          <p:cNvSpPr>
            <a:spLocks noGrp="1"/>
          </p:cNvSpPr>
          <p:nvPr>
            <p:ph type="title"/>
          </p:nvPr>
        </p:nvSpPr>
        <p:spPr>
          <a:xfrm>
            <a:off x="467544" y="332656"/>
            <a:ext cx="7786688" cy="90011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000" b="1" dirty="0" smtClean="0">
                <a:latin typeface="Arial Black" panose="020B0A04020102020204" pitchFamily="34" charset="0"/>
              </a:rPr>
              <a:t>Отражение в учете</a:t>
            </a:r>
          </a:p>
        </p:txBody>
      </p:sp>
      <p:sp>
        <p:nvSpPr>
          <p:cNvPr id="14339" name="Объект 5"/>
          <p:cNvSpPr>
            <a:spLocks noGrp="1"/>
          </p:cNvSpPr>
          <p:nvPr>
            <p:ph idx="1"/>
          </p:nvPr>
        </p:nvSpPr>
        <p:spPr>
          <a:xfrm>
            <a:off x="-108520" y="1052736"/>
            <a:ext cx="9252520" cy="5805263"/>
          </a:xfrm>
        </p:spPr>
        <p:txBody>
          <a:bodyPr rtlCol="0">
            <a:noAutofit/>
          </a:bodyPr>
          <a:lstStyle/>
          <a:p>
            <a:pPr marL="0" indent="0" algn="ctr" eaLnBrk="1" fontAlgn="auto" hangingPunct="1">
              <a:buFont typeface="Symbol" pitchFamily="18" charset="2"/>
              <a:buNone/>
              <a:defRPr/>
            </a:pP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В размере сданной наличности инкассации или через банкомат, не зачисленной на 01.01.2016 на счет 40116</a:t>
            </a:r>
          </a:p>
          <a:p>
            <a:pPr marL="0" indent="0" eaLnBrk="1" fontAlgn="auto" hangingPunct="1">
              <a:buFont typeface="Symbol" pitchFamily="18" charset="2"/>
              <a:buNone/>
              <a:defRPr/>
            </a:pPr>
            <a:endParaRPr lang="ru-RU" b="1" dirty="0" smtClean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 algn="ctr" eaLnBrk="1" fontAlgn="auto" hangingPunct="1">
              <a:buFont typeface="Symbol" pitchFamily="18" charset="2"/>
              <a:buNone/>
              <a:defRPr/>
            </a:pPr>
            <a:r>
              <a:rPr lang="ru-RU" b="1" dirty="0" err="1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Дт</a:t>
            </a: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0 201 23 510     </a:t>
            </a:r>
            <a:r>
              <a:rPr lang="ru-RU" b="1" dirty="0" err="1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Кт</a:t>
            </a: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0 201 34 610</a:t>
            </a:r>
          </a:p>
          <a:p>
            <a:pPr marL="0" indent="0" eaLnBrk="1" fontAlgn="auto" hangingPunct="1">
              <a:buFont typeface="Symbol" pitchFamily="18" charset="2"/>
              <a:buNone/>
              <a:defRPr/>
            </a:pP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  </a:t>
            </a:r>
          </a:p>
          <a:p>
            <a:pPr marL="0" indent="0" algn="ctr" eaLnBrk="1" fontAlgn="auto" hangingPunct="1">
              <a:buFont typeface="Symbol" pitchFamily="18" charset="2"/>
              <a:buNone/>
              <a:defRPr/>
            </a:pP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  Зачисление средств на счет 40116  после 01.01.2016</a:t>
            </a:r>
          </a:p>
          <a:p>
            <a:pPr marL="0" indent="0" eaLnBrk="1" fontAlgn="auto" hangingPunct="1">
              <a:buFont typeface="Symbol" pitchFamily="18" charset="2"/>
              <a:buNone/>
              <a:defRPr/>
            </a:pPr>
            <a:endParaRPr lang="ru-RU" b="1" dirty="0" smtClean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 algn="ctr" eaLnBrk="1" fontAlgn="auto" hangingPunct="1">
              <a:buFont typeface="Symbol" pitchFamily="18" charset="2"/>
              <a:buNone/>
              <a:defRPr/>
            </a:pPr>
            <a:r>
              <a:rPr lang="ru-RU" b="1" dirty="0" err="1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Дт</a:t>
            </a: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0 210 03 560     </a:t>
            </a:r>
            <a:r>
              <a:rPr lang="ru-RU" b="1" dirty="0" err="1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Кт</a:t>
            </a: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0 201 23 610</a:t>
            </a:r>
          </a:p>
          <a:p>
            <a:pPr marL="0" indent="0" algn="ctr" eaLnBrk="1" fontAlgn="auto" hangingPunct="1">
              <a:buFont typeface="Symbol" pitchFamily="18" charset="2"/>
              <a:buNone/>
              <a:defRPr/>
            </a:pPr>
            <a:endParaRPr lang="ru-RU" b="1" dirty="0" smtClean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 algn="ctr" eaLnBrk="1" fontAlgn="auto" hangingPunct="1">
              <a:buFont typeface="Symbol" pitchFamily="18" charset="2"/>
              <a:buNone/>
              <a:defRPr/>
            </a:pP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ОСТАТОК НА СЧЕТЕ 0 201 23 000!</a:t>
            </a:r>
            <a:endParaRPr lang="ru-RU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63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250825" y="476250"/>
            <a:ext cx="8893175" cy="9366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b="1" dirty="0" smtClean="0"/>
              <a:t>Восстановить в учете долю участия в уставном капитале ГУП (МУП)</a:t>
            </a: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179388" y="1268413"/>
            <a:ext cx="8964612" cy="5329237"/>
          </a:xfrm>
        </p:spPr>
        <p:txBody>
          <a:bodyPr/>
          <a:lstStyle/>
          <a:p>
            <a:pPr marL="0" indent="0" eaLnBrk="1" hangingPunct="1"/>
            <a:endParaRPr lang="ru-RU" altLang="ru-RU" smtClean="0"/>
          </a:p>
          <a:p>
            <a:pPr marL="0" indent="0" eaLnBrk="1" hangingPunct="1"/>
            <a:endParaRPr lang="ru-RU" altLang="ru-RU" smtClean="0"/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8893175" cy="315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608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15167" y="1628800"/>
            <a:ext cx="9036496" cy="936104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Внесены поправки в порядок формирования </a:t>
            </a:r>
            <a:r>
              <a:rPr lang="ru-RU" sz="24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отчетности </a:t>
            </a:r>
            <a:r>
              <a:rPr lang="ru-RU" sz="2400" b="1" dirty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бюджетных и автономных </a:t>
            </a:r>
            <a:r>
              <a:rPr lang="ru-RU" sz="24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учреждений</a:t>
            </a:r>
            <a:br>
              <a:rPr lang="ru-RU" sz="24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 внесении изменений в приказ Минфина России </a:t>
            </a:r>
            <a:b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от 25 марта 2011 г. № 33н</a:t>
            </a:r>
            <a:b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268170" y="3573016"/>
            <a:ext cx="8856984" cy="295232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Приказ </a:t>
            </a: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Минфина России от </a:t>
            </a: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29.12.2014  № 172н</a:t>
            </a:r>
          </a:p>
          <a:p>
            <a:pPr algn="ctr"/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 Минфина России от 20.03.2015 № </a:t>
            </a: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43н</a:t>
            </a:r>
          </a:p>
          <a:p>
            <a:pPr algn="ctr"/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 Минфина России от 17.12.2015 № 199н 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</a:p>
          <a:p>
            <a:pPr marL="109537" indent="0" algn="ctr">
              <a:buNone/>
            </a:pPr>
            <a:endParaRPr lang="ru-RU" b="1" dirty="0" smtClean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956376" y="1588"/>
            <a:ext cx="979662" cy="366712"/>
          </a:xfrm>
        </p:spPr>
        <p:txBody>
          <a:bodyPr/>
          <a:lstStyle/>
          <a:p>
            <a:pPr>
              <a:defRPr/>
            </a:pPr>
            <a:r>
              <a:rPr lang="ru-RU" sz="1400" dirty="0" smtClean="0"/>
              <a:t>СЛАЙД </a:t>
            </a:r>
            <a:fld id="{363AF4DE-32CF-4B3C-8AC2-D61D5109DEB3}" type="slidenum">
              <a:rPr lang="ru-RU" sz="1400" smtClean="0"/>
              <a:pPr>
                <a:defRPr/>
              </a:pPr>
              <a:t>3</a:t>
            </a:fld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24776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435975" cy="972344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Arial Black" panose="020B0A04020102020204" pitchFamily="34" charset="0"/>
              </a:rPr>
              <a:t>Восстановление в учете неучтенных объектов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13315" name="Объект 4"/>
          <p:cNvSpPr>
            <a:spLocks noGrp="1"/>
          </p:cNvSpPr>
          <p:nvPr>
            <p:ph idx="1"/>
          </p:nvPr>
        </p:nvSpPr>
        <p:spPr>
          <a:xfrm>
            <a:off x="107504" y="1196975"/>
            <a:ext cx="9036496" cy="525621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None/>
            </a:pP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Через счет 0 401 10 180 </a:t>
            </a:r>
          </a:p>
          <a:p>
            <a:pPr marL="0" indent="0" algn="ctr" eaLnBrk="1" hangingPunct="1">
              <a:spcBef>
                <a:spcPct val="0"/>
              </a:spcBef>
              <a:buNone/>
            </a:pP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ххх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 1 17 05010 01 0000 1 401 10 180</a:t>
            </a:r>
          </a:p>
          <a:p>
            <a:pPr marL="0" indent="0" algn="ctr" eaLnBrk="1" hangingPunct="1">
              <a:spcBef>
                <a:spcPct val="0"/>
              </a:spcBef>
              <a:buNone/>
            </a:pPr>
            <a:endParaRPr lang="ru-RU" alt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hangingPunct="1">
              <a:spcBef>
                <a:spcPct val="0"/>
              </a:spcBef>
              <a:buNone/>
            </a:pP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Дт 1 204 32 530   Кт 1 401 10 180 (участие в ГУП,МУП)</a:t>
            </a:r>
          </a:p>
          <a:p>
            <a:pPr marL="0" indent="0" algn="ctr" eaLnBrk="1" hangingPunct="1">
              <a:spcBef>
                <a:spcPct val="0"/>
              </a:spcBef>
            </a:pPr>
            <a:endParaRPr lang="ru-RU" alt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hangingPunct="1">
              <a:spcBef>
                <a:spcPct val="0"/>
              </a:spcBef>
            </a:pP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Дт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2 204 31 530     </a:t>
            </a: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Кт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2 401 10 180 – акции</a:t>
            </a:r>
          </a:p>
          <a:p>
            <a:pPr marL="0" indent="0" algn="ctr" eaLnBrk="1" hangingPunct="1">
              <a:spcBef>
                <a:spcPct val="0"/>
              </a:spcBef>
            </a:pP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Дт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1 204 31 530     </a:t>
            </a: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Кт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1 401 10 180   </a:t>
            </a:r>
          </a:p>
          <a:p>
            <a:pPr marL="0" indent="0" algn="ctr" eaLnBrk="1" hangingPunct="1">
              <a:spcBef>
                <a:spcPct val="0"/>
              </a:spcBef>
            </a:pP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ctr" eaLnBrk="1" hangingPunct="1">
              <a:spcBef>
                <a:spcPct val="0"/>
              </a:spcBef>
            </a:pP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Дт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2 204 34 530    </a:t>
            </a: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Кт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2 401 10 180  </a:t>
            </a:r>
          </a:p>
          <a:p>
            <a:pPr marL="0" indent="0" algn="ctr" eaLnBrk="1" hangingPunct="1">
              <a:spcBef>
                <a:spcPct val="0"/>
              </a:spcBef>
            </a:pP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Дт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1 204 34 530    </a:t>
            </a:r>
            <a:r>
              <a:rPr lang="ru-RU" alt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Кт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1 401 10 180 </a:t>
            </a:r>
          </a:p>
          <a:p>
            <a:pPr marL="0" indent="0" algn="ctr" eaLnBrk="1" hangingPunct="1">
              <a:spcBef>
                <a:spcPct val="0"/>
              </a:spcBef>
            </a:pP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-иные формы участия в УК (доли в ООО)</a:t>
            </a:r>
          </a:p>
          <a:p>
            <a:pPr marL="0" indent="0" algn="ctr" eaLnBrk="1" hangingPunct="1">
              <a:spcBef>
                <a:spcPct val="0"/>
              </a:spcBef>
            </a:pPr>
            <a:endParaRPr lang="ru-RU" alt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hangingPunct="1">
              <a:spcBef>
                <a:spcPct val="0"/>
              </a:spcBef>
            </a:pPr>
            <a:endParaRPr lang="ru-RU" alt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44465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764704"/>
            <a:ext cx="8435975" cy="93610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Arial Black" panose="020B0A04020102020204" pitchFamily="34" charset="0"/>
              </a:rPr>
              <a:t>Уменьшение размера объема финансовых вложений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13315" name="Объект 4"/>
          <p:cNvSpPr>
            <a:spLocks noGrp="1"/>
          </p:cNvSpPr>
          <p:nvPr>
            <p:ph idx="1"/>
          </p:nvPr>
        </p:nvSpPr>
        <p:spPr>
          <a:xfrm>
            <a:off x="107504" y="1772816"/>
            <a:ext cx="9036496" cy="4680372"/>
          </a:xfrm>
        </p:spPr>
        <p:txBody>
          <a:bodyPr/>
          <a:lstStyle/>
          <a:p>
            <a:r>
              <a:rPr lang="ru-RU" b="1" dirty="0" err="1" smtClean="0">
                <a:latin typeface="Arial" pitchFamily="34" charset="0"/>
                <a:cs typeface="Arial" pitchFamily="34" charset="0"/>
              </a:rPr>
              <a:t>ххх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 1 11 09000 00 0000 1 401 10 172 </a:t>
            </a:r>
          </a:p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</a:t>
            </a:r>
          </a:p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«Доходы от реализации активов»</a:t>
            </a:r>
          </a:p>
          <a:p>
            <a:pPr marL="0" indent="0" algn="ctr" eaLnBrk="1" hangingPunct="1">
              <a:spcBef>
                <a:spcPct val="0"/>
              </a:spcBef>
            </a:pPr>
            <a:endParaRPr lang="ru-RU" alt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hangingPunct="1">
              <a:spcBef>
                <a:spcPct val="0"/>
              </a:spcBef>
            </a:pPr>
            <a:endParaRPr lang="ru-RU" alt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44465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2700338" y="1557338"/>
            <a:ext cx="4103687" cy="504825"/>
          </a:xfrm>
        </p:spPr>
        <p:txBody>
          <a:bodyPr/>
          <a:lstStyle/>
          <a:p>
            <a:r>
              <a:rPr altLang="ru-RU" sz="2800" b="0" smtClean="0">
                <a:latin typeface="Times New Roman" pitchFamily="18" charset="0"/>
              </a:rPr>
              <a:t>Сведения ф. 0503174</a:t>
            </a:r>
          </a:p>
        </p:txBody>
      </p:sp>
      <p:sp>
        <p:nvSpPr>
          <p:cNvPr id="16387" name="AutoShape 4"/>
          <p:cNvSpPr>
            <a:spLocks noChangeArrowheads="1"/>
          </p:cNvSpPr>
          <p:nvPr/>
        </p:nvSpPr>
        <p:spPr bwMode="auto">
          <a:xfrm>
            <a:off x="1692275" y="1557338"/>
            <a:ext cx="5184775" cy="57467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388" name="AutoShape 7"/>
          <p:cNvSpPr>
            <a:spLocks noChangeArrowheads="1"/>
          </p:cNvSpPr>
          <p:nvPr/>
        </p:nvSpPr>
        <p:spPr bwMode="auto">
          <a:xfrm>
            <a:off x="5292725" y="4365625"/>
            <a:ext cx="3455988" cy="576263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389" name="AutoShape 8"/>
          <p:cNvSpPr>
            <a:spLocks noChangeArrowheads="1"/>
          </p:cNvSpPr>
          <p:nvPr/>
        </p:nvSpPr>
        <p:spPr bwMode="auto">
          <a:xfrm>
            <a:off x="179388" y="4365625"/>
            <a:ext cx="3455987" cy="574675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390" name="Rectangle 9"/>
          <p:cNvSpPr>
            <a:spLocks/>
          </p:cNvSpPr>
          <p:nvPr/>
        </p:nvSpPr>
        <p:spPr bwMode="auto">
          <a:xfrm>
            <a:off x="250825" y="4365625"/>
            <a:ext cx="34559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449E"/>
                </a:solidFill>
                <a:latin typeface="Times New Roman" pitchFamily="18" charset="0"/>
              </a:rPr>
              <a:t>Сведения ф. 0503161</a:t>
            </a:r>
          </a:p>
        </p:txBody>
      </p:sp>
      <p:sp>
        <p:nvSpPr>
          <p:cNvPr id="16391" name="Rectangle 10"/>
          <p:cNvSpPr>
            <a:spLocks/>
          </p:cNvSpPr>
          <p:nvPr/>
        </p:nvSpPr>
        <p:spPr bwMode="auto">
          <a:xfrm>
            <a:off x="5364163" y="4365625"/>
            <a:ext cx="34559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449E"/>
                </a:solidFill>
                <a:latin typeface="Times New Roman" pitchFamily="18" charset="0"/>
              </a:rPr>
              <a:t>Сведения ф. 0503171</a:t>
            </a:r>
          </a:p>
        </p:txBody>
      </p:sp>
      <p:sp>
        <p:nvSpPr>
          <p:cNvPr id="16392" name="AutoShape 13"/>
          <p:cNvSpPr>
            <a:spLocks noChangeArrowheads="1"/>
          </p:cNvSpPr>
          <p:nvPr/>
        </p:nvSpPr>
        <p:spPr bwMode="auto">
          <a:xfrm>
            <a:off x="3924300" y="4437063"/>
            <a:ext cx="1079500" cy="360362"/>
          </a:xfrm>
          <a:prstGeom prst="leftRightArrow">
            <a:avLst>
              <a:gd name="adj1" fmla="val 50000"/>
              <a:gd name="adj2" fmla="val 59912"/>
            </a:avLst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393" name="AutoShape 14"/>
          <p:cNvSpPr>
            <a:spLocks noChangeArrowheads="1"/>
          </p:cNvSpPr>
          <p:nvPr/>
        </p:nvSpPr>
        <p:spPr bwMode="auto">
          <a:xfrm>
            <a:off x="2411413" y="2492375"/>
            <a:ext cx="431800" cy="1439863"/>
          </a:xfrm>
          <a:prstGeom prst="upDownArrow">
            <a:avLst>
              <a:gd name="adj1" fmla="val 50000"/>
              <a:gd name="adj2" fmla="val 66691"/>
            </a:avLst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394" name="AutoShape 15"/>
          <p:cNvSpPr>
            <a:spLocks noChangeArrowheads="1"/>
          </p:cNvSpPr>
          <p:nvPr/>
        </p:nvSpPr>
        <p:spPr bwMode="auto">
          <a:xfrm>
            <a:off x="5867400" y="2492375"/>
            <a:ext cx="431800" cy="1439863"/>
          </a:xfrm>
          <a:prstGeom prst="upDownArrow">
            <a:avLst>
              <a:gd name="adj1" fmla="val 50000"/>
              <a:gd name="adj2" fmla="val 66691"/>
            </a:avLst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" name="TextBox 1"/>
          <p:cNvSpPr txBox="1"/>
          <p:nvPr/>
        </p:nvSpPr>
        <p:spPr>
          <a:xfrm>
            <a:off x="1547664" y="764704"/>
            <a:ext cx="647987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449E"/>
                </a:solidFill>
                <a:latin typeface="Arial Black" panose="020B0A04020102020204" pitchFamily="34" charset="0"/>
                <a:ea typeface="+mj-ea"/>
                <a:cs typeface="+mj-cs"/>
              </a:rPr>
              <a:t>Соответствие данных о ФГУП</a:t>
            </a:r>
          </a:p>
        </p:txBody>
      </p:sp>
    </p:spTree>
    <p:extLst>
      <p:ext uri="{BB962C8B-B14F-4D97-AF65-F5344CB8AC3E}">
        <p14:creationId xmlns:p14="http://schemas.microsoft.com/office/powerpoint/2010/main" val="6523580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560" y="416882"/>
            <a:ext cx="8545919" cy="752329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altLang="ru-RU" sz="2400" dirty="0">
                <a:latin typeface="Arial Black" panose="020B0A04020102020204" pitchFamily="34" charset="0"/>
              </a:rPr>
              <a:t>Бюджетная отчетность – Инструкция </a:t>
            </a:r>
            <a:r>
              <a:rPr lang="ru-RU" altLang="ru-RU" sz="2400" dirty="0" smtClean="0">
                <a:latin typeface="Arial Black" panose="020B0A04020102020204" pitchFamily="34" charset="0"/>
              </a:rPr>
              <a:t>№191н</a:t>
            </a:r>
            <a:endParaRPr lang="ru-RU" altLang="ru-RU" sz="2400" dirty="0">
              <a:latin typeface="Arial Black" panose="020B0A04020102020204" pitchFamily="34" charset="0"/>
            </a:endParaRPr>
          </a:p>
        </p:txBody>
      </p:sp>
      <p:sp>
        <p:nvSpPr>
          <p:cNvPr id="172035" name="Прямоугольник 3"/>
          <p:cNvSpPr>
            <a:spLocks noChangeArrowheads="1"/>
          </p:cNvSpPr>
          <p:nvPr/>
        </p:nvSpPr>
        <p:spPr bwMode="auto">
          <a:xfrm>
            <a:off x="611560" y="952951"/>
            <a:ext cx="7938307" cy="4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6" tIns="41468" rIns="82936" bIns="4146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>
                <a:solidFill>
                  <a:srgbClr val="2D2D8A"/>
                </a:solidFill>
              </a:rPr>
              <a:t>Пояснительная записка – Сведения (ф. 0503174)</a:t>
            </a:r>
          </a:p>
        </p:txBody>
      </p:sp>
      <p:pic>
        <p:nvPicPr>
          <p:cNvPr id="17203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22051"/>
            <a:ext cx="8928992" cy="4221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2037" name="AutoShape 47"/>
          <p:cNvSpPr>
            <a:spLocks noChangeArrowheads="1"/>
          </p:cNvSpPr>
          <p:nvPr/>
        </p:nvSpPr>
        <p:spPr bwMode="auto">
          <a:xfrm>
            <a:off x="6444208" y="3630360"/>
            <a:ext cx="2246391" cy="1022776"/>
          </a:xfrm>
          <a:prstGeom prst="wedgeRoundRectCallout">
            <a:avLst>
              <a:gd name="adj1" fmla="val 40241"/>
              <a:gd name="adj2" fmla="val -85264"/>
              <a:gd name="adj3" fmla="val 16667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>
            <a:lvl1pPr defTabSz="963613"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63613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63613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63613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63613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000000"/>
                </a:solidFill>
                <a:latin typeface="Calibri" pitchFamily="34" charset="0"/>
              </a:rPr>
              <a:t>1 205 21 </a:t>
            </a:r>
            <a:r>
              <a:rPr lang="ru-RU" altLang="ru-RU" sz="2800" b="1" dirty="0" smtClean="0">
                <a:solidFill>
                  <a:srgbClr val="000000"/>
                </a:solidFill>
                <a:latin typeface="Calibri" pitchFamily="34" charset="0"/>
              </a:rPr>
              <a:t>000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solidFill>
                  <a:srgbClr val="000000"/>
                </a:solidFill>
                <a:latin typeface="Calibri" pitchFamily="34" charset="0"/>
              </a:rPr>
              <a:t>(ф.0503169)</a:t>
            </a:r>
            <a:endParaRPr lang="ru-RU" altLang="ru-RU" sz="2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72038" name="AutoShape 47"/>
          <p:cNvSpPr>
            <a:spLocks noChangeArrowheads="1"/>
          </p:cNvSpPr>
          <p:nvPr/>
        </p:nvSpPr>
        <p:spPr bwMode="auto">
          <a:xfrm>
            <a:off x="1940837" y="3630360"/>
            <a:ext cx="2246391" cy="1022776"/>
          </a:xfrm>
          <a:prstGeom prst="wedgeRoundRectCallout">
            <a:avLst>
              <a:gd name="adj1" fmla="val 40241"/>
              <a:gd name="adj2" fmla="val -85264"/>
              <a:gd name="adj3" fmla="val 16667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>
            <a:lvl1pPr defTabSz="963613"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63613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63613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63613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63613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0000"/>
                </a:solidFill>
                <a:latin typeface="Calibri" pitchFamily="34" charset="0"/>
              </a:rPr>
              <a:t>1 205 21 </a:t>
            </a:r>
            <a:r>
              <a:rPr lang="ru-RU" altLang="ru-RU" sz="2400" b="1" dirty="0" smtClean="0">
                <a:solidFill>
                  <a:srgbClr val="000000"/>
                </a:solidFill>
                <a:latin typeface="Calibri" pitchFamily="34" charset="0"/>
              </a:rPr>
              <a:t>000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rgbClr val="000000"/>
                </a:solidFill>
                <a:latin typeface="Calibri" pitchFamily="34" charset="0"/>
              </a:rPr>
              <a:t>(ф.0503169)</a:t>
            </a:r>
            <a:endParaRPr lang="ru-RU" altLang="ru-RU" sz="2400" b="1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01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7921" y="413044"/>
            <a:ext cx="8508144" cy="75232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dirty="0">
                <a:latin typeface="Arial Black" panose="020B0A04020102020204" pitchFamily="34" charset="0"/>
              </a:rPr>
              <a:t>Бюджетная отчетность – Инструкция № 191н</a:t>
            </a:r>
          </a:p>
        </p:txBody>
      </p:sp>
      <p:sp>
        <p:nvSpPr>
          <p:cNvPr id="173059" name="Прямоугольник 3"/>
          <p:cNvSpPr>
            <a:spLocks noChangeArrowheads="1"/>
          </p:cNvSpPr>
          <p:nvPr/>
        </p:nvSpPr>
        <p:spPr bwMode="auto">
          <a:xfrm>
            <a:off x="1115616" y="952951"/>
            <a:ext cx="7434251" cy="4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6" tIns="41468" rIns="82936" bIns="4146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>
                <a:solidFill>
                  <a:srgbClr val="2D2D8A"/>
                </a:solidFill>
              </a:rPr>
              <a:t>Пояснительная записка – Сведения (ф. 0503174)</a:t>
            </a:r>
          </a:p>
        </p:txBody>
      </p:sp>
      <p:pic>
        <p:nvPicPr>
          <p:cNvPr id="17306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22051"/>
            <a:ext cx="9036496" cy="4221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061" name="AutoShape 47"/>
          <p:cNvSpPr>
            <a:spLocks noChangeArrowheads="1"/>
          </p:cNvSpPr>
          <p:nvPr/>
        </p:nvSpPr>
        <p:spPr bwMode="auto">
          <a:xfrm>
            <a:off x="6660232" y="3722060"/>
            <a:ext cx="2246391" cy="931076"/>
          </a:xfrm>
          <a:prstGeom prst="wedgeRoundRectCallout">
            <a:avLst>
              <a:gd name="adj1" fmla="val -10644"/>
              <a:gd name="adj2" fmla="val -131764"/>
              <a:gd name="adj3" fmla="val 16667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>
            <a:lvl1pPr defTabSz="963613"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63613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63613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63613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63613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rgbClr val="000000"/>
                </a:solidFill>
                <a:latin typeface="Calibri" pitchFamily="34" charset="0"/>
              </a:rPr>
              <a:t>1 </a:t>
            </a:r>
            <a:r>
              <a:rPr lang="ru-RU" altLang="ru-RU" sz="2400" b="1" dirty="0">
                <a:solidFill>
                  <a:srgbClr val="000000"/>
                </a:solidFill>
                <a:latin typeface="Calibri" pitchFamily="34" charset="0"/>
              </a:rPr>
              <a:t>210 02 </a:t>
            </a:r>
            <a:r>
              <a:rPr lang="ru-RU" altLang="ru-RU" sz="2400" b="1" dirty="0" smtClean="0">
                <a:solidFill>
                  <a:srgbClr val="000000"/>
                </a:solidFill>
                <a:latin typeface="Calibri" pitchFamily="34" charset="0"/>
              </a:rPr>
              <a:t>120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rgbClr val="000000"/>
                </a:solidFill>
                <a:latin typeface="Calibri" pitchFamily="34" charset="0"/>
              </a:rPr>
              <a:t>(ф.0503127) </a:t>
            </a:r>
            <a:endParaRPr lang="ru-RU" altLang="ru-RU" sz="24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73062" name="AutoShape 47"/>
          <p:cNvSpPr>
            <a:spLocks noChangeArrowheads="1"/>
          </p:cNvSpPr>
          <p:nvPr/>
        </p:nvSpPr>
        <p:spPr bwMode="auto">
          <a:xfrm>
            <a:off x="4283968" y="3704337"/>
            <a:ext cx="2246391" cy="948799"/>
          </a:xfrm>
          <a:prstGeom prst="wedgeRoundRectCallout">
            <a:avLst>
              <a:gd name="adj1" fmla="val 40241"/>
              <a:gd name="adj2" fmla="val -120588"/>
              <a:gd name="adj3" fmla="val 16667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>
            <a:lvl1pPr defTabSz="963613"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63613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63613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63613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63613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rgbClr val="000000"/>
                </a:solidFill>
                <a:latin typeface="Calibri" pitchFamily="34" charset="0"/>
              </a:rPr>
              <a:t>1 </a:t>
            </a:r>
            <a:r>
              <a:rPr lang="ru-RU" altLang="ru-RU" sz="2400" b="1" dirty="0">
                <a:solidFill>
                  <a:srgbClr val="000000"/>
                </a:solidFill>
                <a:latin typeface="Calibri" pitchFamily="34" charset="0"/>
              </a:rPr>
              <a:t>401 10 </a:t>
            </a:r>
            <a:r>
              <a:rPr lang="ru-RU" altLang="ru-RU" sz="2400" b="1" dirty="0" smtClean="0">
                <a:solidFill>
                  <a:srgbClr val="000000"/>
                </a:solidFill>
                <a:latin typeface="Calibri" pitchFamily="34" charset="0"/>
              </a:rPr>
              <a:t>120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rgbClr val="000000"/>
                </a:solidFill>
                <a:latin typeface="Calibri" pitchFamily="34" charset="0"/>
              </a:rPr>
              <a:t>(ф.0503121)</a:t>
            </a:r>
            <a:endParaRPr lang="ru-RU" altLang="ru-RU" sz="2400" b="1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46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1639"/>
            <a:ext cx="8229600" cy="912811"/>
          </a:xfrm>
        </p:spPr>
        <p:txBody>
          <a:bodyPr/>
          <a:lstStyle/>
          <a:p>
            <a:r>
              <a:rPr lang="ru-RU" sz="4000" dirty="0" smtClean="0">
                <a:latin typeface="Arial Black" panose="020B0A04020102020204" pitchFamily="34" charset="0"/>
              </a:rPr>
              <a:t>Баланс 0503130, 0503730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36820" y="1436915"/>
            <a:ext cx="7682593" cy="4196442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Развернутое сальдо по счетам:</a:t>
            </a:r>
          </a:p>
          <a:p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0 205 00 000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0 208 00 000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0 209 00 000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0 303 00 000</a:t>
            </a:r>
          </a:p>
          <a:p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В активе и пассиве баланса по видам задолженности:  дебиторская/кредиторская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4294967295"/>
          </p:nvPr>
        </p:nvSpPr>
        <p:spPr>
          <a:xfrm>
            <a:off x="3" y="6080125"/>
            <a:ext cx="960438" cy="457200"/>
          </a:xfrm>
        </p:spPr>
        <p:txBody>
          <a:bodyPr/>
          <a:lstStyle/>
          <a:p>
            <a:pPr>
              <a:defRPr/>
            </a:pPr>
            <a:fld id="{15596F4E-A169-4CFC-855C-2E3F12614297}" type="datetime1">
              <a:rPr lang="ru-RU" smtClean="0">
                <a:solidFill>
                  <a:prstClr val="white"/>
                </a:solidFill>
              </a:rPr>
              <a:pPr>
                <a:defRPr/>
              </a:pPr>
              <a:t>04.02.2016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29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6676" y="457938"/>
            <a:ext cx="8051748" cy="75232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Бюджетная отчетность – Инструкция № 191н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314292" y="952951"/>
            <a:ext cx="5238279" cy="514633"/>
          </a:xfrm>
          <a:prstGeom prst="rect">
            <a:avLst/>
          </a:prstGeom>
        </p:spPr>
        <p:txBody>
          <a:bodyPr lIns="82936" tIns="41468" rIns="82936" bIns="41468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6"/>
                </a:solidFill>
                <a:latin typeface="Arial" panose="020B0604020202020204" pitchFamily="34" charset="0"/>
                <a:cs typeface="Arial" pitchFamily="34" charset="0"/>
              </a:rPr>
              <a:t>Баланс (ф. 0503130)</a:t>
            </a:r>
          </a:p>
        </p:txBody>
      </p:sp>
      <p:sp>
        <p:nvSpPr>
          <p:cNvPr id="130052" name="TextBox 2"/>
          <p:cNvSpPr txBox="1">
            <a:spLocks noChangeArrowheads="1"/>
          </p:cNvSpPr>
          <p:nvPr/>
        </p:nvSpPr>
        <p:spPr bwMode="auto">
          <a:xfrm>
            <a:off x="1493470" y="1354193"/>
            <a:ext cx="1263946" cy="530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8" rIns="82936" bIns="41468">
            <a:spAutoFit/>
          </a:bodyPr>
          <a:lstStyle/>
          <a:p>
            <a:r>
              <a:rPr lang="ru-RU" altLang="ru-RU" sz="2900" b="1" dirty="0">
                <a:latin typeface="Arial" panose="020B0604020202020204" pitchFamily="34" charset="0"/>
                <a:cs typeface="Arial" panose="020B0604020202020204" pitchFamily="34" charset="0"/>
              </a:rPr>
              <a:t>Актив</a:t>
            </a:r>
          </a:p>
        </p:txBody>
      </p:sp>
      <p:sp>
        <p:nvSpPr>
          <p:cNvPr id="130053" name="TextBox 17"/>
          <p:cNvSpPr txBox="1">
            <a:spLocks noChangeArrowheads="1"/>
          </p:cNvSpPr>
          <p:nvPr/>
        </p:nvSpPr>
        <p:spPr bwMode="auto">
          <a:xfrm>
            <a:off x="6354208" y="1354193"/>
            <a:ext cx="1514015" cy="530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8" rIns="82936" bIns="41468">
            <a:spAutoFit/>
          </a:bodyPr>
          <a:lstStyle/>
          <a:p>
            <a:r>
              <a:rPr lang="ru-RU" altLang="ru-RU" sz="2900" b="1" dirty="0">
                <a:latin typeface="Arial" panose="020B0604020202020204" pitchFamily="34" charset="0"/>
                <a:cs typeface="Arial" panose="020B0604020202020204" pitchFamily="34" charset="0"/>
              </a:rPr>
              <a:t>Пассив</a:t>
            </a:r>
          </a:p>
        </p:txBody>
      </p:sp>
      <p:cxnSp>
        <p:nvCxnSpPr>
          <p:cNvPr id="130054" name="Прямая соединительная линия 18"/>
          <p:cNvCxnSpPr>
            <a:cxnSpLocks noChangeShapeType="1"/>
          </p:cNvCxnSpPr>
          <p:nvPr/>
        </p:nvCxnSpPr>
        <p:spPr bwMode="auto">
          <a:xfrm>
            <a:off x="4764386" y="1554814"/>
            <a:ext cx="63658" cy="475147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0055" name="Прямая соединительная линия 20"/>
          <p:cNvCxnSpPr>
            <a:cxnSpLocks noChangeShapeType="1"/>
          </p:cNvCxnSpPr>
          <p:nvPr/>
        </p:nvCxnSpPr>
        <p:spPr bwMode="auto">
          <a:xfrm>
            <a:off x="336676" y="1898526"/>
            <a:ext cx="866303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4" name="TextBox 23"/>
          <p:cNvSpPr txBox="1"/>
          <p:nvPr/>
        </p:nvSpPr>
        <p:spPr>
          <a:xfrm>
            <a:off x="592394" y="2023914"/>
            <a:ext cx="3331534" cy="853187"/>
          </a:xfrm>
          <a:prstGeom prst="rect">
            <a:avLst/>
          </a:prstGeom>
          <a:noFill/>
        </p:spPr>
        <p:txBody>
          <a:bodyPr wrap="square" lIns="82936" tIns="41468" rIns="82936" bIns="41468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2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Дебетовый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остаток</a:t>
            </a:r>
          </a:p>
          <a:p>
            <a:pPr>
              <a:defRPr/>
            </a:pPr>
            <a:r>
              <a:rPr lang="ru-RU" sz="2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030300000</a:t>
            </a:r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76938" y="2023914"/>
            <a:ext cx="3064182" cy="760854"/>
          </a:xfrm>
          <a:prstGeom prst="rect">
            <a:avLst/>
          </a:prstGeom>
          <a:noFill/>
        </p:spPr>
        <p:txBody>
          <a:bodyPr wrap="none" lIns="82936" tIns="41468" rIns="82936" bIns="41468">
            <a:spAutoFit/>
          </a:bodyPr>
          <a:lstStyle/>
          <a:p>
            <a:pPr>
              <a:defRPr/>
            </a:pPr>
            <a:r>
              <a:rPr lang="ru-RU" sz="2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Кредитовый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остаток</a:t>
            </a:r>
          </a:p>
          <a:p>
            <a:pPr>
              <a:defRPr/>
            </a:pPr>
            <a:r>
              <a:rPr lang="ru-RU" sz="2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030300000</a:t>
            </a:r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1816" y="3027020"/>
            <a:ext cx="3044080" cy="760854"/>
          </a:xfrm>
          <a:prstGeom prst="rect">
            <a:avLst/>
          </a:prstGeom>
          <a:noFill/>
        </p:spPr>
        <p:txBody>
          <a:bodyPr wrap="square" lIns="82936" tIns="41468" rIns="82936" bIns="41468">
            <a:spAutoFit/>
          </a:bodyPr>
          <a:lstStyle/>
          <a:p>
            <a:pPr>
              <a:defRPr/>
            </a:pPr>
            <a:r>
              <a:rPr lang="ru-RU" sz="2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Дебетовый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остаток</a:t>
            </a:r>
          </a:p>
          <a:p>
            <a:pPr>
              <a:defRPr/>
            </a:pPr>
            <a:r>
              <a:rPr lang="ru-RU" sz="2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020500000</a:t>
            </a:r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76056" y="3027020"/>
            <a:ext cx="3312368" cy="853187"/>
          </a:xfrm>
          <a:prstGeom prst="rect">
            <a:avLst/>
          </a:prstGeom>
          <a:noFill/>
        </p:spPr>
        <p:txBody>
          <a:bodyPr wrap="square" lIns="82936" tIns="41468" rIns="82936" bIns="41468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2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Кредитовый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остаток</a:t>
            </a:r>
          </a:p>
          <a:p>
            <a:pPr>
              <a:defRPr/>
            </a:pPr>
            <a:r>
              <a:rPr lang="ru-RU" sz="2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020500000</a:t>
            </a:r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1816" y="4069955"/>
            <a:ext cx="3044080" cy="760854"/>
          </a:xfrm>
          <a:prstGeom prst="rect">
            <a:avLst/>
          </a:prstGeom>
          <a:noFill/>
        </p:spPr>
        <p:txBody>
          <a:bodyPr wrap="square" lIns="82936" tIns="41468" rIns="82936" bIns="41468">
            <a:spAutoFit/>
          </a:bodyPr>
          <a:lstStyle/>
          <a:p>
            <a:pPr>
              <a:defRPr/>
            </a:pPr>
            <a:r>
              <a:rPr lang="ru-RU" sz="2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Дебетовый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остаток</a:t>
            </a:r>
          </a:p>
          <a:p>
            <a:pPr>
              <a:defRPr/>
            </a:pPr>
            <a:r>
              <a:rPr lang="ru-RU" sz="2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020800000</a:t>
            </a:r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93118" y="4069955"/>
            <a:ext cx="2951289" cy="1191742"/>
          </a:xfrm>
          <a:prstGeom prst="rect">
            <a:avLst/>
          </a:prstGeom>
          <a:noFill/>
        </p:spPr>
        <p:txBody>
          <a:bodyPr wrap="square" lIns="82936" tIns="41468" rIns="82936" bIns="41468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2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Кредитовый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остаток</a:t>
            </a:r>
          </a:p>
          <a:p>
            <a:pPr>
              <a:defRPr/>
            </a:pPr>
            <a:r>
              <a:rPr lang="ru-RU" sz="2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020800000</a:t>
            </a:r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6158" y="4999304"/>
            <a:ext cx="3049738" cy="760854"/>
          </a:xfrm>
          <a:prstGeom prst="rect">
            <a:avLst/>
          </a:prstGeom>
          <a:noFill/>
        </p:spPr>
        <p:txBody>
          <a:bodyPr wrap="square" lIns="82936" tIns="41468" rIns="82936" bIns="41468">
            <a:spAutoFit/>
          </a:bodyPr>
          <a:lstStyle/>
          <a:p>
            <a:pPr>
              <a:defRPr/>
            </a:pPr>
            <a:r>
              <a:rPr lang="ru-RU" sz="2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Дебетовый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остаток</a:t>
            </a:r>
          </a:p>
          <a:p>
            <a:pPr>
              <a:defRPr/>
            </a:pPr>
            <a:r>
              <a:rPr lang="ru-RU" sz="2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020900000</a:t>
            </a:r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87460" y="4999304"/>
            <a:ext cx="3100963" cy="1191742"/>
          </a:xfrm>
          <a:prstGeom prst="rect">
            <a:avLst/>
          </a:prstGeom>
          <a:noFill/>
        </p:spPr>
        <p:txBody>
          <a:bodyPr wrap="square" lIns="82936" tIns="41468" rIns="82936" bIns="41468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2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Кредитовый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остаток</a:t>
            </a:r>
          </a:p>
          <a:p>
            <a:pPr>
              <a:defRPr/>
            </a:pPr>
            <a:r>
              <a:rPr lang="ru-RU" sz="22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020900000</a:t>
            </a:r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9036496" cy="79208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latin typeface="Arial Black" panose="020B0A04020102020204" pitchFamily="34" charset="0"/>
              </a:rPr>
              <a:t>    Изменения  в балансе 0503730,0503830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310376"/>
              </p:ext>
            </p:extLst>
          </p:nvPr>
        </p:nvGraphicFramePr>
        <p:xfrm>
          <a:off x="0" y="1412777"/>
          <a:ext cx="9144000" cy="3759934"/>
        </p:xfrm>
        <a:graphic>
          <a:graphicData uri="http://schemas.openxmlformats.org/drawingml/2006/table">
            <a:tbl>
              <a:tblPr/>
              <a:tblGrid>
                <a:gridCol w="2095870"/>
                <a:gridCol w="3077477"/>
                <a:gridCol w="2405385"/>
                <a:gridCol w="1565268"/>
              </a:tblGrid>
              <a:tr h="423522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На начало 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293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приносящая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4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 целевыми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государственному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70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средствами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заданию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94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167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5881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7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29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318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468313" y="835712"/>
            <a:ext cx="8229600" cy="648072"/>
          </a:xfrm>
        </p:spPr>
        <p:txBody>
          <a:bodyPr/>
          <a:lstStyle/>
          <a:p>
            <a:r>
              <a:rPr lang="ru-RU" altLang="ru-RU" sz="2000" dirty="0" smtClean="0">
                <a:latin typeface="Arial Black" panose="020B0A04020102020204" pitchFamily="34" charset="0"/>
                <a:cs typeface="Times New Roman" pitchFamily="18" charset="0"/>
              </a:rPr>
              <a:t>БАЛАНС ГОСУДАРСТВЕННОГО (МУНИЦИПАЛЬНОГО) УЧРЕЖДЕНИЯ (ф.0503730)</a:t>
            </a:r>
          </a:p>
        </p:txBody>
      </p:sp>
      <p:sp>
        <p:nvSpPr>
          <p:cNvPr id="9" name="10-конечная звезда 8"/>
          <p:cNvSpPr/>
          <p:nvPr/>
        </p:nvSpPr>
        <p:spPr>
          <a:xfrm>
            <a:off x="323528" y="1391429"/>
            <a:ext cx="1727200" cy="935038"/>
          </a:xfrm>
          <a:prstGeom prst="star10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424456"/>
                </a:solidFill>
              </a:rPr>
              <a:t>с  отчетности </a:t>
            </a:r>
            <a:r>
              <a:rPr lang="ru-RU" sz="1400" b="1" dirty="0">
                <a:solidFill>
                  <a:srgbClr val="424456"/>
                </a:solidFill>
              </a:rPr>
              <a:t>за 2015 г.</a:t>
            </a:r>
          </a:p>
        </p:txBody>
      </p:sp>
      <p:graphicFrame>
        <p:nvGraphicFramePr>
          <p:cNvPr id="2050" name="Объект 2"/>
          <p:cNvGraphicFramePr>
            <a:graphicFrameLocks noChangeAspect="1"/>
          </p:cNvGraphicFramePr>
          <p:nvPr/>
        </p:nvGraphicFramePr>
        <p:xfrm>
          <a:off x="179388" y="2133600"/>
          <a:ext cx="8764587" cy="208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8" name="Лист" r:id="rId3" imgW="9343898" imgH="1057320" progId="Excel.Sheet.8">
                  <p:embed/>
                </p:oleObj>
              </mc:Choice>
              <mc:Fallback>
                <p:oleObj name="Лист" r:id="rId3" imgW="9343898" imgH="1057320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133600"/>
                        <a:ext cx="8764587" cy="2087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Прямоугольник 6"/>
          <p:cNvSpPr>
            <a:spLocks noChangeArrowheads="1"/>
          </p:cNvSpPr>
          <p:nvPr/>
        </p:nvSpPr>
        <p:spPr bwMode="auto">
          <a:xfrm>
            <a:off x="468313" y="4508500"/>
            <a:ext cx="80645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altLang="ru-RU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деятельность с целевыми средствами (графы 3, 7</a:t>
            </a:r>
            <a:r>
              <a:rPr lang="ru-RU" alt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- субсидии на иные цели и на цели осуществления капитальных вложений </a:t>
            </a:r>
            <a:r>
              <a:rPr lang="ru-RU" altLang="ru-RU" sz="1400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(КВФО </a:t>
            </a:r>
            <a:r>
              <a:rPr lang="ru-RU" altLang="ru-RU" sz="14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5+6)</a:t>
            </a:r>
          </a:p>
          <a:p>
            <a:pPr algn="l" eaLnBrk="1" hangingPunct="1"/>
            <a:endParaRPr lang="ru-RU" altLang="ru-RU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/>
            <a:r>
              <a:rPr lang="ru-RU" alt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altLang="ru-RU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 по государственному заданию) (графы 4, 8</a:t>
            </a:r>
            <a:r>
              <a:rPr lang="ru-RU" alt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- субсидии на выполнение государственного (муниципального) задания  </a:t>
            </a:r>
            <a:r>
              <a:rPr lang="ru-RU" altLang="ru-RU" sz="1400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(КВФО  </a:t>
            </a:r>
            <a:r>
              <a:rPr lang="ru-RU" altLang="ru-RU" sz="14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</a:t>
            </a:r>
          </a:p>
          <a:p>
            <a:pPr algn="l" eaLnBrk="1" hangingPunct="1"/>
            <a:endParaRPr lang="ru-RU" altLang="ru-RU" sz="1400" b="1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/>
            <a:r>
              <a:rPr lang="ru-RU" alt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altLang="ru-RU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приносящая доход деятельность (графы 5, 9) </a:t>
            </a:r>
            <a:r>
              <a:rPr lang="ru-RU" alt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собственные доходы учреждения, в том числе доходы от оказания услуг (работ), средств по обязательному медицинскому страхованию, средств во временном распоряжении; </a:t>
            </a:r>
            <a:r>
              <a:rPr lang="ru-RU" altLang="ru-RU" sz="1400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(КВФО </a:t>
            </a:r>
            <a:r>
              <a:rPr lang="ru-RU" altLang="ru-RU" sz="14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2+7+3)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2195736" y="1717288"/>
            <a:ext cx="11525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 b="1" dirty="0" err="1">
                <a:solidFill>
                  <a:srgbClr val="0033CC"/>
                </a:solidFill>
                <a:cs typeface="Times New Roman" panose="02020603050405020304" pitchFamily="18" charset="0"/>
              </a:rPr>
              <a:t>вфо</a:t>
            </a:r>
            <a:r>
              <a:rPr lang="ru-RU" altLang="ru-RU" sz="1600" b="1" dirty="0">
                <a:solidFill>
                  <a:srgbClr val="0033CC"/>
                </a:solidFill>
                <a:cs typeface="Times New Roman" panose="02020603050405020304" pitchFamily="18" charset="0"/>
              </a:rPr>
              <a:t> 5+6</a:t>
            </a:r>
          </a:p>
        </p:txBody>
      </p:sp>
    </p:spTree>
    <p:extLst>
      <p:ext uri="{BB962C8B-B14F-4D97-AF65-F5344CB8AC3E}">
        <p14:creationId xmlns:p14="http://schemas.microsoft.com/office/powerpoint/2010/main" val="112619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712968" cy="1445096"/>
          </a:xfrm>
        </p:spPr>
        <p:txBody>
          <a:bodyPr/>
          <a:lstStyle/>
          <a:p>
            <a:pPr algn="ctr"/>
            <a:r>
              <a:rPr lang="ru-RU" sz="3600" dirty="0" smtClean="0">
                <a:latin typeface="Arial Black" panose="020B0A04020102020204" pitchFamily="34" charset="0"/>
              </a:rPr>
              <a:t>Письмо Минфина России </a:t>
            </a:r>
            <a:br>
              <a:rPr lang="ru-RU" sz="3600" dirty="0" smtClean="0">
                <a:latin typeface="Arial Black" panose="020B0A04020102020204" pitchFamily="34" charset="0"/>
              </a:rPr>
            </a:br>
            <a:r>
              <a:rPr lang="ru-RU" sz="3600" dirty="0" smtClean="0">
                <a:latin typeface="Arial Black" panose="020B0A04020102020204" pitchFamily="34" charset="0"/>
              </a:rPr>
              <a:t>от 27.01.2016 № 02-06-07/3333 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в дополнение к совместным письмам Минфина России и Федерального казначейства </a:t>
            </a:r>
          </a:p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 30.12.2015 № 02-07-07/77754 и </a:t>
            </a:r>
          </a:p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07-04-05/02-919 и </a:t>
            </a:r>
          </a:p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 30.12.2015 № 02-07-07/77756 и</a:t>
            </a:r>
          </a:p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07-04-05/02/920 </a:t>
            </a:r>
          </a:p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 примерами формирования ф.0503173, </a:t>
            </a:r>
          </a:p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ф.0503773</a:t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СЛАЙД</a:t>
            </a:r>
            <a:r>
              <a:rPr lang="ru-RU" sz="1400" smtClean="0"/>
              <a:t> </a:t>
            </a:r>
            <a:fld id="{CCDF69E5-509E-4D59-AF9B-AD19640FD1F2}" type="slidenum">
              <a:rPr lang="ru-RU" sz="1400" smtClean="0"/>
              <a:pPr>
                <a:defRPr/>
              </a:pPr>
              <a:t>39</a:t>
            </a:fld>
            <a:endParaRPr lang="ru-RU" sz="1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7504" y="548680"/>
            <a:ext cx="9036496" cy="792088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Разъяснения с примерами по отчетам</a:t>
            </a:r>
            <a:br>
              <a:rPr lang="ru-RU" sz="28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191н</a:t>
            </a:r>
            <a:endParaRPr lang="ru-RU" sz="2800" b="1" dirty="0">
              <a:solidFill>
                <a:srgbClr val="7030A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812360" y="1588"/>
            <a:ext cx="1123678" cy="366712"/>
          </a:xfrm>
        </p:spPr>
        <p:txBody>
          <a:bodyPr/>
          <a:lstStyle/>
          <a:p>
            <a:pPr>
              <a:defRPr/>
            </a:pPr>
            <a:r>
              <a:rPr lang="ru-RU" sz="1400" dirty="0" smtClean="0"/>
              <a:t>СЛАЙД </a:t>
            </a:r>
            <a:fld id="{363AF4DE-32CF-4B3C-8AC2-D61D5109DEB3}" type="slidenum">
              <a:rPr lang="ru-RU" sz="1400" smtClean="0"/>
              <a:pPr>
                <a:defRPr/>
              </a:pPr>
              <a:t>4</a:t>
            </a:fld>
            <a:endParaRPr lang="ru-RU" sz="14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340768"/>
            <a:ext cx="8892480" cy="5233070"/>
          </a:xfrm>
        </p:spPr>
        <p:txBody>
          <a:bodyPr/>
          <a:lstStyle/>
          <a:p>
            <a:pPr marL="109537" indent="0" algn="ctr">
              <a:buNone/>
            </a:pPr>
            <a:endParaRPr lang="ru-RU" sz="2000" b="1" dirty="0" smtClean="0">
              <a:solidFill>
                <a:srgbClr val="44444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" indent="0" algn="ctr">
              <a:buNone/>
            </a:pPr>
            <a:r>
              <a:rPr lang="ru-RU" sz="2400" b="1" dirty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Письмо Минфина </a:t>
            </a:r>
            <a:r>
              <a:rPr lang="ru-RU" sz="2400" b="1" dirty="0" smtClean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России  </a:t>
            </a:r>
          </a:p>
          <a:p>
            <a:pPr marL="109537" indent="0" algn="ctr">
              <a:buNone/>
            </a:pPr>
            <a:r>
              <a:rPr lang="ru-RU" sz="2400" b="1" dirty="0" smtClean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2400" b="1" dirty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06.04.2015 № </a:t>
            </a:r>
            <a:r>
              <a:rPr lang="ru-RU" sz="2400" b="1" dirty="0" smtClean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02-07-07/19181</a:t>
            </a:r>
          </a:p>
          <a:p>
            <a:pPr marL="109537" indent="0" algn="ctr">
              <a:buNone/>
            </a:pPr>
            <a:endParaRPr lang="ru-RU" sz="2000" b="1" dirty="0">
              <a:solidFill>
                <a:srgbClr val="44444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" indent="0" algn="ctr">
              <a:buNone/>
            </a:pPr>
            <a:r>
              <a:rPr lang="ru-RU" sz="2000" b="1" dirty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Примеры заполнения форм квартальной отчетности в 2015 году, формируемых распорядителями бюджетных средств, получателями бюджетных </a:t>
            </a:r>
            <a:r>
              <a:rPr lang="ru-RU" sz="2000" b="1" dirty="0" smtClean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средств</a:t>
            </a:r>
          </a:p>
          <a:p>
            <a:pPr marL="109537" indent="0" algn="ctr">
              <a:buNone/>
            </a:pPr>
            <a:endParaRPr lang="ru-RU" sz="2000" b="1" dirty="0" smtClean="0">
              <a:solidFill>
                <a:srgbClr val="44444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" indent="0" algn="ctr">
              <a:buNone/>
            </a:pPr>
            <a:r>
              <a:rPr lang="ru-RU" sz="2000" b="1" dirty="0" smtClean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Ф. 0503128,  ф. 0503161,  ф. 0503164,    ф. 0503169</a:t>
            </a:r>
            <a:endParaRPr lang="ru-RU" sz="2000" b="1" dirty="0">
              <a:solidFill>
                <a:srgbClr val="44444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" indent="0" algn="ctr">
              <a:buNone/>
            </a:pPr>
            <a:endParaRPr lang="ru-RU" sz="2000" b="1" dirty="0">
              <a:solidFill>
                <a:srgbClr val="44444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82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075613" cy="90011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latin typeface="Arial Black" panose="020B0A04020102020204" pitchFamily="34" charset="0"/>
              </a:rPr>
              <a:t>Изменения  в балансе (2015 год)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55299" name="Объект 2"/>
          <p:cNvSpPr>
            <a:spLocks noGrp="1"/>
          </p:cNvSpPr>
          <p:nvPr>
            <p:ph idx="1"/>
          </p:nvPr>
        </p:nvSpPr>
        <p:spPr>
          <a:xfrm>
            <a:off x="107950" y="1196753"/>
            <a:ext cx="8496498" cy="492941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dirty="0" smtClean="0"/>
              <a:t>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756474"/>
              </p:ext>
            </p:extLst>
          </p:nvPr>
        </p:nvGraphicFramePr>
        <p:xfrm>
          <a:off x="179512" y="1124743"/>
          <a:ext cx="8496944" cy="4010820"/>
        </p:xfrm>
        <a:graphic>
          <a:graphicData uri="http://schemas.openxmlformats.org/drawingml/2006/table">
            <a:tbl>
              <a:tblPr/>
              <a:tblGrid>
                <a:gridCol w="6334922"/>
                <a:gridCol w="604577"/>
                <a:gridCol w="1557445"/>
              </a:tblGrid>
              <a:tr h="5805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Вложения в финансовые активы (021500000)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370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19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                в том числе: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4857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ценные бумаги, кроме акций  (021520000)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371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5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акции и иные формы участия в капитале (021530000)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372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иные финансовые активы (021550000)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373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12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Cyr"/>
                        </a:rPr>
                        <a:t>Расчеты по платежам в бюджеты (030300000)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380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2354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effectLst/>
                          <a:latin typeface="Arial Cyr"/>
                        </a:rPr>
                        <a:t>Итого по разделу II </a:t>
                      </a:r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(стр. 170  + стр. 210 + стр. 230 + стр. 260 + стр. 290 + стр. 310 + стр. 320 + стр. 330 + стр. 370 +  стр. 380 )</a:t>
                      </a:r>
                      <a:endParaRPr lang="ru-RU" sz="1400" b="1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400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5148064" y="4509120"/>
            <a:ext cx="4319587" cy="1512168"/>
          </a:xfrm>
          <a:prstGeom prst="wedgeRoundRectCallout">
            <a:avLst>
              <a:gd name="adj1" fmla="val -38000"/>
              <a:gd name="adj2" fmla="val -80148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1A4F"/>
            </a:solidFill>
            <a:miter lim="800000"/>
            <a:headEnd/>
            <a:tailEnd/>
          </a:ln>
        </p:spPr>
        <p:txBody>
          <a:bodyPr lIns="82936" tIns="41468" rIns="82936" bIns="41468"/>
          <a:lstStyle>
            <a:lvl1pPr defTabSz="873125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8731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873125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873125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873125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dirty="0" smtClean="0">
                <a:latin typeface="Times New Roman" pitchFamily="18" charset="0"/>
              </a:rPr>
              <a:t>Нет отрицательных значений!!!</a:t>
            </a:r>
            <a:endParaRPr lang="ru-RU" altLang="ru-RU" sz="3600" dirty="0"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29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075613" cy="90011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latin typeface="Arial Black" panose="020B0A04020102020204" pitchFamily="34" charset="0"/>
              </a:rPr>
              <a:t>Изменения  в балансе (2015 год)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55299" name="Объект 2"/>
          <p:cNvSpPr>
            <a:spLocks noGrp="1"/>
          </p:cNvSpPr>
          <p:nvPr>
            <p:ph idx="1"/>
          </p:nvPr>
        </p:nvSpPr>
        <p:spPr>
          <a:xfrm>
            <a:off x="107950" y="1196753"/>
            <a:ext cx="8496498" cy="492941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dirty="0" smtClean="0"/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41636"/>
              </p:ext>
            </p:extLst>
          </p:nvPr>
        </p:nvGraphicFramePr>
        <p:xfrm>
          <a:off x="-1" y="1340770"/>
          <a:ext cx="9144002" cy="4026556"/>
        </p:xfrm>
        <a:graphic>
          <a:graphicData uri="http://schemas.openxmlformats.org/drawingml/2006/table">
            <a:tbl>
              <a:tblPr/>
              <a:tblGrid>
                <a:gridCol w="4644009"/>
                <a:gridCol w="792088"/>
                <a:gridCol w="1368152"/>
                <a:gridCol w="1296144"/>
                <a:gridCol w="1043609"/>
              </a:tblGrid>
              <a:tr h="30831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П А С С И В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Код </a:t>
                      </a:r>
                      <a:r>
                        <a:rPr lang="ru-RU" sz="1400" b="0" i="0" u="none" strike="noStrike" dirty="0" smtClean="0">
                          <a:effectLst/>
                          <a:latin typeface="Arial Cyr"/>
                        </a:rPr>
                        <a:t>строки</a:t>
                      </a:r>
                      <a:endParaRPr lang="ru-RU" sz="1400" b="0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      На начало 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83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бюджетная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средства во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итого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деятель-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временном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21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ность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распоряжении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83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9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Расчеты с подотчетными лицами (020800000)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570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62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Расчеты по доходам (020500000)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580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373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Расчеты по ущербу и иным доходам (020900000)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590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78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Итого по разделу III (стр. 470+ стр. 490 + стр. 510 + стр. 530 + стр. 570 + стр. 580 + стр. 590)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600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4824413" y="5345832"/>
            <a:ext cx="4319587" cy="1512168"/>
          </a:xfrm>
          <a:prstGeom prst="wedgeRoundRectCallout">
            <a:avLst>
              <a:gd name="adj1" fmla="val -69999"/>
              <a:gd name="adj2" fmla="val -154680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1A4F"/>
            </a:solidFill>
            <a:miter lim="800000"/>
            <a:headEnd/>
            <a:tailEnd/>
          </a:ln>
        </p:spPr>
        <p:txBody>
          <a:bodyPr lIns="82936" tIns="41468" rIns="82936" bIns="41468"/>
          <a:lstStyle>
            <a:lvl1pPr defTabSz="873125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8731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873125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873125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873125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dirty="0" smtClean="0">
                <a:latin typeface="Times New Roman" pitchFamily="18" charset="0"/>
              </a:rPr>
              <a:t>Нет отрицательных значений!!!</a:t>
            </a:r>
            <a:endParaRPr lang="ru-RU" altLang="ru-RU" sz="3600" dirty="0"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54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3"/>
          <p:cNvSpPr>
            <a:spLocks noGrp="1" noChangeArrowheads="1"/>
          </p:cNvSpPr>
          <p:nvPr>
            <p:ph type="title"/>
          </p:nvPr>
        </p:nvSpPr>
        <p:spPr>
          <a:xfrm>
            <a:off x="1769812" y="404664"/>
            <a:ext cx="7194676" cy="593013"/>
          </a:xfrm>
          <a:noFill/>
        </p:spPr>
        <p:txBody>
          <a:bodyPr/>
          <a:lstStyle/>
          <a:p>
            <a:pPr eaLnBrk="1" hangingPunct="1"/>
            <a:r>
              <a:rPr lang="ru-RU" altLang="ru-RU" sz="25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счетов бюджетного учета</a:t>
            </a: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1492408" y="1040204"/>
            <a:ext cx="7521449" cy="848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36" tIns="41468" rIns="82936" bIns="41468" anchor="ctr"/>
          <a:lstStyle/>
          <a:p>
            <a:pPr algn="ctr" eaLnBrk="0" hangingPunct="0"/>
            <a:r>
              <a:rPr lang="ru-RU" altLang="ru-RU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Расчеты по заработной плате</a:t>
            </a:r>
          </a:p>
          <a:p>
            <a:pPr algn="ctr" eaLnBrk="0" hangingPunct="0"/>
            <a:r>
              <a:rPr lang="ru-RU" altLang="ru-RU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счет 0 206 11 000</a:t>
            </a:r>
          </a:p>
        </p:txBody>
      </p:sp>
      <p:sp>
        <p:nvSpPr>
          <p:cNvPr id="62468" name="AutoShape 8"/>
          <p:cNvSpPr>
            <a:spLocks noChangeArrowheads="1"/>
          </p:cNvSpPr>
          <p:nvPr/>
        </p:nvSpPr>
        <p:spPr bwMode="auto">
          <a:xfrm>
            <a:off x="0" y="3239442"/>
            <a:ext cx="3635896" cy="1003106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36" tIns="41468" rIns="82936" bIns="41468" anchor="ctr"/>
          <a:lstStyle/>
          <a:p>
            <a:pPr defTabSz="873997"/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0 302 11 000 «Расчеты по </a:t>
            </a:r>
          </a:p>
          <a:p>
            <a:pPr defTabSz="873997"/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заработной плате»</a:t>
            </a:r>
          </a:p>
        </p:txBody>
      </p:sp>
      <p:sp>
        <p:nvSpPr>
          <p:cNvPr id="62469" name="AutoShape 8"/>
          <p:cNvSpPr>
            <a:spLocks noChangeArrowheads="1"/>
          </p:cNvSpPr>
          <p:nvPr/>
        </p:nvSpPr>
        <p:spPr bwMode="auto">
          <a:xfrm>
            <a:off x="5436096" y="1823293"/>
            <a:ext cx="3528392" cy="1003106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36" tIns="41468" rIns="82936" bIns="41468" anchor="ctr"/>
          <a:lstStyle/>
          <a:p>
            <a:pPr defTabSz="873997"/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0 206 11 000 «Расчеты по </a:t>
            </a:r>
          </a:p>
          <a:p>
            <a:pPr defTabSz="873997"/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оплате труда»</a:t>
            </a:r>
          </a:p>
        </p:txBody>
      </p:sp>
      <p:sp>
        <p:nvSpPr>
          <p:cNvPr id="62470" name="AutoShape 8"/>
          <p:cNvSpPr>
            <a:spLocks noChangeArrowheads="1"/>
          </p:cNvSpPr>
          <p:nvPr/>
        </p:nvSpPr>
        <p:spPr bwMode="auto">
          <a:xfrm>
            <a:off x="5652121" y="4994877"/>
            <a:ext cx="3491880" cy="1004582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36" tIns="41468" rIns="82936" bIns="41468" anchor="ctr"/>
          <a:lstStyle/>
          <a:p>
            <a:pPr defTabSz="873997"/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0 209 30 000 «Расчеты по </a:t>
            </a:r>
          </a:p>
          <a:p>
            <a:pPr defTabSz="873997"/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компенсации затрат»</a:t>
            </a:r>
          </a:p>
        </p:txBody>
      </p:sp>
      <p:sp>
        <p:nvSpPr>
          <p:cNvPr id="62471" name="Прямоугольник 1"/>
          <p:cNvSpPr>
            <a:spLocks noChangeArrowheads="1"/>
          </p:cNvSpPr>
          <p:nvPr/>
        </p:nvSpPr>
        <p:spPr bwMode="auto">
          <a:xfrm>
            <a:off x="2305804" y="5251555"/>
            <a:ext cx="2349658" cy="162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36" tIns="41468" rIns="82936" bIns="41468">
            <a:spAutoFit/>
          </a:bodyPr>
          <a:lstStyle/>
          <a:p>
            <a:pPr algn="ctr"/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суммы ущерба в виде задолженности бывших работников</a:t>
            </a:r>
          </a:p>
        </p:txBody>
      </p:sp>
      <p:sp>
        <p:nvSpPr>
          <p:cNvPr id="62472" name="Прямоугольник 8"/>
          <p:cNvSpPr>
            <a:spLocks noChangeArrowheads="1"/>
          </p:cNvSpPr>
          <p:nvPr/>
        </p:nvSpPr>
        <p:spPr bwMode="auto">
          <a:xfrm>
            <a:off x="2646725" y="1874924"/>
            <a:ext cx="2351072" cy="699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36" tIns="41468" rIns="82936" bIns="41468">
            <a:spAutoFit/>
          </a:bodyPr>
          <a:lstStyle/>
          <a:p>
            <a:pPr algn="ctr"/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суммы переплат</a:t>
            </a:r>
          </a:p>
          <a:p>
            <a:pPr algn="ctr"/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работникам</a:t>
            </a:r>
          </a:p>
        </p:txBody>
      </p:sp>
      <p:cxnSp>
        <p:nvCxnSpPr>
          <p:cNvPr id="62473" name="Соединительная линия уступом 3"/>
          <p:cNvCxnSpPr>
            <a:cxnSpLocks noChangeShapeType="1"/>
            <a:stCxn id="62468" idx="0"/>
            <a:endCxn id="62472" idx="1"/>
          </p:cNvCxnSpPr>
          <p:nvPr/>
        </p:nvCxnSpPr>
        <p:spPr bwMode="auto">
          <a:xfrm rot="5400000" flipH="1" flipV="1">
            <a:off x="1724902" y="2317620"/>
            <a:ext cx="1014868" cy="828777"/>
          </a:xfrm>
          <a:prstGeom prst="bentConnector2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2474" name="Соединительная линия уступом 12"/>
          <p:cNvCxnSpPr>
            <a:cxnSpLocks noChangeShapeType="1"/>
            <a:stCxn id="62472" idx="3"/>
            <a:endCxn id="62469" idx="1"/>
          </p:cNvCxnSpPr>
          <p:nvPr/>
        </p:nvCxnSpPr>
        <p:spPr bwMode="auto">
          <a:xfrm>
            <a:off x="4997797" y="2224574"/>
            <a:ext cx="438299" cy="100272"/>
          </a:xfrm>
          <a:prstGeom prst="bentConnector3">
            <a:avLst>
              <a:gd name="adj1" fmla="val 50000"/>
            </a:avLst>
          </a:pr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2475" name="Соединительная линия уступом 15"/>
          <p:cNvCxnSpPr>
            <a:cxnSpLocks noChangeShapeType="1"/>
            <a:stCxn id="62468" idx="2"/>
            <a:endCxn id="62471" idx="1"/>
          </p:cNvCxnSpPr>
          <p:nvPr/>
        </p:nvCxnSpPr>
        <p:spPr bwMode="auto">
          <a:xfrm rot="16200000" flipH="1">
            <a:off x="1151715" y="4908781"/>
            <a:ext cx="1820322" cy="487856"/>
          </a:xfrm>
          <a:prstGeom prst="bentConnector2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2476" name="Соединительная линия уступом 18"/>
          <p:cNvCxnSpPr>
            <a:cxnSpLocks noChangeShapeType="1"/>
            <a:stCxn id="62471" idx="3"/>
            <a:endCxn id="62470" idx="1"/>
          </p:cNvCxnSpPr>
          <p:nvPr/>
        </p:nvCxnSpPr>
        <p:spPr bwMode="auto">
          <a:xfrm flipV="1">
            <a:off x="4655462" y="5497168"/>
            <a:ext cx="996659" cy="565702"/>
          </a:xfrm>
          <a:prstGeom prst="bentConnector3">
            <a:avLst>
              <a:gd name="adj1" fmla="val 50000"/>
            </a:avLst>
          </a:pr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Формы 0503169, 0503769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 algn="ctr"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Формирование остатков</a:t>
            </a:r>
          </a:p>
          <a:p>
            <a:pPr marL="109537" indent="0" algn="ctr"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По дебиторской и кредиторской задолженности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64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087548"/>
              </p:ext>
            </p:extLst>
          </p:nvPr>
        </p:nvGraphicFramePr>
        <p:xfrm>
          <a:off x="539750" y="1268761"/>
          <a:ext cx="8229601" cy="4300612"/>
        </p:xfrm>
        <a:graphic>
          <a:graphicData uri="http://schemas.openxmlformats.org/drawingml/2006/table">
            <a:tbl>
              <a:tblPr/>
              <a:tblGrid>
                <a:gridCol w="957108"/>
                <a:gridCol w="906197"/>
                <a:gridCol w="633830"/>
                <a:gridCol w="664376"/>
                <a:gridCol w="222865"/>
                <a:gridCol w="693515"/>
                <a:gridCol w="170581"/>
                <a:gridCol w="786527"/>
                <a:gridCol w="916380"/>
                <a:gridCol w="1140384"/>
                <a:gridCol w="1137838"/>
              </a:tblGrid>
              <a:tr h="186730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Сведения по дебиторской и кредиторской задолженности 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54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53" marR="7853" marT="78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53" marR="7853" marT="78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54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53" marR="7853" marT="78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53" marR="7853" marT="78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419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задолженности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53" marR="7853" marT="78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53" marR="7853" marT="78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807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дебиторская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53" marR="7853" marT="78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кредиторская)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53" marR="7853" marT="78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4513"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Сведения о дебиторской (кредиторской) задолженности 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53" marR="7853" marT="78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53" marR="7853" marT="78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54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53" marR="7853" marT="78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53" marR="7853" marT="78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1546"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(код) счета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бюджетного учета</a:t>
                      </a:r>
                    </a:p>
                  </a:txBody>
                  <a:tcPr marL="7853" marR="7853" marT="78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Сумма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задолженности,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54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начало года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конец отчетного периода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54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7853" marR="7853" marT="7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7853" marR="7853" marT="7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744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долгосрочная</a:t>
                      </a:r>
                    </a:p>
                  </a:txBody>
                  <a:tcPr marL="7853" marR="7853" marT="7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просроченная</a:t>
                      </a:r>
                    </a:p>
                  </a:txBody>
                  <a:tcPr marL="7853" marR="7853" marT="7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53" marR="7853" marT="7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53" marR="7853" marT="7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712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долгосрочная</a:t>
                      </a:r>
                    </a:p>
                  </a:txBody>
                  <a:tcPr marL="7853" marR="7853" marT="7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просроченная</a:t>
                      </a:r>
                    </a:p>
                  </a:txBody>
                  <a:tcPr marL="7853" marR="7853" marT="7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673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7853" marR="7853" marT="78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853" marR="7853" marT="7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7853" marR="7853" marT="7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7853" marR="7853" marT="7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853" marR="7853" marT="7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7853" marR="7853" marT="7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7853" marR="7853" marT="78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154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154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154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1546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673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19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по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коду счета  </a:t>
                      </a:r>
                    </a:p>
                  </a:txBody>
                  <a:tcPr marL="7853" marR="7853" marT="7850" marB="0" anchor="ctr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154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78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7853" marR="7853" marT="78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835696" y="676062"/>
            <a:ext cx="4674642" cy="75247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ru-RU" sz="2400" b="1" kern="1200" dirty="0">
                <a:solidFill>
                  <a:srgbClr val="00449E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sz="2800" b="0" dirty="0" smtClean="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rPr>
              <a:t>Сведения ф. 0503169</a:t>
            </a:r>
          </a:p>
        </p:txBody>
      </p:sp>
      <p:sp>
        <p:nvSpPr>
          <p:cNvPr id="14510" name="AutoShape 9"/>
          <p:cNvSpPr>
            <a:spLocks noChangeArrowheads="1"/>
          </p:cNvSpPr>
          <p:nvPr/>
        </p:nvSpPr>
        <p:spPr bwMode="auto">
          <a:xfrm>
            <a:off x="5721771" y="1556792"/>
            <a:ext cx="3168352" cy="1008112"/>
          </a:xfrm>
          <a:prstGeom prst="wedgeRoundRectCallout">
            <a:avLst>
              <a:gd name="adj1" fmla="val -97034"/>
              <a:gd name="adj2" fmla="val 152824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1A4F"/>
            </a:solidFill>
            <a:miter lim="800000"/>
            <a:headEnd/>
            <a:tailEnd/>
          </a:ln>
        </p:spPr>
        <p:txBody>
          <a:bodyPr lIns="82936" tIns="41468" rIns="82936" bIns="41468"/>
          <a:lstStyle>
            <a:lvl1pPr defTabSz="873125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8731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873125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873125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873125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Нет отрицательных значений!!!</a:t>
            </a:r>
            <a:endParaRPr lang="ru-RU" alt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10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20100" cy="1009650"/>
          </a:xfrm>
        </p:spPr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Для ф. 0503169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036496" cy="5145435"/>
          </a:xfrm>
        </p:spPr>
        <p:txBody>
          <a:bodyPr/>
          <a:lstStyle/>
          <a:p>
            <a:pPr marL="109537" indent="0" algn="ctr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Критерии определения показателей, подлежащих отражению в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" action="ppaction://hlinkfile"/>
              </a:rPr>
              <a:t>разделе 2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Приложения </a:t>
            </a:r>
          </a:p>
          <a:p>
            <a:pPr marL="109537" indent="0" algn="ctr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размер задолженности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дата возникновения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иные критерии), устанавливаются:</a:t>
            </a:r>
          </a:p>
          <a:p>
            <a:pPr marL="109537" indent="0" algn="ctr">
              <a:buNone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для главных администраторов средств бюджета - финансовым органом соответствующего бюджета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для получателей бюджетных средств - главным распорядителем бюджетных средств, с учетом критериев, установленных финансовым органом соответствующего бюджета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346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57200" y="2420938"/>
          <a:ext cx="8229599" cy="3240088"/>
        </p:xfrm>
        <a:graphic>
          <a:graphicData uri="http://schemas.openxmlformats.org/drawingml/2006/table">
            <a:tbl>
              <a:tblPr/>
              <a:tblGrid>
                <a:gridCol w="925337"/>
                <a:gridCol w="876118"/>
                <a:gridCol w="639861"/>
                <a:gridCol w="885962"/>
                <a:gridCol w="885962"/>
                <a:gridCol w="925337"/>
                <a:gridCol w="885962"/>
                <a:gridCol w="1102530"/>
                <a:gridCol w="1102530"/>
              </a:tblGrid>
              <a:tr h="361685">
                <a:tc gridSpan="9"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Сведения о  просроченной  задолженности </a:t>
                      </a:r>
                    </a:p>
                  </a:txBody>
                  <a:tcPr marL="7853" marR="7853" marT="785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6193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675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(код) счета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бюджетного учета</a:t>
                      </a:r>
                    </a:p>
                  </a:txBody>
                  <a:tcPr marL="7853" marR="7853" marT="78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руб</a:t>
                      </a:r>
                    </a:p>
                  </a:txBody>
                  <a:tcPr marL="7853" marR="7853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</a:t>
                      </a:r>
                    </a:p>
                  </a:txBody>
                  <a:tcPr marL="7853" marR="7853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Дебитор (кредитор)</a:t>
                      </a:r>
                    </a:p>
                  </a:txBody>
                  <a:tcPr marL="7853" marR="7853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 образования</a:t>
                      </a:r>
                    </a:p>
                  </a:txBody>
                  <a:tcPr marL="7853" marR="7853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33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возникновения</a:t>
                      </a:r>
                    </a:p>
                  </a:txBody>
                  <a:tcPr marL="7853" marR="7853" marT="78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исполнения по правовому основанию</a:t>
                      </a:r>
                    </a:p>
                  </a:txBody>
                  <a:tcPr marL="7853" marR="7853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ИНН</a:t>
                      </a:r>
                    </a:p>
                  </a:txBody>
                  <a:tcPr marL="7853" marR="7853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7853" marR="7853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</a:p>
                  </a:txBody>
                  <a:tcPr marL="7853" marR="7853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пояснения</a:t>
                      </a:r>
                    </a:p>
                  </a:txBody>
                  <a:tcPr marL="7853" marR="7853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64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7853" marR="7853" marT="78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853" marR="7853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7853" marR="7853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7853" marR="7853" marT="7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1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853" marR="7853" marT="78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619672" y="406027"/>
            <a:ext cx="4834657" cy="75247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ru-RU" sz="2400" b="1" kern="1200" dirty="0">
                <a:solidFill>
                  <a:srgbClr val="00449E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sz="2800" b="0" dirty="0" smtClean="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Сведения ф. 0503169</a:t>
            </a:r>
          </a:p>
        </p:txBody>
      </p:sp>
      <p:sp>
        <p:nvSpPr>
          <p:cNvPr id="15447" name="AutoShape 9"/>
          <p:cNvSpPr>
            <a:spLocks noChangeArrowheads="1"/>
          </p:cNvSpPr>
          <p:nvPr/>
        </p:nvSpPr>
        <p:spPr bwMode="auto">
          <a:xfrm>
            <a:off x="1924856" y="908720"/>
            <a:ext cx="7200800" cy="1440781"/>
          </a:xfrm>
          <a:prstGeom prst="wedgeRoundRectCallout">
            <a:avLst>
              <a:gd name="adj1" fmla="val -24431"/>
              <a:gd name="adj2" fmla="val 168560"/>
              <a:gd name="adj3" fmla="val 16667"/>
            </a:avLst>
          </a:prstGeom>
          <a:solidFill>
            <a:srgbClr val="B9D0FF"/>
          </a:solidFill>
          <a:ln w="19050">
            <a:solidFill>
              <a:srgbClr val="001A4F"/>
            </a:solidFill>
            <a:miter lim="800000"/>
            <a:headEnd/>
            <a:tailEnd/>
          </a:ln>
        </p:spPr>
        <p:txBody>
          <a:bodyPr lIns="82936" tIns="41468" rIns="82936" bIns="41468"/>
          <a:lstStyle>
            <a:lvl1pPr defTabSz="873125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8731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873125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873125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873125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Информация о просроченной дебиторской и кредиторской задолженности </a:t>
            </a: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разрезе контрагентов </a:t>
            </a:r>
            <a:endParaRPr lang="ru-RU" alt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 учетом существенности - установлено для ГРБС  - Минфином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для </a:t>
            </a: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ПБС (учреждений) - ГРБС</a:t>
            </a:r>
            <a:endParaRPr lang="ru-RU" alt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7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548680"/>
            <a:ext cx="7963632" cy="75232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3600" dirty="0">
                <a:latin typeface="Arial Black" panose="020B0A04020102020204" pitchFamily="34" charset="0"/>
              </a:rPr>
              <a:t>Дебиторская задолженность</a:t>
            </a:r>
          </a:p>
        </p:txBody>
      </p:sp>
      <p:sp>
        <p:nvSpPr>
          <p:cNvPr id="166915" name="Rectangle 3"/>
          <p:cNvSpPr>
            <a:spLocks noChangeArrowheads="1"/>
          </p:cNvSpPr>
          <p:nvPr/>
        </p:nvSpPr>
        <p:spPr bwMode="auto">
          <a:xfrm>
            <a:off x="978906" y="1756911"/>
            <a:ext cx="7892076" cy="325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36" tIns="41468" rIns="82936" bIns="41468">
            <a:spAutoFit/>
          </a:bodyPr>
          <a:lstStyle>
            <a:lvl1pPr defTabSz="963613"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63613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63613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63613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63613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900" b="1" dirty="0">
                <a:solidFill>
                  <a:srgbClr val="2D2D8A"/>
                </a:solidFill>
              </a:rPr>
              <a:t>Письмо Минфина России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900" b="1" dirty="0">
                <a:solidFill>
                  <a:srgbClr val="2D2D8A"/>
                </a:solidFill>
              </a:rPr>
              <a:t>от 02.10.2015 от 02-07-07/56629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900" b="1" dirty="0">
                <a:solidFill>
                  <a:srgbClr val="2D2D8A"/>
                </a:solidFill>
              </a:rPr>
              <a:t>«О проведении получателями средств федерального бюджета инвентаризации дебиторской задолженности по расходам»</a:t>
            </a:r>
          </a:p>
        </p:txBody>
      </p:sp>
    </p:spTree>
    <p:extLst>
      <p:ext uri="{BB962C8B-B14F-4D97-AF65-F5344CB8AC3E}">
        <p14:creationId xmlns:p14="http://schemas.microsoft.com/office/powerpoint/2010/main" val="310935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764704"/>
            <a:ext cx="8208912" cy="75232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latin typeface="Arial Black" panose="020B0A04020102020204" pitchFamily="34" charset="0"/>
                <a:cs typeface="Arial" panose="020B0604020202020204" pitchFamily="34" charset="0"/>
              </a:rPr>
              <a:t>Бюджетная отчетность – Инструкция № 191н</a:t>
            </a:r>
          </a:p>
        </p:txBody>
      </p:sp>
      <p:sp>
        <p:nvSpPr>
          <p:cNvPr id="138243" name="Прямоугольник 3"/>
          <p:cNvSpPr>
            <a:spLocks noChangeArrowheads="1"/>
          </p:cNvSpPr>
          <p:nvPr/>
        </p:nvSpPr>
        <p:spPr bwMode="auto">
          <a:xfrm>
            <a:off x="338087" y="1628800"/>
            <a:ext cx="7918189" cy="45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8" rIns="82936" bIns="41468">
            <a:spAutoFit/>
          </a:bodyPr>
          <a:lstStyle/>
          <a:p>
            <a:pPr algn="ctr"/>
            <a:r>
              <a:rPr lang="ru-RU" altLang="ru-RU" b="1" dirty="0">
                <a:solidFill>
                  <a:srgbClr val="2D2D8A"/>
                </a:solidFill>
                <a:latin typeface="Arial" panose="020B0604020202020204" pitchFamily="34" charset="0"/>
                <a:cs typeface="Arial" pitchFamily="34" charset="0"/>
              </a:rPr>
              <a:t>Отчет о бюджетных обязательствах (ф. 0503128</a:t>
            </a:r>
            <a:r>
              <a:rPr lang="ru-RU" altLang="ru-RU" sz="2200" b="1" dirty="0">
                <a:solidFill>
                  <a:srgbClr val="2D2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38244" name="Rectangle 4"/>
          <p:cNvSpPr>
            <a:spLocks noChangeArrowheads="1"/>
          </p:cNvSpPr>
          <p:nvPr/>
        </p:nvSpPr>
        <p:spPr bwMode="auto">
          <a:xfrm>
            <a:off x="-409261" y="2204864"/>
            <a:ext cx="9713597" cy="448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8" rIns="82936" bIns="41468" anchor="ctr">
            <a:spAutoFit/>
          </a:bodyPr>
          <a:lstStyle/>
          <a:p>
            <a:pPr indent="311010">
              <a:buFontTx/>
              <a:buAutoNum type="arabicPeriod"/>
            </a:pPr>
            <a:r>
              <a:rPr lang="ru-RU" altLang="ru-RU" sz="2600" b="1" dirty="0">
                <a:latin typeface="Arial" panose="020B0604020202020204" pitchFamily="34" charset="0"/>
                <a:cs typeface="Arial" panose="020B0604020202020204" pitchFamily="34" charset="0"/>
              </a:rPr>
              <a:t>Бюджетные обязательства текущего (отчетного) </a:t>
            </a:r>
          </a:p>
          <a:p>
            <a:pPr indent="311010"/>
            <a:r>
              <a:rPr lang="ru-RU" altLang="ru-RU" sz="2600" b="1" dirty="0">
                <a:latin typeface="Arial" panose="020B0604020202020204" pitchFamily="34" charset="0"/>
                <a:cs typeface="Arial" panose="020B0604020202020204" pitchFamily="34" charset="0"/>
              </a:rPr>
              <a:t>финансового года по расходам;</a:t>
            </a:r>
          </a:p>
          <a:p>
            <a:pPr indent="311010"/>
            <a:endParaRPr lang="ru-RU" altLang="ru-RU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11010"/>
            <a:r>
              <a:rPr lang="ru-RU" altLang="ru-RU" sz="2600" b="1" dirty="0">
                <a:latin typeface="Arial" panose="020B0604020202020204" pitchFamily="34" charset="0"/>
                <a:cs typeface="Arial" panose="020B0604020202020204" pitchFamily="34" charset="0"/>
              </a:rPr>
              <a:t>2. Бюджетные обязательства текущего (отчетного) </a:t>
            </a:r>
          </a:p>
          <a:p>
            <a:pPr indent="311010"/>
            <a:r>
              <a:rPr lang="ru-RU" altLang="ru-RU" sz="2600" b="1" dirty="0">
                <a:latin typeface="Arial" panose="020B0604020202020204" pitchFamily="34" charset="0"/>
                <a:cs typeface="Arial" panose="020B0604020202020204" pitchFamily="34" charset="0"/>
              </a:rPr>
              <a:t>финансового года по выплатам источников финансирования </a:t>
            </a:r>
          </a:p>
          <a:p>
            <a:pPr indent="311010"/>
            <a:r>
              <a:rPr lang="ru-RU" altLang="ru-RU" sz="2600" b="1" dirty="0">
                <a:latin typeface="Arial" panose="020B0604020202020204" pitchFamily="34" charset="0"/>
                <a:cs typeface="Arial" panose="020B0604020202020204" pitchFamily="34" charset="0"/>
              </a:rPr>
              <a:t>дефицита бюджета;</a:t>
            </a:r>
          </a:p>
          <a:p>
            <a:pPr indent="311010"/>
            <a:endParaRPr lang="ru-RU" altLang="ru-RU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11010"/>
            <a:r>
              <a:rPr lang="ru-RU" altLang="ru-RU" sz="26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Обязательства финансовых годов, следующих за текущим </a:t>
            </a:r>
          </a:p>
          <a:p>
            <a:pPr indent="311010"/>
            <a:r>
              <a:rPr lang="ru-RU" altLang="ru-RU" sz="26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(отчетным) финансовым годом</a:t>
            </a:r>
            <a:r>
              <a:rPr lang="ru-RU" altLang="ru-RU" sz="23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0660" y="948479"/>
            <a:ext cx="8253788" cy="75232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latin typeface="Arial Black" panose="020B0A04020102020204" pitchFamily="34" charset="0"/>
              </a:rPr>
              <a:t>Бюджетная отчетность – Инструкция № 191н</a:t>
            </a:r>
          </a:p>
        </p:txBody>
      </p:sp>
      <p:sp>
        <p:nvSpPr>
          <p:cNvPr id="141315" name="Прямоугольник 3"/>
          <p:cNvSpPr>
            <a:spLocks noChangeArrowheads="1"/>
          </p:cNvSpPr>
          <p:nvPr/>
        </p:nvSpPr>
        <p:spPr bwMode="auto">
          <a:xfrm>
            <a:off x="899592" y="1700808"/>
            <a:ext cx="7008751" cy="4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8" rIns="82936" bIns="41468">
            <a:spAutoFit/>
          </a:bodyPr>
          <a:lstStyle/>
          <a:p>
            <a:pPr algn="ctr"/>
            <a:r>
              <a:rPr lang="ru-RU" altLang="ru-RU" sz="2200" b="1" dirty="0">
                <a:solidFill>
                  <a:srgbClr val="2D2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 о бюджетных обязательствах (ф. 0503128)</a:t>
            </a:r>
          </a:p>
        </p:txBody>
      </p:sp>
      <p:pic>
        <p:nvPicPr>
          <p:cNvPr id="1413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290" y="2358775"/>
            <a:ext cx="8855421" cy="3689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17" name="AutoShape 47"/>
          <p:cNvSpPr>
            <a:spLocks noChangeArrowheads="1"/>
          </p:cNvSpPr>
          <p:nvPr/>
        </p:nvSpPr>
        <p:spPr bwMode="auto">
          <a:xfrm>
            <a:off x="1748451" y="4567083"/>
            <a:ext cx="4812483" cy="668246"/>
          </a:xfrm>
          <a:prstGeom prst="wedgeRoundRectCallout">
            <a:avLst>
              <a:gd name="adj1" fmla="val 5995"/>
              <a:gd name="adj2" fmla="val -168102"/>
              <a:gd name="adj3" fmla="val 16667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/>
          <a:p>
            <a:pPr defTabSz="873997"/>
            <a:r>
              <a:rPr lang="ru-RU" altLang="ru-RU" sz="1800" b="1" dirty="0" smtClean="0">
                <a:solidFill>
                  <a:srgbClr val="000000"/>
                </a:solidFill>
                <a:latin typeface="Calibri" pitchFamily="34" charset="0"/>
              </a:rPr>
              <a:t>1502</a:t>
            </a:r>
            <a:r>
              <a:rPr lang="ru-RU" altLang="ru-RU" sz="1800" b="1" dirty="0">
                <a:solidFill>
                  <a:srgbClr val="CC0000"/>
                </a:solidFill>
                <a:latin typeface="Calibri" pitchFamily="34" charset="0"/>
              </a:rPr>
              <a:t>1</a:t>
            </a:r>
            <a:r>
              <a:rPr lang="ru-RU" altLang="ru-RU" sz="1800" b="1" dirty="0" smtClean="0">
                <a:solidFill>
                  <a:srgbClr val="CC0000"/>
                </a:solidFill>
                <a:latin typeface="Calibri" pitchFamily="34" charset="0"/>
              </a:rPr>
              <a:t>7</a:t>
            </a:r>
            <a:r>
              <a:rPr lang="ru-RU" altLang="ru-RU" sz="1800" b="1" dirty="0" smtClean="0">
                <a:solidFill>
                  <a:srgbClr val="000000"/>
                </a:solidFill>
                <a:latin typeface="Calibri" pitchFamily="34" charset="0"/>
              </a:rPr>
              <a:t>000 </a:t>
            </a:r>
            <a:r>
              <a:rPr lang="ru-RU" altLang="ru-RU" sz="1800" b="1" dirty="0">
                <a:solidFill>
                  <a:srgbClr val="000000"/>
                </a:solidFill>
                <a:latin typeface="Calibri" pitchFamily="34" charset="0"/>
              </a:rPr>
              <a:t>«Принимаемые обязательства» - кредитовый остаток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7504" y="548680"/>
            <a:ext cx="9036496" cy="432048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Разъяснения с примерами по отчетам</a:t>
            </a:r>
            <a:br>
              <a:rPr lang="ru-RU" sz="28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33н</a:t>
            </a:r>
            <a:endParaRPr lang="ru-RU" sz="2800" b="1" dirty="0">
              <a:solidFill>
                <a:srgbClr val="7030A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812360" y="1588"/>
            <a:ext cx="1123678" cy="366712"/>
          </a:xfrm>
        </p:spPr>
        <p:txBody>
          <a:bodyPr/>
          <a:lstStyle/>
          <a:p>
            <a:pPr>
              <a:defRPr/>
            </a:pPr>
            <a:r>
              <a:rPr lang="ru-RU" sz="1400" dirty="0" smtClean="0">
                <a:latin typeface="Arial Black" panose="020B0A04020102020204" pitchFamily="34" charset="0"/>
                <a:cs typeface="Arial" panose="020B0604020202020204" pitchFamily="34" charset="0"/>
              </a:rPr>
              <a:t>СЛАЙД </a:t>
            </a:r>
            <a:fld id="{363AF4DE-32CF-4B3C-8AC2-D61D5109DEB3}" type="slidenum">
              <a:rPr lang="ru-RU" sz="1400" smtClean="0">
                <a:latin typeface="Arial Black" panose="020B0A04020102020204" pitchFamily="34" charset="0"/>
                <a:cs typeface="Arial" panose="020B0604020202020204" pitchFamily="34" charset="0"/>
              </a:rPr>
              <a:pPr>
                <a:defRPr/>
              </a:pPr>
              <a:t>5</a:t>
            </a:fld>
            <a:endParaRPr lang="ru-RU" sz="14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052736"/>
            <a:ext cx="8856984" cy="5521102"/>
          </a:xfrm>
        </p:spPr>
        <p:txBody>
          <a:bodyPr/>
          <a:lstStyle/>
          <a:p>
            <a:pPr marL="109537" indent="0" algn="ctr">
              <a:buNone/>
            </a:pPr>
            <a:endParaRPr lang="ru-RU" sz="2400" b="1" dirty="0">
              <a:solidFill>
                <a:srgbClr val="44444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" indent="0" algn="ctr">
              <a:buNone/>
            </a:pPr>
            <a:r>
              <a:rPr lang="ru-RU" sz="2400" b="1" dirty="0" smtClean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Письма </a:t>
            </a:r>
            <a:r>
              <a:rPr lang="ru-RU" sz="2400" b="1" dirty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Минфина </a:t>
            </a:r>
            <a:r>
              <a:rPr lang="ru-RU" sz="2400" b="1" dirty="0" smtClean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России</a:t>
            </a:r>
          </a:p>
          <a:p>
            <a:pPr marL="109537" indent="0" algn="ctr">
              <a:buNone/>
            </a:pPr>
            <a:r>
              <a:rPr lang="ru-RU" sz="2400" b="1" dirty="0" smtClean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15.04.2015 № </a:t>
            </a:r>
            <a:r>
              <a:rPr lang="ru-RU" sz="2400" b="1" dirty="0" smtClean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02-07-07/21402</a:t>
            </a:r>
          </a:p>
          <a:p>
            <a:pPr marL="109537" indent="0" algn="ctr"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От 01.07.2015 № 02-07-07/38257 </a:t>
            </a:r>
          </a:p>
          <a:p>
            <a:pPr marL="109537" indent="0" algn="ctr">
              <a:buNone/>
            </a:pPr>
            <a:endParaRPr lang="ru-RU" sz="2400" b="1" dirty="0" smtClean="0">
              <a:solidFill>
                <a:srgbClr val="44444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" indent="0" algn="ctr">
              <a:buNone/>
            </a:pPr>
            <a:endParaRPr lang="ru-RU" sz="2400" b="1" dirty="0" smtClean="0">
              <a:solidFill>
                <a:srgbClr val="44444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" indent="0" algn="ctr">
              <a:buNone/>
            </a:pPr>
            <a:r>
              <a:rPr lang="ru-RU" sz="2400" b="1" dirty="0" smtClean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Примеры </a:t>
            </a:r>
            <a:r>
              <a:rPr lang="ru-RU" sz="2400" b="1" dirty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заполнения </a:t>
            </a:r>
            <a:endParaRPr lang="ru-RU" sz="2400" b="1" dirty="0" smtClean="0">
              <a:solidFill>
                <a:srgbClr val="44444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" indent="0" algn="ctr">
              <a:buNone/>
            </a:pPr>
            <a:r>
              <a:rPr lang="ru-RU" sz="2400" b="1" dirty="0" smtClean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Отчетов </a:t>
            </a:r>
            <a:r>
              <a:rPr lang="ru-RU" sz="2400" b="1" dirty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исполнении учреждением плана его финансово-хозяйственной деятельности </a:t>
            </a:r>
            <a:endParaRPr lang="ru-RU" sz="2400" b="1" dirty="0" smtClean="0">
              <a:solidFill>
                <a:srgbClr val="44444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" indent="0" algn="ctr">
              <a:buNone/>
            </a:pPr>
            <a:r>
              <a:rPr lang="ru-RU" sz="2400" b="1" dirty="0" smtClean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b="1" dirty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ф. 0503737</a:t>
            </a:r>
            <a:r>
              <a:rPr lang="ru-RU" sz="2400" b="1" dirty="0" smtClean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3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948479"/>
            <a:ext cx="8424935" cy="75232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latin typeface="Arial Black" panose="020B0A04020102020204" pitchFamily="34" charset="0"/>
              </a:rPr>
              <a:t>Бюджетная отчетность – Инструкция № 191н</a:t>
            </a:r>
          </a:p>
        </p:txBody>
      </p:sp>
      <p:sp>
        <p:nvSpPr>
          <p:cNvPr id="142339" name="Прямоугольник 3"/>
          <p:cNvSpPr>
            <a:spLocks noChangeArrowheads="1"/>
          </p:cNvSpPr>
          <p:nvPr/>
        </p:nvSpPr>
        <p:spPr bwMode="auto">
          <a:xfrm>
            <a:off x="971600" y="1700808"/>
            <a:ext cx="7128792" cy="424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8" rIns="82936" bIns="41468">
            <a:spAutoFit/>
          </a:bodyPr>
          <a:lstStyle/>
          <a:p>
            <a:pPr algn="ctr"/>
            <a:r>
              <a:rPr lang="ru-RU" altLang="ru-RU" sz="2200" b="1" dirty="0">
                <a:solidFill>
                  <a:srgbClr val="2D2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 о бюджетных обязательствах (ф. 0503128)</a:t>
            </a:r>
          </a:p>
        </p:txBody>
      </p:sp>
      <p:pic>
        <p:nvPicPr>
          <p:cNvPr id="1423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290" y="2358775"/>
            <a:ext cx="8855421" cy="3689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341" name="AutoShape 47"/>
          <p:cNvSpPr>
            <a:spLocks noChangeArrowheads="1"/>
          </p:cNvSpPr>
          <p:nvPr/>
        </p:nvSpPr>
        <p:spPr bwMode="auto">
          <a:xfrm>
            <a:off x="2389267" y="4567083"/>
            <a:ext cx="4492782" cy="401242"/>
          </a:xfrm>
          <a:prstGeom prst="wedgeRoundRectCallout">
            <a:avLst>
              <a:gd name="adj1" fmla="val 9981"/>
              <a:gd name="adj2" fmla="val -246690"/>
              <a:gd name="adj3" fmla="val 16667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/>
          <a:p>
            <a:pPr defTabSz="873997"/>
            <a:r>
              <a:rPr lang="ru-RU" altLang="ru-RU" sz="1800" b="1" dirty="0">
                <a:solidFill>
                  <a:srgbClr val="000000"/>
                </a:solidFill>
                <a:latin typeface="Calibri" pitchFamily="34" charset="0"/>
              </a:rPr>
              <a:t>150211000 «Принятые обязательства»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862823"/>
            <a:ext cx="8424936" cy="75232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latin typeface="Arial Black" panose="020B0A04020102020204" pitchFamily="34" charset="0"/>
              </a:rPr>
              <a:t>Бюджетная отчетность – Инструкция № 191н</a:t>
            </a:r>
          </a:p>
        </p:txBody>
      </p:sp>
      <p:sp>
        <p:nvSpPr>
          <p:cNvPr id="143363" name="Прямоугольник 3"/>
          <p:cNvSpPr>
            <a:spLocks noChangeArrowheads="1"/>
          </p:cNvSpPr>
          <p:nvPr/>
        </p:nvSpPr>
        <p:spPr bwMode="auto">
          <a:xfrm>
            <a:off x="1197539" y="1628800"/>
            <a:ext cx="6672686" cy="76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36" tIns="41468" rIns="82936" bIns="41468">
            <a:spAutoFit/>
          </a:bodyPr>
          <a:lstStyle/>
          <a:p>
            <a:pPr algn="ctr"/>
            <a:r>
              <a:rPr lang="ru-RU" altLang="ru-RU" sz="2200" b="1" dirty="0">
                <a:solidFill>
                  <a:srgbClr val="2D2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 о бюджетных обязательствах (ф. 0503128)</a:t>
            </a:r>
          </a:p>
        </p:txBody>
      </p:sp>
      <p:pic>
        <p:nvPicPr>
          <p:cNvPr id="143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290" y="2358775"/>
            <a:ext cx="8855421" cy="3689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65" name="AutoShape 47"/>
          <p:cNvSpPr>
            <a:spLocks noChangeArrowheads="1"/>
          </p:cNvSpPr>
          <p:nvPr/>
        </p:nvSpPr>
        <p:spPr bwMode="auto">
          <a:xfrm>
            <a:off x="3031497" y="4567083"/>
            <a:ext cx="4813897" cy="1203727"/>
          </a:xfrm>
          <a:prstGeom prst="wedgeRoundRectCallout">
            <a:avLst>
              <a:gd name="adj1" fmla="val 5981"/>
              <a:gd name="adj2" fmla="val -115565"/>
              <a:gd name="adj3" fmla="val 16667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/>
          <a:p>
            <a:pPr defTabSz="873997"/>
            <a:r>
              <a:rPr lang="ru-RU" altLang="ru-RU" sz="1800" b="1" dirty="0">
                <a:solidFill>
                  <a:srgbClr val="000000"/>
                </a:solidFill>
                <a:latin typeface="Calibri" pitchFamily="34" charset="0"/>
              </a:rPr>
              <a:t>Дт 1502</a:t>
            </a:r>
            <a:r>
              <a:rPr lang="ru-RU" altLang="ru-RU" sz="1800" b="1" dirty="0">
                <a:solidFill>
                  <a:srgbClr val="CC0000"/>
                </a:solidFill>
                <a:latin typeface="Calibri" pitchFamily="34" charset="0"/>
              </a:rPr>
              <a:t>17</a:t>
            </a:r>
            <a:r>
              <a:rPr lang="ru-RU" altLang="ru-RU" sz="1800" b="1" dirty="0">
                <a:solidFill>
                  <a:srgbClr val="000000"/>
                </a:solidFill>
                <a:latin typeface="Calibri" pitchFamily="34" charset="0"/>
              </a:rPr>
              <a:t>000 «Принимаемые обязательства»</a:t>
            </a:r>
          </a:p>
          <a:p>
            <a:pPr defTabSz="873997"/>
            <a:r>
              <a:rPr lang="ru-RU" altLang="ru-RU" sz="1800" b="1" dirty="0">
                <a:solidFill>
                  <a:srgbClr val="000000"/>
                </a:solidFill>
                <a:latin typeface="Calibri" pitchFamily="34" charset="0"/>
              </a:rPr>
              <a:t>Кт 150211000 «Принятые обязательства»</a:t>
            </a:r>
          </a:p>
          <a:p>
            <a:pPr defTabSz="873997"/>
            <a:endParaRPr lang="ru-RU" altLang="ru-RU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3568" y="789208"/>
            <a:ext cx="7992888" cy="75232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latin typeface="Arial Black" panose="020B0A04020102020204" pitchFamily="34" charset="0"/>
              </a:rPr>
              <a:t>Бюджетная отчетность – Инструкция № 191н</a:t>
            </a:r>
          </a:p>
        </p:txBody>
      </p:sp>
      <p:sp>
        <p:nvSpPr>
          <p:cNvPr id="144387" name="Прямоугольник 3"/>
          <p:cNvSpPr>
            <a:spLocks noChangeArrowheads="1"/>
          </p:cNvSpPr>
          <p:nvPr/>
        </p:nvSpPr>
        <p:spPr bwMode="auto">
          <a:xfrm>
            <a:off x="755576" y="1628800"/>
            <a:ext cx="7152767" cy="4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8" rIns="82936" bIns="41468">
            <a:spAutoFit/>
          </a:bodyPr>
          <a:lstStyle/>
          <a:p>
            <a:pPr algn="ctr"/>
            <a:r>
              <a:rPr lang="ru-RU" altLang="ru-RU" sz="2200" b="1" dirty="0">
                <a:solidFill>
                  <a:srgbClr val="2D2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 о бюджетных обязательствах (ф. 0503128)</a:t>
            </a:r>
          </a:p>
        </p:txBody>
      </p:sp>
      <p:pic>
        <p:nvPicPr>
          <p:cNvPr id="1443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290" y="2358775"/>
            <a:ext cx="8855421" cy="3689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4389" name="AutoShape 47"/>
          <p:cNvSpPr>
            <a:spLocks noChangeArrowheads="1"/>
          </p:cNvSpPr>
          <p:nvPr/>
        </p:nvSpPr>
        <p:spPr bwMode="auto">
          <a:xfrm>
            <a:off x="3417683" y="4567082"/>
            <a:ext cx="5453299" cy="467625"/>
          </a:xfrm>
          <a:prstGeom prst="wedgeRoundRectCallout">
            <a:avLst>
              <a:gd name="adj1" fmla="val 6444"/>
              <a:gd name="adj2" fmla="val -218769"/>
              <a:gd name="adj3" fmla="val 16667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/>
          <a:p>
            <a:pPr defTabSz="873997"/>
            <a:r>
              <a:rPr lang="ru-RU" altLang="ru-RU" sz="1800" b="1" dirty="0">
                <a:solidFill>
                  <a:srgbClr val="000000"/>
                </a:solidFill>
                <a:latin typeface="Calibri" pitchFamily="34" charset="0"/>
              </a:rPr>
              <a:t>150212000 «Принятые денежные обязательства»</a:t>
            </a:r>
          </a:p>
          <a:p>
            <a:pPr defTabSz="873997"/>
            <a:endParaRPr lang="ru-RU" altLang="ru-RU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948479"/>
            <a:ext cx="8208912" cy="75232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latin typeface="Arial Black" panose="020B0A04020102020204" pitchFamily="34" charset="0"/>
              </a:rPr>
              <a:t>Бюджетная отчетность – Инструкция № 191н</a:t>
            </a:r>
          </a:p>
        </p:txBody>
      </p:sp>
      <p:sp>
        <p:nvSpPr>
          <p:cNvPr id="145411" name="Прямоугольник 3"/>
          <p:cNvSpPr>
            <a:spLocks noChangeArrowheads="1"/>
          </p:cNvSpPr>
          <p:nvPr/>
        </p:nvSpPr>
        <p:spPr bwMode="auto">
          <a:xfrm>
            <a:off x="539552" y="1700808"/>
            <a:ext cx="7416824" cy="424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8" rIns="82936" bIns="41468">
            <a:spAutoFit/>
          </a:bodyPr>
          <a:lstStyle/>
          <a:p>
            <a:pPr algn="ctr"/>
            <a:r>
              <a:rPr lang="ru-RU" altLang="ru-RU" sz="2200" b="1" dirty="0">
                <a:solidFill>
                  <a:srgbClr val="2D2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 о бюджетных обязательствах (ф. 0503128)</a:t>
            </a:r>
          </a:p>
        </p:txBody>
      </p:sp>
      <p:pic>
        <p:nvPicPr>
          <p:cNvPr id="145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290" y="2358775"/>
            <a:ext cx="8855421" cy="3689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5413" name="AutoShape 47"/>
          <p:cNvSpPr>
            <a:spLocks noChangeArrowheads="1"/>
          </p:cNvSpPr>
          <p:nvPr/>
        </p:nvSpPr>
        <p:spPr bwMode="auto">
          <a:xfrm>
            <a:off x="3417683" y="4567083"/>
            <a:ext cx="5453299" cy="668246"/>
          </a:xfrm>
          <a:prstGeom prst="wedgeRoundRectCallout">
            <a:avLst>
              <a:gd name="adj1" fmla="val 21181"/>
              <a:gd name="adj2" fmla="val -161037"/>
              <a:gd name="adj3" fmla="val 16667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/>
          <a:p>
            <a:pPr defTabSz="873997"/>
            <a:r>
              <a:rPr lang="ru-RU" altLang="ru-RU" sz="1800" b="1" dirty="0">
                <a:solidFill>
                  <a:srgbClr val="000000"/>
                </a:solidFill>
                <a:latin typeface="Calibri" pitchFamily="34" charset="0"/>
              </a:rPr>
              <a:t>130405000 (за исключением перечислений на </a:t>
            </a:r>
            <a:r>
              <a:rPr lang="ru-RU" altLang="ru-RU" sz="1800" b="1" dirty="0" smtClean="0">
                <a:solidFill>
                  <a:srgbClr val="000000"/>
                </a:solidFill>
                <a:latin typeface="Calibri" pitchFamily="34" charset="0"/>
              </a:rPr>
              <a:t>банк, возвратов прошлых лет) </a:t>
            </a:r>
            <a:r>
              <a:rPr lang="ru-RU" altLang="ru-RU" sz="1800" b="1" dirty="0">
                <a:solidFill>
                  <a:srgbClr val="000066"/>
                </a:solidFill>
                <a:latin typeface="Calibri" pitchFamily="34" charset="0"/>
              </a:rPr>
              <a:t>+ некассовые операции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560" y="934831"/>
            <a:ext cx="8064896" cy="75232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latin typeface="Arial Black" panose="020B0A04020102020204" pitchFamily="34" charset="0"/>
              </a:rPr>
              <a:t>Бюджетная отчетность – Инструкция № 191н</a:t>
            </a:r>
          </a:p>
        </p:txBody>
      </p:sp>
      <p:sp>
        <p:nvSpPr>
          <p:cNvPr id="146435" name="Прямоугольник 3"/>
          <p:cNvSpPr>
            <a:spLocks noChangeArrowheads="1"/>
          </p:cNvSpPr>
          <p:nvPr/>
        </p:nvSpPr>
        <p:spPr bwMode="auto">
          <a:xfrm>
            <a:off x="804848" y="1700808"/>
            <a:ext cx="7367551" cy="4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8" rIns="82936" bIns="41468">
            <a:spAutoFit/>
          </a:bodyPr>
          <a:lstStyle/>
          <a:p>
            <a:pPr algn="ctr"/>
            <a:r>
              <a:rPr lang="ru-RU" altLang="ru-RU" sz="2200" b="1" dirty="0">
                <a:solidFill>
                  <a:srgbClr val="2D2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 о бюджетных обязательствах (ф. 0503128)</a:t>
            </a:r>
          </a:p>
        </p:txBody>
      </p:sp>
      <p:pic>
        <p:nvPicPr>
          <p:cNvPr id="146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290" y="2358775"/>
            <a:ext cx="8855421" cy="3689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437" name="AutoShape 47"/>
          <p:cNvSpPr>
            <a:spLocks noChangeArrowheads="1"/>
          </p:cNvSpPr>
          <p:nvPr/>
        </p:nvSpPr>
        <p:spPr bwMode="auto">
          <a:xfrm>
            <a:off x="5599003" y="4298604"/>
            <a:ext cx="1796547" cy="467625"/>
          </a:xfrm>
          <a:prstGeom prst="wedgeRoundRectCallout">
            <a:avLst>
              <a:gd name="adj1" fmla="val 78505"/>
              <a:gd name="adj2" fmla="val -160727"/>
              <a:gd name="adj3" fmla="val 16667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/>
          <a:p>
            <a:pPr defTabSz="873997"/>
            <a:r>
              <a:rPr lang="ru-RU" altLang="ru-RU" sz="1800" b="1" dirty="0">
                <a:solidFill>
                  <a:srgbClr val="000000"/>
                </a:solidFill>
                <a:latin typeface="Calibri" pitchFamily="34" charset="0"/>
              </a:rPr>
              <a:t>Гр. 7 – гр. 10</a:t>
            </a:r>
            <a:endParaRPr lang="ru-RU" altLang="ru-RU" sz="1800" b="1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146438" name="AutoShape 47"/>
          <p:cNvSpPr>
            <a:spLocks noChangeArrowheads="1"/>
          </p:cNvSpPr>
          <p:nvPr/>
        </p:nvSpPr>
        <p:spPr bwMode="auto">
          <a:xfrm>
            <a:off x="6560934" y="4968325"/>
            <a:ext cx="1796547" cy="467625"/>
          </a:xfrm>
          <a:prstGeom prst="wedgeRoundRectCallout">
            <a:avLst>
              <a:gd name="adj1" fmla="val 67796"/>
              <a:gd name="adj2" fmla="val -294481"/>
              <a:gd name="adj3" fmla="val 16667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/>
          <a:p>
            <a:pPr defTabSz="873997"/>
            <a:r>
              <a:rPr lang="ru-RU" altLang="ru-RU" sz="1800" b="1" dirty="0">
                <a:solidFill>
                  <a:srgbClr val="000000"/>
                </a:solidFill>
                <a:latin typeface="Calibri" pitchFamily="34" charset="0"/>
              </a:rPr>
              <a:t>Гр. 9 – гр. 10</a:t>
            </a:r>
            <a:endParaRPr lang="ru-RU" altLang="ru-RU" sz="1800" b="1" dirty="0">
              <a:solidFill>
                <a:srgbClr val="000066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09859" y="520950"/>
            <a:ext cx="8189851" cy="75232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latin typeface="Arial Black" panose="020B0A04020102020204" pitchFamily="34" charset="0"/>
                <a:cs typeface="Arial" panose="020B0604020202020204" pitchFamily="34" charset="0"/>
              </a:rPr>
              <a:t>Бюджетная отчетность – Инструкция № 191н</a:t>
            </a:r>
          </a:p>
        </p:txBody>
      </p:sp>
      <p:pic>
        <p:nvPicPr>
          <p:cNvPr id="14746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290" y="3573016"/>
            <a:ext cx="8855421" cy="2799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61" name="Rectangle 6"/>
          <p:cNvSpPr>
            <a:spLocks noChangeArrowheads="1"/>
          </p:cNvSpPr>
          <p:nvPr/>
        </p:nvSpPr>
        <p:spPr bwMode="auto">
          <a:xfrm>
            <a:off x="0" y="1273279"/>
            <a:ext cx="9144000" cy="229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8" rIns="82936" bIns="41468" anchor="ctr">
            <a:spAutoFit/>
          </a:bodyPr>
          <a:lstStyle/>
          <a:p>
            <a:pPr indent="311010"/>
            <a:r>
              <a:rPr lang="ru-RU" altLang="ru-RU" sz="18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</a:t>
            </a:r>
            <a:r>
              <a:rPr lang="ru-RU" altLang="ru-RU" sz="1800" b="1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3«Обязательства </a:t>
            </a:r>
            <a:r>
              <a:rPr lang="ru-RU" altLang="ru-RU" sz="18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финансовых годов, следующих за </a:t>
            </a:r>
            <a:r>
              <a:rPr lang="ru-RU" altLang="ru-RU" sz="1800" b="1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текущим:</a:t>
            </a:r>
            <a:endParaRPr lang="ru-RU" altLang="ru-RU" sz="18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11010"/>
            <a:r>
              <a:rPr lang="ru-RU" altLang="ru-RU" sz="1800" b="1" dirty="0" smtClean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"Санкционирование по первому году, следующему за текущим </a:t>
            </a:r>
          </a:p>
          <a:p>
            <a:pPr indent="311010"/>
            <a:r>
              <a:rPr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(очередным финансовым годом</a:t>
            </a:r>
            <a:r>
              <a:rPr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)"</a:t>
            </a:r>
            <a:endParaRPr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11010"/>
            <a:r>
              <a:rPr lang="ru-RU" altLang="ru-RU" sz="1800" b="1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"Санкционирование по второму году, следующему за текущим</a:t>
            </a:r>
          </a:p>
          <a:p>
            <a:pPr indent="311010"/>
            <a:r>
              <a:rPr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(первым годом, следующим за очередным</a:t>
            </a:r>
            <a:r>
              <a:rPr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)"</a:t>
            </a:r>
            <a:endParaRPr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11010"/>
            <a:r>
              <a:rPr lang="ru-RU" altLang="ru-RU" sz="1800" b="1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"Санкционирование по второму году, следующему за очередным</a:t>
            </a:r>
            <a:r>
              <a:rPr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endParaRPr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11010"/>
            <a:r>
              <a:rPr lang="ru-RU" altLang="ru-RU" sz="1800" b="1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r>
              <a:rPr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"Санкционирование на иные очередные годы </a:t>
            </a:r>
            <a:endParaRPr lang="ru-RU" altLang="ru-RU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11010"/>
            <a:r>
              <a:rPr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за пределами планового периода</a:t>
            </a:r>
            <a:r>
              <a:rPr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462" name="Line 7"/>
          <p:cNvSpPr>
            <a:spLocks noChangeShapeType="1"/>
          </p:cNvSpPr>
          <p:nvPr/>
        </p:nvSpPr>
        <p:spPr bwMode="auto">
          <a:xfrm>
            <a:off x="2005909" y="4834087"/>
            <a:ext cx="705888" cy="160644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lIns="82936" tIns="41468" rIns="82936" bIns="41468"/>
          <a:lstStyle/>
          <a:p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463" name="Line 8"/>
          <p:cNvSpPr>
            <a:spLocks noChangeShapeType="1"/>
          </p:cNvSpPr>
          <p:nvPr/>
        </p:nvSpPr>
        <p:spPr bwMode="auto">
          <a:xfrm flipH="1">
            <a:off x="2069567" y="4834086"/>
            <a:ext cx="642230" cy="153858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lIns="82936" tIns="41468" rIns="82936" bIns="41468"/>
          <a:lstStyle/>
          <a:p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464" name="Line 9"/>
          <p:cNvSpPr>
            <a:spLocks noChangeShapeType="1"/>
          </p:cNvSpPr>
          <p:nvPr/>
        </p:nvSpPr>
        <p:spPr bwMode="auto">
          <a:xfrm>
            <a:off x="6882049" y="4834087"/>
            <a:ext cx="705887" cy="160644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lIns="82936" tIns="41468" rIns="82936" bIns="41468"/>
          <a:lstStyle/>
          <a:p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465" name="Line 10"/>
          <p:cNvSpPr>
            <a:spLocks noChangeShapeType="1"/>
          </p:cNvSpPr>
          <p:nvPr/>
        </p:nvSpPr>
        <p:spPr bwMode="auto">
          <a:xfrm flipH="1">
            <a:off x="6945706" y="4834086"/>
            <a:ext cx="642230" cy="153858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lIns="82936" tIns="41468" rIns="82936" bIns="41468"/>
          <a:lstStyle/>
          <a:p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67544" y="836712"/>
            <a:ext cx="8352928" cy="1099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6" tIns="41468" rIns="82936" bIns="41468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dirty="0">
                <a:latin typeface="Arial Black" panose="020B0A04020102020204" pitchFamily="34" charset="0"/>
                <a:cs typeface="Times New Roman" pitchFamily="18" charset="0"/>
              </a:rPr>
              <a:t>Приложения к Пояснительной записке –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dirty="0">
                <a:latin typeface="Arial Black" panose="020B0A04020102020204" pitchFamily="34" charset="0"/>
                <a:cs typeface="Times New Roman" pitchFamily="18" charset="0"/>
              </a:rPr>
              <a:t>соотнесение с показателями форм бюджетной отчетности</a:t>
            </a:r>
          </a:p>
        </p:txBody>
      </p:sp>
      <p:sp>
        <p:nvSpPr>
          <p:cNvPr id="2705411" name="Text Box 3"/>
          <p:cNvSpPr txBox="1">
            <a:spLocks noChangeArrowheads="1"/>
          </p:cNvSpPr>
          <p:nvPr/>
        </p:nvSpPr>
        <p:spPr bwMode="auto">
          <a:xfrm>
            <a:off x="4086790" y="4221088"/>
            <a:ext cx="2740198" cy="45307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82936" tIns="41468" rIns="82936" bIns="41468">
            <a:spAutoFit/>
          </a:bodyPr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ф. 0503169</a:t>
            </a:r>
          </a:p>
        </p:txBody>
      </p:sp>
      <p:sp>
        <p:nvSpPr>
          <p:cNvPr id="71" name="Text Box 11"/>
          <p:cNvSpPr txBox="1">
            <a:spLocks noChangeArrowheads="1"/>
          </p:cNvSpPr>
          <p:nvPr/>
        </p:nvSpPr>
        <p:spPr bwMode="auto">
          <a:xfrm>
            <a:off x="467544" y="2150868"/>
            <a:ext cx="3096344" cy="1191742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82936" tIns="41468" rIns="82936" bIns="41468">
            <a:spAutoFit/>
          </a:bodyPr>
          <a:lstStyle/>
          <a:p>
            <a:pPr algn="ctr">
              <a:defRPr/>
            </a:pPr>
            <a:r>
              <a:rPr lang="ru-RU" dirty="0">
                <a:cs typeface="Times New Roman" panose="02020603050405020304" pitchFamily="18" charset="0"/>
              </a:rPr>
              <a:t>Отчет о бюджетных обязательствах</a:t>
            </a:r>
          </a:p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  <a:t>(ф. 0503128)</a:t>
            </a:r>
          </a:p>
        </p:txBody>
      </p:sp>
      <p:cxnSp>
        <p:nvCxnSpPr>
          <p:cNvPr id="8222" name="AutoShape 14"/>
          <p:cNvCxnSpPr>
            <a:cxnSpLocks noChangeShapeType="1"/>
          </p:cNvCxnSpPr>
          <p:nvPr/>
        </p:nvCxnSpPr>
        <p:spPr bwMode="auto">
          <a:xfrm rot="10800000" flipV="1">
            <a:off x="3727221" y="2549888"/>
            <a:ext cx="719138" cy="1968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6" name="Text Box 4"/>
          <p:cNvSpPr txBox="1">
            <a:spLocks noChangeArrowheads="1"/>
          </p:cNvSpPr>
          <p:nvPr/>
        </p:nvSpPr>
        <p:spPr bwMode="auto">
          <a:xfrm>
            <a:off x="4662396" y="2421774"/>
            <a:ext cx="3744242" cy="45307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82936" tIns="41468" rIns="82936" bIns="41468">
            <a:spAutoFit/>
          </a:bodyPr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ф. 0503175</a:t>
            </a:r>
          </a:p>
        </p:txBody>
      </p:sp>
    </p:spTree>
    <p:extLst>
      <p:ext uri="{BB962C8B-B14F-4D97-AF65-F5344CB8AC3E}">
        <p14:creationId xmlns:p14="http://schemas.microsoft.com/office/powerpoint/2010/main" val="193115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8964488" cy="720080"/>
          </a:xfrm>
        </p:spPr>
        <p:txBody>
          <a:bodyPr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Аналитическая информация к форме 0503128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884368" y="1588"/>
            <a:ext cx="1051670" cy="366712"/>
          </a:xfrm>
        </p:spPr>
        <p:txBody>
          <a:bodyPr/>
          <a:lstStyle/>
          <a:p>
            <a:pPr>
              <a:defRPr/>
            </a:pPr>
            <a:r>
              <a:rPr lang="ru-RU" sz="1400" dirty="0" smtClean="0"/>
              <a:t>СЛАЙД </a:t>
            </a:r>
            <a:fld id="{CCDF69E5-509E-4D59-AF9B-AD19640FD1F2}" type="slidenum">
              <a:rPr lang="ru-RU" sz="1400" smtClean="0"/>
              <a:pPr>
                <a:defRPr/>
              </a:pPr>
              <a:t>57</a:t>
            </a:fld>
            <a:endParaRPr lang="ru-RU" sz="1400" dirty="0"/>
          </a:p>
        </p:txBody>
      </p:sp>
      <p:pic>
        <p:nvPicPr>
          <p:cNvPr id="307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7"/>
            <a:ext cx="9036496" cy="440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трелка вниз 6"/>
          <p:cNvSpPr/>
          <p:nvPr/>
        </p:nvSpPr>
        <p:spPr>
          <a:xfrm>
            <a:off x="1403648" y="1347563"/>
            <a:ext cx="1152128" cy="1224136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4256427"/>
            <a:ext cx="2376264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 11 ф. 0503128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05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8964488" cy="432048"/>
          </a:xfrm>
        </p:spPr>
        <p:txBody>
          <a:bodyPr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Аналитическая информация к форме 0503128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884368" y="1588"/>
            <a:ext cx="1051670" cy="366712"/>
          </a:xfrm>
        </p:spPr>
        <p:txBody>
          <a:bodyPr/>
          <a:lstStyle/>
          <a:p>
            <a:pPr>
              <a:defRPr/>
            </a:pPr>
            <a:r>
              <a:rPr lang="ru-RU" sz="1400" dirty="0" smtClean="0"/>
              <a:t>СЛАЙД </a:t>
            </a:r>
            <a:fld id="{CCDF69E5-509E-4D59-AF9B-AD19640FD1F2}" type="slidenum">
              <a:rPr lang="ru-RU" sz="1400" smtClean="0"/>
              <a:pPr>
                <a:defRPr/>
              </a:pPr>
              <a:t>58</a:t>
            </a:fld>
            <a:endParaRPr lang="ru-RU" sz="1400" dirty="0"/>
          </a:p>
        </p:txBody>
      </p:sp>
      <p:sp>
        <p:nvSpPr>
          <p:cNvPr id="7" name="Стрелка вниз 6"/>
          <p:cNvSpPr/>
          <p:nvPr/>
        </p:nvSpPr>
        <p:spPr>
          <a:xfrm>
            <a:off x="1195083" y="836712"/>
            <a:ext cx="1152128" cy="1224136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8856984" cy="4372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403648" y="4256427"/>
            <a:ext cx="2376264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 12 ф. 0503128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61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0405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884368" y="1588"/>
            <a:ext cx="1051670" cy="366712"/>
          </a:xfrm>
        </p:spPr>
        <p:txBody>
          <a:bodyPr/>
          <a:lstStyle/>
          <a:p>
            <a:pPr>
              <a:defRPr/>
            </a:pPr>
            <a:r>
              <a:rPr lang="ru-RU" sz="1400" dirty="0" smtClean="0"/>
              <a:t>СЛАЙД </a:t>
            </a:r>
            <a:fld id="{CCDF69E5-509E-4D59-AF9B-AD19640FD1F2}" type="slidenum">
              <a:rPr lang="ru-RU" sz="1400" smtClean="0"/>
              <a:pPr>
                <a:defRPr/>
              </a:pPr>
              <a:t>59</a:t>
            </a:fld>
            <a:endParaRPr lang="ru-RU" sz="1400" dirty="0"/>
          </a:p>
        </p:txBody>
      </p:sp>
      <p:pic>
        <p:nvPicPr>
          <p:cNvPr id="512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4516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917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7504" y="620688"/>
            <a:ext cx="9036496" cy="576064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Письмо </a:t>
            </a:r>
            <a:r>
              <a:rPr lang="ru-RU" sz="2400" b="1" dirty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Минфина России </a:t>
            </a:r>
            <a:br>
              <a:rPr lang="ru-RU" sz="2400" b="1" dirty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ru-RU" sz="2400" b="1" dirty="0">
              <a:solidFill>
                <a:srgbClr val="7030A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449094"/>
          </a:xfrm>
        </p:spPr>
        <p:txBody>
          <a:bodyPr/>
          <a:lstStyle/>
          <a:p>
            <a:endParaRPr lang="ru-RU" sz="20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109537" indent="0" algn="ctr"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 01.07.2015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№ 02-07-07/38257 </a:t>
            </a:r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" indent="0" algn="ctr">
              <a:buNone/>
            </a:pPr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537" indent="0" algn="ctr"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Дополнительные материалы к примерам размещены на официальном сайте Минфина России в разделе «Бухгалтерский учет и бухгалтерская (финансовая) отчетность государственного сектора/ Методический кабинет»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956376" y="1588"/>
            <a:ext cx="979662" cy="366712"/>
          </a:xfrm>
        </p:spPr>
        <p:txBody>
          <a:bodyPr/>
          <a:lstStyle/>
          <a:p>
            <a:pPr>
              <a:defRPr/>
            </a:pPr>
            <a:r>
              <a:rPr lang="ru-RU" sz="1400" dirty="0" smtClean="0"/>
              <a:t>СЛАЙД </a:t>
            </a:r>
            <a:fld id="{363AF4DE-32CF-4B3C-8AC2-D61D5109DEB3}" type="slidenum">
              <a:rPr lang="ru-RU" sz="1400" smtClean="0"/>
              <a:pPr>
                <a:defRPr/>
              </a:pPr>
              <a:t>6</a:t>
            </a:fld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28482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/>
          </p:cNvSpPr>
          <p:nvPr/>
        </p:nvSpPr>
        <p:spPr bwMode="auto">
          <a:xfrm>
            <a:off x="457200" y="836613"/>
            <a:ext cx="8229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1800" b="1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8197" name="TextBox 2"/>
          <p:cNvSpPr txBox="1">
            <a:spLocks noChangeArrowheads="1"/>
          </p:cNvSpPr>
          <p:nvPr/>
        </p:nvSpPr>
        <p:spPr bwMode="auto">
          <a:xfrm>
            <a:off x="755576" y="513447"/>
            <a:ext cx="770485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800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Сведения о принятых и неисполненных обязательствах (ф. 0503775)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305207"/>
              </p:ext>
            </p:extLst>
          </p:nvPr>
        </p:nvGraphicFramePr>
        <p:xfrm>
          <a:off x="251521" y="1127125"/>
          <a:ext cx="8712966" cy="3785772"/>
        </p:xfrm>
        <a:graphic>
          <a:graphicData uri="http://schemas.openxmlformats.org/drawingml/2006/table">
            <a:tbl>
              <a:tblPr/>
              <a:tblGrid>
                <a:gridCol w="2734454"/>
                <a:gridCol w="1994909"/>
                <a:gridCol w="1988694"/>
                <a:gridCol w="1994909"/>
              </a:tblGrid>
              <a:tr h="86418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Номер (код) счета</a:t>
                      </a:r>
                      <a:b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бюджетного учета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Расходные обязательства, принятые сверх утвержденного плана хозяйственной (финансовой) деятельности,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/>
                      </a:r>
                      <a:b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83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всего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из них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67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 платежам в бюджеты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 судебным решениям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1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7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7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7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7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711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0405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884368" y="1588"/>
            <a:ext cx="1051670" cy="366712"/>
          </a:xfrm>
        </p:spPr>
        <p:txBody>
          <a:bodyPr/>
          <a:lstStyle/>
          <a:p>
            <a:pPr>
              <a:defRPr/>
            </a:pPr>
            <a:r>
              <a:rPr lang="ru-RU" sz="1400" dirty="0" smtClean="0"/>
              <a:t>СЛАЙД </a:t>
            </a:r>
            <a:fld id="{CCDF69E5-509E-4D59-AF9B-AD19640FD1F2}" type="slidenum">
              <a:rPr lang="ru-RU" sz="1400" smtClean="0"/>
              <a:pPr>
                <a:defRPr/>
              </a:pPr>
              <a:t>61</a:t>
            </a:fld>
            <a:endParaRPr lang="ru-RU" sz="14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44000" cy="4963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19672" y="2996952"/>
            <a:ext cx="2520280" cy="113851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Кредитовый оборот                </a:t>
            </a:r>
            <a:endParaRPr lang="ru-RU" sz="16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ru-RU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502 07 000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2996952"/>
            <a:ext cx="2232248" cy="113851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ОБОРОТ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Дт</a:t>
            </a:r>
            <a:r>
              <a:rPr lang="ru-RU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050207000 </a:t>
            </a:r>
          </a:p>
          <a:p>
            <a:pPr>
              <a:defRPr/>
            </a:pPr>
            <a:r>
              <a:rPr lang="ru-RU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</a:t>
            </a:r>
            <a:r>
              <a:rPr lang="ru-RU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050201000</a:t>
            </a:r>
            <a:endParaRPr lang="ru-RU" sz="1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76256" y="2996952"/>
            <a:ext cx="2267745" cy="113851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Оборот</a:t>
            </a:r>
          </a:p>
          <a:p>
            <a:pPr>
              <a:defRPr/>
            </a:pPr>
            <a:r>
              <a:rPr lang="ru-RU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Дт</a:t>
            </a:r>
            <a:r>
              <a:rPr lang="ru-RU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050207000 </a:t>
            </a:r>
          </a:p>
          <a:p>
            <a:pPr>
              <a:defRPr/>
            </a:pPr>
            <a:r>
              <a:rPr lang="ru-RU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</a:t>
            </a:r>
            <a:r>
              <a:rPr lang="ru-RU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050600000 </a:t>
            </a:r>
          </a:p>
        </p:txBody>
      </p:sp>
    </p:spTree>
    <p:extLst>
      <p:ext uri="{BB962C8B-B14F-4D97-AF65-F5344CB8AC3E}">
        <p14:creationId xmlns:p14="http://schemas.microsoft.com/office/powerpoint/2010/main" val="221644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7504" y="692696"/>
            <a:ext cx="9036496" cy="72008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Сведения об исполнении бюджета ф.0503164</a:t>
            </a:r>
            <a:endParaRPr lang="ru-RU" sz="2800" b="1" dirty="0">
              <a:solidFill>
                <a:srgbClr val="7030A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812360" y="1588"/>
            <a:ext cx="1123678" cy="366712"/>
          </a:xfrm>
        </p:spPr>
        <p:txBody>
          <a:bodyPr/>
          <a:lstStyle/>
          <a:p>
            <a:pPr>
              <a:defRPr/>
            </a:pPr>
            <a:r>
              <a:rPr lang="ru-RU" sz="1400" dirty="0" smtClean="0"/>
              <a:t>СЛАЙД </a:t>
            </a:r>
            <a:fld id="{363AF4DE-32CF-4B3C-8AC2-D61D5109DEB3}" type="slidenum">
              <a:rPr lang="ru-RU" sz="1400" smtClean="0"/>
              <a:pPr>
                <a:defRPr/>
              </a:pPr>
              <a:t>62</a:t>
            </a:fld>
            <a:endParaRPr lang="ru-RU" sz="14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7"/>
            <a:ext cx="8136903" cy="5445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717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792000"/>
              </p:ext>
            </p:extLst>
          </p:nvPr>
        </p:nvGraphicFramePr>
        <p:xfrm>
          <a:off x="179510" y="1700809"/>
          <a:ext cx="8784977" cy="4758735"/>
        </p:xfrm>
        <a:graphic>
          <a:graphicData uri="http://schemas.openxmlformats.org/drawingml/2006/table">
            <a:tbl>
              <a:tblPr/>
              <a:tblGrid>
                <a:gridCol w="1545836"/>
                <a:gridCol w="509966"/>
                <a:gridCol w="1003998"/>
                <a:gridCol w="1142238"/>
                <a:gridCol w="722329"/>
                <a:gridCol w="956188"/>
                <a:gridCol w="924315"/>
                <a:gridCol w="988062"/>
                <a:gridCol w="992045"/>
              </a:tblGrid>
              <a:tr h="344011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Сведения об исполнении бюджета</a:t>
                      </a:r>
                    </a:p>
                  </a:txBody>
                  <a:tcPr marL="9524" marR="9524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40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770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бюджетной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классификации</a:t>
                      </a:r>
                    </a:p>
                  </a:txBody>
                  <a:tcPr marL="9524" marR="9524" marT="952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строки</a:t>
                      </a:r>
                    </a:p>
                  </a:txBody>
                  <a:tcPr marL="9524" marR="9524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Утвержденные бюджетные назначения (прогнозные показатели)</a:t>
                      </a:r>
                    </a:p>
                  </a:txBody>
                  <a:tcPr marL="9524" marR="9524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Доведенные бюджетные данные</a:t>
                      </a:r>
                    </a:p>
                  </a:txBody>
                  <a:tcPr marL="9524" marR="9524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Исполнено,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 исполнения</a:t>
                      </a:r>
                    </a:p>
                  </a:txBody>
                  <a:tcPr marL="9524" marR="9524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 отклонений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планового процента исполнения</a:t>
                      </a:r>
                    </a:p>
                  </a:txBody>
                  <a:tcPr marL="9524" marR="9524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320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исполнения, % 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исполнено, руб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4" marR="9524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</a:t>
                      </a:r>
                    </a:p>
                  </a:txBody>
                  <a:tcPr marL="9524" marR="9524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пояснения</a:t>
                      </a:r>
                    </a:p>
                  </a:txBody>
                  <a:tcPr marL="9524" marR="9524" marT="95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121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4" marR="9524" marT="9524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4" marR="9524" marT="952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4" marR="9524" marT="952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4" marR="9524" marT="952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4" marR="9524" marT="952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4" marR="9524" marT="952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4" marR="9524" marT="952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4" marR="9524" marT="952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4" marR="9524" marT="952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321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Расходы бюджета, всего</a:t>
                      </a:r>
                    </a:p>
                  </a:txBody>
                  <a:tcPr marL="9524" marR="9524" marT="95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45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не исполнено:</a:t>
                      </a:r>
                    </a:p>
                  </a:txBody>
                  <a:tcPr marL="85720" marR="9524" marT="95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40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5720" marR="9524" marT="95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40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5720" marR="9524" marT="95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40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85720" marR="9524" marT="95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3402" name="Rectangle 2"/>
          <p:cNvSpPr txBox="1">
            <a:spLocks noChangeArrowheads="1"/>
          </p:cNvSpPr>
          <p:nvPr/>
        </p:nvSpPr>
        <p:spPr bwMode="auto">
          <a:xfrm>
            <a:off x="323528" y="519112"/>
            <a:ext cx="828092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800" dirty="0">
                <a:latin typeface="Arial Black" panose="020B0A04020102020204" pitchFamily="34" charset="0"/>
              </a:rPr>
              <a:t>Сведения ф. </a:t>
            </a:r>
            <a:r>
              <a:rPr lang="ru-RU" altLang="ru-RU" sz="2800" dirty="0" smtClean="0">
                <a:latin typeface="Arial Black" panose="020B0A04020102020204" pitchFamily="34" charset="0"/>
              </a:rPr>
              <a:t>0503164  по </a:t>
            </a:r>
            <a:r>
              <a:rPr lang="ru-RU" altLang="ru-RU" sz="2800" dirty="0">
                <a:latin typeface="Arial Black" panose="020B0A04020102020204" pitchFamily="34" charset="0"/>
              </a:rPr>
              <a:t>расходам</a:t>
            </a:r>
          </a:p>
        </p:txBody>
      </p:sp>
      <p:sp>
        <p:nvSpPr>
          <p:cNvPr id="13403" name="AutoShape 4"/>
          <p:cNvSpPr>
            <a:spLocks noChangeArrowheads="1"/>
          </p:cNvSpPr>
          <p:nvPr/>
        </p:nvSpPr>
        <p:spPr bwMode="auto">
          <a:xfrm>
            <a:off x="611560" y="895350"/>
            <a:ext cx="4216400" cy="997927"/>
          </a:xfrm>
          <a:prstGeom prst="wedgeRoundRectCallout">
            <a:avLst>
              <a:gd name="adj1" fmla="val 22310"/>
              <a:gd name="adj2" fmla="val 164043"/>
              <a:gd name="adj3" fmla="val 16667"/>
            </a:avLst>
          </a:prstGeom>
          <a:solidFill>
            <a:srgbClr val="B9D0FF"/>
          </a:solidFill>
          <a:ln w="19050">
            <a:solidFill>
              <a:srgbClr val="001A4F"/>
            </a:solidFill>
            <a:miter lim="800000"/>
            <a:headEnd/>
            <a:tailEnd/>
          </a:ln>
        </p:spPr>
        <p:txBody>
          <a:bodyPr lIns="82936" tIns="41468" rIns="82936" bIns="41468"/>
          <a:lstStyle>
            <a:lvl1pPr defTabSz="873125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8731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873125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873125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873125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73125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Формирует РБС, ГРБС по данным главной книги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ПБС не заполняет!!!</a:t>
            </a:r>
            <a:endParaRPr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80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625467"/>
            <a:ext cx="8820472" cy="75232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latin typeface="Arial Black" panose="020B0A04020102020204" pitchFamily="34" charset="0"/>
              </a:rPr>
              <a:t>Бюджетная отчетность – Инструкция № 191н</a:t>
            </a:r>
          </a:p>
        </p:txBody>
      </p:sp>
      <p:sp>
        <p:nvSpPr>
          <p:cNvPr id="162819" name="Прямоугольник 3"/>
          <p:cNvSpPr>
            <a:spLocks noChangeArrowheads="1"/>
          </p:cNvSpPr>
          <p:nvPr/>
        </p:nvSpPr>
        <p:spPr bwMode="auto">
          <a:xfrm>
            <a:off x="827584" y="1377796"/>
            <a:ext cx="7296783" cy="4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8" rIns="82936" bIns="41468">
            <a:spAutoFit/>
          </a:bodyPr>
          <a:lstStyle/>
          <a:p>
            <a:pPr algn="ctr"/>
            <a:r>
              <a:rPr lang="ru-RU" altLang="ru-RU" sz="2200" b="1" dirty="0">
                <a:solidFill>
                  <a:srgbClr val="2D2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Пояснительная записка – Сведения (ф. 0503168)</a:t>
            </a:r>
          </a:p>
        </p:txBody>
      </p:sp>
      <p:pic>
        <p:nvPicPr>
          <p:cNvPr id="16282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362" y="2693635"/>
            <a:ext cx="8723863" cy="355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821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290" y="1922129"/>
            <a:ext cx="8722448" cy="436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2822" name="Rectangle 11"/>
          <p:cNvSpPr>
            <a:spLocks noChangeArrowheads="1"/>
          </p:cNvSpPr>
          <p:nvPr/>
        </p:nvSpPr>
        <p:spPr bwMode="auto">
          <a:xfrm>
            <a:off x="1363679" y="2158154"/>
            <a:ext cx="5582027" cy="267003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 wrap="none" lIns="82936" tIns="41468" rIns="82936" bIns="41468" anchor="ctr"/>
          <a:lstStyle/>
          <a:p>
            <a:endParaRPr lang="ru-RU" altLang="ru-RU"/>
          </a:p>
        </p:txBody>
      </p:sp>
      <p:sp>
        <p:nvSpPr>
          <p:cNvPr id="162823" name="AutoShape 47"/>
          <p:cNvSpPr>
            <a:spLocks noChangeArrowheads="1"/>
          </p:cNvSpPr>
          <p:nvPr/>
        </p:nvSpPr>
        <p:spPr bwMode="auto">
          <a:xfrm>
            <a:off x="4788024" y="2996952"/>
            <a:ext cx="3063260" cy="2208309"/>
          </a:xfrm>
          <a:prstGeom prst="wedgeRoundRectCallout">
            <a:avLst>
              <a:gd name="adj1" fmla="val -43602"/>
              <a:gd name="adj2" fmla="val -76852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/>
          <a:p>
            <a:pPr defTabSz="873997">
              <a:buFontTx/>
              <a:buChar char="-"/>
            </a:pPr>
            <a:r>
              <a:rPr lang="ru-RU" altLang="ru-RU" sz="1800" b="1" dirty="0">
                <a:solidFill>
                  <a:srgbClr val="000066"/>
                </a:solidFill>
                <a:latin typeface="Calibri" pitchFamily="34" charset="0"/>
              </a:rPr>
              <a:t>по имуществу, закрепленному в оперативное управление;</a:t>
            </a:r>
          </a:p>
          <a:p>
            <a:pPr defTabSz="873997">
              <a:buFontTx/>
              <a:buChar char="-"/>
            </a:pPr>
            <a:endParaRPr lang="ru-RU" altLang="ru-RU" sz="1800" b="1" dirty="0">
              <a:solidFill>
                <a:srgbClr val="000066"/>
              </a:solidFill>
              <a:latin typeface="Calibri" pitchFamily="34" charset="0"/>
            </a:endParaRPr>
          </a:p>
          <a:p>
            <a:pPr defTabSz="873997"/>
            <a:r>
              <a:rPr lang="ru-RU" altLang="ru-RU" sz="1800" b="1" dirty="0">
                <a:solidFill>
                  <a:srgbClr val="000066"/>
                </a:solidFill>
                <a:latin typeface="Calibri" pitchFamily="34" charset="0"/>
              </a:rPr>
              <a:t>- по имуществу, составляющему казну.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Text Box 4"/>
          <p:cNvSpPr txBox="1">
            <a:spLocks noChangeArrowheads="1"/>
          </p:cNvSpPr>
          <p:nvPr/>
        </p:nvSpPr>
        <p:spPr bwMode="auto">
          <a:xfrm>
            <a:off x="3567496" y="1805591"/>
            <a:ext cx="2746019" cy="43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8" rIns="82936" bIns="41468">
            <a:spAutoFit/>
          </a:bodyPr>
          <a:lstStyle/>
          <a:p>
            <a:pPr defTabSz="873997"/>
            <a:r>
              <a:rPr lang="ru-RU" altLang="ru-RU" sz="2300" b="1" dirty="0">
                <a:latin typeface="Arial" panose="020B0604020202020204" pitchFamily="34" charset="0"/>
                <a:cs typeface="Arial" panose="020B0604020202020204" pitchFamily="34" charset="0"/>
              </a:rPr>
              <a:t>Отчет ф. 0503168 </a:t>
            </a:r>
          </a:p>
        </p:txBody>
      </p:sp>
      <p:sp>
        <p:nvSpPr>
          <p:cNvPr id="163843" name="Text Box 5"/>
          <p:cNvSpPr txBox="1">
            <a:spLocks noChangeArrowheads="1"/>
          </p:cNvSpPr>
          <p:nvPr/>
        </p:nvSpPr>
        <p:spPr bwMode="auto">
          <a:xfrm>
            <a:off x="1115616" y="2808697"/>
            <a:ext cx="3744415" cy="1176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8" rIns="82936" bIns="41468">
            <a:spAutoFit/>
          </a:bodyPr>
          <a:lstStyle/>
          <a:p>
            <a:pPr defTabSz="873997"/>
            <a:r>
              <a:rPr lang="ru-RU" altLang="ru-RU" sz="2300" b="1" dirty="0">
                <a:latin typeface="Arial" panose="020B0604020202020204" pitchFamily="34" charset="0"/>
                <a:cs typeface="Arial" panose="020B0604020202020204" pitchFamily="34" charset="0"/>
              </a:rPr>
              <a:t>Отчет ф. 0503168</a:t>
            </a:r>
          </a:p>
          <a:p>
            <a:pPr defTabSz="873997"/>
            <a:r>
              <a:rPr lang="ru-RU" altLang="ru-RU" sz="23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23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исключением </a:t>
            </a:r>
          </a:p>
          <a:p>
            <a:pPr defTabSz="873997"/>
            <a:r>
              <a:rPr lang="ru-RU" altLang="ru-RU" sz="23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имущества казны</a:t>
            </a:r>
            <a:r>
              <a:rPr lang="ru-RU" altLang="ru-RU" sz="23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63844" name="Text Box 6"/>
          <p:cNvSpPr txBox="1">
            <a:spLocks noChangeArrowheads="1"/>
          </p:cNvSpPr>
          <p:nvPr/>
        </p:nvSpPr>
        <p:spPr bwMode="auto">
          <a:xfrm>
            <a:off x="5220072" y="2808697"/>
            <a:ext cx="3456384" cy="822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8" rIns="82936" bIns="41468">
            <a:spAutoFit/>
          </a:bodyPr>
          <a:lstStyle/>
          <a:p>
            <a:pPr defTabSz="873997"/>
            <a:r>
              <a:rPr lang="ru-RU" altLang="ru-RU" sz="2300" b="1" dirty="0">
                <a:latin typeface="Arial" panose="020B0604020202020204" pitchFamily="34" charset="0"/>
                <a:cs typeface="Arial" panose="020B0604020202020204" pitchFamily="34" charset="0"/>
              </a:rPr>
              <a:t>Отчет ф. 0503168</a:t>
            </a:r>
          </a:p>
          <a:p>
            <a:pPr defTabSz="873997"/>
            <a:r>
              <a:rPr lang="ru-RU" altLang="ru-RU" sz="23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23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имущество казны</a:t>
            </a:r>
            <a:r>
              <a:rPr lang="ru-RU" altLang="ru-RU" sz="23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63845" name="Text Box 7"/>
          <p:cNvSpPr txBox="1">
            <a:spLocks noChangeArrowheads="1"/>
          </p:cNvSpPr>
          <p:nvPr/>
        </p:nvSpPr>
        <p:spPr bwMode="auto">
          <a:xfrm>
            <a:off x="932658" y="4481524"/>
            <a:ext cx="1457590" cy="43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8" rIns="82936" bIns="41468">
            <a:spAutoFit/>
          </a:bodyPr>
          <a:lstStyle/>
          <a:p>
            <a:pPr defTabSz="873997"/>
            <a:r>
              <a:rPr lang="ru-RU" altLang="ru-RU" sz="2300" b="1" dirty="0">
                <a:latin typeface="Arial" panose="020B0604020202020204" pitchFamily="34" charset="0"/>
                <a:cs typeface="Arial" panose="020B0604020202020204" pitchFamily="34" charset="0"/>
              </a:rPr>
              <a:t>Раздел </a:t>
            </a:r>
            <a:r>
              <a:rPr lang="ru-RU" altLang="ru-RU" sz="2300" b="1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63846" name="Text Box 8"/>
          <p:cNvSpPr txBox="1">
            <a:spLocks noChangeArrowheads="1"/>
          </p:cNvSpPr>
          <p:nvPr/>
        </p:nvSpPr>
        <p:spPr bwMode="auto">
          <a:xfrm>
            <a:off x="919927" y="5064211"/>
            <a:ext cx="1457590" cy="43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8" rIns="82936" bIns="41468">
            <a:spAutoFit/>
          </a:bodyPr>
          <a:lstStyle/>
          <a:p>
            <a:pPr defTabSz="873997"/>
            <a:r>
              <a:rPr lang="ru-RU" altLang="ru-RU" sz="2300" b="1" dirty="0">
                <a:latin typeface="Arial" panose="020B0604020202020204" pitchFamily="34" charset="0"/>
                <a:cs typeface="Arial" panose="020B0604020202020204" pitchFamily="34" charset="0"/>
              </a:rPr>
              <a:t>Раздел 3</a:t>
            </a:r>
          </a:p>
        </p:txBody>
      </p:sp>
      <p:sp>
        <p:nvSpPr>
          <p:cNvPr id="163847" name="Text Box 9"/>
          <p:cNvSpPr txBox="1">
            <a:spLocks noChangeArrowheads="1"/>
          </p:cNvSpPr>
          <p:nvPr/>
        </p:nvSpPr>
        <p:spPr bwMode="auto">
          <a:xfrm>
            <a:off x="4941645" y="4481524"/>
            <a:ext cx="1457590" cy="43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8" rIns="82936" bIns="41468">
            <a:spAutoFit/>
          </a:bodyPr>
          <a:lstStyle/>
          <a:p>
            <a:pPr defTabSz="873997"/>
            <a:r>
              <a:rPr lang="ru-RU" altLang="ru-RU" sz="2300" b="1" dirty="0">
                <a:latin typeface="Arial" panose="020B0604020202020204" pitchFamily="34" charset="0"/>
                <a:cs typeface="Arial" panose="020B0604020202020204" pitchFamily="34" charset="0"/>
              </a:rPr>
              <a:t>Раздел </a:t>
            </a:r>
            <a:r>
              <a:rPr lang="ru-RU" altLang="ru-RU" sz="2300" b="1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63848" name="Text Box 10"/>
          <p:cNvSpPr txBox="1">
            <a:spLocks noChangeArrowheads="1"/>
          </p:cNvSpPr>
          <p:nvPr/>
        </p:nvSpPr>
        <p:spPr bwMode="auto">
          <a:xfrm>
            <a:off x="4928915" y="5064211"/>
            <a:ext cx="1457590" cy="43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36" tIns="41468" rIns="82936" bIns="41468">
            <a:spAutoFit/>
          </a:bodyPr>
          <a:lstStyle/>
          <a:p>
            <a:pPr defTabSz="873997"/>
            <a:r>
              <a:rPr lang="ru-RU" altLang="ru-RU" sz="2300" b="1" dirty="0">
                <a:latin typeface="Arial" panose="020B0604020202020204" pitchFamily="34" charset="0"/>
                <a:cs typeface="Arial" panose="020B0604020202020204" pitchFamily="34" charset="0"/>
              </a:rPr>
              <a:t>Раздел 3</a:t>
            </a:r>
          </a:p>
        </p:txBody>
      </p:sp>
      <p:cxnSp>
        <p:nvCxnSpPr>
          <p:cNvPr id="163849" name="AutoShape 11"/>
          <p:cNvCxnSpPr>
            <a:cxnSpLocks noChangeShapeType="1"/>
            <a:stCxn id="163842" idx="1"/>
            <a:endCxn id="163843" idx="0"/>
          </p:cNvCxnSpPr>
          <p:nvPr/>
        </p:nvCxnSpPr>
        <p:spPr bwMode="auto">
          <a:xfrm rot="10800000" flipV="1">
            <a:off x="2987824" y="2024435"/>
            <a:ext cx="579672" cy="784261"/>
          </a:xfrm>
          <a:prstGeom prst="bentConnector2">
            <a:avLst/>
          </a:prstGeom>
          <a:noFill/>
          <a:ln w="19050">
            <a:solidFill>
              <a:srgbClr val="000080"/>
            </a:solidFill>
            <a:miter lim="800000"/>
            <a:headEnd/>
            <a:tailEnd type="triangle" w="med" len="med"/>
          </a:ln>
        </p:spPr>
      </p:cxnSp>
      <p:cxnSp>
        <p:nvCxnSpPr>
          <p:cNvPr id="163850" name="AutoShape 12"/>
          <p:cNvCxnSpPr>
            <a:cxnSpLocks noChangeShapeType="1"/>
            <a:stCxn id="163843" idx="2"/>
            <a:endCxn id="163845" idx="3"/>
          </p:cNvCxnSpPr>
          <p:nvPr/>
        </p:nvCxnSpPr>
        <p:spPr bwMode="auto">
          <a:xfrm rot="5400000">
            <a:off x="2331377" y="4043921"/>
            <a:ext cx="715319" cy="597576"/>
          </a:xfrm>
          <a:prstGeom prst="bentConnector2">
            <a:avLst/>
          </a:prstGeom>
          <a:noFill/>
          <a:ln w="19050">
            <a:solidFill>
              <a:srgbClr val="000080"/>
            </a:solidFill>
            <a:miter lim="800000"/>
            <a:headEnd/>
            <a:tailEnd type="triangle" w="med" len="med"/>
          </a:ln>
        </p:spPr>
      </p:cxnSp>
      <p:cxnSp>
        <p:nvCxnSpPr>
          <p:cNvPr id="163851" name="AutoShape 13"/>
          <p:cNvCxnSpPr>
            <a:cxnSpLocks noChangeShapeType="1"/>
            <a:stCxn id="163843" idx="2"/>
            <a:endCxn id="163846" idx="3"/>
          </p:cNvCxnSpPr>
          <p:nvPr/>
        </p:nvCxnSpPr>
        <p:spPr bwMode="auto">
          <a:xfrm rot="5400000">
            <a:off x="2033668" y="4328900"/>
            <a:ext cx="1298006" cy="610307"/>
          </a:xfrm>
          <a:prstGeom prst="bentConnector2">
            <a:avLst/>
          </a:prstGeom>
          <a:noFill/>
          <a:ln w="19050">
            <a:solidFill>
              <a:srgbClr val="000080"/>
            </a:solidFill>
            <a:miter lim="800000"/>
            <a:headEnd/>
            <a:tailEnd type="triangle" w="med" len="med"/>
          </a:ln>
        </p:spPr>
      </p:cxnSp>
      <p:cxnSp>
        <p:nvCxnSpPr>
          <p:cNvPr id="163852" name="AutoShape 14"/>
          <p:cNvCxnSpPr>
            <a:cxnSpLocks noChangeShapeType="1"/>
            <a:stCxn id="163842" idx="3"/>
            <a:endCxn id="163844" idx="0"/>
          </p:cNvCxnSpPr>
          <p:nvPr/>
        </p:nvCxnSpPr>
        <p:spPr bwMode="auto">
          <a:xfrm>
            <a:off x="6313515" y="2024436"/>
            <a:ext cx="634749" cy="784261"/>
          </a:xfrm>
          <a:prstGeom prst="bentConnector2">
            <a:avLst/>
          </a:prstGeom>
          <a:noFill/>
          <a:ln w="19050">
            <a:solidFill>
              <a:srgbClr val="000080"/>
            </a:solidFill>
            <a:miter lim="800000"/>
            <a:headEnd/>
            <a:tailEnd type="triangle" w="med" len="med"/>
          </a:ln>
        </p:spPr>
      </p:cxnSp>
      <p:cxnSp>
        <p:nvCxnSpPr>
          <p:cNvPr id="163853" name="AutoShape 15"/>
          <p:cNvCxnSpPr>
            <a:cxnSpLocks noChangeShapeType="1"/>
            <a:stCxn id="163844" idx="2"/>
            <a:endCxn id="163847" idx="3"/>
          </p:cNvCxnSpPr>
          <p:nvPr/>
        </p:nvCxnSpPr>
        <p:spPr bwMode="auto">
          <a:xfrm rot="5400000">
            <a:off x="6139119" y="3891224"/>
            <a:ext cx="1069262" cy="549029"/>
          </a:xfrm>
          <a:prstGeom prst="bentConnector2">
            <a:avLst/>
          </a:prstGeom>
          <a:noFill/>
          <a:ln w="19050">
            <a:solidFill>
              <a:srgbClr val="000080"/>
            </a:solidFill>
            <a:miter lim="800000"/>
            <a:headEnd/>
            <a:tailEnd type="triangle" w="med" len="med"/>
          </a:ln>
        </p:spPr>
      </p:cxnSp>
      <p:cxnSp>
        <p:nvCxnSpPr>
          <p:cNvPr id="163854" name="AutoShape 16"/>
          <p:cNvCxnSpPr>
            <a:cxnSpLocks noChangeShapeType="1"/>
            <a:stCxn id="163844" idx="2"/>
            <a:endCxn id="163848" idx="3"/>
          </p:cNvCxnSpPr>
          <p:nvPr/>
        </p:nvCxnSpPr>
        <p:spPr bwMode="auto">
          <a:xfrm rot="5400000">
            <a:off x="5841411" y="4176202"/>
            <a:ext cx="1651949" cy="561759"/>
          </a:xfrm>
          <a:prstGeom prst="bentConnector2">
            <a:avLst/>
          </a:prstGeom>
          <a:noFill/>
          <a:ln w="19050">
            <a:solidFill>
              <a:srgbClr val="000080"/>
            </a:solidFill>
            <a:miter lim="800000"/>
            <a:headEnd/>
            <a:tailEnd type="triangle" w="med" len="med"/>
          </a:ln>
        </p:spPr>
      </p:cxnSp>
      <p:sp>
        <p:nvSpPr>
          <p:cNvPr id="163855" name="Rectangle 2"/>
          <p:cNvSpPr>
            <a:spLocks noChangeArrowheads="1"/>
          </p:cNvSpPr>
          <p:nvPr/>
        </p:nvSpPr>
        <p:spPr bwMode="auto">
          <a:xfrm>
            <a:off x="1115616" y="413044"/>
            <a:ext cx="8039908" cy="75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44" tIns="43623" rIns="87244" bIns="43623" anchor="ctr"/>
          <a:lstStyle/>
          <a:p>
            <a:pPr defTabSz="873997">
              <a:lnSpc>
                <a:spcPct val="80000"/>
              </a:lnSpc>
            </a:pPr>
            <a:r>
              <a:rPr lang="ru-RU" altLang="ru-RU" b="1" dirty="0">
                <a:solidFill>
                  <a:schemeClr val="tx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Бюджетная отчетность – Инструкция № 191н</a:t>
            </a:r>
          </a:p>
        </p:txBody>
      </p:sp>
      <p:sp>
        <p:nvSpPr>
          <p:cNvPr id="163856" name="Прямоугольник 3"/>
          <p:cNvSpPr>
            <a:spLocks noChangeArrowheads="1"/>
          </p:cNvSpPr>
          <p:nvPr/>
        </p:nvSpPr>
        <p:spPr bwMode="auto">
          <a:xfrm>
            <a:off x="1877181" y="1361756"/>
            <a:ext cx="6672686" cy="424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36" tIns="41468" rIns="82936" bIns="41468">
            <a:spAutoFit/>
          </a:bodyPr>
          <a:lstStyle/>
          <a:p>
            <a:pPr algn="ctr"/>
            <a:r>
              <a:rPr lang="ru-RU" altLang="ru-RU" sz="2200" b="1" dirty="0" smtClean="0">
                <a:solidFill>
                  <a:srgbClr val="2D2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 </a:t>
            </a:r>
            <a:r>
              <a:rPr lang="ru-RU" altLang="ru-RU" sz="2200" b="1" dirty="0">
                <a:solidFill>
                  <a:srgbClr val="2D2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(ф. 0503168</a:t>
            </a:r>
            <a:r>
              <a:rPr lang="ru-RU" altLang="ru-RU" sz="2200" b="1" dirty="0" smtClean="0">
                <a:solidFill>
                  <a:srgbClr val="2D2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– 2 формы</a:t>
            </a:r>
            <a:endParaRPr lang="ru-RU" altLang="ru-RU" sz="2200" b="1" dirty="0">
              <a:solidFill>
                <a:srgbClr val="2D2D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404664"/>
            <a:ext cx="9057184" cy="912811"/>
          </a:xfrm>
        </p:spPr>
        <p:txBody>
          <a:bodyPr/>
          <a:lstStyle/>
          <a:p>
            <a:pPr algn="ctr"/>
            <a:r>
              <a:rPr lang="ru-RU" sz="2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Сведения</a:t>
            </a:r>
            <a:r>
              <a:rPr lang="ru-RU" sz="2000" dirty="0"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о движении нефинансовых активов ф.0503168, 0503768</a:t>
            </a:r>
            <a:endParaRPr lang="ru-RU" sz="2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4294967295"/>
          </p:nvPr>
        </p:nvSpPr>
        <p:spPr>
          <a:xfrm>
            <a:off x="3" y="6080125"/>
            <a:ext cx="960438" cy="457200"/>
          </a:xfrm>
        </p:spPr>
        <p:txBody>
          <a:bodyPr/>
          <a:lstStyle/>
          <a:p>
            <a:pPr>
              <a:defRPr/>
            </a:pPr>
            <a:fld id="{15596F4E-A169-4CFC-855C-2E3F12614297}" type="datetime1">
              <a:rPr lang="ru-RU">
                <a:solidFill>
                  <a:prstClr val="white"/>
                </a:solidFill>
              </a:rPr>
              <a:pPr>
                <a:defRPr/>
              </a:pPr>
              <a:t>04.02.2016</a:t>
            </a:fld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6524066"/>
              </p:ext>
            </p:extLst>
          </p:nvPr>
        </p:nvGraphicFramePr>
        <p:xfrm>
          <a:off x="107505" y="1412777"/>
          <a:ext cx="9036494" cy="3703736"/>
        </p:xfrm>
        <a:graphic>
          <a:graphicData uri="http://schemas.openxmlformats.org/drawingml/2006/table">
            <a:tbl>
              <a:tblPr/>
              <a:tblGrid>
                <a:gridCol w="1161836"/>
                <a:gridCol w="1635174"/>
                <a:gridCol w="1785782"/>
                <a:gridCol w="1140321"/>
                <a:gridCol w="1699721"/>
                <a:gridCol w="1613660"/>
              </a:tblGrid>
              <a:tr h="825833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Times New Roman"/>
                        </a:rPr>
                        <a:t>Поступление</a:t>
                      </a:r>
                      <a:br>
                        <a:rPr lang="ru-RU" sz="20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2000" b="0" i="0" u="none" strike="noStrike" dirty="0">
                          <a:effectLst/>
                          <a:latin typeface="Times New Roman"/>
                        </a:rPr>
                        <a:t>(увеличение)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Times New Roman"/>
                        </a:rPr>
                        <a:t>Выбытие</a:t>
                      </a:r>
                      <a:br>
                        <a:rPr lang="ru-RU" sz="20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2000" b="0" i="0" u="none" strike="noStrike">
                          <a:effectLst/>
                          <a:latin typeface="Times New Roman"/>
                        </a:rPr>
                        <a:t>(уменьшение)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5429">
                <a:tc rowSpan="2">
                  <a:txBody>
                    <a:bodyPr/>
                    <a:lstStyle/>
                    <a:p>
                      <a:pPr algn="ctr" fontAlgn="ctr"/>
                      <a:r>
                        <a:rPr kumimoji="0" lang="ru-RU" sz="2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Times New Roman"/>
                        </a:rPr>
                        <a:t>из них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Times New Roman"/>
                        </a:rPr>
                        <a:t>из них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27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Times New Roman"/>
                        </a:rPr>
                        <a:t>получено безвозмездно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Times New Roman"/>
                        </a:rPr>
                        <a:t>оприходовано неучтенных (восстановлено в учете)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Times New Roman"/>
                        </a:rPr>
                        <a:t>передано безвозмездно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Times New Roman"/>
                        </a:rPr>
                        <a:t>в результате недостач, хищений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5429">
                <a:tc>
                  <a:txBody>
                    <a:bodyPr/>
                    <a:lstStyle/>
                    <a:p>
                      <a:pPr algn="ctr" fontAlgn="t"/>
                      <a:r>
                        <a:rPr kumimoji="0" lang="ru-RU" sz="2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0" i="0" u="none" strike="noStrike" dirty="0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0" i="0" u="none" strike="noStrike"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0" i="0" u="none" strike="noStrike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0" i="0" u="none" strike="noStrike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0" i="0" u="none" strike="noStrike" dirty="0"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138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435104"/>
            <a:ext cx="8901652" cy="75232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Бюджетная отчетность – Инструкция № 191н</a:t>
            </a:r>
          </a:p>
        </p:txBody>
      </p:sp>
      <p:sp>
        <p:nvSpPr>
          <p:cNvPr id="164867" name="Прямоугольник 3"/>
          <p:cNvSpPr>
            <a:spLocks noChangeArrowheads="1"/>
          </p:cNvSpPr>
          <p:nvPr/>
        </p:nvSpPr>
        <p:spPr bwMode="auto">
          <a:xfrm>
            <a:off x="971600" y="976283"/>
            <a:ext cx="7362243" cy="76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8" rIns="82936" bIns="41468">
            <a:spAutoFit/>
          </a:bodyPr>
          <a:lstStyle/>
          <a:p>
            <a:pPr algn="ctr"/>
            <a:r>
              <a:rPr lang="ru-RU" altLang="ru-RU" sz="2200" b="1" dirty="0">
                <a:solidFill>
                  <a:srgbClr val="2D2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Пояснительная записка – Сведения (ф. </a:t>
            </a:r>
            <a:r>
              <a:rPr lang="ru-RU" altLang="ru-RU" sz="2200" b="1" dirty="0" smtClean="0">
                <a:solidFill>
                  <a:srgbClr val="2D2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0503168, 0503768)</a:t>
            </a:r>
            <a:endParaRPr lang="ru-RU" altLang="ru-RU" sz="2200" b="1" dirty="0">
              <a:solidFill>
                <a:srgbClr val="2D2D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48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362" y="1354194"/>
            <a:ext cx="8723863" cy="355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869" name="Rectangle 5"/>
          <p:cNvSpPr>
            <a:spLocks noChangeArrowheads="1"/>
          </p:cNvSpPr>
          <p:nvPr/>
        </p:nvSpPr>
        <p:spPr bwMode="auto">
          <a:xfrm>
            <a:off x="4572000" y="2023914"/>
            <a:ext cx="1667819" cy="802485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 wrap="none" lIns="82936" tIns="41468" rIns="82936" bIns="41468" anchor="ctr"/>
          <a:lstStyle/>
          <a:p>
            <a:endParaRPr lang="ru-RU" altLang="ru-RU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870" name="AutoShape 47"/>
          <p:cNvSpPr>
            <a:spLocks noChangeArrowheads="1"/>
          </p:cNvSpPr>
          <p:nvPr/>
        </p:nvSpPr>
        <p:spPr bwMode="auto">
          <a:xfrm>
            <a:off x="2711797" y="3361881"/>
            <a:ext cx="2117662" cy="1004581"/>
          </a:xfrm>
          <a:prstGeom prst="wedgeRoundRectCallout">
            <a:avLst>
              <a:gd name="adj1" fmla="val 56815"/>
              <a:gd name="adj2" fmla="val -101981"/>
              <a:gd name="adj3" fmla="val 16667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/>
          <a:p>
            <a:pPr defTabSz="873997"/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1 401 10 180</a:t>
            </a:r>
          </a:p>
          <a:p>
            <a:pPr defTabSz="873997"/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1 401 10 151</a:t>
            </a:r>
          </a:p>
          <a:p>
            <a:pPr defTabSz="873997"/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???????????</a:t>
            </a:r>
            <a:endParaRPr lang="ru-RU" altLang="ru-RU" sz="18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871" name="AutoShape 47"/>
          <p:cNvSpPr>
            <a:spLocks noChangeArrowheads="1"/>
          </p:cNvSpPr>
          <p:nvPr/>
        </p:nvSpPr>
        <p:spPr bwMode="auto">
          <a:xfrm>
            <a:off x="5599002" y="3360405"/>
            <a:ext cx="2501390" cy="1004582"/>
          </a:xfrm>
          <a:prstGeom prst="wedgeRoundRectCallout">
            <a:avLst>
              <a:gd name="adj1" fmla="val -38310"/>
              <a:gd name="adj2" fmla="val -105505"/>
              <a:gd name="adj3" fmla="val 16667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/>
          <a:p>
            <a:pPr defTabSz="873997"/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Оприходовано неучтенного ранее</a:t>
            </a:r>
            <a:endParaRPr lang="ru-RU" altLang="ru-RU" sz="180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872" name="Rectangle 4"/>
          <p:cNvSpPr>
            <a:spLocks noChangeArrowheads="1"/>
          </p:cNvSpPr>
          <p:nvPr/>
        </p:nvSpPr>
        <p:spPr bwMode="auto">
          <a:xfrm>
            <a:off x="465406" y="5502331"/>
            <a:ext cx="8230166" cy="93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44" tIns="43623" rIns="87244" bIns="43623"/>
          <a:lstStyle/>
          <a:p>
            <a:pPr marL="326849" indent="-326849" defTabSz="873997">
              <a:spcBef>
                <a:spcPct val="20000"/>
              </a:spcBef>
            </a:pPr>
            <a:r>
              <a:rPr lang="ru-RU" altLang="ru-RU" sz="230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Операции по внутреннему перемещению объектов НФА в показатели Сведений (ф. 0503168) не включаются</a:t>
            </a:r>
          </a:p>
        </p:txBody>
      </p:sp>
      <p:sp>
        <p:nvSpPr>
          <p:cNvPr id="9" name="AutoShape 47"/>
          <p:cNvSpPr>
            <a:spLocks noChangeArrowheads="1"/>
          </p:cNvSpPr>
          <p:nvPr/>
        </p:nvSpPr>
        <p:spPr bwMode="auto">
          <a:xfrm>
            <a:off x="2699792" y="3356992"/>
            <a:ext cx="2117662" cy="1004581"/>
          </a:xfrm>
          <a:prstGeom prst="wedgeRoundRectCallout">
            <a:avLst>
              <a:gd name="adj1" fmla="val 56815"/>
              <a:gd name="adj2" fmla="val -101981"/>
              <a:gd name="adj3" fmla="val 16667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/>
          <a:p>
            <a:pPr defTabSz="873997"/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1 401 10 180</a:t>
            </a:r>
          </a:p>
          <a:p>
            <a:pPr defTabSz="873997"/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1 401 10 </a:t>
            </a:r>
            <a:r>
              <a:rPr lang="ru-RU" altLang="ru-RU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151</a:t>
            </a:r>
            <a:endParaRPr lang="ru-RU" altLang="ru-RU" sz="1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7504" y="620688"/>
            <a:ext cx="9036496" cy="936104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Изменения на 2016</a:t>
            </a:r>
            <a:endParaRPr lang="ru-RU" sz="54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79512" y="1628800"/>
            <a:ext cx="8712968" cy="4945038"/>
          </a:xfrm>
        </p:spPr>
        <p:txBody>
          <a:bodyPr/>
          <a:lstStyle/>
          <a:p>
            <a:endParaRPr lang="ru-RU" sz="20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ru-RU" altLang="ru-RU" sz="5400" dirty="0" smtClean="0">
                <a:solidFill>
                  <a:srgbClr val="2D2D8A"/>
                </a:solidFill>
                <a:latin typeface="Arial" pitchFamily="34" charset="0"/>
                <a:cs typeface="Arial" pitchFamily="34" charset="0"/>
              </a:rPr>
              <a:t>Федеральный закон</a:t>
            </a:r>
          </a:p>
          <a:p>
            <a:pPr algn="ctr">
              <a:buNone/>
            </a:pPr>
            <a:r>
              <a:rPr lang="ru-RU" altLang="ru-RU" sz="5400" dirty="0" smtClean="0">
                <a:solidFill>
                  <a:srgbClr val="2D2D8A"/>
                </a:solidFill>
                <a:latin typeface="Arial" pitchFamily="34" charset="0"/>
                <a:cs typeface="Arial" pitchFamily="34" charset="0"/>
              </a:rPr>
              <a:t> № 383-ФЗ от 29.11.2014</a:t>
            </a:r>
            <a:endParaRPr lang="ru-RU" altLang="ru-RU" sz="5400" dirty="0">
              <a:solidFill>
                <a:srgbClr val="2D2D8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956376" y="1588"/>
            <a:ext cx="979662" cy="366712"/>
          </a:xfrm>
        </p:spPr>
        <p:txBody>
          <a:bodyPr/>
          <a:lstStyle/>
          <a:p>
            <a:pPr>
              <a:defRPr/>
            </a:pPr>
            <a:r>
              <a:rPr lang="ru-RU" sz="1400" dirty="0" smtClean="0"/>
              <a:t>СЛАЙД </a:t>
            </a:r>
            <a:fld id="{363AF4DE-32CF-4B3C-8AC2-D61D5109DEB3}" type="slidenum">
              <a:rPr lang="ru-RU" sz="1400" smtClean="0"/>
              <a:pPr>
                <a:defRPr/>
              </a:pPr>
              <a:t>68</a:t>
            </a:fld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4349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504056"/>
          </a:xfrm>
        </p:spPr>
        <p:txBody>
          <a:bodyPr/>
          <a:lstStyle/>
          <a:p>
            <a:r>
              <a:rPr lang="ru-RU" sz="26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ф.0503152, 0503317,0503320,0503321, 050323</a:t>
            </a:r>
            <a:endParaRPr lang="ru-RU" sz="26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449094"/>
          </a:xfrm>
        </p:spPr>
        <p:txBody>
          <a:bodyPr/>
          <a:lstStyle/>
          <a:p>
            <a:pPr marL="109537" indent="0" algn="ctr">
              <a:buNone/>
            </a:pP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дополняем графами:</a:t>
            </a:r>
          </a:p>
          <a:p>
            <a:pPr marL="109537" indent="0" algn="ctr">
              <a:buNone/>
            </a:pPr>
            <a:endParaRPr lang="ru-RU" b="1" dirty="0" smtClean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109537" indent="0" algn="ctr">
              <a:buNone/>
            </a:pP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- городских </a:t>
            </a: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округов с внутригородским </a:t>
            </a: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делением</a:t>
            </a:r>
          </a:p>
          <a:p>
            <a:pPr marL="109537" indent="0" algn="ctr">
              <a:buNone/>
            </a:pP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- внутригородских </a:t>
            </a: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районов городских округов с внутригородским </a:t>
            </a: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делением</a:t>
            </a:r>
          </a:p>
          <a:p>
            <a:pPr marL="109537" indent="0" algn="ctr">
              <a:buNone/>
            </a:pP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- бюджеты </a:t>
            </a: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городских </a:t>
            </a: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поселений</a:t>
            </a:r>
          </a:p>
          <a:p>
            <a:pPr algn="ctr">
              <a:buFontTx/>
              <a:buChar char="-"/>
            </a:pP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бюджеты </a:t>
            </a: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сельских </a:t>
            </a: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поселений</a:t>
            </a:r>
          </a:p>
          <a:p>
            <a:pPr algn="ctr">
              <a:buFontTx/>
              <a:buChar char="-"/>
            </a:pPr>
            <a:endParaRPr lang="ru-RU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109537" indent="0" algn="ctr">
              <a:buNone/>
            </a:pPr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Форму 0503161 дополняем аналогичными строками</a:t>
            </a:r>
          </a:p>
          <a:p>
            <a:pPr marL="109537" indent="0" algn="ctr">
              <a:buNone/>
            </a:pPr>
            <a:endParaRPr lang="ru-RU" b="1" dirty="0" smtClean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956376" y="1588"/>
            <a:ext cx="979662" cy="366712"/>
          </a:xfrm>
        </p:spPr>
        <p:txBody>
          <a:bodyPr/>
          <a:lstStyle/>
          <a:p>
            <a:pPr>
              <a:defRPr/>
            </a:pPr>
            <a:r>
              <a:rPr lang="ru-RU" sz="1400" dirty="0" smtClean="0"/>
              <a:t>СЛАЙД </a:t>
            </a:r>
            <a:fld id="{363AF4DE-32CF-4B3C-8AC2-D61D5109DEB3}" type="slidenum">
              <a:rPr lang="ru-RU" sz="1400" smtClean="0"/>
              <a:pPr>
                <a:defRPr/>
              </a:pPr>
              <a:t>69</a:t>
            </a:fld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07015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1445096"/>
          </a:xfrm>
        </p:spPr>
        <p:txBody>
          <a:bodyPr/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совместное письмо МФ и ФК </a:t>
            </a:r>
            <a:br>
              <a:rPr lang="ru-RU" sz="3200" dirty="0" smtClean="0">
                <a:latin typeface="Arial Black" panose="020B0A04020102020204" pitchFamily="34" charset="0"/>
              </a:rPr>
            </a:br>
            <a:r>
              <a:rPr lang="ru-RU" sz="3200" dirty="0" smtClean="0">
                <a:latin typeface="Arial Black" panose="020B0A04020102020204" pitchFamily="34" charset="0"/>
              </a:rPr>
              <a:t>от 30.12.2015 № 02-07-07/77754 и</a:t>
            </a:r>
            <a:br>
              <a:rPr lang="ru-RU" sz="3200" dirty="0" smtClean="0">
                <a:latin typeface="Arial Black" panose="020B0A04020102020204" pitchFamily="34" charset="0"/>
              </a:rPr>
            </a:br>
            <a:r>
              <a:rPr lang="ru-RU" sz="3200" dirty="0" smtClean="0">
                <a:latin typeface="Arial Black" panose="020B0A04020102020204" pitchFamily="34" charset="0"/>
              </a:rPr>
              <a:t> 07-04-05/02-919 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79291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 особенностях составления и представления годовой бюджетной отчетности и сводной бухгалтерской отчетности государственных бюджетных и автономных учреждений главными администраторами средств федерального бюджета за 2015 год</a:t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СЛАЙД</a:t>
            </a:r>
            <a:r>
              <a:rPr lang="ru-RU" sz="1400" smtClean="0"/>
              <a:t> </a:t>
            </a:r>
            <a:fld id="{CCDF69E5-509E-4D59-AF9B-AD19640FD1F2}" type="slidenum">
              <a:rPr lang="ru-RU" sz="1400" smtClean="0"/>
              <a:pPr>
                <a:defRPr/>
              </a:pPr>
              <a:t>7</a:t>
            </a:fld>
            <a:endParaRPr lang="ru-RU" sz="140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504056"/>
          </a:xfrm>
        </p:spPr>
        <p:txBody>
          <a:bodyPr/>
          <a:lstStyle/>
          <a:p>
            <a:r>
              <a:rPr lang="ru-RU" sz="26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ф.0503152, 0503317,0503320,0503321, 050323</a:t>
            </a:r>
            <a:endParaRPr lang="ru-RU" sz="26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956376" y="1588"/>
            <a:ext cx="979662" cy="366712"/>
          </a:xfrm>
        </p:spPr>
        <p:txBody>
          <a:bodyPr/>
          <a:lstStyle/>
          <a:p>
            <a:pPr>
              <a:defRPr/>
            </a:pPr>
            <a:r>
              <a:rPr lang="ru-RU" sz="1400" dirty="0" smtClean="0"/>
              <a:t>СЛАЙД </a:t>
            </a:r>
            <a:fld id="{363AF4DE-32CF-4B3C-8AC2-D61D5109DEB3}" type="slidenum">
              <a:rPr lang="ru-RU" sz="1400" smtClean="0"/>
              <a:pPr>
                <a:defRPr/>
              </a:pPr>
              <a:t>70</a:t>
            </a:fld>
            <a:endParaRPr lang="ru-RU" sz="1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47" y="1772816"/>
            <a:ext cx="9036496" cy="2308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6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504056"/>
          </a:xfrm>
        </p:spPr>
        <p:txBody>
          <a:bodyPr/>
          <a:lstStyle/>
          <a:p>
            <a:r>
              <a:rPr lang="ru-RU" sz="26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ф.0503152, 0503317,0503320,0503321, 050323</a:t>
            </a:r>
            <a:endParaRPr lang="ru-RU" sz="26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956376" y="1588"/>
            <a:ext cx="979662" cy="366712"/>
          </a:xfrm>
        </p:spPr>
        <p:txBody>
          <a:bodyPr/>
          <a:lstStyle/>
          <a:p>
            <a:pPr>
              <a:defRPr/>
            </a:pPr>
            <a:r>
              <a:rPr lang="ru-RU" sz="1400" dirty="0" smtClean="0"/>
              <a:t>СЛАЙД </a:t>
            </a:r>
            <a:fld id="{363AF4DE-32CF-4B3C-8AC2-D61D5109DEB3}" type="slidenum">
              <a:rPr lang="ru-RU" sz="1400" smtClean="0"/>
              <a:pPr>
                <a:defRPr/>
              </a:pPr>
              <a:t>71</a:t>
            </a:fld>
            <a:endParaRPr lang="ru-RU" sz="1400" dirty="0"/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9048654"/>
              </p:ext>
            </p:extLst>
          </p:nvPr>
        </p:nvGraphicFramePr>
        <p:xfrm>
          <a:off x="179514" y="1844825"/>
          <a:ext cx="8856984" cy="3043438"/>
        </p:xfrm>
        <a:graphic>
          <a:graphicData uri="http://schemas.openxmlformats.org/drawingml/2006/table">
            <a:tbl>
              <a:tblPr/>
              <a:tblGrid>
                <a:gridCol w="1152126"/>
                <a:gridCol w="1656184"/>
                <a:gridCol w="1728192"/>
                <a:gridCol w="1656184"/>
                <a:gridCol w="1368152"/>
                <a:gridCol w="1296146"/>
              </a:tblGrid>
              <a:tr h="60266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Бюджеты</a:t>
                      </a:r>
                    </a:p>
                  </a:txBody>
                  <a:tcPr marL="9438" marR="9438" marT="943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79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городских округов</a:t>
                      </a:r>
                    </a:p>
                  </a:txBody>
                  <a:tcPr marL="9438" marR="9438" marT="9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городских округов с внутригородским делением</a:t>
                      </a:r>
                    </a:p>
                  </a:txBody>
                  <a:tcPr marL="9438" marR="9438" marT="9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внутригородских районов городских округов с внутригородским делением</a:t>
                      </a:r>
                    </a:p>
                  </a:txBody>
                  <a:tcPr marL="9438" marR="9438" marT="9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муниципальных районов</a:t>
                      </a:r>
                    </a:p>
                  </a:txBody>
                  <a:tcPr marL="9438" marR="9438" marT="9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городских поселений</a:t>
                      </a:r>
                    </a:p>
                  </a:txBody>
                  <a:tcPr marL="9438" marR="9438" marT="9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сельских поселений</a:t>
                      </a:r>
                    </a:p>
                  </a:txBody>
                  <a:tcPr marL="9438" marR="9438" marT="9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3279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438" marR="9438" marT="94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438" marR="9438" marT="94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438" marR="9438" marT="94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438" marR="9438" marT="94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438" marR="9438" marT="94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438" marR="9438" marT="94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692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179512" y="404664"/>
            <a:ext cx="8784975" cy="60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44" tIns="43623" rIns="87244" bIns="43623" anchor="ctr"/>
          <a:lstStyle/>
          <a:p>
            <a:pPr defTabSz="873997">
              <a:lnSpc>
                <a:spcPct val="80000"/>
              </a:lnSpc>
            </a:pPr>
            <a:r>
              <a:rPr lang="ru-RU" altLang="ru-RU" dirty="0">
                <a:solidFill>
                  <a:schemeClr val="tx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Бюджетная отчетность – Инструкция № 191н</a:t>
            </a:r>
          </a:p>
        </p:txBody>
      </p:sp>
      <p:pic>
        <p:nvPicPr>
          <p:cNvPr id="151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56911"/>
            <a:ext cx="8784975" cy="4660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1558" name="Text Box 5"/>
          <p:cNvSpPr txBox="1">
            <a:spLocks noChangeArrowheads="1"/>
          </p:cNvSpPr>
          <p:nvPr/>
        </p:nvSpPr>
        <p:spPr bwMode="auto">
          <a:xfrm>
            <a:off x="179512" y="886569"/>
            <a:ext cx="8627813" cy="764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36" tIns="41468" rIns="82936" bIns="41468">
            <a:spAutoFit/>
          </a:bodyPr>
          <a:lstStyle/>
          <a:p>
            <a:pPr algn="ctr"/>
            <a:r>
              <a:rPr lang="ru-RU" altLang="ru-RU" sz="2200" b="1" dirty="0">
                <a:solidFill>
                  <a:srgbClr val="2D2D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 об исполнении консолидированного бюджета субъекта РФ: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504056"/>
          </a:xfrm>
        </p:spPr>
        <p:txBody>
          <a:bodyPr/>
          <a:lstStyle/>
          <a:p>
            <a:r>
              <a:rPr lang="ru-RU" sz="26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ф.0503361</a:t>
            </a:r>
            <a:endParaRPr lang="ru-RU" sz="26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956376" y="1588"/>
            <a:ext cx="979662" cy="366712"/>
          </a:xfrm>
        </p:spPr>
        <p:txBody>
          <a:bodyPr/>
          <a:lstStyle/>
          <a:p>
            <a:pPr>
              <a:defRPr/>
            </a:pPr>
            <a:r>
              <a:rPr lang="ru-RU" sz="1400" dirty="0" smtClean="0"/>
              <a:t>СЛАЙД </a:t>
            </a:r>
            <a:fld id="{363AF4DE-32CF-4B3C-8AC2-D61D5109DEB3}" type="slidenum">
              <a:rPr lang="ru-RU" sz="1400" smtClean="0"/>
              <a:pPr>
                <a:defRPr/>
              </a:pPr>
              <a:t>73</a:t>
            </a:fld>
            <a:endParaRPr lang="ru-RU" sz="1400" dirty="0"/>
          </a:p>
        </p:txBody>
      </p:sp>
      <p:pic>
        <p:nvPicPr>
          <p:cNvPr id="102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3858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684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7504" y="620688"/>
            <a:ext cx="9036496" cy="936104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Изменения на 2016</a:t>
            </a:r>
            <a:endParaRPr lang="ru-RU" sz="5400" dirty="0">
              <a:solidFill>
                <a:srgbClr val="7030A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79512" y="1628800"/>
            <a:ext cx="8712968" cy="4945038"/>
          </a:xfrm>
        </p:spPr>
        <p:txBody>
          <a:bodyPr/>
          <a:lstStyle/>
          <a:p>
            <a:endParaRPr lang="ru-RU" sz="20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109537" indent="0" algn="ctr"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Поправки в порядок формирования 0503169, 0503769</a:t>
            </a:r>
          </a:p>
          <a:p>
            <a:pPr marL="109537" indent="0" algn="ctr">
              <a:buNone/>
            </a:pPr>
            <a:endParaRPr lang="ru-RU" sz="3200" b="1" dirty="0">
              <a:solidFill>
                <a:srgbClr val="7030A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109537" indent="0" algn="ctr"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Новая форма</a:t>
            </a:r>
          </a:p>
          <a:p>
            <a:pPr marL="109537" indent="0" algn="ctr"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Ф.0503123 для ПБС, АДБ</a:t>
            </a:r>
          </a:p>
          <a:p>
            <a:pPr marL="109537" indent="0" algn="ctr"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Ф.0503723 – для учреждений</a:t>
            </a:r>
            <a:endParaRPr lang="ru-RU" sz="3200" b="1" dirty="0" smtClean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956376" y="1588"/>
            <a:ext cx="979662" cy="366712"/>
          </a:xfrm>
        </p:spPr>
        <p:txBody>
          <a:bodyPr/>
          <a:lstStyle/>
          <a:p>
            <a:pPr>
              <a:defRPr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СЛАЙД </a:t>
            </a:r>
            <a:fld id="{363AF4DE-32CF-4B3C-8AC2-D61D5109DEB3}" type="slidenum">
              <a:rPr lang="ru-RU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74</a:t>
            </a:fld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97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Основные вопросы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04.02.2015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СЛАЙД</a:t>
            </a:r>
            <a:r>
              <a:rPr lang="ru-RU" sz="1400" smtClean="0"/>
              <a:t> </a:t>
            </a:r>
            <a:fld id="{1165E7EC-1BF0-4C89-9B53-F157D8F128A7}" type="slidenum">
              <a:rPr lang="ru-RU" sz="1400" smtClean="0"/>
              <a:pPr>
                <a:defRPr/>
              </a:pPr>
              <a:t>75</a:t>
            </a:fld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215154020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55613" y="341036"/>
            <a:ext cx="8508144" cy="75232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dirty="0">
                <a:latin typeface="Arial Black" panose="020B0A04020102020204" pitchFamily="34" charset="0"/>
              </a:rPr>
              <a:t>Бюджетная отчетность – Инструкция № 191н</a:t>
            </a:r>
          </a:p>
        </p:txBody>
      </p:sp>
      <p:sp>
        <p:nvSpPr>
          <p:cNvPr id="173059" name="Прямоугольник 3"/>
          <p:cNvSpPr>
            <a:spLocks noChangeArrowheads="1"/>
          </p:cNvSpPr>
          <p:nvPr/>
        </p:nvSpPr>
        <p:spPr bwMode="auto">
          <a:xfrm>
            <a:off x="1153308" y="880943"/>
            <a:ext cx="7434251" cy="4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6" tIns="41468" rIns="82936" bIns="4146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 smtClean="0">
                <a:solidFill>
                  <a:srgbClr val="2D2D8A"/>
                </a:solidFill>
              </a:rPr>
              <a:t>Баланс 0503130 (Актив) </a:t>
            </a:r>
            <a:endParaRPr lang="ru-RU" altLang="ru-RU" sz="2200" b="1" dirty="0">
              <a:solidFill>
                <a:srgbClr val="2D2D8A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414477"/>
              </p:ext>
            </p:extLst>
          </p:nvPr>
        </p:nvGraphicFramePr>
        <p:xfrm>
          <a:off x="433234" y="1700808"/>
          <a:ext cx="8424934" cy="4870965"/>
        </p:xfrm>
        <a:graphic>
          <a:graphicData uri="http://schemas.openxmlformats.org/drawingml/2006/table">
            <a:tbl>
              <a:tblPr/>
              <a:tblGrid>
                <a:gridCol w="3830110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119657"/>
                <a:gridCol w="646143"/>
              </a:tblGrid>
              <a:tr h="26243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Расчеты по доходам (020500000)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33">
                <a:tc gridSpan="11"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Расчеты по выданным авансам (020600000)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33">
                <a:tc gridSpan="17"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Расчеты по кредитам, займам (ссудам) (020700000)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137">
                <a:tc gridSpan="34"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 том числе:</a:t>
                      </a:r>
                      <a:b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 предоставленным кредитам, займам (ссудам) (020710000)</a:t>
                      </a:r>
                    </a:p>
                  </a:txBody>
                  <a:tcPr marL="3429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93">
                <a:tc gridSpan="34"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 рамках целевых иностранных кредитов (заимствований)</a:t>
                      </a:r>
                      <a:b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(020720000)</a:t>
                      </a:r>
                    </a:p>
                  </a:txBody>
                  <a:tcPr marL="3429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93">
                <a:tc gridSpan="34"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 дебиторами по государственным (муниципальным) гарантиям (020730000)</a:t>
                      </a:r>
                    </a:p>
                  </a:txBody>
                  <a:tcPr marL="3429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20">
                <a:tc gridSpan="12"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Расчеты с подотчетными лицами (020800000)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20">
                <a:tc gridSpan="14"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Расчеты по ущербу и иным доходам (020900000)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20">
                <a:tc gridSpan="9"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Прочие расчеты с дебиторами (021000000)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93">
                <a:tc gridSpan="34"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из них:</a:t>
                      </a:r>
                      <a:b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расчеты по налоговым вычетам по НДС (021010000)</a:t>
                      </a:r>
                    </a:p>
                  </a:txBody>
                  <a:tcPr marL="3429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93">
                <a:tc gridSpan="34"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расчеты с финансовым органом по наличным денежным </a:t>
                      </a:r>
                      <a:b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средствам (021003000)</a:t>
                      </a:r>
                    </a:p>
                  </a:txBody>
                  <a:tcPr marL="3429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87">
                <a:tc gridSpan="34"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расчеты с прочими дебиторами (021005000)</a:t>
                      </a:r>
                    </a:p>
                  </a:txBody>
                  <a:tcPr marL="3429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Стрелка вниз 3"/>
          <p:cNvSpPr/>
          <p:nvPr/>
        </p:nvSpPr>
        <p:spPr>
          <a:xfrm>
            <a:off x="5580112" y="1092093"/>
            <a:ext cx="3563888" cy="2480923"/>
          </a:xfrm>
          <a:prstGeom prst="downArrow">
            <a:avLst>
              <a:gd name="adj1" fmla="val 50000"/>
              <a:gd name="adj2" fmla="val 55871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Остатков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(-)</a:t>
            </a:r>
            <a:endParaRPr lang="ru-RU" sz="2000" b="1" dirty="0">
              <a:solidFill>
                <a:srgbClr val="FF0000"/>
              </a:solidFill>
            </a:endParaRPr>
          </a:p>
          <a:p>
            <a:r>
              <a:rPr lang="ru-RU" sz="2000" b="1" dirty="0" smtClean="0">
                <a:solidFill>
                  <a:srgbClr val="FF0000"/>
                </a:solidFill>
              </a:rPr>
              <a:t>нет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95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55613" y="341036"/>
            <a:ext cx="8508144" cy="75232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dirty="0">
                <a:latin typeface="Arial Black" panose="020B0A04020102020204" pitchFamily="34" charset="0"/>
              </a:rPr>
              <a:t>Бюджетная отчетность – Инструкция № </a:t>
            </a:r>
            <a:r>
              <a:rPr lang="ru-RU" altLang="ru-RU" sz="2400" dirty="0" smtClean="0">
                <a:latin typeface="Arial Black" panose="020B0A04020102020204" pitchFamily="34" charset="0"/>
              </a:rPr>
              <a:t>33н</a:t>
            </a:r>
            <a:endParaRPr lang="ru-RU" altLang="ru-RU" sz="2400" dirty="0">
              <a:latin typeface="Arial Black" panose="020B0A04020102020204" pitchFamily="34" charset="0"/>
            </a:endParaRPr>
          </a:p>
        </p:txBody>
      </p:sp>
      <p:sp>
        <p:nvSpPr>
          <p:cNvPr id="173059" name="Прямоугольник 3"/>
          <p:cNvSpPr>
            <a:spLocks noChangeArrowheads="1"/>
          </p:cNvSpPr>
          <p:nvPr/>
        </p:nvSpPr>
        <p:spPr bwMode="auto">
          <a:xfrm>
            <a:off x="1153308" y="880943"/>
            <a:ext cx="7434251" cy="4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6" tIns="41468" rIns="82936" bIns="4146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 smtClean="0">
                <a:solidFill>
                  <a:srgbClr val="2D2D8A"/>
                </a:solidFill>
              </a:rPr>
              <a:t>Баланс 0503730 (Актив) </a:t>
            </a:r>
            <a:endParaRPr lang="ru-RU" altLang="ru-RU" sz="2200" b="1" dirty="0">
              <a:solidFill>
                <a:srgbClr val="2D2D8A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006479"/>
              </p:ext>
            </p:extLst>
          </p:nvPr>
        </p:nvGraphicFramePr>
        <p:xfrm>
          <a:off x="611561" y="1303242"/>
          <a:ext cx="7975998" cy="3874836"/>
        </p:xfrm>
        <a:graphic>
          <a:graphicData uri="http://schemas.openxmlformats.org/drawingml/2006/table">
            <a:tbl>
              <a:tblPr/>
              <a:tblGrid>
                <a:gridCol w="7281120"/>
                <a:gridCol w="694878"/>
              </a:tblGrid>
              <a:tr h="417543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Прочие расчеты с дебиторами (021000000)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330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228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               из них: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17543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расчеты по налоговым вычетам по НДС  (021010000)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331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9648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расчеты с финансовым органом по наличным денежным средствам (021003000)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333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543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расчеты с прочими дебиторами (021005000)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335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543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i="0" u="sng" strike="noStrike" dirty="0">
                          <a:effectLst/>
                          <a:latin typeface="Arial Cyr"/>
                        </a:rPr>
                        <a:t>расчеты с учредителем (021006000)*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336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543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амортизация  ОЦИ*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337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543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остаточная стоимость ОЦИ (стр. 336 + стр. 337)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338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Выноска со стрелкой вверх 6"/>
          <p:cNvSpPr/>
          <p:nvPr/>
        </p:nvSpPr>
        <p:spPr>
          <a:xfrm>
            <a:off x="5004048" y="4348883"/>
            <a:ext cx="2376264" cy="2016224"/>
          </a:xfrm>
          <a:prstGeom prst="upArrow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Остаток по счету с «минусом»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29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55613" y="341036"/>
            <a:ext cx="8508144" cy="75232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latin typeface="Arial Black" panose="020B0A04020102020204" pitchFamily="34" charset="0"/>
              </a:rPr>
              <a:t>  </a:t>
            </a:r>
            <a:endParaRPr lang="ru-RU" altLang="ru-RU" sz="2400" dirty="0">
              <a:latin typeface="Arial Black" panose="020B0A04020102020204" pitchFamily="34" charset="0"/>
            </a:endParaRPr>
          </a:p>
        </p:txBody>
      </p:sp>
      <p:sp>
        <p:nvSpPr>
          <p:cNvPr id="173059" name="Прямоугольник 3"/>
          <p:cNvSpPr>
            <a:spLocks noChangeArrowheads="1"/>
          </p:cNvSpPr>
          <p:nvPr/>
        </p:nvSpPr>
        <p:spPr bwMode="auto">
          <a:xfrm>
            <a:off x="1153308" y="880943"/>
            <a:ext cx="7434251" cy="4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6" tIns="41468" rIns="82936" bIns="4146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 smtClean="0">
                <a:solidFill>
                  <a:srgbClr val="2D2D8A"/>
                </a:solidFill>
              </a:rPr>
              <a:t>Баланс 0503130,0503730 (Пассив) </a:t>
            </a:r>
            <a:endParaRPr lang="ru-RU" altLang="ru-RU" sz="2200" b="1" dirty="0">
              <a:solidFill>
                <a:srgbClr val="2D2D8A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58152"/>
              </p:ext>
            </p:extLst>
          </p:nvPr>
        </p:nvGraphicFramePr>
        <p:xfrm>
          <a:off x="395536" y="1916832"/>
          <a:ext cx="8496943" cy="3145155"/>
        </p:xfrm>
        <a:graphic>
          <a:graphicData uri="http://schemas.openxmlformats.org/drawingml/2006/table">
            <a:tbl>
              <a:tblPr/>
              <a:tblGrid>
                <a:gridCol w="6334922"/>
                <a:gridCol w="604577"/>
                <a:gridCol w="1557444"/>
              </a:tblGrid>
              <a:tr h="2476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effectLst/>
                          <a:latin typeface="Arial Cyr"/>
                        </a:rPr>
                        <a:t>IV. </a:t>
                      </a:r>
                      <a:r>
                        <a:rPr lang="ru-RU" sz="2000" b="1" i="0" u="none" strike="noStrike" dirty="0">
                          <a:effectLst/>
                          <a:latin typeface="Arial Cyr"/>
                        </a:rPr>
                        <a:t>Финансовый результат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Финансовый результат экономического субъекта (040100000) (стр. 623 + стр. 623.1 + стр. 624 + стр. 625 + стр. 626)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620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из них:</a:t>
                      </a:r>
                    </a:p>
                  </a:txBody>
                  <a:tcPr marL="3429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финансовый результат прошлых отчетных периодов (040130000)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623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доходы будущих периодов (040140000)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624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2200" b="1" i="0" u="sng" strike="noStrike" dirty="0">
                          <a:effectLst/>
                          <a:latin typeface="Arial Cyr"/>
                        </a:rPr>
                        <a:t>расходы будущих периодов (040150000)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625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резервы предстоящих расходов (040160000)</a:t>
                      </a:r>
                    </a:p>
                  </a:txBody>
                  <a:tcPr marL="228600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effectLst/>
                          <a:latin typeface="Arial Cyr"/>
                        </a:rPr>
                        <a:t>626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Выноска со стрелкой вверх 2"/>
          <p:cNvSpPr/>
          <p:nvPr/>
        </p:nvSpPr>
        <p:spPr>
          <a:xfrm>
            <a:off x="5436096" y="4653136"/>
            <a:ext cx="2376264" cy="1584176"/>
          </a:xfrm>
          <a:prstGeom prst="upArrow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Остаток с «минусом»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5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9036496" cy="79208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latin typeface="Arial Black" panose="020B0A04020102020204" pitchFamily="34" charset="0"/>
              </a:rPr>
              <a:t>    Изменения  в балансе 0503730,0503830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3305754"/>
              </p:ext>
            </p:extLst>
          </p:nvPr>
        </p:nvGraphicFramePr>
        <p:xfrm>
          <a:off x="0" y="1412777"/>
          <a:ext cx="9144000" cy="3759934"/>
        </p:xfrm>
        <a:graphic>
          <a:graphicData uri="http://schemas.openxmlformats.org/drawingml/2006/table">
            <a:tbl>
              <a:tblPr/>
              <a:tblGrid>
                <a:gridCol w="2095870"/>
                <a:gridCol w="3077477"/>
                <a:gridCol w="2405385"/>
                <a:gridCol w="1565268"/>
              </a:tblGrid>
              <a:tr h="423522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На начало 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293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приносящая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4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 целевыми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государственному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70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средствами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заданию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94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167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5881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7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29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070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733128"/>
          </a:xfrm>
        </p:spPr>
        <p:txBody>
          <a:bodyPr/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совместное письмо МФ и ФК </a:t>
            </a:r>
            <a:br>
              <a:rPr lang="ru-RU" sz="3200" dirty="0" smtClean="0">
                <a:latin typeface="Arial Black" panose="020B0A04020102020204" pitchFamily="34" charset="0"/>
              </a:rPr>
            </a:br>
            <a:r>
              <a:rPr lang="ru-RU" sz="3200" dirty="0" smtClean="0">
                <a:latin typeface="Arial Black" panose="020B0A04020102020204" pitchFamily="34" charset="0"/>
              </a:rPr>
              <a:t>от 30.12.2015 № 02-07-07/77756 и</a:t>
            </a:r>
            <a:br>
              <a:rPr lang="ru-RU" sz="3200" dirty="0" smtClean="0">
                <a:latin typeface="Arial Black" panose="020B0A04020102020204" pitchFamily="34" charset="0"/>
              </a:rPr>
            </a:br>
            <a:r>
              <a:rPr lang="ru-RU" sz="3200" dirty="0" smtClean="0">
                <a:latin typeface="Arial Black" panose="020B0A04020102020204" pitchFamily="34" charset="0"/>
              </a:rPr>
              <a:t> 07-04-05/02-920 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 особенностях составления и представления годовой бюджетной отчетности и сводной бухгалтерской отчетности государственных (муниципальных) бюджетных и автономных учреждений финансовыми органами субъектов Российской Федерации и органами управления государственными внебюджетными фондами за 2015 год</a:t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СЛАЙД</a:t>
            </a:r>
            <a:r>
              <a:rPr lang="ru-RU" sz="1400" smtClean="0"/>
              <a:t> </a:t>
            </a:r>
            <a:fld id="{CCDF69E5-509E-4D59-AF9B-AD19640FD1F2}" type="slidenum">
              <a:rPr lang="ru-RU" sz="1400" smtClean="0"/>
              <a:pPr>
                <a:defRPr/>
              </a:pPr>
              <a:t>8</a:t>
            </a:fld>
            <a:endParaRPr lang="ru-RU" sz="140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468313" y="835712"/>
            <a:ext cx="8229600" cy="648072"/>
          </a:xfrm>
        </p:spPr>
        <p:txBody>
          <a:bodyPr/>
          <a:lstStyle/>
          <a:p>
            <a:r>
              <a:rPr lang="ru-RU" altLang="ru-RU" sz="2000" dirty="0" smtClean="0">
                <a:latin typeface="Arial Black" panose="020B0A04020102020204" pitchFamily="34" charset="0"/>
                <a:cs typeface="Times New Roman" pitchFamily="18" charset="0"/>
              </a:rPr>
              <a:t>БАЛАНС ГОСУДАРСТВЕННОГО (МУНИЦИПАЛЬНОГО) УЧРЕЖДЕНИЯ (ф.0503730)</a:t>
            </a:r>
          </a:p>
        </p:txBody>
      </p:sp>
      <p:sp>
        <p:nvSpPr>
          <p:cNvPr id="9" name="10-конечная звезда 8"/>
          <p:cNvSpPr/>
          <p:nvPr/>
        </p:nvSpPr>
        <p:spPr>
          <a:xfrm>
            <a:off x="323528" y="1391429"/>
            <a:ext cx="1727200" cy="935038"/>
          </a:xfrm>
          <a:prstGeom prst="star10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424456"/>
                </a:solidFill>
              </a:rPr>
              <a:t>с  отчетности </a:t>
            </a:r>
            <a:r>
              <a:rPr lang="ru-RU" sz="1400" b="1" dirty="0">
                <a:solidFill>
                  <a:srgbClr val="424456"/>
                </a:solidFill>
              </a:rPr>
              <a:t>за 2015 г.</a:t>
            </a:r>
          </a:p>
        </p:txBody>
      </p:sp>
      <p:graphicFrame>
        <p:nvGraphicFramePr>
          <p:cNvPr id="2050" name="Объект 2"/>
          <p:cNvGraphicFramePr>
            <a:graphicFrameLocks noChangeAspect="1"/>
          </p:cNvGraphicFramePr>
          <p:nvPr/>
        </p:nvGraphicFramePr>
        <p:xfrm>
          <a:off x="179388" y="2133600"/>
          <a:ext cx="8764587" cy="208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98" name="Лист" r:id="rId4" imgW="9343898" imgH="1057320" progId="Excel.Sheet.8">
                  <p:embed/>
                </p:oleObj>
              </mc:Choice>
              <mc:Fallback>
                <p:oleObj name="Лист" r:id="rId4" imgW="9343898" imgH="105732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133600"/>
                        <a:ext cx="8764587" cy="2087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Прямоугольник 6"/>
          <p:cNvSpPr>
            <a:spLocks noChangeArrowheads="1"/>
          </p:cNvSpPr>
          <p:nvPr/>
        </p:nvSpPr>
        <p:spPr bwMode="auto">
          <a:xfrm>
            <a:off x="468313" y="4508500"/>
            <a:ext cx="80645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altLang="ru-RU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деятельность с целевыми средствами (графы 3, 7</a:t>
            </a:r>
            <a:r>
              <a:rPr lang="ru-RU" alt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- субсидии на иные цели и на цели осуществления капитальных вложений </a:t>
            </a:r>
            <a:r>
              <a:rPr lang="ru-RU" altLang="ru-RU" sz="14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1400" b="1" dirty="0" err="1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вфо</a:t>
            </a:r>
            <a:r>
              <a:rPr lang="ru-RU" altLang="ru-RU" sz="14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5+6)</a:t>
            </a:r>
          </a:p>
          <a:p>
            <a:pPr algn="l" eaLnBrk="1" hangingPunct="1"/>
            <a:endParaRPr lang="ru-RU" altLang="ru-RU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/>
            <a:r>
              <a:rPr lang="ru-RU" alt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altLang="ru-RU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 по государственному заданию) (графы 4, 8</a:t>
            </a:r>
            <a:r>
              <a:rPr lang="ru-RU" alt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- субсидии на выполнение государственного (муниципального) задания  </a:t>
            </a:r>
            <a:r>
              <a:rPr lang="ru-RU" altLang="ru-RU" sz="14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1400" b="1" dirty="0" err="1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вфо</a:t>
            </a:r>
            <a:r>
              <a:rPr lang="ru-RU" altLang="ru-RU" sz="14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4)</a:t>
            </a:r>
          </a:p>
          <a:p>
            <a:pPr algn="l" eaLnBrk="1" hangingPunct="1"/>
            <a:endParaRPr lang="ru-RU" altLang="ru-RU" sz="1400" b="1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/>
            <a:r>
              <a:rPr lang="ru-RU" alt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altLang="ru-RU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приносящая доход деятельность (графы 5, 9) </a:t>
            </a:r>
            <a:r>
              <a:rPr lang="ru-RU" alt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собственные доходы учреждения, в том числе доходы от оказания услуг (работ), средств по обязательному медицинскому страхованию, средств во временном распоряжении; </a:t>
            </a:r>
            <a:r>
              <a:rPr lang="ru-RU" altLang="ru-RU" sz="14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1400" b="1" dirty="0" err="1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вфо</a:t>
            </a:r>
            <a:r>
              <a:rPr lang="ru-RU" altLang="ru-RU" sz="1400" b="1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2+7+3)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2195736" y="1717288"/>
            <a:ext cx="11525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 b="1" dirty="0" err="1">
                <a:solidFill>
                  <a:srgbClr val="0033CC"/>
                </a:solidFill>
                <a:cs typeface="Times New Roman" panose="02020603050405020304" pitchFamily="18" charset="0"/>
              </a:rPr>
              <a:t>вфо</a:t>
            </a:r>
            <a:r>
              <a:rPr lang="ru-RU" altLang="ru-RU" sz="1600" b="1" dirty="0">
                <a:solidFill>
                  <a:srgbClr val="0033CC"/>
                </a:solidFill>
                <a:cs typeface="Times New Roman" panose="02020603050405020304" pitchFamily="18" charset="0"/>
              </a:rPr>
              <a:t> 5+6</a:t>
            </a:r>
          </a:p>
        </p:txBody>
      </p:sp>
    </p:spTree>
    <p:extLst>
      <p:ext uri="{BB962C8B-B14F-4D97-AF65-F5344CB8AC3E}">
        <p14:creationId xmlns:p14="http://schemas.microsoft.com/office/powerpoint/2010/main" val="83892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2"/>
          <p:cNvSpPr txBox="1">
            <a:spLocks noChangeArrowheads="1"/>
          </p:cNvSpPr>
          <p:nvPr/>
        </p:nvSpPr>
        <p:spPr bwMode="auto">
          <a:xfrm>
            <a:off x="799771" y="458243"/>
            <a:ext cx="7921129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>
                <a:solidFill>
                  <a:prstClr val="black"/>
                </a:solidFill>
                <a:latin typeface="Arial Black" panose="020B0A04020102020204" pitchFamily="34" charset="0"/>
              </a:rPr>
              <a:t>Сведения ф. 0503161</a:t>
            </a:r>
          </a:p>
        </p:txBody>
      </p:sp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0" y="981075"/>
            <a:ext cx="9036496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ГРБС является органом власти и имеет подведомственную сеть, включающую на конец отчетного периода 86 территориальных подразделений – получателей бюджетных средств, из них 2 распорядителя бюджетных средств; 10 бюджетных учреждений, из них одно – получатель по переданным полномочиям; 2 унитарных предприятия из них одно – получатель по переданным полномочиям</a:t>
            </a:r>
          </a:p>
        </p:txBody>
      </p:sp>
      <p:graphicFrame>
        <p:nvGraphicFramePr>
          <p:cNvPr id="17516" name="Group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29583"/>
              </p:ext>
            </p:extLst>
          </p:nvPr>
        </p:nvGraphicFramePr>
        <p:xfrm>
          <a:off x="107503" y="2289033"/>
          <a:ext cx="8928992" cy="4304426"/>
        </p:xfrm>
        <a:graphic>
          <a:graphicData uri="http://schemas.openxmlformats.org/drawingml/2006/table">
            <a:tbl>
              <a:tblPr/>
              <a:tblGrid>
                <a:gridCol w="4443404"/>
                <a:gridCol w="601125"/>
                <a:gridCol w="848957"/>
                <a:gridCol w="847199"/>
                <a:gridCol w="2188307"/>
              </a:tblGrid>
              <a:tr h="307812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Сведения о количестве подведомственных участников бюджетного процесса, учреждений и  государственных (муниципальных) унитарных предприятий</a:t>
                      </a:r>
                    </a:p>
                  </a:txBody>
                  <a:tcPr marL="9504" marR="9504" marT="950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94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504" marR="9504" marT="950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504" marR="9504" marT="950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504" marR="9504" marT="950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504" marR="9504" marT="950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504" marR="9504" marT="950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579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Тип учреждения, </a:t>
                      </a:r>
                      <a:b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</a:b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участника бюджетного процесса</a:t>
                      </a:r>
                    </a:p>
                  </a:txBody>
                  <a:tcPr marL="9504" marR="9504" marT="9505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Код строки</a:t>
                      </a:r>
                    </a:p>
                  </a:txBody>
                  <a:tcPr marL="9504" marR="9504" marT="950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Количество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Причины </a:t>
                      </a:r>
                      <a:b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</a:b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изменений</a:t>
                      </a:r>
                    </a:p>
                  </a:txBody>
                  <a:tcPr marL="9504" marR="9504" marT="950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5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на начало отчетного периода</a:t>
                      </a:r>
                    </a:p>
                  </a:txBody>
                  <a:tcPr marL="9504" marR="9504" marT="950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на конец отчетного периода</a:t>
                      </a:r>
                    </a:p>
                  </a:txBody>
                  <a:tcPr marL="9504" marR="9504" marT="950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95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marL="9504" marR="9504" marT="9505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marL="9504" marR="9504" marT="950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marL="9504" marR="9504" marT="950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marL="9504" marR="9504" marT="950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marL="9504" marR="9504" marT="950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16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Государственные (муниципальные) учреждения, всего </a:t>
                      </a:r>
                      <a:b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</a:b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(стр.020 + стр.030 + стр.040)</a:t>
                      </a: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:</a:t>
                      </a:r>
                    </a:p>
                  </a:txBody>
                  <a:tcPr marL="9504" marR="9504" marT="9505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010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10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10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0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том числе:</a:t>
                      </a: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/>
                      </a:r>
                      <a:b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</a:b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  казенные  учреждения</a:t>
                      </a:r>
                      <a:endParaRPr kumimoji="0" lang="ru-RU" altLang="ru-RU" sz="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504" marR="9504" marT="9505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020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94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  бюджетные учреждения</a:t>
                      </a:r>
                    </a:p>
                  </a:txBody>
                  <a:tcPr marL="9504" marR="9504" marT="9505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030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10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10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0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  из них  получатели бюджетных средств </a:t>
                      </a:r>
                      <a:b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</a:b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              по переданным полномочиям</a:t>
                      </a:r>
                    </a:p>
                  </a:txBody>
                  <a:tcPr marL="9504" marR="9504" marT="9505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031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1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1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94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  автономные учреждения</a:t>
                      </a:r>
                    </a:p>
                  </a:txBody>
                  <a:tcPr marL="9504" marR="9504" marT="9505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040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0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  из них  получатели бюджетных средств </a:t>
                      </a:r>
                      <a:b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</a:b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              по переданным полномочиям</a:t>
                      </a:r>
                    </a:p>
                  </a:txBody>
                  <a:tcPr marL="9504" marR="9504" marT="9505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041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167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Участники бюджетного процесса (органы власти и их территориальные органы, всего </a:t>
                      </a: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(стр.051 + стр.052 + стр.053)</a:t>
                      </a: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:</a:t>
                      </a:r>
                    </a:p>
                  </a:txBody>
                  <a:tcPr marL="9504" marR="9504" marT="9505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050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85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87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0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 том числе:</a:t>
                      </a: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/>
                      </a:r>
                      <a:b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</a:b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  главные распорядители бюджетных средств</a:t>
                      </a:r>
                      <a:endParaRPr kumimoji="0" lang="ru-RU" altLang="ru-RU" sz="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504" marR="9504" marT="9505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051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94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  распорядители бюджетных средств</a:t>
                      </a:r>
                    </a:p>
                  </a:txBody>
                  <a:tcPr marL="9504" marR="9504" marT="9505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052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2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  получатели бюджетных средств</a:t>
                      </a:r>
                    </a:p>
                  </a:txBody>
                  <a:tcPr marL="9504" marR="9504" marT="9505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053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82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84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Образование терорганов в Республике Крым и г. Севастополь в соответствии  …..(дата и № НПА)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1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Государственные (муниципальные) унитарные предприятия, всего:</a:t>
                      </a:r>
                    </a:p>
                  </a:txBody>
                  <a:tcPr marL="9504" marR="9504" marT="9505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060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2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2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90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  из них  получатели бюджетных средств </a:t>
                      </a:r>
                      <a:b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</a:b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              по переданным полномочиям</a:t>
                      </a:r>
                    </a:p>
                  </a:txBody>
                  <a:tcPr marL="9504" marR="9504" marT="9505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061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1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1</a:t>
                      </a:r>
                    </a:p>
                  </a:txBody>
                  <a:tcPr marL="9504" marR="9504" marT="950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9504" marR="9504" marT="950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" name="Пятиугольник 1"/>
          <p:cNvSpPr/>
          <p:nvPr/>
        </p:nvSpPr>
        <p:spPr>
          <a:xfrm>
            <a:off x="1415509" y="3645024"/>
            <a:ext cx="3042592" cy="1728192"/>
          </a:xfrm>
          <a:prstGeom prst="homePlat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Филиалов и обособленных структурных подразделений нет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09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2"/>
          <p:cNvSpPr txBox="1">
            <a:spLocks noChangeArrowheads="1"/>
          </p:cNvSpPr>
          <p:nvPr/>
        </p:nvSpPr>
        <p:spPr bwMode="auto">
          <a:xfrm>
            <a:off x="799771" y="458243"/>
            <a:ext cx="7921129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>
                <a:solidFill>
                  <a:prstClr val="black"/>
                </a:solidFill>
                <a:latin typeface="Arial Black" panose="020B0A04020102020204" pitchFamily="34" charset="0"/>
              </a:rPr>
              <a:t>Сведения ф. </a:t>
            </a:r>
            <a:r>
              <a:rPr lang="ru-RU" altLang="ru-RU" sz="28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0503163</a:t>
            </a:r>
            <a:endParaRPr lang="ru-RU" altLang="ru-RU" sz="28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62447"/>
              </p:ext>
            </p:extLst>
          </p:nvPr>
        </p:nvGraphicFramePr>
        <p:xfrm>
          <a:off x="804451" y="1124744"/>
          <a:ext cx="8016022" cy="4858850"/>
        </p:xfrm>
        <a:graphic>
          <a:graphicData uri="http://schemas.openxmlformats.org/drawingml/2006/table">
            <a:tbl>
              <a:tblPr/>
              <a:tblGrid>
                <a:gridCol w="1878015"/>
                <a:gridCol w="1330978"/>
                <a:gridCol w="1292212"/>
                <a:gridCol w="1292212"/>
                <a:gridCol w="2222605"/>
              </a:tblGrid>
              <a:tr h="232518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effectLst/>
                          <a:latin typeface="Arial"/>
                        </a:rPr>
                        <a:t>Сведения об изменениях бюджетной росписи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2518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effectLst/>
                          <a:latin typeface="Arial"/>
                        </a:rPr>
                        <a:t>главного распорядителя бюджетных средств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2518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51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Код расхода по бюджетной классификации</a:t>
                      </a:r>
                      <a:br>
                        <a:rPr lang="ru-RU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</a:b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Утверждено на год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Разница между показателями бюджетной росписи</a:t>
                      </a:r>
                      <a:br>
                        <a:rPr lang="ru-RU" sz="1600" b="0" i="0" u="none" strike="noStrike">
                          <a:effectLst/>
                          <a:latin typeface="Arial"/>
                        </a:rPr>
                      </a:br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и закона (решения)</a:t>
                      </a:r>
                      <a:br>
                        <a:rPr lang="ru-RU" sz="1600" b="0" i="0" u="none" strike="noStrike">
                          <a:effectLst/>
                          <a:latin typeface="Arial"/>
                        </a:rPr>
                      </a:br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о бюджете, руб.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Причины</a:t>
                      </a:r>
                      <a:br>
                        <a:rPr lang="ru-RU" sz="1600" b="0" i="0" u="none" strike="noStrike" dirty="0">
                          <a:effectLst/>
                          <a:latin typeface="Arial"/>
                        </a:rPr>
                      </a:br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изменений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09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законом</a:t>
                      </a:r>
                      <a:br>
                        <a:rPr lang="ru-RU" sz="1600" b="0" i="0" u="none" strike="noStrike" dirty="0">
                          <a:effectLst/>
                          <a:latin typeface="Arial"/>
                        </a:rPr>
                      </a:br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(решением)</a:t>
                      </a:r>
                      <a:br>
                        <a:rPr lang="ru-RU" sz="1600" b="0" i="0" u="none" strike="noStrike" dirty="0">
                          <a:effectLst/>
                          <a:latin typeface="Arial"/>
                        </a:rPr>
                      </a:br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о бюджете, руб.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бюджетной росписью с учетом изменений на отчетную дату, руб.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1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26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26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26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26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26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Выноска со стрелкой вверх 3"/>
          <p:cNvSpPr/>
          <p:nvPr/>
        </p:nvSpPr>
        <p:spPr>
          <a:xfrm>
            <a:off x="683568" y="4725144"/>
            <a:ext cx="3384376" cy="1800200"/>
          </a:xfrm>
          <a:prstGeom prst="upArrow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Только по расходам !!!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63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2"/>
          <p:cNvSpPr txBox="1">
            <a:spLocks noChangeArrowheads="1"/>
          </p:cNvSpPr>
          <p:nvPr/>
        </p:nvSpPr>
        <p:spPr bwMode="auto">
          <a:xfrm>
            <a:off x="799771" y="458243"/>
            <a:ext cx="7921129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>
                <a:solidFill>
                  <a:prstClr val="black"/>
                </a:solidFill>
                <a:latin typeface="Arial Black" panose="020B0A04020102020204" pitchFamily="34" charset="0"/>
              </a:rPr>
              <a:t>Сведения ф. </a:t>
            </a:r>
            <a:r>
              <a:rPr lang="ru-RU" altLang="ru-RU" sz="28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0503166</a:t>
            </a:r>
            <a:endParaRPr lang="ru-RU" altLang="ru-RU" sz="28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68191"/>
              </p:ext>
            </p:extLst>
          </p:nvPr>
        </p:nvGraphicFramePr>
        <p:xfrm>
          <a:off x="635000" y="1412776"/>
          <a:ext cx="7874000" cy="5320812"/>
        </p:xfrm>
        <a:graphic>
          <a:graphicData uri="http://schemas.openxmlformats.org/drawingml/2006/table">
            <a:tbl>
              <a:tblPr/>
              <a:tblGrid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  <a:gridCol w="63500"/>
              </a:tblGrid>
              <a:tr h="236868">
                <a:tc gridSpan="124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Arial"/>
                        </a:rPr>
                        <a:t>Сведения об исполнении мероприятий в рамках целевых программ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935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935">
                <a:tc gridSpan="36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Дополнительные сведения о мероприятиях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8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6080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8273">
                <a:tc gridSpan="20"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Наименование программы, подпрограммы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Код целевой статьи расходов</a:t>
                      </a:r>
                      <a:br>
                        <a:rPr lang="ru-RU" sz="1400" b="0" i="0" u="none" strike="noStrike">
                          <a:effectLst/>
                          <a:latin typeface="Arial"/>
                        </a:rPr>
                      </a:br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по бюджетной классификации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Наименование</a:t>
                      </a:r>
                      <a:br>
                        <a:rPr lang="ru-RU" sz="1400" b="0" i="0" u="none" strike="noStrike" dirty="0">
                          <a:effectLst/>
                          <a:latin typeface="Arial"/>
                        </a:rPr>
                      </a:br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мероприятия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Утверждено бюджетной росписью,</a:t>
                      </a:r>
                      <a:br>
                        <a:rPr lang="ru-RU" sz="1400" b="0" i="0" u="none" strike="noStrike" dirty="0">
                          <a:effectLst/>
                          <a:latin typeface="Arial"/>
                        </a:rPr>
                      </a:br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с учетом изменений, руб.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Исполнено,</a:t>
                      </a:r>
                      <a:br>
                        <a:rPr lang="ru-RU" sz="1400" b="0" i="0" u="none" strike="noStrike">
                          <a:effectLst/>
                          <a:latin typeface="Arial"/>
                        </a:rPr>
                      </a:br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руб.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Не исполнено,</a:t>
                      </a:r>
                      <a:br>
                        <a:rPr lang="ru-RU" sz="1400" b="0" i="0" u="none" strike="noStrike">
                          <a:effectLst/>
                          <a:latin typeface="Arial"/>
                        </a:rPr>
                      </a:br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руб.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Причины</a:t>
                      </a:r>
                      <a:br>
                        <a:rPr lang="ru-RU" sz="1400" b="0" i="0" u="none" strike="noStrike">
                          <a:effectLst/>
                          <a:latin typeface="Arial"/>
                        </a:rPr>
                      </a:br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отклонений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935">
                <a:tc gridSpan="20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668"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668"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668"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668"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668"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668"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668"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668"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Выноска со стрелкой вниз 4"/>
          <p:cNvSpPr/>
          <p:nvPr/>
        </p:nvSpPr>
        <p:spPr>
          <a:xfrm>
            <a:off x="2960135" y="1772816"/>
            <a:ext cx="3600400" cy="1728192"/>
          </a:xfrm>
          <a:prstGeom prst="downArrow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Получатели средств федерального бюджета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90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404664"/>
            <a:ext cx="9057184" cy="912811"/>
          </a:xfrm>
        </p:spPr>
        <p:txBody>
          <a:bodyPr/>
          <a:lstStyle/>
          <a:p>
            <a:pPr algn="ctr"/>
            <a:r>
              <a:rPr lang="ru-RU" sz="2000" dirty="0" smtClean="0"/>
              <a:t>Сведения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о движении нефинансовых активов ф.0503168</a:t>
            </a:r>
            <a:endParaRPr lang="ru-RU" sz="2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4294967295"/>
          </p:nvPr>
        </p:nvSpPr>
        <p:spPr>
          <a:xfrm>
            <a:off x="3" y="6080125"/>
            <a:ext cx="960438" cy="457200"/>
          </a:xfrm>
        </p:spPr>
        <p:txBody>
          <a:bodyPr/>
          <a:lstStyle/>
          <a:p>
            <a:pPr>
              <a:defRPr/>
            </a:pPr>
            <a:fld id="{15596F4E-A169-4CFC-855C-2E3F12614297}" type="datetime1">
              <a:rPr lang="ru-RU">
                <a:solidFill>
                  <a:prstClr val="white"/>
                </a:solidFill>
              </a:rPr>
              <a:pPr>
                <a:defRPr/>
              </a:pPr>
              <a:t>04.02.2016</a:t>
            </a:fld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9167936"/>
              </p:ext>
            </p:extLst>
          </p:nvPr>
        </p:nvGraphicFramePr>
        <p:xfrm>
          <a:off x="107505" y="1412777"/>
          <a:ext cx="9036494" cy="3703736"/>
        </p:xfrm>
        <a:graphic>
          <a:graphicData uri="http://schemas.openxmlformats.org/drawingml/2006/table">
            <a:tbl>
              <a:tblPr/>
              <a:tblGrid>
                <a:gridCol w="1161836"/>
                <a:gridCol w="1635174"/>
                <a:gridCol w="1785782"/>
                <a:gridCol w="1140321"/>
                <a:gridCol w="1699721"/>
                <a:gridCol w="1613660"/>
              </a:tblGrid>
              <a:tr h="825833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Times New Roman"/>
                        </a:rPr>
                        <a:t>Поступление</a:t>
                      </a:r>
                      <a:br>
                        <a:rPr lang="ru-RU" sz="20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2000" b="0" i="0" u="none" strike="noStrike" dirty="0">
                          <a:effectLst/>
                          <a:latin typeface="Times New Roman"/>
                        </a:rPr>
                        <a:t>(увеличение)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Times New Roman"/>
                        </a:rPr>
                        <a:t>Выбытие</a:t>
                      </a:r>
                      <a:br>
                        <a:rPr lang="ru-RU" sz="20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2000" b="0" i="0" u="none" strike="noStrike">
                          <a:effectLst/>
                          <a:latin typeface="Times New Roman"/>
                        </a:rPr>
                        <a:t>(уменьшение)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5429">
                <a:tc rowSpan="2">
                  <a:txBody>
                    <a:bodyPr/>
                    <a:lstStyle/>
                    <a:p>
                      <a:pPr algn="ctr" fontAlgn="ctr"/>
                      <a:r>
                        <a:rPr kumimoji="0" lang="ru-RU" sz="2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Times New Roman"/>
                        </a:rPr>
                        <a:t>из них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effectLst/>
                          <a:latin typeface="Times New Roman"/>
                        </a:rPr>
                        <a:t>из них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27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Times New Roman"/>
                        </a:rPr>
                        <a:t>получено безвозмездно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Times New Roman"/>
                        </a:rPr>
                        <a:t>оприходовано неучтенных (восстановлено в учете)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Times New Roman"/>
                        </a:rPr>
                        <a:t>передано безвозмездно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effectLst/>
                          <a:latin typeface="Times New Roman"/>
                        </a:rPr>
                        <a:t>в результате недостач, хищений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5429">
                <a:tc>
                  <a:txBody>
                    <a:bodyPr/>
                    <a:lstStyle/>
                    <a:p>
                      <a:pPr algn="ctr" fontAlgn="t"/>
                      <a:r>
                        <a:rPr kumimoji="0" lang="ru-RU" sz="2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0" i="0" u="none" strike="noStrike" dirty="0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0" i="0" u="none" strike="noStrike" dirty="0"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0" i="0" u="none" strike="noStrike" dirty="0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0" i="0" u="none" strike="noStrike" dirty="0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0" i="0" u="none" strike="noStrike" dirty="0"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" name="Пятиугольник 1"/>
          <p:cNvSpPr/>
          <p:nvPr/>
        </p:nvSpPr>
        <p:spPr>
          <a:xfrm>
            <a:off x="-31563" y="3717032"/>
            <a:ext cx="2232248" cy="1368152"/>
          </a:xfrm>
          <a:prstGeom prst="homePlat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tx1"/>
                </a:solidFill>
                <a:latin typeface="Arial Black" panose="020B0A04020102020204" pitchFamily="34" charset="0"/>
              </a:rPr>
              <a:t>1 401 10 180, 1 401 10 151, 1 401 10 152, 1 401 10 153</a:t>
            </a:r>
          </a:p>
        </p:txBody>
      </p:sp>
      <p:sp>
        <p:nvSpPr>
          <p:cNvPr id="6" name="Выноска со стрелкой вверх 5"/>
          <p:cNvSpPr/>
          <p:nvPr/>
        </p:nvSpPr>
        <p:spPr>
          <a:xfrm>
            <a:off x="5354075" y="4461492"/>
            <a:ext cx="2520280" cy="2279875"/>
          </a:xfrm>
          <a:prstGeom prst="upArrow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Arial Black" panose="020B0A04020102020204" pitchFamily="34" charset="0"/>
              </a:rPr>
              <a:t>1 401 20 241, 1 401 20 242, 1 401 20 251, 1 401 20 252, 1 401 20 253</a:t>
            </a:r>
          </a:p>
        </p:txBody>
      </p:sp>
    </p:spTree>
    <p:extLst>
      <p:ext uri="{BB962C8B-B14F-4D97-AF65-F5344CB8AC3E}">
        <p14:creationId xmlns:p14="http://schemas.microsoft.com/office/powerpoint/2010/main" val="71665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404664"/>
            <a:ext cx="9057184" cy="3312368"/>
          </a:xfrm>
        </p:spPr>
        <p:txBody>
          <a:bodyPr/>
          <a:lstStyle/>
          <a:p>
            <a:pPr algn="ctr"/>
            <a:r>
              <a:rPr lang="ru-RU" sz="2800" dirty="0" smtClean="0"/>
              <a:t>Форма  0503376  </a:t>
            </a:r>
            <a:r>
              <a:rPr lang="ru-RU" sz="2800" b="1" dirty="0"/>
              <a:t>Сведения о недостачах и хищениях денежных </a:t>
            </a:r>
            <a:r>
              <a:rPr lang="ru-RU" sz="2800" b="1" dirty="0" smtClean="0"/>
              <a:t>средств и </a:t>
            </a:r>
            <a:r>
              <a:rPr lang="ru-RU" sz="2800" b="1" dirty="0"/>
              <a:t>материальных </a:t>
            </a:r>
            <a:r>
              <a:rPr lang="ru-RU" sz="2800" b="1" dirty="0" smtClean="0"/>
              <a:t>ценностей</a:t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dirty="0" smtClean="0"/>
              <a:t>в составе отчетности за 2015 год </a:t>
            </a:r>
            <a:r>
              <a:rPr lang="ru-RU" sz="2800" dirty="0" err="1" smtClean="0"/>
              <a:t>финорганами</a:t>
            </a:r>
            <a:r>
              <a:rPr lang="ru-RU" sz="2800" dirty="0" smtClean="0"/>
              <a:t> не представляется</a:t>
            </a:r>
            <a:endParaRPr lang="ru-RU" sz="2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4294967295"/>
          </p:nvPr>
        </p:nvSpPr>
        <p:spPr>
          <a:xfrm>
            <a:off x="3" y="6080125"/>
            <a:ext cx="960438" cy="457200"/>
          </a:xfrm>
        </p:spPr>
        <p:txBody>
          <a:bodyPr/>
          <a:lstStyle/>
          <a:p>
            <a:pPr>
              <a:defRPr/>
            </a:pPr>
            <a:fld id="{15596F4E-A169-4CFC-855C-2E3F12614297}" type="datetime1">
              <a:rPr lang="ru-RU">
                <a:solidFill>
                  <a:prstClr val="white"/>
                </a:solidFill>
              </a:rPr>
              <a:pPr>
                <a:defRPr/>
              </a:pPr>
              <a:t>04.02.2016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36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Прямоугольник 2"/>
          <p:cNvSpPr>
            <a:spLocks noChangeArrowheads="1"/>
          </p:cNvSpPr>
          <p:nvPr/>
        </p:nvSpPr>
        <p:spPr bwMode="auto">
          <a:xfrm>
            <a:off x="244475" y="2982913"/>
            <a:ext cx="864235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alt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971" name="Прямоугольник 4"/>
          <p:cNvSpPr>
            <a:spLocks noChangeArrowheads="1"/>
          </p:cNvSpPr>
          <p:nvPr/>
        </p:nvSpPr>
        <p:spPr bwMode="auto">
          <a:xfrm>
            <a:off x="4459288" y="603250"/>
            <a:ext cx="457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16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088" y="401638"/>
            <a:ext cx="2111375" cy="2312987"/>
          </a:xfrm>
          <a:prstGeom prst="rect">
            <a:avLst/>
          </a:prstGeom>
          <a:effectLst>
            <a:outerShdw blurRad="114300" dist="114300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83973" name="Рисунок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263" y="4495800"/>
            <a:ext cx="8963025" cy="22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463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66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74985" y="1229001"/>
            <a:ext cx="8676183" cy="896024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altLang="ru-RU" sz="23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Внесение изменений в Инструкцию № 191н приказом 229н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altLang="ru-RU" sz="26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955" name="Rectangle 3"/>
          <p:cNvSpPr>
            <a:spLocks noChangeArrowheads="1"/>
          </p:cNvSpPr>
          <p:nvPr/>
        </p:nvSpPr>
        <p:spPr bwMode="auto">
          <a:xfrm>
            <a:off x="1259632" y="476672"/>
            <a:ext cx="7459206" cy="75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5" rIns="91428" bIns="45715" anchor="b"/>
          <a:lstStyle/>
          <a:p>
            <a:pPr defTabSz="873997"/>
            <a:r>
              <a:rPr lang="ru-RU" altLang="ru-RU" sz="3400" dirty="0">
                <a:solidFill>
                  <a:srgbClr val="424456"/>
                </a:solidFill>
                <a:latin typeface="Arial Black" panose="020B0A04020102020204" pitchFamily="34" charset="0"/>
              </a:rPr>
              <a:t>Бюджетная отчетность</a:t>
            </a:r>
          </a:p>
        </p:txBody>
      </p:sp>
      <p:pic>
        <p:nvPicPr>
          <p:cNvPr id="125956" name="Picture 10" descr="Docu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8499" y="2023914"/>
            <a:ext cx="1086416" cy="1132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57" name="AutoShape 11"/>
          <p:cNvSpPr>
            <a:spLocks noChangeArrowheads="1"/>
          </p:cNvSpPr>
          <p:nvPr/>
        </p:nvSpPr>
        <p:spPr bwMode="auto">
          <a:xfrm>
            <a:off x="465405" y="4164365"/>
            <a:ext cx="3208322" cy="84969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36" tIns="41468" rIns="82936" bIns="41468" anchor="ctr"/>
          <a:lstStyle/>
          <a:p>
            <a:pPr defTabSz="873997"/>
            <a:r>
              <a:rPr lang="ru-RU" altLang="ru-RU" sz="1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Годовая отчетность </a:t>
            </a:r>
          </a:p>
          <a:p>
            <a:pPr defTabSz="873997"/>
            <a:r>
              <a:rPr lang="ru-RU" altLang="ru-RU" sz="1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altLang="ru-RU" sz="19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 </a:t>
            </a:r>
            <a:r>
              <a:rPr lang="ru-RU" altLang="ru-RU" sz="1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</a:p>
        </p:txBody>
      </p:sp>
      <p:sp>
        <p:nvSpPr>
          <p:cNvPr id="125958" name="AutoShape 13"/>
          <p:cNvSpPr>
            <a:spLocks noChangeArrowheads="1"/>
          </p:cNvSpPr>
          <p:nvPr/>
        </p:nvSpPr>
        <p:spPr bwMode="auto">
          <a:xfrm>
            <a:off x="5342959" y="4164364"/>
            <a:ext cx="3208322" cy="2144955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36" tIns="41468" rIns="82936" bIns="41468" anchor="ctr"/>
          <a:lstStyle/>
          <a:p>
            <a:pPr defTabSz="873997"/>
            <a:r>
              <a:rPr lang="ru-RU" altLang="ru-RU" sz="19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Месячная, </a:t>
            </a:r>
          </a:p>
          <a:p>
            <a:pPr defTabSz="873997"/>
            <a:r>
              <a:rPr lang="ru-RU" altLang="ru-RU" sz="19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квартальная,</a:t>
            </a:r>
          </a:p>
          <a:p>
            <a:pPr defTabSz="873997"/>
            <a:r>
              <a:rPr lang="ru-RU" altLang="ru-RU" sz="19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годовая </a:t>
            </a:r>
            <a:r>
              <a:rPr lang="ru-RU" altLang="ru-RU" sz="1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отчетность </a:t>
            </a:r>
          </a:p>
          <a:p>
            <a:pPr defTabSz="873997"/>
            <a:r>
              <a:rPr lang="ru-RU" altLang="ru-RU" sz="1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altLang="ru-RU" sz="19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 </a:t>
            </a:r>
            <a:r>
              <a:rPr lang="ru-RU" altLang="ru-RU" sz="1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</a:p>
        </p:txBody>
      </p:sp>
      <p:cxnSp>
        <p:nvCxnSpPr>
          <p:cNvPr id="125959" name="AutoShape 14"/>
          <p:cNvCxnSpPr>
            <a:cxnSpLocks noChangeShapeType="1"/>
            <a:endCxn id="125957" idx="0"/>
          </p:cNvCxnSpPr>
          <p:nvPr/>
        </p:nvCxnSpPr>
        <p:spPr bwMode="auto">
          <a:xfrm rot="5400000">
            <a:off x="2831871" y="2394529"/>
            <a:ext cx="1007532" cy="2532141"/>
          </a:xfrm>
          <a:prstGeom prst="bentConnector3">
            <a:avLst>
              <a:gd name="adj1" fmla="val 49926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25960" name="AutoShape 15"/>
          <p:cNvCxnSpPr>
            <a:cxnSpLocks noChangeShapeType="1"/>
            <a:endCxn id="125958" idx="0"/>
          </p:cNvCxnSpPr>
          <p:nvPr/>
        </p:nvCxnSpPr>
        <p:spPr bwMode="auto">
          <a:xfrm>
            <a:off x="4601707" y="3156834"/>
            <a:ext cx="2345413" cy="1007530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88320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16226</TotalTime>
  <Words>3708</Words>
  <Application>Microsoft Office PowerPoint</Application>
  <PresentationFormat>Экран (4:3)</PresentationFormat>
  <Paragraphs>1538</Paragraphs>
  <Slides>86</Slides>
  <Notes>29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86</vt:i4>
      </vt:variant>
    </vt:vector>
  </HeadingPairs>
  <TitlesOfParts>
    <vt:vector size="90" baseType="lpstr">
      <vt:lpstr>Городская</vt:lpstr>
      <vt:lpstr>2_Городская</vt:lpstr>
      <vt:lpstr>Worksheet</vt:lpstr>
      <vt:lpstr>Лист</vt:lpstr>
      <vt:lpstr>Презентация PowerPoint</vt:lpstr>
      <vt:lpstr>Внесены поправки в порядок формирования бюджетной отчетности  О внесении изменений в приказ Минфина России  от 28 декабря 2010 г. № 191н  </vt:lpstr>
      <vt:lpstr>Внесены поправки в порядок формирования отчетности бюджетных и автономных учреждений  О внесении изменений в приказ Минфина России  от 25 марта 2011 г. № 33н </vt:lpstr>
      <vt:lpstr>Разъяснения с примерами по отчетам 191н</vt:lpstr>
      <vt:lpstr>Разъяснения с примерами по отчетам 33н</vt:lpstr>
      <vt:lpstr>Письмо Минфина России  </vt:lpstr>
      <vt:lpstr>совместное письмо МФ и ФК  от 30.12.2015 № 02-07-07/77754 и  07-04-05/02-919 </vt:lpstr>
      <vt:lpstr>совместное письмо МФ и ФК  от 30.12.2015 № 02-07-07/77756 и  07-04-05/02-920 </vt:lpstr>
      <vt:lpstr>Презентация PowerPoint</vt:lpstr>
      <vt:lpstr>Правки юридико - технического  характера</vt:lpstr>
      <vt:lpstr>Изменения  в балансе (2015 год)</vt:lpstr>
      <vt:lpstr>Изменение наименования счета  0 201 26 000</vt:lpstr>
      <vt:lpstr>Изменения  в балансе (2015 год)</vt:lpstr>
      <vt:lpstr> </vt:lpstr>
      <vt:lpstr> </vt:lpstr>
      <vt:lpstr>Единый план счетов – Инструкция № 157н</vt:lpstr>
      <vt:lpstr>  </vt:lpstr>
      <vt:lpstr>  </vt:lpstr>
      <vt:lpstr>Презентация PowerPoint</vt:lpstr>
      <vt:lpstr>  Остатки по счету 1 106 10 000</vt:lpstr>
      <vt:lpstr>Провести инвентаризацию остатков объектов капитальных вложений в объекты недвижимого имущества</vt:lpstr>
      <vt:lpstr>Инвентаризация  остатков</vt:lpstr>
      <vt:lpstr>Пояснительная записка</vt:lpstr>
      <vt:lpstr>Баланс (ф. 0503130) </vt:lpstr>
      <vt:lpstr> </vt:lpstr>
      <vt:lpstr> </vt:lpstr>
      <vt:lpstr>Презентация PowerPoint</vt:lpstr>
      <vt:lpstr>Отражение в учете</vt:lpstr>
      <vt:lpstr> Восстановить в учете долю участия в уставном капитале ГУП (МУП)</vt:lpstr>
      <vt:lpstr>Восстановление в учете неучтенных объектов</vt:lpstr>
      <vt:lpstr>Уменьшение размера объема финансовых вложений</vt:lpstr>
      <vt:lpstr>Сведения ф. 0503174</vt:lpstr>
      <vt:lpstr>Бюджетная отчетность – Инструкция №191н</vt:lpstr>
      <vt:lpstr>Бюджетная отчетность – Инструкция № 191н</vt:lpstr>
      <vt:lpstr>Баланс 0503130, 0503730</vt:lpstr>
      <vt:lpstr>Бюджетная отчетность – Инструкция № 191н</vt:lpstr>
      <vt:lpstr>    Изменения  в балансе 0503730,0503830</vt:lpstr>
      <vt:lpstr>БАЛАНС ГОСУДАРСТВЕННОГО (МУНИЦИПАЛЬНОГО) УЧРЕЖДЕНИЯ (ф.0503730)</vt:lpstr>
      <vt:lpstr>Письмо Минфина России  от 27.01.2016 № 02-06-07/3333 </vt:lpstr>
      <vt:lpstr>Изменения  в балансе (2015 год)</vt:lpstr>
      <vt:lpstr>Изменения  в балансе (2015 год)</vt:lpstr>
      <vt:lpstr>План счетов бюджетного учета</vt:lpstr>
      <vt:lpstr>Формы 0503169, 0503769</vt:lpstr>
      <vt:lpstr>Презентация PowerPoint</vt:lpstr>
      <vt:lpstr>Для ф. 0503169</vt:lpstr>
      <vt:lpstr>Презентация PowerPoint</vt:lpstr>
      <vt:lpstr>Дебиторская задолженность</vt:lpstr>
      <vt:lpstr>Бюджетная отчетность – Инструкция № 191н</vt:lpstr>
      <vt:lpstr>Бюджетная отчетность – Инструкция № 191н</vt:lpstr>
      <vt:lpstr>Бюджетная отчетность – Инструкция № 191н</vt:lpstr>
      <vt:lpstr>Бюджетная отчетность – Инструкция № 191н</vt:lpstr>
      <vt:lpstr>Бюджетная отчетность – Инструкция № 191н</vt:lpstr>
      <vt:lpstr>Бюджетная отчетность – Инструкция № 191н</vt:lpstr>
      <vt:lpstr>Бюджетная отчетность – Инструкция № 191н</vt:lpstr>
      <vt:lpstr>Бюджетная отчетность – Инструкция № 191н</vt:lpstr>
      <vt:lpstr>Презентация PowerPoint</vt:lpstr>
      <vt:lpstr> Аналитическая информация к форме 0503128</vt:lpstr>
      <vt:lpstr> Аналитическая информация к форме 0503128</vt:lpstr>
      <vt:lpstr> </vt:lpstr>
      <vt:lpstr>Презентация PowerPoint</vt:lpstr>
      <vt:lpstr> </vt:lpstr>
      <vt:lpstr>Сведения об исполнении бюджета ф.0503164</vt:lpstr>
      <vt:lpstr>Презентация PowerPoint</vt:lpstr>
      <vt:lpstr>Бюджетная отчетность – Инструкция № 191н</vt:lpstr>
      <vt:lpstr>Презентация PowerPoint</vt:lpstr>
      <vt:lpstr>Сведения о движении нефинансовых активов ф.0503168, 0503768</vt:lpstr>
      <vt:lpstr>Бюджетная отчетность – Инструкция № 191н</vt:lpstr>
      <vt:lpstr>Изменения на 2016</vt:lpstr>
      <vt:lpstr>   ф.0503152, 0503317,0503320,0503321, 050323</vt:lpstr>
      <vt:lpstr>   ф.0503152, 0503317,0503320,0503321, 050323</vt:lpstr>
      <vt:lpstr>   ф.0503152, 0503317,0503320,0503321, 050323</vt:lpstr>
      <vt:lpstr>Презентация PowerPoint</vt:lpstr>
      <vt:lpstr>   ф.0503361</vt:lpstr>
      <vt:lpstr>Изменения на 2016</vt:lpstr>
      <vt:lpstr>Основные вопросы</vt:lpstr>
      <vt:lpstr>Бюджетная отчетность – Инструкция № 191н</vt:lpstr>
      <vt:lpstr>Бюджетная отчетность – Инструкция № 33н</vt:lpstr>
      <vt:lpstr>  </vt:lpstr>
      <vt:lpstr>    Изменения  в балансе 0503730,0503830</vt:lpstr>
      <vt:lpstr>БАЛАНС ГОСУДАРСТВЕННОГО (МУНИЦИПАЛЬНОГО) УЧРЕЖДЕНИЯ (ф.0503730)</vt:lpstr>
      <vt:lpstr>Презентация PowerPoint</vt:lpstr>
      <vt:lpstr>Презентация PowerPoint</vt:lpstr>
      <vt:lpstr>Презентация PowerPoint</vt:lpstr>
      <vt:lpstr>Сведения о движении нефинансовых активов ф.0503168</vt:lpstr>
      <vt:lpstr>Форма  0503376  Сведения о недостачах и хищениях денежных средств и материальных ценностей  в составе отчетности за 2015 год финорганами не представляется</vt:lpstr>
      <vt:lpstr>Презентация PowerPoint</vt:lpstr>
    </vt:vector>
  </TitlesOfParts>
  <Company>minfin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Efimov I.L.</dc:creator>
  <cp:lastModifiedBy>СИВЕЦ СВЕТЛАНА ВИКТОРОВНА</cp:lastModifiedBy>
  <cp:revision>1479</cp:revision>
  <cp:lastPrinted>2015-03-05T10:05:22Z</cp:lastPrinted>
  <dcterms:created xsi:type="dcterms:W3CDTF">2005-04-05T13:42:30Z</dcterms:created>
  <dcterms:modified xsi:type="dcterms:W3CDTF">2016-02-04T07:58:30Z</dcterms:modified>
</cp:coreProperties>
</file>