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48" r:id="rId2"/>
    <p:sldId id="466" r:id="rId3"/>
    <p:sldId id="470" r:id="rId4"/>
    <p:sldId id="468" r:id="rId5"/>
    <p:sldId id="472" r:id="rId6"/>
    <p:sldId id="475" r:id="rId7"/>
    <p:sldId id="469" r:id="rId8"/>
    <p:sldId id="476" r:id="rId9"/>
    <p:sldId id="490" r:id="rId10"/>
    <p:sldId id="477" r:id="rId11"/>
    <p:sldId id="474" r:id="rId12"/>
    <p:sldId id="478" r:id="rId13"/>
    <p:sldId id="479" r:id="rId14"/>
    <p:sldId id="480" r:id="rId15"/>
    <p:sldId id="481" r:id="rId16"/>
    <p:sldId id="482" r:id="rId17"/>
    <p:sldId id="484" r:id="rId18"/>
    <p:sldId id="485" r:id="rId19"/>
    <p:sldId id="488" r:id="rId20"/>
    <p:sldId id="489" r:id="rId21"/>
    <p:sldId id="487" r:id="rId22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ркова Наталия Евгеньевна" initials="МНЕ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C5"/>
    <a:srgbClr val="FF8181"/>
    <a:srgbClr val="3640C4"/>
    <a:srgbClr val="00C85A"/>
    <a:srgbClr val="162746"/>
    <a:srgbClr val="EAEAEA"/>
    <a:srgbClr val="FFF5D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5735" autoAdjust="0"/>
  </p:normalViewPr>
  <p:slideViewPr>
    <p:cSldViewPr snapToGrid="0">
      <p:cViewPr>
        <p:scale>
          <a:sx n="75" d="100"/>
          <a:sy n="75" d="100"/>
        </p:scale>
        <p:origin x="-2022" y="-924"/>
      </p:cViewPr>
      <p:guideLst>
        <p:guide orient="horz" pos="42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2-01T10:26:24.689" idx="1">
    <p:pos x="7160" y="2568"/>
    <p:text>А приказ об особенностях?
Мы ж такую работу провели((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FB68238-327B-455C-9101-5C3D8D2108BD}" type="datetimeFigureOut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4E73DE-6A70-4CEE-9AA3-1BF1492D42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0431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30610D6F-29A4-4816-99B1-9641E8DB5385}" type="datetimeFigureOut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18AEFF-DFD6-4C97-BC03-70C6935439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305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304FEF1-C6E0-4E80-B472-1F0965380F78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19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20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21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11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12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13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14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15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16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17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3A83BED0-A2D6-41CF-A68E-EAEA038873CF}" type="slidenum">
              <a:rPr lang="ru-RU" altLang="ru-RU" sz="1200"/>
              <a:pPr algn="r" eaLnBrk="1" hangingPunct="1"/>
              <a:t>18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346F-ECFB-4E61-94C4-59D0A9A95E8C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C90F4-FC52-42E8-B692-1B2E757268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14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7B0F-D255-4B53-9720-B6DE468552EA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DEE5D-127B-42D1-8F53-186224818A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220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3C1CB-0644-49A2-85DD-E6A47D465CAE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798DD-839C-4382-8E25-DE43CC63F1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541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3B2F0-263A-4A27-BE60-98ED25C453DD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FAE17-071D-4E85-854E-9D61C6DEDB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319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B6792-E9D3-490A-AF6B-3CEE41A51004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89ED3-F830-4692-ABC0-7F6B1191EE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6787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FA972-AD8E-4D54-A121-F98592118557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B15CA-8309-49DE-BFF0-86734DD65A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433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C25DD-420E-4301-AA64-613F8D1C255A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1BC0-D626-4A93-B1F1-427048938A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935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029AE-1FEB-4C69-BE18-9BCA5AAE295A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27D1-3C76-49D8-A8A4-90DD67E780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603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EABD-173A-48E4-A555-B74CC2373B79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9728-C1C4-430B-90F9-5B35A87CCB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776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E6575-390E-4B25-AAF3-7698170563EC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4173E-A75F-4FA1-8BB1-1A92D4C599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914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B55B0-F706-4EEB-9BDE-D171619FAF77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2D4EB-95D9-4FCD-931E-DF6273190A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165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7F4765-8E01-4225-8DAC-032F1C056117}" type="datetime1">
              <a:rPr lang="ru-RU"/>
              <a:pPr>
                <a:defRPr/>
              </a:pPr>
              <a:t>04.02.2016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4AA8BF9-C2A2-45C5-881F-5817521AAF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09504AE-343F-4B0E-BF94-CCCBC7F97820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68966" y="1624013"/>
            <a:ext cx="9443533" cy="21236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особенностях формирования и представления бюджетной отчетности в 2016 году.</a:t>
            </a:r>
            <a:endParaRPr lang="ru-RU" altLang="ru-RU" sz="4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03985" y="5490228"/>
            <a:ext cx="493336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Calibri" pitchFamily="34" charset="0"/>
              </a:rPr>
              <a:t>Начальник </a:t>
            </a:r>
            <a:r>
              <a:rPr lang="ru-RU" altLang="ru-RU" sz="1600" dirty="0">
                <a:solidFill>
                  <a:srgbClr val="000066"/>
                </a:solidFill>
                <a:latin typeface="Calibri" pitchFamily="34" charset="0"/>
              </a:rPr>
              <a:t>отдела отчетности об исполнении бюджетов Управления бюджетного учета и отчетности </a:t>
            </a:r>
            <a:endParaRPr lang="ru-RU" altLang="ru-RU" sz="1600" dirty="0" smtClean="0">
              <a:solidFill>
                <a:srgbClr val="000066"/>
              </a:solidFill>
              <a:latin typeface="Calibri" pitchFamily="34" charset="0"/>
            </a:endParaRPr>
          </a:p>
          <a:p>
            <a:pPr algn="r" eaLnBrk="1" hangingPunct="1">
              <a:spcBef>
                <a:spcPct val="50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Calibri" pitchFamily="34" charset="0"/>
              </a:rPr>
              <a:t>Н.Е</a:t>
            </a:r>
            <a:r>
              <a:rPr lang="ru-RU" altLang="ru-RU" sz="1600" dirty="0">
                <a:solidFill>
                  <a:srgbClr val="000066"/>
                </a:solidFill>
                <a:latin typeface="Calibri" pitchFamily="34" charset="0"/>
              </a:rPr>
              <a:t>. Маркова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5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6DC16F1-64BB-4E2C-8F64-93379B12CE30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878262" y="174626"/>
            <a:ext cx="79200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Порядок формирования</a:t>
            </a:r>
            <a:r>
              <a:rPr lang="ru-RU" altLang="ru-RU" sz="3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8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отчетности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1630362" y="1161325"/>
            <a:ext cx="9290050" cy="2793447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t" anchorCtr="0">
            <a:noAutofit/>
          </a:bodyPr>
          <a:lstStyle/>
          <a:p>
            <a:pPr algn="ctr" eaLnBrk="1" hangingPunct="1">
              <a:defRPr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28.12.2010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191н «Об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Инструкции о порядке составления и представления годовой, квартальной и месячной отчетности об исполнении бюджетов бюджетной системы Российской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 </a:t>
            </a:r>
            <a:endParaRPr lang="ru-RU" sz="6000" b="1" i="1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630362" y="4586585"/>
            <a:ext cx="9290050" cy="1623715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редакции приказа Минфина России от 31.12.2015 № 229н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5786437" y="3771900"/>
            <a:ext cx="977900" cy="1054100"/>
          </a:xfrm>
          <a:prstGeom prst="downArrow">
            <a:avLst/>
          </a:prstGeom>
          <a:solidFill>
            <a:srgbClr val="FF818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19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218912" y="119996"/>
            <a:ext cx="76857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Изменение сроков представления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200" y="1068810"/>
            <a:ext cx="9999599" cy="5265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 descr="C:\Documents and Settings\09IM38p\Local Settings\Temporary Internet Files\Content.IE5\4PNRP4H4\MCj0431586000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62" y="5800725"/>
            <a:ext cx="7318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51451" y="1027103"/>
            <a:ext cx="10299993" cy="39144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1800" dirty="0" smtClean="0">
                <a:solidFill>
                  <a:srgbClr val="2F06A2"/>
                </a:solidFill>
                <a:latin typeface="+mn-lt"/>
                <a:ea typeface="+mn-ea"/>
                <a:cs typeface="+mn-cs"/>
              </a:rPr>
              <a:t>за 2015 год</a:t>
            </a:r>
            <a:endParaRPr lang="ru-RU" sz="1800" dirty="0">
              <a:solidFill>
                <a:srgbClr val="2F06A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390" y="1418546"/>
            <a:ext cx="10606865" cy="518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791408" y="4369539"/>
            <a:ext cx="4263544" cy="7859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1408" y="5321300"/>
            <a:ext cx="4263544" cy="9067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5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257300"/>
            <a:ext cx="10009835" cy="528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834133" y="5292995"/>
            <a:ext cx="4220083" cy="3301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4134" y="5623097"/>
            <a:ext cx="4220083" cy="3301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ьная выноска 8"/>
          <p:cNvSpPr/>
          <p:nvPr/>
        </p:nvSpPr>
        <p:spPr>
          <a:xfrm>
            <a:off x="6553824" y="5055708"/>
            <a:ext cx="4523055" cy="943144"/>
          </a:xfrm>
          <a:prstGeom prst="wedgeEllipseCallout">
            <a:avLst>
              <a:gd name="adj1" fmla="val -60794"/>
              <a:gd name="adj2" fmla="val 873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Исключено формирование показателей по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группировочным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 кодам счетов 040210000, 040220000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32252" y="865857"/>
            <a:ext cx="8915400" cy="39144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1800" smtClean="0">
                <a:solidFill>
                  <a:srgbClr val="2F06A2"/>
                </a:solidFill>
                <a:latin typeface="+mn-lt"/>
                <a:ea typeface="+mn-ea"/>
                <a:cs typeface="+mn-cs"/>
              </a:rPr>
              <a:t>начиная с отчетности на 1 февраля 2016 года</a:t>
            </a:r>
            <a:endParaRPr lang="ru-RU" sz="1800" dirty="0">
              <a:solidFill>
                <a:srgbClr val="2F06A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09038" y="802406"/>
            <a:ext cx="8996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</a:rPr>
              <a:t>за 2015 год</a:t>
            </a:r>
            <a:endParaRPr lang="ru-RU" dirty="0">
              <a:solidFill>
                <a:srgbClr val="2F06A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323058"/>
            <a:ext cx="10359645" cy="512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968978" y="4304810"/>
            <a:ext cx="841522" cy="1935215"/>
          </a:xfrm>
          <a:prstGeom prst="roundRect">
            <a:avLst/>
          </a:prstGeom>
          <a:solidFill>
            <a:srgbClr val="D7C7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городской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округ, </a:t>
            </a:r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городской округ с внутригородским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делением, </a:t>
            </a:r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внутригородской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район</a:t>
            </a:r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20468" y="4304810"/>
            <a:ext cx="720080" cy="1935215"/>
          </a:xfrm>
          <a:prstGeom prst="roundRect">
            <a:avLst/>
          </a:prstGeom>
          <a:solidFill>
            <a:srgbClr val="D7C7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сельское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поселение, </a:t>
            </a:r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городское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поселение</a:t>
            </a:r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27027" y="945948"/>
            <a:ext cx="9584411" cy="61330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1800" dirty="0" smtClean="0">
                <a:solidFill>
                  <a:srgbClr val="2F06A2"/>
                </a:solidFill>
                <a:latin typeface="+mn-lt"/>
              </a:rPr>
              <a:t>начиная с еженедельной отчетности на 11 января 2016 года,</a:t>
            </a:r>
            <a:br>
              <a:rPr lang="ru-RU" sz="1800" dirty="0" smtClean="0">
                <a:solidFill>
                  <a:srgbClr val="2F06A2"/>
                </a:solidFill>
                <a:latin typeface="+mn-lt"/>
              </a:rPr>
            </a:br>
            <a:r>
              <a:rPr lang="ru-RU" sz="1800" dirty="0" smtClean="0">
                <a:solidFill>
                  <a:srgbClr val="2F06A2"/>
                </a:solidFill>
                <a:latin typeface="+mn-lt"/>
              </a:rPr>
              <a:t>месячной отчетности на 1 февраля 2016 года</a:t>
            </a:r>
            <a:endParaRPr lang="ru-RU" sz="1800" dirty="0">
              <a:solidFill>
                <a:srgbClr val="2F06A2"/>
              </a:solidFill>
              <a:latin typeface="+mn-lt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7025"/>
            <a:ext cx="10736263" cy="489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816600" y="4082104"/>
            <a:ext cx="2146300" cy="2139038"/>
          </a:xfrm>
          <a:prstGeom prst="roundRect">
            <a:avLst/>
          </a:prstGeom>
          <a:solidFill>
            <a:srgbClr val="D7C7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городской округ,</a:t>
            </a:r>
          </a:p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 городской округ с внутригородским делением, </a:t>
            </a:r>
          </a:p>
          <a:p>
            <a:pPr algn="ctr"/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внутригородской район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52566" y="4117502"/>
            <a:ext cx="1257937" cy="2139038"/>
          </a:xfrm>
          <a:prstGeom prst="roundRect">
            <a:avLst/>
          </a:prstGeom>
          <a:solidFill>
            <a:srgbClr val="D7C7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сельское поселение, </a:t>
            </a: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100" dirty="0">
                <a:solidFill>
                  <a:schemeClr val="accent6">
                    <a:lumMod val="75000"/>
                  </a:schemeClr>
                </a:solidFill>
              </a:rPr>
              <a:t>городское поселение</a:t>
            </a:r>
          </a:p>
        </p:txBody>
      </p:sp>
    </p:spTree>
    <p:extLst>
      <p:ext uri="{BB962C8B-B14F-4D97-AF65-F5344CB8AC3E}">
        <p14:creationId xmlns:p14="http://schemas.microsoft.com/office/powerpoint/2010/main" val="735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1068846"/>
            <a:ext cx="10901363" cy="545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009253" y="3673064"/>
            <a:ext cx="4403506" cy="945105"/>
          </a:xfrm>
          <a:prstGeom prst="wedgeRoundRectCallout">
            <a:avLst>
              <a:gd name="adj1" fmla="val 63717"/>
              <a:gd name="adj2" fmla="val -2733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перечислении межбюджетных трансфертов в бюджеты субъектов Российской Федерации - 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органа Федерального казначейства, осуществляющего кассовое обслуживание соответствующего </a:t>
            </a:r>
            <a:r>
              <a:rPr lang="ru-RU" sz="1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009253" y="4883179"/>
            <a:ext cx="4403506" cy="1220156"/>
          </a:xfrm>
          <a:prstGeom prst="wedgeRoundRectCallout">
            <a:avLst>
              <a:gd name="adj1" fmla="val 63073"/>
              <a:gd name="adj2" fmla="val -484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перечислении межбюджетных трансфертов в бюджеты государственных внебюджетных фондов Российской Федерации - </a:t>
            </a:r>
            <a:r>
              <a:rPr lang="ru-RU" sz="1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условный код главного администратора доходов соответствующего бюджета государственного внебюджетного фонда Российской Федерации по полученным в бюджет целевым средствам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428581" y="3798040"/>
            <a:ext cx="3462272" cy="1225175"/>
          </a:xfrm>
          <a:prstGeom prst="flowChartProcess">
            <a:avLst/>
          </a:prstGeom>
          <a:solidFill>
            <a:srgbClr val="F7FCB2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кодам классификации расходов бюджетов бюджетной классификации Российской Федерации</a:t>
            </a:r>
          </a:p>
          <a:p>
            <a:pPr algn="ctr"/>
            <a:r>
              <a:rPr lang="ru-RU" sz="1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видам расходов бюджетной классификации Российской Федерации группы 500 «Межбюджетные трансферты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324099" y="853062"/>
            <a:ext cx="9772621" cy="2157919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8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019922"/>
            <a:ext cx="11180763" cy="533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Блок-схема: процесс 13"/>
          <p:cNvSpPr/>
          <p:nvPr/>
        </p:nvSpPr>
        <p:spPr>
          <a:xfrm>
            <a:off x="1799329" y="4665327"/>
            <a:ext cx="2073040" cy="494957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769575" y="2879573"/>
            <a:ext cx="1029754" cy="415085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769575" y="4544759"/>
            <a:ext cx="1029754" cy="820130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1880833" y="2879573"/>
            <a:ext cx="2073040" cy="359942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3211006" y="3469864"/>
            <a:ext cx="2201753" cy="619535"/>
          </a:xfrm>
          <a:prstGeom prst="wedgeRoundRectCallout">
            <a:avLst>
              <a:gd name="adj1" fmla="val -88850"/>
              <a:gd name="adj2" fmla="val -10589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показателей осуществляется графе 2  - по коду главного распорядителя бюджетных средств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3363405" y="5527264"/>
            <a:ext cx="2554795" cy="619535"/>
          </a:xfrm>
          <a:prstGeom prst="wedgeRoundRectCallout">
            <a:avLst>
              <a:gd name="adj1" fmla="val -88850"/>
              <a:gd name="adj2" fmla="val -10589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показателей осуществляется графе 2  - по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коду главного администратора источников финансирования дефицита бюджета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8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7" y="1069992"/>
            <a:ext cx="11033023" cy="538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Блок-схема: процесс 10"/>
          <p:cNvSpPr/>
          <p:nvPr/>
        </p:nvSpPr>
        <p:spPr>
          <a:xfrm>
            <a:off x="5745111" y="2555255"/>
            <a:ext cx="1006520" cy="333685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745111" y="4338787"/>
            <a:ext cx="1006520" cy="820130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928006" y="2555255"/>
            <a:ext cx="2318071" cy="359942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6928006" y="4445368"/>
            <a:ext cx="2318071" cy="606968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19057" y="1488455"/>
            <a:ext cx="11166543" cy="899146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8610600" y="5527264"/>
            <a:ext cx="2554795" cy="619535"/>
          </a:xfrm>
          <a:prstGeom prst="wedgeRoundRectCallout">
            <a:avLst>
              <a:gd name="adj1" fmla="val -88850"/>
              <a:gd name="adj2" fmla="val -10589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показателей осуществляется графе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 </a:t>
            </a:r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коду главного администратора источников финансирования дефицита бюджета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8610599" y="3236680"/>
            <a:ext cx="2554795" cy="619535"/>
          </a:xfrm>
          <a:prstGeom prst="wedgeRoundRectCallout">
            <a:avLst>
              <a:gd name="adj1" fmla="val -88850"/>
              <a:gd name="adj2" fmla="val -10589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показателей осуществляется графе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 </a:t>
            </a:r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коду главного администратора доходов бюджета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8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1" y="853062"/>
            <a:ext cx="11239500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Блок-схема: процесс 11"/>
          <p:cNvSpPr/>
          <p:nvPr/>
        </p:nvSpPr>
        <p:spPr>
          <a:xfrm>
            <a:off x="5521250" y="5080001"/>
            <a:ext cx="1006521" cy="1276349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324099" y="853062"/>
            <a:ext cx="9772621" cy="2157919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376094" y="4437830"/>
            <a:ext cx="2201753" cy="619535"/>
          </a:xfrm>
          <a:prstGeom prst="wedgeRoundRectCallout">
            <a:avLst>
              <a:gd name="adj1" fmla="val -88850"/>
              <a:gd name="adj2" fmla="val -10589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показателей осуществляется графе 2  - по коду главного распорядителя бюджетных средств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49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4F6AB58-C790-4E51-9DB2-55E5625E09E0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0349" y="1798953"/>
            <a:ext cx="1154431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Пункт 18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по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 Единого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внебюджетными фондами, государственных академий наук, государственных (муниципальных)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учреждений, утвержденной приказом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декабря 2010 года № 157н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751388" y="130176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Изменения в бюджетной отчетности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5" name="Picture 6" descr="D:\картинки для слайдов\buxg_spre.jpg" title="Отч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r="12195"/>
          <a:stretch/>
        </p:blipFill>
        <p:spPr bwMode="auto">
          <a:xfrm>
            <a:off x="4578018" y="130176"/>
            <a:ext cx="834741" cy="65830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1038225"/>
            <a:ext cx="10874377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Блок-схема: процесс 14"/>
          <p:cNvSpPr/>
          <p:nvPr/>
        </p:nvSpPr>
        <p:spPr>
          <a:xfrm>
            <a:off x="1016000" y="3316863"/>
            <a:ext cx="10863264" cy="531238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1003300" y="4699000"/>
            <a:ext cx="10887077" cy="609602"/>
          </a:xfrm>
          <a:prstGeom prst="flowChart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8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Номер слайда 2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182EF7-FC4F-46EF-974B-E4048C5063FB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606570" y="1798340"/>
            <a:ext cx="770572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8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Спасибо за </a:t>
            </a:r>
            <a:r>
              <a:rPr lang="ru-RU" sz="8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8481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EC37896E-3175-43E5-8791-BE88ECB24136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2470" y="2095845"/>
            <a:ext cx="117428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14 января 2015 года 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42-07.05/2.2-13 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 порядке внесения изменений в учетные данные»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17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0642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AAFF521-7357-4B44-BE47-89977F11A772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0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11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016000" y="1512037"/>
            <a:ext cx="102907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Пункт 44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 Федерального казначейства от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04.12.2015 № 339 «Об утверждении Особенностей формирования 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41E40CB7-7DCA-4E0A-83A3-D23C3A862287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10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11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018635" y="1485832"/>
            <a:ext cx="10420056" cy="6774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часто встречающиеся ошибки, исправление которых возможно в пределах одного бюджета</a:t>
            </a:r>
            <a:endParaRPr lang="ru-RU" sz="2000" dirty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003300" y="2281077"/>
            <a:ext cx="10490199" cy="2209907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 algn="just"/>
            <a:r>
              <a:rPr lang="ru-RU" b="1" i="1" spc="2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Уточнение кодов бюджетной классификации Российской Федерации:</a:t>
            </a:r>
          </a:p>
          <a:p>
            <a:pPr algn="just"/>
            <a:r>
              <a:rPr lang="ru-RU" b="1" i="1" spc="20" dirty="0" smtClean="0">
                <a:latin typeface="Times New Roman" pitchFamily="18" charset="0"/>
              </a:rPr>
              <a:t>с доходов на доходы (в том числе уточнение НВС, уточнение возвратов);</a:t>
            </a:r>
          </a:p>
          <a:p>
            <a:pPr algn="just"/>
            <a:r>
              <a:rPr lang="ru-RU" b="1" i="1" spc="20" dirty="0" smtClean="0">
                <a:latin typeface="Times New Roman" pitchFamily="18" charset="0"/>
              </a:rPr>
              <a:t>с расходов на расходы;</a:t>
            </a:r>
          </a:p>
          <a:p>
            <a:pPr algn="just"/>
            <a:r>
              <a:rPr lang="ru-RU" b="1" i="1" spc="20" dirty="0" smtClean="0">
                <a:latin typeface="Times New Roman" pitchFamily="18" charset="0"/>
              </a:rPr>
              <a:t>с доходов на расходы</a:t>
            </a:r>
            <a:r>
              <a:rPr lang="ru-RU" b="1" i="1" spc="20" dirty="0">
                <a:latin typeface="Times New Roman" pitchFamily="18" charset="0"/>
              </a:rPr>
              <a:t> </a:t>
            </a:r>
            <a:r>
              <a:rPr lang="ru-RU" b="1" i="1" spc="20" dirty="0" smtClean="0">
                <a:latin typeface="Times New Roman" pitchFamily="18" charset="0"/>
              </a:rPr>
              <a:t>(в </a:t>
            </a:r>
            <a:r>
              <a:rPr lang="ru-RU" b="1" i="1" spc="20" dirty="0">
                <a:latin typeface="Times New Roman" pitchFamily="18" charset="0"/>
              </a:rPr>
              <a:t>том числе с </a:t>
            </a:r>
            <a:r>
              <a:rPr lang="ru-RU" b="1" i="1" spc="20" dirty="0" smtClean="0">
                <a:latin typeface="Times New Roman" pitchFamily="18" charset="0"/>
              </a:rPr>
              <a:t>НВС на восстановление кассового расхода).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003300" y="4593526"/>
            <a:ext cx="10490199" cy="931199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 algn="just"/>
            <a:r>
              <a:rPr lang="ru-RU" b="1" i="1" spc="20" dirty="0" smtClean="0">
                <a:latin typeface="Times New Roman" pitchFamily="18" charset="0"/>
              </a:rPr>
              <a:t>Уточнение кодов цели, в том числе в части восстановления остатка неиспользованных целевых средств на начало года в случае взыскания целевых средств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1027403" y="5628640"/>
            <a:ext cx="10462180" cy="1080121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/>
          <a:lstStyle/>
          <a:p>
            <a:pPr algn="just"/>
            <a:r>
              <a:rPr lang="ru-RU" b="1" i="1" spc="20" dirty="0">
                <a:latin typeface="Times New Roman" pitchFamily="18" charset="0"/>
              </a:rPr>
              <a:t>Иные корректировки учетных показателей, необходимые для обеспечения формирования достоверной бюджетной </a:t>
            </a:r>
            <a:r>
              <a:rPr lang="ru-RU" b="1" i="1" spc="20" dirty="0" smtClean="0">
                <a:latin typeface="Times New Roman" pitchFamily="18" charset="0"/>
              </a:rPr>
              <a:t>отчетности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7D8ADAB-8462-400A-BDA6-2BDD9CE1F79C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4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5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397370" y="1090275"/>
            <a:ext cx="10197730" cy="6774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и способы, </a:t>
            </a:r>
            <a:r>
              <a:rPr lang="ru-RU" sz="2000" b="1" spc="2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применяемые </a:t>
            </a:r>
            <a:r>
              <a:rPr lang="ru-RU" sz="2000" b="1" spc="2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для осуществления корректировки учетных записей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397370" y="1944015"/>
            <a:ext cx="10197730" cy="4594897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t" anchorCtr="0"/>
          <a:lstStyle/>
          <a:p>
            <a:pPr algn="just"/>
            <a:r>
              <a:rPr lang="ru-RU" sz="2000" b="1" i="1" spc="2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Документы, применяемые для осуществления корректировки учетных записей:</a:t>
            </a:r>
          </a:p>
          <a:p>
            <a:pPr algn="just"/>
            <a:endParaRPr lang="ru-RU" sz="2000" b="1" i="1" spc="20" dirty="0" smtClean="0">
              <a:latin typeface="Times New Roman" pitchFamily="18" charset="0"/>
            </a:endParaRPr>
          </a:p>
          <a:p>
            <a:pPr algn="just"/>
            <a:r>
              <a:rPr lang="ru-RU" sz="2000" b="1" i="1" spc="20" dirty="0" smtClean="0">
                <a:latin typeface="Times New Roman" pitchFamily="18" charset="0"/>
              </a:rPr>
              <a:t>Уведомление </a:t>
            </a:r>
            <a:r>
              <a:rPr lang="ru-RU" sz="2000" b="1" i="1" spc="20" dirty="0">
                <a:latin typeface="Times New Roman" pitchFamily="18" charset="0"/>
              </a:rPr>
              <a:t>об уточнении вида и принадлежности платежа (ф. 0531809)</a:t>
            </a:r>
          </a:p>
          <a:p>
            <a:pPr algn="just"/>
            <a:endParaRPr lang="ru-RU" sz="2000" b="1" i="1" spc="20" dirty="0" smtClean="0">
              <a:latin typeface="Times New Roman" pitchFamily="18" charset="0"/>
            </a:endParaRPr>
          </a:p>
          <a:p>
            <a:pPr algn="just"/>
            <a:r>
              <a:rPr lang="ru-RU" sz="2000" b="1" i="1" spc="20" dirty="0" smtClean="0">
                <a:latin typeface="Times New Roman" pitchFamily="18" charset="0"/>
              </a:rPr>
              <a:t>Бухгалтерская справка (ф. 0504833)</a:t>
            </a:r>
          </a:p>
          <a:p>
            <a:pPr algn="just"/>
            <a:r>
              <a:rPr lang="ru-RU" sz="2000" i="1" spc="20" dirty="0" smtClean="0">
                <a:latin typeface="Times New Roman" pitchFamily="18" charset="0"/>
              </a:rPr>
              <a:t>дополнительной </a:t>
            </a:r>
            <a:r>
              <a:rPr lang="ru-RU" sz="2000" i="1" spc="20" dirty="0">
                <a:latin typeface="Times New Roman" pitchFamily="18" charset="0"/>
              </a:rPr>
              <a:t>бухгалтерской записью, либо бухгалтерской записью, оформленной по способу </a:t>
            </a:r>
            <a:r>
              <a:rPr lang="ru-RU" sz="2000" i="1" spc="20" dirty="0" smtClean="0">
                <a:latin typeface="Times New Roman" pitchFamily="18" charset="0"/>
              </a:rPr>
              <a:t>«Красное </a:t>
            </a:r>
            <a:r>
              <a:rPr lang="ru-RU" sz="2000" i="1" spc="20" dirty="0" err="1" smtClean="0">
                <a:latin typeface="Times New Roman" pitchFamily="18" charset="0"/>
              </a:rPr>
              <a:t>сторно</a:t>
            </a:r>
            <a:r>
              <a:rPr lang="ru-RU" sz="2000" i="1" spc="20" dirty="0" smtClean="0">
                <a:latin typeface="Times New Roman" pitchFamily="18" charset="0"/>
              </a:rPr>
              <a:t>», </a:t>
            </a:r>
            <a:r>
              <a:rPr lang="ru-RU" sz="2000" i="1" spc="20" dirty="0">
                <a:latin typeface="Times New Roman" pitchFamily="18" charset="0"/>
              </a:rPr>
              <a:t>и дополнительной бухгалтерской </a:t>
            </a:r>
            <a:r>
              <a:rPr lang="ru-RU" sz="2000" i="1" spc="20" dirty="0" smtClean="0">
                <a:latin typeface="Times New Roman" pitchFamily="18" charset="0"/>
              </a:rPr>
              <a:t>записью</a:t>
            </a:r>
          </a:p>
          <a:p>
            <a:pPr algn="just"/>
            <a:endParaRPr lang="ru-RU" sz="2000" i="1" spc="20" dirty="0">
              <a:latin typeface="Times New Roman" pitchFamily="18" charset="0"/>
            </a:endParaRPr>
          </a:p>
          <a:p>
            <a:pPr algn="just"/>
            <a:r>
              <a:rPr lang="ru-RU" sz="2000" b="1" i="1" spc="20" dirty="0" smtClean="0">
                <a:latin typeface="Times New Roman" pitchFamily="18" charset="0"/>
              </a:rPr>
              <a:t>Справка </a:t>
            </a:r>
            <a:r>
              <a:rPr lang="ru-RU" sz="2000" b="1" i="1" spc="20" dirty="0">
                <a:latin typeface="Times New Roman" pitchFamily="18" charset="0"/>
              </a:rPr>
              <a:t>органа Федерального казначейства </a:t>
            </a:r>
            <a:r>
              <a:rPr lang="ru-RU" sz="2000" b="1" i="1" spc="20" dirty="0" smtClean="0">
                <a:latin typeface="Times New Roman" pitchFamily="18" charset="0"/>
              </a:rPr>
              <a:t>(ф. 0531453)</a:t>
            </a:r>
          </a:p>
          <a:p>
            <a:pPr algn="just"/>
            <a:r>
              <a:rPr lang="ru-RU" sz="2000" i="1" spc="20" dirty="0" smtClean="0">
                <a:latin typeface="Times New Roman" pitchFamily="18" charset="0"/>
              </a:rPr>
              <a:t>уточнение вида и принадлежности платежа, оформление по </a:t>
            </a:r>
            <a:r>
              <a:rPr lang="ru-RU" sz="2000" i="1" spc="20" dirty="0">
                <a:latin typeface="Times New Roman" pitchFamily="18" charset="0"/>
              </a:rPr>
              <a:t>способу </a:t>
            </a:r>
            <a:r>
              <a:rPr lang="ru-RU" sz="2000" i="1" spc="20" dirty="0" smtClean="0">
                <a:latin typeface="Times New Roman" pitchFamily="18" charset="0"/>
              </a:rPr>
              <a:t>«Красное </a:t>
            </a:r>
            <a:r>
              <a:rPr lang="ru-RU" sz="2000" i="1" spc="20" dirty="0" err="1" smtClean="0">
                <a:latin typeface="Times New Roman" pitchFamily="18" charset="0"/>
              </a:rPr>
              <a:t>сторно</a:t>
            </a:r>
            <a:r>
              <a:rPr lang="ru-RU" sz="2000" i="1" spc="20" dirty="0" smtClean="0">
                <a:latin typeface="Times New Roman" pitchFamily="18" charset="0"/>
              </a:rPr>
              <a:t>»</a:t>
            </a:r>
          </a:p>
          <a:p>
            <a:pPr algn="just"/>
            <a:endParaRPr lang="ru-RU" sz="2000" b="1" i="1" spc="20" dirty="0">
              <a:latin typeface="Times New Roman" pitchFamily="18" charset="0"/>
            </a:endParaRPr>
          </a:p>
          <a:p>
            <a:pPr algn="just"/>
            <a:r>
              <a:rPr lang="ru-RU" sz="2000" i="1" spc="2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Техническая справка «красное </a:t>
            </a:r>
            <a:r>
              <a:rPr lang="ru-RU" sz="2000" i="1" spc="2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сторно</a:t>
            </a:r>
            <a:r>
              <a:rPr lang="ru-RU" sz="2000" i="1" spc="2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1C78FA8-904F-4473-AFD1-C7BCC8CB4EF6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0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11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705100" y="1208152"/>
            <a:ext cx="6300367" cy="9381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ошибка, обнаруженная до момента представления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отчетности ТОФК</a:t>
            </a:r>
            <a:endParaRPr lang="ru-RU" sz="2000" dirty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6074" y="4252193"/>
            <a:ext cx="2657742" cy="12349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Записью последнего рабочего дня отчетного финансового года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0187" y="2476499"/>
            <a:ext cx="8571844" cy="1342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письменная информация с обоснованием необходимости внесения корректировок и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внесение изменений в  учетные данные последним рабочим днем отчетного финансового года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E:\2.1\Слайды\WKSsz6aZTB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098476"/>
            <a:ext cx="1414475" cy="9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E:\2.1\Слайды\chelovechek-s-konvert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50" y="2539999"/>
            <a:ext cx="1412850" cy="112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углом 16"/>
          <p:cNvSpPr/>
          <p:nvPr/>
        </p:nvSpPr>
        <p:spPr>
          <a:xfrm rot="5400000">
            <a:off x="9761033" y="950241"/>
            <a:ext cx="709894" cy="1798449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 rot="10800000">
            <a:off x="9587788" y="4068975"/>
            <a:ext cx="1872863" cy="933064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9" name="Group 6"/>
          <p:cNvGrpSpPr>
            <a:grpSpLocks/>
          </p:cNvGrpSpPr>
          <p:nvPr/>
        </p:nvGrpSpPr>
        <p:grpSpPr bwMode="auto">
          <a:xfrm>
            <a:off x="6337300" y="4068974"/>
            <a:ext cx="4110628" cy="1418203"/>
            <a:chOff x="1212" y="1332"/>
            <a:chExt cx="1296" cy="673"/>
          </a:xfrm>
        </p:grpSpPr>
        <p:pic>
          <p:nvPicPr>
            <p:cNvPr id="20" name="Picture 7" descr="j0205462">
              <a:hlinkClick r:id="" action="ppaction://macro?name=Slide7.doIt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" y="1332"/>
              <a:ext cx="660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1212" y="1778"/>
              <a:ext cx="1296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1400" b="1" dirty="0"/>
                <a:t>ТОФК</a:t>
              </a:r>
            </a:p>
          </p:txBody>
        </p:sp>
      </p:grpSp>
      <p:sp>
        <p:nvSpPr>
          <p:cNvPr id="22" name="Стрелка углом 21"/>
          <p:cNvSpPr/>
          <p:nvPr/>
        </p:nvSpPr>
        <p:spPr>
          <a:xfrm rot="10800000">
            <a:off x="4444999" y="5572455"/>
            <a:ext cx="2285999" cy="933064"/>
          </a:xfrm>
          <a:prstGeom prst="bentArrow">
            <a:avLst>
              <a:gd name="adj1" fmla="val 25000"/>
              <a:gd name="adj2" fmla="val 30444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6" name="Рисунок 4" descr="sup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09" y="3666478"/>
            <a:ext cx="1832615" cy="135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559466" y="5572455"/>
            <a:ext cx="3620856" cy="10840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бюджетной отчетности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установленном порядке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970" y="5018970"/>
            <a:ext cx="20481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Межрегиональное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УФК </a:t>
            </a: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1307596" y="2204413"/>
            <a:ext cx="21025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 b="1" dirty="0" smtClean="0"/>
              <a:t>Клиент</a:t>
            </a:r>
          </a:p>
        </p:txBody>
      </p:sp>
      <p:sp>
        <p:nvSpPr>
          <p:cNvPr id="4" name="Пятно 2 3"/>
          <p:cNvSpPr/>
          <p:nvPr/>
        </p:nvSpPr>
        <p:spPr>
          <a:xfrm>
            <a:off x="8864601" y="4968171"/>
            <a:ext cx="3117432" cy="1839030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пределах одного бюджета!!!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937"/>
          <p:cNvSpPr txBox="1">
            <a:spLocks noChangeArrowheads="1"/>
          </p:cNvSpPr>
          <p:nvPr/>
        </p:nvSpPr>
        <p:spPr bwMode="auto">
          <a:xfrm>
            <a:off x="4019845" y="82813"/>
            <a:ext cx="78848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исправительных записей в учетные данные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порядок представления бюджетной отчетности с учетом</a:t>
            </a:r>
          </a:p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исправления учетных данных</a:t>
            </a:r>
          </a:p>
        </p:txBody>
      </p:sp>
      <p:pic>
        <p:nvPicPr>
          <p:cNvPr id="11" name="Picture 3" descr="C:\Users\Наталия\Picture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761" y="82813"/>
            <a:ext cx="814775" cy="68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632201" y="1231900"/>
            <a:ext cx="5460999" cy="6175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ошибка, обнаруженная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представления годовой отчетности ТОФК</a:t>
            </a:r>
            <a:endParaRPr lang="ru-RU" sz="2000" dirty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6856" y="5430558"/>
            <a:ext cx="2655843" cy="12406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исправительных записей в соответствии с полученными рекомендациями</a:t>
            </a:r>
            <a:endParaRPr lang="ru-RU" sz="1600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470916" y="2321277"/>
            <a:ext cx="3433748" cy="15329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представляется письменная информация с обоснованием необходимости внесения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корректировок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E:\2.1\Слайды\WKSsz6aZTB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62" y="1022672"/>
            <a:ext cx="1165757" cy="103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2.1\Слайды\chelovechek-s-konvert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506" y="2466441"/>
            <a:ext cx="1490965" cy="119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углом 11"/>
          <p:cNvSpPr/>
          <p:nvPr/>
        </p:nvSpPr>
        <p:spPr>
          <a:xfrm rot="5400000">
            <a:off x="9821611" y="1093666"/>
            <a:ext cx="691484" cy="1585494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10800000">
            <a:off x="10758279" y="4099090"/>
            <a:ext cx="1096964" cy="94275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4" name="Group 6"/>
          <p:cNvGrpSpPr>
            <a:grpSpLocks/>
          </p:cNvGrpSpPr>
          <p:nvPr/>
        </p:nvGrpSpPr>
        <p:grpSpPr bwMode="auto">
          <a:xfrm>
            <a:off x="3274001" y="3916702"/>
            <a:ext cx="3226505" cy="1476106"/>
            <a:chOff x="1212" y="1332"/>
            <a:chExt cx="1296" cy="673"/>
          </a:xfrm>
        </p:grpSpPr>
        <p:pic>
          <p:nvPicPr>
            <p:cNvPr id="15" name="Picture 7" descr="j0205462">
              <a:hlinkClick r:id="" action="ppaction://macro?name=Slide7.doIt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" y="1332"/>
              <a:ext cx="660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1212" y="1778"/>
              <a:ext cx="1296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1400" b="1" dirty="0"/>
                <a:t>ТОФК</a:t>
              </a:r>
            </a:p>
          </p:txBody>
        </p:sp>
      </p:grpSp>
      <p:pic>
        <p:nvPicPr>
          <p:cNvPr id="17" name="Picture 17" descr="bild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410" y="4099090"/>
            <a:ext cx="1850836" cy="195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Тройная стрелка влево/вправо/вверх 17"/>
          <p:cNvSpPr/>
          <p:nvPr/>
        </p:nvSpPr>
        <p:spPr>
          <a:xfrm>
            <a:off x="6196074" y="4099090"/>
            <a:ext cx="2391887" cy="1077576"/>
          </a:xfrm>
          <a:prstGeom prst="leftRightUpArrow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40496" y="2477524"/>
            <a:ext cx="2071001" cy="12204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внесение изменений в  учетные данные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8822010" y="5824991"/>
            <a:ext cx="21025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 b="1" dirty="0" smtClean="0"/>
              <a:t>Федеральное казначейство</a:t>
            </a:r>
            <a:endParaRPr lang="ru-RU" altLang="ru-RU" sz="1400" b="1" dirty="0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3563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1C78FA8-904F-4473-AFD1-C7BCC8CB4EF6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5433019" y="4061111"/>
            <a:ext cx="1080121" cy="575850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10800000">
            <a:off x="3088416" y="4753919"/>
            <a:ext cx="1087570" cy="575850"/>
          </a:xfrm>
          <a:prstGeom prst="rightArrow">
            <a:avLst>
              <a:gd name="adj1" fmla="val 50000"/>
              <a:gd name="adj2" fmla="val 3478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2137905" y="2028956"/>
            <a:ext cx="21025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 b="1" dirty="0" smtClean="0"/>
              <a:t>Клиент</a:t>
            </a:r>
          </a:p>
        </p:txBody>
      </p:sp>
      <p:pic>
        <p:nvPicPr>
          <p:cNvPr id="26" name="Рисунок 4" descr="sup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66" y="3132429"/>
            <a:ext cx="1731480" cy="127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145928" y="4992218"/>
            <a:ext cx="2667000" cy="16572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бюджетной отчетности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изменений в учетные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39390" y="4410282"/>
            <a:ext cx="20481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Межрегиональное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УФК </a:t>
            </a:r>
          </a:p>
        </p:txBody>
      </p:sp>
      <p:sp>
        <p:nvSpPr>
          <p:cNvPr id="29" name="Пятно 2 28"/>
          <p:cNvSpPr/>
          <p:nvPr/>
        </p:nvSpPr>
        <p:spPr>
          <a:xfrm>
            <a:off x="6432755" y="5018970"/>
            <a:ext cx="3117432" cy="1839030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пределах одного бюджета!!!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8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5"/>
          <p:cNvSpPr txBox="1">
            <a:spLocks noGrp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6DC16F1-64BB-4E2C-8F64-93379B12CE30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878262" y="174626"/>
            <a:ext cx="79200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Порядок формирования</a:t>
            </a:r>
            <a:r>
              <a:rPr lang="ru-RU" altLang="ru-RU" sz="3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8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отчетности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1630362" y="1161325"/>
            <a:ext cx="9290050" cy="2793447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t" anchorCtr="0">
            <a:noAutofit/>
          </a:bodyPr>
          <a:lstStyle/>
          <a:p>
            <a:pPr algn="ctr" eaLnBrk="1" hangingPunct="1">
              <a:defRPr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Казначейства России от 04.12.2015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339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Особенностей формирования 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казначейства»</a:t>
            </a:r>
            <a:endParaRPr lang="ru-RU" sz="5400" b="1" i="1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1630362" y="4091285"/>
            <a:ext cx="9290050" cy="2359115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t" anchorCtr="0">
            <a:no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14.01.2016 № 07-04-05/02-18 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формирования и представления бюджетной отчетности территориальными органами Федерального казначейства в 2016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18432</TotalTime>
  <Words>927</Words>
  <Application>Microsoft Office PowerPoint</Application>
  <PresentationFormat>Произвольный</PresentationFormat>
  <Paragraphs>150</Paragraphs>
  <Slides>21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Маркова Наталия Евгеньевна</cp:lastModifiedBy>
  <cp:revision>744</cp:revision>
  <cp:lastPrinted>2015-10-14T14:08:59Z</cp:lastPrinted>
  <dcterms:created xsi:type="dcterms:W3CDTF">2015-03-03T16:27:21Z</dcterms:created>
  <dcterms:modified xsi:type="dcterms:W3CDTF">2016-02-04T10:14:38Z</dcterms:modified>
</cp:coreProperties>
</file>