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2618-C2ED-469D-8840-2788AB05AE64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AE543-7246-4E33-A65E-8BEA8057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708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2618-C2ED-469D-8840-2788AB05AE64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AE543-7246-4E33-A65E-8BEA8057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57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2618-C2ED-469D-8840-2788AB05AE64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AE543-7246-4E33-A65E-8BEA8057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491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2CB5D51-DAB1-46CD-8170-7A4D30256310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70A66B-322C-4FF0-B760-32114DE98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423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BB9C36D-F882-454C-B988-9FFEF8978CDD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B07E927-9C8B-48B0-B0CF-BB6A5D4F6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919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49C1A01-757F-429A-B877-15089C1ED297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E8BBA61-7111-4D89-918A-E828D68D4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371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3F6277F-FDF5-41FA-AF6A-2585A64D5639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1D3E8E-F296-4BBA-97C3-F95337CE9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79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4A6DF34-ADE3-416B-9010-EBED8D160CE4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1C866E6-18A0-41CE-9784-29232F064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763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1" y="260650"/>
            <a:ext cx="5759450" cy="504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8275B67-8508-4EDB-9F3A-E9E6C9752E85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2B368A6-4111-4714-9151-6D1135A7C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5782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75EB463-2EF6-4627-91EC-FAA0DCF45DB1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DA5A84-C589-440D-948B-75B8F0C46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8729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1320AEA-BF75-4560-985D-525EB20B5986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119F49-72C5-45FA-A75A-53C98D29A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836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2618-C2ED-469D-8840-2788AB05AE64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AE543-7246-4E33-A65E-8BEA8057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2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A609C6C-6DA8-4261-9FB4-293FC0CE5098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EAED75-BAC6-4A4E-A192-DF9F21C32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1038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57D2800-DE04-4444-B9A7-BFAFC2A767CC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24F3ECA-28F6-4166-A9D8-3C7E50ED4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4808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15890"/>
            <a:ext cx="2057400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5890"/>
            <a:ext cx="601980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CA5BF58-12D2-4309-AD3D-8D9DDB908CA2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05D0AB7-3141-4B4C-9081-F97CCB897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489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2618-C2ED-469D-8840-2788AB05AE64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AE543-7246-4E33-A65E-8BEA8057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79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2618-C2ED-469D-8840-2788AB05AE64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AE543-7246-4E33-A65E-8BEA8057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069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2618-C2ED-469D-8840-2788AB05AE64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AE543-7246-4E33-A65E-8BEA8057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567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2618-C2ED-469D-8840-2788AB05AE64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AE543-7246-4E33-A65E-8BEA8057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4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2618-C2ED-469D-8840-2788AB05AE64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AE543-7246-4E33-A65E-8BEA8057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726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2618-C2ED-469D-8840-2788AB05AE64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AE543-7246-4E33-A65E-8BEA8057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37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2618-C2ED-469D-8840-2788AB05AE64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AE543-7246-4E33-A65E-8BEA8057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544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F2618-C2ED-469D-8840-2788AB05AE64}" type="datetimeFigureOut">
              <a:rPr lang="ru-RU" smtClean="0"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AE543-7246-4E33-A65E-8BEA8057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902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141" y="115889"/>
            <a:ext cx="576024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D5B8DC4-76AA-4C6C-9A53-1D53F151C402}" type="datetime1">
              <a:rPr lang="ru-RU"/>
              <a:pPr>
                <a:defRPr/>
              </a:pPr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502713-D780-407F-BE10-9E3D0A5CAB8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056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sfk-support.ru/jira/browse/KB-720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10.128.1.220:8889/sufdclient/index.zul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3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2043661"/>
          </a:xfrm>
        </p:spPr>
        <p:txBody>
          <a:bodyPr/>
          <a:lstStyle/>
          <a:p>
            <a:pPr algn="ctr"/>
            <a:r>
              <a:rPr lang="ru-RU" altLang="ru-RU" sz="3200" dirty="0" smtClean="0">
                <a:latin typeface="Arial" charset="0"/>
                <a:cs typeface="Arial" charset="0"/>
              </a:rPr>
              <a:t>Технологические аспекты составления и предоставления бюджетной отчетности территориальными органами Федерального казначейства</a:t>
            </a:r>
          </a:p>
        </p:txBody>
      </p:sp>
      <p:sp>
        <p:nvSpPr>
          <p:cNvPr id="2560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979712" y="5157192"/>
            <a:ext cx="6400800" cy="910952"/>
          </a:xfrm>
        </p:spPr>
        <p:txBody>
          <a:bodyPr/>
          <a:lstStyle/>
          <a:p>
            <a:pPr algn="r"/>
            <a:r>
              <a:rPr lang="ru-RU" altLang="ru-RU" sz="1400" dirty="0" smtClean="0">
                <a:latin typeface="Arial" charset="0"/>
                <a:cs typeface="Arial" charset="0"/>
              </a:rPr>
              <a:t>Бусурина Елена Владимировна</a:t>
            </a:r>
          </a:p>
          <a:p>
            <a:pPr algn="r"/>
            <a:r>
              <a:rPr lang="ru-RU" altLang="ru-RU" sz="1400" dirty="0" smtClean="0">
                <a:latin typeface="Arial" charset="0"/>
                <a:cs typeface="Arial" charset="0"/>
              </a:rPr>
              <a:t>Управление финансовых технологий</a:t>
            </a:r>
          </a:p>
          <a:p>
            <a:pPr algn="r"/>
            <a:r>
              <a:rPr lang="ru-RU" altLang="ru-RU" sz="1400" dirty="0" smtClean="0">
                <a:latin typeface="Arial" charset="0"/>
                <a:cs typeface="Arial" charset="0"/>
              </a:rPr>
              <a:t>04.02.2016</a:t>
            </a:r>
          </a:p>
        </p:txBody>
      </p:sp>
      <p:sp>
        <p:nvSpPr>
          <p:cNvPr id="25604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FE1F558-C65E-47CE-AAFB-9C97C044533A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7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332656"/>
            <a:ext cx="5760640" cy="1080120"/>
          </a:xfrm>
        </p:spPr>
        <p:txBody>
          <a:bodyPr/>
          <a:lstStyle/>
          <a:p>
            <a:r>
              <a:rPr lang="ru-RU" dirty="0" smtClean="0"/>
              <a:t>Версия ППО «АСФК» для обеспечения формирования периодической отчетности за 2016 год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2420" y="1772816"/>
            <a:ext cx="3109540" cy="108012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письмо </a:t>
            </a:r>
            <a:r>
              <a:rPr lang="ru-RU" sz="2000" dirty="0"/>
              <a:t>Федерального казначейства № 07-04-05/12-75 от 03.02.2016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7E927-9C8B-48B0-B0CF-BB6A5D4F65F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4644008" y="1556792"/>
            <a:ext cx="3960440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1600" dirty="0"/>
              <a:t>FTAS</a:t>
            </a:r>
            <a:r>
              <a:rPr lang="ru-RU" sz="1600" dirty="0" smtClean="0"/>
              <a:t>-310523 – периодическая отчетность ТОФК за 2016 год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/>
              <a:t>FTAS-310526 -  изменения формирования  Отчета </a:t>
            </a:r>
            <a:r>
              <a:rPr lang="ru-RU" sz="1600" dirty="0" smtClean="0"/>
              <a:t> ф.0531888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/>
              <a:t>FTAS- 326821-  изменения расчета показателей КПЭ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/>
              <a:t>FTAS-323170 -  Доработка подкрепления счетов 40302 БС, МБ в соответствии с изменениями Порядка 76н.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/>
              <a:t>FTAS-337168 – доработка  отчета «Сведения о возвратах, отраженных на лицевых счетах, открытых администраторам доходов федерального бюджета на расчетном счете </a:t>
            </a:r>
            <a:r>
              <a:rPr lang="ru-RU" sz="1600" dirty="0" smtClean="0"/>
              <a:t>40101»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/>
              <a:t>FTAS-288411 -  Доработка формирования отчета </a:t>
            </a:r>
            <a:r>
              <a:rPr lang="ru-RU" sz="1600" dirty="0" smtClean="0"/>
              <a:t>(</a:t>
            </a:r>
            <a:r>
              <a:rPr lang="ru-RU" sz="1600" dirty="0"/>
              <a:t>ф. 0501093) </a:t>
            </a:r>
            <a:endParaRPr lang="ru-RU" sz="1600" kern="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700808"/>
            <a:ext cx="850900" cy="720725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Объект 2"/>
          <p:cNvSpPr txBox="1">
            <a:spLocks/>
          </p:cNvSpPr>
          <p:nvPr/>
        </p:nvSpPr>
        <p:spPr bwMode="auto">
          <a:xfrm>
            <a:off x="755576" y="3650203"/>
            <a:ext cx="3312368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sz="2000" kern="0" dirty="0" err="1" smtClean="0"/>
              <a:t>патч</a:t>
            </a:r>
            <a:r>
              <a:rPr lang="ru-RU" sz="2000" kern="0" dirty="0" smtClean="0"/>
              <a:t> 024.003.000Т42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kern="0" dirty="0" smtClean="0"/>
              <a:t>Базе знаний в </a:t>
            </a:r>
            <a:r>
              <a:rPr lang="ru-RU" sz="2000" u="sng" kern="0" dirty="0" smtClean="0">
                <a:hlinkClick r:id="rId3"/>
              </a:rPr>
              <a:t>https://www.asfk-support.ru/jira/browse/KB-720</a:t>
            </a:r>
            <a:endParaRPr lang="ru-RU" sz="2000" kern="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79712" y="2858115"/>
            <a:ext cx="72008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355976" y="1700808"/>
            <a:ext cx="0" cy="4896544"/>
          </a:xfrm>
          <a:prstGeom prst="line">
            <a:avLst/>
          </a:prstGeom>
          <a:ln w="317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695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76672"/>
            <a:ext cx="5760244" cy="1080120"/>
          </a:xfrm>
        </p:spPr>
        <p:txBody>
          <a:bodyPr/>
          <a:lstStyle/>
          <a:p>
            <a:r>
              <a:rPr lang="ru-RU" dirty="0" smtClean="0"/>
              <a:t>Версия ППО «АСФК» для обеспечения формирования периодической отчетности за 2016 год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76872"/>
            <a:ext cx="8229600" cy="3312368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Информация о </a:t>
            </a:r>
            <a:r>
              <a:rPr lang="ru-RU" sz="2400" b="1" dirty="0" err="1" smtClean="0">
                <a:solidFill>
                  <a:srgbClr val="002060"/>
                </a:solidFill>
              </a:rPr>
              <a:t>патче</a:t>
            </a:r>
            <a:r>
              <a:rPr lang="ru-RU" sz="2400" b="1" dirty="0" smtClean="0">
                <a:solidFill>
                  <a:srgbClr val="002060"/>
                </a:solidFill>
              </a:rPr>
              <a:t> размещена 03.02.2016 в ФАП Федерального казначейства:</a:t>
            </a:r>
          </a:p>
          <a:p>
            <a:endParaRPr lang="ru-RU" sz="1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 smtClean="0"/>
              <a:t>в </a:t>
            </a:r>
            <a:r>
              <a:rPr lang="ru-RU" sz="1800" dirty="0"/>
              <a:t>разделе АСФК /24.2.0 /OEBS /024.003 / размещен </a:t>
            </a:r>
            <a:r>
              <a:rPr lang="ru-RU" sz="1800" dirty="0" err="1"/>
              <a:t>патч</a:t>
            </a:r>
            <a:r>
              <a:rPr lang="ru-RU" sz="1800" dirty="0"/>
              <a:t> 024.003.000Т42 для промышленной эксплуатации</a:t>
            </a:r>
            <a:r>
              <a:rPr lang="ru-RU" sz="18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 smtClean="0"/>
              <a:t>в </a:t>
            </a:r>
            <a:r>
              <a:rPr lang="ru-RU" sz="1800" dirty="0"/>
              <a:t>разделе НСИ /Техно-рабочая документация / Утвержденные ТР /ТР по АСФК размещены ТР 108 и ТР 115.</a:t>
            </a:r>
          </a:p>
          <a:p>
            <a:endParaRPr lang="ru-RU" sz="1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7E927-9C8B-48B0-B0CF-BB6A5D4F65F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497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548680"/>
            <a:ext cx="5760244" cy="792088"/>
          </a:xfrm>
        </p:spPr>
        <p:txBody>
          <a:bodyPr/>
          <a:lstStyle/>
          <a:p>
            <a:r>
              <a:rPr lang="ru-RU" dirty="0" smtClean="0"/>
              <a:t>Порядок </a:t>
            </a:r>
            <a:r>
              <a:rPr lang="ru-RU" dirty="0"/>
              <a:t>формирования и исполнения бюджета Союзного государства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19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Декрет «О порядке формирования и исполнения бюджета Союзного государства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», принятый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Высшим государственным советом Союзного государства </a:t>
            </a: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03.03.2015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года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7E927-9C8B-48B0-B0CF-BB6A5D4F65F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611560" y="3645024"/>
            <a:ext cx="822960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</a:rPr>
              <a:t>Постановление </a:t>
            </a:r>
            <a:r>
              <a:rPr lang="ru-RU" sz="2000" dirty="0">
                <a:solidFill>
                  <a:srgbClr val="002060"/>
                </a:solidFill>
              </a:rPr>
              <a:t>Совета Министров Союзного государства от 29.07.2015 №6 «О положении о бюджетной классификации Союзного государства</a:t>
            </a:r>
            <a:r>
              <a:rPr lang="ru-RU" sz="2000" dirty="0" smtClean="0">
                <a:solidFill>
                  <a:srgbClr val="002060"/>
                </a:solidFill>
              </a:rPr>
              <a:t>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</a:rPr>
              <a:t> Постановление Совета Министров Союзного государства </a:t>
            </a:r>
            <a:r>
              <a:rPr lang="ru-RU" sz="2000" dirty="0">
                <a:solidFill>
                  <a:srgbClr val="002060"/>
                </a:solidFill>
              </a:rPr>
              <a:t>от 29.09.2015 №13 «О порядке составления и представления отчетности об исполнения бюджета Союзного государства»</a:t>
            </a:r>
            <a:endParaRPr lang="ru-RU" sz="2000" b="1" kern="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067944" y="2780928"/>
            <a:ext cx="792088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630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810175" y="4571093"/>
            <a:ext cx="3333750" cy="20882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76672"/>
            <a:ext cx="6120680" cy="504825"/>
          </a:xfrm>
        </p:spPr>
        <p:txBody>
          <a:bodyPr/>
          <a:lstStyle/>
          <a:p>
            <a:r>
              <a:rPr lang="ru-RU" dirty="0" smtClean="0"/>
              <a:t>Порядок формирования и исполнения бюджета Союзного государства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7E927-9C8B-48B0-B0CF-BB6A5D4F65F7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77535" y="4598462"/>
            <a:ext cx="2662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Центр –КС (МОУ ФК, УФК)</a:t>
            </a:r>
            <a:endParaRPr lang="ru-RU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31520" y="4906239"/>
            <a:ext cx="302039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ru-RU" altLang="ru-RU" sz="1400" dirty="0" smtClean="0">
                <a:solidFill>
                  <a:srgbClr val="000000"/>
                </a:solidFill>
              </a:rPr>
              <a:t>Учет операций по исполнению бюджета Союзного государства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ru-RU" altLang="ru-RU" sz="1400" dirty="0" smtClean="0">
                <a:solidFill>
                  <a:srgbClr val="000000"/>
                </a:solidFill>
              </a:rPr>
              <a:t>Формирование отчетности по исполнению бюджета Союзного государства (ф.403,ф.402, ф.415, ф.404)</a:t>
            </a:r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810175" y="1196752"/>
            <a:ext cx="3333750" cy="30201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10175" y="2119832"/>
            <a:ext cx="280831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ru-RU" altLang="ru-RU" sz="1400" dirty="0" smtClean="0">
                <a:solidFill>
                  <a:srgbClr val="000000"/>
                </a:solidFill>
              </a:rPr>
              <a:t>Сбор и проверка отчетности ТОФК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400" dirty="0" smtClean="0">
                <a:solidFill>
                  <a:srgbClr val="000000"/>
                </a:solidFill>
              </a:rPr>
              <a:t>Формирование бюджетной росписи Союзного государства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ru-RU" altLang="ru-RU" sz="1400" dirty="0" smtClean="0">
                <a:solidFill>
                  <a:srgbClr val="000000"/>
                </a:solidFill>
              </a:rPr>
              <a:t>Формирование отчетности по исполнению бюджета Союзного государства (Форма 1-бюджета, Форма 2- бюджет)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83182" y="1362305"/>
            <a:ext cx="296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Модуль «Бюджетная отчетность Союзного государства»</a:t>
            </a:r>
            <a:endParaRPr lang="ru-RU" sz="1400" b="1" dirty="0"/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>
          <a:xfrm>
            <a:off x="4716016" y="1268760"/>
            <a:ext cx="3888432" cy="514404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</a:rPr>
              <a:t>ППО Центр-КС </a:t>
            </a:r>
            <a:r>
              <a:rPr lang="ru-RU" sz="2000" dirty="0" smtClean="0">
                <a:solidFill>
                  <a:srgbClr val="002060"/>
                </a:solidFill>
              </a:rPr>
              <a:t>версии 101.055.35_22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Письмо Федерального казначейства о подключении </a:t>
            </a:r>
            <a:r>
              <a:rPr lang="ru-RU" sz="2000" dirty="0">
                <a:solidFill>
                  <a:srgbClr val="002060"/>
                </a:solidFill>
              </a:rPr>
              <a:t>сотрудников ТОФК к </a:t>
            </a:r>
            <a:r>
              <a:rPr lang="ru-RU" sz="2000" dirty="0" smtClean="0">
                <a:solidFill>
                  <a:srgbClr val="002060"/>
                </a:solidFill>
              </a:rPr>
              <a:t>Модулю </a:t>
            </a:r>
            <a:r>
              <a:rPr lang="ru-RU" sz="2000" dirty="0">
                <a:solidFill>
                  <a:srgbClr val="002060"/>
                </a:solidFill>
              </a:rPr>
              <a:t>№ 07-04-05/10-63 от </a:t>
            </a:r>
            <a:r>
              <a:rPr lang="ru-RU" sz="2000" dirty="0" smtClean="0">
                <a:solidFill>
                  <a:srgbClr val="002060"/>
                </a:solidFill>
              </a:rPr>
              <a:t>27.01.2016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Письмо Федерального </a:t>
            </a:r>
            <a:r>
              <a:rPr lang="ru-RU" sz="2000" dirty="0">
                <a:solidFill>
                  <a:srgbClr val="002060"/>
                </a:solidFill>
              </a:rPr>
              <a:t>казначейства от 03.02.2016 №</a:t>
            </a:r>
            <a:r>
              <a:rPr lang="ru-RU" sz="2000" dirty="0" smtClean="0">
                <a:solidFill>
                  <a:srgbClr val="002060"/>
                </a:solidFill>
              </a:rPr>
              <a:t>07-04-05/12-77 о передаче Модуля в промышленную эксплуатацию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Подключение к Модулю  </a:t>
            </a:r>
            <a:r>
              <a:rPr lang="ru-RU" sz="2000" dirty="0">
                <a:solidFill>
                  <a:srgbClr val="002060"/>
                </a:solidFill>
              </a:rPr>
              <a:t>по ссылке </a:t>
            </a:r>
            <a:r>
              <a:rPr lang="en-US" sz="2000" b="1" u="sng" dirty="0">
                <a:hlinkClick r:id="rId2"/>
              </a:rPr>
              <a:t>http</a:t>
            </a:r>
            <a:r>
              <a:rPr lang="ru-RU" sz="2000" b="1" u="sng" dirty="0">
                <a:hlinkClick r:id="rId2"/>
              </a:rPr>
              <a:t>://10.128.1.220:8889/</a:t>
            </a:r>
            <a:r>
              <a:rPr lang="en-US" sz="2000" b="1" u="sng" dirty="0" err="1">
                <a:hlinkClick r:id="rId2"/>
              </a:rPr>
              <a:t>sufdclient</a:t>
            </a:r>
            <a:r>
              <a:rPr lang="ru-RU" sz="2000" b="1" u="sng" dirty="0">
                <a:hlinkClick r:id="rId2"/>
              </a:rPr>
              <a:t>/</a:t>
            </a:r>
            <a:r>
              <a:rPr lang="en-US" sz="2000" b="1" u="sng" dirty="0">
                <a:hlinkClick r:id="rId2"/>
              </a:rPr>
              <a:t>index</a:t>
            </a:r>
            <a:r>
              <a:rPr lang="ru-RU" sz="2000" b="1" u="sng" dirty="0">
                <a:hlinkClick r:id="rId2"/>
              </a:rPr>
              <a:t>.</a:t>
            </a:r>
            <a:r>
              <a:rPr lang="en-US" sz="2000" b="1" u="sng" dirty="0" err="1">
                <a:hlinkClick r:id="rId2"/>
              </a:rPr>
              <a:t>zul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 rot="10800000">
            <a:off x="2020652" y="4177764"/>
            <a:ext cx="57606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4572000" y="1362305"/>
            <a:ext cx="0" cy="5205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408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476672"/>
            <a:ext cx="5760244" cy="504825"/>
          </a:xfrm>
        </p:spPr>
        <p:txBody>
          <a:bodyPr/>
          <a:lstStyle/>
          <a:p>
            <a:r>
              <a:rPr lang="ru-RU" dirty="0" smtClean="0"/>
              <a:t>Экранная форма работы </a:t>
            </a:r>
            <a:r>
              <a:rPr lang="ru-RU" dirty="0" smtClean="0"/>
              <a:t>в Модуле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7E927-9C8B-48B0-B0CF-BB6A5D4F65F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05" y="2420888"/>
            <a:ext cx="8650275" cy="40295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1412776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финансировании расходов и кассовых расходах бюджета Союзного государства (ф.403)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модуле «Свод показателей бюджетной отчетности по исполнению бюджета Союзного государства»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023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140968"/>
            <a:ext cx="8229600" cy="132474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Спасибо за внимание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7E927-9C8B-48B0-B0CF-BB6A5D4F65F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4416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FFFFFF"/>
        </a:accent3>
        <a:accent4>
          <a:srgbClr val="000000"/>
        </a:accent4>
        <a:accent5>
          <a:srgbClr val="FFAEC5"/>
        </a:accent5>
        <a:accent6>
          <a:srgbClr val="CF0050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397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1_Тема Office</vt:lpstr>
      <vt:lpstr>Технологические аспекты составления и предоставления бюджетной отчетности территориальными органами Федерального казначейства</vt:lpstr>
      <vt:lpstr>Версия ППО «АСФК» для обеспечения формирования периодической отчетности за 2016 год</vt:lpstr>
      <vt:lpstr>Версия ППО «АСФК» для обеспечения формирования периодической отчетности за 2016 год</vt:lpstr>
      <vt:lpstr>Порядок формирования и исполнения бюджета Союзного государства</vt:lpstr>
      <vt:lpstr>Порядок формирования и исполнения бюджета Союзного государства</vt:lpstr>
      <vt:lpstr>Экранная форма работы в Модуле</vt:lpstr>
      <vt:lpstr>Презентация PowerPoint</vt:lpstr>
    </vt:vector>
  </TitlesOfParts>
  <Company>ФК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Технологические аспекты составления и предоставления бюджетной отчетности территориальными органами Федерального казначейства</dc:title>
  <dc:creator>Бусурина Елена Владимировна</dc:creator>
  <cp:lastModifiedBy>Бусурина Елена Владимировна</cp:lastModifiedBy>
  <cp:revision>23</cp:revision>
  <dcterms:created xsi:type="dcterms:W3CDTF">2016-02-03T18:48:10Z</dcterms:created>
  <dcterms:modified xsi:type="dcterms:W3CDTF">2016-02-04T07:45:45Z</dcterms:modified>
</cp:coreProperties>
</file>