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05" r:id="rId2"/>
    <p:sldId id="302" r:id="rId3"/>
    <p:sldId id="303" r:id="rId4"/>
    <p:sldId id="286" r:id="rId5"/>
    <p:sldId id="287" r:id="rId6"/>
    <p:sldId id="306" r:id="rId7"/>
    <p:sldId id="271" r:id="rId8"/>
    <p:sldId id="307" r:id="rId9"/>
    <p:sldId id="258" r:id="rId10"/>
    <p:sldId id="296" r:id="rId11"/>
    <p:sldId id="299" r:id="rId12"/>
    <p:sldId id="297" r:id="rId13"/>
    <p:sldId id="298" r:id="rId14"/>
    <p:sldId id="300" r:id="rId15"/>
    <p:sldId id="301" r:id="rId16"/>
    <p:sldId id="291" r:id="rId17"/>
    <p:sldId id="294" r:id="rId18"/>
    <p:sldId id="295" r:id="rId19"/>
    <p:sldId id="289" r:id="rId20"/>
    <p:sldId id="308" r:id="rId21"/>
    <p:sldId id="260" r:id="rId22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00"/>
    <a:srgbClr val="C5DAE7"/>
    <a:srgbClr val="162387"/>
    <a:srgbClr val="9E4A51"/>
    <a:srgbClr val="736EA4"/>
    <a:srgbClr val="517D21"/>
    <a:srgbClr val="11446D"/>
    <a:srgbClr val="EEB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17" autoAdjust="0"/>
    <p:restoredTop sz="95110" autoAdjust="0"/>
  </p:normalViewPr>
  <p:slideViewPr>
    <p:cSldViewPr>
      <p:cViewPr varScale="1">
        <p:scale>
          <a:sx n="107" d="100"/>
          <a:sy n="107" d="100"/>
        </p:scale>
        <p:origin x="-17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7A458E1B-E8A6-D040-AEC7-AF610A08BC84}" type="datetimeFigureOut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5EF25D9-ADD2-C441-9F04-54B9E6C336B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74147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21508" name="Номер слайда 3"/>
          <p:cNvSpPr txBox="1">
            <a:spLocks noGrp="1"/>
          </p:cNvSpPr>
          <p:nvPr/>
        </p:nvSpPr>
        <p:spPr bwMode="auto">
          <a:xfrm>
            <a:off x="3884613" y="9448800"/>
            <a:ext cx="29718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74" tIns="46286" rIns="92574" bIns="46286"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345E40A0-187A-1241-B9B8-8CDC20D52611}" type="slidenum">
              <a:rPr lang="ru-RU" altLang="ru-RU" sz="1200">
                <a:latin typeface="MS PGothic" charset="-128"/>
              </a:rPr>
              <a:pPr algn="r" eaLnBrk="1" hangingPunct="1"/>
              <a:t>1</a:t>
            </a:fld>
            <a:endParaRPr lang="ru-RU" altLang="ru-RU" sz="1200">
              <a:latin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443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87196-BF04-9E46-92D9-70128AEA0D2B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E8D9C-EBBD-3149-AE9A-805FE30D88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1584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99B8D-7B78-8741-A5B8-121D9E9C3553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4D5E5-DD5C-FF48-B432-45FC77A4DA5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622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B63B7-3743-3A46-890E-2DDE7B8EC5BF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CA5B1-DF9D-074B-ADB6-89465CE112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349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268538" y="115888"/>
            <a:ext cx="5759450" cy="504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B1B77-6016-664E-ACFC-ED50E4D826CD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D51E3-0F0F-3045-A318-554E97FC99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8505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C659C-D48B-7F4B-9A89-52D6BE99BB54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472A3-2E83-5343-98EF-716C6AA3D6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9180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47E6C-3C54-B847-A59C-58528E37D936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972BC-DEDC-274A-B1FA-48C9090B4E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5402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8A579-4756-E548-B4E3-47CE095D7E2A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A937E-0567-FB4E-86AF-338A351F2A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58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B8C46-D84A-D946-86E1-ABC9A190DCBB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5A620-E654-FB4A-9330-6AA19610C2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672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88DE9-7EB6-5749-8A25-FB2D1B9D8A10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A8691-B7F4-FA42-9BD2-4730E9F1BA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403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6CD69-86BF-F145-8EA9-A2DD1024CA8E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C972D-C7D6-9143-BAC9-E9A851FDBF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6692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28844-B8AB-D84C-BEE2-6083BF560099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5F3A2-F774-BC45-A218-71C74F3434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5350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77763-A566-2447-8BD9-B3C31B25CB63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72922-5FD9-B946-BAB2-24D7CB371A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2543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3F6AB-9730-6B41-97CC-46885C8A344F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54B68-9810-8848-A9F5-943CFF9E5C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199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3A3251-F993-2F49-9F76-1BAB65402F26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75C16E16-E459-514D-B975-4E588BC9834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ижний колонтитул 3"/>
          <p:cNvSpPr txBox="1">
            <a:spLocks noGrp="1"/>
          </p:cNvSpPr>
          <p:nvPr/>
        </p:nvSpPr>
        <p:spPr bwMode="auto">
          <a:xfrm>
            <a:off x="1403350" y="44450"/>
            <a:ext cx="6459538" cy="90963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defPPr>
              <a:defRPr lang="ru-RU"/>
            </a:defPPr>
            <a:lvl1pPr>
              <a:defRPr sz="2400" b="1" kern="0">
                <a:solidFill>
                  <a:srgbClr val="00449E"/>
                </a:solidFill>
                <a:latin typeface="+mj-lt"/>
                <a:ea typeface="+mj-ea"/>
                <a:cs typeface="+mj-cs"/>
              </a:defRPr>
            </a:lvl1pPr>
            <a:lvl2pPr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ru-RU" sz="1600" dirty="0" smtClean="0">
                <a:solidFill>
                  <a:srgbClr val="FF0000"/>
                </a:solidFill>
                <a:latin typeface="SF UI Display" charset="0"/>
                <a:ea typeface="SF UI Display" charset="0"/>
                <a:cs typeface="SF UI Display" charset="0"/>
                <a:sym typeface="Arial" pitchFamily="34" charset="0"/>
              </a:rPr>
              <a:t>ФЕДЕРАЛЬНОЕ КАЗНАЧЕЙСТВО</a:t>
            </a:r>
            <a:endParaRPr lang="ru-RU" sz="1600" dirty="0" smtClean="0">
              <a:latin typeface="SF UI Display" charset="0"/>
              <a:ea typeface="SF UI Display" charset="0"/>
              <a:cs typeface="SF UI Display" charset="0"/>
              <a:sym typeface="Arial" pitchFamily="34" charset="0"/>
            </a:endParaRPr>
          </a:p>
          <a:p>
            <a:pPr algn="ctr">
              <a:defRPr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  <a:sym typeface="Arial" pitchFamily="34" charset="0"/>
              </a:rPr>
              <a:t>МЕЖРЕГИОНАЛЬНОЕ ОПЕРАЦИОННОЕ УПРАВЛЕНИЕ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6350" y="1462088"/>
            <a:ext cx="9144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ru-RU" sz="1600" b="1">
              <a:solidFill>
                <a:srgbClr val="1F497D"/>
              </a:solidFill>
              <a:latin typeface="Calibri" charset="0"/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en-US" altLang="ru-RU" sz="1600" b="1">
              <a:solidFill>
                <a:srgbClr val="1F497D"/>
              </a:solidFill>
              <a:latin typeface="Calibri" charset="0"/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ru-RU" altLang="ru-RU" sz="1600" b="1">
              <a:solidFill>
                <a:srgbClr val="1F497D"/>
              </a:solidFill>
              <a:latin typeface="Calibri" charset="0"/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en-US" altLang="ru-RU" sz="1600" b="1">
              <a:solidFill>
                <a:srgbClr val="1F497D"/>
              </a:solidFill>
              <a:latin typeface="Calibri" charset="0"/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ru-RU" altLang="ru-RU" sz="1400" b="1">
              <a:solidFill>
                <a:srgbClr val="1F497D"/>
              </a:solidFill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ru-RU" altLang="ru-RU" sz="1400" b="1">
              <a:solidFill>
                <a:srgbClr val="1F497D"/>
              </a:solidFill>
              <a:latin typeface="Times New Roman" charset="0"/>
              <a:ea typeface="Arial" charset="0"/>
              <a:cs typeface="Arial" charset="0"/>
              <a:sym typeface="Lucida Grande" charset="0"/>
            </a:endParaRP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179388" y="1166813"/>
            <a:ext cx="8823325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ru-RU" sz="1600" b="1">
              <a:solidFill>
                <a:srgbClr val="1F497D"/>
              </a:solidFill>
              <a:latin typeface="Calibri" charset="0"/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en-US" altLang="ru-RU" sz="1600" b="1">
              <a:solidFill>
                <a:srgbClr val="1F497D"/>
              </a:solidFill>
              <a:latin typeface="Calibri" charset="0"/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ru-RU" altLang="ru-RU" sz="1600" b="1">
              <a:solidFill>
                <a:srgbClr val="1F497D"/>
              </a:solidFill>
              <a:latin typeface="Calibri" charset="0"/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en-US" altLang="ru-RU" sz="1600" b="1">
              <a:solidFill>
                <a:srgbClr val="1F497D"/>
              </a:solidFill>
              <a:latin typeface="Calibri" charset="0"/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ru-RU" altLang="ru-RU" sz="1400" b="1">
              <a:solidFill>
                <a:srgbClr val="1F497D"/>
              </a:solidFill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ru-RU" altLang="ru-RU" sz="1400" b="1">
              <a:solidFill>
                <a:srgbClr val="1F497D"/>
              </a:solidFill>
              <a:latin typeface="Times New Roman" charset="0"/>
              <a:ea typeface="Arial" charset="0"/>
              <a:cs typeface="Arial" charset="0"/>
              <a:sym typeface="Lucida Grande" charset="0"/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19050" y="3860800"/>
            <a:ext cx="9144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ru-RU" sz="1600" b="1">
              <a:solidFill>
                <a:srgbClr val="1F497D"/>
              </a:solidFill>
              <a:latin typeface="Calibri" charset="0"/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en-US" altLang="ru-RU" sz="1600" b="1">
              <a:solidFill>
                <a:srgbClr val="1F497D"/>
              </a:solidFill>
              <a:latin typeface="Calibri" charset="0"/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ru-RU" altLang="ru-RU" sz="1600" b="1">
              <a:solidFill>
                <a:srgbClr val="1F497D"/>
              </a:solidFill>
              <a:latin typeface="Calibri" charset="0"/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en-US" altLang="ru-RU" sz="1600" b="1">
              <a:solidFill>
                <a:srgbClr val="1F497D"/>
              </a:solidFill>
              <a:latin typeface="Calibri" charset="0"/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ru-RU" altLang="ru-RU" sz="1400" b="1">
              <a:solidFill>
                <a:srgbClr val="1F497D"/>
              </a:solidFill>
              <a:ea typeface="Arial" charset="0"/>
              <a:cs typeface="Arial" charset="0"/>
              <a:sym typeface="Lucida Grande" charset="0"/>
            </a:endParaRPr>
          </a:p>
          <a:p>
            <a:pPr algn="ctr" eaLnBrk="1" hangingPunct="1"/>
            <a:endParaRPr lang="ru-RU" altLang="ru-RU" sz="1400" b="1">
              <a:solidFill>
                <a:srgbClr val="1F497D"/>
              </a:solidFill>
              <a:latin typeface="Times New Roman" charset="0"/>
              <a:ea typeface="Arial" charset="0"/>
              <a:cs typeface="Arial" charset="0"/>
              <a:sym typeface="Lucida Grande" charset="0"/>
            </a:endParaRPr>
          </a:p>
        </p:txBody>
      </p:sp>
      <p:sp>
        <p:nvSpPr>
          <p:cNvPr id="2055" name="Заголовок 1"/>
          <p:cNvSpPr>
            <a:spLocks noGrp="1"/>
          </p:cNvSpPr>
          <p:nvPr>
            <p:ph type="ctrTitle"/>
          </p:nvPr>
        </p:nvSpPr>
        <p:spPr>
          <a:xfrm>
            <a:off x="499269" y="1597956"/>
            <a:ext cx="8267700" cy="3335064"/>
          </a:xfrm>
        </p:spPr>
        <p:txBody>
          <a:bodyPr/>
          <a:lstStyle/>
          <a:p>
            <a:pPr algn="ctr"/>
            <a:r>
              <a:rPr lang="ru-RU" altLang="ru-RU" b="0" dirty="0">
                <a:solidFill>
                  <a:srgbClr val="353535"/>
                </a:solidFill>
                <a:latin typeface="SF UI Display Light" charset="0"/>
                <a:ea typeface="SF UI Display Light" charset="0"/>
                <a:cs typeface="SF UI Display Light" charset="0"/>
              </a:rPr>
              <a:t>Отдельные вопросы формирования бюджетной(бухгалтерской) отчетности финансовыми органами </a:t>
            </a:r>
            <a:r>
              <a:rPr lang="ru-RU" altLang="ru-RU" b="0" dirty="0" smtClean="0">
                <a:solidFill>
                  <a:srgbClr val="353535"/>
                </a:solidFill>
                <a:latin typeface="SF UI Display Light" charset="0"/>
                <a:ea typeface="SF UI Display Light" charset="0"/>
                <a:cs typeface="SF UI Display Light" charset="0"/>
              </a:rPr>
              <a:t>субъектов Российской </a:t>
            </a:r>
            <a:r>
              <a:rPr lang="ru-RU" altLang="ru-RU" b="0" dirty="0">
                <a:solidFill>
                  <a:srgbClr val="353535"/>
                </a:solidFill>
                <a:latin typeface="SF UI Display Light" charset="0"/>
                <a:ea typeface="SF UI Display Light" charset="0"/>
                <a:cs typeface="SF UI Display Light" charset="0"/>
              </a:rPr>
              <a:t>Федерации и органами управления государственными внебюджетными фондами Российской Федерации</a:t>
            </a:r>
          </a:p>
        </p:txBody>
      </p:sp>
      <p:sp>
        <p:nvSpPr>
          <p:cNvPr id="205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5084763"/>
            <a:ext cx="7599362" cy="1301750"/>
          </a:xfrm>
        </p:spPr>
        <p:txBody>
          <a:bodyPr anchor="ctr"/>
          <a:lstStyle/>
          <a:p>
            <a:pPr algn="l">
              <a:spcBef>
                <a:spcPct val="0"/>
              </a:spcBef>
            </a:pPr>
            <a:r>
              <a:rPr lang="ru-RU" altLang="ru-RU" sz="1600">
                <a:solidFill>
                  <a:srgbClr val="353535"/>
                </a:solidFill>
                <a:latin typeface="SF UI Display Light" charset="0"/>
                <a:ea typeface="SF UI Display Light" charset="0"/>
                <a:cs typeface="SF UI Display Light" charset="0"/>
              </a:rPr>
              <a:t>Докладчик</a:t>
            </a:r>
            <a:r>
              <a:rPr lang="en-US" altLang="ru-RU" sz="1600" dirty="0">
                <a:solidFill>
                  <a:srgbClr val="353535"/>
                </a:solidFill>
                <a:latin typeface="SF UI Display Light" charset="0"/>
                <a:ea typeface="SF UI Display Light" charset="0"/>
                <a:cs typeface="SF UI Display Light" charset="0"/>
              </a:rPr>
              <a:t>: </a:t>
            </a:r>
            <a:endParaRPr lang="ru-RU" altLang="ru-RU" sz="1600" dirty="0">
              <a:solidFill>
                <a:srgbClr val="353535"/>
              </a:solidFill>
              <a:latin typeface="SF UI Display Light" charset="0"/>
              <a:ea typeface="SF UI Display Light" charset="0"/>
              <a:cs typeface="SF UI Display Light" charset="0"/>
            </a:endParaRPr>
          </a:p>
          <a:p>
            <a:pPr algn="l">
              <a:spcBef>
                <a:spcPct val="0"/>
              </a:spcBef>
            </a:pPr>
            <a:r>
              <a:rPr lang="ru-RU" altLang="ru-RU" sz="1600" dirty="0">
                <a:solidFill>
                  <a:srgbClr val="353535"/>
                </a:solidFill>
                <a:latin typeface="SF UI Display Light" charset="0"/>
                <a:ea typeface="SF UI Display Light" charset="0"/>
                <a:cs typeface="SF UI Display Light" charset="0"/>
              </a:rPr>
              <a:t>заместитель руководителя МОУ ФК</a:t>
            </a:r>
          </a:p>
          <a:p>
            <a:pPr algn="l">
              <a:spcBef>
                <a:spcPct val="0"/>
              </a:spcBef>
            </a:pPr>
            <a:r>
              <a:rPr lang="ru-RU" altLang="ru-RU" sz="1600" dirty="0" err="1">
                <a:solidFill>
                  <a:srgbClr val="353535"/>
                </a:solidFill>
                <a:latin typeface="SF UI Display Light" charset="0"/>
                <a:ea typeface="SF UI Display Light" charset="0"/>
                <a:cs typeface="SF UI Display Light" charset="0"/>
              </a:rPr>
              <a:t>Салдусова</a:t>
            </a:r>
            <a:r>
              <a:rPr lang="ru-RU" altLang="ru-RU" sz="1600" dirty="0">
                <a:solidFill>
                  <a:srgbClr val="353535"/>
                </a:solidFill>
                <a:latin typeface="SF UI Display Light" charset="0"/>
                <a:ea typeface="SF UI Display Light" charset="0"/>
                <a:cs typeface="SF UI Display Light" charset="0"/>
              </a:rPr>
              <a:t> Б.В.</a:t>
            </a:r>
          </a:p>
        </p:txBody>
      </p:sp>
    </p:spTree>
    <p:extLst>
      <p:ext uri="{BB962C8B-B14F-4D97-AF65-F5344CB8AC3E}">
        <p14:creationId xmlns:p14="http://schemas.microsoft.com/office/powerpoint/2010/main" val="202177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1216819" y="188640"/>
            <a:ext cx="6710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          Внесение изменений в учетные записи 2015 г.</a:t>
            </a:r>
          </a:p>
          <a:p>
            <a:pPr algn="ctr" eaLnBrk="1" hangingPunct="1"/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         (в части МБТ перечисленных из федерального бюджета)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836884"/>
              </p:ext>
            </p:extLst>
          </p:nvPr>
        </p:nvGraphicFramePr>
        <p:xfrm>
          <a:off x="457200" y="1773238"/>
          <a:ext cx="8229600" cy="280789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28800"/>
                <a:gridCol w="1047750"/>
                <a:gridCol w="1127125"/>
                <a:gridCol w="1125538"/>
                <a:gridCol w="1127125"/>
                <a:gridCol w="1125537"/>
                <a:gridCol w="847725"/>
              </a:tblGrid>
              <a:tr h="20158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и наименование ФО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ГРБС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Перечислено ГРБС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федерального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бюджета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(ф.0503125 (ПРП=500)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гр.7 сч.120651560, 130251830, 20651660;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гр. 8 сч.120651660)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Перечислено ГВБФ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(ф.0503125 гр.7 сч.130251830, 120651560, 120651660)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Перечислено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консолидированными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бюджетами субъектов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Российской Федерации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и ТФОМС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(ф.0503125 гр.7 сч.130251830, 120651560, 120651660)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Получено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консолидированным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бюджетом субъекта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Российской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Федерации и ТФОМС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(ф.0503125 гр.8 сч.120551560, 120551660.  БК = «202%»)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Отклонение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(подлежат описанию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 Пояснительной записке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 (ф. 0503360))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</a:tr>
              <a:tr h="2555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6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760" marR="6760" marT="6761" marB="0" anchor="ctr" horzOverflow="overflow"/>
                </a:tc>
              </a:tr>
              <a:tr h="536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79 Карачаево-Черкесская Республика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777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251 040 258,00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251 298 538,00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6761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E4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-258 280,00</a:t>
                      </a:r>
                    </a:p>
                  </a:txBody>
                  <a:tcPr marL="72000" marR="72000" marT="6761" marB="0" anchor="ctr" horzOverflow="overflow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351534" y="5231969"/>
            <a:ext cx="44409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Tx/>
              <a:buAutoNum type="arabicPeriod"/>
              <a:defRPr/>
            </a:pPr>
            <a:r>
              <a:rPr lang="ru-RU" sz="180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Карачаево-Черкесская </a:t>
            </a:r>
            <a:r>
              <a:rPr lang="ru-RU" sz="180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Республика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1278732" y="78458"/>
            <a:ext cx="67103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Внесение 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изменений в учетные записи 2015 г.</a:t>
            </a:r>
          </a:p>
          <a:p>
            <a:pPr algn="ctr" eaLnBrk="1" hangingPunct="1"/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(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в части возвратов остатков МБТ прошлых лет, перечисленных из федерального бюджета)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34810"/>
              </p:ext>
            </p:extLst>
          </p:nvPr>
        </p:nvGraphicFramePr>
        <p:xfrm>
          <a:off x="501477" y="2132620"/>
          <a:ext cx="8229600" cy="181570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43062"/>
                <a:gridCol w="865188"/>
                <a:gridCol w="1135062"/>
                <a:gridCol w="1133475"/>
                <a:gridCol w="1135063"/>
                <a:gridCol w="1135062"/>
                <a:gridCol w="1182688"/>
              </a:tblGrid>
              <a:tr h="9858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и наименование ФО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ГРБС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ФО, ф.0503125,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"Сумма по кредиту" (сч.120551560, 120551660, БК= 219%)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ФО, ф.0503125,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"Сумма по кредиту" (сч.120551560, 120551660, БК = 218%)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ГРБС, ф.0503125,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"Сумма по кредиту" (ПРП=500, сч.120551560, 120551660,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БК = 218%)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ГВБФ, ф.0503125,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"Сумма по кредиту" (сч.120551560, 120551660, БК= 218%)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Отклонение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(подлежат описанию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 в Пояснительной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записке (ф. 0503360))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</a:tr>
              <a:tr h="2047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6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6075" marR="6075" marT="6078" marB="0" anchor="ctr" horzOverflow="overflow"/>
                </a:tc>
              </a:tr>
              <a:tr h="5380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51 Новосибирская область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177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-12 248 365,53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12 248 366,84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6078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E4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1,31</a:t>
                      </a:r>
                    </a:p>
                  </a:txBody>
                  <a:tcPr marL="72000" marR="72000" marT="6078" marB="0" anchor="ctr" horzOverflow="overflow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055628" y="5085184"/>
            <a:ext cx="315657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Tx/>
              <a:buAutoNum type="arabicPeriod"/>
              <a:defRPr/>
            </a:pPr>
            <a:r>
              <a:rPr lang="ru-RU" sz="180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Новосибирская область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827088" y="134938"/>
            <a:ext cx="6710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          Внесение изменений в учетные записи 2015 г.</a:t>
            </a:r>
          </a:p>
          <a:p>
            <a:pPr algn="ctr" eaLnBrk="1" hangingPunct="1"/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         (в части КБК 202 00000 00 0000 000)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4869160"/>
            <a:ext cx="30007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Республика Саха (Якутия)</a:t>
            </a:r>
          </a:p>
          <a:p>
            <a:pPr marL="342900" indent="-342900" algn="just">
              <a:buFontTx/>
              <a:buAutoNum type="arabicPeriod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Белгородская область</a:t>
            </a:r>
          </a:p>
          <a:p>
            <a:pPr marL="342900" indent="-342900" algn="just">
              <a:buFontTx/>
              <a:buAutoNum type="arabicPeriod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Московская область</a:t>
            </a:r>
          </a:p>
          <a:p>
            <a:pPr marL="342900" indent="-342900" algn="just">
              <a:buFontTx/>
              <a:buAutoNum type="arabicPeriod"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Новгородская область</a:t>
            </a:r>
            <a:endParaRPr lang="ru-RU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330051"/>
              </p:ext>
            </p:extLst>
          </p:nvPr>
        </p:nvGraphicFramePr>
        <p:xfrm>
          <a:off x="107504" y="1124744"/>
          <a:ext cx="8955533" cy="353302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232248"/>
                <a:gridCol w="1728192"/>
                <a:gridCol w="1368152"/>
                <a:gridCol w="1656184"/>
                <a:gridCol w="1970757"/>
              </a:tblGrid>
              <a:tr h="10866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и наименование ФО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8482" marB="0" anchor="ctr" horzOverflow="overflow"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КБК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8482" marB="0" anchor="ctr" horzOverflow="overflow"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Отчет ф. 0503317</a:t>
                      </a:r>
                      <a:b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(КБК = 202%, гр.14)</a:t>
                      </a:r>
                      <a:b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8482" marB="0" anchor="ctr" horzOverflow="overflow"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Итого, Справка </a:t>
                      </a:r>
                      <a:b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ф.0503125 ФО гр.8 (120551560, 120551660 КБК=202%, КОСГУ&lt;&gt;***)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8482" marB="0" anchor="ctr" horzOverflow="overflow"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Отклонение </a:t>
                      </a:r>
                      <a:b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(подлежат описанию </a:t>
                      </a:r>
                      <a:b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 Пояснительной записке</a:t>
                      </a:r>
                      <a:b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 (ф. 0503360))</a:t>
                      </a:r>
                      <a:b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(гр.5 = гр.3- гр.4)</a:t>
                      </a:r>
                      <a:b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8482" marB="0" anchor="ctr" horzOverflow="overflow">
                    <a:noFill/>
                  </a:tcPr>
                </a:tc>
              </a:tr>
              <a:tr h="2023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8482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8482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8482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8482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8482" marB="0" anchor="ctr" horzOverflow="overflow"/>
                </a:tc>
              </a:tr>
              <a:tr h="2023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16 Республика Саха (Якутия)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00020202999050000151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7 856 000,00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7 856 000,00</a:t>
                      </a:r>
                    </a:p>
                  </a:txBody>
                  <a:tcPr marL="72000" marR="72000" marT="72000" marB="0" anchor="ctr" horzOverflow="overflow"/>
                </a:tc>
              </a:tr>
              <a:tr h="2023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51 Новосибирская область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00020202999100000151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243 530,00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243 530,00</a:t>
                      </a:r>
                    </a:p>
                  </a:txBody>
                  <a:tcPr marL="72000" marR="72000" marT="72000" marB="0" anchor="ctr" horzOverflow="overflow"/>
                </a:tc>
              </a:tr>
              <a:tr h="2023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48 Московская область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00020203021040000151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54 671,10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54 671,10</a:t>
                      </a:r>
                    </a:p>
                  </a:txBody>
                  <a:tcPr marL="72000" marR="72000" marT="72000" marB="0" anchor="ctr" horzOverflow="overflow"/>
                </a:tc>
              </a:tr>
              <a:tr h="2023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16 Республика Саха (Якутия)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00020203024050000151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158 050,32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158 050,32</a:t>
                      </a:r>
                    </a:p>
                  </a:txBody>
                  <a:tcPr marL="72000" marR="72000" marT="72000" marB="0" anchor="ctr" horzOverflow="overflow"/>
                </a:tc>
              </a:tr>
              <a:tr h="2023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26 Белгородская область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00020203053020000151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8 763 237,32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8 760 587,32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2 650,00</a:t>
                      </a:r>
                    </a:p>
                  </a:txBody>
                  <a:tcPr marL="72000" marR="72000" marT="72000" marB="0" anchor="ctr" horzOverflow="overflow"/>
                </a:tc>
              </a:tr>
              <a:tr h="2023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50 Новгородская область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00020204043020000151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481 390,10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481 390,10</a:t>
                      </a:r>
                    </a:p>
                  </a:txBody>
                  <a:tcPr marL="72000" marR="72000" marT="72000" marB="0" anchor="ctr" horzOverflow="overflow"/>
                </a:tc>
              </a:tr>
              <a:tr h="2023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75 Республика Крым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00020204056100000151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8 620,56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8 620,56</a:t>
                      </a:r>
                    </a:p>
                  </a:txBody>
                  <a:tcPr marL="72000" marR="72000" marT="72000" marB="0" anchor="ctr" horzOverflow="overflow"/>
                </a:tc>
              </a:tr>
              <a:tr h="2023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78 Еврейская автономная область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00020204069100000151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268 879,00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268 879,00</a:t>
                      </a:r>
                    </a:p>
                  </a:txBody>
                  <a:tcPr marL="72000" marR="72000" marT="72000" marB="0" anchor="ctr" horzOverflow="overflow"/>
                </a:tc>
              </a:tr>
              <a:tr h="2023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68 Ульяновская область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00020204999050000151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20 000,00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20 000,00</a:t>
                      </a:r>
                    </a:p>
                  </a:txBody>
                  <a:tcPr marL="72000" marR="72000" marT="72000" marB="0" anchor="ctr" horzOverflow="overflow"/>
                </a:tc>
              </a:tr>
              <a:tr h="2023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51 Новосибирская область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00020209024100000151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672 000,00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672 000,00</a:t>
                      </a:r>
                    </a:p>
                  </a:txBody>
                  <a:tcPr marL="72000" marR="72000" marT="72000" marB="0" anchor="ctr" horzOverflow="overflow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788024" y="4869160"/>
            <a:ext cx="35512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 startAt="5"/>
              <a:defRPr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Новосибирская область</a:t>
            </a:r>
          </a:p>
          <a:p>
            <a:pPr marL="342900" indent="-342900" algn="just">
              <a:buFontTx/>
              <a:buAutoNum type="arabicPeriod" startAt="5"/>
              <a:defRPr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Ульяновская область</a:t>
            </a:r>
          </a:p>
          <a:p>
            <a:pPr marL="342900" indent="-342900" algn="just">
              <a:buFontTx/>
              <a:buAutoNum type="arabicPeriod" startAt="5"/>
              <a:defRPr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Республика Крым</a:t>
            </a:r>
          </a:p>
          <a:p>
            <a:pPr marL="342900" indent="-342900" algn="just">
              <a:buFontTx/>
              <a:buAutoNum type="arabicPeriod" startAt="5"/>
              <a:defRPr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Еврейская автономная область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1173956" y="168276"/>
            <a:ext cx="6710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Внесение 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изменений в учетные записи 2015 г.</a:t>
            </a:r>
          </a:p>
          <a:p>
            <a:pPr algn="ctr" eaLnBrk="1" hangingPunct="1"/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(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в части КОСГУ 251)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941168"/>
            <a:ext cx="43089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AutoNum type="arabicPeriod"/>
              <a:defRPr/>
            </a:pP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Волгоградская область</a:t>
            </a:r>
          </a:p>
          <a:p>
            <a:pPr marL="342900" indent="-342900" algn="just">
              <a:buFontTx/>
              <a:buAutoNum type="arabicPeriod"/>
              <a:defRPr/>
            </a:pP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Камчатский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край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292478"/>
              </p:ext>
            </p:extLst>
          </p:nvPr>
        </p:nvGraphicFramePr>
        <p:xfrm>
          <a:off x="611187" y="1930326"/>
          <a:ext cx="7835900" cy="172764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578100"/>
                <a:gridCol w="1651000"/>
                <a:gridCol w="1752600"/>
                <a:gridCol w="1854200"/>
              </a:tblGrid>
              <a:tr h="6477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и наименование ФО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КБК 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ф.0503125 ФО гр.7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(120651560, 130251830, КОСГУ=251)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ф.0503317 гр.14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</a:tr>
              <a:tr h="215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</a:tr>
              <a:tr h="2880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29 Волгоградская область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04050000000000 251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E4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42 500,00</a:t>
                      </a:r>
                    </a:p>
                  </a:txBody>
                  <a:tcPr marL="72000" marR="72000" marT="9525" marB="0" anchor="ctr" horzOverflow="overflow"/>
                </a:tc>
              </a:tr>
              <a:tr h="2880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29 Волгоградская область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07070000000000 251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E4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-8 206,14</a:t>
                      </a:r>
                    </a:p>
                  </a:txBody>
                  <a:tcPr marL="72000" marR="72000" marT="9525" marB="0" anchor="ctr" horzOverflow="overflow"/>
                </a:tc>
              </a:tr>
              <a:tr h="2880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38 Камчатский край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14030000000000 251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9525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E4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-746 994,60</a:t>
                      </a:r>
                    </a:p>
                  </a:txBody>
                  <a:tcPr marL="72000" marR="72000" marT="9525" marB="0"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1450490" y="228305"/>
            <a:ext cx="6710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Внесение 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изменений в учетные записи 2015 г.</a:t>
            </a:r>
          </a:p>
          <a:p>
            <a:pPr algn="ctr" eaLnBrk="1" hangingPunct="1"/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(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в части КБК 219 00000 00 0000 000 )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59831" y="4869160"/>
            <a:ext cx="34916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AutoNum type="arabicPeriod"/>
              <a:defRPr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Республика Саха (Якутия)</a:t>
            </a:r>
          </a:p>
          <a:p>
            <a:pPr marL="342900" indent="-342900" algn="just">
              <a:buFontTx/>
              <a:buAutoNum type="arabicPeriod"/>
              <a:defRPr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Белгородская область</a:t>
            </a:r>
          </a:p>
          <a:p>
            <a:pPr marL="342900" indent="-342900" algn="just">
              <a:buFontTx/>
              <a:buAutoNum type="arabicPeriod"/>
              <a:defRPr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Ростовская область</a:t>
            </a:r>
          </a:p>
          <a:p>
            <a:pPr marL="342900" indent="-342900" algn="just">
              <a:buFontTx/>
              <a:buAutoNum type="arabicPeriod"/>
              <a:defRPr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Республика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Крым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601700"/>
              </p:ext>
            </p:extLst>
          </p:nvPr>
        </p:nvGraphicFramePr>
        <p:xfrm>
          <a:off x="325562" y="1595053"/>
          <a:ext cx="8580313" cy="254106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28192"/>
                <a:gridCol w="1807046"/>
                <a:gridCol w="1681163"/>
                <a:gridCol w="1682750"/>
                <a:gridCol w="1681162"/>
              </a:tblGrid>
              <a:tr h="9731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и наименование ФО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011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КБК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011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Отчет ф. 0503317 (гр.14, КБК=219%)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011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Справка ф. 0503125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(сч. 120551560, КБК = 219%, гр.8)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011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Отклонение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(подлежат описанию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 Пояснительной записке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 (ф. 0503360))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(гр.5 = гр.3- гр.4)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011" marR="72000" marT="72000" marB="0" anchor="ctr" horzOverflow="overflow"/>
                </a:tc>
              </a:tr>
              <a:tr h="3063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011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011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011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011" marR="72000" marT="7200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011" marR="72000" marT="72000" marB="0" anchor="ctr" horzOverflow="overflow"/>
                </a:tc>
              </a:tr>
              <a:tr h="2970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26 Белгородская область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00021902000020000151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-79 096 248,06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-79 097 268,06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E4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1 020,00</a:t>
                      </a:r>
                    </a:p>
                  </a:txBody>
                  <a:tcPr marL="72000" marR="72000" marT="0" marB="0" anchor="ctr" horzOverflow="overflow"/>
                </a:tc>
              </a:tr>
              <a:tr h="2880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75 Республика Крым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00021902000020000151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-2 057 045 368,38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-2 057 104 386,38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E4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59 018,00</a:t>
                      </a:r>
                    </a:p>
                  </a:txBody>
                  <a:tcPr marL="72000" marR="72000" marT="0" marB="0" anchor="ctr" horzOverflow="overflow"/>
                </a:tc>
              </a:tr>
              <a:tr h="2880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58 Ростовская область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00021904000040000151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19 605,00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E4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19 605,00</a:t>
                      </a:r>
                    </a:p>
                  </a:txBody>
                  <a:tcPr marL="72000" marR="72000" marT="0" marB="0" anchor="ctr" horzOverflow="overflow"/>
                </a:tc>
              </a:tr>
              <a:tr h="2880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16 Республика Саха (Якутия)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00021905000050000151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965 064,80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0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E4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965 064,80</a:t>
                      </a:r>
                    </a:p>
                  </a:txBody>
                  <a:tcPr marL="72000" marR="72000" marT="0" marB="0"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1308893" y="260648"/>
            <a:ext cx="6710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Внесение </a:t>
            </a:r>
            <a:r>
              <a:rPr lang="ru-RU" altLang="ru-RU" b="1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изменений в учетные записи 2015 г.</a:t>
            </a:r>
          </a:p>
          <a:p>
            <a:pPr algn="ctr" eaLnBrk="1" hangingPunct="1"/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(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в части КБК 218 00000 00 0000 000 )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4914" y="4653136"/>
            <a:ext cx="29183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Tx/>
              <a:buAutoNum type="arabicPeriod"/>
              <a:defRPr/>
            </a:pPr>
            <a:r>
              <a:rPr lang="ru-RU" sz="200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Липецкая </a:t>
            </a:r>
            <a:r>
              <a:rPr lang="ru-RU" sz="200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область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182353"/>
              </p:ext>
            </p:extLst>
          </p:nvPr>
        </p:nvGraphicFramePr>
        <p:xfrm>
          <a:off x="549274" y="1895598"/>
          <a:ext cx="8229600" cy="17334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18469"/>
                <a:gridCol w="1639094"/>
                <a:gridCol w="1624012"/>
                <a:gridCol w="1624013"/>
                <a:gridCol w="1624012"/>
              </a:tblGrid>
              <a:tr h="830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и наименование ФО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КБК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Отчет ф.0503317 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(КБК=218%151, гр.14)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Справка ф.0503125 (</a:t>
                      </a:r>
                      <a:r>
                        <a:rPr kumimoji="0" lang="ru-RU" altLang="ru-RU" sz="1000" b="0" i="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сч</a:t>
                      </a: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. 120551660,</a:t>
                      </a:r>
                      <a:b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  КБК = 218%, гр.8)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Отклонение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(подлежат описанию 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 Пояснительной записке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 (ф. 0503360))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(гр.5 = гр.3- гр.4)</a:t>
                      </a:r>
                      <a:b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</a:tr>
              <a:tr h="3015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</a:tr>
              <a:tr h="35761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46 Липецкая область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00021805020050000151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77 155,62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0,00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72000" marR="72000" marT="7539" marB="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E40000"/>
                          </a:solidFill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77 155,62</a:t>
                      </a:r>
                    </a:p>
                  </a:txBody>
                  <a:tcPr marL="72000" marR="72000" marT="7539" marB="0"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737678" y="262346"/>
            <a:ext cx="77041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b="1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Отражение операций по исполнению решений Минфина России о бесспорном взыскании средств в Отчете ф.0503324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3575138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1.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Принятие к учету сумм восстановленного остатка целевых средств прошлых отчетных периодов, ранее отнесенных на доходы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:</a:t>
            </a:r>
          </a:p>
          <a:p>
            <a:pPr algn="just">
              <a:defRPr/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  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indent="542925" algn="just"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Дебет - 1 401 10 151 (КДБ – 000 202 00000 00 0000 000)</a:t>
            </a:r>
          </a:p>
          <a:p>
            <a:pPr indent="542925" algn="just">
              <a:defRPr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Кредит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- 1 205 51 660 (КДБ – 000 202 00000 00 0000 000)</a:t>
            </a:r>
          </a:p>
          <a:p>
            <a:pPr algn="just">
              <a:defRPr/>
            </a:pPr>
            <a:endParaRPr lang="ru-RU" sz="1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defRPr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2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. Начисление обязательств по возврату неиспользованного остатка целевых средств прошлых лет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: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indent="542925" algn="just"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Дебет - 1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205 51 560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(КДБ – 000 202 00000 00 0000 000)</a:t>
            </a:r>
          </a:p>
          <a:p>
            <a:pPr indent="542925" algn="just"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Кредит - 1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205 51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6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60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(КДБ – 000 219 02000 02 0000 151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)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indent="542925" algn="just">
              <a:defRPr/>
            </a:pPr>
            <a:endParaRPr lang="en-US" sz="1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defRPr/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3.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Возврат неиспользованного остатка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: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indent="542925" algn="just"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Дебет – 1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205 51 560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(КДБ – 000 219 02000 02 0000 151)</a:t>
            </a:r>
          </a:p>
          <a:p>
            <a:pPr indent="542925" algn="just"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Кредит - 1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210 02 151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(КДБ – 000 219 02000 02 0000 151)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defRPr/>
            </a:pPr>
            <a:endParaRPr lang="ru-RU" sz="1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522153"/>
              </p:ext>
            </p:extLst>
          </p:nvPr>
        </p:nvGraphicFramePr>
        <p:xfrm>
          <a:off x="107504" y="1097185"/>
          <a:ext cx="8964487" cy="19766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61255"/>
                <a:gridCol w="537869"/>
                <a:gridCol w="1060147"/>
                <a:gridCol w="748339"/>
                <a:gridCol w="756135"/>
                <a:gridCol w="787316"/>
                <a:gridCol w="810701"/>
                <a:gridCol w="740545"/>
                <a:gridCol w="740545"/>
                <a:gridCol w="740545"/>
                <a:gridCol w="740545"/>
                <a:gridCol w="740545"/>
              </a:tblGrid>
              <a:tr h="3260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главы по БК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целевой статьи расходов по БК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доходов по БК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Остаток на начало отчетного периода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Поступило из федерального бюджета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Кассовый расход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Восстановлено остатков межбюджетного трансферта прошлых лет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Возвращено неиспользован-</a:t>
                      </a:r>
                      <a:b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ных остатков прошлых лет в федеральный бюджет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Возвращено из федерального бюджета в объеме потребности в расходовании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Остаток на конец отчетного периода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8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всего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 том числе потребность в котором подтверждена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всего (гр.5+гр.7+ гр.9-гр.8 – (гр.10-гр.11))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 том числе подлежащий возврату в федеральный бюджет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</a:tr>
              <a:tr h="193713"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</a:t>
                      </a:r>
                      <a:endParaRPr lang="is-IS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11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12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13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</a:tr>
              <a:tr h="1775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X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X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err="1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X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299 034 576,51 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259 049 512,27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2 976 094 389,62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3 197 987 421,53 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80 896 326,65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379 737 882,14 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259 049 512,27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37 349 501,38 </a:t>
                      </a:r>
                      <a:endParaRPr lang="fi-FI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</a:tr>
              <a:tr h="371282"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092</a:t>
                      </a:r>
                      <a:endParaRPr lang="is-IS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0335082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 920  20202173020000151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79 925 488,35 </a:t>
                      </a:r>
                      <a:endParaRPr lang="is-IS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79 925 488,35 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</a:tr>
            </a:tbl>
          </a:graphicData>
        </a:graphic>
      </p:graphicFrame>
      <p:sp>
        <p:nvSpPr>
          <p:cNvPr id="4" name="Рамка 3"/>
          <p:cNvSpPr/>
          <p:nvPr/>
        </p:nvSpPr>
        <p:spPr>
          <a:xfrm>
            <a:off x="5220072" y="2689003"/>
            <a:ext cx="1008112" cy="432048"/>
          </a:xfrm>
          <a:prstGeom prst="fram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83868" y="3161745"/>
            <a:ext cx="4680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000" dirty="0" smtClean="0">
                <a:solidFill>
                  <a:srgbClr val="00B050"/>
                </a:solidFill>
                <a:latin typeface="SF UI Display Thin" charset="0"/>
                <a:ea typeface="SF UI Display Thin" charset="0"/>
                <a:cs typeface="SF UI Display Thin" charset="0"/>
              </a:rPr>
              <a:t>В случае бесспорного взыскания средств бюджета по решению Минфина России за счет доходов подлежащих зачислению в доход бюджета нарушителя</a:t>
            </a:r>
            <a:endParaRPr lang="ru-RU" sz="1000" dirty="0">
              <a:solidFill>
                <a:srgbClr val="00B050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611981" y="188640"/>
            <a:ext cx="77041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b="1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Отражение операций по исполнению решений Минфина России о бесспорном взыскании средств в Отчете ф.0503324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747753"/>
              </p:ext>
            </p:extLst>
          </p:nvPr>
        </p:nvGraphicFramePr>
        <p:xfrm>
          <a:off x="98551" y="2132856"/>
          <a:ext cx="8964487" cy="19766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61255"/>
                <a:gridCol w="537869"/>
                <a:gridCol w="1060147"/>
                <a:gridCol w="748339"/>
                <a:gridCol w="756135"/>
                <a:gridCol w="787316"/>
                <a:gridCol w="810701"/>
                <a:gridCol w="740545"/>
                <a:gridCol w="740545"/>
                <a:gridCol w="740545"/>
                <a:gridCol w="740545"/>
                <a:gridCol w="740545"/>
              </a:tblGrid>
              <a:tr h="3260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главы по БК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целевой статьи расходов по БК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доходов по БК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Остаток на начало отчетного периода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Поступило из федерального бюджета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Кассовый расход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Восстановлено остатков межбюджетного трансферта прошлых лет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Возвращено неиспользован-</a:t>
                      </a:r>
                      <a:b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ных остатков прошлых лет в федеральный бюджет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Возвращено из федерального бюджета в объеме потребности в расходовании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Остаток на конец отчетного периода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8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всего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 том числе потребность в котором подтверждена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всего (гр.5+гр.7+ гр.9-гр.8 – (гр.10-гр.11))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 том числе подлежащий возврату в федеральный бюджет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</a:tr>
              <a:tr h="193713"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</a:t>
                      </a:r>
                      <a:endParaRPr lang="is-IS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11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12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13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</a:tr>
              <a:tr h="1775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X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X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err="1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X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299 034 576,51 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259 049 512,27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2 976 094 389,62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3 197 987 421,53 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80 896 326,65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379 737 882,14 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259 049 512,27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37 349 501,38 </a:t>
                      </a:r>
                      <a:endParaRPr lang="fi-FI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</a:tr>
              <a:tr h="371282"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092</a:t>
                      </a:r>
                      <a:endParaRPr lang="is-IS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0335082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 920  20202173020000151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79 925 488,35 </a:t>
                      </a:r>
                      <a:endParaRPr lang="is-IS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79 925 488,35 </a:t>
                      </a:r>
                      <a:endParaRPr lang="is-IS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7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</a:tr>
            </a:tbl>
          </a:graphicData>
        </a:graphic>
      </p:graphicFrame>
      <p:sp>
        <p:nvSpPr>
          <p:cNvPr id="6" name="Рамка 5"/>
          <p:cNvSpPr/>
          <p:nvPr/>
        </p:nvSpPr>
        <p:spPr>
          <a:xfrm>
            <a:off x="5220072" y="3677483"/>
            <a:ext cx="1008112" cy="432048"/>
          </a:xfrm>
          <a:prstGeom prst="fram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83868" y="4365104"/>
            <a:ext cx="4680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 smtClean="0">
                <a:solidFill>
                  <a:srgbClr val="00B050"/>
                </a:solidFill>
                <a:latin typeface="SF UI Display Thin" charset="0"/>
                <a:ea typeface="SF UI Display Thin" charset="0"/>
                <a:cs typeface="SF UI Display Thin" charset="0"/>
              </a:rPr>
              <a:t>В случае перечисления (восстановления) УБП нарушителем в доход бюджета </a:t>
            </a:r>
            <a:r>
              <a:rPr lang="ru-RU" sz="1400" dirty="0" smtClean="0">
                <a:solidFill>
                  <a:srgbClr val="00B050"/>
                </a:solidFill>
                <a:latin typeface="SF UI Display Thin" charset="0"/>
                <a:ea typeface="SF UI Display Thin" charset="0"/>
                <a:cs typeface="SF UI Display Thin" charset="0"/>
              </a:rPr>
              <a:t>средств, </a:t>
            </a:r>
            <a:r>
              <a:rPr lang="ru-RU" sz="1400" dirty="0" smtClean="0">
                <a:solidFill>
                  <a:srgbClr val="00B050"/>
                </a:solidFill>
                <a:latin typeface="SF UI Display Thin" charset="0"/>
                <a:ea typeface="SF UI Display Thin" charset="0"/>
                <a:cs typeface="SF UI Display Thin" charset="0"/>
              </a:rPr>
              <a:t>списанных в бесспорном порядке в соответствии с решением финансового органа</a:t>
            </a:r>
            <a:endParaRPr lang="ru-RU" sz="1400" dirty="0">
              <a:solidFill>
                <a:srgbClr val="00B050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733201" y="188640"/>
            <a:ext cx="77041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b="1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Отражение операций по исполнению решений Минфина России о бесспорном взыскании средств в Отчете ф.0503324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681516"/>
              </p:ext>
            </p:extLst>
          </p:nvPr>
        </p:nvGraphicFramePr>
        <p:xfrm>
          <a:off x="107504" y="2492895"/>
          <a:ext cx="8955532" cy="1800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60695"/>
                <a:gridCol w="537332"/>
                <a:gridCol w="1059088"/>
                <a:gridCol w="747591"/>
                <a:gridCol w="755380"/>
                <a:gridCol w="786529"/>
                <a:gridCol w="809892"/>
                <a:gridCol w="739805"/>
                <a:gridCol w="739805"/>
                <a:gridCol w="739805"/>
                <a:gridCol w="739805"/>
                <a:gridCol w="739805"/>
              </a:tblGrid>
              <a:tr h="27663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Код главы по БК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Код целевой статьи расходов по БК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Код доходов по БК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Остаток на начало отчетного периода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Поступило из федерального бюджета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Кассовый расход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Восстановлено остатков межбюджетного трансферта прошлых лет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Возвращено неиспользован-</a:t>
                      </a:r>
                      <a:b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</a:br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ных остатков прошлых лет в федеральный бюджет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Возвращено из федерального бюджета в объеме потребности в расходовании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Остаток на конец отчетного периода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03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всего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в том числе потребность в котором подтверждена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всего (гр.5+гр.7+ гр.9-гр.8 – (гр.10-гр.11))</a:t>
                      </a:r>
                      <a:endParaRPr lang="is-IS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в том числе подлежащий возврату в федеральный бюджет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</a:tr>
              <a:tr h="164339"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2</a:t>
                      </a:r>
                      <a:endParaRPr lang="is-IS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7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8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9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10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11</a:t>
                      </a:r>
                      <a:endParaRPr lang="cs-CZ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12</a:t>
                      </a:r>
                      <a:endParaRPr lang="is-IS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13</a:t>
                      </a:r>
                      <a:endParaRPr lang="is-IS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</a:tr>
              <a:tr h="273899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X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X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X</a:t>
                      </a:r>
                      <a:endParaRPr lang="ru-RU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299 034 576,51 </a:t>
                      </a:r>
                      <a:endParaRPr lang="sk-SK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259 049 512,27 </a:t>
                      </a:r>
                      <a:endParaRPr lang="cs-CZ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2 976 094 389,62 </a:t>
                      </a:r>
                      <a:endParaRPr lang="cs-CZ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3 197 987 421,53 </a:t>
                      </a:r>
                      <a:endParaRPr lang="pl-PL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80 896 326,65 </a:t>
                      </a:r>
                      <a:endParaRPr lang="cs-CZ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379 737 882,14 </a:t>
                      </a:r>
                      <a:endParaRPr lang="is-IS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259 049 512,27 </a:t>
                      </a:r>
                      <a:endParaRPr lang="cs-CZ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37 349 501,38 </a:t>
                      </a:r>
                      <a:endParaRPr lang="fi-FI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</a:tr>
              <a:tr h="314983"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092</a:t>
                      </a:r>
                      <a:endParaRPr lang="is-IS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0335082</a:t>
                      </a:r>
                      <a:endParaRPr lang="is-IS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 920  20202173020000151</a:t>
                      </a:r>
                      <a:endParaRPr lang="is-IS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79 925 488,35 </a:t>
                      </a:r>
                      <a:endParaRPr lang="is-IS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79 925 488,35 </a:t>
                      </a:r>
                      <a:endParaRPr lang="is-IS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700" u="none" strike="noStrike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7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sk-SK" sz="7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844" marR="72000" marT="9844" marB="0" anchor="ctr"/>
                </a:tc>
              </a:tr>
            </a:tbl>
          </a:graphicData>
        </a:graphic>
      </p:graphicFrame>
      <p:sp>
        <p:nvSpPr>
          <p:cNvPr id="7" name="Рамка 6"/>
          <p:cNvSpPr/>
          <p:nvPr/>
        </p:nvSpPr>
        <p:spPr>
          <a:xfrm>
            <a:off x="2195736" y="3919888"/>
            <a:ext cx="1008112" cy="432048"/>
          </a:xfrm>
          <a:prstGeom prst="fram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9532" y="4480361"/>
            <a:ext cx="4680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 smtClean="0">
                <a:solidFill>
                  <a:srgbClr val="00B050"/>
                </a:solidFill>
                <a:latin typeface="SF UI Display Thin" charset="0"/>
                <a:ea typeface="SF UI Display Thin" charset="0"/>
                <a:cs typeface="SF UI Display Thin" charset="0"/>
              </a:rPr>
              <a:t>В случае бесспорного взыскания неиспользованных </a:t>
            </a:r>
            <a:r>
              <a:rPr lang="ru-RU" sz="1400" smtClean="0">
                <a:solidFill>
                  <a:srgbClr val="00B050"/>
                </a:solidFill>
                <a:latin typeface="SF UI Display Thin" charset="0"/>
                <a:ea typeface="SF UI Display Thin" charset="0"/>
                <a:cs typeface="SF UI Display Thin" charset="0"/>
              </a:rPr>
              <a:t>остатков межбюджетных трансфертов</a:t>
            </a:r>
            <a:endParaRPr lang="ru-RU" sz="1400" dirty="0">
              <a:solidFill>
                <a:srgbClr val="00B050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694530" y="362780"/>
            <a:ext cx="77898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Представление Отчета ф. 0503324 по состоянию на 01.02.2016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3698" y="4653136"/>
            <a:ext cx="81605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В соответствии с совместным письмом Минфина России и Федерального казначейства от 27.01.2016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номер 02-06-07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/3318/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07-04-05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/02-62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 представляют в МОУ ФК </a:t>
            </a:r>
            <a:r>
              <a:rPr lang="ru-RU" dirty="0" smtClean="0">
                <a:solidFill>
                  <a:srgbClr val="E40000"/>
                </a:solidFill>
                <a:latin typeface="SF UI Display Thin" charset="0"/>
                <a:ea typeface="SF UI Display Thin" charset="0"/>
                <a:cs typeface="SF UI Display Thin" charset="0"/>
              </a:rPr>
              <a:t>Отчет</a:t>
            </a:r>
            <a:r>
              <a:rPr lang="en-US" dirty="0" smtClean="0">
                <a:solidFill>
                  <a:srgbClr val="E40000"/>
                </a:solidFill>
                <a:latin typeface="SF UI Display Thin" charset="0"/>
                <a:ea typeface="SF UI Display Thin" charset="0"/>
                <a:cs typeface="SF UI Display Thin" charset="0"/>
              </a:rPr>
              <a:t> </a:t>
            </a:r>
            <a:r>
              <a:rPr lang="ru-RU" dirty="0" smtClean="0">
                <a:solidFill>
                  <a:srgbClr val="E40000"/>
                </a:solidFill>
                <a:latin typeface="SF UI Display Thin" charset="0"/>
                <a:ea typeface="SF UI Display Thin" charset="0"/>
                <a:cs typeface="SF UI Display Thin" charset="0"/>
              </a:rPr>
              <a:t>ф.</a:t>
            </a:r>
            <a:r>
              <a:rPr lang="en-US" dirty="0" smtClean="0">
                <a:solidFill>
                  <a:srgbClr val="E40000"/>
                </a:solidFill>
                <a:latin typeface="SF UI Display Thin" charset="0"/>
                <a:ea typeface="SF UI Display Thin" charset="0"/>
                <a:cs typeface="SF UI Display Thin" charset="0"/>
              </a:rPr>
              <a:t> </a:t>
            </a:r>
            <a:r>
              <a:rPr lang="ru-RU" dirty="0" smtClean="0">
                <a:solidFill>
                  <a:srgbClr val="E40000"/>
                </a:solidFill>
                <a:latin typeface="SF UI Display Thin" charset="0"/>
                <a:ea typeface="SF UI Display Thin" charset="0"/>
                <a:cs typeface="SF UI Display Thin" charset="0"/>
              </a:rPr>
              <a:t>0503324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по состоянию на 01.02.2016 </a:t>
            </a:r>
            <a:r>
              <a:rPr lang="ru-RU" dirty="0">
                <a:solidFill>
                  <a:srgbClr val="E40000"/>
                </a:solidFill>
                <a:latin typeface="SF UI Display Thin" charset="0"/>
                <a:ea typeface="SF UI Display Thin" charset="0"/>
                <a:cs typeface="SF UI Display Thin" charset="0"/>
              </a:rPr>
              <a:t>в срок до </a:t>
            </a:r>
            <a:r>
              <a:rPr lang="ru-RU" dirty="0" smtClean="0">
                <a:solidFill>
                  <a:srgbClr val="E40000"/>
                </a:solidFill>
                <a:latin typeface="SF UI Display Thin" charset="0"/>
                <a:ea typeface="SF UI Display Thin" charset="0"/>
                <a:cs typeface="SF UI Display Thin" charset="0"/>
              </a:rPr>
              <a:t>26.02.2016</a:t>
            </a:r>
            <a:endParaRPr lang="ru-RU" dirty="0">
              <a:solidFill>
                <a:srgbClr val="E40000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994601"/>
              </p:ext>
            </p:extLst>
          </p:nvPr>
        </p:nvGraphicFramePr>
        <p:xfrm>
          <a:off x="142651" y="1615819"/>
          <a:ext cx="8893623" cy="263253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56818"/>
                <a:gridCol w="533618"/>
                <a:gridCol w="1051766"/>
                <a:gridCol w="742423"/>
                <a:gridCol w="750158"/>
                <a:gridCol w="781092"/>
                <a:gridCol w="804293"/>
                <a:gridCol w="734691"/>
                <a:gridCol w="734691"/>
                <a:gridCol w="734691"/>
                <a:gridCol w="734691"/>
                <a:gridCol w="734691"/>
              </a:tblGrid>
              <a:tr h="39848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главы по БК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целевой статьи расходов по БК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Код доходов по БК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Остаток на начало отчетного периода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Поступило из федерального бюджета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Кассовый расход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Восстановлено остатков межбюджетного трансферта прошлых лет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Возвращено неиспользован-</a:t>
                      </a:r>
                      <a:b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</a:br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ных остатков прошлых лет в федеральный бюджет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Возвращено из федерального бюджета в объеме потребности в расходовании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Остаток на конец отчетного периода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96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всего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 том числе потребность в котором подтверждена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всего (гр.5+гр.7+ гр.9-гр.8 – (гр.10-гр.11))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в том числе подлежащий возврату в федеральный бюджет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9844" marT="9844" marB="0" anchor="ctr"/>
                </a:tc>
              </a:tr>
              <a:tr h="236720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2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12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13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</a:tr>
              <a:tr h="2169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X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X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X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9 000 000,00 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9 000 000,00 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9 000 000,00 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9 000 000,00 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</a:tr>
              <a:tr h="216994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020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Х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Х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9 000 000,00 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9 000 000,00 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9 000 000,00 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9 000 000,00 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</a:tr>
              <a:tr h="453715"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020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16Ц5480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86 820 202 255 020 000 000</a:t>
                      </a:r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9 000 000,00 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9 000 000,00 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9 000 000,00 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9 000 000,00 </a:t>
                      </a:r>
                      <a:endParaRPr lang="pl-PL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800" b="0" i="0" u="none" strike="noStrike" dirty="0">
                          <a:effectLst/>
                          <a:latin typeface="SF UI Display Thin" charset="0"/>
                          <a:ea typeface="SF UI Display Thin" charset="0"/>
                          <a:cs typeface="SF UI Display Thin" charset="0"/>
                        </a:rPr>
                        <a:t> </a:t>
                      </a:r>
                      <a:endParaRPr lang="sk-SK" sz="800" b="0" i="0" u="none" strike="noStrike" dirty="0">
                        <a:solidFill>
                          <a:srgbClr val="000000"/>
                        </a:solidFill>
                        <a:effectLst/>
                        <a:latin typeface="SF UI Display Thin" charset="0"/>
                        <a:ea typeface="SF UI Display Thin" charset="0"/>
                        <a:cs typeface="SF UI Display Thin" charset="0"/>
                      </a:endParaRPr>
                    </a:p>
                  </a:txBody>
                  <a:tcPr marL="9844" marR="72000" marT="9844" marB="0" anchor="ctr"/>
                </a:tc>
              </a:tr>
            </a:tbl>
          </a:graphicData>
        </a:graphic>
      </p:graphicFrame>
      <p:sp>
        <p:nvSpPr>
          <p:cNvPr id="10" name="Рамка 9"/>
          <p:cNvSpPr/>
          <p:nvPr/>
        </p:nvSpPr>
        <p:spPr>
          <a:xfrm>
            <a:off x="2123728" y="3068960"/>
            <a:ext cx="1008112" cy="360040"/>
          </a:xfrm>
          <a:prstGeom prst="fram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6012159" y="3068960"/>
            <a:ext cx="2375943" cy="360040"/>
          </a:xfrm>
          <a:prstGeom prst="fram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603699" y="3833783"/>
            <a:ext cx="1736054" cy="360040"/>
          </a:xfrm>
          <a:prstGeom prst="fram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21247" y="4269313"/>
            <a:ext cx="9009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smtClean="0">
                <a:solidFill>
                  <a:srgbClr val="00B050"/>
                </a:solidFill>
                <a:latin typeface="SF UI Display Thin" charset="0"/>
                <a:ea typeface="SF UI Display Thin" charset="0"/>
                <a:cs typeface="SF UI Display Thin" charset="0"/>
              </a:rPr>
              <a:t>КБК 2015</a:t>
            </a:r>
            <a:endParaRPr lang="ru-RU" sz="1400" dirty="0">
              <a:solidFill>
                <a:srgbClr val="00B050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1571625" y="4293096"/>
            <a:ext cx="28733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9888" y="332656"/>
            <a:ext cx="7561263" cy="504825"/>
          </a:xfrm>
        </p:spPr>
        <p:txBody>
          <a:bodyPr/>
          <a:lstStyle/>
          <a:p>
            <a:pPr algn="ctr">
              <a:defRPr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Приказы ФК о сроках сдачи годовой отчетности от 15.07.2015 №170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, от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05.10.2015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№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19н, от 02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.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10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.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2015 №18н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268760"/>
            <a:ext cx="6333744" cy="482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71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4"/>
          <p:cNvSpPr txBox="1">
            <a:spLocks noChangeArrowheads="1"/>
          </p:cNvSpPr>
          <p:nvPr/>
        </p:nvSpPr>
        <p:spPr>
          <a:xfrm>
            <a:off x="1331380" y="204788"/>
            <a:ext cx="6408960" cy="584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ru-RU" sz="2400" b="1" kern="1200" dirty="0">
                <a:solidFill>
                  <a:srgbClr val="00449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Вопросы формирования отдельных отчетных форм </a:t>
            </a:r>
            <a:b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</a:br>
            <a: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годовой отчетности ФО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11560" y="1562100"/>
            <a:ext cx="7848600" cy="1079500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Отчет об исполнении консолидированного бюджета субъекта Российской Федерации</a:t>
            </a:r>
          </a:p>
          <a:p>
            <a:pPr algn="ctr"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и бюджета территориального государственного внебюджетного фонда  (ф. 0503317)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2008560" y="4075112"/>
            <a:ext cx="6451600" cy="927100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 sz="1400" dirty="0">
              <a:solidFill>
                <a:srgbClr val="162387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В случае превышения фактического исполнения над  бюджетными </a:t>
            </a:r>
          </a:p>
          <a:p>
            <a:pPr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назначениями (раздел 2 «Расходы бюджета» и раздел 3 «Источники </a:t>
            </a:r>
          </a:p>
          <a:p>
            <a:pPr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Финансирования дефицита бюджета») </a:t>
            </a:r>
          </a:p>
          <a:p>
            <a:pPr>
              <a:defRPr/>
            </a:pPr>
            <a:r>
              <a:rPr lang="ru-RU" sz="1400" dirty="0" smtClean="0">
                <a:solidFill>
                  <a:srgbClr val="FF0000"/>
                </a:solidFill>
                <a:latin typeface="SF UI Display Thin" charset="0"/>
                <a:ea typeface="SF UI Display Thin" charset="0"/>
                <a:cs typeface="SF UI Display Thin" charset="0"/>
              </a:rPr>
              <a:t>Отклонения </a:t>
            </a:r>
            <a:r>
              <a:rPr lang="ru-RU" sz="1400" dirty="0">
                <a:solidFill>
                  <a:srgbClr val="FF0000"/>
                </a:solidFill>
                <a:latin typeface="SF UI Display Thin" charset="0"/>
                <a:ea typeface="SF UI Display Thin" charset="0"/>
                <a:cs typeface="SF UI Display Thin" charset="0"/>
              </a:rPr>
              <a:t>подлежат описанию в Пояснительной записке ф.0503360</a:t>
            </a:r>
          </a:p>
          <a:p>
            <a:pPr>
              <a:defRPr/>
            </a:pPr>
            <a:endParaRPr lang="ru-RU" sz="1400" dirty="0">
              <a:solidFill>
                <a:srgbClr val="FF0000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2008560" y="5268367"/>
            <a:ext cx="6451600" cy="464889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Необходимо обеспечить в полном объеме процедуры консолидации </a:t>
            </a:r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>
            <a:off x="1694235" y="2687637"/>
            <a:ext cx="20637" cy="276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400"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21" name="Line 13"/>
          <p:cNvSpPr>
            <a:spLocks noChangeShapeType="1"/>
          </p:cNvSpPr>
          <p:nvPr/>
        </p:nvSpPr>
        <p:spPr bwMode="auto">
          <a:xfrm>
            <a:off x="1714872" y="451375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400"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1690911" y="3319462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400"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987922" y="2928937"/>
            <a:ext cx="6472238" cy="865188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 sz="1400" dirty="0">
              <a:solidFill>
                <a:srgbClr val="162387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Необходимо обеспечить соответствие  кодов видов расходов бюджетов, </a:t>
            </a:r>
          </a:p>
          <a:p>
            <a:pPr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кодам КОСГУ, согласно Приложению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номер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5 к Указаниям о порядке </a:t>
            </a:r>
          </a:p>
          <a:p>
            <a:pPr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применения бюджетной классификации Российской Федерации</a:t>
            </a:r>
          </a:p>
          <a:p>
            <a:pPr>
              <a:defRPr/>
            </a:pP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(раздел 2 «Расходы бюджета»)</a:t>
            </a:r>
          </a:p>
          <a:p>
            <a:pPr>
              <a:defRPr/>
            </a:pPr>
            <a:endParaRPr lang="ru-RU" sz="1400" dirty="0">
              <a:solidFill>
                <a:srgbClr val="162387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24" name="Line 13"/>
          <p:cNvSpPr>
            <a:spLocks noChangeShapeType="1"/>
          </p:cNvSpPr>
          <p:nvPr/>
        </p:nvSpPr>
        <p:spPr bwMode="auto">
          <a:xfrm>
            <a:off x="1704553" y="5449887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1400"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91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/>
          </p:cNvSpPr>
          <p:nvPr/>
        </p:nvSpPr>
        <p:spPr bwMode="auto">
          <a:xfrm>
            <a:off x="1284288" y="249238"/>
            <a:ext cx="65405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>
              <a:solidFill>
                <a:srgbClr val="1F497D"/>
              </a:solidFill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22531" name="Rectangle 23"/>
          <p:cNvSpPr>
            <a:spLocks/>
          </p:cNvSpPr>
          <p:nvPr/>
        </p:nvSpPr>
        <p:spPr bwMode="auto">
          <a:xfrm>
            <a:off x="323850" y="363538"/>
            <a:ext cx="8585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en-US" altLang="ru-RU" sz="2000" b="1">
              <a:latin typeface="Times New Roman" charset="0"/>
              <a:sym typeface="Lucida Grande" charset="0"/>
            </a:endParaRPr>
          </a:p>
        </p:txBody>
      </p:sp>
      <p:sp>
        <p:nvSpPr>
          <p:cNvPr id="22532" name="Rectangle 24"/>
          <p:cNvSpPr>
            <a:spLocks/>
          </p:cNvSpPr>
          <p:nvPr/>
        </p:nvSpPr>
        <p:spPr bwMode="auto">
          <a:xfrm>
            <a:off x="2303462" y="3429000"/>
            <a:ext cx="49688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SzPct val="100000"/>
              <a:buFont typeface="Lucida Grande" charset="0"/>
              <a:buNone/>
            </a:pPr>
            <a:r>
              <a:rPr lang="ru-RU" altLang="ru-RU" sz="3600">
                <a:solidFill>
                  <a:schemeClr val="bg2">
                    <a:lumMod val="25000"/>
                  </a:schemeClr>
                </a:solidFill>
                <a:latin typeface="SF UI Display Light" charset="0"/>
                <a:ea typeface="SF UI Display Light" charset="0"/>
                <a:cs typeface="SF UI Display Light" charset="0"/>
                <a:sym typeface="Lucida Grande" charset="0"/>
              </a:rPr>
              <a:t>Спасибо за внимание!</a:t>
            </a:r>
            <a:endParaRPr lang="en-US" altLang="ru-RU" sz="3600" dirty="0">
              <a:solidFill>
                <a:schemeClr val="bg2">
                  <a:lumMod val="25000"/>
                </a:schemeClr>
              </a:solidFill>
              <a:latin typeface="SF UI Display Light" charset="0"/>
              <a:ea typeface="SF UI Display Light" charset="0"/>
              <a:cs typeface="SF UI Display Light" charset="0"/>
              <a:sym typeface="Lucida Grande" charset="0"/>
            </a:endParaRPr>
          </a:p>
        </p:txBody>
      </p:sp>
      <p:sp>
        <p:nvSpPr>
          <p:cNvPr id="22533" name="Rectangle 26"/>
          <p:cNvSpPr>
            <a:spLocks/>
          </p:cNvSpPr>
          <p:nvPr/>
        </p:nvSpPr>
        <p:spPr bwMode="auto">
          <a:xfrm>
            <a:off x="4695825" y="5013325"/>
            <a:ext cx="18415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763"/>
              </a:spcBef>
            </a:pPr>
            <a:endParaRPr lang="en-US" altLang="ru-RU" b="1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  <a:sym typeface="Lucida Grand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1592263"/>
            <a:ext cx="9144000" cy="9366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800" dirty="0">
                <a:solidFill>
                  <a:srgbClr val="353535"/>
                </a:solidFill>
                <a:latin typeface="SF UI Display Thin" charset="0"/>
                <a:ea typeface="SF UI Display Thin" charset="0"/>
                <a:cs typeface="SF UI Display Thin" charset="0"/>
              </a:rPr>
              <a:t>Сверка взаимных расчетов по переданным и полученным активам и обязательствам по состоянию на </a:t>
            </a:r>
            <a:r>
              <a:rPr lang="ru-RU" altLang="ru-RU" sz="1800" dirty="0" smtClean="0">
                <a:solidFill>
                  <a:srgbClr val="353535"/>
                </a:solidFill>
                <a:latin typeface="SF UI Display Thin" charset="0"/>
                <a:ea typeface="SF UI Display Thin" charset="0"/>
                <a:cs typeface="SF UI Display Thin" charset="0"/>
              </a:rPr>
              <a:t>01.10.2015</a:t>
            </a:r>
            <a:endParaRPr lang="fr-FR" altLang="ru-RU" sz="1800" dirty="0">
              <a:solidFill>
                <a:srgbClr val="353535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02539" y="354142"/>
            <a:ext cx="29690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b="1" smtClean="0">
                <a:solidFill>
                  <a:srgbClr val="353535"/>
                </a:solidFill>
                <a:latin typeface="SF UI Display" charset="0"/>
                <a:ea typeface="SF UI Display" charset="0"/>
                <a:cs typeface="SF UI Display" charset="0"/>
              </a:rPr>
              <a:t>Сверка взаимных расчетов</a:t>
            </a:r>
            <a:endParaRPr lang="ru-RU" altLang="ru-RU" b="1" dirty="0">
              <a:solidFill>
                <a:srgbClr val="353535"/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4216152"/>
            <a:ext cx="9144000" cy="9366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800" dirty="0">
                <a:solidFill>
                  <a:srgbClr val="353535"/>
                </a:solidFill>
                <a:latin typeface="SF UI Display Thin" charset="0"/>
                <a:ea typeface="SF UI Display Thin" charset="0"/>
                <a:cs typeface="SF UI Display Thin" charset="0"/>
              </a:rPr>
              <a:t>Сверка взаимных расчетов по переданным и полученным МБТ, а также </a:t>
            </a:r>
            <a:r>
              <a:rPr lang="ru-RU" altLang="ru-RU" sz="1800" dirty="0">
                <a:latin typeface="SF UI Display Thin" charset="0"/>
                <a:ea typeface="SF UI Display Thin" charset="0"/>
                <a:cs typeface="SF UI Display Thin" charset="0"/>
              </a:rPr>
              <a:t>возвратам подтвержденных остатков МБТ прошлых лет</a:t>
            </a:r>
            <a:r>
              <a:rPr lang="ru-RU" altLang="ru-RU" sz="1800" dirty="0">
                <a:solidFill>
                  <a:srgbClr val="353535"/>
                </a:solidFill>
                <a:latin typeface="SF UI Display Thin" charset="0"/>
                <a:ea typeface="SF UI Display Thin" charset="0"/>
                <a:cs typeface="SF UI Display Thin" charset="0"/>
              </a:rPr>
              <a:t>  по состоянию на </a:t>
            </a:r>
            <a:r>
              <a:rPr lang="ru-RU" altLang="ru-RU" sz="1800" dirty="0" smtClean="0">
                <a:solidFill>
                  <a:srgbClr val="353535"/>
                </a:solidFill>
                <a:latin typeface="SF UI Display Thin" charset="0"/>
                <a:ea typeface="SF UI Display Thin" charset="0"/>
                <a:cs typeface="SF UI Display Thin" charset="0"/>
              </a:rPr>
              <a:t>01.01.2016</a:t>
            </a:r>
            <a:endParaRPr lang="fr-FR" altLang="ru-RU" sz="1800" dirty="0">
              <a:solidFill>
                <a:srgbClr val="353535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68" y="5364382"/>
            <a:ext cx="6364224" cy="652272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68" y="2348880"/>
            <a:ext cx="6364224" cy="65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82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331913" y="188913"/>
            <a:ext cx="6553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Пилотные ФО, представляющие бюджетную (бухгалтерскую) отчетность ранее установленных сроков</a:t>
            </a:r>
          </a:p>
        </p:txBody>
      </p:sp>
      <p:sp>
        <p:nvSpPr>
          <p:cNvPr id="5124" name="TextBox 27"/>
          <p:cNvSpPr txBox="1">
            <a:spLocks noChangeArrowheads="1"/>
          </p:cNvSpPr>
          <p:nvPr/>
        </p:nvSpPr>
        <p:spPr bwMode="auto">
          <a:xfrm>
            <a:off x="547688" y="4797425"/>
            <a:ext cx="216058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77" y="1484784"/>
            <a:ext cx="7205472" cy="4523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1331913" y="188913"/>
            <a:ext cx="6553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Контрольные соотношения для показателей бюджетной (бухгалтерской) отчетности ФО и ГВФ </a:t>
            </a:r>
          </a:p>
        </p:txBody>
      </p:sp>
      <p:sp>
        <p:nvSpPr>
          <p:cNvPr id="3076" name="TextBox 27"/>
          <p:cNvSpPr txBox="1">
            <a:spLocks noChangeArrowheads="1"/>
          </p:cNvSpPr>
          <p:nvPr/>
        </p:nvSpPr>
        <p:spPr bwMode="auto">
          <a:xfrm>
            <a:off x="2987824" y="1729839"/>
            <a:ext cx="5904656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hangingPunct="1">
              <a:buFontTx/>
              <a:buChar char="-"/>
              <a:defRPr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Контрольные соотношения для показателей форм консолидированной бюджетной отчетности представляемой ФО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;</a:t>
            </a:r>
          </a:p>
          <a:p>
            <a:pPr marL="285750" indent="-285750" eaLnBrk="1" hangingPunct="1">
              <a:buFontTx/>
              <a:buChar char="-"/>
              <a:defRPr/>
            </a:pPr>
            <a:endParaRPr lang="en-US" sz="1800" dirty="0" smtClean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marL="285750" indent="-285750" eaLnBrk="1" hangingPunct="1">
              <a:buFontTx/>
              <a:buChar char="-"/>
              <a:defRPr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Контрольные соотношения для показателей форм бюджетной отчетности представляемой ГВФ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;</a:t>
            </a:r>
          </a:p>
          <a:p>
            <a:pPr marL="285750" indent="-285750" eaLnBrk="1" hangingPunct="1">
              <a:buFontTx/>
              <a:buChar char="-"/>
              <a:defRPr/>
            </a:pPr>
            <a:endParaRPr lang="en-US" sz="1800" dirty="0" smtClean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marL="285750" indent="-285750" eaLnBrk="1" hangingPunct="1">
              <a:buFontTx/>
              <a:buChar char="-"/>
              <a:defRPr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Контрольные соотношения к показателям бухгалтерской отчетности государственных (муниципальных) бюджетных и автономных учреждений, представляемой ФО и ГВФ.</a:t>
            </a:r>
            <a:endParaRPr lang="en-US" sz="1800" dirty="0" smtClean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2330450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468761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Размещены на официальном сайте Федерального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казначейства</a:t>
            </a:r>
          </a:p>
          <a:p>
            <a:pPr algn="ctr" eaLnBrk="1" hangingPunct="1">
              <a:defRPr/>
            </a:pP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www.roskazna.ru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в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разделе 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«Документы» </a:t>
            </a:r>
            <a:r>
              <a:rPr 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/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«Учет и отчетность»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</a:t>
            </a:r>
            <a:endParaRPr lang="en-US" sz="18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1331913" y="188913"/>
            <a:ext cx="6553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ТФФ 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для годовой отчетности за 2015 </a:t>
            </a:r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г.  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ФО и ГВФ</a:t>
            </a:r>
          </a:p>
          <a:p>
            <a:pPr algn="ctr" eaLnBrk="1" hangingPunct="1"/>
            <a:endParaRPr lang="ru-RU" altLang="ru-RU" b="1" dirty="0">
              <a:solidFill>
                <a:schemeClr val="bg2">
                  <a:lumMod val="2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3076" name="TextBox 27"/>
          <p:cNvSpPr txBox="1">
            <a:spLocks noChangeArrowheads="1"/>
          </p:cNvSpPr>
          <p:nvPr/>
        </p:nvSpPr>
        <p:spPr bwMode="auto">
          <a:xfrm>
            <a:off x="3131840" y="1923797"/>
            <a:ext cx="5616624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sz="180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Требования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 форматам и способам передачи в электронном виде годовой, квартальной и месячной отчетности об исполнении консолидированного бюджета субъекта Российской Федерации и бюджета территориального государственного внебюджетного фонда, отчетности об исполнении государственных внебюджетных фондов представляемых в Федеральное казначейство (Версия 3.0.22)  </a:t>
            </a:r>
            <a:endParaRPr lang="ru-RU" sz="1800" dirty="0" smtClean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5468761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Будут размещены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на официальном сайте Федерального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казначейства</a:t>
            </a:r>
          </a:p>
          <a:p>
            <a:pPr algn="ctr" eaLnBrk="1" hangingPunct="1">
              <a:defRPr/>
            </a:pP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www.roskazna.ru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в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разделе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«ГИС» </a:t>
            </a:r>
            <a:r>
              <a:rPr 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/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«Документы»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</a:t>
            </a:r>
            <a:endParaRPr lang="en-US" sz="18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79551"/>
            <a:ext cx="2305615" cy="219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96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331912" y="188913"/>
            <a:ext cx="66244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Формы бюджетной отчетности </a:t>
            </a:r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ФО, представляемые </a:t>
            </a:r>
          </a:p>
          <a:p>
            <a:pPr algn="ctr" eaLnBrk="1" hangingPunct="1"/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в 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МОУ ФК в составе годовой отчетности </a:t>
            </a:r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за 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2015 г. </a:t>
            </a:r>
          </a:p>
        </p:txBody>
      </p:sp>
      <p:sp>
        <p:nvSpPr>
          <p:cNvPr id="8196" name="TextBox 27"/>
          <p:cNvSpPr txBox="1">
            <a:spLocks noChangeArrowheads="1"/>
          </p:cNvSpPr>
          <p:nvPr/>
        </p:nvSpPr>
        <p:spPr bwMode="auto">
          <a:xfrm>
            <a:off x="539750" y="4797425"/>
            <a:ext cx="216058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1620043" y="2916436"/>
            <a:ext cx="2791893" cy="312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0503317</a:t>
            </a: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0503320</a:t>
            </a: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0503321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lnSpc>
                <a:spcPts val="2400"/>
              </a:lnSpc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06249" y="1591432"/>
            <a:ext cx="286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ru-RU" sz="2400">
                <a:solidFill>
                  <a:srgbClr val="FF0000"/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0503117</a:t>
            </a:r>
            <a:endParaRPr lang="ru-RU" sz="2400" dirty="0">
              <a:solidFill>
                <a:srgbClr val="FF0000"/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4119" y="2916436"/>
            <a:ext cx="2858231" cy="3120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0503110</a:t>
            </a: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0503323</a:t>
            </a: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0503324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473260"/>
            <a:ext cx="547899" cy="698008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32" y="2744072"/>
            <a:ext cx="574761" cy="732230"/>
          </a:xfrm>
          <a:prstGeom prst="rect">
            <a:avLst/>
          </a:prstGeom>
        </p:spPr>
      </p:pic>
      <p:pic>
        <p:nvPicPr>
          <p:cNvPr id="11" name="Изображение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32" y="4110748"/>
            <a:ext cx="574761" cy="732230"/>
          </a:xfrm>
          <a:prstGeom prst="rect">
            <a:avLst/>
          </a:prstGeom>
        </p:spPr>
      </p:pic>
      <p:pic>
        <p:nvPicPr>
          <p:cNvPr id="12" name="Изображение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32" y="5439373"/>
            <a:ext cx="574761" cy="732230"/>
          </a:xfrm>
          <a:prstGeom prst="rect">
            <a:avLst/>
          </a:prstGeom>
        </p:spPr>
      </p:pic>
      <p:pic>
        <p:nvPicPr>
          <p:cNvPr id="13" name="Изображение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944" y="5457629"/>
            <a:ext cx="574761" cy="732230"/>
          </a:xfrm>
          <a:prstGeom prst="rect">
            <a:avLst/>
          </a:prstGeom>
        </p:spPr>
      </p:pic>
      <p:pic>
        <p:nvPicPr>
          <p:cNvPr id="14" name="Изображение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651" y="4110748"/>
            <a:ext cx="574761" cy="732230"/>
          </a:xfrm>
          <a:prstGeom prst="rect">
            <a:avLst/>
          </a:prstGeom>
        </p:spPr>
      </p:pic>
      <p:pic>
        <p:nvPicPr>
          <p:cNvPr id="15" name="Изображение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115" y="2747838"/>
            <a:ext cx="574761" cy="73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331912" y="77723"/>
            <a:ext cx="66244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Отчетные формы представляемые в МОУ ФК в составе Пояснительной записки к отчету об исполнении консолидированного бюджета (ф.0503360) </a:t>
            </a:r>
          </a:p>
        </p:txBody>
      </p:sp>
      <p:sp>
        <p:nvSpPr>
          <p:cNvPr id="8196" name="TextBox 27"/>
          <p:cNvSpPr txBox="1">
            <a:spLocks noChangeArrowheads="1"/>
          </p:cNvSpPr>
          <p:nvPr/>
        </p:nvSpPr>
        <p:spPr bwMode="auto">
          <a:xfrm>
            <a:off x="539750" y="4797425"/>
            <a:ext cx="216058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1802595" y="3488134"/>
            <a:ext cx="2791893" cy="2617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20000"/>
              </a:spcBef>
              <a:defRPr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0503361</a:t>
            </a:r>
            <a:endParaRPr lang="ru-RU" sz="2000" dirty="0" smtClean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0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0503364</a:t>
            </a:r>
            <a:endParaRPr lang="ru-RU" sz="2000" dirty="0" smtClean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0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0503368</a:t>
            </a:r>
          </a:p>
          <a:p>
            <a:pPr algn="just">
              <a:spcBef>
                <a:spcPct val="20000"/>
              </a:spcBef>
              <a:defRPr/>
            </a:pPr>
            <a:endParaRPr lang="ru-RU" sz="20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0503369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0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0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lnSpc>
                <a:spcPts val="2400"/>
              </a:lnSpc>
              <a:spcBef>
                <a:spcPct val="20000"/>
              </a:spcBef>
              <a:defRPr/>
            </a:pPr>
            <a:endParaRPr lang="ru-RU" sz="20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23679" y="2070446"/>
            <a:ext cx="20811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ru-RU" sz="2000" dirty="0">
                <a:solidFill>
                  <a:srgbClr val="FF0000"/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0503374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66671" y="3489374"/>
            <a:ext cx="2858231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0503371</a:t>
            </a:r>
            <a:endParaRPr lang="ru-RU" sz="2000" dirty="0" smtClean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0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0503372</a:t>
            </a:r>
            <a:endParaRPr lang="ru-RU" sz="2000" dirty="0" smtClean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0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0503373</a:t>
            </a:r>
            <a:endParaRPr lang="ru-RU" sz="2000" dirty="0" smtClean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000" dirty="0" smtClean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Форма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0503377</a:t>
            </a: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84" y="2000901"/>
            <a:ext cx="361120" cy="460057"/>
          </a:xfrm>
          <a:prstGeom prst="rect">
            <a:avLst/>
          </a:prstGeom>
        </p:spPr>
      </p:pic>
      <p:pic>
        <p:nvPicPr>
          <p:cNvPr id="12" name="Изображение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84" y="3411160"/>
            <a:ext cx="368654" cy="469655"/>
          </a:xfrm>
          <a:prstGeom prst="rect">
            <a:avLst/>
          </a:prstGeom>
        </p:spPr>
      </p:pic>
      <p:pic>
        <p:nvPicPr>
          <p:cNvPr id="19" name="Изображение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84" y="4183481"/>
            <a:ext cx="368654" cy="469655"/>
          </a:xfrm>
          <a:prstGeom prst="rect">
            <a:avLst/>
          </a:prstGeom>
        </p:spPr>
      </p:pic>
      <p:pic>
        <p:nvPicPr>
          <p:cNvPr id="20" name="Изображение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84" y="4922488"/>
            <a:ext cx="368654" cy="469655"/>
          </a:xfrm>
          <a:prstGeom prst="rect">
            <a:avLst/>
          </a:prstGeom>
        </p:spPr>
      </p:pic>
      <p:pic>
        <p:nvPicPr>
          <p:cNvPr id="21" name="Изображение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484" y="5635820"/>
            <a:ext cx="368654" cy="469655"/>
          </a:xfrm>
          <a:prstGeom prst="rect">
            <a:avLst/>
          </a:prstGeom>
        </p:spPr>
      </p:pic>
      <p:pic>
        <p:nvPicPr>
          <p:cNvPr id="22" name="Изображение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551" y="3463401"/>
            <a:ext cx="368654" cy="469655"/>
          </a:xfrm>
          <a:prstGeom prst="rect">
            <a:avLst/>
          </a:prstGeom>
        </p:spPr>
      </p:pic>
      <p:pic>
        <p:nvPicPr>
          <p:cNvPr id="23" name="Изображение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551" y="4174428"/>
            <a:ext cx="368654" cy="469655"/>
          </a:xfrm>
          <a:prstGeom prst="rect">
            <a:avLst/>
          </a:prstGeom>
        </p:spPr>
      </p:pic>
      <p:pic>
        <p:nvPicPr>
          <p:cNvPr id="24" name="Изображение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551" y="4922488"/>
            <a:ext cx="368654" cy="469655"/>
          </a:xfrm>
          <a:prstGeom prst="rect">
            <a:avLst/>
          </a:prstGeom>
        </p:spPr>
      </p:pic>
      <p:pic>
        <p:nvPicPr>
          <p:cNvPr id="25" name="Изображение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551" y="5654174"/>
            <a:ext cx="368654" cy="4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8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5"/>
          <p:cNvSpPr txBox="1">
            <a:spLocks noChangeArrowheads="1"/>
          </p:cNvSpPr>
          <p:nvPr/>
        </p:nvSpPr>
        <p:spPr bwMode="auto">
          <a:xfrm>
            <a:off x="1151261" y="332656"/>
            <a:ext cx="67103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          Внесение изменений в учетные записи 2015 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56405" y="5885945"/>
            <a:ext cx="932569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SF UI Display Light" charset="0"/>
                <a:ea typeface="SF UI Display Light" charset="0"/>
                <a:cs typeface="SF UI Display Light" charset="0"/>
              </a:rPr>
              <a:t>п.18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Light" charset="0"/>
                <a:ea typeface="SF UI Display Light" charset="0"/>
                <a:cs typeface="SF UI Display Light" charset="0"/>
              </a:rPr>
              <a:t>приказа Минфина России от 01.12.2010 </a:t>
            </a:r>
            <a:r>
              <a:rPr lang="ru-RU" sz="1400">
                <a:solidFill>
                  <a:schemeClr val="bg2">
                    <a:lumMod val="25000"/>
                  </a:schemeClr>
                </a:solidFill>
                <a:latin typeface="SF UI Display Light" charset="0"/>
                <a:ea typeface="SF UI Display Light" charset="0"/>
                <a:cs typeface="SF UI Display Light" charset="0"/>
              </a:rPr>
              <a:t>№ </a:t>
            </a:r>
            <a:r>
              <a:rPr lang="ru-RU" sz="1400" smtClean="0">
                <a:solidFill>
                  <a:schemeClr val="bg2">
                    <a:lumMod val="25000"/>
                  </a:schemeClr>
                </a:solidFill>
                <a:latin typeface="SF UI Display Light" charset="0"/>
                <a:ea typeface="SF UI Display Light" charset="0"/>
                <a:cs typeface="SF UI Display Light" charset="0"/>
              </a:rPr>
              <a:t>157н, Письмо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Light" charset="0"/>
                <a:ea typeface="SF UI Display Light" charset="0"/>
                <a:cs typeface="SF UI Display Light" charset="0"/>
              </a:rPr>
              <a:t>ФК от 14.01.2015 № 42.7.4-05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SF UI Display Light" charset="0"/>
                <a:ea typeface="SF UI Display Light" charset="0"/>
                <a:cs typeface="SF UI Display Light" charset="0"/>
              </a:rPr>
              <a:t>/2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SF UI Display Light" charset="0"/>
                <a:ea typeface="SF UI Display Light" charset="0"/>
                <a:cs typeface="SF UI Display Light" charset="0"/>
              </a:rPr>
              <a:t>.2-13</a:t>
            </a:r>
          </a:p>
          <a:p>
            <a:pPr algn="just">
              <a:defRPr/>
            </a:pPr>
            <a:endParaRPr lang="ru-RU" sz="1400" dirty="0">
              <a:solidFill>
                <a:schemeClr val="bg2">
                  <a:lumMod val="25000"/>
                </a:schemeClr>
              </a:solidFill>
              <a:latin typeface="SF UI Display Light" charset="0"/>
              <a:ea typeface="SF UI Display Light" charset="0"/>
              <a:cs typeface="SF UI Display Light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90838" y="3705682"/>
            <a:ext cx="57423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800" dirty="0">
                <a:solidFill>
                  <a:srgbClr val="E40000"/>
                </a:solidFill>
                <a:latin typeface="SF UI Display Thin" charset="0"/>
                <a:ea typeface="SF UI Display Thin" charset="0"/>
                <a:cs typeface="SF UI Display Thin" charset="0"/>
              </a:rPr>
              <a:t>После представления годовой бюджетной отчетности ТОФК корректировка учетных данных отчетного финансового года осуществляется в исключительных случаях на основании письменных обращений ФО и ГВФ в Федеральное казначейство (далее – ФК) с обоснованием необходимости внесения корректировок учетных данных.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90838" y="1248420"/>
            <a:ext cx="6372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SF UI Display Thin" charset="0"/>
                <a:ea typeface="SF UI Display Thin" charset="0"/>
                <a:cs typeface="SF UI Display Thin" charset="0"/>
              </a:rPr>
              <a:t> Внесение изменений в учетные данные отчетного финансового года  осуществляется не позднее даты представления годовой бюджетной отчетности территориальными органами Федерального казначейства (далее ТОФК) в МОУ ФК на основании документов представляемых ФО и ГВФ, а также письменной информации с обоснованием необходимости внесения корректировок.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SF UI Display Thin" charset="0"/>
              <a:ea typeface="SF UI Display Thin" charset="0"/>
              <a:cs typeface="SF UI Display Thin" charset="0"/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871900"/>
            <a:ext cx="1599952" cy="2042645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78436"/>
            <a:ext cx="1826111" cy="2097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28865</TotalTime>
  <Words>1696</Words>
  <Application>Microsoft Office PowerPoint</Application>
  <PresentationFormat>Экран (4:3)</PresentationFormat>
  <Paragraphs>522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Отдельные вопросы формирования бюджетной(бухгалтерской) отчетности финансовыми органами субъектов Российской Федерации и органами управления государственными внебюджетными фондами Российской Федерации</vt:lpstr>
      <vt:lpstr>Приказы ФК о сроках сдачи годовой отчетности от 15.07.2015 №170, от 05.10.2015 № 19н, от 02.10.2015 №18н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>PTNL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MOU FK</dc:title>
  <dc:subject/>
  <dc:creator>DMitko</dc:creator>
  <cp:keywords/>
  <dc:description/>
  <cp:lastModifiedBy>Кривенец Анна Николаевна</cp:lastModifiedBy>
  <cp:revision>419</cp:revision>
  <cp:lastPrinted>2016-02-02T09:11:12Z</cp:lastPrinted>
  <dcterms:created xsi:type="dcterms:W3CDTF">2012-02-14T07:53:23Z</dcterms:created>
  <dcterms:modified xsi:type="dcterms:W3CDTF">2016-02-04T05:56:11Z</dcterms:modified>
  <cp:category/>
</cp:coreProperties>
</file>