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49" r:id="rId2"/>
    <p:sldId id="450" r:id="rId3"/>
    <p:sldId id="451" r:id="rId4"/>
    <p:sldId id="452" r:id="rId5"/>
    <p:sldId id="462" r:id="rId6"/>
    <p:sldId id="463" r:id="rId7"/>
    <p:sldId id="464" r:id="rId8"/>
    <p:sldId id="465" r:id="rId9"/>
    <p:sldId id="458" r:id="rId10"/>
    <p:sldId id="453" r:id="rId11"/>
    <p:sldId id="454" r:id="rId12"/>
    <p:sldId id="455" r:id="rId13"/>
    <p:sldId id="456" r:id="rId14"/>
    <p:sldId id="461" r:id="rId15"/>
  </p:sldIdLst>
  <p:sldSz cx="12192000" cy="68580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8181"/>
    <a:srgbClr val="3640C4"/>
    <a:srgbClr val="333FC5"/>
    <a:srgbClr val="00C85A"/>
    <a:srgbClr val="162746"/>
    <a:srgbClr val="EAEAEA"/>
    <a:srgbClr val="FFF5D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7" autoAdjust="0"/>
    <p:restoredTop sz="94923" autoAdjust="0"/>
  </p:normalViewPr>
  <p:slideViewPr>
    <p:cSldViewPr snapToGrid="0">
      <p:cViewPr>
        <p:scale>
          <a:sx n="90" d="100"/>
          <a:sy n="90" d="100"/>
        </p:scale>
        <p:origin x="-858" y="-396"/>
      </p:cViewPr>
      <p:guideLst>
        <p:guide orient="horz" pos="425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3DF8BFF-DD39-4E47-8FD1-F6FFF65CC296}" type="datetimeFigureOut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FF30EC8E-3644-4A29-A9E0-E07110AB73B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87304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F08667CD-D05A-45DD-8378-8BCC3B3A1C25}" type="datetimeFigureOut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8148482A-478D-4BCF-9E88-E368D04E2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71445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D333D07C-DDBA-42A6-A2F1-6A3B86E77602}" type="slidenum">
              <a:rPr lang="ru-RU" altLang="ru-RU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ru-RU" alt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BC8DE-C890-4053-9ABC-967714DCE81C}" type="datetime1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32681-6959-42C5-83A1-70B9DE3D77B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27265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71215-BF8F-4BE3-AF25-69B29AB84FB6}" type="datetime1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CD2CE-8179-4F6E-8343-D0CF25E87BE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5213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EA0AC-5912-403E-BC85-2E7A4B575310}" type="datetime1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8D07D-4009-4EEC-85FE-DD28BEBC03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93691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BF556-3C63-4CE0-89E6-0AB1B43923ED}" type="datetime1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C1618-7D2B-48CC-92CB-69D5E1EA9D7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36174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8FC21-A134-484A-92CA-26678249D0EC}" type="datetime1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477E6-9CBC-4285-A520-9692601FC8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2890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0040D-0440-4A19-9816-B280178574F5}" type="datetime1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7D152-5135-4EBA-8FF1-3947198DADE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00759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53B7D-604F-480B-AD93-9894FE3A713C}" type="datetime1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597AF-0B2E-4803-8185-490E87A6DDB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95848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E6A56-375A-4ACC-A80A-A01413783669}" type="datetime1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AF52D-1225-4463-8DC2-6F10D29364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9565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C7BBB-971C-48BE-A468-832E96246A82}" type="datetime1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259DE-691A-406D-8875-00DBDD0FA37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2219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AA71-0E70-4783-9711-C47044F799E8}" type="datetime1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CE065-80E3-4A83-BB37-F02D8144498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31800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D1EF5-2B78-4303-B5CB-E49782C24563}" type="datetime1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3A31C-0D7E-4375-810C-1D731F140EA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2544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3CB3BB-C70B-4D80-94DF-1855D3B9C3EE}" type="datetime1">
              <a:rPr lang="ru-RU"/>
              <a:pPr>
                <a:defRPr/>
              </a:pPr>
              <a:t>03.02.2016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C624704A-C9A2-457E-B191-95922AEC71D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719138" y="2852738"/>
            <a:ext cx="108505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ru-RU" altLang="ru-RU" sz="3200" b="1" u="sng" dirty="0">
              <a:latin typeface="Times New Roman" pitchFamily="18" charset="0"/>
            </a:endParaRP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239713" y="1844675"/>
            <a:ext cx="11617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1800" dirty="0">
              <a:latin typeface="Arial" pitchFamily="34" charset="0"/>
            </a:endParaRP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512888" y="2224088"/>
            <a:ext cx="92646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2400" dirty="0">
                <a:latin typeface="Arial" pitchFamily="34" charset="0"/>
              </a:rPr>
              <a:t>Особенности ведения бюджетного и казначейского учета территориальными органами Федерального казначейства</a:t>
            </a:r>
          </a:p>
          <a:p>
            <a:pPr algn="ctr" eaLnBrk="1" hangingPunct="1"/>
            <a:r>
              <a:rPr lang="ru-RU" altLang="ru-RU" sz="2400" dirty="0">
                <a:latin typeface="Arial" pitchFamily="34" charset="0"/>
              </a:rPr>
              <a:t>в 2016 году</a:t>
            </a:r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4127500" y="4581525"/>
            <a:ext cx="80645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400" i="1" dirty="0">
                <a:latin typeface="Arial" pitchFamily="34" charset="0"/>
              </a:rPr>
              <a:t>Васильев Евгений Николаевич,</a:t>
            </a:r>
          </a:p>
          <a:p>
            <a:pPr algn="ctr" eaLnBrk="1" hangingPunct="1"/>
            <a:r>
              <a:rPr lang="ru-RU" altLang="ru-RU" sz="1400" i="1" dirty="0">
                <a:latin typeface="Arial" pitchFamily="34" charset="0"/>
              </a:rPr>
              <a:t>начальник отдела методического обеспечения </a:t>
            </a:r>
            <a:r>
              <a:rPr lang="ru-RU" altLang="ru-RU" sz="1400" i="1" dirty="0" smtClean="0">
                <a:latin typeface="Arial" pitchFamily="34" charset="0"/>
              </a:rPr>
              <a:t>бюджетного</a:t>
            </a:r>
            <a:endParaRPr lang="en-US" altLang="ru-RU" sz="1400" i="1" dirty="0" smtClean="0">
              <a:latin typeface="Arial" pitchFamily="34" charset="0"/>
            </a:endParaRPr>
          </a:p>
          <a:p>
            <a:pPr algn="ctr" eaLnBrk="1" hangingPunct="1"/>
            <a:r>
              <a:rPr lang="ru-RU" altLang="ru-RU" sz="1400" i="1" dirty="0" smtClean="0">
                <a:latin typeface="Arial" pitchFamily="34" charset="0"/>
              </a:rPr>
              <a:t>у</a:t>
            </a:r>
            <a:r>
              <a:rPr lang="ru-RU" altLang="ru-RU" sz="1400" i="1" dirty="0" smtClean="0">
                <a:latin typeface="Arial" pitchFamily="34" charset="0"/>
              </a:rPr>
              <a:t>чета</a:t>
            </a:r>
            <a:r>
              <a:rPr lang="en-US" altLang="ru-RU" sz="1400" i="1" dirty="0" smtClean="0">
                <a:latin typeface="Arial" pitchFamily="34" charset="0"/>
              </a:rPr>
              <a:t> </a:t>
            </a:r>
            <a:r>
              <a:rPr lang="ru-RU" altLang="ru-RU" sz="1400" i="1" dirty="0" smtClean="0">
                <a:latin typeface="Arial" pitchFamily="34" charset="0"/>
              </a:rPr>
              <a:t>и </a:t>
            </a:r>
            <a:r>
              <a:rPr lang="ru-RU" altLang="ru-RU" sz="1400" i="1" dirty="0">
                <a:latin typeface="Arial" pitchFamily="34" charset="0"/>
              </a:rPr>
              <a:t>отчетности кассового обслуживания бюджетов</a:t>
            </a:r>
          </a:p>
          <a:p>
            <a:pPr algn="ctr" eaLnBrk="1" hangingPunct="1"/>
            <a:r>
              <a:rPr lang="ru-RU" altLang="ru-RU" sz="1400" i="1" dirty="0">
                <a:latin typeface="Arial" pitchFamily="34" charset="0"/>
              </a:rPr>
              <a:t>Управления бюджетного учета и отчетности</a:t>
            </a:r>
          </a:p>
          <a:p>
            <a:pPr algn="ctr" eaLnBrk="1" hangingPunct="1"/>
            <a:r>
              <a:rPr lang="ru-RU" altLang="ru-RU" sz="1400" i="1" dirty="0">
                <a:latin typeface="Arial" pitchFamily="34" charset="0"/>
              </a:rPr>
              <a:t> Федерального казначейства</a:t>
            </a:r>
          </a:p>
          <a:p>
            <a:pPr algn="ctr" eaLnBrk="1" hangingPunct="1"/>
            <a:endParaRPr lang="ru-RU" altLang="ru-RU" sz="1400" i="1" dirty="0">
              <a:latin typeface="Arial" pitchFamily="34" charset="0"/>
            </a:endParaRPr>
          </a:p>
          <a:p>
            <a:pPr algn="ctr" eaLnBrk="1" hangingPunct="1"/>
            <a:endParaRPr lang="ru-RU" altLang="ru-RU" sz="1400" i="1" dirty="0">
              <a:latin typeface="Arial" pitchFamily="34" charset="0"/>
            </a:endParaRPr>
          </a:p>
          <a:p>
            <a:pPr algn="ctr" eaLnBrk="1" hangingPunct="1"/>
            <a:r>
              <a:rPr lang="ru-RU" altLang="ru-RU" sz="1400" i="1" dirty="0">
                <a:latin typeface="Arial" pitchFamily="34" charset="0"/>
              </a:rPr>
              <a:t>Февраль 2016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2"/>
          <p:cNvSpPr txBox="1">
            <a:spLocks noChangeArrowheads="1"/>
          </p:cNvSpPr>
          <p:nvPr/>
        </p:nvSpPr>
        <p:spPr bwMode="auto">
          <a:xfrm>
            <a:off x="11760200" y="65928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3117AAE9-9C8E-4460-87A4-C8954A5C03E0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10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612834"/>
              </p:ext>
            </p:extLst>
          </p:nvPr>
        </p:nvGraphicFramePr>
        <p:xfrm>
          <a:off x="1348589" y="1076337"/>
          <a:ext cx="10411611" cy="5414426"/>
        </p:xfrm>
        <a:graphic>
          <a:graphicData uri="http://schemas.openxmlformats.org/drawingml/2006/table">
            <a:tbl>
              <a:tblPr>
                <a:noFill/>
                <a:tableStyleId>{35758FB7-9AC5-4552-8A53-C91805E547FA}</a:tableStyleId>
              </a:tblPr>
              <a:tblGrid>
                <a:gridCol w="633215"/>
                <a:gridCol w="4850820"/>
                <a:gridCol w="782887"/>
                <a:gridCol w="782887"/>
                <a:gridCol w="851964"/>
                <a:gridCol w="851964"/>
                <a:gridCol w="828937"/>
                <a:gridCol w="828937"/>
              </a:tblGrid>
              <a:tr h="34500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№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Наименование операции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Показатели (чч,мм)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51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времени начала операции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продолжительности операции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(в минутах</a:t>
                      </a:r>
                      <a:r>
                        <a:rPr lang="ru-RU" sz="1100" u="none" strike="noStrike" dirty="0" smtClean="0">
                          <a:effectLst/>
                        </a:rPr>
                        <a:t>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времени окончания операции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1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среднее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MAX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среднее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MAX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среднее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MAX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433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effectLst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effectLst/>
                        </a:rPr>
                        <a:t>Формирование Главной книги (ф. 0504072) по кассовому исполнению федерального бюджета в открытом контуре АСФК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0,40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3,10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433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effectLst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effectLst/>
                        </a:rPr>
                        <a:t>Формирование Главной книги (ф. 0504072) по кассовому исполнению федерального бюджета в закрытом контуре АСФК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0,11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1,10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22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Закрытие выписки по счету </a:t>
                      </a:r>
                      <a:r>
                        <a:rPr lang="ru-RU" sz="1100" u="none" strike="noStrike" dirty="0" smtClean="0">
                          <a:effectLst/>
                        </a:rPr>
                        <a:t>№ 40105 </a:t>
                      </a:r>
                      <a:r>
                        <a:rPr lang="ru-RU" sz="1100" u="none" strike="noStrike" dirty="0">
                          <a:effectLst/>
                        </a:rPr>
                        <a:t>в закрытом контуре АСФК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9,40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12,00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22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Закрытие выписок по счетам </a:t>
                      </a:r>
                      <a:r>
                        <a:rPr lang="ru-RU" sz="1100" u="none" strike="noStrike" dirty="0" smtClean="0">
                          <a:effectLst/>
                        </a:rPr>
                        <a:t>№ 40105</a:t>
                      </a:r>
                      <a:r>
                        <a:rPr lang="ru-RU" sz="1100" u="none" strike="noStrike" dirty="0">
                          <a:effectLst/>
                        </a:rPr>
                        <a:t>, </a:t>
                      </a:r>
                      <a:r>
                        <a:rPr lang="ru-RU" sz="1100" u="none" strike="noStrike" dirty="0" smtClean="0">
                          <a:effectLst/>
                        </a:rPr>
                        <a:t>№ 40302 </a:t>
                      </a:r>
                      <a:r>
                        <a:rPr lang="ru-RU" sz="1100" u="none" strike="noStrike" dirty="0">
                          <a:effectLst/>
                        </a:rPr>
                        <a:t>в открытом контуре АСФК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10,26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12,30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22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Формирование отчета об операциях, выполненных за операционный день в открытом контуре АСФК (КОЗ)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10,26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12,30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0,04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0,15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10,30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12,45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841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Передача КОЗ в закрытый контур АСФК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10,30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12,45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0,21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2,25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10,51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15,10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22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Обработка отчета об операциях, выполненных за операционный день (КОЗ) в закрытом контуре АСФК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10,51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15,10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0,29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2,30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11,20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17,40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22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Формирование исключений в закрытом контуре АСФК (ИОЗ)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11,20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17,40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0,14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0,55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11,34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18,35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433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Формирование консолидированной Главной книги (ф. 0504072) по кассовому исполнению федерального бюджета в закрытом контуре АСФК (ИГК)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11,34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18,35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0,18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1,40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11,52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20,15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22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Формирование Отчета об операциях по счетам Главной книги (ф. 0531981) в закрытом контуре АСФК (ДГК)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11,52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20,15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0,07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0,50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11,59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21,05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22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11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Утверждение и передача Отчета об операциях по счетам Главной </a:t>
                      </a:r>
                      <a:r>
                        <a:rPr lang="ru-RU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книги</a:t>
                      </a:r>
                    </a:p>
                    <a:p>
                      <a:pPr algn="ctr" fontAlgn="ctr"/>
                      <a:r>
                        <a:rPr lang="ru-RU" sz="11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</a:t>
                      </a:r>
                      <a:r>
                        <a:rPr lang="ru-RU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ф. 0531981) в МОУ ФК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11,59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21,05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-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-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1500" marR="11500" marT="86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934047" y="5907"/>
            <a:ext cx="825795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Результаты анализа информации по срокам формирования ТОФК Главной книги (ф. 0504072) по кассовому исполнению федерального бюджета и Отчета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(ф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0531981)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2"/>
          <p:cNvSpPr txBox="1">
            <a:spLocks noChangeArrowheads="1"/>
          </p:cNvSpPr>
          <p:nvPr/>
        </p:nvSpPr>
        <p:spPr bwMode="auto">
          <a:xfrm>
            <a:off x="11760200" y="65928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7B958491-BE79-4654-BFEC-65F9DB8A8C9A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11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15" name="AutoShape 35"/>
          <p:cNvSpPr>
            <a:spLocks noChangeArrowheads="1"/>
          </p:cNvSpPr>
          <p:nvPr/>
        </p:nvSpPr>
        <p:spPr bwMode="auto">
          <a:xfrm>
            <a:off x="143339" y="3406769"/>
            <a:ext cx="5738076" cy="208823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в ППО «АСФК» приоритета выполнения конкарентов по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технологическим процедурам формирования Главной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 (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 0504072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(ф. 0531981)</a:t>
            </a: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1211263" y="1993900"/>
            <a:ext cx="9769475" cy="91598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технологии формирования ТОФК в ППО «АСФК» Главной книги (ф. 0504072) по кассовому исполнению федерального бюджета и Отчета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0531981)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трелка вправо 19"/>
          <p:cNvSpPr>
            <a:spLocks noChangeArrowheads="1"/>
          </p:cNvSpPr>
          <p:nvPr/>
        </p:nvSpPr>
        <p:spPr bwMode="auto">
          <a:xfrm rot="5400000">
            <a:off x="2841625" y="2559050"/>
            <a:ext cx="341313" cy="1230313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>
            <a:spLocks noChangeArrowheads="1"/>
          </p:cNvSpPr>
          <p:nvPr/>
        </p:nvSpPr>
        <p:spPr bwMode="auto">
          <a:xfrm rot="5400000">
            <a:off x="8952706" y="2559844"/>
            <a:ext cx="341313" cy="122872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AutoShape 35"/>
          <p:cNvSpPr>
            <a:spLocks noChangeArrowheads="1"/>
          </p:cNvSpPr>
          <p:nvPr/>
        </p:nvSpPr>
        <p:spPr bwMode="auto">
          <a:xfrm>
            <a:off x="6254131" y="3406769"/>
            <a:ext cx="5738076" cy="208823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формирования и хранения в базе данных ППО «АСФК» Главной книги (ф. 0504072) в формате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XML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3934047" y="5907"/>
            <a:ext cx="825795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Результаты анализа информации по срокам формирования ТОФК Главной книги (ф. 0504072) по кассовому исполнению федерального бюджета и Отчета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(ф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0531981)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2"/>
          <p:cNvSpPr txBox="1">
            <a:spLocks noChangeArrowheads="1"/>
          </p:cNvSpPr>
          <p:nvPr/>
        </p:nvSpPr>
        <p:spPr bwMode="auto">
          <a:xfrm>
            <a:off x="11760200" y="65928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30D0603C-04A2-405D-A748-C87CAB439D7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12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759008"/>
              </p:ext>
            </p:extLst>
          </p:nvPr>
        </p:nvGraphicFramePr>
        <p:xfrm>
          <a:off x="940616" y="3450265"/>
          <a:ext cx="10310768" cy="243178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389757"/>
                <a:gridCol w="6131277"/>
                <a:gridCol w="1394867"/>
                <a:gridCol w="1394867"/>
              </a:tblGrid>
              <a:tr h="3039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900" u="none" strike="noStrike" dirty="0">
                          <a:effectLst/>
                        </a:rPr>
                        <a:t>№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900" u="none" strike="noStrike" dirty="0">
                          <a:effectLst/>
                        </a:rPr>
                        <a:t>Группа документов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900" u="none" strike="noStrike" dirty="0">
                          <a:effectLst/>
                        </a:rPr>
                        <a:t>Срок хранения, лет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9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u="none" strike="noStrike" dirty="0">
                          <a:effectLst/>
                        </a:rPr>
                        <a:t>ЦАФК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u="none" strike="noStrike" dirty="0">
                          <a:effectLst/>
                        </a:rPr>
                        <a:t>ТОФК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39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u="none" strike="noStrike" dirty="0">
                          <a:effectLst/>
                        </a:rPr>
                        <a:t>1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900" u="none" strike="noStrike" dirty="0">
                          <a:effectLst/>
                        </a:rPr>
                        <a:t>Первичные учетные документы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</a:rPr>
                        <a:t>5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</a:rPr>
                        <a:t>5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39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u="none" strike="noStrike" dirty="0">
                          <a:effectLst/>
                        </a:rPr>
                        <a:t>2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900" u="none" strike="noStrike" dirty="0">
                          <a:effectLst/>
                        </a:rPr>
                        <a:t>Регистры бюджетного (казначейского) учета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</a:rPr>
                        <a:t>5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</a:rPr>
                        <a:t>5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39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u="none" strike="noStrike" dirty="0">
                          <a:effectLst/>
                        </a:rPr>
                        <a:t>3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900" u="none" strike="noStrike" dirty="0">
                          <a:effectLst/>
                        </a:rPr>
                        <a:t>Бюджетная отчетность: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</a:rPr>
                        <a:t> 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</a:rPr>
                        <a:t> 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39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 dirty="0" smtClean="0">
                          <a:effectLst/>
                        </a:rPr>
                        <a:t>    </a:t>
                      </a:r>
                      <a:r>
                        <a:rPr lang="ru-RU" sz="1900" u="none" strike="noStrike" dirty="0" smtClean="0">
                          <a:effectLst/>
                        </a:rPr>
                        <a:t>3.1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900" u="none" strike="noStrike" dirty="0">
                          <a:effectLst/>
                        </a:rPr>
                        <a:t>       Годовая бюджетная отчетность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</a:rPr>
                        <a:t>Пост.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</a:rPr>
                        <a:t>Пост.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39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 dirty="0" smtClean="0">
                          <a:effectLst/>
                        </a:rPr>
                        <a:t>    </a:t>
                      </a:r>
                      <a:r>
                        <a:rPr lang="ru-RU" sz="1900" u="none" strike="noStrike" dirty="0" smtClean="0">
                          <a:effectLst/>
                        </a:rPr>
                        <a:t>3.2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900" u="none" strike="noStrike" dirty="0">
                          <a:effectLst/>
                        </a:rPr>
                        <a:t>       Периодическая бюджетная отчетность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</a:rPr>
                        <a:t>5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</a:rPr>
                        <a:t>5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39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 dirty="0" smtClean="0">
                          <a:effectLst/>
                        </a:rPr>
                        <a:t>    </a:t>
                      </a:r>
                      <a:r>
                        <a:rPr lang="ru-RU" sz="1900" u="none" strike="noStrike" dirty="0" smtClean="0">
                          <a:effectLst/>
                        </a:rPr>
                        <a:t>3.3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900" u="none" strike="noStrike" dirty="0">
                          <a:effectLst/>
                        </a:rPr>
                        <a:t>       Оперативная отчетность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</a:rPr>
                        <a:t>1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</a:rPr>
                        <a:t>1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6212" marR="16212" marT="12159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1211263" y="1343025"/>
            <a:ext cx="9769475" cy="150971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по внесению изменений в приказ Федерального казначейства от 24.03.2014 № 50 «Об утверждении Перечня документов, образующихся в деятельности Федерального казначейства, его территориальных органов и подведомственных учреждений, с указанием сроков хранения»</a:t>
            </a:r>
          </a:p>
        </p:txBody>
      </p:sp>
      <p:sp>
        <p:nvSpPr>
          <p:cNvPr id="9" name="Стрелка вправо 8"/>
          <p:cNvSpPr>
            <a:spLocks noChangeArrowheads="1"/>
          </p:cNvSpPr>
          <p:nvPr/>
        </p:nvSpPr>
        <p:spPr bwMode="auto">
          <a:xfrm rot="5400000">
            <a:off x="5925343" y="2515394"/>
            <a:ext cx="341313" cy="122872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3934047" y="5907"/>
            <a:ext cx="825795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Оптимизация сроков архивного хранения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первичных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учетных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документов, регистров бюджетного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(казначейского) учета и бюджетной отчетности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2"/>
          <p:cNvSpPr txBox="1">
            <a:spLocks noChangeArrowheads="1"/>
          </p:cNvSpPr>
          <p:nvPr/>
        </p:nvSpPr>
        <p:spPr bwMode="auto">
          <a:xfrm>
            <a:off x="11760200" y="65928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40E886F6-1A6A-4EAC-ACB9-0E0199DE06AF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13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1211263" y="1412875"/>
            <a:ext cx="9769475" cy="230187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приказа Федерального казначейства об утверждении порядка хранения органами Федерального казначейства электронных документов по кассовому исполнению федерального бюджета, содержащих сведения, составляющие государственную тайну, и не содержащих сведения, составляющие государственную тайну, но обрабатываемых в выделенной локальной вычислительной сети (закрытой части используемого прикладного программного обеспечения)</a:t>
            </a:r>
          </a:p>
        </p:txBody>
      </p:sp>
      <p:sp>
        <p:nvSpPr>
          <p:cNvPr id="9" name="Стрелка вправо 8"/>
          <p:cNvSpPr>
            <a:spLocks noChangeArrowheads="1"/>
          </p:cNvSpPr>
          <p:nvPr/>
        </p:nvSpPr>
        <p:spPr bwMode="auto">
          <a:xfrm rot="5400000">
            <a:off x="5925345" y="3345656"/>
            <a:ext cx="341312" cy="122872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2219015" y="4221088"/>
            <a:ext cx="7753972" cy="108012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Хранение электронных документов осуществляется в базе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данных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«АСФК» закрытого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контура без применения электронной подписи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5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88" y="4318000"/>
            <a:ext cx="11811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3934047" y="5907"/>
            <a:ext cx="825795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Оптимизация порядка архивного хранения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электронных документов, содержащих сведения,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составляющие государственную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тайну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2"/>
          <p:cNvSpPr txBox="1">
            <a:spLocks noChangeArrowheads="1"/>
          </p:cNvSpPr>
          <p:nvPr/>
        </p:nvSpPr>
        <p:spPr bwMode="auto">
          <a:xfrm>
            <a:off x="11760200" y="65928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98A73276-CFB0-40DA-ADD6-40D75B85DB75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14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6" name="Rectangle 24"/>
          <p:cNvSpPr>
            <a:spLocks/>
          </p:cNvSpPr>
          <p:nvPr/>
        </p:nvSpPr>
        <p:spPr bwMode="auto">
          <a:xfrm>
            <a:off x="3520679" y="2349500"/>
            <a:ext cx="515064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marL="342900" indent="-342900" eaLnBrk="1" hangingPunct="1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Font typeface="Lucida Grande"/>
              <a:buNone/>
            </a:pPr>
            <a:r>
              <a:rPr lang="ru-RU" alt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t>Благодарю за внимание!</a:t>
            </a:r>
            <a:endParaRPr lang="en-US" alt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7" name="Picture 25" descr="circle_422_2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219" y="3644900"/>
            <a:ext cx="4119562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6"/>
          <p:cNvSpPr>
            <a:spLocks/>
          </p:cNvSpPr>
          <p:nvPr/>
        </p:nvSpPr>
        <p:spPr bwMode="auto">
          <a:xfrm>
            <a:off x="6291263" y="5013325"/>
            <a:ext cx="18573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ts val="763"/>
              </a:spcBef>
            </a:pPr>
            <a:endParaRPr lang="en-US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159523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2"/>
          <p:cNvSpPr txBox="1">
            <a:spLocks noChangeArrowheads="1"/>
          </p:cNvSpPr>
          <p:nvPr/>
        </p:nvSpPr>
        <p:spPr bwMode="auto">
          <a:xfrm>
            <a:off x="11760200" y="65928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D5E97C92-869C-48A2-9599-5E2CB61DD31B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2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3934047" y="5907"/>
            <a:ext cx="825795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Особенности применения бюджетной классификации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проведении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ТОФК операций со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средствами бюджетных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автономных учреждений в 2016 году</a:t>
            </a: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1727035" y="3392221"/>
            <a:ext cx="8736971" cy="100811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России от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01.07.2013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65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изменениями, внесенными приказом от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01.12.2015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190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н)</a:t>
            </a: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1727994" y="1766888"/>
            <a:ext cx="8736012" cy="115252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Поступление государственному (муниципальному) учреждению субсидии на финансовое обеспечение выполнения государственного (муниципального) задания</a:t>
            </a: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2063071" y="4895036"/>
            <a:ext cx="8064896" cy="6480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Зачисление денежных средств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=&gt;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КОСГУ 130</a:t>
            </a:r>
          </a:p>
        </p:txBody>
      </p:sp>
      <p:sp>
        <p:nvSpPr>
          <p:cNvPr id="23" name="Стрелка вправо 22"/>
          <p:cNvSpPr>
            <a:spLocks noChangeArrowheads="1"/>
          </p:cNvSpPr>
          <p:nvPr/>
        </p:nvSpPr>
        <p:spPr bwMode="auto">
          <a:xfrm rot="5400000">
            <a:off x="5925343" y="2559053"/>
            <a:ext cx="341313" cy="1230312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трелка вправо 23"/>
          <p:cNvSpPr>
            <a:spLocks noChangeArrowheads="1"/>
          </p:cNvSpPr>
          <p:nvPr/>
        </p:nvSpPr>
        <p:spPr bwMode="auto">
          <a:xfrm rot="5400000">
            <a:off x="5925657" y="4037807"/>
            <a:ext cx="339725" cy="1230313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928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736E6D07-FB37-4883-92F0-0624BA437160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3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1727035" y="3392220"/>
            <a:ext cx="8736971" cy="100811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России от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27.04.2015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02-07-07/24261 (направленное письмом Федерального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19.01.2016 № 07-04-05/02-35)</a:t>
            </a: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1727994" y="1766888"/>
            <a:ext cx="8736012" cy="115252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средств в обеспечение заявки на участие в определении поставщика (подрядчика, исполнителя) при проведении конкурса и закрытого аукциона или в обеспечение исполнения контракта</a:t>
            </a: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2063072" y="4895035"/>
            <a:ext cx="8064896" cy="6480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денежных средств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=&gt;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КОСГУ 610.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Зачисление возврата денежных средств =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КОСГУ 510</a:t>
            </a:r>
          </a:p>
        </p:txBody>
      </p:sp>
      <p:sp>
        <p:nvSpPr>
          <p:cNvPr id="23" name="Стрелка вправо 22"/>
          <p:cNvSpPr>
            <a:spLocks noChangeArrowheads="1"/>
          </p:cNvSpPr>
          <p:nvPr/>
        </p:nvSpPr>
        <p:spPr bwMode="auto">
          <a:xfrm rot="5400000">
            <a:off x="5925343" y="2559052"/>
            <a:ext cx="341313" cy="1230312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трелка вправо 23"/>
          <p:cNvSpPr>
            <a:spLocks noChangeArrowheads="1"/>
          </p:cNvSpPr>
          <p:nvPr/>
        </p:nvSpPr>
        <p:spPr bwMode="auto">
          <a:xfrm rot="5400000">
            <a:off x="5926137" y="4037806"/>
            <a:ext cx="339725" cy="1230313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3934047" y="5907"/>
            <a:ext cx="825795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Особенности применения бюджетной классификации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проведении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ТОФК операций со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средствами бюджетных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автономных учреждений в 2016 году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928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E5511C13-9833-4637-8F51-8BC400F34DEA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4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1727994" y="2750451"/>
            <a:ext cx="8736971" cy="100811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России от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03.11.2015 № 02-07-07/63585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направленное письмом Федерального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11.11.2015 № 07-04-05/02-764)</a:t>
            </a: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1727994" y="1125538"/>
            <a:ext cx="8736013" cy="115093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денежных средств в уполномоченный банк для приобретения иностранной валюты в целях оплаты денежных обязательств</a:t>
            </a:r>
          </a:p>
        </p:txBody>
      </p:sp>
      <p:sp>
        <p:nvSpPr>
          <p:cNvPr id="18" name="Стрелка вправо 17"/>
          <p:cNvSpPr>
            <a:spLocks noChangeArrowheads="1"/>
          </p:cNvSpPr>
          <p:nvPr/>
        </p:nvSpPr>
        <p:spPr bwMode="auto">
          <a:xfrm rot="5400000">
            <a:off x="5924549" y="1916907"/>
            <a:ext cx="342900" cy="1230313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5925822" y="3395663"/>
            <a:ext cx="341312" cy="1230313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2063551" y="4245537"/>
            <a:ext cx="8064896" cy="82216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денежных средств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код вида расходов бюджетов в зависимости от экономического содержания денежного обязательства в иностранной валюте</a:t>
            </a:r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1507940" y="5446380"/>
            <a:ext cx="9177078" cy="97313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операций по приобретению иностранной валюты в бухгалтерском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учете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КОСГУ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510, 610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Министерства финансов Российской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10.04.2015 №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02-07-07/20475)</a:t>
            </a:r>
          </a:p>
        </p:txBody>
      </p:sp>
      <p:pic>
        <p:nvPicPr>
          <p:cNvPr id="5134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5489575"/>
            <a:ext cx="11811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3934047" y="5907"/>
            <a:ext cx="825795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Особенности применения бюджетной классификации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проведении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ТОФК операций со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средствами бюджетных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автономных учреждений в 2016 году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2"/>
          <p:cNvSpPr txBox="1">
            <a:spLocks noChangeArrowheads="1"/>
          </p:cNvSpPr>
          <p:nvPr/>
        </p:nvSpPr>
        <p:spPr bwMode="auto">
          <a:xfrm>
            <a:off x="11760200" y="65928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D5E97C92-869C-48A2-9599-5E2CB61DD31B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5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3934047" y="5907"/>
            <a:ext cx="825795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Особенности применения бюджетной классификации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проведении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ТОФК операций со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средствами бюджетных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автономных учреждений в 2016 году</a:t>
            </a: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1727993" y="3066523"/>
            <a:ext cx="8736971" cy="100811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14.01.2016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02-05-12/544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Сопоставительная таблица»)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1727993" y="1441191"/>
            <a:ext cx="8736012" cy="115252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Закупка товаров, работ, услуг в сфере</a:t>
            </a:r>
          </a:p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информационно-коммуникационных технологий</a:t>
            </a: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2064030" y="4569338"/>
            <a:ext cx="8064896" cy="6480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Кассовая выплата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вида расходов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244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>
            <a:spLocks noChangeArrowheads="1"/>
          </p:cNvSpPr>
          <p:nvPr/>
        </p:nvSpPr>
        <p:spPr bwMode="auto">
          <a:xfrm rot="5400000">
            <a:off x="5925342" y="2233355"/>
            <a:ext cx="341313" cy="1230312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трелка вправо 23"/>
          <p:cNvSpPr>
            <a:spLocks noChangeArrowheads="1"/>
          </p:cNvSpPr>
          <p:nvPr/>
        </p:nvSpPr>
        <p:spPr bwMode="auto">
          <a:xfrm rot="5400000">
            <a:off x="5926615" y="3712109"/>
            <a:ext cx="339725" cy="1230313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2064030" y="5615575"/>
            <a:ext cx="8064896" cy="6480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 расходов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242 бюджетными и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автономными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учреждениями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применяется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1280" y="5331087"/>
            <a:ext cx="936104" cy="9361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248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2"/>
          <p:cNvSpPr txBox="1">
            <a:spLocks noChangeArrowheads="1"/>
          </p:cNvSpPr>
          <p:nvPr/>
        </p:nvSpPr>
        <p:spPr bwMode="auto">
          <a:xfrm>
            <a:off x="11760200" y="65928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34272CF1-84CC-492C-972C-74CCB4294849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6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2452688" y="1773238"/>
            <a:ext cx="7286625" cy="122396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по уточнению кодов источников финансирования дефицита бюджетов бюджетной классификации по внутренним расчетам</a:t>
            </a:r>
          </a:p>
        </p:txBody>
      </p:sp>
      <p:sp>
        <p:nvSpPr>
          <p:cNvPr id="9" name="Стрелка вправо 8"/>
          <p:cNvSpPr>
            <a:spLocks noChangeArrowheads="1"/>
          </p:cNvSpPr>
          <p:nvPr/>
        </p:nvSpPr>
        <p:spPr bwMode="auto">
          <a:xfrm rot="5400000">
            <a:off x="5924548" y="2598739"/>
            <a:ext cx="342900" cy="122872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2454275" y="5085185"/>
            <a:ext cx="7285200" cy="79208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подлежат отражению в казначейском учете</a:t>
            </a: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2454275" y="3429000"/>
            <a:ext cx="7285038" cy="122396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Дебет 1 21100 560 Кредит 1 21100 660,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Дебет 1 21200 560 Кредит 1 21200 660,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Дебет 1 30800 830 Кредит 1 30800 730,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Дебет 1 30900 830 Кредит 1 30900 730</a:t>
            </a: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5400000">
            <a:off x="5926137" y="4252119"/>
            <a:ext cx="341313" cy="122872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51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5038725"/>
            <a:ext cx="1179513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3934047" y="5907"/>
            <a:ext cx="82579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Особенности ведения ТОФК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казначейского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учета по кассовому обслуживанию исполнения бюджетов государственных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внебюджетных фондов</a:t>
            </a:r>
          </a:p>
        </p:txBody>
      </p:sp>
      <p:pic>
        <p:nvPicPr>
          <p:cNvPr id="13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261" y="3213099"/>
            <a:ext cx="936104" cy="9361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178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2"/>
          <p:cNvSpPr txBox="1">
            <a:spLocks noChangeArrowheads="1"/>
          </p:cNvSpPr>
          <p:nvPr/>
        </p:nvSpPr>
        <p:spPr bwMode="auto">
          <a:xfrm>
            <a:off x="11760200" y="65928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34272CF1-84CC-492C-972C-74CCB4294849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7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2452688" y="2404085"/>
            <a:ext cx="7286625" cy="122396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Федерального казначейства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18.01.2016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07-04-05/02-27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право 8"/>
          <p:cNvSpPr>
            <a:spLocks noChangeArrowheads="1"/>
          </p:cNvSpPr>
          <p:nvPr/>
        </p:nvSpPr>
        <p:spPr bwMode="auto">
          <a:xfrm rot="5400000">
            <a:off x="5924549" y="3226466"/>
            <a:ext cx="342900" cy="122872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2454275" y="4059846"/>
            <a:ext cx="7285038" cy="122396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ТОФК Ведомости учета невыясненных поступлений (ф. 0531456)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2016 году осуществляется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форме, утвержденной приказом Министерства финансов Российской Федерации от 01.12.2015 № 189н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3934047" y="5907"/>
            <a:ext cx="82579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формирования ТОФК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Ведомости учета невыясненных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оступлений (ф. 0531456) в 2016 году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54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2"/>
          <p:cNvSpPr txBox="1">
            <a:spLocks noChangeArrowheads="1"/>
          </p:cNvSpPr>
          <p:nvPr/>
        </p:nvSpPr>
        <p:spPr bwMode="auto">
          <a:xfrm>
            <a:off x="11760200" y="65928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34272CF1-84CC-492C-972C-74CCB4294849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8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2452688" y="1773238"/>
            <a:ext cx="7286625" cy="122396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Федерального казначейства от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07.08.2015 № 07-04-05/02-526</a:t>
            </a:r>
          </a:p>
        </p:txBody>
      </p:sp>
      <p:sp>
        <p:nvSpPr>
          <p:cNvPr id="9" name="Стрелка вправо 8"/>
          <p:cNvSpPr>
            <a:spLocks noChangeArrowheads="1"/>
          </p:cNvSpPr>
          <p:nvPr/>
        </p:nvSpPr>
        <p:spPr bwMode="auto">
          <a:xfrm rot="5400000">
            <a:off x="5924549" y="2598738"/>
            <a:ext cx="342900" cy="122872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2454275" y="5098640"/>
            <a:ext cx="7285200" cy="79208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указанной сверки определяется ТОФК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2454275" y="3429000"/>
            <a:ext cx="7285038" cy="122396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Сверка данных Ведомости осуществляется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………….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данными регистров бюджетного учета – Отделом бюджетного учета и отчетности по операциям бюджетов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5400000">
            <a:off x="5926137" y="4252119"/>
            <a:ext cx="341313" cy="122872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3934047" y="5907"/>
            <a:ext cx="82579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формирования ТОФК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Ведомости учета невыясненных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оступлений (ф. 0531456) в 2016 году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70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2"/>
          <p:cNvSpPr txBox="1">
            <a:spLocks noChangeArrowheads="1"/>
          </p:cNvSpPr>
          <p:nvPr/>
        </p:nvSpPr>
        <p:spPr bwMode="auto">
          <a:xfrm>
            <a:off x="11760200" y="65928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DAA69362-65E8-477F-BDC8-CB70BE9076C0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9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934047" y="5907"/>
            <a:ext cx="82579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Заключение счетов бюджетного учета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внутренним расчетам ТОФК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2015 году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137825"/>
              </p:ext>
            </p:extLst>
          </p:nvPr>
        </p:nvGraphicFramePr>
        <p:xfrm>
          <a:off x="527050" y="2124075"/>
          <a:ext cx="11226800" cy="203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Лист" r:id="rId3" imgW="11296689" imgH="2047950" progId="Excel.Sheet.8">
                  <p:embed/>
                </p:oleObj>
              </mc:Choice>
              <mc:Fallback>
                <p:oleObj name="Лист" r:id="rId3" imgW="11296689" imgH="204795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7050" y="2124075"/>
                        <a:ext cx="11226800" cy="2035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444721" y="4622195"/>
            <a:ext cx="5608748" cy="164029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Закрытие кредитового остатка по счету 1 21100 000: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Дебет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1 21100 560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1 40230 000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руб.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444182" y="1260286"/>
            <a:ext cx="10316018" cy="79208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заключения счетов бюджетного учета в 2015 году установлен приказом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России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06.12.2010 № 162н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изменений, внесенных приказом от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17.08.2015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127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н)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6205869" y="4622980"/>
            <a:ext cx="5608748" cy="164029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Закрытие дебетового остатка по счету 1 30900 000: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Дебет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1 40230 000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1 30900 730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руб.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право 12"/>
          <p:cNvSpPr>
            <a:spLocks noChangeArrowheads="1"/>
          </p:cNvSpPr>
          <p:nvPr/>
        </p:nvSpPr>
        <p:spPr bwMode="auto">
          <a:xfrm rot="5400000">
            <a:off x="2672574" y="3752116"/>
            <a:ext cx="341313" cy="122872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5400000">
            <a:off x="9300202" y="3752901"/>
            <a:ext cx="341313" cy="122872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18770</TotalTime>
  <Words>1163</Words>
  <Application>Microsoft Office PowerPoint</Application>
  <PresentationFormat>Произвольный</PresentationFormat>
  <Paragraphs>236</Paragraphs>
  <Slides>14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Лист Microsoft Excel 97-2003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johhnny</cp:lastModifiedBy>
  <cp:revision>809</cp:revision>
  <cp:lastPrinted>2015-10-14T14:08:59Z</cp:lastPrinted>
  <dcterms:created xsi:type="dcterms:W3CDTF">2015-03-03T16:27:21Z</dcterms:created>
  <dcterms:modified xsi:type="dcterms:W3CDTF">2016-02-03T20:36:28Z</dcterms:modified>
</cp:coreProperties>
</file>