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</p:sldMasterIdLst>
  <p:notesMasterIdLst>
    <p:notesMasterId r:id="rId13"/>
  </p:notesMasterIdLst>
  <p:sldIdLst>
    <p:sldId id="365" r:id="rId2"/>
    <p:sldId id="394" r:id="rId3"/>
    <p:sldId id="395" r:id="rId4"/>
    <p:sldId id="379" r:id="rId5"/>
    <p:sldId id="397" r:id="rId6"/>
    <p:sldId id="398" r:id="rId7"/>
    <p:sldId id="390" r:id="rId8"/>
    <p:sldId id="392" r:id="rId9"/>
    <p:sldId id="375" r:id="rId10"/>
    <p:sldId id="376" r:id="rId11"/>
    <p:sldId id="396" r:id="rId1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CBCD"/>
    <a:srgbClr val="DBF0F1"/>
    <a:srgbClr val="E1F2F3"/>
    <a:srgbClr val="D3EBED"/>
    <a:srgbClr val="F7FCB2"/>
    <a:srgbClr val="CCECFF"/>
    <a:srgbClr val="C4E59F"/>
    <a:srgbClr val="C6E6E8"/>
    <a:srgbClr val="99CCFF"/>
    <a:srgbClr val="9FE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3" autoAdjust="0"/>
    <p:restoredTop sz="94111" autoAdjust="0"/>
  </p:normalViewPr>
  <p:slideViewPr>
    <p:cSldViewPr>
      <p:cViewPr>
        <p:scale>
          <a:sx n="100" d="100"/>
          <a:sy n="100" d="100"/>
        </p:scale>
        <p:origin x="-1650" y="-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278FDB49-AAD8-47FE-AE9A-2FFF6E8F1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828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ECEF96-F17C-4717-9DE8-BED66399AE1C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0DDA9-88AD-48A2-850C-1450F29882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2380E-38A2-491F-A751-C4989BFF5481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243F5-BC61-4E72-8CDC-F706B46C58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5EE1A1-BEF6-4729-A147-ADA3463EB8DB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F38BD-85B1-401B-8FB0-F041BBD684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812EEACD-D774-4BBA-A021-2F8ABE0CF544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B490D67F-E46D-464D-B3C3-EF9F146ED1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34EBCECE-4133-42C7-84C3-BC0E2ABD600E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BE72ED91-A80F-4D26-B1BF-2EC94A8EAF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5001F95D-B902-4464-9EBF-8DBE2FE75198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5A58F436-41FD-4DD8-A4F6-A6F8F2CC79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6B180E4D-7DAD-4FF5-9CFB-36F52E66167F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EAF4C800-16B7-417B-8F32-F79C3A46CE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6DD0D1-33C9-4B21-BCDD-77927BCB4F0E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85FB0-580E-410A-B989-F3E5F077D3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F1C919-C171-48FF-A025-BF84AAE64693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0DFA2-5DC5-4B68-ACBD-7DE3F02AC2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D3688B-51C0-410D-9600-E27A03EEE575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5ADDB-B374-4FDB-A125-FEB9915B4A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11DE48-3A6C-4275-9A24-FE31531D98A7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66338-AE4B-49BD-926C-CB406AC402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ECE5C-685D-466E-B301-15BAB667600E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47E46-7BE3-45BE-837B-DABA0061FD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B421D6-2DE5-421C-BD37-1C95FDF10065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7D34F-E9EC-4F6E-88FC-145051106D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7A30DC-04EE-4CA5-9E6B-7EB587C4C779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968D0-0657-4C0F-BD59-E2D13C441E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8BD910-958A-42ED-AD81-4598FC57B874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5B6B1-CF3E-4CF3-936C-71ED67D73C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3ADFD1A-95C9-4274-B88F-69A4016F7043}" type="datetime1">
              <a:rPr lang="ru-RU" smtClean="0"/>
              <a:pPr/>
              <a:t>04.02.2016</a:t>
            </a:fld>
            <a:endParaRPr lang="ru-RU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CEFD66-3D74-4BC2-8FE5-7C507CA81F0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5" name="Picture 3" descr="C:\Users\User\Desktop\Bacon-Wallpaper-1800x28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5350"/>
            <a:ext cx="9920516" cy="6228231"/>
          </a:xfrm>
          <a:prstGeom prst="rect">
            <a:avLst/>
          </a:prstGeom>
          <a:gradFill>
            <a:gsLst>
              <a:gs pos="0">
                <a:srgbClr val="DDEBCF"/>
              </a:gs>
              <a:gs pos="33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</p:pic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488950" y="933785"/>
            <a:ext cx="920432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000" i="1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3000" b="1" i="1">
              <a:latin typeface="Times New Roman" pitchFamily="18" charset="0"/>
            </a:endParaRPr>
          </a:p>
        </p:txBody>
      </p:sp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10"/>
          <p:cNvSpPr>
            <a:spLocks noChangeArrowheads="1"/>
          </p:cNvSpPr>
          <p:nvPr/>
        </p:nvSpPr>
        <p:spPr bwMode="auto">
          <a:xfrm>
            <a:off x="1857375" y="188913"/>
            <a:ext cx="66246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 </a:t>
            </a:r>
          </a:p>
        </p:txBody>
      </p:sp>
      <p:sp>
        <p:nvSpPr>
          <p:cNvPr id="1075204" name="Rectangle 4"/>
          <p:cNvSpPr>
            <a:spLocks noChangeArrowheads="1"/>
          </p:cNvSpPr>
          <p:nvPr/>
        </p:nvSpPr>
        <p:spPr bwMode="auto">
          <a:xfrm>
            <a:off x="767535" y="1285860"/>
            <a:ext cx="8190910" cy="3490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63613">
              <a:lnSpc>
                <a:spcPct val="130000"/>
              </a:lnSpc>
              <a:spcBef>
                <a:spcPct val="50000"/>
              </a:spcBef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 defTabSz="963613">
              <a:lnSpc>
                <a:spcPct val="130000"/>
              </a:lnSpc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Arimo" pitchFamily="34" charset="0"/>
                <a:cs typeface="Times New Roman" pitchFamily="18" charset="0"/>
              </a:rPr>
              <a:t>Отдельные вопросы формирования бюджетной  отчетности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Arimo" pitchFamily="34" charset="0"/>
                <a:cs typeface="Times New Roman" pitchFamily="18" charset="0"/>
              </a:rPr>
              <a:t>территориальными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Arimo" pitchFamily="34" charset="0"/>
                <a:cs typeface="Times New Roman" pitchFamily="18" charset="0"/>
              </a:rPr>
              <a:t>органами Федерального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Arimo" pitchFamily="34" charset="0"/>
                <a:cs typeface="Times New Roman" pitchFamily="18" charset="0"/>
              </a:rPr>
              <a:t>казначейства и представления ее в Межрегиональное операционное УФК. </a:t>
            </a:r>
            <a:endParaRPr lang="ru-RU" sz="3200" b="1" dirty="0">
              <a:cs typeface="Arial" charset="0"/>
            </a:endParaRPr>
          </a:p>
          <a:p>
            <a:pPr algn="just" defTabSz="963613">
              <a:spcBef>
                <a:spcPct val="50000"/>
              </a:spcBef>
            </a:pPr>
            <a:r>
              <a:rPr lang="ru-RU" sz="2000" b="1" dirty="0" smtClean="0">
                <a:solidFill>
                  <a:srgbClr val="000066"/>
                </a:solidFill>
                <a:cs typeface="Arial" charset="0"/>
              </a:rPr>
              <a:t> </a:t>
            </a:r>
            <a:endParaRPr lang="ru-RU" sz="2000" b="1" dirty="0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81562" y="5302949"/>
            <a:ext cx="3713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pc="30" dirty="0" smtClean="0">
                <a:solidFill>
                  <a:srgbClr val="002060"/>
                </a:solidFill>
              </a:rPr>
              <a:t>Начальник отдела отчетности</a:t>
            </a:r>
            <a:r>
              <a:rPr lang="ru-RU" dirty="0" smtClean="0">
                <a:solidFill>
                  <a:srgbClr val="002060"/>
                </a:solidFill>
              </a:rPr>
              <a:t> о   кассовом исполнении  бюджетов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Лариса Валерьевна Кашурина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8580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25729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B6B2C3-E145-4488-BB37-ECE9DEED07C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5" y="880804"/>
            <a:ext cx="7380820" cy="561339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вальная выноска 9"/>
          <p:cNvSpPr/>
          <p:nvPr/>
        </p:nvSpPr>
        <p:spPr>
          <a:xfrm>
            <a:off x="407495" y="953725"/>
            <a:ext cx="1687687" cy="1393796"/>
          </a:xfrm>
          <a:prstGeom prst="wedgeEllipseCallout">
            <a:avLst>
              <a:gd name="adj1" fmla="val 105524"/>
              <a:gd name="adj2" fmla="val 176682"/>
            </a:avLst>
          </a:prstGeom>
          <a:solidFill>
            <a:srgbClr val="00B0F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Код </a:t>
            </a: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ТОФК - 9500</a:t>
            </a:r>
            <a:endParaRPr lang="ru-RU" sz="1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4682970" y="953725"/>
            <a:ext cx="1935215" cy="1135916"/>
          </a:xfrm>
          <a:prstGeom prst="wedgeEllipseCallout">
            <a:avLst>
              <a:gd name="adj1" fmla="val 44509"/>
              <a:gd name="adj2" fmla="val 99046"/>
            </a:avLst>
          </a:prstGeom>
          <a:solidFill>
            <a:srgbClr val="00B0F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ИНН не заполняется</a:t>
            </a:r>
            <a:endParaRPr lang="ru-RU" sz="1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ьная выноска 16"/>
          <p:cNvSpPr/>
          <p:nvPr/>
        </p:nvSpPr>
        <p:spPr>
          <a:xfrm>
            <a:off x="7113241" y="2347521"/>
            <a:ext cx="2792760" cy="3871789"/>
          </a:xfrm>
          <a:prstGeom prst="wedgeEllipseCallout">
            <a:avLst>
              <a:gd name="adj1" fmla="val -82328"/>
              <a:gd name="adj2" fmla="val -26178"/>
            </a:avLst>
          </a:prstGeom>
          <a:solidFill>
            <a:srgbClr val="00B0F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связи с открытием в 2016 г. ЕКС  МОУ ФК, в Справке по консолидированным расчетам по счетам бюджетного учета: </a:t>
            </a:r>
          </a:p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1.21101.560</a:t>
            </a:r>
          </a:p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1.21102.560</a:t>
            </a:r>
          </a:p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1.21200.560</a:t>
            </a:r>
          </a:p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1.30801.730</a:t>
            </a:r>
          </a:p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1.30802.730</a:t>
            </a:r>
          </a:p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1.30900.730</a:t>
            </a:r>
          </a:p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должен быть код ТОФК - 9500 </a:t>
            </a:r>
            <a:endParaRPr lang="ru-RU" sz="1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313040" y="3038317"/>
            <a:ext cx="2115235" cy="210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92760" y="4149080"/>
            <a:ext cx="545173" cy="4500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3175"/>
            <a:ext cx="9907588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556374"/>
            <a:ext cx="99075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667635" y="189240"/>
            <a:ext cx="6885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</p:spTree>
    <p:extLst>
      <p:ext uri="{BB962C8B-B14F-4D97-AF65-F5344CB8AC3E}">
        <p14:creationId xmlns:p14="http://schemas.microsoft.com/office/powerpoint/2010/main" val="1917690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ext Box 4"/>
          <p:cNvSpPr txBox="1">
            <a:spLocks noChangeArrowheads="1"/>
          </p:cNvSpPr>
          <p:nvPr/>
        </p:nvSpPr>
        <p:spPr bwMode="auto">
          <a:xfrm>
            <a:off x="488864" y="908696"/>
            <a:ext cx="9204121" cy="123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1050" indent="-300038"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3325" indent="-241300"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84338" indent="-241300"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65350" indent="-241300"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2550" indent="-241300" defTabSz="9620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750" indent="-241300" defTabSz="9620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36950" indent="-241300" defTabSz="9620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94150" indent="-241300" defTabSz="9620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ru-RU" sz="3000" i="1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ru-RU" sz="3000" b="1" i="1">
              <a:latin typeface="Times New Roman" pitchFamily="18" charset="0"/>
            </a:endParaRPr>
          </a:p>
        </p:txBody>
      </p:sp>
      <p:pic>
        <p:nvPicPr>
          <p:cNvPr id="2478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90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8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1648"/>
            <a:ext cx="9906000" cy="26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813" name="Rectangle 10"/>
          <p:cNvSpPr>
            <a:spLocks noChangeArrowheads="1"/>
          </p:cNvSpPr>
          <p:nvPr/>
        </p:nvSpPr>
        <p:spPr bwMode="auto">
          <a:xfrm>
            <a:off x="1857376" y="188820"/>
            <a:ext cx="6624944" cy="51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/>
          <a:p>
            <a:pPr algn="ctr" defTabSz="914116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  <a:r>
              <a:rPr lang="ru-RU" sz="2400">
                <a:latin typeface="Times New Roman" pitchFamily="18" charset="0"/>
              </a:rPr>
              <a:t> </a:t>
            </a:r>
            <a:endParaRPr lang="ru-RU" sz="2400" i="1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247814" name="Picture 3" descr="MPj0315598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29" y="1051787"/>
            <a:ext cx="9432462" cy="5472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7815" name="Rectangle 7"/>
          <p:cNvSpPr>
            <a:spLocks noChangeArrowheads="1"/>
          </p:cNvSpPr>
          <p:nvPr/>
        </p:nvSpPr>
        <p:spPr bwMode="auto">
          <a:xfrm>
            <a:off x="1207600" y="1700855"/>
            <a:ext cx="7706881" cy="2529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 algn="ctr" defTabSz="914116"/>
            <a:r>
              <a:rPr lang="ru-RU" sz="80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Спасибо</a:t>
            </a:r>
            <a:br>
              <a:rPr lang="ru-RU" sz="80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80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 внимание!</a:t>
            </a:r>
          </a:p>
        </p:txBody>
      </p:sp>
      <p:sp>
        <p:nvSpPr>
          <p:cNvPr id="8" name="Rectangle 14"/>
          <p:cNvSpPr txBox="1">
            <a:spLocks noChangeArrowheads="1"/>
          </p:cNvSpPr>
          <p:nvPr/>
        </p:nvSpPr>
        <p:spPr>
          <a:xfrm>
            <a:off x="4953000" y="4734145"/>
            <a:ext cx="4608513" cy="135868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1950" indent="0">
              <a:buFontTx/>
              <a:buNone/>
            </a:pPr>
            <a:endParaRPr lang="ru-RU" sz="1600" smtClean="0">
              <a:latin typeface="Times New Roman" pitchFamily="18" charset="0"/>
            </a:endParaRPr>
          </a:p>
          <a:p>
            <a:pPr marL="361950" indent="0">
              <a:buFontTx/>
              <a:buNone/>
            </a:pPr>
            <a:r>
              <a:rPr lang="ru-RU" sz="1400" b="1" smtClean="0">
                <a:solidFill>
                  <a:schemeClr val="accent2"/>
                </a:solidFill>
                <a:latin typeface="Times New Roman" pitchFamily="18" charset="0"/>
              </a:rPr>
              <a:t>Начальник отдела отчетности о кассовом исполнении бюджетов Межрегионального операционного УФК</a:t>
            </a:r>
          </a:p>
          <a:p>
            <a:pPr marL="361950" indent="0">
              <a:buFontTx/>
              <a:buNone/>
            </a:pPr>
            <a:r>
              <a:rPr lang="ru-RU" sz="1600" b="1" smtClean="0">
                <a:solidFill>
                  <a:schemeClr val="accent2"/>
                </a:solidFill>
                <a:latin typeface="Times New Roman" pitchFamily="18" charset="0"/>
              </a:rPr>
              <a:t>Лариса Валерьевна Кашурина  </a:t>
            </a:r>
            <a:endParaRPr lang="ru-RU" sz="16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502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2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81034" y="1000108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</a:rPr>
              <a:t>Формирование Отчета об исполнении федерального бюджета (ф.0503117)</a:t>
            </a:r>
            <a:endParaRPr lang="ru-RU" dirty="0">
              <a:solidFill>
                <a:srgbClr val="2F06A2"/>
              </a:solidFill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461767" y="1902478"/>
            <a:ext cx="1745915" cy="3919821"/>
          </a:xfrm>
          <a:prstGeom prst="roundRect">
            <a:avLst/>
          </a:prstGeom>
          <a:solidFill>
            <a:srgbClr val="D3EBED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2321580" y="3506478"/>
            <a:ext cx="1226147" cy="5400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accent6">
                    <a:lumMod val="75000"/>
                  </a:schemeClr>
                </a:solidFill>
              </a:rPr>
              <a:t>ФОРМИРУЕТ</a:t>
            </a:r>
            <a:endParaRPr lang="ru-RU" sz="11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286" y="3761098"/>
            <a:ext cx="2508572" cy="206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006" y="1902477"/>
            <a:ext cx="2025225" cy="3919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321" y="1673805"/>
            <a:ext cx="2524537" cy="193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>
            <a:stCxn id="1026" idx="3"/>
            <a:endCxn id="1031" idx="1"/>
          </p:cNvCxnSpPr>
          <p:nvPr/>
        </p:nvCxnSpPr>
        <p:spPr>
          <a:xfrm flipV="1">
            <a:off x="5602231" y="2640026"/>
            <a:ext cx="1315090" cy="122236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026" idx="3"/>
            <a:endCxn id="1028" idx="1"/>
          </p:cNvCxnSpPr>
          <p:nvPr/>
        </p:nvCxnSpPr>
        <p:spPr>
          <a:xfrm>
            <a:off x="5602231" y="3862388"/>
            <a:ext cx="1331055" cy="92931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3941617" y="2248201"/>
            <a:ext cx="1296000" cy="1180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672" y="3590581"/>
            <a:ext cx="17498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Отчет об исполнении федерального бюджета (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ф.0503117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) за 2015 год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" y="3085271"/>
            <a:ext cx="2664000" cy="138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933285" y="1849438"/>
            <a:ext cx="250857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</a:rPr>
              <a:t>ПРЕДВАРИТЕЛЬНЫЙ</a:t>
            </a:r>
          </a:p>
          <a:p>
            <a:pPr algn="ctr"/>
            <a:endParaRPr lang="ru-RU" sz="1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400" i="1" u="sng" dirty="0" smtClean="0">
                <a:solidFill>
                  <a:schemeClr val="accent6">
                    <a:lumMod val="75000"/>
                  </a:schemeClr>
                </a:solidFill>
              </a:rPr>
              <a:t>02 февраля 2016 г.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на основании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Отчетов ТОФК, 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представленных 21.01.2016</a:t>
            </a:r>
          </a:p>
        </p:txBody>
      </p:sp>
      <p:sp>
        <p:nvSpPr>
          <p:cNvPr id="86040" name="Прямоугольник 86039"/>
          <p:cNvSpPr/>
          <p:nvPr/>
        </p:nvSpPr>
        <p:spPr>
          <a:xfrm>
            <a:off x="7113240" y="3907272"/>
            <a:ext cx="21974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</a:rPr>
              <a:t>ОКОНЧАТЕЛЬНЫЙ</a:t>
            </a:r>
          </a:p>
          <a:p>
            <a:pPr algn="ctr"/>
            <a:endParaRPr lang="ru-RU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400" i="1" u="sng" dirty="0" smtClean="0">
                <a:solidFill>
                  <a:schemeClr val="accent6">
                    <a:lumMod val="75000"/>
                  </a:schemeClr>
                </a:solidFill>
              </a:rPr>
              <a:t>12 апреля 2016 г.</a:t>
            </a:r>
            <a:endParaRPr lang="ru-RU" sz="1400" i="1" u="sng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на основании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отчетов 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ТОФК, </a:t>
            </a:r>
          </a:p>
          <a:p>
            <a:pPr algn="ctr"/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редставленных 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 26.02.2016 г.</a:t>
            </a:r>
          </a:p>
          <a:p>
            <a:pPr algn="ctr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594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95300" y="1071546"/>
            <a:ext cx="8915400" cy="571504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Сроки представления годовой бюджетной отчетности ТОФК в МОУ ФК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3</a:t>
            </a:fld>
            <a:endParaRPr lang="ru-RU"/>
          </a:p>
        </p:txBody>
      </p:sp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415925" y="14128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66720" y="1714488"/>
            <a:ext cx="8715436" cy="1571636"/>
          </a:xfrm>
          <a:prstGeom prst="roundRect">
            <a:avLst>
              <a:gd name="adj" fmla="val 16667"/>
            </a:avLst>
          </a:prstGeom>
          <a:gradFill rotWithShape="1">
            <a:gsLst>
              <a:gs pos="100000">
                <a:srgbClr val="FFC000">
                  <a:lumMod val="64000"/>
                  <a:lumOff val="36000"/>
                </a:srgbClr>
              </a:gs>
              <a:gs pos="50000">
                <a:schemeClr val="bg1"/>
              </a:gs>
              <a:gs pos="0">
                <a:srgbClr val="FFC000">
                  <a:lumMod val="17000"/>
                  <a:lumOff val="83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ru-RU" sz="1400" b="1" i="1" dirty="0" smtClean="0"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66852" y="1785926"/>
            <a:ext cx="7286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 Приказ Федерального казначейства от 15.07.2015  N 173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«О сроках представления годовой бюджетной отчетности по кассовому обслуживанию </a:t>
            </a:r>
          </a:p>
          <a:p>
            <a:pPr algn="ctr" eaLnBrk="1" hangingPunct="1">
              <a:defRPr/>
            </a:pPr>
            <a:r>
              <a:rPr lang="ru-RU" sz="1400" b="1" i="1" kern="1600" spc="30" dirty="0" smtClean="0">
                <a:latin typeface="Times New Roman" pitchFamily="18" charset="0"/>
              </a:rPr>
              <a:t>исполнения бюджетов бюджетной системы Российской Федерации , бюджетных учреждений, автономных учреждений и иных организаций, кассовому исполнению федерального бюджета и кассовому обслуживанию исполнения бюджета Союзного государства за 2015 год территориальными органами Федерального казначейства»</a:t>
            </a:r>
          </a:p>
        </p:txBody>
      </p:sp>
      <p:pic>
        <p:nvPicPr>
          <p:cNvPr id="16" name="Рисунок 253" descr="Documents_Bl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1034" y="2000240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с двумя вырезанными противолежащими углами 23"/>
          <p:cNvSpPr/>
          <p:nvPr/>
        </p:nvSpPr>
        <p:spPr>
          <a:xfrm>
            <a:off x="552450" y="5607050"/>
            <a:ext cx="2266950" cy="577850"/>
          </a:xfrm>
          <a:prstGeom prst="snip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b="1" kern="1500" spc="60" dirty="0" smtClean="0">
                <a:solidFill>
                  <a:srgbClr val="3333FF"/>
                </a:solidFill>
              </a:rPr>
              <a:t>В электронном виде, с заверенной ЭП </a:t>
            </a:r>
            <a:endParaRPr lang="ru-RU" sz="1400" b="1" kern="1500" spc="60" dirty="0">
              <a:solidFill>
                <a:srgbClr val="3333FF"/>
              </a:solidFill>
            </a:endParaRPr>
          </a:p>
        </p:txBody>
      </p:sp>
      <p:sp>
        <p:nvSpPr>
          <p:cNvPr id="26" name="Горизонтальный свиток 25"/>
          <p:cNvSpPr/>
          <p:nvPr/>
        </p:nvSpPr>
        <p:spPr>
          <a:xfrm>
            <a:off x="7175500" y="5319210"/>
            <a:ext cx="2533650" cy="1043490"/>
          </a:xfrm>
          <a:prstGeom prst="horizontalScroll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b="1" kern="1500" spc="70" dirty="0" smtClean="0">
                <a:solidFill>
                  <a:srgbClr val="008E40"/>
                </a:solidFill>
              </a:rPr>
              <a:t>На бумажном носителе по годовой БО, содержащей сведения, составляющие государственную тайну</a:t>
            </a:r>
            <a:endParaRPr lang="ru-RU" sz="1200" b="1" kern="1500" spc="70" dirty="0">
              <a:solidFill>
                <a:srgbClr val="008E40"/>
              </a:solidFill>
            </a:endParaRPr>
          </a:p>
        </p:txBody>
      </p:sp>
      <p:pic>
        <p:nvPicPr>
          <p:cNvPr id="17408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86150" y="4140200"/>
            <a:ext cx="28575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AutoShape 21"/>
          <p:cNvSpPr>
            <a:spLocks noChangeArrowheads="1"/>
          </p:cNvSpPr>
          <p:nvPr/>
        </p:nvSpPr>
        <p:spPr bwMode="auto">
          <a:xfrm>
            <a:off x="666720" y="3880038"/>
            <a:ext cx="2140340" cy="1250762"/>
          </a:xfrm>
          <a:prstGeom prst="roundRect">
            <a:avLst>
              <a:gd name="adj" fmla="val 39388"/>
            </a:avLst>
          </a:prstGeom>
          <a:gradFill flip="none" rotWithShape="1">
            <a:gsLst>
              <a:gs pos="0">
                <a:srgbClr val="FFC0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86865" tIns="43433" rIns="86865" bIns="43433" anchor="ctr"/>
          <a:lstStyle/>
          <a:p>
            <a:pPr algn="ctr" defTabSz="867355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7535" y="4088883"/>
            <a:ext cx="1935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26 февраля </a:t>
            </a:r>
          </a:p>
          <a:p>
            <a:pPr algn="ctr"/>
            <a:r>
              <a:rPr lang="ru-RU" b="1" dirty="0" smtClean="0"/>
              <a:t>2016 г.</a:t>
            </a:r>
            <a:endParaRPr lang="ru-RU" b="1" dirty="0"/>
          </a:p>
        </p:txBody>
      </p:sp>
      <p:sp>
        <p:nvSpPr>
          <p:cNvPr id="23" name="AutoShape 21"/>
          <p:cNvSpPr>
            <a:spLocks noChangeArrowheads="1"/>
          </p:cNvSpPr>
          <p:nvPr/>
        </p:nvSpPr>
        <p:spPr bwMode="auto">
          <a:xfrm>
            <a:off x="7338265" y="3880037"/>
            <a:ext cx="1968100" cy="1349163"/>
          </a:xfrm>
          <a:prstGeom prst="roundRect">
            <a:avLst>
              <a:gd name="adj" fmla="val 37383"/>
            </a:avLst>
          </a:prstGeom>
          <a:gradFill flip="none" rotWithShape="1">
            <a:gsLst>
              <a:gs pos="0">
                <a:srgbClr val="FFC0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17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lIns="86865" tIns="43433" rIns="86865" bIns="43433" anchor="ctr"/>
          <a:lstStyle/>
          <a:p>
            <a:pPr algn="ctr"/>
            <a:r>
              <a:rPr lang="ru-RU" b="1" dirty="0"/>
              <a:t>14 марта </a:t>
            </a:r>
            <a:endParaRPr lang="ru-RU" b="1" dirty="0" smtClean="0"/>
          </a:p>
          <a:p>
            <a:pPr algn="ctr"/>
            <a:r>
              <a:rPr lang="ru-RU" b="1" dirty="0" smtClean="0"/>
              <a:t>2016 </a:t>
            </a:r>
            <a:r>
              <a:rPr lang="ru-RU" b="1" dirty="0"/>
              <a:t>г.</a:t>
            </a: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 flipH="1">
            <a:off x="1352599" y="3286124"/>
            <a:ext cx="3105344" cy="593913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86" tIns="43443" rIns="86886" bIns="43443"/>
          <a:lstStyle/>
          <a:p>
            <a:endParaRPr lang="ru-RU"/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5538064" y="3286124"/>
            <a:ext cx="2784249" cy="593913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86" tIns="43443" rIns="86886" bIns="43443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92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4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81084" y="1043735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F06A2"/>
                </a:solidFill>
              </a:rPr>
              <a:t>Формирование Справки о наличии имущества и обязательств на забалансовых счетах к Балансу ф. 0503140</a:t>
            </a:r>
            <a:endParaRPr lang="ru-RU" b="1" dirty="0">
              <a:solidFill>
                <a:srgbClr val="2F06A2"/>
              </a:solidFill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R:\22_Отдел отчетности о кассовом исполнении бюджетов\Фигурова\СЛАЙДЫ\ВКС 9-10.09.14\картинки для слайдов\man-with-symbol-04-150x15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412" y="4957298"/>
            <a:ext cx="986653" cy="986653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806509"/>
              </p:ext>
            </p:extLst>
          </p:nvPr>
        </p:nvGraphicFramePr>
        <p:xfrm>
          <a:off x="5134747" y="1802611"/>
          <a:ext cx="4678793" cy="3452194"/>
        </p:xfrm>
        <a:graphic>
          <a:graphicData uri="http://schemas.openxmlformats.org/drawingml/2006/table">
            <a:tbl>
              <a:tblPr/>
              <a:tblGrid>
                <a:gridCol w="683748"/>
                <a:gridCol w="1494479"/>
                <a:gridCol w="478624"/>
                <a:gridCol w="1006087"/>
                <a:gridCol w="1015855"/>
              </a:tblGrid>
              <a:tr h="19201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2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Форма 0503140 с. 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549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СПРАВКА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156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 наличии имущества и обязательств на забалансовых счетах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01.01.2015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7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Номер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забалансового счета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забалансового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счета,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строки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начало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конец отчетного периода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24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15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Невыясненные поступления бюджета прошлых лет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77 186 749,98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49 402 716,92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945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в том числе: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9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2005 год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2 548 177,34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2 794 245,67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9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2006 год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836 305,11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836 305,11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9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 год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727 549,51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727 549,51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9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2008 год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613 481,92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613 481,92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9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2009 год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2 529 760,39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1 771 217,37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9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2010 год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7 627 989,82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3 167 077,23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9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2011 год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2 427 319,21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1 276 279,23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9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2012 год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59 876 166,68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577 271,30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61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2013 год</a:t>
                      </a: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37 639 289,58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06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641458"/>
              </p:ext>
            </p:extLst>
          </p:nvPr>
        </p:nvGraphicFramePr>
        <p:xfrm>
          <a:off x="148226" y="1636542"/>
          <a:ext cx="4821719" cy="3320756"/>
        </p:xfrm>
        <a:graphic>
          <a:graphicData uri="http://schemas.openxmlformats.org/drawingml/2006/table">
            <a:tbl>
              <a:tblPr/>
              <a:tblGrid>
                <a:gridCol w="544286"/>
                <a:gridCol w="470181"/>
                <a:gridCol w="1206119"/>
                <a:gridCol w="500847"/>
                <a:gridCol w="1185674"/>
                <a:gridCol w="914612"/>
              </a:tblGrid>
              <a:tr h="187511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751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Форма 0503140 с. 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38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СПРАВКА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172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 наличии имущества и обязательств на забалансовых счетах </a:t>
                      </a:r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на 01.01.2016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Номер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забалансового счета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забалансового счета,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строки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начало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конец отчетного периода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12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9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Невыясненные поступления бюджета прошлых лет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FF0000"/>
                          </a:solidFill>
                          <a:effectLst/>
                          <a:latin typeface="Arial Narrow"/>
                        </a:rPr>
                        <a:t>49 402 716,92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41 252 921,98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в том числе: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2005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3 177 002,09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3 177 002,09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2006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836 305,11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836 305,11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2007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727 549,51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727 549,51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2008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613 481,92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613 481,92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2009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1 771 217,37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1 739 405,46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2010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3 167 277,23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2 520 886,67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2011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893 322,81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631 515,84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2012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577 271,30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326 539,80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2013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37 639 289,58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1 348 484,34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2014 год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29 331 751,24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751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5" name="Овал 44"/>
          <p:cNvSpPr/>
          <p:nvPr/>
        </p:nvSpPr>
        <p:spPr>
          <a:xfrm>
            <a:off x="3332820" y="3127283"/>
            <a:ext cx="818001" cy="4500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9185920" y="3127283"/>
            <a:ext cx="720080" cy="4306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Line 12"/>
          <p:cNvSpPr>
            <a:spLocks noChangeShapeType="1"/>
          </p:cNvSpPr>
          <p:nvPr/>
        </p:nvSpPr>
        <p:spPr bwMode="auto">
          <a:xfrm flipH="1">
            <a:off x="4157701" y="3443472"/>
            <a:ext cx="5035099" cy="9718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86" tIns="43443" rIns="86886" bIns="43443"/>
          <a:lstStyle/>
          <a:p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1208029" y="5084569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В случае невыполнения данного контрольного соотношения требуются обязательные пояснения в Пояснительной записке ф. 0503160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095926" y="3234608"/>
            <a:ext cx="9144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240360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5</a:t>
            </a:fld>
            <a:endParaRPr lang="ru-RU" dirty="0"/>
          </a:p>
        </p:txBody>
      </p:sp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497505" y="8413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0" name="Содержимое 9" descr="Копия Безымянный.bmp"/>
          <p:cNvPicPr>
            <a:picLocks noGrp="1" noChangeAspect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272480" y="1298002"/>
            <a:ext cx="6180953" cy="5276115"/>
          </a:xfr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6978224" y="1943835"/>
            <a:ext cx="2484863" cy="4365485"/>
          </a:xfrm>
          <a:prstGeom prst="wedgeRoundRectCallout">
            <a:avLst>
              <a:gd name="adj1" fmla="val -63168"/>
              <a:gd name="adj2" fmla="val 23940"/>
              <a:gd name="adj3" fmla="val 16667"/>
            </a:avLst>
          </a:prstGeom>
          <a:gradFill>
            <a:gsLst>
              <a:gs pos="0">
                <a:srgbClr val="DDEBCF"/>
              </a:gs>
              <a:gs pos="7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В случае  «формального» нарушения  норматива  распределения в федеральный бюджет, в разделе 4 указывается  причина: </a:t>
            </a:r>
            <a:r>
              <a:rPr lang="ru-RU" sz="1600" b="1" i="1" dirty="0" smtClean="0">
                <a:solidFill>
                  <a:schemeClr val="tx1"/>
                </a:solidFill>
              </a:rPr>
              <a:t>«отклонение фактического норматива отчислений от законодательно установленного обусловлено округлением» 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endParaRPr lang="ru-RU" sz="1600" i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7465" y="4857760"/>
            <a:ext cx="6500858" cy="571504"/>
          </a:xfrm>
          <a:prstGeom prst="roundRect">
            <a:avLst>
              <a:gd name="adj" fmla="val 10034"/>
            </a:avLst>
          </a:prstGeom>
          <a:noFill/>
          <a:ln>
            <a:solidFill>
              <a:srgbClr val="270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97505" y="928670"/>
            <a:ext cx="9241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Отдельные вопросы формирования Пояснительной записки (ф. 0503160)</a:t>
            </a:r>
            <a:endParaRPr lang="ru-RU" b="1" dirty="0">
              <a:solidFill>
                <a:srgbClr val="2F06A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390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C800-16B7-417B-8F32-F79C3A46CE0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Номер слайда 3"/>
          <p:cNvSpPr txBox="1">
            <a:spLocks/>
          </p:cNvSpPr>
          <p:nvPr/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261CBB9-A0C1-4C2D-A808-133F7F9F2C55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7505" y="8413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97505" y="964198"/>
            <a:ext cx="8775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Особенности сверки данных Справки (ф. 0521441) и Отчета (ф. 0503124), Отчета (ф. 0503153)</a:t>
            </a:r>
            <a:endParaRPr lang="ru-RU" sz="1600" b="1" dirty="0">
              <a:solidFill>
                <a:srgbClr val="2F06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" t="21026" r="42292" b="12592"/>
          <a:stretch/>
        </p:blipFill>
        <p:spPr bwMode="auto">
          <a:xfrm>
            <a:off x="5495320" y="1698094"/>
            <a:ext cx="4048853" cy="2722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" t="21080" r="45103" b="22623"/>
          <a:stretch/>
        </p:blipFill>
        <p:spPr bwMode="auto">
          <a:xfrm>
            <a:off x="227475" y="1698094"/>
            <a:ext cx="4550234" cy="272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Овал 19"/>
          <p:cNvSpPr/>
          <p:nvPr/>
        </p:nvSpPr>
        <p:spPr>
          <a:xfrm>
            <a:off x="2220128" y="4239090"/>
            <a:ext cx="212592" cy="1819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843722" y="3429000"/>
            <a:ext cx="259628" cy="1634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ьная выноска 26"/>
          <p:cNvSpPr/>
          <p:nvPr/>
        </p:nvSpPr>
        <p:spPr>
          <a:xfrm>
            <a:off x="292806" y="1662648"/>
            <a:ext cx="1687687" cy="1393796"/>
          </a:xfrm>
          <a:prstGeom prst="wedgeEllipseCallout">
            <a:avLst>
              <a:gd name="adj1" fmla="val 66304"/>
              <a:gd name="adj2" fmla="val 129192"/>
            </a:avLst>
          </a:prstGeom>
          <a:solidFill>
            <a:srgbClr val="00B0F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КБК без подвида</a:t>
            </a:r>
            <a:endParaRPr lang="ru-RU" sz="1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5268035" y="1493785"/>
            <a:ext cx="1687687" cy="1393796"/>
          </a:xfrm>
          <a:prstGeom prst="wedgeEllipseCallout">
            <a:avLst>
              <a:gd name="adj1" fmla="val 104715"/>
              <a:gd name="adj2" fmla="val 87577"/>
            </a:avLst>
          </a:prstGeom>
          <a:solidFill>
            <a:srgbClr val="00B0F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КБК с подвидом</a:t>
            </a:r>
            <a:endParaRPr lang="ru-RU" sz="1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7475" y="4959170"/>
            <a:ext cx="93449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В случае невыполнения контрольного соотношения требуются пояснения в Пояснительной записке ф. 0503160 – «отклонение между показателями Справки (ф. 0521441) и Отчета (ф. 0503124), Отчета (ф. 0503153) по </a:t>
            </a:r>
            <a:r>
              <a:rPr lang="ru-RU" sz="1400" b="1" i="1" dirty="0"/>
              <a:t>КБК </a:t>
            </a:r>
            <a:r>
              <a:rPr lang="ru-RU" sz="1400" b="1" i="1" dirty="0" smtClean="0"/>
              <a:t>…….. обусловлено распределением нормативов поступлений по подвидам доходов»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2702750" y="4239090"/>
            <a:ext cx="495055" cy="1819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962719" y="3419737"/>
            <a:ext cx="805816" cy="10627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3197805" y="3789040"/>
            <a:ext cx="1579904" cy="541040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31" idx="2"/>
          </p:cNvCxnSpPr>
          <p:nvPr/>
        </p:nvCxnSpPr>
        <p:spPr>
          <a:xfrm flipH="1" flipV="1">
            <a:off x="5448055" y="3789040"/>
            <a:ext cx="3514664" cy="162068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Не равно 32"/>
          <p:cNvSpPr/>
          <p:nvPr/>
        </p:nvSpPr>
        <p:spPr>
          <a:xfrm>
            <a:off x="4777710" y="3592454"/>
            <a:ext cx="670346" cy="467106"/>
          </a:xfrm>
          <a:prstGeom prst="mathNotEqual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6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42030" y="150466"/>
            <a:ext cx="7168977" cy="334861"/>
          </a:xfrm>
        </p:spPr>
        <p:txBody>
          <a:bodyPr/>
          <a:lstStyle/>
          <a:p>
            <a:r>
              <a:rPr lang="ru-RU" sz="2100" b="1">
                <a:solidFill>
                  <a:srgbClr val="000066"/>
                </a:solidFill>
              </a:rPr>
              <a:t>Межрегиональное операционное УФК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7645" y="908050"/>
            <a:ext cx="7852586" cy="31570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900" b="1" dirty="0" smtClean="0">
                <a:latin typeface="Times New Roman" pitchFamily="18" charset="0"/>
              </a:rPr>
              <a:t>Состав оперативной отчетности</a:t>
            </a:r>
            <a:endParaRPr lang="ru-RU" sz="1900" b="1" dirty="0">
              <a:latin typeface="Times New Roman" pitchFamily="18" charset="0"/>
            </a:endParaRPr>
          </a:p>
        </p:txBody>
      </p:sp>
      <p:sp>
        <p:nvSpPr>
          <p:cNvPr id="186373" name="AutoShape 5"/>
          <p:cNvSpPr>
            <a:spLocks noChangeArrowheads="1"/>
          </p:cNvSpPr>
          <p:nvPr/>
        </p:nvSpPr>
        <p:spPr bwMode="auto">
          <a:xfrm>
            <a:off x="102649" y="1313765"/>
            <a:ext cx="4502477" cy="388990"/>
          </a:xfrm>
          <a:prstGeom prst="roundRect">
            <a:avLst>
              <a:gd name="adj" fmla="val 16667"/>
            </a:avLst>
          </a:prstGeom>
          <a:solidFill>
            <a:srgbClr val="FEF6DA"/>
          </a:solidFill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65" tIns="43433" rIns="86865" bIns="43433" anchor="ctr"/>
          <a:lstStyle/>
          <a:p>
            <a:pPr algn="ctr" defTabSz="867355"/>
            <a:r>
              <a:rPr lang="ru-RU" sz="1300" b="1" dirty="0" smtClean="0">
                <a:solidFill>
                  <a:srgbClr val="FF0000"/>
                </a:solidFill>
              </a:rPr>
              <a:t>Оперативная отчетность, предоставляемая в 2015 г. 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186375" name="AutoShape 7"/>
          <p:cNvSpPr>
            <a:spLocks noChangeArrowheads="1"/>
          </p:cNvSpPr>
          <p:nvPr/>
        </p:nvSpPr>
        <p:spPr bwMode="auto">
          <a:xfrm>
            <a:off x="119594" y="1988839"/>
            <a:ext cx="4433516" cy="4256157"/>
          </a:xfrm>
          <a:prstGeom prst="roundRect">
            <a:avLst>
              <a:gd name="adj" fmla="val 9502"/>
            </a:avLst>
          </a:prstGeom>
          <a:solidFill>
            <a:srgbClr val="FEF6DA"/>
          </a:solidFill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65" tIns="43433" rIns="86865" bIns="43433" anchor="ctr"/>
          <a:lstStyle/>
          <a:p>
            <a:pPr defTabSz="867355"/>
            <a:endParaRPr lang="ru-RU" sz="1200" b="1" dirty="0" smtClean="0"/>
          </a:p>
          <a:p>
            <a:pPr defTabSz="867355"/>
            <a:endParaRPr lang="ru-RU" sz="1200" b="1" dirty="0" smtClean="0"/>
          </a:p>
          <a:p>
            <a:pPr defTabSz="867355"/>
            <a:r>
              <a:rPr lang="ru-RU" sz="1200" b="1" dirty="0" smtClean="0"/>
              <a:t>1</a:t>
            </a:r>
            <a:r>
              <a:rPr lang="ru-RU" sz="1200" dirty="0" smtClean="0"/>
              <a:t>.«Отчет </a:t>
            </a:r>
            <a:r>
              <a:rPr lang="ru-RU" sz="1200" dirty="0"/>
              <a:t>о поступлениях </a:t>
            </a:r>
            <a:r>
              <a:rPr lang="ru-RU" sz="1200" dirty="0" smtClean="0"/>
              <a:t>в </a:t>
            </a:r>
            <a:r>
              <a:rPr lang="ru-RU" sz="1200" dirty="0"/>
              <a:t>федеральный бюджет» </a:t>
            </a:r>
          </a:p>
          <a:p>
            <a:pPr defTabSz="867355"/>
            <a:r>
              <a:rPr lang="ru-RU" sz="1200" b="1" dirty="0"/>
              <a:t>код формы 0521432</a:t>
            </a:r>
          </a:p>
          <a:p>
            <a:pPr defTabSz="867355"/>
            <a:r>
              <a:rPr lang="ru-RU" sz="1200" b="1" dirty="0" smtClean="0"/>
              <a:t>2</a:t>
            </a:r>
            <a:r>
              <a:rPr lang="ru-RU" sz="1200" dirty="0" smtClean="0"/>
              <a:t>.«Отчет </a:t>
            </a:r>
            <a:r>
              <a:rPr lang="ru-RU" sz="1200" dirty="0"/>
              <a:t>о кассовых выбытиях средств </a:t>
            </a:r>
          </a:p>
          <a:p>
            <a:pPr defTabSz="867355"/>
            <a:r>
              <a:rPr lang="ru-RU" sz="1200" dirty="0"/>
              <a:t>федерального бюджета и кассовых операциях </a:t>
            </a:r>
          </a:p>
          <a:p>
            <a:pPr defTabSz="867355"/>
            <a:r>
              <a:rPr lang="ru-RU" sz="1200" dirty="0"/>
              <a:t>по погашению источников финансирования дефицита </a:t>
            </a:r>
          </a:p>
          <a:p>
            <a:pPr defTabSz="867355"/>
            <a:r>
              <a:rPr lang="ru-RU" sz="1200" dirty="0"/>
              <a:t>федерального бюджета» </a:t>
            </a:r>
            <a:r>
              <a:rPr lang="ru-RU" sz="1200" b="1" dirty="0"/>
              <a:t>код формы </a:t>
            </a:r>
            <a:r>
              <a:rPr lang="ru-RU" sz="1200" b="1" dirty="0" smtClean="0"/>
              <a:t>0521469</a:t>
            </a:r>
            <a:r>
              <a:rPr lang="ru-RU" sz="1200" dirty="0"/>
              <a:t> </a:t>
            </a:r>
            <a:endParaRPr lang="ru-RU" sz="1200" dirty="0" smtClean="0"/>
          </a:p>
          <a:p>
            <a:pPr defTabSz="867355"/>
            <a:r>
              <a:rPr lang="ru-RU" sz="1200" b="1" dirty="0" smtClean="0"/>
              <a:t>3</a:t>
            </a:r>
            <a:r>
              <a:rPr lang="ru-RU" sz="1200" dirty="0" smtClean="0"/>
              <a:t>.«Отчет </a:t>
            </a:r>
            <a:r>
              <a:rPr lang="ru-RU" sz="1200" dirty="0"/>
              <a:t>об остатках средств на счетах, </a:t>
            </a:r>
          </a:p>
          <a:p>
            <a:pPr defTabSz="867355"/>
            <a:r>
              <a:rPr lang="ru-RU" sz="1200" dirty="0"/>
              <a:t>открытых органам Федерального казначейства </a:t>
            </a:r>
          </a:p>
          <a:p>
            <a:pPr defTabSz="867355"/>
            <a:r>
              <a:rPr lang="ru-RU" sz="1200" dirty="0"/>
              <a:t>в учреждениях Банка России и кредитных </a:t>
            </a:r>
          </a:p>
          <a:p>
            <a:pPr defTabSz="867355"/>
            <a:r>
              <a:rPr lang="ru-RU" sz="1200" dirty="0"/>
              <a:t>организациях» </a:t>
            </a:r>
            <a:r>
              <a:rPr lang="ru-RU" sz="1200" b="1" dirty="0"/>
              <a:t>код формы </a:t>
            </a:r>
            <a:r>
              <a:rPr lang="ru-RU" sz="1200" b="1" dirty="0" smtClean="0"/>
              <a:t>0521458</a:t>
            </a:r>
          </a:p>
          <a:p>
            <a:pPr defTabSz="867355"/>
            <a:r>
              <a:rPr lang="ru-RU" sz="1200" b="1" dirty="0" smtClean="0"/>
              <a:t>4</a:t>
            </a:r>
            <a:r>
              <a:rPr lang="ru-RU" sz="1200" dirty="0" smtClean="0"/>
              <a:t>.«Справка </a:t>
            </a:r>
            <a:r>
              <a:rPr lang="ru-RU" sz="1200" dirty="0"/>
              <a:t>о перечислении средств из федерального </a:t>
            </a:r>
          </a:p>
          <a:p>
            <a:pPr defTabSz="867355"/>
            <a:r>
              <a:rPr lang="ru-RU" sz="1200" dirty="0"/>
              <a:t>бюджета по коду КОСГУ 251 «Перечисления другим </a:t>
            </a:r>
          </a:p>
          <a:p>
            <a:pPr defTabSz="867355"/>
            <a:r>
              <a:rPr lang="ru-RU" sz="1200" dirty="0"/>
              <a:t>бюджетам бюджетной системы Российской </a:t>
            </a:r>
          </a:p>
          <a:p>
            <a:pPr defTabSz="867355"/>
            <a:r>
              <a:rPr lang="ru-RU" sz="1200" dirty="0"/>
              <a:t>Федерации» субъектам Российской Федерации» </a:t>
            </a:r>
          </a:p>
          <a:p>
            <a:pPr defTabSz="867355"/>
            <a:r>
              <a:rPr lang="ru-RU" sz="1200" b="1" dirty="0"/>
              <a:t>код формы </a:t>
            </a:r>
            <a:r>
              <a:rPr lang="ru-RU" sz="1200" b="1" dirty="0" smtClean="0"/>
              <a:t>0521462</a:t>
            </a:r>
          </a:p>
          <a:p>
            <a:pPr defTabSz="867355"/>
            <a:r>
              <a:rPr lang="ru-RU" sz="1200" b="1" dirty="0" smtClean="0"/>
              <a:t>5.</a:t>
            </a:r>
            <a:r>
              <a:rPr lang="ru-RU" sz="1200" dirty="0" smtClean="0"/>
              <a:t>«Справка </a:t>
            </a:r>
            <a:r>
              <a:rPr lang="ru-RU" sz="1200" dirty="0"/>
              <a:t>о перечислении сумм страховых </a:t>
            </a:r>
          </a:p>
          <a:p>
            <a:pPr defTabSz="867355"/>
            <a:r>
              <a:rPr lang="ru-RU" sz="1200" dirty="0"/>
              <a:t>взносов и задолженности по единому социальному </a:t>
            </a:r>
          </a:p>
          <a:p>
            <a:pPr defTabSz="867355"/>
            <a:r>
              <a:rPr lang="ru-RU" sz="1200" dirty="0"/>
              <a:t>налогу в доход федерального бюджета </a:t>
            </a:r>
          </a:p>
          <a:p>
            <a:pPr defTabSz="867355"/>
            <a:r>
              <a:rPr lang="ru-RU" sz="1200" dirty="0"/>
              <a:t>и бюджеты государственных внебюджетных фондов» </a:t>
            </a:r>
          </a:p>
          <a:p>
            <a:pPr defTabSz="867355"/>
            <a:r>
              <a:rPr lang="ru-RU" sz="1200" b="1" dirty="0"/>
              <a:t>код формы </a:t>
            </a:r>
            <a:r>
              <a:rPr lang="ru-RU" sz="1200" b="1" dirty="0" smtClean="0"/>
              <a:t>0521436</a:t>
            </a:r>
          </a:p>
          <a:p>
            <a:pPr defTabSz="867355"/>
            <a:r>
              <a:rPr lang="ru-RU" sz="1200" b="1" dirty="0" smtClean="0"/>
              <a:t>6</a:t>
            </a:r>
            <a:r>
              <a:rPr lang="ru-RU" sz="1200" dirty="0" smtClean="0"/>
              <a:t>.«Отчет об операциях по счетам Главной книги» </a:t>
            </a:r>
          </a:p>
          <a:p>
            <a:pPr defTabSz="867355"/>
            <a:r>
              <a:rPr lang="ru-RU" sz="1200" b="1" dirty="0" smtClean="0"/>
              <a:t>код формы 0531981</a:t>
            </a:r>
            <a:endParaRPr lang="ru-RU" sz="1200" b="1" dirty="0"/>
          </a:p>
          <a:p>
            <a:pPr defTabSz="867355"/>
            <a:endParaRPr lang="ru-RU" sz="1200" b="1" dirty="0"/>
          </a:p>
          <a:p>
            <a:pPr defTabSz="867355"/>
            <a:endParaRPr lang="ru-RU" sz="1200" b="1" dirty="0"/>
          </a:p>
        </p:txBody>
      </p:sp>
      <p:sp>
        <p:nvSpPr>
          <p:cNvPr id="186379" name="AutoShape 11"/>
          <p:cNvSpPr>
            <a:spLocks noChangeArrowheads="1"/>
          </p:cNvSpPr>
          <p:nvPr/>
        </p:nvSpPr>
        <p:spPr bwMode="auto">
          <a:xfrm>
            <a:off x="5204980" y="2078850"/>
            <a:ext cx="4477315" cy="2499343"/>
          </a:xfrm>
          <a:prstGeom prst="roundRect">
            <a:avLst>
              <a:gd name="adj" fmla="val 8953"/>
            </a:avLst>
          </a:prstGeom>
          <a:solidFill>
            <a:srgbClr val="FEF6DA"/>
          </a:solidFill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65" tIns="43433" rIns="86865" bIns="43433" anchor="ctr"/>
          <a:lstStyle/>
          <a:p>
            <a:pPr defTabSz="867355"/>
            <a:r>
              <a:rPr lang="ru-RU" sz="1200" b="1" dirty="0" smtClean="0"/>
              <a:t>1</a:t>
            </a:r>
            <a:r>
              <a:rPr lang="ru-RU" sz="1200" dirty="0" smtClean="0"/>
              <a:t>.«</a:t>
            </a:r>
            <a:r>
              <a:rPr lang="ru-RU" sz="1200" dirty="0"/>
              <a:t>Отчет об остатках средств на счетах, </a:t>
            </a:r>
          </a:p>
          <a:p>
            <a:pPr defTabSz="867355"/>
            <a:r>
              <a:rPr lang="ru-RU" sz="1200" dirty="0"/>
              <a:t>открытых органам Федерального казначейства </a:t>
            </a:r>
          </a:p>
          <a:p>
            <a:pPr defTabSz="867355"/>
            <a:r>
              <a:rPr lang="ru-RU" sz="1200" dirty="0"/>
              <a:t>в учреждениях Банка России и кредитных </a:t>
            </a:r>
          </a:p>
          <a:p>
            <a:pPr defTabSz="867355"/>
            <a:r>
              <a:rPr lang="ru-RU" sz="1200" dirty="0"/>
              <a:t>организациях» </a:t>
            </a:r>
            <a:r>
              <a:rPr lang="ru-RU" sz="1200" b="1" dirty="0"/>
              <a:t>код формы 0521458</a:t>
            </a:r>
          </a:p>
          <a:p>
            <a:pPr defTabSz="867355"/>
            <a:r>
              <a:rPr lang="ru-RU" sz="1200" b="1" dirty="0" smtClean="0"/>
              <a:t>2</a:t>
            </a:r>
            <a:r>
              <a:rPr lang="ru-RU" sz="1200" dirty="0" smtClean="0"/>
              <a:t>.«</a:t>
            </a:r>
            <a:r>
              <a:rPr lang="ru-RU" sz="1200" dirty="0"/>
              <a:t>Справка о перечислении </a:t>
            </a:r>
            <a:r>
              <a:rPr lang="ru-RU" sz="1200" dirty="0" smtClean="0"/>
              <a:t>межбюджетных трансфертов</a:t>
            </a:r>
          </a:p>
          <a:p>
            <a:pPr defTabSz="867355"/>
            <a:r>
              <a:rPr lang="ru-RU" sz="1200" dirty="0"/>
              <a:t>и</a:t>
            </a:r>
            <a:r>
              <a:rPr lang="ru-RU" sz="1200" dirty="0" smtClean="0"/>
              <a:t>з федерального бюджета в бюджеты </a:t>
            </a:r>
            <a:r>
              <a:rPr lang="ru-RU" sz="1200" dirty="0"/>
              <a:t>бюджетной системы </a:t>
            </a:r>
            <a:endParaRPr lang="ru-RU" sz="1200" dirty="0" smtClean="0"/>
          </a:p>
          <a:p>
            <a:pPr defTabSz="867355"/>
            <a:r>
              <a:rPr lang="ru-RU" sz="1200" dirty="0" smtClean="0"/>
              <a:t>Российской Федерации» </a:t>
            </a:r>
            <a:r>
              <a:rPr lang="ru-RU" sz="1200" b="1" dirty="0" smtClean="0"/>
              <a:t>код формы 0521462</a:t>
            </a:r>
          </a:p>
          <a:p>
            <a:pPr defTabSz="867355"/>
            <a:r>
              <a:rPr lang="ru-RU" sz="1200" b="1" dirty="0" smtClean="0"/>
              <a:t>3.</a:t>
            </a:r>
            <a:r>
              <a:rPr lang="ru-RU" sz="1200" dirty="0" smtClean="0"/>
              <a:t>«</a:t>
            </a:r>
            <a:r>
              <a:rPr lang="ru-RU" sz="1200" dirty="0"/>
              <a:t>Отчет об операциях по счетам Главной книги» </a:t>
            </a:r>
          </a:p>
          <a:p>
            <a:pPr defTabSz="867355"/>
            <a:r>
              <a:rPr lang="ru-RU" sz="1200" b="1" dirty="0"/>
              <a:t>код формы 0531981</a:t>
            </a:r>
          </a:p>
          <a:p>
            <a:pPr defTabSz="867355"/>
            <a:endParaRPr lang="ru-RU" sz="1200" b="1" dirty="0"/>
          </a:p>
        </p:txBody>
      </p:sp>
      <p:sp>
        <p:nvSpPr>
          <p:cNvPr id="2" name="Line 12"/>
          <p:cNvSpPr>
            <a:spLocks noChangeShapeType="1"/>
          </p:cNvSpPr>
          <p:nvPr/>
        </p:nvSpPr>
        <p:spPr bwMode="auto">
          <a:xfrm>
            <a:off x="2343465" y="1702754"/>
            <a:ext cx="10421" cy="286085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86" tIns="43443" rIns="86886" bIns="43443"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7484911" y="1702754"/>
            <a:ext cx="0" cy="421099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86" tIns="43443" rIns="86886" bIns="43443"/>
          <a:lstStyle/>
          <a:p>
            <a:endParaRPr lang="ru-RU"/>
          </a:p>
        </p:txBody>
      </p:sp>
      <p:sp>
        <p:nvSpPr>
          <p:cNvPr id="186393" name="AutoShape 25"/>
          <p:cNvSpPr>
            <a:spLocks noChangeArrowheads="1"/>
          </p:cNvSpPr>
          <p:nvPr/>
        </p:nvSpPr>
        <p:spPr bwMode="auto">
          <a:xfrm>
            <a:off x="5201209" y="1313765"/>
            <a:ext cx="4481085" cy="388990"/>
          </a:xfrm>
          <a:prstGeom prst="roundRect">
            <a:avLst>
              <a:gd name="adj" fmla="val 16667"/>
            </a:avLst>
          </a:prstGeom>
          <a:solidFill>
            <a:srgbClr val="FEF6DA"/>
          </a:solidFill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865" tIns="43433" rIns="86865" bIns="43433" anchor="ctr"/>
          <a:lstStyle/>
          <a:p>
            <a:pPr algn="ctr" defTabSz="867355"/>
            <a:r>
              <a:rPr lang="ru-RU" sz="1300" b="1" dirty="0">
                <a:solidFill>
                  <a:srgbClr val="FF0000"/>
                </a:solidFill>
              </a:rPr>
              <a:t>Оперативная отчетность, предоставляемая в </a:t>
            </a:r>
            <a:r>
              <a:rPr lang="ru-RU" sz="1300" b="1" dirty="0" smtClean="0">
                <a:solidFill>
                  <a:srgbClr val="FF0000"/>
                </a:solidFill>
              </a:rPr>
              <a:t>2016 г.</a:t>
            </a:r>
            <a:endParaRPr lang="ru-RU" sz="1300" b="1" dirty="0">
              <a:solidFill>
                <a:srgbClr val="FF0000"/>
              </a:solidFill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0" y="1270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1237949" y="192415"/>
            <a:ext cx="72906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66"/>
                </a:solidFill>
              </a:rPr>
              <a:t>Межрегиональное операционное УФК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Номер слайда 3"/>
          <p:cNvSpPr txBox="1">
            <a:spLocks/>
          </p:cNvSpPr>
          <p:nvPr/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261CBB9-A0C1-4C2D-A808-133F7F9F2C55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2264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8</a:t>
            </a:fld>
            <a:endParaRPr lang="ru-RU"/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40" y="998731"/>
            <a:ext cx="8010890" cy="5554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552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9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182470" y="968531"/>
            <a:ext cx="9565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dirty="0" smtClean="0">
                <a:solidFill>
                  <a:srgbClr val="2F06A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Внутренний регламент выдачи файлов от Отдела режима секретности и безопасности информации, направленных ТОФК по закрытым каналам связи,</a:t>
            </a:r>
            <a:r>
              <a:rPr lang="ru-RU" b="1" dirty="0" smtClean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для загрузки в </a:t>
            </a:r>
            <a:r>
              <a:rPr lang="ru-RU" b="1" dirty="0" smtClean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АСФК МОУ ФК (закрытый контур)</a:t>
            </a:r>
            <a:endParaRPr lang="ru-RU" b="1" dirty="0">
              <a:solidFill>
                <a:srgbClr val="2F06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0383" y="2168860"/>
            <a:ext cx="9367330" cy="3323987"/>
          </a:xfrm>
          <a:prstGeom prst="rect">
            <a:avLst/>
          </a:prstGeom>
          <a:gradFill>
            <a:gsLst>
              <a:gs pos="0">
                <a:srgbClr val="DDEBCF"/>
              </a:gs>
              <a:gs pos="63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b="1" i="1" dirty="0" smtClean="0"/>
              <a:t>10.00 час. – файлы, поступившие в МОУ ФК с </a:t>
            </a:r>
            <a:r>
              <a:rPr lang="ru-RU" b="1" i="1" dirty="0" smtClean="0"/>
              <a:t>17.30 </a:t>
            </a:r>
            <a:r>
              <a:rPr lang="ru-RU" b="1" i="1" dirty="0" smtClean="0"/>
              <a:t>час. предыдущего дня до 10.00 час. текущего дня</a:t>
            </a:r>
            <a:r>
              <a:rPr lang="ru-RU" altLang="ru-RU" b="1" i="1" dirty="0" smtClean="0">
                <a:solidFill>
                  <a:prstClr val="black"/>
                </a:solidFill>
                <a:latin typeface="Arial" pitchFamily="34" charset="0"/>
              </a:rPr>
              <a:t>;</a:t>
            </a:r>
            <a:endParaRPr lang="ru-RU" altLang="ru-RU" b="1" i="1" dirty="0">
              <a:solidFill>
                <a:prstClr val="black"/>
              </a:solidFill>
              <a:latin typeface="Arial" pitchFamily="34" charset="0"/>
            </a:endParaRPr>
          </a:p>
          <a:p>
            <a:endParaRPr lang="ru-RU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/>
              <a:t>14.30 час. – файлы, поступившие в МОУ ФК с 10.00 час. текущего дня до 14.30 час. </a:t>
            </a:r>
            <a:r>
              <a:rPr lang="ru-RU" b="1" i="1" dirty="0"/>
              <a:t>т</a:t>
            </a:r>
            <a:r>
              <a:rPr lang="ru-RU" b="1" i="1" dirty="0" smtClean="0"/>
              <a:t>екущего дня;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i="1" dirty="0" smtClean="0"/>
              <a:t>17.30 час. – файлы, поступившие в МОУ ФК с 14.30 час. текущего дня до </a:t>
            </a:r>
            <a:r>
              <a:rPr lang="ru-RU" b="1" i="1" dirty="0" smtClean="0"/>
              <a:t>17.30 </a:t>
            </a:r>
            <a:r>
              <a:rPr lang="ru-RU" b="1" i="1" dirty="0" smtClean="0"/>
              <a:t>час. текущего дня.  </a:t>
            </a:r>
          </a:p>
          <a:p>
            <a:r>
              <a:rPr lang="ru-RU" b="1" i="1" dirty="0" smtClean="0"/>
              <a:t>          </a:t>
            </a:r>
          </a:p>
          <a:p>
            <a:r>
              <a:rPr lang="ru-RU" sz="2400" b="1" i="1" dirty="0" smtClean="0"/>
              <a:t>          Отметка на шифротелеграмме является подтверждением срока представления отчетности.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00" y="4574597"/>
            <a:ext cx="666222" cy="49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03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7302</TotalTime>
  <Words>988</Words>
  <Application>Microsoft Office PowerPoint</Application>
  <PresentationFormat>Лист A4 (210x297 мм)</PresentationFormat>
  <Paragraphs>305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Презентация PowerPoint</vt:lpstr>
      <vt:lpstr>Презентация PowerPoint</vt:lpstr>
      <vt:lpstr>Сроки представления годовой бюджетной отчетности ТОФК в МОУ ФК </vt:lpstr>
      <vt:lpstr>Презентация PowerPoint</vt:lpstr>
      <vt:lpstr>Презентация PowerPoint</vt:lpstr>
      <vt:lpstr>Презентация PowerPoint</vt:lpstr>
      <vt:lpstr>Межрегиональное операционное УФК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fk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доведения бюджетных данных Межрегионального операционного управления Федерального казначейства</dc:title>
  <dc:creator>2456</dc:creator>
  <cp:lastModifiedBy>Иванов Игорь Викторович</cp:lastModifiedBy>
  <cp:revision>619</cp:revision>
  <cp:lastPrinted>2016-02-02T13:25:14Z</cp:lastPrinted>
  <dcterms:created xsi:type="dcterms:W3CDTF">2012-11-08T08:55:19Z</dcterms:created>
  <dcterms:modified xsi:type="dcterms:W3CDTF">2016-02-04T06:05:57Z</dcterms:modified>
</cp:coreProperties>
</file>