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2"/>
  </p:notesMasterIdLst>
  <p:handoutMasterIdLst>
    <p:handoutMasterId r:id="rId33"/>
  </p:handoutMasterIdLst>
  <p:sldIdLst>
    <p:sldId id="459" r:id="rId2"/>
    <p:sldId id="293" r:id="rId3"/>
    <p:sldId id="480" r:id="rId4"/>
    <p:sldId id="400" r:id="rId5"/>
    <p:sldId id="401" r:id="rId6"/>
    <p:sldId id="404" r:id="rId7"/>
    <p:sldId id="405" r:id="rId8"/>
    <p:sldId id="406" r:id="rId9"/>
    <p:sldId id="408" r:id="rId10"/>
    <p:sldId id="409" r:id="rId11"/>
    <p:sldId id="410" r:id="rId12"/>
    <p:sldId id="464" r:id="rId13"/>
    <p:sldId id="412" r:id="rId14"/>
    <p:sldId id="272" r:id="rId15"/>
    <p:sldId id="466" r:id="rId16"/>
    <p:sldId id="277" r:id="rId17"/>
    <p:sldId id="487" r:id="rId18"/>
    <p:sldId id="488" r:id="rId19"/>
    <p:sldId id="467" r:id="rId20"/>
    <p:sldId id="484" r:id="rId21"/>
    <p:sldId id="483" r:id="rId22"/>
    <p:sldId id="481" r:id="rId23"/>
    <p:sldId id="424" r:id="rId24"/>
    <p:sldId id="455" r:id="rId25"/>
    <p:sldId id="437" r:id="rId26"/>
    <p:sldId id="468" r:id="rId27"/>
    <p:sldId id="470" r:id="rId28"/>
    <p:sldId id="485" r:id="rId29"/>
    <p:sldId id="486" r:id="rId30"/>
    <p:sldId id="462" r:id="rId3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DE2"/>
    <a:srgbClr val="459B15"/>
    <a:srgbClr val="2D3769"/>
    <a:srgbClr val="CCFF99"/>
    <a:srgbClr val="43713F"/>
    <a:srgbClr val="AFFCA2"/>
    <a:srgbClr val="A3D1E5"/>
    <a:srgbClr val="8FC6DF"/>
    <a:srgbClr val="005696"/>
    <a:srgbClr val="E5A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49" autoAdjust="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-2970" y="-10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6EC83-2AE6-45A6-90D8-CD423EA02FB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832F21-93D9-4B2B-9F29-36E4A929E2E1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  <a:cs typeface="Times New Roman" pitchFamily="18" charset="0"/>
            </a:rPr>
            <a:t>Прокуратура Самарской области</a:t>
          </a:r>
          <a:endParaRPr lang="ru-RU" b="1" dirty="0">
            <a:latin typeface="Arial Narrow" pitchFamily="34" charset="0"/>
            <a:cs typeface="Times New Roman" pitchFamily="18" charset="0"/>
          </a:endParaRPr>
        </a:p>
      </dgm:t>
    </dgm:pt>
    <dgm:pt modelId="{134B561C-E987-4775-B796-AF3F5D240858}" type="parTrans" cxnId="{336E173F-70D2-4461-B70C-2E5821EA6767}">
      <dgm:prSet/>
      <dgm:spPr/>
      <dgm:t>
        <a:bodyPr/>
        <a:lstStyle/>
        <a:p>
          <a:endParaRPr lang="ru-RU"/>
        </a:p>
      </dgm:t>
    </dgm:pt>
    <dgm:pt modelId="{4E4D7BE7-9701-4176-8B79-25C719F01847}" type="sibTrans" cxnId="{336E173F-70D2-4461-B70C-2E5821EA6767}">
      <dgm:prSet/>
      <dgm:spPr/>
      <dgm:t>
        <a:bodyPr/>
        <a:lstStyle/>
        <a:p>
          <a:endParaRPr lang="ru-RU"/>
        </a:p>
      </dgm:t>
    </dgm:pt>
    <dgm:pt modelId="{81ADCF63-6B38-456C-A530-70ACA955C1D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latin typeface="Arial Narrow" pitchFamily="34" charset="0"/>
              <a:cs typeface="Times New Roman" pitchFamily="18" charset="0"/>
            </a:rPr>
            <a:t>ГУ МВД РФ по Самарской области</a:t>
          </a:r>
          <a:endParaRPr lang="ru-RU" b="1" dirty="0">
            <a:latin typeface="Arial Narrow" pitchFamily="34" charset="0"/>
            <a:cs typeface="Times New Roman" pitchFamily="18" charset="0"/>
          </a:endParaRPr>
        </a:p>
      </dgm:t>
    </dgm:pt>
    <dgm:pt modelId="{5F55DB59-F443-49B3-A07C-960B05431922}" type="parTrans" cxnId="{7D8F8AA6-1367-4668-94A3-A563D889A4DD}">
      <dgm:prSet/>
      <dgm:spPr/>
      <dgm:t>
        <a:bodyPr/>
        <a:lstStyle/>
        <a:p>
          <a:endParaRPr lang="ru-RU"/>
        </a:p>
      </dgm:t>
    </dgm:pt>
    <dgm:pt modelId="{22F33ED4-354F-4843-AC38-624BEC623EC0}" type="sibTrans" cxnId="{7D8F8AA6-1367-4668-94A3-A563D889A4DD}">
      <dgm:prSet/>
      <dgm:spPr/>
      <dgm:t>
        <a:bodyPr/>
        <a:lstStyle/>
        <a:p>
          <a:endParaRPr lang="ru-RU"/>
        </a:p>
      </dgm:t>
    </dgm:pt>
    <dgm:pt modelId="{B86EBC65-C0AF-46D7-ABEE-EC3E9D3E77A9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  <a:cs typeface="Times New Roman" pitchFamily="18" charset="0"/>
            </a:rPr>
            <a:t>Следственное управление СК РФ по Самарской области</a:t>
          </a:r>
          <a:endParaRPr lang="ru-RU" b="1" dirty="0">
            <a:latin typeface="Arial Narrow" pitchFamily="34" charset="0"/>
            <a:cs typeface="Times New Roman" pitchFamily="18" charset="0"/>
          </a:endParaRPr>
        </a:p>
      </dgm:t>
    </dgm:pt>
    <dgm:pt modelId="{C298F982-B2F5-4B55-A2DE-C628924EACEB}" type="parTrans" cxnId="{F4B454EF-14F6-46E7-902B-01FC7803D14B}">
      <dgm:prSet/>
      <dgm:spPr/>
      <dgm:t>
        <a:bodyPr/>
        <a:lstStyle/>
        <a:p>
          <a:endParaRPr lang="ru-RU"/>
        </a:p>
      </dgm:t>
    </dgm:pt>
    <dgm:pt modelId="{D74BF2A8-FC1C-4DE7-86E5-6EFBBB1A4A08}" type="sibTrans" cxnId="{F4B454EF-14F6-46E7-902B-01FC7803D14B}">
      <dgm:prSet/>
      <dgm:spPr/>
      <dgm:t>
        <a:bodyPr/>
        <a:lstStyle/>
        <a:p>
          <a:endParaRPr lang="ru-RU"/>
        </a:p>
      </dgm:t>
    </dgm:pt>
    <dgm:pt modelId="{0B2BCF44-6E80-441D-8782-8FA4EEA6A7B7}" type="pres">
      <dgm:prSet presAssocID="{1A36EC83-2AE6-45A6-90D8-CD423EA02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8D8C1-7076-4B0F-80F3-E464DEB8C7B4}" type="pres">
      <dgm:prSet presAssocID="{A8832F21-93D9-4B2B-9F29-36E4A929E2E1}" presName="linNode" presStyleCnt="0"/>
      <dgm:spPr/>
    </dgm:pt>
    <dgm:pt modelId="{2EF0D85C-5F53-4923-A59F-97E955F6651A}" type="pres">
      <dgm:prSet presAssocID="{A8832F21-93D9-4B2B-9F29-36E4A929E2E1}" presName="parentText" presStyleLbl="node1" presStyleIdx="0" presStyleCnt="3" custLinFactNeighborX="-88889" custLinFactNeighborY="1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84355-AE0D-4630-92EF-6826B2870187}" type="pres">
      <dgm:prSet presAssocID="{4E4D7BE7-9701-4176-8B79-25C719F01847}" presName="sp" presStyleCnt="0"/>
      <dgm:spPr/>
    </dgm:pt>
    <dgm:pt modelId="{148EFF42-76EE-49F3-95E8-5C1B46EEB1A8}" type="pres">
      <dgm:prSet presAssocID="{81ADCF63-6B38-456C-A530-70ACA955C1D4}" presName="linNode" presStyleCnt="0"/>
      <dgm:spPr/>
    </dgm:pt>
    <dgm:pt modelId="{0248C856-6E57-4CF9-85C8-BD3DCCA2082F}" type="pres">
      <dgm:prSet presAssocID="{81ADCF63-6B38-456C-A530-70ACA955C1D4}" presName="parentText" presStyleLbl="node1" presStyleIdx="1" presStyleCnt="3" custLinFactNeighborX="-88889" custLinFactNeighborY="-5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3BB3-FBC3-400B-BEAE-0F90C140B898}" type="pres">
      <dgm:prSet presAssocID="{22F33ED4-354F-4843-AC38-624BEC623EC0}" presName="sp" presStyleCnt="0"/>
      <dgm:spPr/>
    </dgm:pt>
    <dgm:pt modelId="{B04A4E58-0EAE-4E6D-997B-F0B7F741B41F}" type="pres">
      <dgm:prSet presAssocID="{B86EBC65-C0AF-46D7-ABEE-EC3E9D3E77A9}" presName="linNode" presStyleCnt="0"/>
      <dgm:spPr/>
    </dgm:pt>
    <dgm:pt modelId="{3D3B0630-5006-4D0C-9190-380C8E6541A4}" type="pres">
      <dgm:prSet presAssocID="{B86EBC65-C0AF-46D7-ABEE-EC3E9D3E77A9}" presName="parentText" presStyleLbl="node1" presStyleIdx="2" presStyleCnt="3" custLinFactNeighborX="-88889" custLinFactNeighborY="-10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78D03-FE10-4ADF-96EF-275552B68A7A}" type="presOf" srcId="{81ADCF63-6B38-456C-A530-70ACA955C1D4}" destId="{0248C856-6E57-4CF9-85C8-BD3DCCA2082F}" srcOrd="0" destOrd="0" presId="urn:microsoft.com/office/officeart/2005/8/layout/vList5"/>
    <dgm:cxn modelId="{336E173F-70D2-4461-B70C-2E5821EA6767}" srcId="{1A36EC83-2AE6-45A6-90D8-CD423EA02FB9}" destId="{A8832F21-93D9-4B2B-9F29-36E4A929E2E1}" srcOrd="0" destOrd="0" parTransId="{134B561C-E987-4775-B796-AF3F5D240858}" sibTransId="{4E4D7BE7-9701-4176-8B79-25C719F01847}"/>
    <dgm:cxn modelId="{F4B454EF-14F6-46E7-902B-01FC7803D14B}" srcId="{1A36EC83-2AE6-45A6-90D8-CD423EA02FB9}" destId="{B86EBC65-C0AF-46D7-ABEE-EC3E9D3E77A9}" srcOrd="2" destOrd="0" parTransId="{C298F982-B2F5-4B55-A2DE-C628924EACEB}" sibTransId="{D74BF2A8-FC1C-4DE7-86E5-6EFBBB1A4A08}"/>
    <dgm:cxn modelId="{F5F0B963-A0F4-45F7-B50D-FC7D1BDA79E3}" type="presOf" srcId="{B86EBC65-C0AF-46D7-ABEE-EC3E9D3E77A9}" destId="{3D3B0630-5006-4D0C-9190-380C8E6541A4}" srcOrd="0" destOrd="0" presId="urn:microsoft.com/office/officeart/2005/8/layout/vList5"/>
    <dgm:cxn modelId="{384D1FA6-7EF5-47B3-A7B3-DE398BF9539F}" type="presOf" srcId="{1A36EC83-2AE6-45A6-90D8-CD423EA02FB9}" destId="{0B2BCF44-6E80-441D-8782-8FA4EEA6A7B7}" srcOrd="0" destOrd="0" presId="urn:microsoft.com/office/officeart/2005/8/layout/vList5"/>
    <dgm:cxn modelId="{7D8F8AA6-1367-4668-94A3-A563D889A4DD}" srcId="{1A36EC83-2AE6-45A6-90D8-CD423EA02FB9}" destId="{81ADCF63-6B38-456C-A530-70ACA955C1D4}" srcOrd="1" destOrd="0" parTransId="{5F55DB59-F443-49B3-A07C-960B05431922}" sibTransId="{22F33ED4-354F-4843-AC38-624BEC623EC0}"/>
    <dgm:cxn modelId="{440799B5-2625-4A57-B810-D2B633A01418}" type="presOf" srcId="{A8832F21-93D9-4B2B-9F29-36E4A929E2E1}" destId="{2EF0D85C-5F53-4923-A59F-97E955F6651A}" srcOrd="0" destOrd="0" presId="urn:microsoft.com/office/officeart/2005/8/layout/vList5"/>
    <dgm:cxn modelId="{2E1A50AB-69E5-4CD3-B7B6-85E46EB22965}" type="presParOf" srcId="{0B2BCF44-6E80-441D-8782-8FA4EEA6A7B7}" destId="{2278D8C1-7076-4B0F-80F3-E464DEB8C7B4}" srcOrd="0" destOrd="0" presId="urn:microsoft.com/office/officeart/2005/8/layout/vList5"/>
    <dgm:cxn modelId="{5A040DDD-BCDB-444C-B05E-5EB9AAC14D50}" type="presParOf" srcId="{2278D8C1-7076-4B0F-80F3-E464DEB8C7B4}" destId="{2EF0D85C-5F53-4923-A59F-97E955F6651A}" srcOrd="0" destOrd="0" presId="urn:microsoft.com/office/officeart/2005/8/layout/vList5"/>
    <dgm:cxn modelId="{1CD58485-108E-4BFB-A30B-5876575E6FFF}" type="presParOf" srcId="{0B2BCF44-6E80-441D-8782-8FA4EEA6A7B7}" destId="{4F284355-AE0D-4630-92EF-6826B2870187}" srcOrd="1" destOrd="0" presId="urn:microsoft.com/office/officeart/2005/8/layout/vList5"/>
    <dgm:cxn modelId="{7FBAF8E3-3CFD-4FD6-AE15-16D0F8F203FD}" type="presParOf" srcId="{0B2BCF44-6E80-441D-8782-8FA4EEA6A7B7}" destId="{148EFF42-76EE-49F3-95E8-5C1B46EEB1A8}" srcOrd="2" destOrd="0" presId="urn:microsoft.com/office/officeart/2005/8/layout/vList5"/>
    <dgm:cxn modelId="{762324C7-014B-41F2-AC34-3B9E903F3822}" type="presParOf" srcId="{148EFF42-76EE-49F3-95E8-5C1B46EEB1A8}" destId="{0248C856-6E57-4CF9-85C8-BD3DCCA2082F}" srcOrd="0" destOrd="0" presId="urn:microsoft.com/office/officeart/2005/8/layout/vList5"/>
    <dgm:cxn modelId="{FB5DAF1B-2148-4DB1-9A15-D4E75B920C4C}" type="presParOf" srcId="{0B2BCF44-6E80-441D-8782-8FA4EEA6A7B7}" destId="{EDE03BB3-FBC3-400B-BEAE-0F90C140B898}" srcOrd="3" destOrd="0" presId="urn:microsoft.com/office/officeart/2005/8/layout/vList5"/>
    <dgm:cxn modelId="{B79ACE77-D0FA-46D0-B9DC-B3F76AB5254E}" type="presParOf" srcId="{0B2BCF44-6E80-441D-8782-8FA4EEA6A7B7}" destId="{B04A4E58-0EAE-4E6D-997B-F0B7F741B41F}" srcOrd="4" destOrd="0" presId="urn:microsoft.com/office/officeart/2005/8/layout/vList5"/>
    <dgm:cxn modelId="{2311C1A9-9C91-4B12-BCFC-CC0B8ED06C31}" type="presParOf" srcId="{B04A4E58-0EAE-4E6D-997B-F0B7F741B41F}" destId="{3D3B0630-5006-4D0C-9190-380C8E6541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CF71E-AE98-42F5-A692-7EBBC6FC3CD8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1FD039-B2F0-400B-810D-FCFC46C92DE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Рабочая группа по вопросу обеспечения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соблюдения  принципа неотвратимости наказания в финансовой сфере и сфере закупок при Службе </a:t>
          </a:r>
        </a:p>
      </dgm:t>
    </dgm:pt>
    <dgm:pt modelId="{6AAF2BB6-A0BD-44A6-983E-487C4C341802}" type="parTrans" cxnId="{84DB0C06-C5BF-46AE-A5F2-55353FF7B9AD}">
      <dgm:prSet/>
      <dgm:spPr/>
      <dgm:t>
        <a:bodyPr/>
        <a:lstStyle/>
        <a:p>
          <a:endParaRPr lang="ru-RU"/>
        </a:p>
      </dgm:t>
    </dgm:pt>
    <dgm:pt modelId="{44FD0452-7A3B-4F98-B7BB-7E094EC273E7}" type="sibTrans" cxnId="{84DB0C06-C5BF-46AE-A5F2-55353FF7B9AD}">
      <dgm:prSet/>
      <dgm:spPr/>
      <dgm:t>
        <a:bodyPr/>
        <a:lstStyle/>
        <a:p>
          <a:endParaRPr lang="ru-RU"/>
        </a:p>
      </dgm:t>
    </dgm:pt>
    <dgm:pt modelId="{16346B74-0FB8-46FF-96C3-930B83162CB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Межведомственная рабочая группа  по вопросам борьбы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с  коррупцией при прокуратуре Самарской области</a:t>
          </a:r>
          <a:endParaRPr lang="ru-RU" sz="2400" b="1" kern="1200" dirty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D481D75B-2228-4335-A2B0-747EA68128B9}" type="parTrans" cxnId="{BF33523F-30D9-4EEE-9652-4A7120D0DEFB}">
      <dgm:prSet/>
      <dgm:spPr/>
      <dgm:t>
        <a:bodyPr/>
        <a:lstStyle/>
        <a:p>
          <a:endParaRPr lang="ru-RU"/>
        </a:p>
      </dgm:t>
    </dgm:pt>
    <dgm:pt modelId="{2FB27CF9-102A-4588-945D-A334D118C133}" type="sibTrans" cxnId="{BF33523F-30D9-4EEE-9652-4A7120D0DEFB}">
      <dgm:prSet/>
      <dgm:spPr/>
      <dgm:t>
        <a:bodyPr/>
        <a:lstStyle/>
        <a:p>
          <a:endParaRPr lang="ru-RU"/>
        </a:p>
      </dgm:t>
    </dgm:pt>
    <dgm:pt modelId="{FC5E2588-C80B-47A1-A298-0CE58C8512A3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800" kern="1200" dirty="0" smtClean="0"/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Times New Roman" pitchFamily="18" charset="0"/>
            </a:rPr>
            <a:t>Межведомственные совещания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gm:t>
    </dgm:pt>
    <dgm:pt modelId="{EC1DAB8E-F708-49A6-94FE-BB998E432FEC}" type="parTrans" cxnId="{EFA4F296-BC1E-49AB-8D5E-035202FD6CE9}">
      <dgm:prSet/>
      <dgm:spPr/>
      <dgm:t>
        <a:bodyPr/>
        <a:lstStyle/>
        <a:p>
          <a:endParaRPr lang="ru-RU"/>
        </a:p>
      </dgm:t>
    </dgm:pt>
    <dgm:pt modelId="{03DE8A68-A665-444B-B389-F7A72D34BE1B}" type="sibTrans" cxnId="{EFA4F296-BC1E-49AB-8D5E-035202FD6CE9}">
      <dgm:prSet/>
      <dgm:spPr/>
      <dgm:t>
        <a:bodyPr/>
        <a:lstStyle/>
        <a:p>
          <a:endParaRPr lang="ru-RU"/>
        </a:p>
      </dgm:t>
    </dgm:pt>
    <dgm:pt modelId="{FED67575-C8EF-43D3-AB5C-92E21A764D38}" type="pres">
      <dgm:prSet presAssocID="{C17CF71E-AE98-42F5-A692-7EBBC6FC3C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66BE1-C0E5-42E0-B19F-BA28077EFECE}" type="pres">
      <dgm:prSet presAssocID="{181FD039-B2F0-400B-810D-FCFC46C92DED}" presName="parentLin" presStyleCnt="0"/>
      <dgm:spPr/>
      <dgm:t>
        <a:bodyPr/>
        <a:lstStyle/>
        <a:p>
          <a:endParaRPr lang="ru-RU"/>
        </a:p>
      </dgm:t>
    </dgm:pt>
    <dgm:pt modelId="{4ED83704-7511-4FA4-B861-DAF90382FF01}" type="pres">
      <dgm:prSet presAssocID="{181FD039-B2F0-400B-810D-FCFC46C92D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B7110E-D3FE-40B1-955A-F782C3FF57ED}" type="pres">
      <dgm:prSet presAssocID="{181FD039-B2F0-400B-810D-FCFC46C92DED}" presName="parentText" presStyleLbl="node1" presStyleIdx="0" presStyleCnt="3" custScaleX="135219" custScaleY="186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B36F6-C555-4417-AEBD-DA6EA84BC568}" type="pres">
      <dgm:prSet presAssocID="{181FD039-B2F0-400B-810D-FCFC46C92DED}" presName="negativeSpace" presStyleCnt="0"/>
      <dgm:spPr/>
      <dgm:t>
        <a:bodyPr/>
        <a:lstStyle/>
        <a:p>
          <a:endParaRPr lang="ru-RU"/>
        </a:p>
      </dgm:t>
    </dgm:pt>
    <dgm:pt modelId="{1F0C1507-CEDF-492F-8204-EAEF338333E5}" type="pres">
      <dgm:prSet presAssocID="{181FD039-B2F0-400B-810D-FCFC46C92DE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3211E-545A-4AFF-9EC6-E65F50C10086}" type="pres">
      <dgm:prSet presAssocID="{44FD0452-7A3B-4F98-B7BB-7E094EC273E7}" presName="spaceBetweenRectangles" presStyleCnt="0"/>
      <dgm:spPr/>
      <dgm:t>
        <a:bodyPr/>
        <a:lstStyle/>
        <a:p>
          <a:endParaRPr lang="ru-RU"/>
        </a:p>
      </dgm:t>
    </dgm:pt>
    <dgm:pt modelId="{DA3C447D-9505-485E-824C-6C9190252179}" type="pres">
      <dgm:prSet presAssocID="{16346B74-0FB8-46FF-96C3-930B83162CBB}" presName="parentLin" presStyleCnt="0"/>
      <dgm:spPr/>
      <dgm:t>
        <a:bodyPr/>
        <a:lstStyle/>
        <a:p>
          <a:endParaRPr lang="ru-RU"/>
        </a:p>
      </dgm:t>
    </dgm:pt>
    <dgm:pt modelId="{260C15B9-C1D3-460F-B40C-F1AEDEE5919D}" type="pres">
      <dgm:prSet presAssocID="{16346B74-0FB8-46FF-96C3-930B83162C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BC7245-C0E6-4E0E-89B8-A23C02504E6D}" type="pres">
      <dgm:prSet presAssocID="{16346B74-0FB8-46FF-96C3-930B83162CBB}" presName="parentText" presStyleLbl="node1" presStyleIdx="1" presStyleCnt="3" custScaleX="142857" custScaleY="213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2BC0B-01EC-463C-91D1-88867A48245A}" type="pres">
      <dgm:prSet presAssocID="{16346B74-0FB8-46FF-96C3-930B83162CBB}" presName="negativeSpace" presStyleCnt="0"/>
      <dgm:spPr/>
      <dgm:t>
        <a:bodyPr/>
        <a:lstStyle/>
        <a:p>
          <a:endParaRPr lang="ru-RU"/>
        </a:p>
      </dgm:t>
    </dgm:pt>
    <dgm:pt modelId="{238BBF3D-668B-4238-AD07-CDCDDD88CB89}" type="pres">
      <dgm:prSet presAssocID="{16346B74-0FB8-46FF-96C3-930B83162CB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E00D-CF1B-4008-B4D8-A08480FEE117}" type="pres">
      <dgm:prSet presAssocID="{2FB27CF9-102A-4588-945D-A334D118C133}" presName="spaceBetweenRectangles" presStyleCnt="0"/>
      <dgm:spPr/>
      <dgm:t>
        <a:bodyPr/>
        <a:lstStyle/>
        <a:p>
          <a:endParaRPr lang="ru-RU"/>
        </a:p>
      </dgm:t>
    </dgm:pt>
    <dgm:pt modelId="{C2D494E0-05AD-4ADC-BC90-375692F941F5}" type="pres">
      <dgm:prSet presAssocID="{FC5E2588-C80B-47A1-A298-0CE58C8512A3}" presName="parentLin" presStyleCnt="0"/>
      <dgm:spPr/>
      <dgm:t>
        <a:bodyPr/>
        <a:lstStyle/>
        <a:p>
          <a:endParaRPr lang="ru-RU"/>
        </a:p>
      </dgm:t>
    </dgm:pt>
    <dgm:pt modelId="{79E48D26-78AC-4EB8-BD62-768CAE1AB58E}" type="pres">
      <dgm:prSet presAssocID="{FC5E2588-C80B-47A1-A298-0CE58C8512A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F63E0-B236-410E-A56C-84D0F03BFDC0}" type="pres">
      <dgm:prSet presAssocID="{FC5E2588-C80B-47A1-A298-0CE58C8512A3}" presName="parentText" presStyleLbl="node1" presStyleIdx="2" presStyleCnt="3" custScaleX="142857" custScaleY="142422" custLinFactNeighborX="2102" custLinFactNeighborY="6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61100-76E0-4B29-AC5B-D4D37F7E1660}" type="pres">
      <dgm:prSet presAssocID="{FC5E2588-C80B-47A1-A298-0CE58C8512A3}" presName="negativeSpace" presStyleCnt="0"/>
      <dgm:spPr/>
      <dgm:t>
        <a:bodyPr/>
        <a:lstStyle/>
        <a:p>
          <a:endParaRPr lang="ru-RU"/>
        </a:p>
      </dgm:t>
    </dgm:pt>
    <dgm:pt modelId="{4F5B8D9F-A1B0-4297-B310-7688920AA107}" type="pres">
      <dgm:prSet presAssocID="{FC5E2588-C80B-47A1-A298-0CE58C8512A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A140E-3A08-4987-8D69-A45292A1BA52}" type="presOf" srcId="{16346B74-0FB8-46FF-96C3-930B83162CBB}" destId="{5FBC7245-C0E6-4E0E-89B8-A23C02504E6D}" srcOrd="1" destOrd="0" presId="urn:microsoft.com/office/officeart/2005/8/layout/list1"/>
    <dgm:cxn modelId="{EFA4F296-BC1E-49AB-8D5E-035202FD6CE9}" srcId="{C17CF71E-AE98-42F5-A692-7EBBC6FC3CD8}" destId="{FC5E2588-C80B-47A1-A298-0CE58C8512A3}" srcOrd="2" destOrd="0" parTransId="{EC1DAB8E-F708-49A6-94FE-BB998E432FEC}" sibTransId="{03DE8A68-A665-444B-B389-F7A72D34BE1B}"/>
    <dgm:cxn modelId="{BF33523F-30D9-4EEE-9652-4A7120D0DEFB}" srcId="{C17CF71E-AE98-42F5-A692-7EBBC6FC3CD8}" destId="{16346B74-0FB8-46FF-96C3-930B83162CBB}" srcOrd="1" destOrd="0" parTransId="{D481D75B-2228-4335-A2B0-747EA68128B9}" sibTransId="{2FB27CF9-102A-4588-945D-A334D118C133}"/>
    <dgm:cxn modelId="{84DB0C06-C5BF-46AE-A5F2-55353FF7B9AD}" srcId="{C17CF71E-AE98-42F5-A692-7EBBC6FC3CD8}" destId="{181FD039-B2F0-400B-810D-FCFC46C92DED}" srcOrd="0" destOrd="0" parTransId="{6AAF2BB6-A0BD-44A6-983E-487C4C341802}" sibTransId="{44FD0452-7A3B-4F98-B7BB-7E094EC273E7}"/>
    <dgm:cxn modelId="{C3DF9A5C-C6BF-4D8F-8CB5-47C3E1B342F6}" type="presOf" srcId="{181FD039-B2F0-400B-810D-FCFC46C92DED}" destId="{4ED83704-7511-4FA4-B861-DAF90382FF01}" srcOrd="0" destOrd="0" presId="urn:microsoft.com/office/officeart/2005/8/layout/list1"/>
    <dgm:cxn modelId="{908300FC-FC9C-48A1-92AE-A0D2627AD620}" type="presOf" srcId="{16346B74-0FB8-46FF-96C3-930B83162CBB}" destId="{260C15B9-C1D3-460F-B40C-F1AEDEE5919D}" srcOrd="0" destOrd="0" presId="urn:microsoft.com/office/officeart/2005/8/layout/list1"/>
    <dgm:cxn modelId="{919B6B9F-774D-4099-88D2-0BF8BDCE7060}" type="presOf" srcId="{FC5E2588-C80B-47A1-A298-0CE58C8512A3}" destId="{921F63E0-B236-410E-A56C-84D0F03BFDC0}" srcOrd="1" destOrd="0" presId="urn:microsoft.com/office/officeart/2005/8/layout/list1"/>
    <dgm:cxn modelId="{5EBF796B-8DA0-47BA-B30C-7201405C1B38}" type="presOf" srcId="{FC5E2588-C80B-47A1-A298-0CE58C8512A3}" destId="{79E48D26-78AC-4EB8-BD62-768CAE1AB58E}" srcOrd="0" destOrd="0" presId="urn:microsoft.com/office/officeart/2005/8/layout/list1"/>
    <dgm:cxn modelId="{96490143-64DC-4145-878F-98D83AB603A2}" type="presOf" srcId="{C17CF71E-AE98-42F5-A692-7EBBC6FC3CD8}" destId="{FED67575-C8EF-43D3-AB5C-92E21A764D38}" srcOrd="0" destOrd="0" presId="urn:microsoft.com/office/officeart/2005/8/layout/list1"/>
    <dgm:cxn modelId="{6804B497-F541-4277-AB41-AD409020CCD5}" type="presOf" srcId="{181FD039-B2F0-400B-810D-FCFC46C92DED}" destId="{C7B7110E-D3FE-40B1-955A-F782C3FF57ED}" srcOrd="1" destOrd="0" presId="urn:microsoft.com/office/officeart/2005/8/layout/list1"/>
    <dgm:cxn modelId="{A24266F5-BE02-4C04-9E4D-28677A781DB1}" type="presParOf" srcId="{FED67575-C8EF-43D3-AB5C-92E21A764D38}" destId="{ABD66BE1-C0E5-42E0-B19F-BA28077EFECE}" srcOrd="0" destOrd="0" presId="urn:microsoft.com/office/officeart/2005/8/layout/list1"/>
    <dgm:cxn modelId="{AC8D8DFC-8058-4A1F-BEF4-EF6E87DC5BB0}" type="presParOf" srcId="{ABD66BE1-C0E5-42E0-B19F-BA28077EFECE}" destId="{4ED83704-7511-4FA4-B861-DAF90382FF01}" srcOrd="0" destOrd="0" presId="urn:microsoft.com/office/officeart/2005/8/layout/list1"/>
    <dgm:cxn modelId="{414EB31C-31D2-4DB1-A14D-9DB09D63C0CB}" type="presParOf" srcId="{ABD66BE1-C0E5-42E0-B19F-BA28077EFECE}" destId="{C7B7110E-D3FE-40B1-955A-F782C3FF57ED}" srcOrd="1" destOrd="0" presId="urn:microsoft.com/office/officeart/2005/8/layout/list1"/>
    <dgm:cxn modelId="{2313A9A9-3E34-4441-8C62-802F4790070E}" type="presParOf" srcId="{FED67575-C8EF-43D3-AB5C-92E21A764D38}" destId="{CDBB36F6-C555-4417-AEBD-DA6EA84BC568}" srcOrd="1" destOrd="0" presId="urn:microsoft.com/office/officeart/2005/8/layout/list1"/>
    <dgm:cxn modelId="{80C52737-0F98-463D-879C-CE4DA6908C10}" type="presParOf" srcId="{FED67575-C8EF-43D3-AB5C-92E21A764D38}" destId="{1F0C1507-CEDF-492F-8204-EAEF338333E5}" srcOrd="2" destOrd="0" presId="urn:microsoft.com/office/officeart/2005/8/layout/list1"/>
    <dgm:cxn modelId="{3DED0CB3-938A-4F7B-BC01-D6D461793813}" type="presParOf" srcId="{FED67575-C8EF-43D3-AB5C-92E21A764D38}" destId="{3EF3211E-545A-4AFF-9EC6-E65F50C10086}" srcOrd="3" destOrd="0" presId="urn:microsoft.com/office/officeart/2005/8/layout/list1"/>
    <dgm:cxn modelId="{175CE85C-8150-45C3-B191-D55D37F06C1A}" type="presParOf" srcId="{FED67575-C8EF-43D3-AB5C-92E21A764D38}" destId="{DA3C447D-9505-485E-824C-6C9190252179}" srcOrd="4" destOrd="0" presId="urn:microsoft.com/office/officeart/2005/8/layout/list1"/>
    <dgm:cxn modelId="{D386B263-B799-48BD-93CC-5D94643A776F}" type="presParOf" srcId="{DA3C447D-9505-485E-824C-6C9190252179}" destId="{260C15B9-C1D3-460F-B40C-F1AEDEE5919D}" srcOrd="0" destOrd="0" presId="urn:microsoft.com/office/officeart/2005/8/layout/list1"/>
    <dgm:cxn modelId="{7142DAA7-B60C-4B3C-B9A7-90B9C2E34694}" type="presParOf" srcId="{DA3C447D-9505-485E-824C-6C9190252179}" destId="{5FBC7245-C0E6-4E0E-89B8-A23C02504E6D}" srcOrd="1" destOrd="0" presId="urn:microsoft.com/office/officeart/2005/8/layout/list1"/>
    <dgm:cxn modelId="{9F8506E2-5E7E-45B8-9379-A25322FE5E6F}" type="presParOf" srcId="{FED67575-C8EF-43D3-AB5C-92E21A764D38}" destId="{B2F2BC0B-01EC-463C-91D1-88867A48245A}" srcOrd="5" destOrd="0" presId="urn:microsoft.com/office/officeart/2005/8/layout/list1"/>
    <dgm:cxn modelId="{84F57E3C-1615-4156-8511-45A088A44BDF}" type="presParOf" srcId="{FED67575-C8EF-43D3-AB5C-92E21A764D38}" destId="{238BBF3D-668B-4238-AD07-CDCDDD88CB89}" srcOrd="6" destOrd="0" presId="urn:microsoft.com/office/officeart/2005/8/layout/list1"/>
    <dgm:cxn modelId="{FC06FAEA-1F54-437C-ACFF-9A4E2863147E}" type="presParOf" srcId="{FED67575-C8EF-43D3-AB5C-92E21A764D38}" destId="{470CE00D-CF1B-4008-B4D8-A08480FEE117}" srcOrd="7" destOrd="0" presId="urn:microsoft.com/office/officeart/2005/8/layout/list1"/>
    <dgm:cxn modelId="{64E28B94-1CAF-48DB-A4F2-78240B8258CA}" type="presParOf" srcId="{FED67575-C8EF-43D3-AB5C-92E21A764D38}" destId="{C2D494E0-05AD-4ADC-BC90-375692F941F5}" srcOrd="8" destOrd="0" presId="urn:microsoft.com/office/officeart/2005/8/layout/list1"/>
    <dgm:cxn modelId="{AD970124-11D4-4A5C-851A-3C13B4A41983}" type="presParOf" srcId="{C2D494E0-05AD-4ADC-BC90-375692F941F5}" destId="{79E48D26-78AC-4EB8-BD62-768CAE1AB58E}" srcOrd="0" destOrd="0" presId="urn:microsoft.com/office/officeart/2005/8/layout/list1"/>
    <dgm:cxn modelId="{27762374-733A-4E17-92A1-B38F08FDC0A9}" type="presParOf" srcId="{C2D494E0-05AD-4ADC-BC90-375692F941F5}" destId="{921F63E0-B236-410E-A56C-84D0F03BFDC0}" srcOrd="1" destOrd="0" presId="urn:microsoft.com/office/officeart/2005/8/layout/list1"/>
    <dgm:cxn modelId="{5F7E8B1D-BC5F-4628-B4CB-8CBECB02F0E9}" type="presParOf" srcId="{FED67575-C8EF-43D3-AB5C-92E21A764D38}" destId="{04461100-76E0-4B29-AC5B-D4D37F7E1660}" srcOrd="9" destOrd="0" presId="urn:microsoft.com/office/officeart/2005/8/layout/list1"/>
    <dgm:cxn modelId="{9E5C2427-A17E-43AC-99BB-4F64ED402435}" type="presParOf" srcId="{FED67575-C8EF-43D3-AB5C-92E21A764D38}" destId="{4F5B8D9F-A1B0-4297-B310-7688920AA1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A779F-AB27-4F6F-B949-C3D0D543F2C8}" type="doc">
      <dgm:prSet loTypeId="urn:microsoft.com/office/officeart/2005/8/layout/arrow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1CA557-AD14-4E4E-A00A-EFCA52BC2913}">
      <dgm:prSet phldrT="[Текст]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b="1" dirty="0" smtClean="0">
              <a:effectLst/>
              <a:latin typeface="Arial Narrow" pitchFamily="34" charset="0"/>
            </a:rPr>
            <a:t>Комиссия при Правительстве Самарской области по вопросам взаимодействия органов исполнительной власти  при осуществлении внутреннего финансового контроля и контроля в сфере закупок под председательством Службы</a:t>
          </a:r>
        </a:p>
      </dgm:t>
    </dgm:pt>
    <dgm:pt modelId="{E263607D-28C8-43B6-9E2E-5B0D373A299E}" type="parTrans" cxnId="{FA14F415-3BE7-4283-80C4-6D0447CDD81B}">
      <dgm:prSet/>
      <dgm:spPr/>
      <dgm:t>
        <a:bodyPr/>
        <a:lstStyle/>
        <a:p>
          <a:endParaRPr lang="ru-RU"/>
        </a:p>
      </dgm:t>
    </dgm:pt>
    <dgm:pt modelId="{2473F64E-5EBA-493C-B69C-5065522C7A53}" type="sibTrans" cxnId="{FA14F415-3BE7-4283-80C4-6D0447CDD81B}">
      <dgm:prSet/>
      <dgm:spPr/>
      <dgm:t>
        <a:bodyPr/>
        <a:lstStyle/>
        <a:p>
          <a:endParaRPr lang="ru-RU"/>
        </a:p>
      </dgm:t>
    </dgm:pt>
    <dgm:pt modelId="{5A907513-42D6-4047-B818-B191F5356264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2000" b="1" dirty="0" smtClean="0">
              <a:effectLst/>
              <a:latin typeface="Arial Narrow" pitchFamily="34" charset="0"/>
            </a:rPr>
            <a:t>Совершенствование правовых механизмов  </a:t>
          </a:r>
        </a:p>
      </dgm:t>
    </dgm:pt>
    <dgm:pt modelId="{BFCDA35F-7B54-4BBE-9911-77B8BCF821E5}" type="parTrans" cxnId="{0937BB34-48A8-4EA2-9E54-19C8650FBE0A}">
      <dgm:prSet/>
      <dgm:spPr/>
      <dgm:t>
        <a:bodyPr/>
        <a:lstStyle/>
        <a:p>
          <a:endParaRPr lang="ru-RU"/>
        </a:p>
      </dgm:t>
    </dgm:pt>
    <dgm:pt modelId="{08E32A5D-2313-4EFD-821A-E3A77ABE949E}" type="sibTrans" cxnId="{0937BB34-48A8-4EA2-9E54-19C8650FBE0A}">
      <dgm:prSet/>
      <dgm:spPr/>
      <dgm:t>
        <a:bodyPr/>
        <a:lstStyle/>
        <a:p>
          <a:endParaRPr lang="ru-RU"/>
        </a:p>
      </dgm:t>
    </dgm:pt>
    <dgm:pt modelId="{48C6A53F-4C9E-4124-812B-D2B623A486A1}" type="pres">
      <dgm:prSet presAssocID="{8E4A779F-AB27-4F6F-B949-C3D0D543F2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562E0-3DAF-48A4-9CB7-49BDF6BE6481}" type="pres">
      <dgm:prSet presAssocID="{EF1CA557-AD14-4E4E-A00A-EFCA52BC2913}" presName="arrow" presStyleLbl="node1" presStyleIdx="0" presStyleCnt="2" custScaleX="112083" custRadScaleRad="116510" custRadScaleInc="-1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25D4D-9FD7-480F-A028-C1E816A7CCF0}" type="pres">
      <dgm:prSet presAssocID="{5A907513-42D6-4047-B818-B191F5356264}" presName="arrow" presStyleLbl="node1" presStyleIdx="1" presStyleCnt="2" custScaleX="110565" custRadScaleRad="110982" custRadScaleInc="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32DA9-6BED-41AA-A418-54FE7D1117C5}" type="presOf" srcId="{5A907513-42D6-4047-B818-B191F5356264}" destId="{56825D4D-9FD7-480F-A028-C1E816A7CCF0}" srcOrd="0" destOrd="0" presId="urn:microsoft.com/office/officeart/2005/8/layout/arrow5"/>
    <dgm:cxn modelId="{2E6F2448-CAAA-463E-8241-0CB43E7B615E}" type="presOf" srcId="{8E4A779F-AB27-4F6F-B949-C3D0D543F2C8}" destId="{48C6A53F-4C9E-4124-812B-D2B623A486A1}" srcOrd="0" destOrd="0" presId="urn:microsoft.com/office/officeart/2005/8/layout/arrow5"/>
    <dgm:cxn modelId="{0937BB34-48A8-4EA2-9E54-19C8650FBE0A}" srcId="{8E4A779F-AB27-4F6F-B949-C3D0D543F2C8}" destId="{5A907513-42D6-4047-B818-B191F5356264}" srcOrd="1" destOrd="0" parTransId="{BFCDA35F-7B54-4BBE-9911-77B8BCF821E5}" sibTransId="{08E32A5D-2313-4EFD-821A-E3A77ABE949E}"/>
    <dgm:cxn modelId="{FC46318E-9F5C-4209-9534-6360B8D8CF62}" type="presOf" srcId="{EF1CA557-AD14-4E4E-A00A-EFCA52BC2913}" destId="{EF0562E0-3DAF-48A4-9CB7-49BDF6BE6481}" srcOrd="0" destOrd="0" presId="urn:microsoft.com/office/officeart/2005/8/layout/arrow5"/>
    <dgm:cxn modelId="{FA14F415-3BE7-4283-80C4-6D0447CDD81B}" srcId="{8E4A779F-AB27-4F6F-B949-C3D0D543F2C8}" destId="{EF1CA557-AD14-4E4E-A00A-EFCA52BC2913}" srcOrd="0" destOrd="0" parTransId="{E263607D-28C8-43B6-9E2E-5B0D373A299E}" sibTransId="{2473F64E-5EBA-493C-B69C-5065522C7A53}"/>
    <dgm:cxn modelId="{F02C65F2-6A53-4BE6-AA81-2B859D29A734}" type="presParOf" srcId="{48C6A53F-4C9E-4124-812B-D2B623A486A1}" destId="{EF0562E0-3DAF-48A4-9CB7-49BDF6BE6481}" srcOrd="0" destOrd="0" presId="urn:microsoft.com/office/officeart/2005/8/layout/arrow5"/>
    <dgm:cxn modelId="{8057AD64-11AD-4E25-A85D-FCC35A13E057}" type="presParOf" srcId="{48C6A53F-4C9E-4124-812B-D2B623A486A1}" destId="{56825D4D-9FD7-480F-A028-C1E816A7CC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D85C-5F53-4923-A59F-97E955F6651A}">
      <dsp:nvSpPr>
        <dsp:cNvPr id="0" name=""/>
        <dsp:cNvSpPr/>
      </dsp:nvSpPr>
      <dsp:spPr>
        <a:xfrm>
          <a:off x="0" y="31743"/>
          <a:ext cx="2957533" cy="1575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itchFamily="34" charset="0"/>
              <a:cs typeface="Times New Roman" pitchFamily="18" charset="0"/>
            </a:rPr>
            <a:t>Прокуратура Самарской области</a:t>
          </a:r>
          <a:endParaRPr lang="ru-RU" sz="2500" b="1" kern="1200" dirty="0">
            <a:latin typeface="Arial Narrow" pitchFamily="34" charset="0"/>
            <a:cs typeface="Times New Roman" pitchFamily="18" charset="0"/>
          </a:endParaRPr>
        </a:p>
      </dsp:txBody>
      <dsp:txXfrm>
        <a:off x="76921" y="108664"/>
        <a:ext cx="2803691" cy="1421882"/>
      </dsp:txXfrm>
    </dsp:sp>
    <dsp:sp modelId="{0248C856-6E57-4CF9-85C8-BD3DCCA2082F}">
      <dsp:nvSpPr>
        <dsp:cNvPr id="0" name=""/>
        <dsp:cNvSpPr/>
      </dsp:nvSpPr>
      <dsp:spPr>
        <a:xfrm>
          <a:off x="0" y="1578048"/>
          <a:ext cx="2957533" cy="157572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itchFamily="34" charset="0"/>
              <a:cs typeface="Times New Roman" pitchFamily="18" charset="0"/>
            </a:rPr>
            <a:t>ГУ МВД РФ по Самарской области</a:t>
          </a:r>
          <a:endParaRPr lang="ru-RU" sz="2500" b="1" kern="1200" dirty="0">
            <a:latin typeface="Arial Narrow" pitchFamily="34" charset="0"/>
            <a:cs typeface="Times New Roman" pitchFamily="18" charset="0"/>
          </a:endParaRPr>
        </a:p>
      </dsp:txBody>
      <dsp:txXfrm>
        <a:off x="76921" y="1654969"/>
        <a:ext cx="2803691" cy="1421882"/>
      </dsp:txXfrm>
    </dsp:sp>
    <dsp:sp modelId="{3D3B0630-5006-4D0C-9190-380C8E6541A4}">
      <dsp:nvSpPr>
        <dsp:cNvPr id="0" name=""/>
        <dsp:cNvSpPr/>
      </dsp:nvSpPr>
      <dsp:spPr>
        <a:xfrm>
          <a:off x="0" y="3143278"/>
          <a:ext cx="2957533" cy="1575724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itchFamily="34" charset="0"/>
              <a:cs typeface="Times New Roman" pitchFamily="18" charset="0"/>
            </a:rPr>
            <a:t>Следственное управление СК РФ по Самарской области</a:t>
          </a:r>
          <a:endParaRPr lang="ru-RU" sz="2500" b="1" kern="1200" dirty="0">
            <a:latin typeface="Arial Narrow" pitchFamily="34" charset="0"/>
            <a:cs typeface="Times New Roman" pitchFamily="18" charset="0"/>
          </a:endParaRPr>
        </a:p>
      </dsp:txBody>
      <dsp:txXfrm>
        <a:off x="76921" y="3220199"/>
        <a:ext cx="2803691" cy="1421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C1507-CEDF-492F-8204-EAEF338333E5}">
      <dsp:nvSpPr>
        <dsp:cNvPr id="0" name=""/>
        <dsp:cNvSpPr/>
      </dsp:nvSpPr>
      <dsp:spPr>
        <a:xfrm>
          <a:off x="0" y="84695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7110E-D3FE-40B1-955A-F782C3FF57ED}">
      <dsp:nvSpPr>
        <dsp:cNvPr id="0" name=""/>
        <dsp:cNvSpPr/>
      </dsp:nvSpPr>
      <dsp:spPr>
        <a:xfrm>
          <a:off x="411480" y="40399"/>
          <a:ext cx="7789587" cy="1101751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Рабочая группа по вопросу обеспечения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соблюдения  принципа неотвратимости наказания в финансовой сфере и сфере закупок при Службе </a:t>
          </a:r>
        </a:p>
      </dsp:txBody>
      <dsp:txXfrm>
        <a:off x="465263" y="94182"/>
        <a:ext cx="7682021" cy="994185"/>
      </dsp:txXfrm>
    </dsp:sp>
    <dsp:sp modelId="{238BBF3D-668B-4238-AD07-CDCDDD88CB89}">
      <dsp:nvSpPr>
        <dsp:cNvPr id="0" name=""/>
        <dsp:cNvSpPr/>
      </dsp:nvSpPr>
      <dsp:spPr>
        <a:xfrm>
          <a:off x="0" y="2423853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BC7245-C0E6-4E0E-89B8-A23C02504E6D}">
      <dsp:nvSpPr>
        <dsp:cNvPr id="0" name=""/>
        <dsp:cNvSpPr/>
      </dsp:nvSpPr>
      <dsp:spPr>
        <a:xfrm>
          <a:off x="391790" y="1458951"/>
          <a:ext cx="7835792" cy="1260102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Межведомственная рабочая группа  по вопросам борьбы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itchFamily="34" charset="0"/>
              <a:ea typeface="+mn-ea"/>
              <a:cs typeface="Times New Roman" pitchFamily="18" charset="0"/>
            </a:rPr>
            <a:t>с  коррупцией при прокуратуре Самарской области</a:t>
          </a:r>
          <a:endParaRPr lang="ru-RU" sz="2400" b="1" kern="1200" dirty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453303" y="1520464"/>
        <a:ext cx="7712766" cy="1137076"/>
      </dsp:txXfrm>
    </dsp:sp>
    <dsp:sp modelId="{4F5B8D9F-A1B0-4297-B310-7688920AA107}">
      <dsp:nvSpPr>
        <dsp:cNvPr id="0" name=""/>
        <dsp:cNvSpPr/>
      </dsp:nvSpPr>
      <dsp:spPr>
        <a:xfrm>
          <a:off x="0" y="3581513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F63E0-B236-410E-A56C-84D0F03BFDC0}">
      <dsp:nvSpPr>
        <dsp:cNvPr id="0" name=""/>
        <dsp:cNvSpPr/>
      </dsp:nvSpPr>
      <dsp:spPr>
        <a:xfrm>
          <a:off x="393807" y="3071826"/>
          <a:ext cx="7835792" cy="840859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Times New Roman" pitchFamily="18" charset="0"/>
            </a:rPr>
            <a:t>Межведомственные совещания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34854" y="3112873"/>
        <a:ext cx="7753698" cy="758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62E0-3DAF-48A4-9CB7-49BDF6BE6481}">
      <dsp:nvSpPr>
        <dsp:cNvPr id="0" name=""/>
        <dsp:cNvSpPr/>
      </dsp:nvSpPr>
      <dsp:spPr>
        <a:xfrm rot="16200000">
          <a:off x="-255558" y="729365"/>
          <a:ext cx="4741167" cy="423005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Arial Narrow" pitchFamily="34" charset="0"/>
            </a:rPr>
            <a:t>Комиссия при Правительстве Самарской области по вопросам взаимодействия органов исполнительной власти  при осуществлении внутреннего финансового контроля и контроля в сфере закупок под председательством Службы</a:t>
          </a:r>
        </a:p>
      </dsp:txBody>
      <dsp:txXfrm rot="5400000">
        <a:off x="1" y="1659098"/>
        <a:ext cx="3489791" cy="2370583"/>
      </dsp:txXfrm>
    </dsp:sp>
    <dsp:sp modelId="{56825D4D-9FD7-480F-A028-C1E816A7CCF0}">
      <dsp:nvSpPr>
        <dsp:cNvPr id="0" name=""/>
        <dsp:cNvSpPr/>
      </dsp:nvSpPr>
      <dsp:spPr>
        <a:xfrm rot="5400000">
          <a:off x="4277373" y="761471"/>
          <a:ext cx="4676955" cy="423005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 Narrow" pitchFamily="34" charset="0"/>
            </a:rPr>
            <a:t>Совершенствование правовых механизмов  </a:t>
          </a:r>
        </a:p>
      </dsp:txBody>
      <dsp:txXfrm rot="-5400000">
        <a:off x="5241085" y="1707258"/>
        <a:ext cx="3489791" cy="233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D9DF7-B923-43E4-8F31-8C29AA7FBDB7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сентябрь 2015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D7A1-5A0F-49A7-BB5F-55BAC593D1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08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3503-6092-4755-9947-B642B927906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сентябрь 2015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E4F51-58AE-4185-8E67-1B86D2AAB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082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18C46-6244-4CAA-BB76-4A50A3A9615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37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сентябрь 2015 года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E4F51-58AE-4185-8E67-1B86D2AAB2C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6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38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Группа 40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47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90C7-6F5D-4D0A-BF22-7D57E7AC52D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7B1E-A859-4E72-8B0B-B809C34B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0"/>
          <p:cNvSpPr/>
          <p:nvPr userDrawn="1"/>
        </p:nvSpPr>
        <p:spPr>
          <a:xfrm>
            <a:off x="0" y="3861048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90C7-6F5D-4D0A-BF22-7D57E7AC52D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7B1E-A859-4E72-8B0B-B809C34B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dirty="0" err="1" smtClean="0"/>
              <a:t>Образц</a:t>
            </a:r>
            <a:r>
              <a:rPr lang="ru-RU" dirty="0" smtClean="0"/>
              <a:t>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5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9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13"/>
          <p:cNvSpPr/>
          <p:nvPr userDrawn="1"/>
        </p:nvSpPr>
        <p:spPr>
          <a:xfrm>
            <a:off x="0" y="17526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90C7-6F5D-4D0A-BF22-7D57E7AC52D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7B1E-A859-4E72-8B0B-B809C34B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4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12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Oval 13"/>
          <p:cNvSpPr/>
          <p:nvPr userDrawn="1"/>
        </p:nvSpPr>
        <p:spPr>
          <a:xfrm>
            <a:off x="0" y="17526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90C7-6F5D-4D0A-BF22-7D57E7AC52D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E7B1E-A859-4E72-8B0B-B809C34B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6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5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012-8BDF-4583-A125-A1A1E1BED42D}" type="datetime1">
              <a:rPr lang="ru-RU" smtClean="0">
                <a:solidFill>
                  <a:srgbClr val="B13F9A"/>
                </a:solidFill>
              </a:rPr>
              <a:pPr/>
              <a:t>16.08.2016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664A0A-DCC2-4493-9F6C-939728C8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7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012-8BDF-4583-A125-A1A1E1BED42D}" type="datetime1">
              <a:rPr lang="ru-RU" smtClean="0">
                <a:solidFill>
                  <a:srgbClr val="B13F9A"/>
                </a:solidFill>
              </a:rPr>
              <a:pPr/>
              <a:t>16.08.2016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664A0A-DCC2-4493-9F6C-939728C8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7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012-8BDF-4583-A125-A1A1E1BED42D}" type="datetime1">
              <a:rPr lang="ru-RU" smtClean="0">
                <a:solidFill>
                  <a:srgbClr val="B13F9A"/>
                </a:solidFill>
              </a:rPr>
              <a:pPr/>
              <a:t>16.08.2016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664A0A-DCC2-4493-9F6C-939728C855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7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:\ГФК\Презентации\он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Rectangle 11"/>
          <p:cNvSpPr/>
          <p:nvPr userDrawn="1"/>
        </p:nvSpPr>
        <p:spPr>
          <a:xfrm>
            <a:off x="0" y="-8109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8002541" y="117116"/>
            <a:ext cx="1027303" cy="1007628"/>
            <a:chOff x="3391248" y="349637"/>
            <a:chExt cx="2571239" cy="2882718"/>
          </a:xfrm>
        </p:grpSpPr>
        <p:pic>
          <p:nvPicPr>
            <p:cNvPr id="38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1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Группа 40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47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56268" y="2093444"/>
              <a:ext cx="998650" cy="5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854682">
              <a:off x="3703410" y="2616112"/>
              <a:ext cx="1315272" cy="48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508039">
              <a:off x="4646984" y="2569208"/>
              <a:ext cx="1161236" cy="40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10"/>
          <p:cNvSpPr/>
          <p:nvPr userDrawn="1"/>
        </p:nvSpPr>
        <p:spPr>
          <a:xfrm>
            <a:off x="0" y="3858811"/>
            <a:ext cx="9144000" cy="3026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BE90C7-6F5D-4D0A-BF22-7D57E7AC52D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3E7B1E-A859-4E72-8B0B-B809C34B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22" r:id="rId2"/>
    <p:sldLayoutId id="2147483809" r:id="rId3"/>
    <p:sldLayoutId id="2147483811" r:id="rId4"/>
    <p:sldLayoutId id="2147483814" r:id="rId5"/>
    <p:sldLayoutId id="2147483819" r:id="rId6"/>
    <p:sldLayoutId id="2147483820" r:id="rId7"/>
    <p:sldLayoutId id="2147483821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88032" y="1628800"/>
            <a:ext cx="7772400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Госфинконтроль Самарской области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58972" y="405148"/>
            <a:ext cx="1433508" cy="1583692"/>
            <a:chOff x="3391248" y="349637"/>
            <a:chExt cx="2571239" cy="2882718"/>
          </a:xfrm>
        </p:grpSpPr>
        <p:pic>
          <p:nvPicPr>
            <p:cNvPr id="5" name="Picture 10" descr="D:\Молчанова\Презентации\631_97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1" t="4880" b="67597"/>
            <a:stretch/>
          </p:blipFill>
          <p:spPr bwMode="auto">
            <a:xfrm>
              <a:off x="4420632" y="349637"/>
              <a:ext cx="557098" cy="64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Молчанова\Презентации\0_a9017_dbcd2598_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0000">
              <a:off x="4065790" y="1748878"/>
              <a:ext cx="1267397" cy="1482295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1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5" t="21628" r="34925" b="61089"/>
            <a:stretch/>
          </p:blipFill>
          <p:spPr bwMode="auto">
            <a:xfrm>
              <a:off x="3391248" y="620687"/>
              <a:ext cx="2571239" cy="2284433"/>
            </a:xfrm>
            <a:prstGeom prst="dodec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4117758" y="975392"/>
              <a:ext cx="1152128" cy="1262628"/>
              <a:chOff x="4103948" y="908720"/>
              <a:chExt cx="1152128" cy="126263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303018" y="1204911"/>
                <a:ext cx="720080" cy="816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4" name="Picture 3" descr="D:\Молчанова\Презентации\Gerb_Samarskaya_oblas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908720"/>
                <a:ext cx="1152128" cy="1262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283426" y="2100796"/>
              <a:ext cx="998650" cy="476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ГФК</a:t>
              </a:r>
              <a:endParaRPr lang="ru-RU" sz="11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6" descr="D:\Молчанова\Презентации\2757077-set-of-different-multicolor-striped-vector-ribbon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3" r="51985" b="62780"/>
            <a:stretch/>
          </p:blipFill>
          <p:spPr bwMode="auto">
            <a:xfrm>
              <a:off x="3616847" y="2469649"/>
              <a:ext cx="2232248" cy="76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854682">
              <a:off x="3703409" y="2676177"/>
              <a:ext cx="1315272" cy="36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Самарская</a:t>
              </a:r>
              <a:endParaRPr lang="ru-RU" sz="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340000">
              <a:off x="4605612" y="2593738"/>
              <a:ext cx="1161236" cy="36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  <a:endParaRPr lang="ru-RU" sz="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 descr="D:\Молчанова\Презентации\Gerb_Samarskaya_oblas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" y="417368"/>
            <a:ext cx="1499647" cy="16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685800" y="3573016"/>
            <a:ext cx="777240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7800" indent="4763" algn="l">
              <a:buFont typeface="Georgia" pitchFamily="18" charset="0"/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Организация деятельности службы государственного финансового контроля Самарской области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 algn="ctr">
              <a:buFont typeface="Georgia" pitchFamily="18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77800" indent="4763" algn="l">
              <a:buFont typeface="Georgia" pitchFamily="18" charset="0"/>
              <a:buNone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indent="4763" algn="l">
              <a:buFont typeface="Georgia" pitchFamily="18" charset="0"/>
              <a:buNone/>
            </a:pP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indent="4763" algn="l">
              <a:buFont typeface="Georgia" pitchFamily="18" charset="0"/>
              <a:buNone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indent="4763" algn="l">
              <a:buFont typeface="Georgia" pitchFamily="18" charset="0"/>
              <a:buNone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indent="4763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О.А.Михеева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83568" y="4768998"/>
            <a:ext cx="5031691" cy="19723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77800" indent="4763" algn="l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Заместитель председателя </a:t>
            </a:r>
          </a:p>
          <a:p>
            <a:pPr marL="177800" indent="4763" algn="l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Правительства Самарской области – </a:t>
            </a:r>
          </a:p>
          <a:p>
            <a:pPr marL="177800" indent="4763" algn="l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руководитель службы государственного </a:t>
            </a:r>
          </a:p>
          <a:p>
            <a:pPr marL="177800" indent="4763" algn="l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финансового контроля </a:t>
            </a:r>
          </a:p>
          <a:p>
            <a:pPr marL="177800" indent="4763" algn="l">
              <a:buFont typeface="Georgia" pitchFamily="18" charset="0"/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71600" y="3566016"/>
            <a:ext cx="7144052" cy="0"/>
          </a:xfrm>
          <a:prstGeom prst="lin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2958"/>
            <a:ext cx="8569325" cy="56773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планов-графиков закупок</a:t>
            </a:r>
            <a:endParaRPr lang="ru-RU" sz="25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usskovON\AppData\Local\Microsoft\Windows\Temporary Internet Files\Content.IE5\QBB8GZNU\Fotolia_35061180_X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42" y="8329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5496" y="2442209"/>
            <a:ext cx="864096" cy="350155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планов-графиков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5" y="3544913"/>
            <a:ext cx="2016225" cy="129614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соблюдения формы и своевременности размещения плана-графика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971600" y="2321639"/>
            <a:ext cx="432048" cy="3742692"/>
          </a:xfrm>
          <a:prstGeom prst="rightArrow">
            <a:avLst>
              <a:gd name="adj1" fmla="val 63373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253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1611186"/>
            <a:ext cx="3024336" cy="166204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79388" indent="-179388"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изменений, не предусмотренных законом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Необоснованно большое количество изменений (сопоставимое с количеством закупок)</a:t>
            </a:r>
          </a:p>
          <a:p>
            <a:pPr marL="179388" indent="-179388">
              <a:spcAft>
                <a:spcPts val="500"/>
              </a:spcAft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План-график на год содержит сведения о закупках на квартал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3501008"/>
            <a:ext cx="3019825" cy="1523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73050" indent="-17780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соответствие установленной форме</a:t>
            </a:r>
          </a:p>
          <a:p>
            <a:pPr marL="273050" indent="-17780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Несвоевременное размещение</a:t>
            </a:r>
          </a:p>
          <a:p>
            <a:pPr marL="273050" indent="-17780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изменений с нарушением срока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7" y="5229200"/>
            <a:ext cx="3019824" cy="14790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66700" indent="-103188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Завышение закупочных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</a:t>
            </a:r>
          </a:p>
          <a:p>
            <a:pPr marL="266700" indent="-103188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Избыточные свойства закупаемых товаров</a:t>
            </a:r>
          </a:p>
          <a:p>
            <a:pPr marL="266700" indent="-103188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потребности в данном товаре (работе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услуге)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1780587"/>
            <a:ext cx="2016224" cy="1296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порядка планирования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5655" y="5295690"/>
            <a:ext cx="2016225" cy="12961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конкретных позиций плана-графика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0684" y="1093955"/>
            <a:ext cx="2592288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Выявляем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71208" y="3501008"/>
            <a:ext cx="1937296" cy="148686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Устранение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пресечение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профилактика нарушений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6296" y="1772816"/>
            <a:ext cx="1800200" cy="1296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планирования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08304" y="5287919"/>
            <a:ext cx="1800200" cy="12961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стоимости закупки/отмена закупки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028224" y="2214244"/>
            <a:ext cx="1728000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1208" y="1084674"/>
            <a:ext cx="1793280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Достигаем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62783" y="3918728"/>
            <a:ext cx="1595007" cy="61555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Предписание/штраф</a:t>
            </a:r>
            <a:endParaRPr 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98497" y="5636088"/>
            <a:ext cx="1595007" cy="61555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Предписание/требование</a:t>
            </a:r>
            <a:endParaRPr 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низ 35"/>
          <p:cNvSpPr/>
          <p:nvPr/>
        </p:nvSpPr>
        <p:spPr>
          <a:xfrm rot="3375360">
            <a:off x="3920654" y="4527900"/>
            <a:ext cx="115541" cy="654775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RusskovON\AppData\Local\Microsoft\Windows\Temporary Internet Files\Content.IE5\QBB8GZNU\Anali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6173"/>
            <a:ext cx="1239623" cy="9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992888" cy="608064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5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планов-графиков закупок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i="1" u="sng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502" y="1412776"/>
            <a:ext cx="4482498" cy="93610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планов-графиков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учреждений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9502" y="2618144"/>
            <a:ext cx="5490610" cy="5040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Медицинский колледж планирует ремонт помещений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2339752" y="2356105"/>
            <a:ext cx="216024" cy="238567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910533" y="5735543"/>
            <a:ext cx="3456384" cy="112296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Требование исполнено в ходе проверки, цены по трем закупкам снижены на общую сумму 1,1 млн. руб.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347" y="5036157"/>
            <a:ext cx="4482498" cy="45881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Требование заказчику о снижении цены соответствующих позиций в плане-графике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05255" y="3381023"/>
            <a:ext cx="2241249" cy="50405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сметной документации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417868" y="3918998"/>
            <a:ext cx="216024" cy="238567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C:\Users\RusskovON\AppData\Local\Microsoft\Windows\Temporary Internet Files\Content.IE5\KYYIPKL6\Exclamation_mark_r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922846" cy="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RusskovON\AppData\Local\Microsoft\Windows\Temporary Internet Files\Content.IE5\KYYIPKL6\Exclamation_mark_r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48" y="4911988"/>
            <a:ext cx="922846" cy="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RusskovON\AppData\Local\Microsoft\Windows\Temporary Internet Files\Content.IE5\KYYIPKL6\Exclamation_mark_r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46" y="4911988"/>
            <a:ext cx="922846" cy="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RusskovON\AppData\Local\Microsoft\Windows\Temporary Internet Files\Content.IE5\KYYIPKL6\ekonomia-e1302205122700-150x15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8" b="6158"/>
          <a:stretch/>
        </p:blipFill>
        <p:spPr bwMode="auto">
          <a:xfrm>
            <a:off x="7366917" y="5373410"/>
            <a:ext cx="1342682" cy="11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RusskovON\AppData\Local\Microsoft\Windows\Temporary Internet Files\Content.IE5\KYYIPKL6\Exclamation_mark_r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56" y="4911988"/>
            <a:ext cx="922846" cy="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трелка вниз 33"/>
          <p:cNvSpPr/>
          <p:nvPr/>
        </p:nvSpPr>
        <p:spPr>
          <a:xfrm rot="19036573">
            <a:off x="5587635" y="3055471"/>
            <a:ext cx="102180" cy="33539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9036573">
            <a:off x="4221712" y="5462609"/>
            <a:ext cx="122072" cy="503723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47456" y="4190265"/>
            <a:ext cx="4825106" cy="70757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нарушения в применении расценок и норм ценообразования в строительстве, ведущие к завышению в размере 1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1" b="92995" l="35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81" y="951347"/>
            <a:ext cx="1407523" cy="145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-14782" y="228648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 animBg="1"/>
      <p:bldP spid="24" grpId="0" animBg="1"/>
      <p:bldP spid="3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0" y="3270182"/>
            <a:ext cx="1763688" cy="5908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Завышение цены отсутствует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92888" cy="1196752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формирования цены и правомерности процедуры закупки при согласовании заключения контракта с единственным поставщиком</a:t>
            </a:r>
            <a:endParaRPr lang="ru-RU" sz="2400" b="1" i="1" u="sng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07504" y="1185376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293989" y="1340768"/>
            <a:ext cx="4556021" cy="72008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заключения контракта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единственным поставщиком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026" y="2276872"/>
            <a:ext cx="3127587" cy="7261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НМЦК</a:t>
            </a:r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том числе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рисков, выявленных на стадии планирования расходов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99746" y="2276872"/>
            <a:ext cx="2945690" cy="7261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процедуры осуществления закупки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27879" y="3270180"/>
            <a:ext cx="1865889" cy="590867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Установлено завышение цены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614829" y="4190481"/>
            <a:ext cx="0" cy="350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833481" y="4077072"/>
            <a:ext cx="1545784" cy="5744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Требование заказчику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1786276" y="5120914"/>
            <a:ext cx="178887" cy="248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181156" y="5111574"/>
            <a:ext cx="176631" cy="245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730857" y="4997275"/>
            <a:ext cx="1545784" cy="574464"/>
          </a:xfrm>
          <a:prstGeom prst="roundRect">
            <a:avLst/>
          </a:prstGeom>
          <a:solidFill>
            <a:srgbClr val="459B1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снижена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96579" y="4996489"/>
            <a:ext cx="1545784" cy="57446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Цена не снижена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32956" y="6099194"/>
            <a:ext cx="1834130" cy="614789"/>
          </a:xfrm>
          <a:prstGeom prst="roundRect">
            <a:avLst/>
          </a:prstGeom>
          <a:solidFill>
            <a:srgbClr val="459B1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tabLst>
                <a:tab pos="89535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Достигнута эффективность закупки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34115" y="6093296"/>
            <a:ext cx="2059653" cy="607441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tabLst>
                <a:tab pos="89535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материалов 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Прокуратуру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2184" y="3263538"/>
            <a:ext cx="1865889" cy="590867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Выявлены нарушения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243628" y="3263537"/>
            <a:ext cx="1865889" cy="5908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Нарушений не установлено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4860032" y="4207055"/>
            <a:ext cx="178887" cy="248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254912" y="4197715"/>
            <a:ext cx="176631" cy="245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093768" y="4041160"/>
            <a:ext cx="1642323" cy="8280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Нарушения повлияли на определение поставщика 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8345081" y="4207055"/>
            <a:ext cx="5653" cy="236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7591951" y="4078672"/>
            <a:ext cx="1517566" cy="5744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согласования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74069" y="4041160"/>
            <a:ext cx="1506243" cy="803883"/>
          </a:xfrm>
          <a:prstGeom prst="roundRect">
            <a:avLst/>
          </a:prstGeom>
          <a:solidFill>
            <a:srgbClr val="E5BDE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не повлияли на определение поставщика 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949475" y="5253258"/>
            <a:ext cx="0" cy="252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627190" y="5259936"/>
            <a:ext cx="0" cy="245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248591" y="5080355"/>
            <a:ext cx="1697486" cy="65290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  <a:endPara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согласовании + возбуждение дела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149126" y="5073678"/>
            <a:ext cx="1735242" cy="659578"/>
          </a:xfrm>
          <a:prstGeom prst="roundRect">
            <a:avLst/>
          </a:prstGeom>
          <a:solidFill>
            <a:srgbClr val="E5BDE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согласования + возбуждение дела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3968" y="5987308"/>
            <a:ext cx="4295506" cy="870691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tabLst>
                <a:tab pos="895350" algn="l"/>
              </a:tabLst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Административная </a:t>
            </a: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тветственность</a:t>
            </a:r>
          </a:p>
          <a:p>
            <a:pPr algn="ctr">
              <a:tabLst>
                <a:tab pos="89535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ненадлежащее НМЦК</a:t>
            </a:r>
          </a:p>
          <a:p>
            <a:pPr algn="ctr">
              <a:tabLst>
                <a:tab pos="89535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утверждение документации с нарушением законодательства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3063941" y="4651536"/>
            <a:ext cx="223187" cy="327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1403648" y="5576761"/>
            <a:ext cx="0" cy="522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627784" y="3864927"/>
            <a:ext cx="0" cy="212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316416" y="3861048"/>
            <a:ext cx="0" cy="212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4932040" y="4873039"/>
            <a:ext cx="0" cy="212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6588224" y="4869160"/>
            <a:ext cx="0" cy="212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483141" y="3003010"/>
            <a:ext cx="293158" cy="260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5791010" y="2996952"/>
            <a:ext cx="293158" cy="260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2046594" y="1988840"/>
            <a:ext cx="293158" cy="260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1758562" y="4680640"/>
            <a:ext cx="293158" cy="260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4860032" y="3839322"/>
            <a:ext cx="216024" cy="165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3181156" y="3003011"/>
            <a:ext cx="293157" cy="254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8383299" y="2996952"/>
            <a:ext cx="293157" cy="254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-5400000" flipH="1">
            <a:off x="6815437" y="2000029"/>
            <a:ext cx="293158" cy="260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2614829" y="5602992"/>
            <a:ext cx="539983" cy="419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540613" y="5602992"/>
            <a:ext cx="815363" cy="419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6369637" y="3826983"/>
            <a:ext cx="146579" cy="178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1000744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формирования цены и правомерности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закупки при согласовании заключения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контракта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единственным поставщиком</a:t>
            </a:r>
            <a:r>
              <a:rPr lang="ru-RU" sz="2000" b="1" cap="none" dirty="0" smtClean="0">
                <a:ln w="500"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u="sng" cap="none" dirty="0">
              <a:ln w="500">
                <a:noFill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95736" y="2564905"/>
            <a:ext cx="2304256" cy="335197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3688" y="2900102"/>
            <a:ext cx="3240360" cy="634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о согласовании контракта 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единственным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исполнителем в Госфинконтроль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C:\Users\RusskovON\AppData\Local\Microsoft\Windows\Temporary Internet Files\Content.IE5\THKU92U0\Anonymous-atten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75" y="3534121"/>
            <a:ext cx="694433" cy="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185456" y="4228554"/>
            <a:ext cx="4284069" cy="1144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Установлено завышение 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цены в размере 2,2 млн. руб.: потенциальный контрагент оказывал в тот же период аналогичные услуги медицинским учреждениям по более низкой цене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2719" y="5586202"/>
            <a:ext cx="2952328" cy="4320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контракта с требованием о снижении цены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2718" y="6253611"/>
            <a:ext cx="2952328" cy="43204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Контракт заключен по цене 54,4 млн. руб.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38883" y="5370179"/>
            <a:ext cx="0" cy="216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838881" y="6037588"/>
            <a:ext cx="1" cy="216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628801"/>
            <a:ext cx="3852021" cy="9361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Закупка комплексных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медицинских услуг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почечной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терапии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56,6 млн. руб.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RusskovON\AppData\Local\Microsoft\Windows\Temporary Internet Files\Content.IE5\KYYIPKL6\anatomy_AdrenalsKidneys_Anterior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52" y="1124744"/>
            <a:ext cx="2527176" cy="17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203208" y="5949280"/>
            <a:ext cx="2160880" cy="720317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Экономия 2,2 млн.руб.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ятно 2 43"/>
          <p:cNvSpPr/>
          <p:nvPr/>
        </p:nvSpPr>
        <p:spPr>
          <a:xfrm>
            <a:off x="6948264" y="5208579"/>
            <a:ext cx="1872208" cy="90379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Штраф 3 тыс.руб.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43527" y="4304782"/>
            <a:ext cx="2542757" cy="9037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500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Аффилированность</a:t>
            </a:r>
            <a:r>
              <a:rPr lang="ru-RU" sz="1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лиц, подавших коммерческие предложения</a:t>
            </a:r>
            <a:endParaRPr lang="ru-RU" sz="15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07504" y="1041360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C:\Users\Администратор\Desktop\Презентации\GIF\Доктор фон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1" y="1340768"/>
            <a:ext cx="1490942" cy="15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люс 18"/>
          <p:cNvSpPr/>
          <p:nvPr/>
        </p:nvSpPr>
        <p:spPr>
          <a:xfrm>
            <a:off x="5479431" y="4368837"/>
            <a:ext cx="864096" cy="864096"/>
          </a:xfrm>
          <a:prstGeom prst="mathPl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C:\Users\RusskovON\AppData\Local\Microsoft\Windows\Temporary Internet Files\Content.IE5\O6K359BR\YqDV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5" y="5598621"/>
            <a:ext cx="1115753" cy="11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-36512" y="372664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539552" y="84632"/>
            <a:ext cx="7992888" cy="536056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общественностью</a:t>
            </a:r>
            <a:endParaRPr lang="ru-RU" sz="25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Молчанова\Итоговый отчет Госфинконтроль\Коллегия в Самара октябрь 2015\Человечки\email-man-psd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004">
            <a:off x="1414321" y="4346810"/>
            <a:ext cx="3666113" cy="16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2" y="2708920"/>
            <a:ext cx="2448272" cy="15121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Обращения граждан и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2200" dirty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2708920"/>
            <a:ext cx="3388568" cy="151216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Региональное отделение Общероссийского народного фронта,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движение «За честные закупки»</a:t>
            </a:r>
            <a:endParaRPr lang="ru-RU" dirty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67744" y="177281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32512" y="1772816"/>
            <a:ext cx="8557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94181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пресечения Госфинконтролем нарушений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2708920"/>
            <a:ext cx="2683802" cy="15121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pPr algn="ctr"/>
            <a:endParaRPr lang="ru-RU" sz="2000" dirty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427984" y="17728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G:\Презентации\Материал для презентации\GIF\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74862"/>
            <a:ext cx="21050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77" y="5101586"/>
            <a:ext cx="1746147" cy="10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323528" y="12624"/>
            <a:ext cx="7992888" cy="536056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обращений граждан и организаций</a:t>
            </a:r>
            <a:endParaRPr lang="ru-RU" sz="25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44609"/>
            <a:ext cx="1785474" cy="17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0090" y="818128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Рассмотрение обращения граждан о нарушениях  Фондом капитального ремонта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699778" y="1628800"/>
            <a:ext cx="5176478" cy="194136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ГФК принято решение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проведении контрольного мероприятия в отношении капремонта 2-х домов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293096"/>
            <a:ext cx="6850241" cy="5546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завышение стоимости ремонта</a:t>
            </a:r>
            <a:r>
              <a:rPr lang="en-US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 оплата невыполненных работ </a:t>
            </a:r>
          </a:p>
        </p:txBody>
      </p:sp>
      <p:pic>
        <p:nvPicPr>
          <p:cNvPr id="10" name="Picture 2" descr="D:\Молчанова\Итоговый отчет Госфинконтроль\Итоги за 2015 год\Картинки для презентации\599339287_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15" y="5589240"/>
            <a:ext cx="998587" cy="10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33314" y="3573016"/>
            <a:ext cx="6507038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результатам контрольных мероприятий выявлено: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6461" y="5697252"/>
            <a:ext cx="5400600" cy="11607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endParaRPr lang="ru-RU" sz="1600" b="1" dirty="0" smtClean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Подрядчиками возвращены денежные средства на сумму 3,5 млн. рублей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Работы выполнены 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08520" y="260648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43794" y="4919742"/>
            <a:ext cx="5176478" cy="74150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проверки ГФК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462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Общероссийский народный фронт и Госфинконтроль</a:t>
            </a:r>
          </a:p>
          <a:p>
            <a:pPr algn="ctr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на эффективность бюджетных расходов!</a:t>
            </a:r>
            <a:b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87524" y="1124744"/>
            <a:ext cx="5736575" cy="864096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Обращение ОНФ и его проекта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 честные закупки» с информацией о «сомнительных закупках»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59899" y="2132856"/>
            <a:ext cx="0" cy="45131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17558" y="2708920"/>
            <a:ext cx="5646472" cy="18002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Отработка с заказчиками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приглашением представителя ОНФ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5682" y="2780928"/>
            <a:ext cx="5286059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D3769"/>
                </a:solidFill>
                <a:latin typeface="Times New Roman" pitchFamily="18" charset="0"/>
                <a:cs typeface="Times New Roman" pitchFamily="18" charset="0"/>
              </a:rPr>
              <a:t>Госфинконтроль Самарской области</a:t>
            </a:r>
            <a:endParaRPr lang="ru-RU" sz="2000" b="1" dirty="0">
              <a:solidFill>
                <a:srgbClr val="2D37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050691" y="2132856"/>
            <a:ext cx="0" cy="45131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81414" y="2132856"/>
            <a:ext cx="0" cy="45131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317558" y="4653136"/>
            <a:ext cx="5766610" cy="576064"/>
          </a:xfrm>
          <a:prstGeom prst="downArrow">
            <a:avLst>
              <a:gd name="adj1" fmla="val 50000"/>
              <a:gd name="adj2" fmla="val 7339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627" y="5301208"/>
            <a:ext cx="5646472" cy="10081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изменение конкурсной документации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 уменьшение цены контракта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flipH="1">
            <a:off x="6084168" y="1149127"/>
            <a:ext cx="542156" cy="5112568"/>
          </a:xfrm>
          <a:prstGeom prst="leftBrace">
            <a:avLst>
              <a:gd name="adj1" fmla="val 90260"/>
              <a:gd name="adj2" fmla="val 50369"/>
            </a:avLst>
          </a:prstGeom>
          <a:ln w="38100">
            <a:solidFill>
              <a:srgbClr val="437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263818"/>
            <a:ext cx="2304256" cy="3893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Прозрачность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Повышение конкуренции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Экономия бюджетных средств</a:t>
            </a:r>
          </a:p>
          <a:p>
            <a:endParaRPr lang="ru-RU" sz="1900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дминистратор\Desktop\Презентации\GIF\Стрелка вверх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51" y="5379817"/>
            <a:ext cx="1387210" cy="11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167574" y="4951"/>
            <a:ext cx="8568952" cy="824087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Отработка информации, 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оступившей от ОНФ. </a:t>
            </a:r>
            <a:endParaRPr lang="ru-RU" sz="2400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19357" y="1168245"/>
            <a:ext cx="3144731" cy="432048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Госфинконтроль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смет на стадии планирования расходов по объекту</a:t>
            </a: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5400000" flipH="1">
            <a:off x="5269983" y="2804075"/>
            <a:ext cx="542156" cy="6258602"/>
          </a:xfrm>
          <a:prstGeom prst="leftBrace">
            <a:avLst>
              <a:gd name="adj1" fmla="val 28684"/>
              <a:gd name="adj2" fmla="val 5036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2325317"/>
            <a:ext cx="1594520" cy="252028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Стоимость объекта 12,8 млрд.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1835696" y="2973387"/>
            <a:ext cx="324036" cy="1082591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39752" y="2492896"/>
            <a:ext cx="2880320" cy="288031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Установлено завышение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11760" y="3482026"/>
            <a:ext cx="2730210" cy="1795619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323,9 млн.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–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включены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779912" y="3130103"/>
            <a:ext cx="0" cy="253012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868144" y="1210175"/>
            <a:ext cx="2880320" cy="43204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Госфинконтроль</a:t>
            </a:r>
          </a:p>
          <a:p>
            <a:pPr algn="ctr">
              <a:spcAft>
                <a:spcPts val="120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1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92180" y="2367245"/>
            <a:ext cx="2232248" cy="2880319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Установлено завышение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72200" y="3693468"/>
            <a:ext cx="1872208" cy="1462632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–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ошибки применения индексов-дефляторов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380312" y="3328485"/>
            <a:ext cx="0" cy="307082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3848" y="620445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бщая экономия 838,9 млн. рублей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9872" y="556567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Отработка с заказчиком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6136" y="1461219"/>
            <a:ext cx="30963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подготовке осуществления закупки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сигналу ОНФ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779912" y="1565002"/>
            <a:ext cx="0" cy="15354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Плюс 48"/>
          <p:cNvSpPr/>
          <p:nvPr/>
        </p:nvSpPr>
        <p:spPr>
          <a:xfrm>
            <a:off x="5338688" y="3176970"/>
            <a:ext cx="576064" cy="612070"/>
          </a:xfrm>
          <a:prstGeom prst="mathPl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9752" y="4053507"/>
            <a:ext cx="284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проектирование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ранее выполнено),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страхование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 предусмотрено действующим законодательством)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" descr="D:\Молчанова\итоговый отчет Госфинконтроль\Коллегия в Самара октябрь 2015\Человечки\thCAL9NK8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00" l="0" r="100000">
                        <a14:foregroundMark x1="50000" y1="13000" x2="50000" y2="13000"/>
                        <a14:foregroundMark x1="45000" y1="13000" x2="45000" y2="13000"/>
                        <a14:foregroundMark x1="45000" y1="11667" x2="45000" y2="11667"/>
                        <a14:foregroundMark x1="48000" y1="10000" x2="48000" y2="10000"/>
                        <a14:foregroundMark x1="40667" y1="12333" x2="40667" y2="12333"/>
                        <a14:foregroundMark x1="54333" y1="11667" x2="54333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5000" r="13460" b="4333"/>
          <a:stretch/>
        </p:blipFill>
        <p:spPr bwMode="auto">
          <a:xfrm>
            <a:off x="323528" y="1104951"/>
            <a:ext cx="815566" cy="10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Администратор\Desktop\Презентации\GIF\Стоп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942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-36512" y="116632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1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1600" y="521654"/>
            <a:ext cx="6768752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Последующий контроль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71600" y="5504788"/>
            <a:ext cx="7272807" cy="12365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Устранение выявленных нарушений и замечаний, возврат средств в областной бюджет, привлечение виновных лиц к административной ответственности, информирование органов прокуратуры о результатах проведенных контрольных мероприятий (Указ Президента Российской Федерации от 03.03.2008 № 224)</a:t>
            </a:r>
            <a:endParaRPr 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1142" y="1028831"/>
            <a:ext cx="6001673" cy="518126"/>
            <a:chOff x="1403648" y="1342210"/>
            <a:chExt cx="6001673" cy="1417568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H="1">
              <a:off x="1403648" y="1342210"/>
              <a:ext cx="756014" cy="141756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662748" y="1342210"/>
              <a:ext cx="742573" cy="141756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56251" y="1546959"/>
            <a:ext cx="9052694" cy="1972507"/>
            <a:chOff x="-1601354" y="3726011"/>
            <a:chExt cx="6245671" cy="1657241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87195" y="3726011"/>
              <a:ext cx="2957122" cy="1656184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Взаимодействие с правоохранительными органами и органами прокуратуры, участие специалистов </a:t>
              </a:r>
              <a:r>
                <a:rPr lang="ru-RU" sz="1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Госфинконтроля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Самарской области в проверках, проводимых правоохранительными органами и органами прокуратуры 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-1601354" y="3727068"/>
              <a:ext cx="2885132" cy="16561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Проведение плановых и  внеплановых проверок, ревизий, обследований (в том числе по обращениям граждан и общественных организаций)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5752" y="-27384"/>
            <a:ext cx="747066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Последующий контроль</a:t>
            </a:r>
            <a:endParaRPr lang="ru-RU" sz="26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09388" y="3874225"/>
            <a:ext cx="6768752" cy="1296144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неправомерного использования бюджетных средств;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неэффективного использование бюджетных средств;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нецелевого использование бюджетных средств;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финансовые нарушения.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24397" y="476383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8" y="3517714"/>
            <a:ext cx="7956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4560266" y="5170369"/>
            <a:ext cx="9001" cy="39604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2898224486"/>
              </p:ext>
            </p:extLst>
          </p:nvPr>
        </p:nvGraphicFramePr>
        <p:xfrm>
          <a:off x="173054" y="1714488"/>
          <a:ext cx="821537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316326" y="1857364"/>
            <a:ext cx="5072098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32000" algn="just">
              <a:lnSpc>
                <a:spcPct val="70000"/>
              </a:lnSpc>
              <a:spcAft>
                <a:spcPts val="1200"/>
              </a:spcAft>
            </a:pPr>
            <a:endParaRPr lang="ru-RU" sz="2800" dirty="0" smtClean="0"/>
          </a:p>
          <a:p>
            <a:pPr indent="432000" algn="just">
              <a:lnSpc>
                <a:spcPct val="70000"/>
              </a:lnSpc>
              <a:spcAft>
                <a:spcPts val="360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информирование о выявленных нарушениях;</a:t>
            </a:r>
          </a:p>
          <a:p>
            <a:pPr lvl="0" indent="432000" algn="just">
              <a:lnSpc>
                <a:spcPct val="70000"/>
              </a:lnSpc>
              <a:spcAft>
                <a:spcPts val="360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административная практика (</a:t>
            </a:r>
            <a:r>
              <a:rPr lang="ru-RU" sz="2800" dirty="0" err="1" smtClean="0">
                <a:solidFill>
                  <a:srgbClr val="002060"/>
                </a:solidFill>
                <a:latin typeface="Arial Narrow" pitchFamily="34" charset="0"/>
              </a:rPr>
              <a:t>КоАП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 РФ);</a:t>
            </a:r>
          </a:p>
          <a:p>
            <a:pPr lvl="0" indent="432000" algn="just">
              <a:lnSpc>
                <a:spcPct val="70000"/>
              </a:lnSpc>
              <a:spcAft>
                <a:spcPts val="360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выделение специалистов в целях проведения проверок;</a:t>
            </a:r>
          </a:p>
          <a:p>
            <a:pPr lvl="0" indent="432000" algn="just">
              <a:lnSpc>
                <a:spcPct val="70000"/>
              </a:lnSpc>
              <a:spcAft>
                <a:spcPts val="360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предоставление информации по запросу.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правоохранительными органами и органами прокуратуры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7504" y="908720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58622" y="602850"/>
            <a:ext cx="8633857" cy="5994502"/>
            <a:chOff x="258622" y="602850"/>
            <a:chExt cx="8633857" cy="599450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937654" y="1047073"/>
              <a:ext cx="2954825" cy="5544616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58622" y="1052736"/>
              <a:ext cx="2880320" cy="5544616"/>
            </a:xfrm>
            <a:prstGeom prst="roundRect">
              <a:avLst>
                <a:gd name="adj" fmla="val 286"/>
              </a:avLst>
            </a:prstGeom>
            <a:solidFill>
              <a:srgbClr val="D2EAD9"/>
            </a:solidFill>
            <a:ln w="0">
              <a:noFill/>
              <a:prstDash val="solid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145653" y="1052736"/>
              <a:ext cx="2880320" cy="554461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58622" y="692696"/>
              <a:ext cx="8561850" cy="432048"/>
            </a:xfrm>
            <a:prstGeom prst="round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Губернатор и Правительство Самарской области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7880" y="602850"/>
              <a:ext cx="23979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трелка вправо с вырезом 28"/>
            <p:cNvSpPr/>
            <p:nvPr/>
          </p:nvSpPr>
          <p:spPr>
            <a:xfrm rot="5400000">
              <a:off x="481078" y="922256"/>
              <a:ext cx="1564210" cy="2009121"/>
            </a:xfrm>
            <a:prstGeom prst="notchedRightArrow">
              <a:avLst>
                <a:gd name="adj1" fmla="val 61207"/>
                <a:gd name="adj2" fmla="val 238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sz="10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Приоритеты развития региона, обозначенные Губернатором Самарской области в ежегодном послании</a:t>
              </a:r>
              <a:endParaRPr lang="ru-RU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0" name="Стрелка вверх 29"/>
            <p:cNvSpPr/>
            <p:nvPr/>
          </p:nvSpPr>
          <p:spPr>
            <a:xfrm>
              <a:off x="1979713" y="1144713"/>
              <a:ext cx="6153232" cy="1420192"/>
            </a:xfrm>
            <a:prstGeom prst="upArrow">
              <a:avLst>
                <a:gd name="adj1" fmla="val 74042"/>
                <a:gd name="adj2" fmla="val 73186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Аналитическая </a:t>
              </a:r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информация о </a:t>
              </a:r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выявленных </a:t>
              </a:r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нарушениях</a:t>
              </a:r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, </a:t>
              </a:r>
              <a:endParaRPr lang="ru-RU" sz="1100" b="1" dirty="0" smtClean="0">
                <a:solidFill>
                  <a:srgbClr val="00B050"/>
                </a:solidFill>
                <a:latin typeface="Arial Narrow" pitchFamily="34" charset="0"/>
              </a:endParaRPr>
            </a:p>
            <a:p>
              <a:pPr algn="ctr"/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о </a:t>
              </a:r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принятых мерах по их устранению, выработка рекомендаций </a:t>
              </a:r>
              <a:endParaRPr lang="ru-RU" sz="1100" b="1" dirty="0" smtClean="0">
                <a:solidFill>
                  <a:srgbClr val="00B050"/>
                </a:solidFill>
                <a:latin typeface="Arial Narrow" pitchFamily="34" charset="0"/>
              </a:endParaRPr>
            </a:p>
            <a:p>
              <a:pPr algn="ctr"/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по </a:t>
              </a:r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недопущению нарушений, </a:t>
              </a:r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предложения </a:t>
              </a:r>
              <a:r>
                <a:rPr lang="ru-RU" sz="1100" b="1" dirty="0">
                  <a:solidFill>
                    <a:srgbClr val="00B050"/>
                  </a:solidFill>
                  <a:latin typeface="Arial Narrow" pitchFamily="34" charset="0"/>
                </a:rPr>
                <a:t>по совершенствованию бюджетного </a:t>
              </a:r>
              <a:r>
                <a:rPr lang="ru-RU" sz="1100" b="1" dirty="0" smtClean="0">
                  <a:solidFill>
                    <a:srgbClr val="00B050"/>
                  </a:solidFill>
                  <a:latin typeface="Arial Narrow" pitchFamily="34" charset="0"/>
                </a:rPr>
                <a:t>процесса</a:t>
              </a:r>
            </a:p>
            <a:p>
              <a:pPr algn="ctr"/>
              <a:endParaRPr lang="ru-RU" sz="1100" b="1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115643"/>
              <a:ext cx="2560637" cy="248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3347864" y="4081598"/>
              <a:ext cx="2306753" cy="2443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 smtClean="0">
                  <a:latin typeface="Arial Narrow" pitchFamily="34" charset="0"/>
                </a:rPr>
                <a:t>Контроль </a:t>
              </a:r>
            </a:p>
            <a:p>
              <a:pPr lvl="0" algn="ctr"/>
              <a:r>
                <a:rPr lang="ru-RU" sz="1400" b="1" dirty="0" smtClean="0">
                  <a:latin typeface="Arial Narrow" pitchFamily="34" charset="0"/>
                </a:rPr>
                <a:t>в </a:t>
              </a:r>
              <a:r>
                <a:rPr lang="ru-RU" sz="1400" b="1" dirty="0">
                  <a:latin typeface="Arial Narrow" pitchFamily="34" charset="0"/>
                </a:rPr>
                <a:t>сфере </a:t>
              </a:r>
              <a:r>
                <a:rPr lang="ru-RU" sz="1400" b="1" dirty="0" smtClean="0">
                  <a:latin typeface="Arial Narrow" pitchFamily="34" charset="0"/>
                </a:rPr>
                <a:t>закупок</a:t>
              </a:r>
            </a:p>
            <a:p>
              <a:pPr lvl="0" algn="ctr"/>
              <a:endParaRPr lang="ru-RU" sz="600" b="1" dirty="0" smtClean="0">
                <a:latin typeface="Arial Narrow" pitchFamily="34" charset="0"/>
              </a:endParaRP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предотвращение завышения начальной (максимальной) цены контракта при согласовании </a:t>
              </a:r>
              <a:r>
                <a:rPr lang="ru-R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заключения </a:t>
              </a: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контракта с единственным поставщиком;</a:t>
              </a: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</a:rPr>
                <a:t>предотвращение нарушений законодательства о </a:t>
              </a:r>
              <a:r>
                <a:rPr lang="ru-R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</a:rPr>
                <a:t>закупках;</a:t>
              </a:r>
              <a:endPara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Times New Roman"/>
                <a:cs typeface="Times New Roman"/>
              </a:endParaRP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ru-R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выдача </a:t>
              </a: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предписаний об устранении нарушений законодательства о закупках;</a:t>
              </a: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привлечение к </a:t>
              </a:r>
              <a:r>
                <a:rPr lang="ru-R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ea typeface="Times New Roman"/>
                  <a:cs typeface="Times New Roman"/>
                </a:rPr>
                <a:t>административной; ответственности.</a:t>
              </a:r>
              <a:endPara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Times New Roman"/>
                <a:cs typeface="Times New Roman"/>
              </a:endParaRP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endPara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52359" y="2744927"/>
              <a:ext cx="8266907" cy="6480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Госфинконтроль</a:t>
              </a:r>
            </a:p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риск – ориентированное планирование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23529" y="4115643"/>
              <a:ext cx="2465394" cy="2481709"/>
            </a:xfrm>
            <a:prstGeom prst="roundRect">
              <a:avLst/>
            </a:prstGeom>
            <a:solidFill>
              <a:srgbClr val="497E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 Narrow" pitchFamily="34" charset="0"/>
                </a:rPr>
                <a:t>Предварительный контроль</a:t>
              </a:r>
            </a:p>
            <a:p>
              <a:pPr defTabSz="968375">
                <a:lnSpc>
                  <a:spcPct val="120000"/>
                </a:lnSpc>
                <a:buFontTx/>
                <a:buChar char="-"/>
              </a:pPr>
              <a:r>
                <a:rPr lang="ru-RU" sz="8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 </a:t>
              </a: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предотвращение </a:t>
              </a:r>
              <a:r>
                <a:rPr lang="ru-RU" sz="900" b="1" dirty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завышения стоимости мероприятий;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 повышение </a:t>
              </a:r>
              <a:r>
                <a:rPr lang="ru-RU" sz="900" b="1" dirty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качества или количества закупаемых товаров или услуг в рамках существующего объема </a:t>
              </a: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финансирования</a:t>
              </a:r>
              <a:r>
                <a:rPr lang="ru-RU" sz="900" b="1" dirty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;</a:t>
              </a:r>
            </a:p>
            <a:p>
              <a:pPr defTabSz="968375">
                <a:lnSpc>
                  <a:spcPct val="120000"/>
                </a:lnSpc>
                <a:buFontTx/>
                <a:buChar char="-"/>
              </a:pP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 уточнение </a:t>
              </a:r>
              <a:r>
                <a:rPr lang="ru-RU" sz="900" b="1" dirty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или изменение механизма использования средств, в том числе порядка контроля за целевым предоставлением и расходованием;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 рассмотрение </a:t>
              </a:r>
              <a:r>
                <a:rPr lang="ru-RU" sz="900" b="1" dirty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альтернативных способов реализации планируемых мероприятий или источников их финансирования и </a:t>
              </a:r>
              <a:r>
                <a:rPr lang="ru-RU" sz="900" b="1" dirty="0" smtClean="0">
                  <a:solidFill>
                    <a:schemeClr val="bg1"/>
                  </a:solidFill>
                  <a:latin typeface="Arial Narrow" pitchFamily="34" charset="0"/>
                  <a:ea typeface="Times New Roman"/>
                  <a:cs typeface="Times New Roman"/>
                </a:rPr>
                <a:t>т.д.</a:t>
              </a:r>
              <a:endParaRPr lang="ru-RU" sz="900" b="1" dirty="0">
                <a:latin typeface="Arial Narrow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227928" y="4115643"/>
              <a:ext cx="2448528" cy="24817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Текущий и последующий контроль</a:t>
              </a:r>
            </a:p>
            <a:p>
              <a:pPr algn="ctr"/>
              <a:endParaRPr lang="ru-RU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выявление нецелевого использования бюджетных средств;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выявление неправомерного использование бюджетных средств;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выявление неэффективного использование бюджетных средств;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иные финансовые нарушения</a:t>
              </a:r>
              <a:r>
                <a:rPr lang="ru-R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.</a:t>
              </a:r>
              <a:endPara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258622" y="3507545"/>
            <a:ext cx="5623169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 Р  Е  В  Е  Н  Ц  И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5786893"/>
              </p:ext>
            </p:extLst>
          </p:nvPr>
        </p:nvGraphicFramePr>
        <p:xfrm>
          <a:off x="107504" y="2000250"/>
          <a:ext cx="8229600" cy="412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22359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правоохранительными органами и органами прокуратуры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6300" y="1412776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4243243" y="5024542"/>
            <a:ext cx="792515" cy="507209"/>
          </a:xfrm>
          <a:prstGeom prst="down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2737464" y="5430310"/>
            <a:ext cx="3804073" cy="951018"/>
            <a:chOff x="2227050" y="4089379"/>
            <a:chExt cx="3804073" cy="9510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27050" y="4089379"/>
              <a:ext cx="3804073" cy="9510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227050" y="4089379"/>
              <a:ext cx="3804073" cy="951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</a:t>
              </a:r>
              <a:endParaRPr lang="ru-RU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Shape 7"/>
          <p:cNvSpPr/>
          <p:nvPr/>
        </p:nvSpPr>
        <p:spPr>
          <a:xfrm>
            <a:off x="2267744" y="1412361"/>
            <a:ext cx="4438085" cy="3550468"/>
          </a:xfrm>
          <a:prstGeom prst="funnel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1221716"/>
              </p:ext>
            </p:extLst>
          </p:nvPr>
        </p:nvGraphicFramePr>
        <p:xfrm>
          <a:off x="214282" y="1428736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11027" y="1844824"/>
            <a:ext cx="2039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/>
              <a:t>Ведомственный </a:t>
            </a:r>
            <a:endParaRPr lang="ru-RU" b="1" dirty="0" smtClean="0"/>
          </a:p>
          <a:p>
            <a:pPr lvl="0" algn="ctr"/>
            <a:r>
              <a:rPr lang="ru-RU" b="1" dirty="0" smtClean="0"/>
              <a:t>финансовый </a:t>
            </a:r>
          </a:p>
          <a:p>
            <a:pPr lvl="0" algn="ctr"/>
            <a:r>
              <a:rPr lang="ru-RU" b="1" dirty="0" smtClean="0"/>
              <a:t>контроль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7504" y="96935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3961" y="245111"/>
            <a:ext cx="7058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Механизмы повышения эффективности внутреннего финансового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183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107504" y="620688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39552" y="306840"/>
            <a:ext cx="7992888" cy="385856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Методологическая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Заградительные меры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241" y="1340768"/>
            <a:ext cx="2051719" cy="84442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проблематика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500" y="2564904"/>
            <a:ext cx="1907702" cy="9361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Завышение цен</a:t>
            </a:r>
            <a:endParaRPr lang="ru-RU" sz="1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1582" y="692696"/>
            <a:ext cx="4201985" cy="7621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о мерах по реализации Закона об областном бюджете.</a:t>
            </a:r>
            <a:r>
              <a:rPr lang="ru-RU" sz="16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Заказчики обязаны: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1943202" y="2708920"/>
            <a:ext cx="504057" cy="644995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8" y="3645024"/>
            <a:ext cx="1907704" cy="6739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Аффилированность</a:t>
            </a:r>
            <a:endParaRPr lang="ru-RU" sz="1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61432" y="1725266"/>
            <a:ext cx="4392153" cy="1919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Заключать контракт по цене минимального коммерческого предложения при заключении контракта с единственным поставщиком</a:t>
            </a:r>
          </a:p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Снижать цену внутри спецификации пропорционально общему падению на торгах</a:t>
            </a:r>
          </a:p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НМЦК с учетом объективного исследования рынка (реестр контрактов</a:t>
            </a:r>
            <a:r>
              <a:rPr lang="en-US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r>
              <a:rPr lang="en-US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 МЭРИТ</a:t>
            </a:r>
            <a:r>
              <a:rPr lang="en-US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аналогичные закупки</a:t>
            </a:r>
            <a:r>
              <a:rPr lang="en-US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сайты)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61429" y="3687120"/>
            <a:ext cx="4392154" cy="7119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Исключить 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стадии формирования НМЦК факты аффилированности между лицами, подающими коммерческие предложения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3226586" y="1537123"/>
            <a:ext cx="2304256" cy="167598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497" y="4437112"/>
            <a:ext cx="1907704" cy="7081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расчёта цены контракта</a:t>
            </a:r>
            <a:endParaRPr lang="ru-RU" sz="1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61429" y="4399053"/>
            <a:ext cx="4392155" cy="905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цену на ремонт проектно-сметным методом</a:t>
            </a:r>
            <a:r>
              <a:rPr lang="en-US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не 3 коммерческими предложениями</a:t>
            </a:r>
          </a:p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цену на услуги технической сложности затратным или нормативным методом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1957371" y="3720588"/>
            <a:ext cx="504057" cy="644995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1957371" y="4529137"/>
            <a:ext cx="504057" cy="644995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498" y="5229200"/>
            <a:ext cx="1907705" cy="7264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Ненадлежащее исполнение контракта субподрядчиками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61429" y="5304219"/>
            <a:ext cx="4392156" cy="711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79388" indent="-103188">
              <a:buFont typeface="Arial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контроль за исполнением контракта субподрядчиками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1943203" y="5337688"/>
            <a:ext cx="518226" cy="644995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1850915"/>
            <a:ext cx="2085984" cy="22256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76200" algn="ctr">
              <a:defRPr/>
            </a:pP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Приказом ГУОТ утверждена </a:t>
            </a:r>
            <a:r>
              <a:rPr lang="ru-RU" sz="16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и порядок осуществления мониторинга цен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закупке товаров, работ, услуг с использованием АИС «Госзаказ»</a:t>
            </a:r>
          </a:p>
        </p:txBody>
      </p:sp>
      <p:sp>
        <p:nvSpPr>
          <p:cNvPr id="36" name="Крест 35"/>
          <p:cNvSpPr/>
          <p:nvPr/>
        </p:nvSpPr>
        <p:spPr>
          <a:xfrm>
            <a:off x="6474725" y="2636912"/>
            <a:ext cx="545547" cy="508076"/>
          </a:xfrm>
          <a:prstGeom prst="plus">
            <a:avLst>
              <a:gd name="adj" fmla="val 3749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496" y="6030640"/>
            <a:ext cx="1907705" cy="6833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Избыточные потребительские свойства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триховая стрелка вправо 37"/>
          <p:cNvSpPr/>
          <p:nvPr/>
        </p:nvSpPr>
        <p:spPr>
          <a:xfrm>
            <a:off x="1943201" y="6097579"/>
            <a:ext cx="518226" cy="516249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56589" y="6016153"/>
            <a:ext cx="6651472" cy="6906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76200" algn="ctr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утвержден порядок и требования к определению нормативных затрат на обеспечение функций государственных органов Самарской области, в т.ч. 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одведомственных учреждений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0688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>
            <a:off x="899592" y="908720"/>
            <a:ext cx="1541990" cy="391938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0" grpId="0" animBg="1"/>
      <p:bldP spid="31" grpId="0" animBg="1"/>
      <p:bldP spid="34" grpId="0" animBg="1"/>
      <p:bldP spid="36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6235561" y="2060848"/>
            <a:ext cx="2494224" cy="363588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5241" y="2097367"/>
            <a:ext cx="2494224" cy="363588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850" y="2057816"/>
            <a:ext cx="2637351" cy="363588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51" y="44624"/>
            <a:ext cx="7971181" cy="505015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Рейтинги ГРБС</a:t>
            </a:r>
            <a:endParaRPr lang="ru-RU" sz="24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111588" y="764704"/>
            <a:ext cx="4916061" cy="720080"/>
          </a:xfrm>
          <a:prstGeom prst="roundRect">
            <a:avLst/>
          </a:prstGeom>
          <a:solidFill>
            <a:srgbClr val="AFFCA2"/>
          </a:solidFill>
          <a:ln>
            <a:solidFill>
              <a:srgbClr val="459B1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оценки ГРБС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H="1">
            <a:off x="1843073" y="1541002"/>
            <a:ext cx="553492" cy="447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71706" y="2241877"/>
            <a:ext cx="2393470" cy="68912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Финансово-правовая дисциплина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80163" y="3080936"/>
            <a:ext cx="2385013" cy="10342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выявленных рисков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619885" y="2241877"/>
            <a:ext cx="1980303" cy="68912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требований в срок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4579377" y="1565880"/>
            <a:ext cx="0" cy="4979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820952" y="1570134"/>
            <a:ext cx="413393" cy="42902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533744" y="2241877"/>
            <a:ext cx="1718041" cy="68912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отчетов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80163" y="4216531"/>
            <a:ext cx="2385013" cy="133367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Соотношение обоснованного финансирования к общему объему финансирования, предусмотренному в ОБ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30847" y="3104610"/>
            <a:ext cx="2128649" cy="9724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сроков исполнения требований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57089" y="3104611"/>
            <a:ext cx="2010720" cy="9724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Устранение рисков и исполнение рекомендаций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544319" y="4365735"/>
            <a:ext cx="2115177" cy="122350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ответственности за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непредставление ФЭО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57089" y="4216530"/>
            <a:ext cx="2082728" cy="137270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фактов привлечения к ответственности за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неустранение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выявленных нарушений</a:t>
            </a:r>
          </a:p>
        </p:txBody>
      </p:sp>
      <p:sp>
        <p:nvSpPr>
          <p:cNvPr id="76" name="Правая фигурная скобка 75"/>
          <p:cNvSpPr/>
          <p:nvPr/>
        </p:nvSpPr>
        <p:spPr>
          <a:xfrm rot="5400000">
            <a:off x="4250451" y="1667292"/>
            <a:ext cx="687105" cy="8452936"/>
          </a:xfrm>
          <a:prstGeom prst="rightBrace">
            <a:avLst>
              <a:gd name="adj1" fmla="val 78570"/>
              <a:gd name="adj2" fmla="val 50000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192" y="6237313"/>
            <a:ext cx="3226369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ГРБС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71264">
            <a:off x="72547" y="1145852"/>
            <a:ext cx="2307098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Равнение на лидеров!!!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58897" y="620688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5235" y="476672"/>
            <a:ext cx="7971181" cy="720080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400" b="1" cap="none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основных </a:t>
            </a:r>
            <a:br>
              <a:rPr lang="ru-RU" sz="2400" b="1" cap="none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показателей финансовой дисциплины ГРБС </a:t>
            </a:r>
            <a:br>
              <a:rPr lang="ru-RU" sz="2400" b="1" cap="none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стадии планирования</a:t>
            </a:r>
            <a:endParaRPr lang="ru-RU" sz="2400" cap="none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0834" y="1268759"/>
            <a:ext cx="8714488" cy="28007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2448272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завышения/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резервирования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196752"/>
            <a:ext cx="58463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объем финансирования по объекту (мероприятию) предусмотрен в большем объеме, чем подтверждено  документацией;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еверное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применение норм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ценообразования,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приводящее в завышению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стоимости, а также не корректное формирование остатка сметной стоимости строительства (реконструкции) (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например, без учета снижения по итогам торгов);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не учитываются сроки реализации мероприятия, проведения работ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(в том числе в рамках заключенных контрактов)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, процедуры торгов;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арифметические ошибки.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5301208"/>
            <a:ext cx="8714488" cy="13681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5517232"/>
            <a:ext cx="2448272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необоснованного финансирования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7824" y="5229200"/>
            <a:ext cx="5774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 объем финансирования по объекту (мероприятию) не представлено (или представлено не в полном объеме) ФЭО;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документация (ФЭО) не соответствует критериям отбора, установленным в  соответствующем Порядке;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представленные расчеты документально не обоснованы.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7992" y="4221088"/>
            <a:ext cx="8714488" cy="93610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544" y="4403204"/>
            <a:ext cx="2448272" cy="5379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Бюджетные риски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4125" y="4254187"/>
            <a:ext cx="577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казанные на стадии планирования риски необоснованного резервирования бюджетных средств в течении финансового года были устранены ГРБС.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07504" y="1185376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71181" cy="505015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Установленные риски</a:t>
            </a:r>
            <a:endParaRPr lang="ru-RU" sz="26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7504" y="96935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40362"/>
              </p:ext>
            </p:extLst>
          </p:nvPr>
        </p:nvGraphicFramePr>
        <p:xfrm>
          <a:off x="971600" y="1108907"/>
          <a:ext cx="6624736" cy="5349510"/>
        </p:xfrm>
        <a:graphic>
          <a:graphicData uri="http://schemas.openxmlformats.org/drawingml/2006/table">
            <a:tbl>
              <a:tblPr/>
              <a:tblGrid>
                <a:gridCol w="1615616"/>
                <a:gridCol w="1532153"/>
                <a:gridCol w="1740359"/>
                <a:gridCol w="1736608"/>
              </a:tblGrid>
              <a:tr h="1066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ГРБС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завышения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установленных и подтверждённых бюджетных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рисков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необоснованного финансирования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9 100,60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77 961,10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№2 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11 668,39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97 087,85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№3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7 263,02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2 651 194,22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№4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805 472,60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1 721 160,73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4 845 336,71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№5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2 791,63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34 520,00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1 248 346,41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№6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2 079 327,17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8 268 362,08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№7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7 312,50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1 161,50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2 288 950,91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№8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3 985,00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467 752,30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№9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5 611,48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4 669,00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№10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97 197,52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25 264,31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1 208 115,59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4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№11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31 829,61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1 184 825,80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№12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1 012,10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№13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29 340,00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961 201,00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№14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1 400,25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616 900,00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F:\Презентации\Материал для презентации\1 слайд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6" y="1124744"/>
            <a:ext cx="66294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71181" cy="505015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600" b="1" dirty="0" err="1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Неустраненные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риски</a:t>
            </a:r>
            <a:endParaRPr lang="ru-RU" sz="26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7504" y="96935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12182"/>
              </p:ext>
            </p:extLst>
          </p:nvPr>
        </p:nvGraphicFramePr>
        <p:xfrm>
          <a:off x="971600" y="1108907"/>
          <a:ext cx="6624736" cy="5349510"/>
        </p:xfrm>
        <a:graphic>
          <a:graphicData uri="http://schemas.openxmlformats.org/drawingml/2006/table">
            <a:tbl>
              <a:tblPr/>
              <a:tblGrid>
                <a:gridCol w="1615616"/>
                <a:gridCol w="1532153"/>
                <a:gridCol w="1740359"/>
                <a:gridCol w="1736608"/>
              </a:tblGrid>
              <a:tr h="1066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ГРБС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Неотработанный объём завышения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установленных и подтверждённых бюджетных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рисков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Неотработанный объём необоснованного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финансирования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№2 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№3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№4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№5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№6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№7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№8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№9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№10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4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№11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№12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7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№13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№14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F:\Презентации\Материал для презентации\1 слайд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6" y="1124744"/>
            <a:ext cx="66294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43057"/>
            <a:ext cx="7971181" cy="765663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Показатель финансовой дисциплины ГРБС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Гаусса</a:t>
            </a:r>
            <a:endParaRPr lang="ru-RU" sz="26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7504" y="96935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92035"/>
              </p:ext>
            </p:extLst>
          </p:nvPr>
        </p:nvGraphicFramePr>
        <p:xfrm>
          <a:off x="179512" y="1108907"/>
          <a:ext cx="6768750" cy="5414909"/>
        </p:xfrm>
        <a:graphic>
          <a:graphicData uri="http://schemas.openxmlformats.org/drawingml/2006/table">
            <a:tbl>
              <a:tblPr/>
              <a:tblGrid>
                <a:gridCol w="1353104"/>
                <a:gridCol w="1449257"/>
                <a:gridCol w="1449257"/>
                <a:gridCol w="1449257"/>
                <a:gridCol w="1067875"/>
              </a:tblGrid>
              <a:tr h="1066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ГРБС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Неотработанный объём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завышения (№ 1) 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установленных и подтверждённых бюджетных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рисков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(№ 2)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Неотработанный объём необоснованного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финансирования (№ 3)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финансовой 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дисциплины (№1+№2+№3)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№14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№10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№13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28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№4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№7</a:t>
                      </a: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№6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№5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№11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№9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№2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24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№8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№12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№3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</a:tr>
              <a:tr h="268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 №1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68" marR="3768" marT="3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CA2"/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179512" y="3060000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79213" y="2340169"/>
            <a:ext cx="166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Критический уровень рисков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512" y="4005064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07205" y="3265820"/>
            <a:ext cx="174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уровень рисков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1" y="4680000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42583" y="4079116"/>
            <a:ext cx="170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уровень рисков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9511" y="5373216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11657" y="5373216"/>
            <a:ext cx="211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 рисков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9512" y="5949280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3190" y="4793377"/>
            <a:ext cx="2117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Удовлетворительный уровень рисков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6991181" y="2632556"/>
            <a:ext cx="245115" cy="36047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резентации\Материал для презентации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377"/>
            <a:ext cx="67818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3" grpId="0"/>
      <p:bldP spid="36" grpId="0"/>
      <p:bldP spid="3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80131" y="1732460"/>
            <a:ext cx="8675937" cy="16245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35439" y="692696"/>
            <a:ext cx="740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Общий объем выявленных нарушений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2276872"/>
            <a:ext cx="2247304" cy="86409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solidFill>
                  <a:srgbClr val="002060"/>
                </a:solidFill>
              </a:rPr>
              <a:t>Завышения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3,2 </a:t>
            </a:r>
            <a:r>
              <a:rPr lang="ru-RU" dirty="0">
                <a:solidFill>
                  <a:srgbClr val="002060"/>
                </a:solidFill>
              </a:rPr>
              <a:t>млрд. </a:t>
            </a:r>
            <a:r>
              <a:rPr lang="ru-RU" dirty="0" smtClean="0">
                <a:solidFill>
                  <a:srgbClr val="002060"/>
                </a:solidFill>
              </a:rPr>
              <a:t>рублей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55899" y="2276872"/>
            <a:ext cx="2424832" cy="86409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Бюджетные риски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1,8 млрд. рублей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56795" y="2348880"/>
            <a:ext cx="2376264" cy="86409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Финансовые нарушения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2,3 млрд. рублей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2843808" y="1364518"/>
            <a:ext cx="720080" cy="5040560"/>
          </a:xfrm>
          <a:prstGeom prst="rightBrace">
            <a:avLst>
              <a:gd name="adj1" fmla="val 75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3568" y="3442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Обращены в пользу областного бюджета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7128284" y="2600908"/>
            <a:ext cx="720080" cy="2664296"/>
          </a:xfrm>
          <a:prstGeom prst="rightBrace">
            <a:avLst>
              <a:gd name="adj1" fmla="val 75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800502" y="3563724"/>
            <a:ext cx="165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Обращены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760" y="41397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,9 млрд. 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42210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1,5 млрд. 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15007"/>
            <a:ext cx="746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работы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цифрах за 2015 год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627784" y="1196752"/>
            <a:ext cx="3513336" cy="39472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7,3 млрд. </a:t>
            </a:r>
            <a:r>
              <a:rPr lang="ru-RU" dirty="0" err="1" smtClean="0">
                <a:solidFill>
                  <a:schemeClr val="bg1"/>
                </a:solidFill>
              </a:rPr>
              <a:t>руб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346727" y="4581128"/>
            <a:ext cx="757221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228184" y="4572744"/>
            <a:ext cx="747700" cy="2964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742056" y="5013176"/>
            <a:ext cx="3150919" cy="792088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4,4 млрд. рублей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3" name="Picture 2" descr="D:\Молчанова\итоговый отчет Госфинконтроль\Коллегия в Самара октябрь 2015\Человечки\15720414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405754"/>
            <a:ext cx="1383276" cy="14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187624" y="17728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предварительный контроль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12856" y="1732460"/>
            <a:ext cx="306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ru-RU" b="1" dirty="0" smtClean="0">
                <a:solidFill>
                  <a:srgbClr val="002060"/>
                </a:solidFill>
              </a:rPr>
              <a:t>екущий и последующий контроль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940152" y="1628800"/>
            <a:ext cx="0" cy="2376264"/>
          </a:xfrm>
          <a:prstGeom prst="line">
            <a:avLst/>
          </a:prstGeom>
          <a:ln w="28575">
            <a:solidFill>
              <a:srgbClr val="43713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520" y="6021288"/>
            <a:ext cx="86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Эффективность работы ГФК </a:t>
            </a:r>
            <a:r>
              <a:rPr lang="ru-RU" sz="2000" dirty="0" smtClean="0"/>
              <a:t>– объём обращенных в пользу бюджета средств </a:t>
            </a:r>
            <a:r>
              <a:rPr lang="ru-RU" sz="2000" dirty="0" smtClean="0">
                <a:solidFill>
                  <a:srgbClr val="C00000"/>
                </a:solidFill>
              </a:rPr>
              <a:t>в 90 раз превышает расходы </a:t>
            </a:r>
            <a:r>
              <a:rPr lang="ru-RU" sz="2000" dirty="0" smtClean="0"/>
              <a:t>на содержание ГФК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8" name="Пятно 1 47"/>
          <p:cNvSpPr/>
          <p:nvPr/>
        </p:nvSpPr>
        <p:spPr>
          <a:xfrm rot="20688205">
            <a:off x="1822881" y="4808322"/>
            <a:ext cx="1862645" cy="968609"/>
          </a:xfrm>
          <a:prstGeom prst="irregularSeal1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66%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23528" y="620688"/>
            <a:ext cx="74745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ятно 1 51"/>
          <p:cNvSpPr/>
          <p:nvPr/>
        </p:nvSpPr>
        <p:spPr>
          <a:xfrm rot="998300">
            <a:off x="6945186" y="4817615"/>
            <a:ext cx="1862645" cy="968609"/>
          </a:xfrm>
          <a:prstGeom prst="irregularSeal1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34%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323528" y="692696"/>
            <a:ext cx="747452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2358" y="14857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«Санкции»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908720"/>
            <a:ext cx="795813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По фактам, выявленным в ходе проведенных контрольных мероприятий специалистами Госфинконтроля Самарской области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возбуждено 5 уголовных дел;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назначено проведение 13 проверок на предмет наличия признаков уголовно-наказуемых деяний;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возбуждено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 рассмотрено 550 дел об административных правонарушениях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;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привлечено к административной ответственности 200 должностных лиц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;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привлечено к дисциплинарной ответственности 23 должностных лица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уволены 4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должностных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лица.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Объем назначенных штрафов – 6,9 млн. рублей, из них уже поступило в консолидированный бюджет Самарской области 6,3 млн. рублей.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/>
          <p:nvPr/>
        </p:nvCxnSpPr>
        <p:spPr>
          <a:xfrm>
            <a:off x="4427984" y="1515692"/>
            <a:ext cx="36004" cy="281340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115616" y="1011636"/>
            <a:ext cx="6768752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Предварительный контроль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308430" y="1718809"/>
            <a:ext cx="324037" cy="7920880"/>
          </a:xfrm>
          <a:prstGeom prst="leftBrace">
            <a:avLst>
              <a:gd name="adj1" fmla="val 145552"/>
              <a:gd name="adj2" fmla="val 4987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87624" y="5913276"/>
            <a:ext cx="6552728" cy="944724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Превенция нарушений в бюджетной сфере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концепция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«заградительных мер»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67715" y="1515692"/>
            <a:ext cx="6001673" cy="518126"/>
            <a:chOff x="1403648" y="1342210"/>
            <a:chExt cx="6001673" cy="1417568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H="1">
              <a:off x="1403648" y="1342210"/>
              <a:ext cx="756014" cy="141756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895965" y="1342210"/>
              <a:ext cx="0" cy="141756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662748" y="1342210"/>
              <a:ext cx="742573" cy="141756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96711" y="2033817"/>
            <a:ext cx="8939783" cy="1971247"/>
            <a:chOff x="179512" y="2708920"/>
            <a:chExt cx="6167770" cy="165618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512" y="2708920"/>
              <a:ext cx="1980220" cy="1656184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стадии планирования расходов областного бюджета:</a:t>
              </a:r>
            </a:p>
            <a:p>
              <a:pPr algn="ctr">
                <a:spcBef>
                  <a:spcPts val="1200"/>
                </a:spcBef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ФЭО к НПА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273521" y="2730941"/>
              <a:ext cx="2334962" cy="16341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 сфере закупок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ru-RU" sz="17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планы-графики;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нализ цены при согласовании с единственным поставщиком;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ониторинг закупок.</a:t>
              </a:r>
              <a:endPara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684787" y="2708920"/>
              <a:ext cx="1662495" cy="16561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Взаимодействие с общественностью:</a:t>
              </a:r>
              <a:endPara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обращения граждан - общественные организации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ОНФ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5752" y="-27384"/>
            <a:ext cx="7470664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Предварительный контроль</a:t>
            </a:r>
            <a:endParaRPr lang="ru-RU" sz="26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антикризисная мера</a:t>
            </a:r>
            <a:endParaRPr lang="ru-RU" sz="26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1600" y="4329100"/>
            <a:ext cx="6768752" cy="1296144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Методологическая работа</a:t>
            </a:r>
          </a:p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аконодательные инициативы;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граничительные меры.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3284984"/>
            <a:ext cx="21177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78360" y="2708920"/>
            <a:ext cx="21177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761277" y="2780928"/>
            <a:ext cx="21177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93540" y="4869160"/>
            <a:ext cx="608677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езентации\Инфа на новый сайт\57467e0da4b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3"/>
            <a:ext cx="9144001" cy="6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88032" y="2348880"/>
            <a:ext cx="7772400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endPos="53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482566" y="1012192"/>
            <a:ext cx="6661434" cy="5866682"/>
          </a:xfrm>
          <a:prstGeom prst="rect">
            <a:avLst/>
          </a:prstGeom>
          <a:solidFill>
            <a:srgbClr val="C0E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" y="1012191"/>
            <a:ext cx="2482565" cy="5845809"/>
          </a:xfrm>
          <a:prstGeom prst="rect">
            <a:avLst/>
          </a:prstGeom>
          <a:solidFill>
            <a:srgbClr val="8F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5576" y="5913276"/>
            <a:ext cx="2949275" cy="60489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283967" y="4648146"/>
            <a:ext cx="2267510" cy="2119376"/>
          </a:xfrm>
          <a:prstGeom prst="flowChartAlternate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672368" y="4648145"/>
            <a:ext cx="2319009" cy="20633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99791" y="1663933"/>
            <a:ext cx="6131993" cy="2649668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4271" y="1916832"/>
            <a:ext cx="1605441" cy="2396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003" y="-27384"/>
            <a:ext cx="797343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Дорожная карта работы предварительного </a:t>
            </a:r>
            <a:endParaRPr lang="en-US" sz="2500" b="1" dirty="0" smtClean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контроля на стадии планирования расходов</a:t>
            </a:r>
            <a:endParaRPr lang="ru-RU" sz="25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5" y="1268760"/>
            <a:ext cx="2286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Стадия планирования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7" y="2072169"/>
            <a:ext cx="15841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2929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Финансово-экономическое обоснование</a:t>
            </a:r>
          </a:p>
          <a:p>
            <a:pPr algn="ctr"/>
            <a:r>
              <a:rPr lang="ru-RU" sz="1500" b="1" dirty="0" smtClean="0">
                <a:solidFill>
                  <a:srgbClr val="2929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2929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требованиями </a:t>
            </a:r>
            <a:r>
              <a:rPr lang="ru-RU" sz="1500" dirty="0" smtClean="0">
                <a:solidFill>
                  <a:srgbClr val="2929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действующего в Самарской области законодательства</a:t>
            </a:r>
            <a:endParaRPr lang="ru-RU" sz="1500" dirty="0">
              <a:solidFill>
                <a:srgbClr val="292934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9" y="1702549"/>
            <a:ext cx="572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 ФЭО на соответствие  действующему законодательству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628162"/>
            <a:ext cx="246302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Требования</a:t>
            </a:r>
            <a:r>
              <a:rPr lang="ru-RU" sz="165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5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предоставлению дополнительных  </a:t>
            </a:r>
            <a:r>
              <a:rPr lang="ru-RU" sz="165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обосновывающих </a:t>
            </a:r>
            <a:r>
              <a:rPr lang="ru-RU" sz="16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документов для проведения обследования </a:t>
            </a:r>
            <a:endParaRPr lang="ru-RU" sz="16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768" y="4653136"/>
            <a:ext cx="2487600" cy="18312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Рекомендации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нивелированию и предупреждению бюджетных рисков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(выявлены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поставлены на контроль рисковые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направления)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946520" y="3991606"/>
            <a:ext cx="504058" cy="2138389"/>
          </a:xfrm>
          <a:prstGeom prst="leftBrace">
            <a:avLst>
              <a:gd name="adj1" fmla="val 62286"/>
              <a:gd name="adj2" fmla="val 46599"/>
            </a:avLst>
          </a:prstGeom>
          <a:ln w="28575">
            <a:solidFill>
              <a:srgbClr val="C00000"/>
            </a:solidFill>
          </a:ln>
          <a:effectLst>
            <a:innerShdw blurRad="63500" dist="50800">
              <a:schemeClr val="accent4">
                <a:lumMod val="20000"/>
                <a:lumOff val="80000"/>
              </a:schemeClr>
            </a:innerShdw>
            <a:reflection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399" y="5569940"/>
            <a:ext cx="191981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 бюджетных средств ГРБС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663933"/>
            <a:ext cx="2122708" cy="3061211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230213" y="2204864"/>
            <a:ext cx="469578" cy="171343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9090" y="1055635"/>
            <a:ext cx="1078918" cy="31084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ГРБС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92080" y="1029925"/>
            <a:ext cx="1078918" cy="31084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ГФК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9" y="2559422"/>
            <a:ext cx="1898897" cy="80234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5478168" y="3386929"/>
            <a:ext cx="1152127" cy="1236272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ГРБС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728504" y="2559422"/>
            <a:ext cx="1993071" cy="78238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843809" y="2571650"/>
            <a:ext cx="1661564" cy="81362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Соответствует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200000">
            <a:off x="7730990" y="3389794"/>
            <a:ext cx="1146468" cy="1320528"/>
          </a:xfrm>
          <a:prstGeom prst="rightArrow">
            <a:avLst>
              <a:gd name="adj1" fmla="val 51090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Доп.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ФЭО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77475" y="4623292"/>
            <a:ext cx="1362477" cy="21543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Объём проверен, риски не выявлены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9" y="2636922"/>
            <a:ext cx="1896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 полной мере соответствует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987824" y="3465004"/>
            <a:ext cx="951066" cy="1116124"/>
          </a:xfrm>
          <a:prstGeom prst="downArrow">
            <a:avLst>
              <a:gd name="adj1" fmla="val 50000"/>
              <a:gd name="adj2" fmla="val 9239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248" y="2780928"/>
            <a:ext cx="191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4B392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Не соответствует</a:t>
            </a:r>
            <a:endParaRPr lang="ru-RU" sz="1600" b="1" dirty="0">
              <a:solidFill>
                <a:srgbClr val="B4B392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4484810" y="3429000"/>
            <a:ext cx="951066" cy="1202593"/>
          </a:xfrm>
          <a:prstGeom prst="downArrow">
            <a:avLst>
              <a:gd name="adj1" fmla="val 50000"/>
              <a:gd name="adj2" fmla="val 9239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6732240" y="3429000"/>
            <a:ext cx="951066" cy="1219145"/>
          </a:xfrm>
          <a:prstGeom prst="downArrow">
            <a:avLst>
              <a:gd name="adj1" fmla="val 50000"/>
              <a:gd name="adj2" fmla="val 9239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5373" y="1268247"/>
            <a:ext cx="273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обследования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6" grpId="0" animBg="1"/>
      <p:bldP spid="58" grpId="0" animBg="1"/>
      <p:bldP spid="9" grpId="0" animBg="1"/>
      <p:bldP spid="51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5073" y="44624"/>
            <a:ext cx="8191383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планируемых расходов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областного бюджета. </a:t>
            </a:r>
            <a:endParaRPr lang="ru-RU" sz="25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555776" y="1428298"/>
            <a:ext cx="936104" cy="2160240"/>
          </a:xfrm>
          <a:prstGeom prst="rightArrow">
            <a:avLst>
              <a:gd name="adj1" fmla="val 58845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ФЭО направлено в ГФК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68144" y="1272501"/>
            <a:ext cx="864096" cy="2634130"/>
          </a:xfrm>
          <a:prstGeom prst="rightArrow">
            <a:avLst>
              <a:gd name="adj1" fmla="val 55181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Требования, рекомендации ГФК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7504" y="1903663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32240" y="1919398"/>
            <a:ext cx="22551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D:\Молчанова\итоговый отчет Госфинконтроль\Коллегия в Самара октябрь 2015\Человечки\444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5"/>
              </a:clrFrom>
              <a:clrTo>
                <a:srgbClr val="F4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3" y="5844811"/>
            <a:ext cx="1094657" cy="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107504" y="1166861"/>
            <a:ext cx="2448272" cy="2739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подготовлено ФЭО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мероприятию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БЕРЕГОУКРЕПЛЕНИЯ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сумму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632,2 млн. рублей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491880" y="1069250"/>
            <a:ext cx="2376264" cy="2920985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наличие арифметической ошибки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ошибочно не вычитались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ранее выполненные работы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746788" y="1080628"/>
            <a:ext cx="2336311" cy="2826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ГРБС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устранить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завышение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мероприятия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сумму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23,8 млн. рублей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9838" y="4365104"/>
            <a:ext cx="8975595" cy="8542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ГРБС о выполнении рекомендаций ГФК: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устранения ошибок и применения актуальных индексов-дефляторов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стоимость мероприятия снижена на 25,5 млн. рублей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7043066" y="3906629"/>
            <a:ext cx="458472" cy="45847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8300983" y="3906631"/>
            <a:ext cx="458473" cy="45847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425" y="6152826"/>
            <a:ext cx="658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работа внутри Правительства СО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положительный результат для бюджета.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41269" y="5373216"/>
            <a:ext cx="1358523" cy="7920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632,2 млн. рублей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57160" y="5363330"/>
            <a:ext cx="1590410" cy="80551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algn="ctr"/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606,7 млн. рублей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00191" y="5373216"/>
            <a:ext cx="2540655" cy="79563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Снижение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25,5 млн.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268760"/>
            <a:ext cx="2088874" cy="90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ГРБС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стадия планирования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79699" y="1166861"/>
            <a:ext cx="2044429" cy="752537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ГФК</a:t>
            </a:r>
          </a:p>
          <a:p>
            <a:pPr algn="ctr"/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стадия обследования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60559" y="1168594"/>
            <a:ext cx="2139866" cy="75080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ГФК</a:t>
            </a:r>
          </a:p>
          <a:p>
            <a:pPr algn="ctr"/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 обследования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14782" y="228648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364088" y="1772816"/>
            <a:ext cx="2806782" cy="165618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планов-графиков закупок на предмет: </a:t>
            </a:r>
          </a:p>
          <a:p>
            <a:pPr marL="179388" indent="-103188">
              <a:buFont typeface="Arial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соблюдения порядка планирования, </a:t>
            </a:r>
          </a:p>
          <a:p>
            <a:pPr marL="179388" indent="-103188" algn="just">
              <a:buFont typeface="Arial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завышения цен, </a:t>
            </a:r>
          </a:p>
          <a:p>
            <a:pPr marL="179388" indent="-103188" algn="just">
              <a:buFont typeface="Arial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избыточных свойств, </a:t>
            </a:r>
          </a:p>
          <a:p>
            <a:pPr marL="179388" indent="-103188" algn="just">
              <a:buFont typeface="Arial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процедурных нарушений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8024" y="4130135"/>
            <a:ext cx="2806782" cy="153111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формирования цены и правомерности процедуры закупки при согласовании заключения контракта с единственным поставщиком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074" y="-27384"/>
            <a:ext cx="8135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(способы)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предварительного контроля в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сфере закупок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5840" y="1766719"/>
            <a:ext cx="2806782" cy="153111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устранения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рисков, выявленных на стадии планирования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4149650"/>
            <a:ext cx="2806782" cy="153111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Ежеквартальный мониторинг закупок на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завышения цен и избыточности свойств закупаемых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usskovON\AppData\Local\Microsoft\Windows\Temporary Internet Files\Content.IE5\KYYIPKL6\lista-contr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5" b="95495" l="12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43" y="5184818"/>
            <a:ext cx="2413759" cy="15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 rot="1851644">
            <a:off x="2432471" y="836463"/>
            <a:ext cx="486219" cy="965271"/>
          </a:xfrm>
          <a:prstGeom prst="downArrow">
            <a:avLst>
              <a:gd name="adj1" fmla="val 25874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816889">
            <a:off x="3270710" y="847400"/>
            <a:ext cx="486219" cy="3312360"/>
          </a:xfrm>
          <a:prstGeom prst="downArrow">
            <a:avLst>
              <a:gd name="adj1" fmla="val 25874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20658231">
            <a:off x="4436716" y="854446"/>
            <a:ext cx="486219" cy="3312360"/>
          </a:xfrm>
          <a:prstGeom prst="downArrow">
            <a:avLst>
              <a:gd name="adj1" fmla="val 25874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9807639">
            <a:off x="5068120" y="842615"/>
            <a:ext cx="486219" cy="965271"/>
          </a:xfrm>
          <a:prstGeom prst="downArrow">
            <a:avLst>
              <a:gd name="adj1" fmla="val 25874"/>
              <a:gd name="adj2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569325" cy="720080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 anchor="b"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устранения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рисков,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выявленных на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планирования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22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95535" y="1104995"/>
            <a:ext cx="8219829" cy="22515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ФЭО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стадии планирования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57885" y="3259028"/>
            <a:ext cx="4392488" cy="74603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65136" y="4005064"/>
            <a:ext cx="4824536" cy="144016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за закупкой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формированием цены;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процедурой закупки;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финансовым обеспечением закупки;</a:t>
            </a:r>
          </a:p>
          <a:p>
            <a:pPr marL="269875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25" y="5518288"/>
            <a:ext cx="3523168" cy="115005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требований об уменьшении цены контракта и (или) об устранении нарушений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4171235" y="5518288"/>
            <a:ext cx="864096" cy="864096"/>
          </a:xfrm>
          <a:prstGeom prst="mathPl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5589240"/>
            <a:ext cx="3449008" cy="1113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Возбуждение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административного дела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2827" y="1634407"/>
            <a:ext cx="7829154" cy="16246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Выявили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Завышенные расценки и потребительские свойства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 аффилированности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стоимости, объемов и видов работ в допсоглашениях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существенных условий договора допсоглашениями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GIF\Человечек лупа - БЕЗ ФОН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2309" y="2643182"/>
            <a:ext cx="2321723" cy="3095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992888" cy="772067"/>
          </a:xfrm>
          <a:noFill/>
          <a:ln w="44450" cap="rnd">
            <a:noFill/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1060000">
              <a:prstClr val="black"/>
            </a:innerShdw>
            <a:reflection stA="88000" endPos="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300" b="1" kern="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устранения рисков, </a:t>
            </a:r>
            <a:br>
              <a:rPr lang="ru-RU" sz="2300" b="1" kern="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kern="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выявленных на стадии планирования расходов </a:t>
            </a:r>
            <a:endParaRPr lang="ru-RU" sz="2300" u="sng" kern="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016878" y="4783844"/>
            <a:ext cx="2247310" cy="5001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Требование об устранении нарушения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79912" y="5569524"/>
            <a:ext cx="3960440" cy="12438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700" b="1" u="sng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Нарушение устранено</a:t>
            </a:r>
            <a:r>
              <a:rPr lang="ru-RU" sz="1700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соответствующую госпрограмму внесены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части обеспечения закупки необходимыми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лимитами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2 30"/>
          <p:cNvSpPr/>
          <p:nvPr/>
        </p:nvSpPr>
        <p:spPr>
          <a:xfrm>
            <a:off x="2053779" y="5967657"/>
            <a:ext cx="2068236" cy="89034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Штраф 20 тыс. руб.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8938" y="5877272"/>
            <a:ext cx="2331614" cy="7247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Возбуждение административного дела по ст. 15.15.10 КоАП РФ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99608" l="17647" r="80000">
                        <a14:foregroundMark x1="53529" y1="28235" x2="53529" y2="28235"/>
                        <a14:foregroundMark x1="20588" y1="50588" x2="28824" y2="80784"/>
                        <a14:foregroundMark x1="54412" y1="36078" x2="56765" y2="46667"/>
                        <a14:foregroundMark x1="49706" y1="68235" x2="49706" y2="68235"/>
                        <a14:foregroundMark x1="30588" y1="83137" x2="45294" y2="94902"/>
                        <a14:foregroundMark x1="31176" y1="86275" x2="40882" y2="96078"/>
                        <a14:foregroundMark x1="30882" y1="80392" x2="33529" y2="83922"/>
                        <a14:foregroundMark x1="20000" y1="60392" x2="22941" y2="70196"/>
                        <a14:foregroundMark x1="19706" y1="50980" x2="19706" y2="55294"/>
                        <a14:foregroundMark x1="23235" y1="49804" x2="23824" y2="55294"/>
                        <a14:foregroundMark x1="46176" y1="94902" x2="57647" y2="92549"/>
                        <a14:foregroundMark x1="46765" y1="93333" x2="55882" y2="92157"/>
                        <a14:foregroundMark x1="61471" y1="92157" x2="67353" y2="87451"/>
                        <a14:foregroundMark x1="74412" y1="41569" x2="74412" y2="41569"/>
                        <a14:foregroundMark x1="39118" y1="36863" x2="41471" y2="41961"/>
                        <a14:foregroundMark x1="21765" y1="41176" x2="21765" y2="41176"/>
                        <a14:foregroundMark x1="66176" y1="83529" x2="74412" y2="64706"/>
                        <a14:foregroundMark x1="76176" y1="61176" x2="77059" y2="50588"/>
                        <a14:foregroundMark x1="70294" y1="68235" x2="75882" y2="58039"/>
                        <a14:foregroundMark x1="71176" y1="60000" x2="76471" y2="47059"/>
                        <a14:foregroundMark x1="67059" y1="92549" x2="73235" y2="75294"/>
                        <a14:backgroundMark x1="22941" y1="34118" x2="33529" y2="11373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1650" r="18596"/>
          <a:stretch/>
        </p:blipFill>
        <p:spPr>
          <a:xfrm>
            <a:off x="-23650" y="2336957"/>
            <a:ext cx="1224136" cy="10891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3" b="98158" l="3158" r="98684">
                        <a14:foregroundMark x1="8158" y1="50263" x2="34737" y2="24474"/>
                        <a14:foregroundMark x1="6053" y1="49474" x2="9474" y2="41316"/>
                        <a14:foregroundMark x1="13158" y1="56842" x2="5000" y2="48947"/>
                        <a14:foregroundMark x1="50000" y1="83158" x2="57368" y2="87368"/>
                        <a14:foregroundMark x1="60000" y1="7105" x2="87632" y2="5526"/>
                        <a14:foregroundMark x1="21579" y1="23947" x2="27632" y2="22105"/>
                        <a14:foregroundMark x1="47105" y1="53421" x2="68684" y2="67632"/>
                        <a14:foregroundMark x1="50263" y1="15263" x2="55526" y2="5526"/>
                        <a14:foregroundMark x1="84737" y1="12895" x2="88947" y2="5789"/>
                        <a14:foregroundMark x1="45526" y1="11842" x2="52368" y2="11053"/>
                        <a14:foregroundMark x1="51053" y1="8421" x2="53947" y2="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93665"/>
            <a:ext cx="1206734" cy="1206734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>
            <a:off x="3491880" y="5057037"/>
            <a:ext cx="49794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474686" y="5433917"/>
            <a:ext cx="7053" cy="371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C:\Users\RusskovON\AppData\Local\Microsoft\Windows\Temporary Internet Files\Content.IE5\O6K359BR\556px-Mauritius_Road_Signs_-_Warning_Sign_-_Other_dangers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797"/>
            <a:ext cx="688076" cy="6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688076" y="980728"/>
            <a:ext cx="7852557" cy="12241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Т  А  Д  И  Я     П  Л  А  Н  И  Р  О  В  А  Н  И  Я     Р  А  С  Х  О  Д  О  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ФЭО расходов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проведение государственной историко-культурной экспертизы в отношении объектов культурного наследия на сумму 1,9 млн. руб.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474686" y="2270015"/>
            <a:ext cx="6553698" cy="1100044"/>
            <a:chOff x="1474686" y="2270015"/>
            <a:chExt cx="6553698" cy="1100044"/>
          </a:xfrm>
        </p:grpSpPr>
        <p:sp>
          <p:nvSpPr>
            <p:cNvPr id="41" name="Стрелка вниз 40"/>
            <p:cNvSpPr/>
            <p:nvPr/>
          </p:nvSpPr>
          <p:spPr>
            <a:xfrm>
              <a:off x="1474686" y="2270015"/>
              <a:ext cx="6553698" cy="1014969"/>
            </a:xfrm>
            <a:prstGeom prst="downArrow">
              <a:avLst>
                <a:gd name="adj1" fmla="val 71704"/>
                <a:gd name="adj2" fmla="val 5406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Установлен</a:t>
              </a:r>
            </a:p>
            <a:p>
              <a:pPr algn="ctr"/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95736" y="2492896"/>
              <a:ext cx="513519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Риск заключения контракта </a:t>
              </a:r>
              <a:endPara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1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отсутствие лимитов</a:t>
              </a:r>
            </a:p>
            <a:p>
              <a:pPr algn="ctr"/>
              <a:endParaRPr lang="ru-RU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101550" y="3717033"/>
            <a:ext cx="2502898" cy="7920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за процедурой закупки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9258" y="3744889"/>
            <a:ext cx="2782622" cy="76423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Проверка наличия лимитов на данную закупку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493082" y="4502587"/>
            <a:ext cx="1172838" cy="25660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9258" y="4759187"/>
            <a:ext cx="2741082" cy="62885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 не устранен – лимитов нет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4518339" y="5284016"/>
            <a:ext cx="1172838" cy="253752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D:\Молчанова\Итоговый отчет Госфинконтроль\Итоги за 2015 год\Картинки для презентации\599339287_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09" y="5167119"/>
            <a:ext cx="704474" cy="7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 rot="17419">
            <a:off x="6623095" y="4788694"/>
            <a:ext cx="1915888" cy="655843"/>
          </a:xfrm>
          <a:prstGeom prst="rect">
            <a:avLst/>
          </a:prstGeom>
          <a:noFill/>
          <a:ln>
            <a:solidFill>
              <a:srgbClr val="437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Нарушения не выявлены</a:t>
            </a:r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6813827" y="4502587"/>
            <a:ext cx="1172838" cy="260284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Презентации\Материал для презентации\GIF\Риск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57" y="2308769"/>
            <a:ext cx="1000581" cy="10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-108520" y="228648"/>
            <a:ext cx="1698291" cy="608064"/>
          </a:xfrm>
          <a:prstGeom prst="rect">
            <a:avLst/>
          </a:prstGeom>
          <a:ln w="44450" cap="rnd">
            <a:noFill/>
            <a:bevel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5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500" i="1" u="sng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84098" y="5438691"/>
            <a:ext cx="447542" cy="366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4" name="Овал 43"/>
          <p:cNvSpPr/>
          <p:nvPr/>
        </p:nvSpPr>
        <p:spPr>
          <a:xfrm>
            <a:off x="3476386" y="4502587"/>
            <a:ext cx="447542" cy="366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9627" y="3331404"/>
            <a:ext cx="176997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Стадия закупки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140" y="3221669"/>
            <a:ext cx="7749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 Т   А   Д   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     З   А   К   У   П   К   И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92887" cy="432048"/>
          </a:xfrm>
          <a:ln w="44450" cap="rnd">
            <a:noFill/>
            <a:bevel/>
          </a:ln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ru-RU" sz="2500" b="1" cap="none" dirty="0" smtClean="0">
                <a:ln w="500"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Ежеквартальный мониторинг размещаемых закупок</a:t>
            </a:r>
            <a:endParaRPr lang="ru-RU" sz="2500" b="1" cap="none" dirty="0">
              <a:ln w="500">
                <a:noFill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107504" y="836712"/>
            <a:ext cx="8099312" cy="1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699792" y="3242970"/>
            <a:ext cx="2627527" cy="126239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мер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недопущению нарушений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осуществлении будущих закупок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1432339" y="848088"/>
            <a:ext cx="475365" cy="606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174711" y="848088"/>
            <a:ext cx="482491" cy="601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09034" y="1433148"/>
            <a:ext cx="2806782" cy="105974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закупаемых товаров, работ, услуг (продукты питания, ГСМ и т.д.)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56176" y="1440618"/>
            <a:ext cx="2806782" cy="105227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соблюдения заказчиками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региональных ограничительных мер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предельных цен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510902" y="4581127"/>
            <a:ext cx="3917082" cy="560348"/>
          </a:xfrm>
          <a:prstGeom prst="downArrow">
            <a:avLst>
              <a:gd name="adj1" fmla="val 68679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C:\Users\RusskovON\AppData\Local\Microsoft\Windows\Temporary Internet Files\Content.IE5\THKU92U0\energiewende-monitoring,property=bild,bereich=bmwi2012,sprache=de,width=280,height=210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7143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0921"/>
            <a:ext cx="1278661" cy="95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4427984" y="5200349"/>
            <a:ext cx="2097140" cy="12361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Отсутствие надлежащего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обоснования НМЦК – по ч. 4.2 ст. 7.30 КоАП РФ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31840" y="1433148"/>
            <a:ext cx="2806782" cy="105974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закупок на предмет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избыточности свойств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закупаемых товаров, работ,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848088"/>
            <a:ext cx="0" cy="585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6588224" y="5200349"/>
            <a:ext cx="2356359" cy="12361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контракта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пропорционального снижения цены на позиции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спецификации – по ч. 1 ст. 7.32 КоАП РФ 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536" y="5168088"/>
            <a:ext cx="3960440" cy="1268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Предотвращение рисков неэффективного расходования бюджетных </a:t>
            </a:r>
            <a:r>
              <a:rPr lang="ru-RU" b="1" dirty="0" smtClean="0">
                <a:solidFill>
                  <a:srgbClr val="43713F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b="1" dirty="0">
              <a:solidFill>
                <a:srgbClr val="4371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37985" y="2636912"/>
            <a:ext cx="2630159" cy="50405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1248" y="3242970"/>
            <a:ext cx="2482211" cy="12601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spc="1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цены </a:t>
            </a:r>
            <a:endParaRPr lang="ru-RU" sz="1600" b="1" spc="12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pc="1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spc="1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ходе исполнения контракта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436096" y="3245228"/>
            <a:ext cx="3435537" cy="133589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 исполнен – привлечение виновного должностного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к административной ответственности и требование о  привлечении к дисциплинарной ответственности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6156176" y="4581127"/>
            <a:ext cx="432048" cy="560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415956" y="4581127"/>
            <a:ext cx="468412" cy="560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422726" y="4653136"/>
            <a:ext cx="661442" cy="463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за</a:t>
            </a:r>
            <a:endParaRPr lang="ru-RU" sz="2200" b="1" dirty="0"/>
          </a:p>
        </p:txBody>
      </p:sp>
      <p:sp>
        <p:nvSpPr>
          <p:cNvPr id="22" name="Овал 21"/>
          <p:cNvSpPr/>
          <p:nvPr/>
        </p:nvSpPr>
        <p:spPr>
          <a:xfrm>
            <a:off x="7885404" y="4653136"/>
            <a:ext cx="661442" cy="463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за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0855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9984</TotalTime>
  <Words>2638</Words>
  <Application>Microsoft Office PowerPoint</Application>
  <PresentationFormat>Экран (4:3)</PresentationFormat>
  <Paragraphs>665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устранения рисков,  выявленных на стадии планирования расходов</vt:lpstr>
      <vt:lpstr>Мониторинг устранения рисков,  выявленных на стадии планирования расходов </vt:lpstr>
      <vt:lpstr>Ежеквартальный мониторинг размещаемых закупок</vt:lpstr>
      <vt:lpstr>Анализ планов-графиков закупок</vt:lpstr>
      <vt:lpstr>Анализ планов-графиков закупок.</vt:lpstr>
      <vt:lpstr>Анализ формирования цены и правомерности процедуры закупки при согласовании заключения контракта с единственным поставщиком</vt:lpstr>
      <vt:lpstr>Анализ формирования цены и правомерности  процедуры закупки при согласовании заключения  контракта с единственным поставщиком.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Методологическая функция  Госфинконтроля  “Заградительные меры” </vt:lpstr>
      <vt:lpstr>Рейтинги ГРБС</vt:lpstr>
      <vt:lpstr>Классификация основных  показателей финансовой дисциплины ГРБС  на стадии планирования</vt:lpstr>
      <vt:lpstr>Установленные риски</vt:lpstr>
      <vt:lpstr>Неустраненные риски</vt:lpstr>
      <vt:lpstr>      Показатель финансовой дисциплины ГРБС Метод Гаусса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работы Госфинконтроля Самарской области</dc:title>
  <dc:creator>Молчанова Анна Владимировна</dc:creator>
  <cp:lastModifiedBy>ь</cp:lastModifiedBy>
  <cp:revision>1195</cp:revision>
  <cp:lastPrinted>2016-05-30T12:03:53Z</cp:lastPrinted>
  <dcterms:created xsi:type="dcterms:W3CDTF">2015-09-28T05:32:59Z</dcterms:created>
  <dcterms:modified xsi:type="dcterms:W3CDTF">2016-08-16T14:12:03Z</dcterms:modified>
</cp:coreProperties>
</file>