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8" r:id="rId2"/>
    <p:sldId id="389" r:id="rId3"/>
    <p:sldId id="439" r:id="rId4"/>
    <p:sldId id="429" r:id="rId5"/>
    <p:sldId id="425" r:id="rId6"/>
    <p:sldId id="437" r:id="rId7"/>
    <p:sldId id="438" r:id="rId8"/>
    <p:sldId id="426" r:id="rId9"/>
    <p:sldId id="427" r:id="rId10"/>
    <p:sldId id="432" r:id="rId11"/>
    <p:sldId id="433" r:id="rId12"/>
    <p:sldId id="434" r:id="rId13"/>
    <p:sldId id="435" r:id="rId14"/>
    <p:sldId id="392" r:id="rId15"/>
    <p:sldId id="377" r:id="rId16"/>
  </p:sldIdLst>
  <p:sldSz cx="12192000" cy="6858000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5CA7"/>
    <a:srgbClr val="F2F7FC"/>
    <a:srgbClr val="EAF2FA"/>
    <a:srgbClr val="932507"/>
    <a:srgbClr val="F9F9F9"/>
    <a:srgbClr val="3968BD"/>
    <a:srgbClr val="E2834E"/>
    <a:srgbClr val="C3571B"/>
    <a:srgbClr val="81BB59"/>
    <a:srgbClr val="3C6A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E171933-4619-4E11-9A3F-F7608DF75F80}" styleName="Средний стиль 1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-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24" autoAdjust="0"/>
    <p:restoredTop sz="97702" autoAdjust="0"/>
  </p:normalViewPr>
  <p:slideViewPr>
    <p:cSldViewPr snapToGrid="0">
      <p:cViewPr>
        <p:scale>
          <a:sx n="100" d="100"/>
          <a:sy n="100" d="100"/>
        </p:scale>
        <p:origin x="-72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726F42-D57B-42F3-B80A-F59DE514332D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55D7871-FC97-4C3A-8362-0C88A1B7AE54}">
      <dgm:prSet custT="1"/>
      <dgm:spPr/>
      <dgm:t>
        <a:bodyPr/>
        <a:lstStyle/>
        <a:p>
          <a:pPr rtl="0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контрактах (договорах), заключенных в рамках исполнения государственного контракта  через символ "/" перед номером контракта (договора);</a:t>
          </a:r>
        </a:p>
        <a:p>
          <a:pPr rtl="0"/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7C2702-AF31-4E95-B6EE-E7DC607C022F}" type="parTrans" cxnId="{F9A16F11-76EA-496A-8A84-A0297C508B6B}">
      <dgm:prSet/>
      <dgm:spPr/>
      <dgm:t>
        <a:bodyPr/>
        <a:lstStyle/>
        <a:p>
          <a:endParaRPr lang="ru-RU" sz="1400"/>
        </a:p>
      </dgm:t>
    </dgm:pt>
    <dgm:pt modelId="{41036284-FEB6-45EF-B794-C7B349623570}" type="sibTrans" cxnId="{F9A16F11-76EA-496A-8A84-A0297C508B6B}">
      <dgm:prSet/>
      <dgm:spPr/>
      <dgm:t>
        <a:bodyPr/>
        <a:lstStyle/>
        <a:p>
          <a:endParaRPr lang="ru-RU" sz="1400"/>
        </a:p>
      </dgm:t>
    </dgm:pt>
    <dgm:pt modelId="{29D55A2A-4138-4397-88D2-F1D43454F51D}">
      <dgm:prSet custT="1"/>
      <dgm:spPr/>
      <dgm:t>
        <a:bodyPr/>
        <a:lstStyle/>
        <a:p>
          <a:pPr rtl="0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документах, подтверждающих возникновение денежного обязательства, через символ "/" перед номером документа;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5A43DED-BC41-4FF3-9C2D-7FB9FAB8C535}" type="parTrans" cxnId="{91AE443D-525D-4F6B-8E04-5735BB5F85D1}">
      <dgm:prSet/>
      <dgm:spPr/>
      <dgm:t>
        <a:bodyPr/>
        <a:lstStyle/>
        <a:p>
          <a:endParaRPr lang="ru-RU" sz="1400"/>
        </a:p>
      </dgm:t>
    </dgm:pt>
    <dgm:pt modelId="{29D80AE9-090F-4FB6-AFE3-38805CCC3E0C}" type="sibTrans" cxnId="{91AE443D-525D-4F6B-8E04-5735BB5F85D1}">
      <dgm:prSet/>
      <dgm:spPr/>
      <dgm:t>
        <a:bodyPr/>
        <a:lstStyle/>
        <a:p>
          <a:endParaRPr lang="ru-RU" sz="1400"/>
        </a:p>
      </dgm:t>
    </dgm:pt>
    <dgm:pt modelId="{878648E5-6AAC-44C3-BAB5-8F7C554B9BAF}">
      <dgm:prSet custT="1"/>
      <dgm:spPr/>
      <dgm:t>
        <a:bodyPr/>
        <a:lstStyle/>
        <a:p>
          <a:pPr rtl="0"/>
          <a:r>
            <a: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реквизите «Код» платежного поручения (в случае перечисления платежей в бюджеты бюджетной системы Российской Федерации –              в реквизите «Назначение платежа»)</a:t>
          </a:r>
          <a:endParaRPr lang="ru-RU" sz="1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A28BC4-CD5A-4C29-9F8B-92EC9BFD08C6}" type="parTrans" cxnId="{EA78BF8A-8956-4786-BA26-67EA920C194C}">
      <dgm:prSet/>
      <dgm:spPr/>
      <dgm:t>
        <a:bodyPr/>
        <a:lstStyle/>
        <a:p>
          <a:endParaRPr lang="ru-RU" sz="1400"/>
        </a:p>
      </dgm:t>
    </dgm:pt>
    <dgm:pt modelId="{0DFC8523-83DB-428A-8313-B689C9CE48BA}" type="sibTrans" cxnId="{EA78BF8A-8956-4786-BA26-67EA920C194C}">
      <dgm:prSet/>
      <dgm:spPr/>
      <dgm:t>
        <a:bodyPr/>
        <a:lstStyle/>
        <a:p>
          <a:endParaRPr lang="ru-RU" sz="1400"/>
        </a:p>
      </dgm:t>
    </dgm:pt>
    <dgm:pt modelId="{FC4E652F-0CD6-416B-8AF1-CC7269AE8726}" type="pres">
      <dgm:prSet presAssocID="{94726F42-D57B-42F3-B80A-F59DE514332D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7931EA3-4329-4025-9574-F9B336AF7C86}" type="pres">
      <dgm:prSet presAssocID="{94726F42-D57B-42F3-B80A-F59DE514332D}" presName="arrow" presStyleLbl="bgShp" presStyleIdx="0" presStyleCnt="1" custLinFactNeighborX="2347" custLinFactNeighborY="-11111"/>
      <dgm:spPr/>
    </dgm:pt>
    <dgm:pt modelId="{F5112D08-561B-49DA-8E23-6C97AD3360CA}" type="pres">
      <dgm:prSet presAssocID="{94726F42-D57B-42F3-B80A-F59DE514332D}" presName="linearProcess" presStyleCnt="0"/>
      <dgm:spPr/>
    </dgm:pt>
    <dgm:pt modelId="{3933CB65-8940-4F4E-A707-51A5F32EE53B}" type="pres">
      <dgm:prSet presAssocID="{755D7871-FC97-4C3A-8362-0C88A1B7AE54}" presName="textNode" presStyleLbl="node1" presStyleIdx="0" presStyleCnt="3" custScaleX="191296" custScaleY="73089" custLinFactNeighborX="12998" custLinFactNeighborY="19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27FA3D-DB3A-43D8-B9BF-DFFB3F7B0C79}" type="pres">
      <dgm:prSet presAssocID="{41036284-FEB6-45EF-B794-C7B349623570}" presName="sibTrans" presStyleCnt="0"/>
      <dgm:spPr/>
    </dgm:pt>
    <dgm:pt modelId="{97F4C868-E0A2-419A-AF5B-B25B6C848F04}" type="pres">
      <dgm:prSet presAssocID="{29D55A2A-4138-4397-88D2-F1D43454F51D}" presName="textNode" presStyleLbl="node1" presStyleIdx="1" presStyleCnt="3" custScaleY="72962" custLinFactNeighborX="-64144" custLinFactNeighborY="21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AE56DB-24CC-4C9B-A394-B406E81470AE}" type="pres">
      <dgm:prSet presAssocID="{29D80AE9-090F-4FB6-AFE3-38805CCC3E0C}" presName="sibTrans" presStyleCnt="0"/>
      <dgm:spPr/>
    </dgm:pt>
    <dgm:pt modelId="{9EC8FCC8-DA14-456B-973B-4F6AB3F694B8}" type="pres">
      <dgm:prSet presAssocID="{878648E5-6AAC-44C3-BAB5-8F7C554B9BAF}" presName="textNode" presStyleLbl="node1" presStyleIdx="2" presStyleCnt="3" custScaleX="139708" custScaleY="75541" custLinFactX="-7263" custLinFactNeighborX="-100000" custLinFactNeighborY="267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1AE443D-525D-4F6B-8E04-5735BB5F85D1}" srcId="{94726F42-D57B-42F3-B80A-F59DE514332D}" destId="{29D55A2A-4138-4397-88D2-F1D43454F51D}" srcOrd="1" destOrd="0" parTransId="{45A43DED-BC41-4FF3-9C2D-7FB9FAB8C535}" sibTransId="{29D80AE9-090F-4FB6-AFE3-38805CCC3E0C}"/>
    <dgm:cxn modelId="{6A10184C-FD6A-4295-9DC4-22EF00AE02C5}" type="presOf" srcId="{29D55A2A-4138-4397-88D2-F1D43454F51D}" destId="{97F4C868-E0A2-419A-AF5B-B25B6C848F04}" srcOrd="0" destOrd="0" presId="urn:microsoft.com/office/officeart/2005/8/layout/hProcess9"/>
    <dgm:cxn modelId="{899F0363-223E-4CAF-B75A-2AA7F61ECC50}" type="presOf" srcId="{755D7871-FC97-4C3A-8362-0C88A1B7AE54}" destId="{3933CB65-8940-4F4E-A707-51A5F32EE53B}" srcOrd="0" destOrd="0" presId="urn:microsoft.com/office/officeart/2005/8/layout/hProcess9"/>
    <dgm:cxn modelId="{85D473AC-8A29-4FFB-8BC3-3FB570C5F45A}" type="presOf" srcId="{94726F42-D57B-42F3-B80A-F59DE514332D}" destId="{FC4E652F-0CD6-416B-8AF1-CC7269AE8726}" srcOrd="0" destOrd="0" presId="urn:microsoft.com/office/officeart/2005/8/layout/hProcess9"/>
    <dgm:cxn modelId="{EA78BF8A-8956-4786-BA26-67EA920C194C}" srcId="{94726F42-D57B-42F3-B80A-F59DE514332D}" destId="{878648E5-6AAC-44C3-BAB5-8F7C554B9BAF}" srcOrd="2" destOrd="0" parTransId="{36A28BC4-CD5A-4C29-9F8B-92EC9BFD08C6}" sibTransId="{0DFC8523-83DB-428A-8313-B689C9CE48BA}"/>
    <dgm:cxn modelId="{39819C7B-2C2F-4C04-A18A-C3A7DEB7266B}" type="presOf" srcId="{878648E5-6AAC-44C3-BAB5-8F7C554B9BAF}" destId="{9EC8FCC8-DA14-456B-973B-4F6AB3F694B8}" srcOrd="0" destOrd="0" presId="urn:microsoft.com/office/officeart/2005/8/layout/hProcess9"/>
    <dgm:cxn modelId="{F9A16F11-76EA-496A-8A84-A0297C508B6B}" srcId="{94726F42-D57B-42F3-B80A-F59DE514332D}" destId="{755D7871-FC97-4C3A-8362-0C88A1B7AE54}" srcOrd="0" destOrd="0" parTransId="{587C2702-AF31-4E95-B6EE-E7DC607C022F}" sibTransId="{41036284-FEB6-45EF-B794-C7B349623570}"/>
    <dgm:cxn modelId="{4E71CE79-C773-47C0-ABAA-12B06496A591}" type="presParOf" srcId="{FC4E652F-0CD6-416B-8AF1-CC7269AE8726}" destId="{A7931EA3-4329-4025-9574-F9B336AF7C86}" srcOrd="0" destOrd="0" presId="urn:microsoft.com/office/officeart/2005/8/layout/hProcess9"/>
    <dgm:cxn modelId="{52E7289B-8C81-47D7-89C4-0FC271DF17A7}" type="presParOf" srcId="{FC4E652F-0CD6-416B-8AF1-CC7269AE8726}" destId="{F5112D08-561B-49DA-8E23-6C97AD3360CA}" srcOrd="1" destOrd="0" presId="urn:microsoft.com/office/officeart/2005/8/layout/hProcess9"/>
    <dgm:cxn modelId="{AA92135A-4F11-4CDC-B0FE-EFC2DAED962E}" type="presParOf" srcId="{F5112D08-561B-49DA-8E23-6C97AD3360CA}" destId="{3933CB65-8940-4F4E-A707-51A5F32EE53B}" srcOrd="0" destOrd="0" presId="urn:microsoft.com/office/officeart/2005/8/layout/hProcess9"/>
    <dgm:cxn modelId="{B889E674-A730-484E-8A90-14D27C9AE2E4}" type="presParOf" srcId="{F5112D08-561B-49DA-8E23-6C97AD3360CA}" destId="{9527FA3D-DB3A-43D8-B9BF-DFFB3F7B0C79}" srcOrd="1" destOrd="0" presId="urn:microsoft.com/office/officeart/2005/8/layout/hProcess9"/>
    <dgm:cxn modelId="{28A25E8E-F1F8-4432-AA65-4E885D13697A}" type="presParOf" srcId="{F5112D08-561B-49DA-8E23-6C97AD3360CA}" destId="{97F4C868-E0A2-419A-AF5B-B25B6C848F04}" srcOrd="2" destOrd="0" presId="urn:microsoft.com/office/officeart/2005/8/layout/hProcess9"/>
    <dgm:cxn modelId="{2394C313-7F2C-4A38-B8E6-BE75BAB94857}" type="presParOf" srcId="{F5112D08-561B-49DA-8E23-6C97AD3360CA}" destId="{BBAE56DB-24CC-4C9B-A394-B406E81470AE}" srcOrd="3" destOrd="0" presId="urn:microsoft.com/office/officeart/2005/8/layout/hProcess9"/>
    <dgm:cxn modelId="{07401EA2-7F0F-47EB-ADF4-E1E688D0C858}" type="presParOf" srcId="{F5112D08-561B-49DA-8E23-6C97AD3360CA}" destId="{9EC8FCC8-DA14-456B-973B-4F6AB3F694B8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931EA3-4329-4025-9574-F9B336AF7C86}">
      <dsp:nvSpPr>
        <dsp:cNvPr id="0" name=""/>
        <dsp:cNvSpPr/>
      </dsp:nvSpPr>
      <dsp:spPr>
        <a:xfrm>
          <a:off x="1040957" y="0"/>
          <a:ext cx="9318783" cy="4457700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933CB65-8940-4F4E-A707-51A5F32EE53B}">
      <dsp:nvSpPr>
        <dsp:cNvPr id="0" name=""/>
        <dsp:cNvSpPr/>
      </dsp:nvSpPr>
      <dsp:spPr>
        <a:xfrm>
          <a:off x="51870" y="1612519"/>
          <a:ext cx="4516009" cy="130323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контрактах (договорах), заключенных в рамках исполнения государственного контракта  через символ "/" перед номером контракта (договора);</a:t>
          </a:r>
        </a:p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15489" y="1676138"/>
        <a:ext cx="4388771" cy="1175997"/>
      </dsp:txXfrm>
    </dsp:sp>
    <dsp:sp modelId="{97F4C868-E0A2-419A-AF5B-B25B6C848F04}">
      <dsp:nvSpPr>
        <dsp:cNvPr id="0" name=""/>
        <dsp:cNvSpPr/>
      </dsp:nvSpPr>
      <dsp:spPr>
        <a:xfrm>
          <a:off x="4657816" y="1616469"/>
          <a:ext cx="2360744" cy="130097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документах, подтверждающих возникновение денежного обязательства, через символ "/" перед номером документа;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721324" y="1679977"/>
        <a:ext cx="2233728" cy="1173954"/>
      </dsp:txXfrm>
    </dsp:sp>
    <dsp:sp modelId="{9EC8FCC8-DA14-456B-973B-4F6AB3F694B8}">
      <dsp:nvSpPr>
        <dsp:cNvPr id="0" name=""/>
        <dsp:cNvSpPr/>
      </dsp:nvSpPr>
      <dsp:spPr>
        <a:xfrm>
          <a:off x="7099479" y="1602997"/>
          <a:ext cx="3298148" cy="134695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lvl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 реквизите «Код» платежного поручения (в случае перечисления платежей в бюджеты бюджетной системы Российской Федерации –              в реквизите «Назначение платежа»)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165232" y="1668750"/>
        <a:ext cx="3166642" cy="12154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33649-2060-4460-A5CD-17F1CCE9A9AE}" type="datetimeFigureOut">
              <a:rPr lang="ru-RU" smtClean="0"/>
              <a:pPr/>
              <a:t>26.04.2018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6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4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1DEA95-66EA-47A1-AFBD-284DB76734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0597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84009D-9375-49CB-9CDE-D5D0F72965AC}" type="datetime1">
              <a:rPr lang="ru-RU" smtClean="0"/>
              <a:t>26.04.2018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F228ED-B2EE-4F15-A0C7-6C0A4540E0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5873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B40BCA-590F-4B30-8CC6-A1A4CACB713B}" type="datetime1">
              <a:rPr lang="ru-RU" smtClean="0"/>
              <a:t>26.04.2018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8EBDE8-C4F5-46D8-A81D-B6AF711C3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46365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28E8D-7E32-4AD0-8870-70B1B23B9D6A}" type="datetime1">
              <a:rPr lang="ru-RU" smtClean="0"/>
              <a:t>26.04.2018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9F1A9-CE99-4E9B-9B96-ACE372EA20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424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8D6961-3886-4E66-BCE1-A3BC0F84EDB1}" type="datetime1">
              <a:rPr lang="ru-RU" smtClean="0"/>
              <a:t>26.04.2018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CD68-0AFD-4048-852E-53B764BC6E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11899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7845F2-18D0-48A5-95F0-8AE683AB0F61}" type="datetime1">
              <a:rPr lang="ru-RU" smtClean="0"/>
              <a:t>26.04.2018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2171C-80CF-4EB9-A959-3CDAA13E4B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377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DEDBD-40E0-448D-9ECB-1403FE0989B0}" type="datetime1">
              <a:rPr lang="ru-RU" smtClean="0"/>
              <a:t>26.04.2018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7E1EA-8D70-4860-BF45-409C57149F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593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8FB87-B892-43E7-B5A6-E5BA42920C5B}" type="datetime1">
              <a:rPr lang="ru-RU" smtClean="0"/>
              <a:t>26.04.2018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AC3CE3-15E3-41B9-AE14-EA2B846D9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80666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2463A-DA6D-4FE5-9EA8-28D05FFC2591}" type="datetime1">
              <a:rPr lang="ru-RU" smtClean="0"/>
              <a:t>26.04.2018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3E9E-ECEF-4AC7-BCA9-85B732FA39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23136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70BAB0-460C-41D6-B873-B846CD4CC237}" type="datetime1">
              <a:rPr lang="ru-RU" smtClean="0"/>
              <a:t>26.04.2018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EA9584-6FC9-446B-89E9-C9D48C4D16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262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0147C-F341-4CB6-B332-B524C9BC66B8}" type="datetime1">
              <a:rPr lang="ru-RU" smtClean="0"/>
              <a:t>26.04.2018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0EB9F3-39CE-44E7-B9F9-66414ECE552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58782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57FC14-E269-443E-8A77-F9D25A1CB4ED}" type="datetime1">
              <a:rPr lang="ru-RU" smtClean="0"/>
              <a:t>26.04.2018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2B362C-59B7-4224-B209-68A5E34A71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101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7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EC4F039-AB83-45EF-9121-27B4FCBDD8C6}" type="datetime1">
              <a:rPr lang="ru-RU" smtClean="0"/>
              <a:t>26.04.2018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AF6D111-74A9-45D9-ADCC-62D41ADA5A7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086455" y="2724150"/>
            <a:ext cx="8468236" cy="1300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68580" tIns="34290" rIns="68580" bIns="34290" anchor="t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accent5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 ПОРЯДКЕ ОТКРЫТИЯ И ВЕДЕНИЯ ЛИЦЕВЫХ СЧЕТОВ ДЛЯ УЧЕТА ОПЕРАЦИЙ НЕУЧАСТНИКА БЮДЖЕТНОГО ПРОЦЕССА ДЛЯ ОСУЩЕСТВЛЕНИЯ РАСЧЕТОВ ПО ГОСУДАРСТВЕННЫМ КОНТРАКТАМ, ЗАКЛЮЧЕННЫМ АО «РОСГЕОЛОГИЯ»</a:t>
            </a:r>
            <a:endParaRPr lang="ru-RU" sz="2000" dirty="0">
              <a:solidFill>
                <a:schemeClr val="accent5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325677" y="5440486"/>
            <a:ext cx="4572000" cy="284693"/>
          </a:xfrm>
          <a:prstGeom prst="rect">
            <a:avLst/>
          </a:prstGeom>
        </p:spPr>
        <p:txBody>
          <a:bodyPr lIns="68580" tIns="34290" rIns="68580" bIns="34290">
            <a:spAutoFit/>
          </a:bodyPr>
          <a:lstStyle/>
          <a:p>
            <a:pPr marL="135000" algn="r">
              <a:spcBef>
                <a:spcPts val="0"/>
              </a:spcBef>
            </a:pPr>
            <a:endParaRPr lang="ru-RU" sz="1400" kern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201025" y="5440486"/>
            <a:ext cx="3581400" cy="703139"/>
          </a:xfrm>
        </p:spPr>
        <p:txBody>
          <a:bodyPr/>
          <a:lstStyle/>
          <a:p>
            <a:pPr algn="l">
              <a:defRPr/>
            </a:pP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Начальник отдела гражданского казначейского сопровождения средств</a:t>
            </a:r>
          </a:p>
          <a:p>
            <a:pPr algn="l">
              <a:defRPr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О.В. Харитонова</a:t>
            </a:r>
          </a:p>
          <a:p>
            <a:pPr algn="l">
              <a:defRPr/>
            </a:pP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10</a:t>
            </a:fld>
            <a:endParaRPr lang="ru-RU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558" t="8915" r="3198" b="10466"/>
          <a:stretch/>
        </p:blipFill>
        <p:spPr bwMode="auto">
          <a:xfrm>
            <a:off x="637960" y="934147"/>
            <a:ext cx="11189500" cy="59238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88105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396403" y="6356359"/>
            <a:ext cx="556524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11</a:t>
            </a:fld>
            <a:endParaRPr lang="ru-RU" dirty="0"/>
          </a:p>
        </p:txBody>
      </p:sp>
      <p:sp>
        <p:nvSpPr>
          <p:cNvPr id="4" name="TextBox 101"/>
          <p:cNvSpPr txBox="1">
            <a:spLocks noChangeArrowheads="1"/>
          </p:cNvSpPr>
          <p:nvPr/>
        </p:nvSpPr>
        <p:spPr bwMode="auto">
          <a:xfrm>
            <a:off x="4617569" y="417318"/>
            <a:ext cx="6340624" cy="540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722" tIns="38860" rIns="77722" bIns="38860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 МИНФИНА РОССИИ ОТ  08.12.2017 № 220Н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784850" y="1792663"/>
            <a:ext cx="10353523" cy="330604"/>
          </a:xfrm>
          <a:prstGeom prst="rect">
            <a:avLst/>
          </a:prstGeom>
          <a:solidFill>
            <a:schemeClr val="accent1">
              <a:lumMod val="20000"/>
              <a:lumOff val="80000"/>
              <a:alpha val="6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25" tIns="38862" rIns="77725" bIns="38862" rtlCol="0" anchor="ctr"/>
          <a:lstStyle/>
          <a:p>
            <a:pPr algn="ctr"/>
            <a:endParaRPr lang="ru-RU" sz="1200" dirty="0">
              <a:solidFill>
                <a:schemeClr val="tx1"/>
              </a:solidFill>
            </a:endParaRP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СВЕДЕНИЯ ОБ ОПЕРАЦИЯХ С ЦЕЛЕВЫМИ СРЕДСТВАМИ НА 2018 ГОД И НА ПЛАНОВЫЙ ПЕРИОД 2019 И 2020 ГОДОВ </a:t>
            </a:r>
          </a:p>
          <a:p>
            <a:pPr algn="ctr"/>
            <a:r>
              <a:rPr lang="ru-RU" sz="1200" dirty="0">
                <a:solidFill>
                  <a:schemeClr val="tx1"/>
                </a:solidFill>
              </a:rPr>
              <a:t> </a:t>
            </a:r>
          </a:p>
        </p:txBody>
      </p:sp>
      <p:graphicFrame>
        <p:nvGraphicFramePr>
          <p:cNvPr id="15" name="Таблица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244615"/>
              </p:ext>
            </p:extLst>
          </p:nvPr>
        </p:nvGraphicFramePr>
        <p:xfrm>
          <a:off x="836129" y="2561670"/>
          <a:ext cx="10329026" cy="2329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51482"/>
                <a:gridCol w="751482"/>
                <a:gridCol w="8826062"/>
              </a:tblGrid>
              <a:tr h="217714"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</a:p>
                  </a:txBody>
                  <a:tcPr marL="87086" marR="87086" marT="32657" marB="3265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  ИСТОЧНИКОВ  ЦЕЛЕВЫХ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СРЕДСТВ   И  СООТВЕТСТВУЮЩИЕ</a:t>
                      </a:r>
                      <a:r>
                        <a:rPr lang="ru-RU" sz="14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ИМ  КОДЫ</a:t>
                      </a:r>
                      <a:endParaRPr lang="ru-RU" sz="14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489857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7400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  <a:tc>
                  <a:txBody>
                    <a:bodyPr/>
                    <a:lstStyle/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Средства по государственным контрактам, заключаемым в соответствии с пунктом 2 части 1 статьи 93 Федерального закона от 5 апреля 2013 года № 44-ФЗ «О контрактной системе в сфере закупок товаров, работ, услуг для обеспечения государственных и муниципальных нужд»</a:t>
                      </a:r>
                    </a:p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</a:tr>
              <a:tr h="489857"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7440</a:t>
                      </a:r>
                      <a:endParaRPr lang="ru-RU" sz="1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  <a:tc>
                  <a:txBody>
                    <a:bodyPr/>
                    <a:lstStyle/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1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Средства по контрактам (договорам), заключаемым в целях исполнения государственных контрактов, заключаемых в соответствии с пунктом 2 части 1 статьи 93 Федерального закона от 5 апреля 2013 года № 44-ФЗ «О контрактной системе в сфере закупок товаров, работ, услуг для обеспечения государственных и муниципальных нужд»</a:t>
                      </a:r>
                    </a:p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 sz="1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</a:tr>
            </a:tbl>
          </a:graphicData>
        </a:graphic>
      </p:graphicFrame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055" y="2182735"/>
            <a:ext cx="1011115" cy="360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31511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6055" y="1761237"/>
            <a:ext cx="1011115" cy="280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396403" y="6356359"/>
            <a:ext cx="556524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12</a:t>
            </a:fld>
            <a:endParaRPr lang="ru-RU" dirty="0"/>
          </a:p>
        </p:txBody>
      </p:sp>
      <p:sp>
        <p:nvSpPr>
          <p:cNvPr id="4" name="TextBox 101"/>
          <p:cNvSpPr txBox="1">
            <a:spLocks noChangeArrowheads="1"/>
          </p:cNvSpPr>
          <p:nvPr/>
        </p:nvSpPr>
        <p:spPr bwMode="auto">
          <a:xfrm>
            <a:off x="4242897" y="491488"/>
            <a:ext cx="6895472" cy="309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722" tIns="38860" rIns="77722" bIns="38860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МИНФИНА РОССИИ ОТ  08.12.2017 № 220Н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51528" y="1430633"/>
            <a:ext cx="10673722" cy="330604"/>
          </a:xfrm>
          <a:prstGeom prst="rect">
            <a:avLst/>
          </a:prstGeom>
          <a:solidFill>
            <a:schemeClr val="accent1">
              <a:lumMod val="20000"/>
              <a:lumOff val="80000"/>
              <a:alpha val="6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25" tIns="38862" rIns="77725" bIns="38862"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СВЕДЕНИЯ ОБ ОПЕРАЦИЯХ С ЦЕЛЕВЫМИ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СРЕДСТВАМИ  НА  2018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 НА  </a:t>
            </a:r>
            <a:r>
              <a:rPr lang="ru-RU" sz="1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ПЛАНОВЫЙ </a:t>
            </a:r>
            <a:r>
              <a:rPr lang="ru-RU" sz="1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ПЕРИОД  2019  И  2020  ГОДОВ  </a:t>
            </a:r>
            <a:endParaRPr lang="ru-RU" sz="1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6377784"/>
              </p:ext>
            </p:extLst>
          </p:nvPr>
        </p:nvGraphicFramePr>
        <p:xfrm>
          <a:off x="837249" y="2023940"/>
          <a:ext cx="10678476" cy="4408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3243"/>
                <a:gridCol w="1472095"/>
                <a:gridCol w="8603138"/>
              </a:tblGrid>
              <a:tr h="411238">
                <a:tc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itchFamily="18" charset="0"/>
                          <a:cs typeface="Times New Roman" pitchFamily="18" charset="0"/>
                        </a:rPr>
                        <a:t>№ п/п</a:t>
                      </a:r>
                    </a:p>
                  </a:txBody>
                  <a:tcPr marL="87086" marR="87086" marT="32657" marB="32657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ПЕРЕЧЕНЬ НАПРАВЛЕНИЙ РАСХОДОВАНИЯ ЦЕЛЕВЫХ СРЕДСТВ</a:t>
                      </a:r>
                    </a:p>
                  </a:txBody>
                  <a:tcPr marL="87086" marR="87086" marT="32657" marB="32657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0682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0100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  <a:tc>
                  <a:txBody>
                    <a:bodyPr/>
                    <a:lstStyle/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Выплаты персоналу</a:t>
                      </a:r>
                    </a:p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 sz="12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</a:tr>
              <a:tr h="209812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0200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  <a:tc>
                  <a:txBody>
                    <a:bodyPr/>
                    <a:lstStyle/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Закупка работ и услуг</a:t>
                      </a:r>
                    </a:p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 sz="12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</a:tr>
              <a:tr h="22334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0300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  <a:tc>
                  <a:txBody>
                    <a:bodyPr/>
                    <a:lstStyle/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Закупка непроизведенных активов, нематериальных активов, материальных запасов и основных средств</a:t>
                      </a:r>
                    </a:p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 sz="12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</a:tr>
              <a:tr h="20682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0810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  <a:tc>
                  <a:txBody>
                    <a:bodyPr/>
                    <a:lstStyle/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Уплата налогов, сборов и иных платежей в бюджеты бюджетной системы Российской Федерации</a:t>
                      </a:r>
                    </a:p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 sz="12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</a:tr>
              <a:tr h="20682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0820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  <a:tc>
                  <a:txBody>
                    <a:bodyPr/>
                    <a:lstStyle/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Иные выплаты</a:t>
                      </a:r>
                    </a:p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 sz="12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</a:tr>
              <a:tr h="631371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 anchor="ctr">
                    <a:solidFill>
                      <a:srgbClr val="FFCCFF">
                        <a:alpha val="3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0888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 anchor="ctr">
                    <a:solidFill>
                      <a:srgbClr val="FFCCFF">
                        <a:alpha val="3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Накладные расходы </a:t>
                      </a:r>
                      <a:r>
                        <a:rPr lang="ru-RU" sz="12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(выплаты накладных расходов осуществляются в соответствии с условиями государственного контракта, контракта учреждения, договора о капитальных вложениях, договора с учетом </a:t>
                      </a:r>
                      <a:r>
                        <a:rPr lang="ru-RU" sz="1200" b="0" i="1" kern="12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пропорционального</a:t>
                      </a:r>
                      <a:r>
                        <a:rPr lang="ru-RU" sz="12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распределения накладных расходов </a:t>
                      </a:r>
                      <a:r>
                        <a:rPr lang="ru-RU" sz="1200" b="0" i="1" kern="1200" dirty="0" smtClean="0">
                          <a:solidFill>
                            <a:srgbClr val="0000FF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срокам исполнения </a:t>
                      </a:r>
                      <a:r>
                        <a:rPr lang="ru-RU" sz="1200" b="0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государственного контракта, контракта учреждения, договора о капитальных вложениях, контракта (договора)</a:t>
                      </a:r>
                    </a:p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 sz="1200" b="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7086" marR="87086" marT="32657" marB="32657" anchor="ctr">
                    <a:solidFill>
                      <a:srgbClr val="FFCCFF">
                        <a:alpha val="38000"/>
                      </a:srgbClr>
                    </a:solidFill>
                  </a:tcPr>
                </a:tc>
              </a:tr>
              <a:tr h="206829">
                <a:tc>
                  <a:txBody>
                    <a:bodyPr/>
                    <a:lstStyle/>
                    <a:p>
                      <a:r>
                        <a:rPr lang="ru-RU" sz="1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 anchor="ctr">
                    <a:solidFill>
                      <a:srgbClr val="FFCCFF">
                        <a:alpha val="3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0999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 anchor="ctr">
                    <a:solidFill>
                      <a:srgbClr val="FFCCFF">
                        <a:alpha val="38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Выплаты по окончательным расчетам  (</a:t>
                      </a:r>
                      <a:r>
                        <a:rPr lang="ru-RU" sz="12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ПРИБЫЛЬ</a:t>
                      </a:r>
                      <a:r>
                        <a:rPr lang="ru-RU" sz="12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)</a:t>
                      </a:r>
                    </a:p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 sz="12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7086" marR="87086" marT="32657" marB="32657" anchor="ctr">
                    <a:solidFill>
                      <a:srgbClr val="FFCCFF">
                        <a:alpha val="38000"/>
                      </a:srgbClr>
                    </a:solidFill>
                  </a:tcPr>
                </a:tc>
              </a:tr>
              <a:tr h="206829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  <a:tc>
                  <a:txBody>
                    <a:bodyPr/>
                    <a:lstStyle/>
                    <a:p>
                      <a:r>
                        <a:rPr lang="ru-RU" sz="1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2000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  <a:tc>
                  <a:txBody>
                    <a:bodyPr/>
                    <a:lstStyle/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Выплаты по перечислению дебиторской задолженности прошлых лет в доход федерального бюджета</a:t>
                      </a:r>
                    </a:p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ru-RU" sz="12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019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255004" y="6339824"/>
            <a:ext cx="646712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13</a:t>
            </a:fld>
            <a:endParaRPr lang="ru-RU" dirty="0"/>
          </a:p>
        </p:txBody>
      </p:sp>
      <p:sp>
        <p:nvSpPr>
          <p:cNvPr id="5" name="TextBox 101"/>
          <p:cNvSpPr txBox="1">
            <a:spLocks noChangeArrowheads="1"/>
          </p:cNvSpPr>
          <p:nvPr/>
        </p:nvSpPr>
        <p:spPr bwMode="auto">
          <a:xfrm>
            <a:off x="4707039" y="260658"/>
            <a:ext cx="7194676" cy="7709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7722" tIns="38860" rIns="77722" bIns="38860">
            <a:spAutoFit/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КОДЫ НАПРАВЛЕНИЯ РАСХОДОВАНИЯ ЦЕЛЕВЫХ СРЕДСТВ ПРИ ВЫПЛАТАХ ЗА ФАКТИЧЕСКИ ВЫПОЛНЕННЫЕ РАБОТЫ И ПО ВОЗМЕЩЕНИЮ РАНЕЕ ПРОИЗВЕДЕННЫХ РАСХОДОВ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135429" y="1380696"/>
            <a:ext cx="10119581" cy="1909823"/>
          </a:xfrm>
          <a:prstGeom prst="rect">
            <a:avLst/>
          </a:prstGeom>
          <a:solidFill>
            <a:schemeClr val="accent1">
              <a:lumMod val="20000"/>
              <a:lumOff val="80000"/>
              <a:alpha val="69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25" tIns="38862" rIns="77725" bIns="38862" rtlCol="0" anchor="ctr"/>
          <a:lstStyle>
            <a:defPPr>
              <a:defRPr lang="ru-RU"/>
            </a:defPPr>
            <a:lvl1pPr algn="ctr">
              <a:defRPr sz="1400">
                <a:latin typeface="+mn-lt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cs typeface="+mn-cs"/>
              </a:defRPr>
            </a:lvl9pPr>
          </a:lstStyle>
          <a:p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 направлении расходования средств, подлежащих перечислению на счета, открытые юридическому лицу в банке, в первом разряде кода целевых средств указываются:</a:t>
            </a:r>
          </a:p>
          <a:p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42892" indent="-242892" algn="l"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"8"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для выплат за фактически выполненные работы, оказанные услуги, изготовленную продукцию без привлечения юридическим лицом иных организаций при условии предоставления им в ТОФК документов-оснований; </a:t>
            </a:r>
          </a:p>
          <a:p>
            <a:pPr marL="242892" indent="-242892" algn="l">
              <a:buFont typeface="Wingdings" panose="05000000000000000000" pitchFamily="2" charset="2"/>
              <a:buChar char="§"/>
            </a:pPr>
            <a:r>
              <a:rPr lang="ru-RU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"9"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- для возмещения ранее произведенных юридическим лицом фактических расходов (части расходов), в случае если указанные расходы осуществлялись до поступления </a:t>
            </a:r>
            <a:r>
              <a:rPr lang="ru-RU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средств </a:t>
            </a:r>
            <a:r>
              <a:rPr lang="ru-RU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лицевой счет, за счет собственных средств со счетов, открытых ему в банке.</a:t>
            </a: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314995"/>
              </p:ext>
            </p:extLst>
          </p:nvPr>
        </p:nvGraphicFramePr>
        <p:xfrm>
          <a:off x="1129910" y="3571620"/>
          <a:ext cx="4988138" cy="7946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582"/>
                <a:gridCol w="4421556"/>
              </a:tblGrid>
              <a:tr h="35922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КОДЫ НАПРАВЛЕНИЙ РАСХОДОВАНИЯ СРЕДСТВ </a:t>
                      </a:r>
                    </a:p>
                    <a:p>
                      <a:pPr algn="ctr"/>
                      <a:r>
                        <a:rPr lang="ru-RU" sz="900" i="1" dirty="0" smtClean="0">
                          <a:latin typeface="Times New Roman" pitchFamily="18" charset="0"/>
                          <a:cs typeface="Times New Roman" pitchFamily="18" charset="0"/>
                        </a:rPr>
                        <a:t>(ДЛЯ ВЫПЛАТ ЗА ФАКТИЧЕСКИ ВЫПОЛНЕННЫЕ РАБОТЫ)</a:t>
                      </a:r>
                    </a:p>
                  </a:txBody>
                  <a:tcPr marL="87086" marR="87086" marT="32657" marB="32657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1771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8200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  <a:tc>
                  <a:txBody>
                    <a:bodyPr/>
                    <a:lstStyle/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Закупка работ и услуг</a:t>
                      </a:r>
                    </a:p>
                  </a:txBody>
                  <a:tcPr marL="87086" marR="87086" marT="32657" marB="32657" anchor="ctr"/>
                </a:tc>
              </a:tr>
              <a:tr h="21771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8410</a:t>
                      </a:r>
                    </a:p>
                  </a:txBody>
                  <a:tcPr marL="87086" marR="87086" marT="32657" marB="32657" anchor="ctr"/>
                </a:tc>
                <a:tc>
                  <a:txBody>
                    <a:bodyPr/>
                    <a:lstStyle/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Капитальные вложения</a:t>
                      </a:r>
                    </a:p>
                  </a:txBody>
                  <a:tcPr marL="87086" marR="87086" marT="32657" marB="32657" anchor="ctr"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7984743"/>
              </p:ext>
            </p:extLst>
          </p:nvPr>
        </p:nvGraphicFramePr>
        <p:xfrm>
          <a:off x="6266864" y="3563354"/>
          <a:ext cx="4988138" cy="21880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9475"/>
                <a:gridCol w="4438663"/>
              </a:tblGrid>
              <a:tr h="359229">
                <a:tc gridSpan="2">
                  <a:txBody>
                    <a:bodyPr/>
                    <a:lstStyle/>
                    <a:p>
                      <a:pPr algn="ctr"/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КОДЫ НАПРАВЛЕНИЙ РАСХОДОВАНИЯ СРЕДСТВ</a:t>
                      </a:r>
                    </a:p>
                    <a:p>
                      <a:pPr algn="ctr"/>
                      <a:r>
                        <a:rPr lang="ru-RU" sz="900" i="1" dirty="0" smtClean="0">
                          <a:latin typeface="Times New Roman" pitchFamily="18" charset="0"/>
                          <a:cs typeface="Times New Roman" pitchFamily="18" charset="0"/>
                        </a:rPr>
                        <a:t> (ДЛЯ ВОЗМЕЩЕНИЯ РАНЕЕ ПРОИЗВЕДЕННЫХ РАСХОДОВ)</a:t>
                      </a:r>
                    </a:p>
                  </a:txBody>
                  <a:tcPr marL="87086" marR="87086" marT="32657" marB="32657"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21771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9100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  <a:tc>
                  <a:txBody>
                    <a:bodyPr/>
                    <a:lstStyle/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Выплаты персоналу</a:t>
                      </a:r>
                    </a:p>
                  </a:txBody>
                  <a:tcPr marL="87086" marR="87086" marT="32657" marB="32657" anchor="ctr"/>
                </a:tc>
              </a:tr>
              <a:tr h="21771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9200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  <a:tc>
                  <a:txBody>
                    <a:bodyPr/>
                    <a:lstStyle/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Закупка работ и услуг</a:t>
                      </a:r>
                    </a:p>
                  </a:txBody>
                  <a:tcPr marL="87086" marR="87086" marT="32657" marB="32657" anchor="ctr"/>
                </a:tc>
              </a:tr>
              <a:tr h="37011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9300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  <a:tc>
                  <a:txBody>
                    <a:bodyPr/>
                    <a:lstStyle/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Закупка непроизведенных активов, нематериальных активов, материальных запасов и основных средств</a:t>
                      </a:r>
                      <a:endParaRPr lang="ru-RU" sz="10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</a:tr>
              <a:tr h="21771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9410</a:t>
                      </a:r>
                    </a:p>
                  </a:txBody>
                  <a:tcPr marL="87086" marR="87086" marT="32657" marB="32657" anchor="ctr"/>
                </a:tc>
                <a:tc>
                  <a:txBody>
                    <a:bodyPr/>
                    <a:lstStyle/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Капитальные вложения</a:t>
                      </a:r>
                    </a:p>
                  </a:txBody>
                  <a:tcPr marL="87086" marR="87086" marT="32657" marB="32657" anchor="ctr"/>
                </a:tc>
              </a:tr>
              <a:tr h="37011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9810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  <a:tc>
                  <a:txBody>
                    <a:bodyPr/>
                    <a:lstStyle/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Уплата налогов, сборов и иных платежей в бюджеты бюджетной системы Российской Федерации</a:t>
                      </a:r>
                    </a:p>
                  </a:txBody>
                  <a:tcPr marL="87086" marR="87086" marT="32657" marB="32657" anchor="ctr"/>
                </a:tc>
              </a:tr>
              <a:tr h="21771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9820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  <a:tc>
                  <a:txBody>
                    <a:bodyPr/>
                    <a:lstStyle/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Иные выплаты</a:t>
                      </a:r>
                    </a:p>
                  </a:txBody>
                  <a:tcPr marL="87086" marR="87086" marT="32657" marB="32657" anchor="ctr"/>
                </a:tc>
              </a:tr>
              <a:tr h="217714"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Times New Roman" pitchFamily="18" charset="0"/>
                          <a:cs typeface="Times New Roman" pitchFamily="18" charset="0"/>
                        </a:rPr>
                        <a:t>9888</a:t>
                      </a:r>
                      <a:endParaRPr lang="ru-RU" sz="1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87086" marR="87086" marT="32657" marB="32657" anchor="ctr"/>
                </a:tc>
                <a:tc>
                  <a:txBody>
                    <a:bodyPr/>
                    <a:lstStyle/>
                    <a:p>
                      <a:pPr algn="l" rtl="0"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Накладные расходы</a:t>
                      </a:r>
                    </a:p>
                  </a:txBody>
                  <a:tcPr marL="87086" marR="87086" marT="32657" marB="32657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53341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412186" y="6356352"/>
            <a:ext cx="475013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14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 bwMode="auto">
          <a:xfrm>
            <a:off x="676274" y="1847850"/>
            <a:ext cx="11068050" cy="33147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>
            <a:lvl1pPr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alt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санкционирования расходов юридическое лицо представляет в орган Федерального казначейства:</a:t>
            </a:r>
          </a:p>
          <a:p>
            <a:pPr algn="just" eaLnBrk="1" hangingPunct="1"/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платежное поручение;</a:t>
            </a:r>
          </a:p>
          <a:p>
            <a:pPr algn="just" eaLnBrk="1" hangingPunct="1"/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контракт (договор), по которому у юридического лица возникло обязательство по оплате расходов;</a:t>
            </a:r>
          </a:p>
          <a:p>
            <a:pPr algn="just" eaLnBrk="1" hangingPunct="1"/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- иные документы, подтверждающие возникновение указанного обязательства у юридического лица</a:t>
            </a:r>
            <a:r>
              <a:rPr lang="ru-RU" alt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(счет, счет - фактура, накладная, акты выполненных работ и т. д)</a:t>
            </a:r>
          </a:p>
          <a:p>
            <a:pPr algn="just" eaLnBrk="1" hangingPunct="1"/>
            <a:endParaRPr lang="ru-RU" altLang="ru-RU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ts val="1500"/>
              </a:lnSpc>
            </a:pPr>
            <a:endParaRPr lang="ru-RU" alt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3486546" y="285750"/>
            <a:ext cx="8257778" cy="98583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САНКЦИОНИРОВАНИЕ РАСХОДОВ ПРИ КАЗНАЧЕЙСКОМ СОПРОВОЖДЕНИИ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8539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315698" y="6356352"/>
            <a:ext cx="607127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15</a:t>
            </a:fld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057921" y="457200"/>
            <a:ext cx="8257778" cy="98583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САНКЦИОНИРОВАНИЕ ОРГАНАМИ ФЕДЕРАЛЬНОГО КАЗНАЧЕЙСТВА РАСХОДОВ ИСПОЛНИТЕЛЕЙ (СОИСПОЛНИТЕЛЕЙ) ПРИ КАЗНАЧЕЙСКОМ СОПРОВОЖДЕНИИ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676272" y="1533525"/>
            <a:ext cx="10915651" cy="47053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>
            <a:lvl1pPr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санкционировании целевых расходов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исполнителя, соисполнителя орган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казначейства осуществляет проверку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следующим направлениям: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наличие в платежном поручении текстового назначения платежа  и соответствующего ему кода целевых средств в соответствии с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Перечнем, утвержденным Порядком № 220н;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б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наличие в платежном поручении реквизитов (тип, номер, дата) документов-оснований и их соответствие реквизитам документов-оснований, представленных юридическим лицом в орган Федерального казначейства вместе с платежным поручением;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соответствие текстового назначения платежа платежного поручения направлению расходования целевых средств, указанному в Сведениях по соответствующему коду целевых средств;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г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соответствие содержания операции по оплате целевых расходов юридического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исходя из документа-основания, текстовому назначению платежа, указанному в платежном поручении, и предмету (целям) государственного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 (за исключением оплаты государственных контрактов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содержащих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сведения, составляющие государственную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тайну);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д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непревышение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суммы, указанной в платежном поручении, над суммой остатка средств на открытом юридическому лицу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лицевом счете;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непревышение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суммы, указанной в платежном поручении, над суммой планируемых выплат по целевым расходам юридического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лица, указанным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Сведениях по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соответствующему коду целевых средств, с учетом ранее произведенных расходов по данному коду целевых средств;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ж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соответствие наименования, ИНН, КПП, банковских реквизитов получателя денежных средств, указанных в платежном поручении, наименованию, ИНН, КПП, банковским реквизитам получателя денежных средств, указанным в документе-основании (при его наличии);</a:t>
            </a: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з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соответствие указанных в платежном поручении реквизитов (номер, дата) государственного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 Сведениям;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и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наличие в реквизите «Код» платежного поручения (в случае перечисления платежей в бюджеты бюджетной системы Российской Федерации - в реквизите «Назначение платежа» платежного поручения) идентификатора и соответствие его идентификатору, указанному в Сведениях и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документах-основаниях (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 исключением оплаты государственных контрактов, содержащих сведения, составляющие государственную тайну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7177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582400" y="6308739"/>
            <a:ext cx="428626" cy="3651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black">
                    <a:tint val="75000"/>
                  </a:prstClr>
                </a:solidFill>
              </a:rPr>
              <a:t>6</a:t>
            </a: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400424" y="375823"/>
            <a:ext cx="8658225" cy="6186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ru-RU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ОТКРЫТИЕ ЛИЦЕВОГО СЧЕТА ДЛЯ УЧЕТА ОПЕРАЦИЙ </a:t>
            </a:r>
            <a:br>
              <a:rPr lang="ru-RU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ru-RU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НЕУЧАСТНИКА БЮДЖЕТНОГО ПРОЦЕССА (КОД 41)</a:t>
            </a:r>
            <a:endParaRPr lang="ru-RU" sz="1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738188" y="3257552"/>
            <a:ext cx="3000375" cy="1257298"/>
          </a:xfrm>
          <a:prstGeom prst="roundRect">
            <a:avLst>
              <a:gd name="adj" fmla="val 0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1800"/>
              </a:spcBef>
            </a:pPr>
            <a:r>
              <a:rPr lang="ru-RU" sz="17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 по государственному контракту, контракту (договору)</a:t>
            </a:r>
            <a:endParaRPr lang="ru-RU" sz="1700" b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8274216" y="3154485"/>
            <a:ext cx="2823712" cy="1360365"/>
          </a:xfrm>
          <a:prstGeom prst="roundRect">
            <a:avLst>
              <a:gd name="adj" fmla="val 0"/>
            </a:avLst>
          </a:prstGeom>
          <a:noFill/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7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ТОФК</a:t>
            </a:r>
          </a:p>
        </p:txBody>
      </p:sp>
      <p:cxnSp>
        <p:nvCxnSpPr>
          <p:cNvPr id="8" name="Прямая со стрелкой 7"/>
          <p:cNvCxnSpPr/>
          <p:nvPr/>
        </p:nvCxnSpPr>
        <p:spPr>
          <a:xfrm>
            <a:off x="3738563" y="3571877"/>
            <a:ext cx="4376737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>
            <a:off x="3905250" y="4197098"/>
            <a:ext cx="4367663" cy="0"/>
          </a:xfrm>
          <a:prstGeom prst="straightConnector1">
            <a:avLst/>
          </a:prstGeom>
          <a:ln w="15875">
            <a:solidFill>
              <a:schemeClr val="accent1">
                <a:lumMod val="50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5832758" y="4410073"/>
            <a:ext cx="4035142" cy="11811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Выписка из лицевого счета неучастника бюджетного процесса с указанием номера открытого лицевого счета</a:t>
            </a:r>
          </a:p>
          <a:p>
            <a:pPr algn="just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(не позднее следующего рабочего дня после открытия счета)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2238376" y="1619250"/>
            <a:ext cx="5367336" cy="17430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4000" rIns="144000" rtlCol="0" anchor="ctr"/>
          <a:lstStyle/>
          <a:p>
            <a:pPr marL="228600" indent="-228600" algn="just">
              <a:spcBef>
                <a:spcPts val="600"/>
              </a:spcBef>
              <a:buFontTx/>
              <a:buAutoNum type="arabicPeriod"/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Копия государственного контракта, контракта (договора);</a:t>
            </a:r>
          </a:p>
          <a:p>
            <a:pPr marL="228600" indent="-228600" algn="just">
              <a:spcBef>
                <a:spcPts val="600"/>
              </a:spcBef>
              <a:buFontTx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на открытие лицевого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</a:t>
            </a:r>
            <a:r>
              <a:rPr lang="ru-RU" sz="14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(код формы по КФД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0531752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indent="-228600" algn="just">
              <a:spcBef>
                <a:spcPts val="600"/>
              </a:spcBef>
              <a:buFontTx/>
              <a:buAutoNum type="arabicPeriod"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Карточка образцов подписей к лицевым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счетам (код формы по КФД 0531753)</a:t>
            </a:r>
          </a:p>
        </p:txBody>
      </p:sp>
    </p:spTree>
    <p:extLst>
      <p:ext uri="{BB962C8B-B14F-4D97-AF65-F5344CB8AC3E}">
        <p14:creationId xmlns:p14="http://schemas.microsoft.com/office/powerpoint/2010/main" val="2696750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590316" y="6356352"/>
            <a:ext cx="506431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3</a:t>
            </a:fld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91710" y="479428"/>
            <a:ext cx="8105038" cy="427036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r>
              <a:rPr lang="ru-RU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РЕЗЕРВИРОВАНИЕ ЛИЦЕВЫХ СЧЕТОВ</a:t>
            </a:r>
            <a:endParaRPr lang="ru-RU" sz="1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23875" y="1524000"/>
            <a:ext cx="11296649" cy="49339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8000" tIns="216000" rIns="216000" bIns="216000" numCol="1" spcCol="1270" anchor="ctr" anchorCtr="0">
            <a:no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1. Главный распорядитель средств федерального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бюджета представляют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в орган Федерального казначейства по месту своего нахождения письменное обращение о резервировании номеров лицевых счетов клиентам, получающим целевые средства, с перечнем указанных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клиентов.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Перечен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должен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содержаться наименования клиентов, их адреса, а также ИНН 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КПП.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2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Орган Федерального казначейства направляет выписки из перечня в соответствующие органы Федерального казначейства по месту нахождения клиентов, указанных в перечне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3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Для резервирования номера лицевого счета клиент представляет в орган Федерального казначейства по месту своего нахождения письменное обращение о необходимости резервирования номера лицевого счета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 указанием  наименования клиента, его адреса, а также ИНН и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КПП.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4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Орган Федерального казначейства не позднее следующего рабочего дня после получения обращения проверяет наличие клиента в перечне, а также соответствие реквизитов, указанных в обращении, реквизитам, указанным в перечне, и в случае положительного результата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проверки осуществляет резервирование лицевого счета.</a:t>
            </a:r>
          </a:p>
          <a:p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/>
              <a:t>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Не позднее следующего рабочего дня после резервирования номера лицевого счета орган Федерального казначейства сообщает клиенту в письменном виде информацию о зарезервированном номере лицевого счета. 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      6</a:t>
            </a: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. После заключения государственного контракта (контракта, договора, соглашения) клиент представляет в орган  Федерального казначейства указанный документ вместе с Заявлением на открытие лицевого счета (форма по КФД 0531752) и Карточкой образцов подписей к лицевым счетам (форма по КФД 0531753).</a:t>
            </a: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  <a:p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7760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Прямоугольник 52"/>
          <p:cNvSpPr/>
          <p:nvPr/>
        </p:nvSpPr>
        <p:spPr>
          <a:xfrm>
            <a:off x="1202600" y="4876800"/>
            <a:ext cx="9579699" cy="14192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43993" tIns="45718" rIns="143993" bIns="45718" rtlCol="0" anchor="ctr"/>
          <a:lstStyle/>
          <a:p>
            <a:pPr algn="ctr">
              <a:spcBef>
                <a:spcPts val="600"/>
              </a:spcBef>
            </a:pPr>
            <a:r>
              <a:rPr lang="ru-RU" sz="1600" b="1" i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Предоставление документов для получения учетной записи </a:t>
            </a:r>
            <a:r>
              <a:rPr lang="ru-RU" sz="1600" b="1" i="1" u="sng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СУФД</a:t>
            </a:r>
            <a:endParaRPr lang="ru-RU" sz="1600" i="1" u="sng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90" indent="-228590">
              <a:spcBef>
                <a:spcPts val="600"/>
              </a:spcBef>
              <a:buFontTx/>
              <a:buAutoNum type="arabicPeriod"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 об обмене электронными документами;</a:t>
            </a:r>
          </a:p>
          <a:p>
            <a:pPr marL="228590" indent="-228590">
              <a:spcBef>
                <a:spcPts val="600"/>
              </a:spcBef>
              <a:buFontTx/>
              <a:buAutoNum type="arabicPeriod"/>
            </a:pPr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Письменное обращение клиента на подключение к СУФД-порталу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636723" y="0"/>
            <a:ext cx="8555277" cy="905164"/>
          </a:xfrm>
        </p:spPr>
        <p:txBody>
          <a:bodyPr/>
          <a:lstStyle/>
          <a:p>
            <a:r>
              <a:rPr lang="ru-RU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ПОЛУЧЕНИЕ ЭЛЕКТРОННОЙ ПОДПИСИ </a:t>
            </a:r>
            <a:br>
              <a:rPr lang="ru-RU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ПОДКЛЮЧЕНИЕ К ППО СУФД</a:t>
            </a:r>
            <a:endParaRPr lang="ru-RU" sz="1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F228ED-B2EE-4F15-A0C7-6C0A4540E08A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4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6" name="Прямоугольник 65"/>
          <p:cNvSpPr/>
          <p:nvPr/>
        </p:nvSpPr>
        <p:spPr>
          <a:xfrm>
            <a:off x="1202600" y="1403062"/>
            <a:ext cx="9579700" cy="316488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ru-RU" sz="3200" dirty="0"/>
          </a:p>
        </p:txBody>
      </p:sp>
      <p:sp>
        <p:nvSpPr>
          <p:cNvPr id="67" name="TextBox 66"/>
          <p:cNvSpPr txBox="1"/>
          <p:nvPr/>
        </p:nvSpPr>
        <p:spPr>
          <a:xfrm>
            <a:off x="1393100" y="1585124"/>
            <a:ext cx="9389200" cy="2800763"/>
          </a:xfrm>
          <a:prstGeom prst="rect">
            <a:avLst/>
          </a:prstGeom>
          <a:noFill/>
        </p:spPr>
        <p:txBody>
          <a:bodyPr wrap="square" lIns="91435" tIns="45718" rIns="91435" bIns="45718" rtlCol="0">
            <a:spAutoFit/>
          </a:bodyPr>
          <a:lstStyle/>
          <a:p>
            <a:pPr algn="ctr"/>
            <a:r>
              <a:rPr lang="ru-RU" sz="1600" b="1" i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 на изготовление сертификата ЭП</a:t>
            </a:r>
            <a:r>
              <a:rPr lang="ru-RU" sz="16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90" indent="-228590"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присоединения (соглашение) к регламенту Удостоверяющего центра Федерального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казначейства;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90" indent="-228590"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Заявление на получение квалифицированного сертификата ключа проверки электронной подписи в Удостоверяющем центра Федерального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казначейства;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90" indent="-228590"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Копия паспорта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Заявителя;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90" indent="-228590"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Доверенность или иной документ Организации-заявителя, подтверждающие полномочия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Заявителя;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90" indent="-228590"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ИНН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Заявителя;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90" indent="-228590"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СНИЛС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Заявителя;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590" indent="-228590">
              <a:buFontTx/>
              <a:buAutoNum type="arabicPeriod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Согласие Заявителя на обработку персональных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данных.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49438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590316" y="6356352"/>
            <a:ext cx="506431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991710" y="479428"/>
            <a:ext cx="8105038" cy="854072"/>
          </a:xfrm>
          <a:prstGeom prst="rect">
            <a:avLst/>
          </a:prstGeom>
        </p:spPr>
        <p:txBody>
          <a:bodyPr/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r>
              <a:rPr lang="ru-RU" sz="19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ОБЯЗАТЕЛЬНЫЕ УСЛОВИЯ, ВКЛЮЧАЕМЫЕ ДОГОВОРА (СОГЛАШЕНИЯ) ПРИ КАЗНАЧЕЙСКОМ СОПРОВОЖДЕНИИ</a:t>
            </a:r>
            <a:endParaRPr lang="ru-RU" sz="1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19149" y="1657350"/>
            <a:ext cx="11001375" cy="427672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8000" tIns="216000" rIns="216000" bIns="216000" numCol="1" spcCol="1270" anchor="ctr" anchorCtr="0">
            <a:noAutofit/>
          </a:bodyPr>
          <a:lstStyle/>
          <a:p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1. Запрет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перечисление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- 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качестве взноса в уставный (складочный) капитал другого юридического лица, вклада в имущество другого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юридического лица;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- 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целях размещения средств на депозиты, а также в иные финансовые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инструменты. 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2.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Обязанность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открыть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исполнителям, соисполнителям лицевые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счета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органах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казначейства.</a:t>
            </a:r>
          </a:p>
          <a:p>
            <a:pPr algn="just"/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3.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казначейства документов, предусмотренных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порядком санкционирования целевых средств.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4.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Указание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договорах (контрактах, соглашениях) платежных и расчетных документах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 исключением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платежных и расчетных документов, представляемых в связи с исполнением соглашений (государственных контрактов),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содержащих сведения, составляющие государственную тайну) и документах, подтверждающих возникновение денежных обязательств, идентификатора государственного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 (соглашения).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316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3071813" y="519113"/>
            <a:ext cx="9120187" cy="553974"/>
          </a:xfrm>
          <a:prstGeom prst="rect">
            <a:avLst/>
          </a:prstGeom>
        </p:spPr>
        <p:txBody>
          <a:bodyPr lIns="91414" tIns="45708" rIns="91414" bIns="45708">
            <a:spAutoFit/>
          </a:bodyPr>
          <a:lstStyle/>
          <a:p>
            <a:pPr algn="ctr">
              <a:lnSpc>
                <a:spcPts val="1800"/>
              </a:lnSpc>
              <a:defRPr/>
            </a:pPr>
            <a:r>
              <a:rPr lang="ru-RU" sz="1900" cap="all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Порядок формирования идентификатора государственного контракта </a:t>
            </a:r>
          </a:p>
        </p:txBody>
      </p:sp>
      <p:graphicFrame>
        <p:nvGraphicFramePr>
          <p:cNvPr id="22" name="Схема 21"/>
          <p:cNvGraphicFramePr/>
          <p:nvPr>
            <p:extLst>
              <p:ext uri="{D42A27DB-BD31-4B8C-83A1-F6EECF244321}">
                <p14:modId xmlns:p14="http://schemas.microsoft.com/office/powerpoint/2010/main" val="3136972548"/>
              </p:ext>
            </p:extLst>
          </p:nvPr>
        </p:nvGraphicFramePr>
        <p:xfrm>
          <a:off x="1028702" y="1197357"/>
          <a:ext cx="10963275" cy="44577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4" name="Прямоугольник 23"/>
          <p:cNvSpPr/>
          <p:nvPr/>
        </p:nvSpPr>
        <p:spPr>
          <a:xfrm>
            <a:off x="1638305" y="1303344"/>
            <a:ext cx="7334250" cy="955675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4" tIns="45708" rIns="91414" bIns="45708" anchor="ctr"/>
          <a:lstStyle/>
          <a:p>
            <a:pPr algn="ctr">
              <a:defRPr/>
            </a:pPr>
            <a:r>
              <a:rPr lang="ru-RU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Идентификатор государственного </a:t>
            </a:r>
            <a:r>
              <a:rPr lang="ru-RU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 </a:t>
            </a:r>
          </a:p>
          <a:p>
            <a:pPr algn="ctr"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обязательном порядке указывается: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12989" y="4544292"/>
            <a:ext cx="8420100" cy="1031027"/>
          </a:xfrm>
          <a:prstGeom prst="rect">
            <a:avLst/>
          </a:prstGeom>
          <a:noFill/>
        </p:spPr>
        <p:txBody>
          <a:bodyPr wrap="square" lIns="91414" tIns="45708" rIns="91414" bIns="45708">
            <a:spAutoFit/>
          </a:bodyPr>
          <a:lstStyle/>
          <a:p>
            <a:pPr>
              <a:defRPr/>
            </a:pPr>
            <a:r>
              <a:rPr lang="ru-RU" sz="12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Формируется: </a:t>
            </a:r>
          </a:p>
          <a:p>
            <a:pPr>
              <a:spcAft>
                <a:spcPts val="588"/>
              </a:spcAft>
              <a:defRPr/>
            </a:pP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государственным заказчиком,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формирования соответствующей реестровой записи реестра    контрактов (реестра контрактов, содержащего сведения, составляющие государственную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тайну);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Сохраняется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весь период действия </a:t>
            </a:r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государственного </a:t>
            </a:r>
            <a:r>
              <a:rPr lang="ru-RU" sz="14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</a:t>
            </a:r>
            <a:endParaRPr lang="ru-RU" sz="14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174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1594551" y="6346831"/>
            <a:ext cx="435524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740" indent="-28567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2676" indent="-228535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599747" indent="-228535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6818" indent="-228535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3887" indent="-22853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0960" indent="-22853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8028" indent="-22853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5100" indent="-228535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ru-RU" altLang="ru-RU" sz="1200" dirty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14</a:t>
            </a:r>
          </a:p>
        </p:txBody>
      </p:sp>
    </p:spTree>
    <p:extLst>
      <p:ext uri="{BB962C8B-B14F-4D97-AF65-F5344CB8AC3E}">
        <p14:creationId xmlns:p14="http://schemas.microsoft.com/office/powerpoint/2010/main" val="1716678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07263" y="138223"/>
            <a:ext cx="8133954" cy="985838"/>
          </a:xfrm>
        </p:spPr>
        <p:txBody>
          <a:bodyPr>
            <a:noAutofit/>
          </a:bodyPr>
          <a:lstStyle/>
          <a:p>
            <a:pPr algn="ctr"/>
            <a:r>
              <a:rPr lang="ru-RU" sz="1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ИДЕНТИФИКАТОРА ГОСУДАРСТВЕННОГО КОНТРАКТА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69441" y="1751967"/>
            <a:ext cx="9697077" cy="646307"/>
          </a:xfrm>
          <a:prstGeom prst="rect">
            <a:avLst/>
          </a:prstGeom>
          <a:noFill/>
        </p:spPr>
        <p:txBody>
          <a:bodyPr wrap="square" lIns="91414" tIns="45708" rIns="91414" bIns="45708" rtlCol="0">
            <a:spAutoFit/>
          </a:bodyPr>
          <a:lstStyle/>
          <a:p>
            <a:r>
              <a:rPr lang="ru-RU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ХХХХХХХХХХХХХХХХХХХ         </a:t>
            </a:r>
            <a:r>
              <a:rPr lang="ru-RU" sz="36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Х</a:t>
            </a:r>
            <a:endParaRPr lang="ru-RU" sz="36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4927602"/>
              </p:ext>
            </p:extLst>
          </p:nvPr>
        </p:nvGraphicFramePr>
        <p:xfrm>
          <a:off x="435937" y="4143377"/>
          <a:ext cx="11515058" cy="16614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5323"/>
                <a:gridCol w="485323"/>
                <a:gridCol w="485323"/>
                <a:gridCol w="557867"/>
                <a:gridCol w="557867"/>
                <a:gridCol w="447662"/>
                <a:gridCol w="477255"/>
                <a:gridCol w="477255"/>
                <a:gridCol w="555174"/>
                <a:gridCol w="564913"/>
                <a:gridCol w="525954"/>
                <a:gridCol w="564913"/>
                <a:gridCol w="555174"/>
                <a:gridCol w="642832"/>
                <a:gridCol w="545434"/>
                <a:gridCol w="545434"/>
                <a:gridCol w="564913"/>
                <a:gridCol w="516214"/>
                <a:gridCol w="594133"/>
                <a:gridCol w="1366095"/>
              </a:tblGrid>
              <a:tr h="393179">
                <a:tc gridSpan="20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</a:t>
                      </a:r>
                      <a:r>
                        <a:rPr lang="ru-RU" sz="13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идентификатора государственного контракта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45969">
                <a:tc gridSpan="19">
                  <a:txBody>
                    <a:bodyPr/>
                    <a:lstStyle/>
                    <a:p>
                      <a:pPr algn="ctr"/>
                      <a:r>
                        <a:rPr lang="ru-RU" sz="120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соответствуют 1 - 19 разрядам уникального номера реестровой записи реестра контрактов, заключенных государственным заказчиком,                            или 9 - 27 разрядам уникального номера реестровой записи реестра контрактов, содержащего сведения, составляющие государственную тайну</a:t>
                      </a:r>
                      <a:endParaRPr lang="ru-RU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1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Идентификатор реестра контрактов </a:t>
                      </a:r>
                    </a:p>
                    <a:p>
                      <a:pPr algn="ctr"/>
                      <a:r>
                        <a:rPr lang="ru-RU" sz="11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(указывается 0     или 1)</a:t>
                      </a:r>
                      <a:endParaRPr lang="ru-RU" sz="1100" dirty="0"/>
                    </a:p>
                  </a:txBody>
                  <a:tcPr marL="52493" marR="52493" marT="64770" marB="64770"/>
                </a:tc>
              </a:tr>
              <a:tr h="3223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52493" marR="52493" marT="64770" marB="6477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2339163" y="2680285"/>
            <a:ext cx="5613990" cy="1169527"/>
          </a:xfrm>
          <a:prstGeom prst="rect">
            <a:avLst/>
          </a:prstGeom>
          <a:noFill/>
        </p:spPr>
        <p:txBody>
          <a:bodyPr wrap="square" lIns="91414" tIns="45708" rIns="91414" bIns="45708" rtlCol="0">
            <a:spAutoFit/>
          </a:bodyPr>
          <a:lstStyle/>
          <a:p>
            <a:pPr algn="ctr"/>
            <a:r>
              <a:rPr lang="ru-RU" sz="14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соответствуют 1 - 19 разрядам уникального номера реестровой записи реестра контрактов, заключенных государственным заказчиком,        или 9 - 27 разрядам уникального номера реестровой записи реестра контрактов, содержащего сведения, составляющие государственную тайну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201847" y="2680285"/>
            <a:ext cx="2053136" cy="830972"/>
          </a:xfrm>
          <a:prstGeom prst="rect">
            <a:avLst/>
          </a:prstGeom>
          <a:noFill/>
        </p:spPr>
        <p:txBody>
          <a:bodyPr wrap="square" lIns="91414" tIns="45708" rIns="91414" bIns="45708" rtlCol="0">
            <a:spAutoFit/>
          </a:bodyPr>
          <a:lstStyle/>
          <a:p>
            <a:pPr algn="ctr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Идентификатор реестра контрактов </a:t>
            </a:r>
          </a:p>
          <a:p>
            <a:pPr algn="ctr"/>
            <a:r>
              <a:rPr lang="ru-RU" sz="1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(указывается 0 или 1)</a:t>
            </a:r>
          </a:p>
        </p:txBody>
      </p:sp>
      <p:sp>
        <p:nvSpPr>
          <p:cNvPr id="16" name="Правая фигурная скобка 15"/>
          <p:cNvSpPr/>
          <p:nvPr/>
        </p:nvSpPr>
        <p:spPr>
          <a:xfrm rot="5400000">
            <a:off x="4911059" y="-875799"/>
            <a:ext cx="375229" cy="6769284"/>
          </a:xfrm>
          <a:prstGeom prst="rightBrace">
            <a:avLst>
              <a:gd name="adj1" fmla="val 8333"/>
              <a:gd name="adj2" fmla="val 4964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14" tIns="45708" rIns="91414" bIns="45708"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17" name="Правая фигурная скобка 16"/>
          <p:cNvSpPr/>
          <p:nvPr/>
        </p:nvSpPr>
        <p:spPr>
          <a:xfrm rot="5400000">
            <a:off x="10040807" y="2185400"/>
            <a:ext cx="375229" cy="521938"/>
          </a:xfrm>
          <a:prstGeom prst="rightBrace">
            <a:avLst>
              <a:gd name="adj1" fmla="val 8333"/>
              <a:gd name="adj2" fmla="val 49646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lIns="91414" tIns="45708" rIns="91414" bIns="45708"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11574300" y="6356356"/>
            <a:ext cx="555791" cy="365125"/>
          </a:xfrm>
        </p:spPr>
        <p:txBody>
          <a:bodyPr/>
          <a:lstStyle/>
          <a:p>
            <a:pPr>
              <a:defRPr/>
            </a:pPr>
            <a:r>
              <a:rPr lang="ru-RU" dirty="0" smtClean="0">
                <a:solidFill>
                  <a:prstClr val="black"/>
                </a:solidFill>
              </a:rPr>
              <a:t>15</a:t>
            </a:r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63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685319" y="6356352"/>
            <a:ext cx="403762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028700" y="1266825"/>
            <a:ext cx="10839450" cy="52768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0" vert="horz" wrap="square" lIns="108000" tIns="216000" rIns="216000" bIns="216000" numCol="1" spcCol="1270" anchor="ctr" anchorCtr="0">
            <a:noAutofit/>
          </a:bodyPr>
          <a:lstStyle/>
          <a:p>
            <a:pPr algn="just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Разрешается перечисление средств на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счета,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открытые в учреждении Центрального банка Российской Федерации,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кредитной организации в целях:</a:t>
            </a:r>
          </a:p>
          <a:p>
            <a:pPr algn="just"/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оплаты обязательств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исполнителя (соисполнителя) 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валютным законодательством Российской Федерации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оплаты обязательств исполнителя (соисполнителя)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оплате труда с учетом начислений и социальных выплат, иных выплат в пользу работников, а также выплат лицам, не состоящим в штате исполнителя (соисполнителя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);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оплаты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фактически выполненных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исполнителем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соисполнителем) работ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оказанных услуг, поставленных товаров, при условии представления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подтверждающих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возмещения произведенных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исполнителем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соисполнителем) расходов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(части расходов) при условии представления документов, подтверждающих оплату произведенных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исполнителем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соисполнителем) расходов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(части расходов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), если условиями государственного контракта (договора) предусмотрено возмещение произведенных расходов;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приобретения услуг связи, коммунальных услуг, электроэнергии, авиационных и железнодорожных билетов, билетов для проезда городским и пригородным транспортом, подписки на периодические издания, аренды, осуществления работ по переносу (переустройству, присоединению) принадлежащих юридическим лицам инженерных сетей, коммуникаций и сооружений в соответствии с законодательством Российской Федерации о градостроительной деятельности, а также договоров страхования в соответствии со страховым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законодательством.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16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731675" y="501134"/>
            <a:ext cx="520539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alt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КАЗНАЧЕЙСКОЕ СОПРОВОЖДЕНИЕ СРЕДСТВ</a:t>
            </a:r>
          </a:p>
        </p:txBody>
      </p:sp>
    </p:spTree>
    <p:extLst>
      <p:ext uri="{BB962C8B-B14F-4D97-AF65-F5344CB8AC3E}">
        <p14:creationId xmlns:p14="http://schemas.microsoft.com/office/powerpoint/2010/main" val="333412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11649694" y="6356352"/>
            <a:ext cx="380010" cy="365125"/>
          </a:xfrm>
        </p:spPr>
        <p:txBody>
          <a:bodyPr/>
          <a:lstStyle/>
          <a:p>
            <a:pPr>
              <a:defRPr/>
            </a:pPr>
            <a:fld id="{47EA9584-6FC9-446B-89E9-C9D48C4D1663}" type="slidenum">
              <a:rPr lang="ru-RU" smtClean="0"/>
              <a:pPr>
                <a:defRPr/>
              </a:pPr>
              <a:t>9</a:t>
            </a:fld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3429396" y="228600"/>
            <a:ext cx="8257778" cy="985838"/>
          </a:xfrm>
          <a:prstGeom prst="rect">
            <a:avLst/>
          </a:prstGeom>
        </p:spPr>
        <p:txBody>
          <a:bodyPr>
            <a:noAutofit/>
          </a:bodyPr>
          <a:lstStyle>
            <a:lvl1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itchFamily="34" charset="0"/>
              </a:defRPr>
            </a:lvl9pPr>
          </a:lstStyle>
          <a:p>
            <a:pPr algn="ctr"/>
            <a:endParaRPr lang="ru-RU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САНКЦИОНИРОВАНИЕ РАСХОДОВ ПРИ КАЗНАЧЕЙСКОМ СОПРОВОЖДЕНИИ</a:t>
            </a:r>
            <a:endParaRPr lang="ru-RU" sz="1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 bwMode="auto">
          <a:xfrm>
            <a:off x="676273" y="1495424"/>
            <a:ext cx="11010901" cy="484822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7751" tIns="38876" rIns="77751" bIns="38876" anchor="ctr"/>
          <a:lstStyle>
            <a:lvl1pPr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defTabSz="1087438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defTabSz="108743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just" eaLnBrk="1" hangingPunct="1"/>
            <a:r>
              <a:rPr lang="ru-RU" alt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algn="just" eaLnBrk="1" hangingPunct="1"/>
            <a:r>
              <a:rPr lang="ru-RU" altLang="ru-RU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Санкционирование </a:t>
            </a:r>
            <a:r>
              <a:rPr lang="ru-RU" altLang="ru-RU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 осуществляется в соответствии с предоставляемыми </a:t>
            </a:r>
            <a:r>
              <a:rPr lang="ru-RU" altLang="ru-RU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получателями субсидий, в </a:t>
            </a:r>
            <a:r>
              <a:rPr lang="ru-RU" altLang="ru-RU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 Федерального казначейства Сведениями </a:t>
            </a:r>
            <a:r>
              <a:rPr lang="ru-RU" altLang="ru-RU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операциях с целевыми средствами  </a:t>
            </a:r>
            <a:r>
              <a:rPr lang="ru-RU" altLang="ru-RU" sz="1600" b="1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форме установленной Приказом Минфина России № 220н</a:t>
            </a:r>
          </a:p>
          <a:p>
            <a:pPr algn="just" eaLnBrk="1" hangingPunct="1"/>
            <a:endParaRPr lang="ru-RU" altLang="ru-RU" sz="1600" b="1" dirty="0" smtClean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altLang="ru-RU" sz="1600" b="1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altLang="ru-RU" sz="1600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направлении расходования целевых средств должны </a:t>
            </a:r>
            <a:r>
              <a:rPr lang="ru-RU" altLang="ru-RU" sz="1600" b="1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содержать: </a:t>
            </a:r>
          </a:p>
          <a:p>
            <a:pPr algn="just" eaLnBrk="1" hangingPunct="1"/>
            <a:r>
              <a:rPr lang="ru-RU" altLang="ru-RU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источники поступлений целевых средств, соответствующие виду средств, предоставленных из федерального бюджета;</a:t>
            </a:r>
          </a:p>
          <a:p>
            <a:pPr algn="just" eaLnBrk="1" hangingPunct="1"/>
            <a:r>
              <a:rPr lang="ru-RU" altLang="ru-RU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направления </a:t>
            </a:r>
            <a:r>
              <a:rPr lang="ru-RU" altLang="ru-RU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расходования </a:t>
            </a:r>
            <a:r>
              <a:rPr lang="ru-RU" altLang="ru-RU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целевых средств</a:t>
            </a:r>
            <a:r>
              <a:rPr lang="ru-RU" altLang="ru-RU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соответствующие предмету </a:t>
            </a:r>
            <a:r>
              <a:rPr lang="ru-RU" altLang="ru-RU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контракта </a:t>
            </a:r>
            <a:r>
              <a:rPr lang="ru-RU" altLang="ru-RU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(договора)</a:t>
            </a:r>
          </a:p>
          <a:p>
            <a:pPr algn="just" eaLnBrk="1" hangingPunct="1"/>
            <a:endParaRPr lang="ru-RU" altLang="ru-RU" sz="1600" b="1" dirty="0">
              <a:solidFill>
                <a:schemeClr val="dk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/>
            <a:r>
              <a:rPr lang="ru-RU" altLang="ru-RU" sz="1600" b="1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ru-RU" altLang="ru-RU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Соответствие </a:t>
            </a:r>
            <a:r>
              <a:rPr lang="ru-RU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направлений расходования целевых средств, указанных в Сведениях, целям их предоставления  обеспечивается при </a:t>
            </a:r>
            <a:r>
              <a:rPr lang="ru-RU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утверждении Сведений:</a:t>
            </a:r>
          </a:p>
          <a:p>
            <a:pPr algn="just" eaLnBrk="1" hangingPunct="1"/>
            <a:r>
              <a:rPr lang="ru-RU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 для исполнителя по государственному контракту государственным заказчиком либо исполнителем, в случае  представления им в соответствующий орган Федерального казначейства разрешения государственного заказчика на утверждение Сведений;</a:t>
            </a:r>
          </a:p>
          <a:p>
            <a:pPr marL="285750" indent="-285750" algn="just" eaLnBrk="1" hangingPunct="1">
              <a:buFontTx/>
              <a:buChar char="-"/>
            </a:pPr>
            <a:r>
              <a:rPr lang="ru-RU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исполнителя по контракту (договору), заключенному в рамках исполнения государственного контракта, заказчиком по данному контракту (договору), либо исполнителем в </a:t>
            </a:r>
            <a:r>
              <a:rPr lang="ru-RU" sz="1600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случае представления им в соответствующий орган Федерального казначейства </a:t>
            </a:r>
            <a:r>
              <a:rPr lang="ru-RU" sz="1600" dirty="0" smtClean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разрешения заказчика на утверждение Сведений;</a:t>
            </a:r>
          </a:p>
          <a:p>
            <a:pPr algn="just" eaLnBrk="1" hangingPunct="1"/>
            <a:endParaRPr lang="ru-RU" alt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eaLnBrk="1" hangingPunct="1">
              <a:lnSpc>
                <a:spcPts val="1500"/>
              </a:lnSpc>
            </a:pPr>
            <a:endParaRPr lang="ru-RU" altLang="ru-RU" sz="1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555455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21890</TotalTime>
  <Words>2047</Words>
  <Application>Microsoft Office PowerPoint</Application>
  <PresentationFormat>Произвольный</PresentationFormat>
  <Paragraphs>215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Презентация PowerPoint</vt:lpstr>
      <vt:lpstr>Презентация PowerPoint</vt:lpstr>
      <vt:lpstr>Презентация PowerPoint</vt:lpstr>
      <vt:lpstr>ПОЛУЧЕНИЕ ЭЛЕКТРОННОЙ ПОДПИСИ  И ПОДКЛЮЧЕНИЕ К ППО СУФД</vt:lpstr>
      <vt:lpstr>Презентация PowerPoint</vt:lpstr>
      <vt:lpstr>Презентация PowerPoint</vt:lpstr>
      <vt:lpstr>СТРУКТУРА ИДЕНТИФИКАТОРА ГОСУДАРСТВЕННОГО КОНТРАКТА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Mazur Nataliya</dc:creator>
  <cp:lastModifiedBy>Манюкова Тамара Павловна</cp:lastModifiedBy>
  <cp:revision>1017</cp:revision>
  <cp:lastPrinted>2017-03-01T06:14:24Z</cp:lastPrinted>
  <dcterms:created xsi:type="dcterms:W3CDTF">2015-03-03T16:27:21Z</dcterms:created>
  <dcterms:modified xsi:type="dcterms:W3CDTF">2018-04-26T09:41:52Z</dcterms:modified>
</cp:coreProperties>
</file>